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31"/>
  </p:notesMasterIdLst>
  <p:sldIdLst>
    <p:sldId id="292" r:id="rId9"/>
    <p:sldId id="294" r:id="rId10"/>
    <p:sldId id="295" r:id="rId11"/>
    <p:sldId id="293" r:id="rId12"/>
    <p:sldId id="308" r:id="rId13"/>
    <p:sldId id="309" r:id="rId14"/>
    <p:sldId id="310" r:id="rId15"/>
    <p:sldId id="311" r:id="rId16"/>
    <p:sldId id="312" r:id="rId17"/>
    <p:sldId id="313" r:id="rId18"/>
    <p:sldId id="314" r:id="rId19"/>
    <p:sldId id="315" r:id="rId20"/>
    <p:sldId id="316" r:id="rId21"/>
    <p:sldId id="317" r:id="rId22"/>
    <p:sldId id="318" r:id="rId23"/>
    <p:sldId id="319" r:id="rId24"/>
    <p:sldId id="320" r:id="rId25"/>
    <p:sldId id="321" r:id="rId26"/>
    <p:sldId id="323" r:id="rId27"/>
    <p:sldId id="322" r:id="rId28"/>
    <p:sldId id="324" r:id="rId29"/>
    <p:sldId id="325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77309" autoAdjust="0"/>
  </p:normalViewPr>
  <p:slideViewPr>
    <p:cSldViewPr snapToGrid="0">
      <p:cViewPr>
        <p:scale>
          <a:sx n="75" d="100"/>
          <a:sy n="75" d="100"/>
        </p:scale>
        <p:origin x="687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" Type="http://schemas.openxmlformats.org/officeDocument/2006/relationships/customXml" Target="../customXml/item3.xml"/><Relationship Id="rId21" Type="http://schemas.openxmlformats.org/officeDocument/2006/relationships/slide" Target="slides/slide13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051958" lvl="3" indent="-380990" algn="just">
              <a:spcBef>
                <a:spcPts val="0"/>
              </a:spcBef>
            </a:pPr>
            <a:r>
              <a:rPr lang="en-US" sz="2133" b="1" dirty="0" smtClean="0">
                <a:solidFill>
                  <a:schemeClr val="tx1">
                    <a:lumMod val="50000"/>
                  </a:schemeClr>
                </a:solidFill>
              </a:rPr>
              <a:t>Idle -</a:t>
            </a:r>
            <a:r>
              <a:rPr lang="en-US" sz="2133" dirty="0" smtClean="0">
                <a:solidFill>
                  <a:schemeClr val="tx1">
                    <a:lumMod val="50000"/>
                  </a:schemeClr>
                </a:solidFill>
              </a:rPr>
              <a:t> The first stage  of the BGP FSM. BGP detects a start event and attempts to initiate a TCP session with the BGP peer.</a:t>
            </a:r>
          </a:p>
          <a:p>
            <a:pPr marL="1032908" lvl="2" indent="-457189" algn="just">
              <a:spcBef>
                <a:spcPts val="0"/>
              </a:spcBef>
            </a:pPr>
            <a:r>
              <a:rPr lang="en-US" sz="2133" b="1" dirty="0" smtClean="0">
                <a:solidFill>
                  <a:schemeClr val="tx1">
                    <a:lumMod val="50000"/>
                  </a:schemeClr>
                </a:solidFill>
              </a:rPr>
              <a:t>Connect -</a:t>
            </a:r>
            <a:r>
              <a:rPr lang="en-US" sz="2133" dirty="0" smtClean="0">
                <a:solidFill>
                  <a:schemeClr val="tx1">
                    <a:lumMod val="50000"/>
                  </a:schemeClr>
                </a:solidFill>
              </a:rPr>
              <a:t> BGP initiates the TCP connection. When the TCP handshake is completed, the </a:t>
            </a:r>
            <a:r>
              <a:rPr lang="en-US" sz="2133" dirty="0" err="1" smtClean="0">
                <a:solidFill>
                  <a:schemeClr val="tx1">
                    <a:lumMod val="50000"/>
                  </a:schemeClr>
                </a:solidFill>
              </a:rPr>
              <a:t>ConnectRetryTimer</a:t>
            </a:r>
            <a:r>
              <a:rPr lang="en-US" sz="2133" dirty="0" smtClean="0">
                <a:solidFill>
                  <a:schemeClr val="tx1">
                    <a:lumMod val="50000"/>
                  </a:schemeClr>
                </a:solidFill>
              </a:rPr>
              <a:t> is reset, an Open message is sent to the neighbor, and the state changes to </a:t>
            </a:r>
            <a:r>
              <a:rPr lang="en-US" sz="2133" dirty="0" err="1" smtClean="0">
                <a:solidFill>
                  <a:schemeClr val="tx1">
                    <a:lumMod val="50000"/>
                  </a:schemeClr>
                </a:solidFill>
              </a:rPr>
              <a:t>OpenSent</a:t>
            </a:r>
            <a:r>
              <a:rPr lang="en-US" sz="2133" dirty="0" smtClean="0">
                <a:solidFill>
                  <a:schemeClr val="tx1">
                    <a:lumMod val="50000"/>
                  </a:schemeClr>
                </a:solidFill>
              </a:rPr>
              <a:t>. During this stage, the router with the higher IP address manages the connection.</a:t>
            </a:r>
          </a:p>
          <a:p>
            <a:pPr marL="1032908" lvl="2" indent="-457189" algn="just">
              <a:spcBef>
                <a:spcPts val="0"/>
              </a:spcBef>
            </a:pPr>
            <a:r>
              <a:rPr lang="en-US" sz="2133" b="1" dirty="0" smtClean="0">
                <a:solidFill>
                  <a:schemeClr val="tx1">
                    <a:lumMod val="50000"/>
                  </a:schemeClr>
                </a:solidFill>
              </a:rPr>
              <a:t>Active -</a:t>
            </a:r>
            <a:r>
              <a:rPr lang="en-US" sz="2133" dirty="0" smtClean="0">
                <a:solidFill>
                  <a:schemeClr val="tx1">
                    <a:lumMod val="50000"/>
                  </a:schemeClr>
                </a:solidFill>
              </a:rPr>
              <a:t> BGP starts another TCP three-way handshake. If the connection is established an Open message is sent and the state moves to </a:t>
            </a:r>
            <a:r>
              <a:rPr lang="en-US" sz="2133" dirty="0" err="1" smtClean="0">
                <a:solidFill>
                  <a:schemeClr val="tx1">
                    <a:lumMod val="50000"/>
                  </a:schemeClr>
                </a:solidFill>
              </a:rPr>
              <a:t>OpenSent</a:t>
            </a:r>
            <a:r>
              <a:rPr lang="en-US" sz="2133" dirty="0" smtClean="0">
                <a:solidFill>
                  <a:schemeClr val="tx1">
                    <a:lumMod val="50000"/>
                  </a:schemeClr>
                </a:solidFill>
              </a:rPr>
              <a:t>.</a:t>
            </a:r>
          </a:p>
          <a:p>
            <a:pPr marL="1032908" lvl="2" indent="-457189" algn="just">
              <a:spcBef>
                <a:spcPts val="0"/>
              </a:spcBef>
            </a:pPr>
            <a:r>
              <a:rPr lang="en-US" sz="2133" b="1" dirty="0" err="1" smtClean="0">
                <a:solidFill>
                  <a:schemeClr val="tx1">
                    <a:lumMod val="50000"/>
                  </a:schemeClr>
                </a:solidFill>
              </a:rPr>
              <a:t>OpenSent</a:t>
            </a:r>
            <a:r>
              <a:rPr lang="en-US" sz="2133" b="1" dirty="0" smtClean="0">
                <a:solidFill>
                  <a:schemeClr val="tx1">
                    <a:lumMod val="50000"/>
                  </a:schemeClr>
                </a:solidFill>
              </a:rPr>
              <a:t> -</a:t>
            </a:r>
            <a:r>
              <a:rPr lang="en-US" sz="2133" dirty="0" smtClean="0">
                <a:solidFill>
                  <a:schemeClr val="tx1">
                    <a:lumMod val="50000"/>
                  </a:schemeClr>
                </a:solidFill>
              </a:rPr>
              <a:t> If the OPEN message that is received by the originating router contains no errors, the connection state moves to </a:t>
            </a:r>
            <a:r>
              <a:rPr lang="en-US" sz="2133" dirty="0" err="1" smtClean="0">
                <a:solidFill>
                  <a:schemeClr val="tx1">
                    <a:lumMod val="50000"/>
                  </a:schemeClr>
                </a:solidFill>
              </a:rPr>
              <a:t>OpenConfirm</a:t>
            </a:r>
            <a:endParaRPr lang="en-US" sz="2133" dirty="0" smtClean="0">
              <a:solidFill>
                <a:schemeClr val="tx1">
                  <a:lumMod val="50000"/>
                </a:schemeClr>
              </a:solidFill>
            </a:endParaRPr>
          </a:p>
          <a:p>
            <a:pPr marL="1032908" lvl="2" indent="-457189" algn="just">
              <a:spcBef>
                <a:spcPts val="0"/>
              </a:spcBef>
            </a:pPr>
            <a:r>
              <a:rPr lang="en-US" sz="2133" b="1" dirty="0" err="1" smtClean="0">
                <a:solidFill>
                  <a:schemeClr val="tx1">
                    <a:lumMod val="50000"/>
                  </a:schemeClr>
                </a:solidFill>
              </a:rPr>
              <a:t>OpenConfirm</a:t>
            </a:r>
            <a:r>
              <a:rPr lang="en-US" sz="2133" b="1" dirty="0" smtClean="0">
                <a:solidFill>
                  <a:schemeClr val="tx1">
                    <a:lumMod val="50000"/>
                  </a:schemeClr>
                </a:solidFill>
              </a:rPr>
              <a:t> - </a:t>
            </a:r>
            <a:r>
              <a:rPr lang="en-US" sz="2133" dirty="0" smtClean="0">
                <a:solidFill>
                  <a:schemeClr val="tx1">
                    <a:lumMod val="50000"/>
                  </a:schemeClr>
                </a:solidFill>
              </a:rPr>
              <a:t>In the </a:t>
            </a:r>
            <a:r>
              <a:rPr lang="en-US" sz="2133" dirty="0" err="1" smtClean="0">
                <a:solidFill>
                  <a:schemeClr val="tx1">
                    <a:lumMod val="50000"/>
                  </a:schemeClr>
                </a:solidFill>
              </a:rPr>
              <a:t>OpenConfirm</a:t>
            </a:r>
            <a:r>
              <a:rPr lang="en-US" sz="2133" dirty="0" smtClean="0">
                <a:solidFill>
                  <a:schemeClr val="tx1">
                    <a:lumMod val="50000"/>
                  </a:schemeClr>
                </a:solidFill>
              </a:rPr>
              <a:t> state, BGP waits for KEEPALIVE or NOTIFICATION messages.  Upon receipt of a neighbor’s KEEPALIVE message, the state is moved to Established.</a:t>
            </a:r>
          </a:p>
          <a:p>
            <a:pPr marL="1032908" lvl="2" indent="-457189" algn="just">
              <a:spcBef>
                <a:spcPts val="0"/>
              </a:spcBef>
            </a:pPr>
            <a:r>
              <a:rPr lang="en-US" sz="2133" b="1" dirty="0" smtClean="0">
                <a:solidFill>
                  <a:schemeClr val="tx1">
                    <a:lumMod val="50000"/>
                  </a:schemeClr>
                </a:solidFill>
              </a:rPr>
              <a:t>Established -</a:t>
            </a:r>
            <a:r>
              <a:rPr lang="en-US" sz="2133" dirty="0" smtClean="0">
                <a:solidFill>
                  <a:schemeClr val="tx1">
                    <a:lumMod val="50000"/>
                  </a:schemeClr>
                </a:solidFill>
              </a:rPr>
              <a:t> BGP neighbors exchange routes using UPDATE messages.</a:t>
            </a:r>
          </a:p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748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eaLnBrk="1" fontAlgn="t" latinLnBrk="0" hangingPunct="1"/>
            <a:r>
              <a:rPr lang="en-US" sz="1200" b="1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Neighbor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</a:t>
            </a:r>
            <a:r>
              <a:rPr 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IP address of the BGP peer</a:t>
            </a:r>
            <a:endParaRPr lang="en-GB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US" sz="1200" b="1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 - </a:t>
            </a:r>
            <a:r>
              <a:rPr 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BGP version spoken by the BGP peer</a:t>
            </a:r>
            <a:endParaRPr lang="en-GB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US" sz="1200" b="1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 - </a:t>
            </a:r>
            <a:r>
              <a:rPr 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Autonomous system number of the BGP peer</a:t>
            </a:r>
            <a:endParaRPr lang="en-GB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US" sz="1200" b="1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MsgRcvd</a:t>
            </a:r>
            <a:r>
              <a:rPr lang="en-US" sz="1200" b="1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</a:t>
            </a:r>
            <a:r>
              <a:rPr 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Count of messages received from the BGP peer</a:t>
            </a:r>
            <a:endParaRPr lang="en-GB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US" sz="1200" b="1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MsgSent</a:t>
            </a:r>
            <a:r>
              <a:rPr lang="en-US" sz="1200" b="1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</a:t>
            </a:r>
            <a:r>
              <a:rPr 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Count of messages sent to the BGP peer</a:t>
            </a:r>
            <a:endParaRPr lang="en-GB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algn="l" defTabSz="914400" rtl="0" eaLnBrk="1" fontAlgn="t" latinLnBrk="0" hangingPunct="1"/>
            <a:r>
              <a:rPr lang="en-US" sz="1200" b="1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TblVer</a:t>
            </a:r>
            <a:r>
              <a:rPr lang="en-US" sz="1200" b="1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</a:t>
            </a:r>
            <a:r>
              <a:rPr 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Last version of the BGP database sent to the peer</a:t>
            </a:r>
            <a:endParaRPr lang="en-GB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algn="l" defTabSz="914400" rtl="0" eaLnBrk="1" fontAlgn="t" latinLnBrk="0" hangingPunct="1"/>
            <a:r>
              <a:rPr lang="en-US" sz="1200" b="1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InQ</a:t>
            </a:r>
            <a:r>
              <a:rPr lang="en-US" sz="1200" b="1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</a:t>
            </a:r>
            <a:r>
              <a:rPr 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Number of messages queued to be processed by the peer</a:t>
            </a:r>
            <a:endParaRPr lang="en-GB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algn="l" defTabSz="914400" rtl="0" eaLnBrk="1" fontAlgn="t" latinLnBrk="0" hangingPunct="1"/>
            <a:r>
              <a:rPr lang="en-US" sz="1200" b="1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OutQ</a:t>
            </a:r>
            <a:r>
              <a:rPr lang="en-US" sz="1200" b="1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</a:t>
            </a:r>
            <a:r>
              <a:rPr 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Number of messages queued to be sent to the peer</a:t>
            </a:r>
            <a:endParaRPr lang="en-GB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algn="l" defTabSz="914400" rtl="0" eaLnBrk="1" fontAlgn="t" latinLnBrk="0" hangingPunct="1"/>
            <a:r>
              <a:rPr lang="en-US" sz="1200" b="1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Up/Down - </a:t>
            </a:r>
            <a:r>
              <a:rPr 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Length of time the BGP session is established or the current status if the session is not in an established state</a:t>
            </a:r>
            <a:endParaRPr lang="en-GB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algn="l" defTabSz="914400" rtl="0" eaLnBrk="1" fontAlgn="t" latinLnBrk="0" hangingPunct="1"/>
            <a:r>
              <a:rPr lang="en-US" sz="1200" b="1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State/</a:t>
            </a:r>
            <a:r>
              <a:rPr lang="en-US" sz="1200" b="1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PfxRcd</a:t>
            </a:r>
            <a:r>
              <a:rPr lang="en-US" sz="1200" b="1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</a:t>
            </a:r>
            <a:r>
              <a:rPr 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Current state of the BGP peer or the number of prefixes received from the peer</a:t>
            </a:r>
            <a:endParaRPr lang="en-GB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9808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2974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8007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7445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1145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3/11/2021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7.tif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9.tiff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4000" dirty="0" smtClean="0"/>
              <a:t>BGP – </a:t>
            </a:r>
            <a:r>
              <a:rPr lang="en-US" sz="4000" dirty="0"/>
              <a:t>Part </a:t>
            </a:r>
            <a:r>
              <a:rPr lang="en-US" sz="4000" dirty="0" smtClean="0"/>
              <a:t>1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Enterprise </a:t>
            </a:r>
            <a:r>
              <a:rPr lang="en-GB" dirty="0"/>
              <a:t>Core Networking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i="1" dirty="0" smtClean="0"/>
              <a:t>(ACCA7029)</a:t>
            </a:r>
          </a:p>
          <a:p>
            <a:r>
              <a:rPr lang="en-GB" dirty="0" smtClean="0"/>
              <a:t>Applied Computing - WISA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8D6B0D-379E-4E4E-9087-8F6E00E433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Objectives</a:t>
            </a:r>
          </a:p>
          <a:p>
            <a:r>
              <a:rPr lang="en-GB" b="1" i="1" dirty="0" smtClean="0"/>
              <a:t>Part 1</a:t>
            </a:r>
            <a:endParaRPr lang="en-GB" b="1" i="1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b="1" i="1" dirty="0"/>
              <a:t>BGP </a:t>
            </a:r>
            <a:r>
              <a:rPr lang="en-US" b="1" i="1" dirty="0" smtClean="0"/>
              <a:t>Fundamentals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b="1" i="1" dirty="0"/>
              <a:t>Basic BGP </a:t>
            </a:r>
            <a:r>
              <a:rPr lang="en-US" b="1" i="1" dirty="0" smtClean="0"/>
              <a:t>Configuration</a:t>
            </a:r>
          </a:p>
          <a:p>
            <a:r>
              <a:rPr lang="en-GB" b="1" i="1" dirty="0"/>
              <a:t>Part </a:t>
            </a:r>
            <a:r>
              <a:rPr lang="en-GB" b="1" i="1" dirty="0" smtClean="0"/>
              <a:t>2</a:t>
            </a:r>
            <a:endParaRPr lang="en-US" b="1" i="1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b="1" i="1" dirty="0"/>
              <a:t>Route </a:t>
            </a:r>
            <a:r>
              <a:rPr lang="en-US" b="1" i="1" dirty="0"/>
              <a:t>Summarization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b="1" i="1" dirty="0"/>
              <a:t>Multiprotocol BGP for IPv6</a:t>
            </a:r>
            <a:endParaRPr lang="en-GB" b="1" i="1" dirty="0"/>
          </a:p>
        </p:txBody>
      </p:sp>
      <p:sp>
        <p:nvSpPr>
          <p:cNvPr id="4" name="Rectangle 3"/>
          <p:cNvSpPr/>
          <p:nvPr/>
        </p:nvSpPr>
        <p:spPr>
          <a:xfrm>
            <a:off x="6604000" y="1694915"/>
            <a:ext cx="5152571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We will start with an overview/ brief description </a:t>
            </a:r>
            <a:r>
              <a:rPr lang="en-US" i="1" dirty="0" smtClean="0">
                <a:solidFill>
                  <a:schemeClr val="tx1">
                    <a:lumMod val="50000"/>
                  </a:schemeClr>
                </a:solidFill>
              </a:rPr>
              <a:t>about the fundamentals </a:t>
            </a: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of the BGP routing protocol and then </a:t>
            </a:r>
            <a:r>
              <a:rPr lang="en-US" i="1" dirty="0" smtClean="0">
                <a:solidFill>
                  <a:schemeClr val="tx1">
                    <a:lumMod val="50000"/>
                  </a:schemeClr>
                </a:solidFill>
              </a:rPr>
              <a:t>discuss the </a:t>
            </a: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process of configuring BGP to establish a neighbor </a:t>
            </a:r>
            <a:r>
              <a:rPr lang="en-US" i="1" dirty="0" smtClean="0">
                <a:solidFill>
                  <a:schemeClr val="tx1">
                    <a:lumMod val="50000"/>
                  </a:schemeClr>
                </a:solidFill>
              </a:rPr>
              <a:t>session. </a:t>
            </a:r>
          </a:p>
          <a:p>
            <a:pPr algn="just">
              <a:spcBef>
                <a:spcPts val="0"/>
              </a:spcBef>
            </a:pPr>
            <a:endParaRPr lang="en-US" i="1" dirty="0">
              <a:solidFill>
                <a:schemeClr val="tx1">
                  <a:lumMod val="50000"/>
                </a:schemeClr>
              </a:solidFill>
            </a:endParaRPr>
          </a:p>
          <a:p>
            <a:pPr algn="just">
              <a:spcBef>
                <a:spcPts val="0"/>
              </a:spcBef>
            </a:pPr>
            <a:r>
              <a:rPr lang="en-US" i="1" dirty="0" smtClean="0">
                <a:solidFill>
                  <a:schemeClr val="tx1">
                    <a:lumMod val="50000"/>
                  </a:schemeClr>
                </a:solidFill>
              </a:rPr>
              <a:t>We shall look into how </a:t>
            </a: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routes are exchanged between </a:t>
            </a:r>
            <a:r>
              <a:rPr lang="en-US" i="1" dirty="0" smtClean="0">
                <a:solidFill>
                  <a:schemeClr val="tx1">
                    <a:lumMod val="50000"/>
                  </a:schemeClr>
                </a:solidFill>
              </a:rPr>
              <a:t>peers and an overview of how </a:t>
            </a: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route summarization works with BGP and some of the design considerations with summarization.</a:t>
            </a:r>
          </a:p>
          <a:p>
            <a:pPr algn="just">
              <a:spcBef>
                <a:spcPts val="0"/>
              </a:spcBef>
            </a:pPr>
            <a:endParaRPr lang="en-US" b="1" i="1" dirty="0" smtClean="0">
              <a:solidFill>
                <a:schemeClr val="tx1">
                  <a:lumMod val="50000"/>
                </a:schemeClr>
              </a:solidFill>
            </a:endParaRPr>
          </a:p>
          <a:p>
            <a:pPr algn="just">
              <a:spcBef>
                <a:spcPts val="0"/>
              </a:spcBef>
            </a:pPr>
            <a:r>
              <a:rPr lang="en-US" i="1" dirty="0" smtClean="0">
                <a:solidFill>
                  <a:schemeClr val="tx1">
                    <a:lumMod val="50000"/>
                  </a:schemeClr>
                </a:solidFill>
              </a:rPr>
              <a:t>Finally, we shall conclude by discussing on how </a:t>
            </a: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BGP provides support for IPv6 routing and configuration</a:t>
            </a:r>
            <a:r>
              <a:rPr lang="en-US" i="1" dirty="0" smtClean="0">
                <a:solidFill>
                  <a:schemeClr val="tx1">
                    <a:lumMod val="50000"/>
                  </a:schemeClr>
                </a:solidFill>
              </a:rPr>
              <a:t>.</a:t>
            </a:r>
            <a:endParaRPr lang="en-US" i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3" y="166255"/>
            <a:ext cx="3091562" cy="90097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BGP – What it is?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001" y="1030721"/>
            <a:ext cx="11481847" cy="3575934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sz="1800" dirty="0">
                <a:ea typeface="ＭＳ Ｐゴシック" charset="0"/>
              </a:rPr>
              <a:t>Border Gateway Protocol (BGP) is an </a:t>
            </a:r>
            <a:r>
              <a:rPr lang="en-US" sz="1800" b="1" i="1" dirty="0">
                <a:ea typeface="ＭＳ Ｐゴシック" charset="0"/>
              </a:rPr>
              <a:t>EGP standardized path vector routing </a:t>
            </a:r>
            <a:r>
              <a:rPr lang="en-US" sz="1800" b="1" i="1" dirty="0" smtClean="0">
                <a:ea typeface="ＭＳ Ｐゴシック" charset="0"/>
              </a:rPr>
              <a:t>protocol.</a:t>
            </a:r>
            <a:r>
              <a:rPr lang="en-US" sz="1800" dirty="0" smtClean="0">
                <a:ea typeface="ＭＳ Ｐゴシック" charset="0"/>
              </a:rPr>
              <a:t>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1800" dirty="0" smtClean="0">
                <a:ea typeface="ＭＳ Ｐゴシック" charset="0"/>
              </a:rPr>
              <a:t>Ensuring scalability</a:t>
            </a:r>
            <a:r>
              <a:rPr lang="en-US" sz="1800" dirty="0">
                <a:ea typeface="ＭＳ Ｐゴシック" charset="0"/>
              </a:rPr>
              <a:t>, flexibility, and network stability. </a:t>
            </a:r>
            <a:endParaRPr lang="en-US" sz="1800" dirty="0" smtClean="0">
              <a:ea typeface="ＭＳ Ｐゴシック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1800" i="1" dirty="0" smtClean="0">
                <a:ea typeface="ＭＳ Ｐゴシック" charset="0"/>
              </a:rPr>
              <a:t>When </a:t>
            </a:r>
            <a:r>
              <a:rPr lang="en-US" sz="1800" i="1" dirty="0">
                <a:ea typeface="ＭＳ Ｐゴシック" charset="0"/>
              </a:rPr>
              <a:t>BGP was created, the primary design consideration was for IPv4 inter-organization connectivity on public networks like the Internet and on private dedicated networks. </a:t>
            </a:r>
            <a:endParaRPr lang="en-US" sz="1800" i="1" dirty="0" smtClean="0">
              <a:ea typeface="ＭＳ Ｐゴシック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1800" i="1" dirty="0" smtClean="0">
                <a:ea typeface="ＭＳ Ｐゴシック" charset="0"/>
              </a:rPr>
              <a:t>How it is?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1800" b="1" dirty="0"/>
              <a:t>Autonomous System (AS</a:t>
            </a:r>
            <a:r>
              <a:rPr lang="en-US" sz="1800" b="1" dirty="0" smtClean="0"/>
              <a:t>)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US" sz="1800" i="1" dirty="0"/>
              <a:t>is a collection of routers under a single organization’s control, </a:t>
            </a:r>
            <a:r>
              <a:rPr lang="en-US" sz="1800" i="1" u="sng" dirty="0"/>
              <a:t>using one or more IGPs and common metrics.</a:t>
            </a:r>
          </a:p>
          <a:p>
            <a:pPr lvl="2" algn="just">
              <a:buFont typeface="Wingdings" panose="05000000000000000000" pitchFamily="2" charset="2"/>
              <a:buChar char="§"/>
            </a:pPr>
            <a:endParaRPr lang="en-US" sz="1800" b="1" dirty="0" smtClean="0"/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1800" b="1" dirty="0" smtClean="0"/>
              <a:t>Path Attributes (</a:t>
            </a:r>
            <a:r>
              <a:rPr lang="en-US" sz="1800" b="1" dirty="0"/>
              <a:t>PAs)</a:t>
            </a:r>
            <a:r>
              <a:rPr lang="en-US" sz="1800" b="1" dirty="0"/>
              <a:t> </a:t>
            </a:r>
            <a:endParaRPr lang="en-US" sz="1800" b="1" dirty="0" smtClean="0"/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US" sz="1800" i="1" dirty="0"/>
              <a:t>BGP uses path attributes (PAs) associated with each network path. </a:t>
            </a:r>
            <a:r>
              <a:rPr lang="en-US" sz="1800" i="1" dirty="0"/>
              <a:t>The PAs provide BGP with </a:t>
            </a:r>
            <a:r>
              <a:rPr lang="en-US" sz="1800" i="1" u="sng" dirty="0"/>
              <a:t>granularity and control of routing policies within BGP</a:t>
            </a:r>
            <a:r>
              <a:rPr lang="en-US" sz="1800" i="1" dirty="0" smtClean="0"/>
              <a:t>.</a:t>
            </a:r>
            <a:endParaRPr lang="en-US" sz="1800" i="1" dirty="0"/>
          </a:p>
        </p:txBody>
      </p:sp>
    </p:spTree>
    <p:extLst>
      <p:ext uri="{BB962C8B-B14F-4D97-AF65-F5344CB8AC3E}">
        <p14:creationId xmlns:p14="http://schemas.microsoft.com/office/powerpoint/2010/main" val="36118867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3" y="166255"/>
            <a:ext cx="3091562" cy="900979"/>
          </a:xfrm>
        </p:spPr>
        <p:txBody>
          <a:bodyPr>
            <a:normAutofit fontScale="90000"/>
          </a:bodyPr>
          <a:lstStyle/>
          <a:p>
            <a:r>
              <a:rPr lang="en-GB" sz="3200" dirty="0" smtClean="0"/>
              <a:t>BGP – AS Numbers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001" y="1030721"/>
            <a:ext cx="11481847" cy="3575934"/>
          </a:xfrm>
        </p:spPr>
        <p:txBody>
          <a:bodyPr>
            <a:noAutofit/>
          </a:bodyPr>
          <a:lstStyle/>
          <a:p>
            <a:pPr marL="285750" indent="-28575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 smtClean="0"/>
              <a:t>An </a:t>
            </a:r>
            <a:r>
              <a:rPr lang="en-US" sz="1800" dirty="0"/>
              <a:t>organization requiring connectivity to the internet must obtain an autonomous system number (ASN) from the Internet Assigned Numbers Authority </a:t>
            </a:r>
            <a:r>
              <a:rPr lang="en-US" sz="1800" i="1" dirty="0"/>
              <a:t>(</a:t>
            </a:r>
            <a:r>
              <a:rPr lang="en-US" sz="1800" dirty="0"/>
              <a:t>IANA). </a:t>
            </a:r>
            <a:endParaRPr lang="en-US" sz="1800" dirty="0" smtClean="0"/>
          </a:p>
          <a:p>
            <a:pPr marL="285750" indent="-28575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/>
              <a:t>RFC </a:t>
            </a:r>
            <a:r>
              <a:rPr lang="en-US" sz="1800" dirty="0"/>
              <a:t>4893 expanded the ASN field from 2 bytes to accommodate 4 bytes (32-bit range). This allows for 4,294,967,295 unique ASNs, providing quite an increase from the original 65,535 ASNs.</a:t>
            </a:r>
          </a:p>
          <a:p>
            <a:pPr marL="285750" indent="-28575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/>
              <a:t>The IANA requires organizations or  individuals requesting AS numbers to meet the following conditions:</a:t>
            </a:r>
          </a:p>
          <a:p>
            <a:pPr marL="742950" lvl="5" indent="-285750" algn="just">
              <a:spcBef>
                <a:spcPts val="0"/>
              </a:spcBef>
              <a:buSzPct val="90000"/>
              <a:buFont typeface="Wingdings" panose="05000000000000000000" pitchFamily="2" charset="2"/>
              <a:buChar char="§"/>
            </a:pPr>
            <a:r>
              <a:rPr lang="en-US" dirty="0"/>
              <a:t>Proof of a publicly allocated network range</a:t>
            </a:r>
          </a:p>
          <a:p>
            <a:pPr marL="742950" lvl="5" indent="-285750" algn="just">
              <a:spcBef>
                <a:spcPts val="0"/>
              </a:spcBef>
              <a:buSzPct val="90000"/>
              <a:buFont typeface="Wingdings" panose="05000000000000000000" pitchFamily="2" charset="2"/>
              <a:buChar char="§"/>
            </a:pPr>
            <a:r>
              <a:rPr lang="en-US" dirty="0"/>
              <a:t>Proof that Internet connectivity is provided through multiple connections</a:t>
            </a:r>
          </a:p>
          <a:p>
            <a:pPr marL="742950" lvl="5" indent="-285750" algn="just">
              <a:spcBef>
                <a:spcPts val="0"/>
              </a:spcBef>
              <a:buSzPct val="90000"/>
              <a:buFont typeface="Wingdings" panose="05000000000000000000" pitchFamily="2" charset="2"/>
              <a:buChar char="§"/>
            </a:pPr>
            <a:r>
              <a:rPr lang="en-US" dirty="0"/>
              <a:t>Demonstrated need for a unique routing policy from their providers.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/>
              <a:t>Similar to IP Addresses, the AS number assignments include private address ranges that cannot be used for Internet traffic.  These ranges are:</a:t>
            </a:r>
          </a:p>
          <a:p>
            <a:pPr lvl="1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/>
              <a:t>ASNs 64,512–65,535 are private ASNs in the 16-bit ASN range.</a:t>
            </a:r>
          </a:p>
          <a:p>
            <a:pPr lvl="1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/>
              <a:t>ASNs 4,200,000,000–4,294,967,294 are private ASNs within the extended 32-bit range.</a:t>
            </a:r>
          </a:p>
          <a:p>
            <a:pPr lvl="1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altLang="en-US" sz="1800" dirty="0"/>
              <a:t>Use only the ASN assigned by IANA, the ASN assigned by your service provider, or a private ASN. Using another organization’s ASN without permission could result in traffic loss and cause havoc on the internet.</a:t>
            </a:r>
            <a:endParaRPr lang="en-US" sz="1800" dirty="0"/>
          </a:p>
          <a:p>
            <a:pPr marL="285750" lvl="4" indent="-285750" algn="just">
              <a:spcAft>
                <a:spcPts val="600"/>
              </a:spcAft>
              <a:buSzPct val="90000"/>
              <a:buFont typeface="Wingdings" panose="05000000000000000000" pitchFamily="2" charset="2"/>
              <a:buChar char="§"/>
            </a:pPr>
            <a:endParaRPr lang="en-US" dirty="0"/>
          </a:p>
          <a:p>
            <a:pPr marL="285750" lvl="3" indent="-285750" algn="just">
              <a:spcAft>
                <a:spcPts val="600"/>
              </a:spcAft>
              <a:buSzPct val="90000"/>
              <a:buFont typeface="Wingdings" panose="05000000000000000000" pitchFamily="2" charset="2"/>
              <a:buChar char="§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04514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3" y="166255"/>
            <a:ext cx="3377312" cy="900979"/>
          </a:xfrm>
        </p:spPr>
        <p:txBody>
          <a:bodyPr>
            <a:normAutofit fontScale="90000"/>
          </a:bodyPr>
          <a:lstStyle/>
          <a:p>
            <a:r>
              <a:rPr lang="en-GB" sz="3200" dirty="0" smtClean="0"/>
              <a:t>BGP – Path Attributes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001" y="1030721"/>
            <a:ext cx="11481847" cy="3575934"/>
          </a:xfrm>
        </p:spPr>
        <p:txBody>
          <a:bodyPr>
            <a:noAutofit/>
          </a:bodyPr>
          <a:lstStyle/>
          <a:p>
            <a:pPr marL="182563" indent="-182563" algn="just"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BGP uses path attributes (PAs) associated with each network path. </a:t>
            </a:r>
            <a:endParaRPr lang="en-US" sz="1800" dirty="0" smtClean="0">
              <a:solidFill>
                <a:schemeClr val="tx1">
                  <a:lumMod val="50000"/>
                </a:schemeClr>
              </a:solidFill>
            </a:endParaRPr>
          </a:p>
          <a:p>
            <a:pPr marL="182563" indent="-182563" algn="just"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US" sz="1800" dirty="0" smtClean="0">
                <a:solidFill>
                  <a:schemeClr val="tx1">
                    <a:lumMod val="50000"/>
                  </a:schemeClr>
                </a:solidFill>
              </a:rPr>
              <a:t>The </a:t>
            </a: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PAs provide BGP with granularity and control of routing policies within BGP. </a:t>
            </a:r>
            <a:endParaRPr lang="en-US" sz="1800" dirty="0" smtClean="0">
              <a:solidFill>
                <a:schemeClr val="tx1">
                  <a:lumMod val="50000"/>
                </a:schemeClr>
              </a:solidFill>
            </a:endParaRPr>
          </a:p>
          <a:p>
            <a:pPr marL="182563" indent="-182563" algn="just">
              <a:spcBef>
                <a:spcPts val="0"/>
              </a:spcBef>
              <a:buFont typeface="Wingdings" panose="05000000000000000000" pitchFamily="2" charset="2"/>
              <a:buChar char="§"/>
            </a:pPr>
            <a:endParaRPr lang="en-US" sz="1800" dirty="0">
              <a:solidFill>
                <a:schemeClr val="tx1">
                  <a:lumMod val="50000"/>
                </a:schemeClr>
              </a:solidFill>
            </a:endParaRPr>
          </a:p>
          <a:p>
            <a:pPr marL="182563" indent="-182563" algn="just"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US" sz="1800" dirty="0" smtClean="0">
                <a:solidFill>
                  <a:schemeClr val="tx1">
                    <a:lumMod val="50000"/>
                  </a:schemeClr>
                </a:solidFill>
              </a:rPr>
              <a:t>The </a:t>
            </a: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BGP prefix PAs are classified as follows:</a:t>
            </a:r>
          </a:p>
          <a:p>
            <a:pPr marL="1257300" lvl="5" indent="-358775" algn="just">
              <a:buFont typeface="Wingdings" panose="05000000000000000000" pitchFamily="2" charset="2"/>
              <a:buChar char="§"/>
            </a:pPr>
            <a:r>
              <a:rPr lang="en-US" dirty="0">
                <a:solidFill>
                  <a:srgbClr val="000000"/>
                </a:solidFill>
              </a:rPr>
              <a:t>Well-known mandatory</a:t>
            </a:r>
          </a:p>
          <a:p>
            <a:pPr marL="1257300" lvl="5" indent="-358775" algn="just">
              <a:buFont typeface="Wingdings" panose="05000000000000000000" pitchFamily="2" charset="2"/>
              <a:buChar char="§"/>
            </a:pPr>
            <a:r>
              <a:rPr lang="en-US" dirty="0">
                <a:solidFill>
                  <a:srgbClr val="000000"/>
                </a:solidFill>
              </a:rPr>
              <a:t>Well-known discretionary</a:t>
            </a:r>
          </a:p>
          <a:p>
            <a:pPr marL="1257300" lvl="5" indent="-358775" algn="just">
              <a:buFont typeface="Wingdings" panose="05000000000000000000" pitchFamily="2" charset="2"/>
              <a:buChar char="§"/>
            </a:pPr>
            <a:r>
              <a:rPr lang="en-US" dirty="0">
                <a:solidFill>
                  <a:srgbClr val="000000"/>
                </a:solidFill>
              </a:rPr>
              <a:t>Optional transitive</a:t>
            </a:r>
          </a:p>
          <a:p>
            <a:pPr marL="1257300" lvl="5" indent="-358775" algn="just">
              <a:buFont typeface="Wingdings" panose="05000000000000000000" pitchFamily="2" charset="2"/>
              <a:buChar char="§"/>
            </a:pPr>
            <a:r>
              <a:rPr lang="en-US" dirty="0">
                <a:solidFill>
                  <a:srgbClr val="000000"/>
                </a:solidFill>
              </a:rPr>
              <a:t>Optional non-transitive</a:t>
            </a:r>
          </a:p>
          <a:p>
            <a:pPr marL="182563" indent="-182563" algn="just"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Per RFC 4271, </a:t>
            </a:r>
            <a:endParaRPr lang="en-US" sz="1800" dirty="0" smtClean="0">
              <a:solidFill>
                <a:schemeClr val="tx1">
                  <a:lumMod val="50000"/>
                </a:schemeClr>
              </a:solidFill>
            </a:endParaRPr>
          </a:p>
          <a:p>
            <a:pPr marL="182563" indent="-182563" algn="just">
              <a:buFont typeface="Wingdings" panose="05000000000000000000" pitchFamily="2" charset="2"/>
              <a:buChar char="§"/>
            </a:pPr>
            <a:r>
              <a:rPr lang="en-US" sz="1800" dirty="0" smtClean="0">
                <a:solidFill>
                  <a:schemeClr val="tx1">
                    <a:lumMod val="50000"/>
                  </a:schemeClr>
                </a:solidFill>
              </a:rPr>
              <a:t>well-known </a:t>
            </a: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attributes must be recognized by all BGP implementations. </a:t>
            </a:r>
            <a:endParaRPr lang="en-US" sz="1800" dirty="0" smtClean="0">
              <a:solidFill>
                <a:schemeClr val="tx1">
                  <a:lumMod val="50000"/>
                </a:schemeClr>
              </a:solidFill>
            </a:endParaRPr>
          </a:p>
          <a:p>
            <a:pPr marL="182563" indent="-182563" algn="just"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w</a:t>
            </a:r>
            <a:r>
              <a:rPr lang="en-US" sz="1800" dirty="0" smtClean="0">
                <a:solidFill>
                  <a:schemeClr val="tx1">
                    <a:lumMod val="50000"/>
                  </a:schemeClr>
                </a:solidFill>
              </a:rPr>
              <a:t>ell-known </a:t>
            </a: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mandatory attributes must be included with every prefix </a:t>
            </a:r>
            <a:r>
              <a:rPr lang="en-US" sz="1800" dirty="0" smtClean="0">
                <a:solidFill>
                  <a:schemeClr val="tx1">
                    <a:lumMod val="50000"/>
                  </a:schemeClr>
                </a:solidFill>
              </a:rPr>
              <a:t>advertisement</a:t>
            </a: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.</a:t>
            </a:r>
            <a:endParaRPr lang="en-US" sz="1800" dirty="0" smtClean="0">
              <a:solidFill>
                <a:schemeClr val="tx1">
                  <a:lumMod val="50000"/>
                </a:schemeClr>
              </a:solidFill>
            </a:endParaRPr>
          </a:p>
          <a:p>
            <a:pPr marL="182563" indent="-182563" algn="just">
              <a:buFont typeface="Wingdings" panose="05000000000000000000" pitchFamily="2" charset="2"/>
              <a:buChar char="§"/>
            </a:pPr>
            <a:r>
              <a:rPr lang="en-US" sz="1800" dirty="0" smtClean="0">
                <a:solidFill>
                  <a:schemeClr val="tx1">
                    <a:lumMod val="50000"/>
                  </a:schemeClr>
                </a:solidFill>
              </a:rPr>
              <a:t>well-known </a:t>
            </a: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discretionary attributes may or may not be included with a prefix advertisement.</a:t>
            </a:r>
          </a:p>
          <a:p>
            <a:pPr marL="182563" indent="-182563" algn="just">
              <a:spcBef>
                <a:spcPts val="0"/>
              </a:spcBef>
              <a:buFont typeface="Wingdings" panose="05000000000000000000" pitchFamily="2" charset="2"/>
              <a:buChar char="§"/>
            </a:pPr>
            <a:endParaRPr lang="en-US" sz="1800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68951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2" y="166255"/>
            <a:ext cx="3938421" cy="90097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BGP – Loop Prevention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001" y="1030721"/>
            <a:ext cx="11481847" cy="3575934"/>
          </a:xfrm>
        </p:spPr>
        <p:txBody>
          <a:bodyPr>
            <a:noAutofit/>
          </a:bodyPr>
          <a:lstStyle/>
          <a:p>
            <a:pPr algn="just" defTabSz="912261" fontAlgn="base">
              <a:spcBef>
                <a:spcPts val="800"/>
              </a:spcBef>
              <a:spcAft>
                <a:spcPts val="8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BGP is a path vector routing protocol and does not contain a complete topology of the network, as link-state routing protocols do. </a:t>
            </a:r>
            <a:endParaRPr lang="en-US" sz="1800" dirty="0" smtClean="0">
              <a:solidFill>
                <a:schemeClr val="tx1">
                  <a:lumMod val="50000"/>
                </a:schemeClr>
              </a:solidFill>
            </a:endParaRPr>
          </a:p>
          <a:p>
            <a:pPr algn="just" defTabSz="912261" fontAlgn="base">
              <a:spcBef>
                <a:spcPts val="800"/>
              </a:spcBef>
              <a:spcAft>
                <a:spcPts val="8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 smtClean="0">
                <a:solidFill>
                  <a:schemeClr val="tx1">
                    <a:lumMod val="50000"/>
                  </a:schemeClr>
                </a:solidFill>
              </a:rPr>
              <a:t>BGP </a:t>
            </a: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behaves like distance vector protocols, ensuring that a path is loop free.</a:t>
            </a:r>
          </a:p>
          <a:p>
            <a:pPr algn="just" defTabSz="912261" fontAlgn="base">
              <a:spcBef>
                <a:spcPts val="800"/>
              </a:spcBef>
              <a:spcAft>
                <a:spcPts val="8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endParaRPr lang="en-US" sz="1400" dirty="0">
              <a:solidFill>
                <a:srgbClr val="0000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858" y="2308381"/>
            <a:ext cx="5687925" cy="267432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355018" y="2818688"/>
            <a:ext cx="5618595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The Loop Prevention Mechanism:</a:t>
            </a:r>
          </a:p>
          <a:p>
            <a:pPr marL="380990" indent="-380990" algn="just">
              <a:buFont typeface="Wingdings" panose="05000000000000000000" pitchFamily="2" charset="2"/>
              <a:buChar char="§"/>
            </a:pPr>
            <a:r>
              <a:rPr lang="en-US" dirty="0"/>
              <a:t>AS 100 advertises the 172.16.1.0/24 prefix to AS 200.</a:t>
            </a:r>
          </a:p>
          <a:p>
            <a:pPr marL="380990" indent="-380990" algn="just">
              <a:buFont typeface="Wingdings" panose="05000000000000000000" pitchFamily="2" charset="2"/>
              <a:buChar char="§"/>
            </a:pPr>
            <a:r>
              <a:rPr lang="en-US" dirty="0"/>
              <a:t>AS 200 advertises the prefix to AS 400, which then advertises the prefix to AS 300.</a:t>
            </a:r>
          </a:p>
          <a:p>
            <a:pPr marL="380990" indent="-380990" algn="just">
              <a:buFont typeface="Wingdings" panose="05000000000000000000" pitchFamily="2" charset="2"/>
              <a:buChar char="§"/>
            </a:pPr>
            <a:r>
              <a:rPr lang="en-US" dirty="0"/>
              <a:t>AS 300 advertises the prefix back to AS 100 with an </a:t>
            </a:r>
            <a:r>
              <a:rPr lang="en-US" dirty="0" err="1"/>
              <a:t>AS_Path</a:t>
            </a:r>
            <a:r>
              <a:rPr lang="en-US" dirty="0"/>
              <a:t> of 300 400 200 100. AS 100 sees itself in the </a:t>
            </a:r>
            <a:r>
              <a:rPr lang="en-US" dirty="0" err="1"/>
              <a:t>AS_Path</a:t>
            </a:r>
            <a:r>
              <a:rPr lang="en-US" dirty="0"/>
              <a:t> variable and discards the prefix.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68480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2" y="166255"/>
            <a:ext cx="3938421" cy="900979"/>
          </a:xfrm>
        </p:spPr>
        <p:txBody>
          <a:bodyPr>
            <a:normAutofit fontScale="90000"/>
          </a:bodyPr>
          <a:lstStyle/>
          <a:p>
            <a:r>
              <a:rPr lang="en-GB" sz="3200" dirty="0" smtClean="0"/>
              <a:t>BGP – Address Families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001" y="1030721"/>
            <a:ext cx="11481847" cy="3575934"/>
          </a:xfrm>
        </p:spPr>
        <p:txBody>
          <a:bodyPr>
            <a:noAutofit/>
          </a:bodyPr>
          <a:lstStyle/>
          <a:p>
            <a:pPr algn="just" defTabSz="912261" fontAlgn="base">
              <a:spcBef>
                <a:spcPts val="800"/>
              </a:spcBef>
              <a:spcAft>
                <a:spcPts val="8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rgbClr val="000000"/>
                </a:solidFill>
              </a:rPr>
              <a:t>RFC 2858 added </a:t>
            </a:r>
            <a:r>
              <a:rPr lang="en-US" sz="1800" b="1" dirty="0">
                <a:solidFill>
                  <a:srgbClr val="000000"/>
                </a:solidFill>
              </a:rPr>
              <a:t>Multi-Protocol BGP (MP-BGP) </a:t>
            </a:r>
            <a:r>
              <a:rPr lang="en-US" sz="1800" dirty="0">
                <a:solidFill>
                  <a:srgbClr val="000000"/>
                </a:solidFill>
              </a:rPr>
              <a:t>capability by adding an extension called the </a:t>
            </a:r>
            <a:r>
              <a:rPr lang="en-US" sz="1800" b="1" dirty="0" smtClean="0">
                <a:solidFill>
                  <a:srgbClr val="000000"/>
                </a:solidFill>
              </a:rPr>
              <a:t>Address Family Identifier </a:t>
            </a:r>
            <a:r>
              <a:rPr lang="en-US" sz="1800" dirty="0" smtClean="0">
                <a:solidFill>
                  <a:srgbClr val="000000"/>
                </a:solidFill>
              </a:rPr>
              <a:t>(</a:t>
            </a:r>
            <a:r>
              <a:rPr lang="en-US" sz="1800" dirty="0">
                <a:solidFill>
                  <a:srgbClr val="000000"/>
                </a:solidFill>
              </a:rPr>
              <a:t>AFI).</a:t>
            </a:r>
          </a:p>
          <a:p>
            <a:pPr algn="just" defTabSz="912261" fontAlgn="base">
              <a:spcBef>
                <a:spcPts val="800"/>
              </a:spcBef>
              <a:spcAft>
                <a:spcPts val="8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rgbClr val="000000"/>
                </a:solidFill>
              </a:rPr>
              <a:t>An address family correlates to a specific network protocol, such as IPv4 or IPv6, and additional granularity is provided through a subsequent address-family identifier (SAFI) such as unicast or multicast. </a:t>
            </a:r>
          </a:p>
          <a:p>
            <a:pPr algn="just" defTabSz="912261" fontAlgn="base">
              <a:spcBef>
                <a:spcPts val="800"/>
              </a:spcBef>
              <a:spcAft>
                <a:spcPts val="8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rgbClr val="000000"/>
                </a:solidFill>
              </a:rPr>
              <a:t>MBGP achieves this separation by using the BGP path attributes (PAs) MP_REACH_NLRI and MP_UNREACH_NLRI to carry different reachability information for the different address families.</a:t>
            </a:r>
          </a:p>
          <a:p>
            <a:pPr algn="just" defTabSz="912261" fontAlgn="base">
              <a:spcBef>
                <a:spcPts val="800"/>
              </a:spcBef>
              <a:spcAft>
                <a:spcPts val="8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Every address family maintains a separate database and configuration for each protocol (address family + sub-address family) in BGP. </a:t>
            </a:r>
          </a:p>
          <a:p>
            <a:pPr algn="just" defTabSz="912261" fontAlgn="base">
              <a:spcBef>
                <a:spcPts val="800"/>
              </a:spcBef>
              <a:spcAft>
                <a:spcPts val="8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altLang="en-US" sz="1800" dirty="0"/>
              <a:t>Some network engineers refer to Multiprotocol BGP as MP-BGP, and other network engineers use the term MBGP. Both terms refer to the same thing.</a:t>
            </a:r>
            <a:endParaRPr lang="en-US" sz="1800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96844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2" y="166255"/>
            <a:ext cx="5598658" cy="900979"/>
          </a:xfrm>
        </p:spPr>
        <p:txBody>
          <a:bodyPr>
            <a:normAutofit fontScale="90000"/>
          </a:bodyPr>
          <a:lstStyle/>
          <a:p>
            <a:r>
              <a:rPr lang="en-GB" sz="3200" dirty="0" smtClean="0"/>
              <a:t>BGP – Inter route Communication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001" y="1030721"/>
            <a:ext cx="11481847" cy="3575934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BGP does not use hello packets to discover neighbors, as do IGP protocols, and it cannot discover neighbors dynamically. BGP neighbors are defined by IP address.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BGP uses TCP port 179 to communicate with other routers.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Most recent implementations of BGP set the do-not-fragment (DF) bit to prevent fragmentation and rely on path MTU discovery.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BGP uses TCP, so unlike IGPs, it can form adjacencies with routers that are multiple hops away.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A BGP session refers to the established adjacency between two BGP routers. Multi-hop sessions require that the router use an underlying route installed in the RIB (static or from any routing protocol) to establish the TCP session with the remote endpoint</a:t>
            </a:r>
            <a:r>
              <a:rPr lang="en-US" sz="1800" dirty="0" smtClean="0">
                <a:solidFill>
                  <a:schemeClr val="tx1">
                    <a:lumMod val="50000"/>
                  </a:schemeClr>
                </a:solidFill>
              </a:rPr>
              <a:t>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1800" dirty="0"/>
              <a:t>BGP can be thought of as a control plane routing protocol or as an application because it allows for the exchange of routes with a peer that is multiple hops away. 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US" sz="1800" dirty="0">
              <a:solidFill>
                <a:schemeClr val="tx1">
                  <a:lumMod val="50000"/>
                </a:schemeClr>
              </a:solidFill>
            </a:endParaRPr>
          </a:p>
          <a:p>
            <a:pPr algn="just">
              <a:buFont typeface="Wingdings" panose="05000000000000000000" pitchFamily="2" charset="2"/>
              <a:buChar char="§"/>
            </a:pPr>
            <a:endParaRPr lang="en-US" sz="16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63925" y="4260851"/>
            <a:ext cx="2845282" cy="14351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4450385"/>
            <a:ext cx="911225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80990" indent="-380990" algn="just">
              <a:buFont typeface="Wingdings" panose="05000000000000000000" pitchFamily="2" charset="2"/>
              <a:buChar char="Ø"/>
            </a:pPr>
            <a:r>
              <a:rPr lang="en-US" i="1" dirty="0">
                <a:solidFill>
                  <a:schemeClr val="accent1"/>
                </a:solidFill>
              </a:rPr>
              <a:t>A BGP session refers to the established adjacency between two BGP routers. </a:t>
            </a:r>
          </a:p>
          <a:p>
            <a:pPr marL="380990" indent="-380990" algn="just">
              <a:buFont typeface="Wingdings" panose="05000000000000000000" pitchFamily="2" charset="2"/>
              <a:buChar char="Ø"/>
            </a:pPr>
            <a:r>
              <a:rPr lang="en-US" altLang="en-US" i="1" dirty="0">
                <a:solidFill>
                  <a:schemeClr val="accent1"/>
                </a:solidFill>
              </a:rPr>
              <a:t>BGP neighbors connected to the same network use the ARP table to locate the IP address of the peer. Multi-hop BGP sessions require routing table information for finding the IP address of the peer</a:t>
            </a:r>
            <a:r>
              <a:rPr lang="en-US" altLang="en-US" i="1" dirty="0" smtClean="0">
                <a:solidFill>
                  <a:schemeClr val="accent1"/>
                </a:solidFill>
              </a:rPr>
              <a:t>. A </a:t>
            </a:r>
            <a:r>
              <a:rPr lang="en-US" altLang="en-US" i="1" dirty="0">
                <a:solidFill>
                  <a:schemeClr val="accent1"/>
                </a:solidFill>
              </a:rPr>
              <a:t>default route is not sufficient to establish a multi-hop BGP session</a:t>
            </a:r>
            <a:r>
              <a:rPr lang="en-US" altLang="en-US" i="1" dirty="0" smtClean="0">
                <a:solidFill>
                  <a:schemeClr val="accent1"/>
                </a:solidFill>
              </a:rPr>
              <a:t>.</a:t>
            </a:r>
            <a:endParaRPr lang="en-US" i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7194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2" y="166255"/>
            <a:ext cx="5598658" cy="90097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BGP – Session Types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001" y="1030721"/>
            <a:ext cx="11481847" cy="3575934"/>
          </a:xfrm>
        </p:spPr>
        <p:txBody>
          <a:bodyPr>
            <a:noAutofit/>
          </a:bodyPr>
          <a:lstStyle/>
          <a:p>
            <a:pPr lvl="0" algn="just">
              <a:buFont typeface="Wingdings" panose="05000000000000000000" pitchFamily="2" charset="2"/>
              <a:buChar char="§"/>
            </a:pPr>
            <a:r>
              <a:rPr lang="en-US" sz="1800" b="1" dirty="0" smtClean="0">
                <a:solidFill>
                  <a:schemeClr val="tx1">
                    <a:lumMod val="50000"/>
                  </a:schemeClr>
                </a:solidFill>
              </a:rPr>
              <a:t>Internal </a:t>
            </a:r>
            <a:r>
              <a:rPr lang="en-US" sz="1800" b="1" dirty="0">
                <a:solidFill>
                  <a:schemeClr val="tx1">
                    <a:lumMod val="50000"/>
                  </a:schemeClr>
                </a:solidFill>
              </a:rPr>
              <a:t>BGP (</a:t>
            </a:r>
            <a:r>
              <a:rPr lang="en-US" sz="1800" b="1" dirty="0" err="1">
                <a:solidFill>
                  <a:schemeClr val="tx1">
                    <a:lumMod val="50000"/>
                  </a:schemeClr>
                </a:solidFill>
              </a:rPr>
              <a:t>iBGP</a:t>
            </a:r>
            <a:r>
              <a:rPr lang="en-US" sz="1800" b="1" dirty="0">
                <a:solidFill>
                  <a:schemeClr val="tx1">
                    <a:lumMod val="50000"/>
                  </a:schemeClr>
                </a:solidFill>
              </a:rPr>
              <a:t>) 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1800" dirty="0" smtClean="0">
                <a:solidFill>
                  <a:schemeClr val="tx1">
                    <a:lumMod val="50000"/>
                  </a:schemeClr>
                </a:solidFill>
              </a:rPr>
              <a:t>Sessions </a:t>
            </a: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established with an </a:t>
            </a:r>
            <a:r>
              <a:rPr lang="en-US" sz="1800" dirty="0" err="1">
                <a:solidFill>
                  <a:schemeClr val="tx1">
                    <a:lumMod val="50000"/>
                  </a:schemeClr>
                </a:solidFill>
              </a:rPr>
              <a:t>iBGP</a:t>
            </a: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 router that are in the same AS or that participate in the same BGP confederation. </a:t>
            </a:r>
            <a:r>
              <a:rPr lang="en-US" sz="1800" dirty="0" err="1">
                <a:solidFill>
                  <a:schemeClr val="tx1">
                    <a:lumMod val="50000"/>
                  </a:schemeClr>
                </a:solidFill>
              </a:rPr>
              <a:t>iBGP</a:t>
            </a: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 prefixes are assigned an administrative distance (AD) of 200 upon installation in the router’s RIB.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800" b="1" dirty="0">
                <a:solidFill>
                  <a:schemeClr val="tx1">
                    <a:lumMod val="50000"/>
                  </a:schemeClr>
                </a:solidFill>
              </a:rPr>
              <a:t>External BGP (</a:t>
            </a:r>
            <a:r>
              <a:rPr lang="en-US" sz="1800" b="1" dirty="0" err="1">
                <a:solidFill>
                  <a:schemeClr val="tx1">
                    <a:lumMod val="50000"/>
                  </a:schemeClr>
                </a:solidFill>
              </a:rPr>
              <a:t>eBGP</a:t>
            </a:r>
            <a:r>
              <a:rPr lang="en-US" sz="1800" b="1" dirty="0">
                <a:solidFill>
                  <a:schemeClr val="tx1">
                    <a:lumMod val="50000"/>
                  </a:schemeClr>
                </a:solidFill>
              </a:rPr>
              <a:t>) 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1800" dirty="0" smtClean="0">
                <a:solidFill>
                  <a:schemeClr val="tx1">
                    <a:lumMod val="50000"/>
                  </a:schemeClr>
                </a:solidFill>
              </a:rPr>
              <a:t>Sessions </a:t>
            </a: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established with a BGP router that are in a different AS. </a:t>
            </a:r>
            <a:r>
              <a:rPr lang="en-US" sz="1800" dirty="0" err="1">
                <a:solidFill>
                  <a:schemeClr val="tx1">
                    <a:lumMod val="50000"/>
                  </a:schemeClr>
                </a:solidFill>
              </a:rPr>
              <a:t>eBGP</a:t>
            </a: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 prefixes are assigned an AD of 20 upon installation in the router’s RIB.</a:t>
            </a:r>
          </a:p>
          <a:p>
            <a:pPr algn="just" defTabSz="912261" fontAlgn="base">
              <a:spcBef>
                <a:spcPts val="800"/>
              </a:spcBef>
              <a:spcAft>
                <a:spcPts val="8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endParaRPr lang="en-US" sz="1800" dirty="0">
              <a:solidFill>
                <a:schemeClr val="tx1">
                  <a:lumMod val="50000"/>
                </a:schemeClr>
              </a:solidFill>
            </a:endParaRPr>
          </a:p>
          <a:p>
            <a:pPr algn="just" defTabSz="912261" fontAlgn="base">
              <a:spcBef>
                <a:spcPts val="800"/>
              </a:spcBef>
              <a:spcAft>
                <a:spcPts val="8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endParaRPr lang="en-US" sz="1800" dirty="0">
              <a:solidFill>
                <a:srgbClr val="00000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0121" y="3426010"/>
            <a:ext cx="6238421" cy="1930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9873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2" y="166255"/>
            <a:ext cx="5598658" cy="90097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BGP – Session Types </a:t>
            </a:r>
            <a:r>
              <a:rPr lang="en-GB" sz="3200" dirty="0" err="1" smtClean="0"/>
              <a:t>iBGP</a:t>
            </a:r>
            <a:endParaRPr lang="en-GB" sz="32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69319" y="1323975"/>
            <a:ext cx="11481847" cy="3575934"/>
          </a:xfrm>
        </p:spPr>
        <p:txBody>
          <a:bodyPr>
            <a:normAutofit/>
          </a:bodyPr>
          <a:lstStyle/>
          <a:p>
            <a:pPr algn="just" fontAlgn="t">
              <a:buFont typeface="Wingdings" panose="05000000000000000000" pitchFamily="2" charset="2"/>
              <a:buChar char="§"/>
            </a:pPr>
            <a:r>
              <a:rPr lang="en-US" sz="1800" dirty="0" smtClean="0"/>
              <a:t>Service </a:t>
            </a:r>
            <a:r>
              <a:rPr lang="en-US" sz="1800" dirty="0"/>
              <a:t>providers provide transit connectivity. Enterprises should not.  </a:t>
            </a:r>
            <a:endParaRPr lang="en-US" sz="1800" dirty="0" smtClean="0"/>
          </a:p>
          <a:p>
            <a:pPr algn="just" fontAlgn="t">
              <a:buFont typeface="Wingdings" panose="05000000000000000000" pitchFamily="2" charset="2"/>
              <a:buChar char="§"/>
            </a:pPr>
            <a:r>
              <a:rPr lang="en-US" sz="1800" dirty="0" smtClean="0"/>
              <a:t>Preventing </a:t>
            </a:r>
            <a:r>
              <a:rPr lang="en-US" sz="1800" dirty="0"/>
              <a:t>an AS from becoming a transit AS by redistributing BGP routes into the IGP is not a viable solution for the following reasons</a:t>
            </a:r>
            <a:endParaRPr lang="en-GB" sz="1800" dirty="0"/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1800" b="1" dirty="0"/>
              <a:t>Scalability -</a:t>
            </a:r>
            <a:r>
              <a:rPr lang="en-US" sz="1800" dirty="0"/>
              <a:t> The internet has over 780,000 IPv4 network prefixes, IGPs cannot scale to that level of routes.</a:t>
            </a:r>
            <a:endParaRPr lang="en-GB" sz="1800" dirty="0"/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1800" b="1" dirty="0"/>
              <a:t>Custom routing -</a:t>
            </a:r>
            <a:r>
              <a:rPr lang="en-US" sz="1800" dirty="0"/>
              <a:t> IGPs use metrics as the primary method of route selection.  BGP uses multiple steps to identify the best path or to manipulate the path for a specific network prefix</a:t>
            </a:r>
            <a:endParaRPr lang="en-GB" sz="1800" dirty="0"/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1800" b="1" dirty="0"/>
              <a:t>Path attributes -</a:t>
            </a:r>
            <a:r>
              <a:rPr lang="en-US" sz="1800" dirty="0"/>
              <a:t> All of the BGP path attributes cannot be maintained within IGP protocols.</a:t>
            </a:r>
            <a:endParaRPr lang="en-GB" sz="1800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1800" dirty="0"/>
              <a:t>Establishing </a:t>
            </a:r>
            <a:r>
              <a:rPr lang="en-US" sz="1800" dirty="0" err="1"/>
              <a:t>iBGP</a:t>
            </a:r>
            <a:r>
              <a:rPr lang="en-US" sz="1800" dirty="0"/>
              <a:t> sessions between IGP routers in a full mesh allows for proper forwarding between autonomous systems.</a:t>
            </a:r>
            <a:endParaRPr lang="en-GB" sz="1800" dirty="0"/>
          </a:p>
          <a:p>
            <a:pPr algn="just">
              <a:buFont typeface="Wingdings" panose="05000000000000000000" pitchFamily="2" charset="2"/>
              <a:buChar char="§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3053012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2" y="166255"/>
            <a:ext cx="5598658" cy="90097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BGP – Session Types - </a:t>
            </a:r>
            <a:r>
              <a:rPr lang="en-GB" sz="3200" dirty="0" err="1" smtClean="0"/>
              <a:t>eBGP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7419" y="1235075"/>
            <a:ext cx="11481847" cy="3575934"/>
          </a:xfrm>
        </p:spPr>
        <p:txBody>
          <a:bodyPr>
            <a:normAutofit/>
          </a:bodyPr>
          <a:lstStyle/>
          <a:p>
            <a:pPr algn="just" defTabSz="717550">
              <a:buFont typeface="Wingdings" panose="05000000000000000000" pitchFamily="2" charset="2"/>
              <a:buChar char="§"/>
              <a:tabLst>
                <a:tab pos="11214100" algn="l"/>
              </a:tabLst>
            </a:pPr>
            <a:r>
              <a:rPr lang="en-GB" sz="1800" dirty="0" err="1"/>
              <a:t>eBGP</a:t>
            </a:r>
            <a:r>
              <a:rPr lang="en-GB" sz="1800" dirty="0"/>
              <a:t> is the core component of BGP on the internet.  </a:t>
            </a:r>
          </a:p>
          <a:p>
            <a:pPr algn="just" defTabSz="717550">
              <a:buFont typeface="Wingdings" panose="05000000000000000000" pitchFamily="2" charset="2"/>
              <a:buChar char="§"/>
              <a:tabLst>
                <a:tab pos="11214100" algn="l"/>
              </a:tabLst>
            </a:pPr>
            <a:r>
              <a:rPr lang="en-GB" sz="1800" dirty="0"/>
              <a:t>The difference in behavior for </a:t>
            </a:r>
            <a:r>
              <a:rPr lang="en-GB" sz="1800" dirty="0" err="1"/>
              <a:t>eBGP</a:t>
            </a:r>
            <a:r>
              <a:rPr lang="en-GB" sz="1800" dirty="0"/>
              <a:t> sessions and </a:t>
            </a:r>
            <a:r>
              <a:rPr lang="en-GB" sz="1800" dirty="0" err="1"/>
              <a:t>iBGP</a:t>
            </a:r>
            <a:r>
              <a:rPr lang="en-GB" sz="1800" dirty="0"/>
              <a:t> sessions are:</a:t>
            </a:r>
          </a:p>
          <a:p>
            <a:pPr marL="1079500" indent="-361950" algn="just" defTabSz="717550">
              <a:buFont typeface="Wingdings" panose="05000000000000000000" pitchFamily="2" charset="2"/>
              <a:buChar char="ü"/>
              <a:tabLst>
                <a:tab pos="11214100" algn="l"/>
              </a:tabLst>
            </a:pPr>
            <a:r>
              <a:rPr lang="en-GB" sz="1800" dirty="0" err="1"/>
              <a:t>iBGP</a:t>
            </a:r>
            <a:r>
              <a:rPr lang="en-GB" sz="1800" dirty="0"/>
              <a:t> allows for multi-hop </a:t>
            </a:r>
            <a:r>
              <a:rPr lang="en-GB" sz="1800" dirty="0" smtClean="0"/>
              <a:t>sessions. </a:t>
            </a:r>
            <a:r>
              <a:rPr lang="en-GB" sz="1800" dirty="0" err="1" smtClean="0"/>
              <a:t>eBGP</a:t>
            </a:r>
            <a:r>
              <a:rPr lang="en-GB" sz="1800" dirty="0" smtClean="0"/>
              <a:t> </a:t>
            </a:r>
            <a:r>
              <a:rPr lang="en-GB" sz="1800" dirty="0"/>
              <a:t>packets set the TTL to one, so packets are dropped if multi-hop connections are attempted.</a:t>
            </a:r>
          </a:p>
          <a:p>
            <a:pPr marL="1079500" indent="-361950" algn="just" defTabSz="717550">
              <a:buFont typeface="Wingdings" panose="05000000000000000000" pitchFamily="2" charset="2"/>
              <a:buChar char="ü"/>
              <a:tabLst>
                <a:tab pos="11214100" algn="l"/>
              </a:tabLst>
            </a:pPr>
            <a:r>
              <a:rPr lang="en-GB" sz="1800" dirty="0"/>
              <a:t>The advertising router modifies the BGP next-hop address to the IP address sourcing the BGP connection.</a:t>
            </a:r>
          </a:p>
          <a:p>
            <a:pPr marL="1079500" indent="-361950" algn="just" defTabSz="717550">
              <a:buFont typeface="Wingdings" panose="05000000000000000000" pitchFamily="2" charset="2"/>
              <a:buChar char="ü"/>
              <a:tabLst>
                <a:tab pos="11214100" algn="l"/>
              </a:tabLst>
            </a:pPr>
            <a:r>
              <a:rPr lang="en-GB" sz="1800" dirty="0"/>
              <a:t>The advertising router prepends its ASN to the existing </a:t>
            </a:r>
            <a:r>
              <a:rPr lang="en-GB" sz="1800" dirty="0" err="1"/>
              <a:t>AS_Path</a:t>
            </a:r>
            <a:r>
              <a:rPr lang="en-GB" sz="1800" dirty="0"/>
              <a:t> variable.</a:t>
            </a:r>
          </a:p>
          <a:p>
            <a:pPr marL="1079500" indent="-361950" algn="just" defTabSz="717550">
              <a:buFont typeface="Wingdings" panose="05000000000000000000" pitchFamily="2" charset="2"/>
              <a:buChar char="ü"/>
              <a:tabLst>
                <a:tab pos="11214100" algn="l"/>
              </a:tabLst>
            </a:pPr>
            <a:r>
              <a:rPr lang="en-GB" sz="1800" dirty="0"/>
              <a:t>The receiving router verifies that the </a:t>
            </a:r>
            <a:r>
              <a:rPr lang="en-GB" sz="1800" dirty="0" err="1"/>
              <a:t>AS_Path</a:t>
            </a:r>
            <a:r>
              <a:rPr lang="en-GB" sz="1800" dirty="0"/>
              <a:t> variable does not contain an ASN that matches the local routers. BGP discards the NLRI if it fails the </a:t>
            </a:r>
            <a:r>
              <a:rPr lang="en-GB" sz="1800" dirty="0" err="1"/>
              <a:t>AS_Path</a:t>
            </a:r>
            <a:r>
              <a:rPr lang="en-GB" sz="1800" dirty="0"/>
              <a:t> loop prevention check.</a:t>
            </a:r>
          </a:p>
          <a:p>
            <a:pPr marL="1079500" indent="-361950" algn="just" defTabSz="717550">
              <a:buFont typeface="Wingdings" panose="05000000000000000000" pitchFamily="2" charset="2"/>
              <a:buChar char="ü"/>
              <a:tabLst>
                <a:tab pos="11214100" algn="l"/>
              </a:tabLst>
            </a:pPr>
            <a:endParaRPr lang="en-GB" sz="1800" dirty="0"/>
          </a:p>
          <a:p>
            <a:pPr marL="1079500" indent="-361950" algn="just" defTabSz="717550">
              <a:buFont typeface="Wingdings" panose="05000000000000000000" pitchFamily="2" charset="2"/>
              <a:buChar char="ü"/>
              <a:tabLst>
                <a:tab pos="11214100" algn="l"/>
              </a:tabLst>
            </a:pPr>
            <a:endParaRPr lang="en-GB" sz="1800" dirty="0"/>
          </a:p>
          <a:p>
            <a:pPr algn="just" defTabSz="717550">
              <a:buFont typeface="Wingdings" panose="05000000000000000000" pitchFamily="2" charset="2"/>
              <a:buChar char="§"/>
              <a:tabLst>
                <a:tab pos="11214100" algn="l"/>
              </a:tabLst>
            </a:pPr>
            <a:endParaRPr lang="en-GB" sz="1800" dirty="0"/>
          </a:p>
          <a:p>
            <a:pPr algn="just" defTabSz="717550">
              <a:buFont typeface="Wingdings" panose="05000000000000000000" pitchFamily="2" charset="2"/>
              <a:buChar char="§"/>
              <a:tabLst>
                <a:tab pos="11214100" algn="l"/>
              </a:tabLst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2904373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1" y="166255"/>
            <a:ext cx="7220099" cy="900979"/>
          </a:xfrm>
        </p:spPr>
        <p:txBody>
          <a:bodyPr>
            <a:normAutofit fontScale="90000"/>
          </a:bodyPr>
          <a:lstStyle/>
          <a:p>
            <a:r>
              <a:rPr lang="en-GB" sz="3200" dirty="0" smtClean="0"/>
              <a:t>BGP – Session Types – Packets &amp; Neighbours </a:t>
            </a:r>
            <a:endParaRPr lang="en-GB" sz="32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029890"/>
              </p:ext>
            </p:extLst>
          </p:nvPr>
        </p:nvGraphicFramePr>
        <p:xfrm>
          <a:off x="66512" y="978334"/>
          <a:ext cx="7248687" cy="24722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2553">
                  <a:extLst>
                    <a:ext uri="{9D8B030D-6E8A-4147-A177-3AD203B41FA5}">
                      <a16:colId xmlns:a16="http://schemas.microsoft.com/office/drawing/2014/main" val="1075058601"/>
                    </a:ext>
                  </a:extLst>
                </a:gridCol>
                <a:gridCol w="1760499">
                  <a:extLst>
                    <a:ext uri="{9D8B030D-6E8A-4147-A177-3AD203B41FA5}">
                      <a16:colId xmlns:a16="http://schemas.microsoft.com/office/drawing/2014/main" val="3644837922"/>
                    </a:ext>
                  </a:extLst>
                </a:gridCol>
                <a:gridCol w="4685635">
                  <a:extLst>
                    <a:ext uri="{9D8B030D-6E8A-4147-A177-3AD203B41FA5}">
                      <a16:colId xmlns:a16="http://schemas.microsoft.com/office/drawing/2014/main" val="3601034175"/>
                    </a:ext>
                  </a:extLst>
                </a:gridCol>
              </a:tblGrid>
              <a:tr h="494453">
                <a:tc>
                  <a:txBody>
                    <a:bodyPr/>
                    <a:lstStyle/>
                    <a:p>
                      <a:r>
                        <a:rPr lang="en-US" sz="1800" dirty="0"/>
                        <a:t>TYPE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NAME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FUNCTIONAL OVERVIEW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254008769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1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OPEN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Sets up and establishes BGP adjacency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20965992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2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UPDATE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Advertises, updates, or withdraws routes</a:t>
                      </a:r>
                      <a:endParaRPr lang="en-US" sz="1800" dirty="0">
                        <a:solidFill>
                          <a:schemeClr val="tx1">
                            <a:lumMod val="50000"/>
                          </a:schemeClr>
                        </a:solidFill>
                      </a:endParaRP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611086427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3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NOTIFICATION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Indicates an error condition to a BGP neighbor</a:t>
                      </a:r>
                      <a:endParaRPr lang="en-US" sz="1800" dirty="0">
                        <a:solidFill>
                          <a:schemeClr val="tx1">
                            <a:lumMod val="50000"/>
                          </a:schemeClr>
                        </a:solidFill>
                      </a:endParaRP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54000242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4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KEEPALIVE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Ensures that BGP neighbors are still alive</a:t>
                      </a:r>
                      <a:endParaRPr lang="en-US" sz="1800" dirty="0">
                        <a:solidFill>
                          <a:schemeClr val="tx1">
                            <a:lumMod val="50000"/>
                          </a:schemeClr>
                        </a:solidFill>
                      </a:endParaRP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2569225053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EA368810-EEA4-4C6A-9010-093DE8C2BF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0891" y="670413"/>
            <a:ext cx="4566590" cy="491123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878551" y="3550326"/>
            <a:ext cx="486515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BGP session may report the following states:</a:t>
            </a:r>
          </a:p>
          <a:p>
            <a:pPr marL="952485" lvl="1" indent="-342900">
              <a:buFont typeface="Wingdings" panose="05000000000000000000" pitchFamily="2" charset="2"/>
              <a:buChar char="Ø"/>
            </a:pPr>
            <a:r>
              <a:rPr lang="en-US" dirty="0"/>
              <a:t>Idle</a:t>
            </a:r>
          </a:p>
          <a:p>
            <a:pPr marL="952485" lvl="1" indent="-342900">
              <a:buFont typeface="Wingdings" panose="05000000000000000000" pitchFamily="2" charset="2"/>
              <a:buChar char="Ø"/>
            </a:pPr>
            <a:r>
              <a:rPr lang="en-US" dirty="0"/>
              <a:t>Connect</a:t>
            </a:r>
          </a:p>
          <a:p>
            <a:pPr marL="952485" lvl="1" indent="-342900">
              <a:buFont typeface="Wingdings" panose="05000000000000000000" pitchFamily="2" charset="2"/>
              <a:buChar char="Ø"/>
            </a:pPr>
            <a:r>
              <a:rPr lang="en-US" dirty="0"/>
              <a:t>Active</a:t>
            </a:r>
          </a:p>
          <a:p>
            <a:pPr marL="952485" lvl="1" indent="-342900">
              <a:buFont typeface="Wingdings" panose="05000000000000000000" pitchFamily="2" charset="2"/>
              <a:buChar char="Ø"/>
            </a:pPr>
            <a:r>
              <a:rPr lang="en-US" dirty="0"/>
              <a:t>OpenSent</a:t>
            </a:r>
          </a:p>
          <a:p>
            <a:pPr marL="952485" lvl="1" indent="-342900">
              <a:buFont typeface="Wingdings" panose="05000000000000000000" pitchFamily="2" charset="2"/>
              <a:buChar char="Ø"/>
            </a:pPr>
            <a:r>
              <a:rPr lang="en-US" dirty="0"/>
              <a:t>OpenConfirm</a:t>
            </a:r>
          </a:p>
          <a:p>
            <a:pPr marL="952485" lvl="1" indent="-342900">
              <a:buFont typeface="Wingdings" panose="05000000000000000000" pitchFamily="2" charset="2"/>
              <a:buChar char="Ø"/>
            </a:pPr>
            <a:r>
              <a:rPr lang="en-US" dirty="0"/>
              <a:t>Established</a:t>
            </a:r>
          </a:p>
        </p:txBody>
      </p:sp>
    </p:spTree>
    <p:extLst>
      <p:ext uri="{BB962C8B-B14F-4D97-AF65-F5344CB8AC3E}">
        <p14:creationId xmlns:p14="http://schemas.microsoft.com/office/powerpoint/2010/main" val="41981524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2" y="166255"/>
            <a:ext cx="5598658" cy="90097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BGP – Configuration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7419" y="1235074"/>
            <a:ext cx="11481847" cy="4352925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sz="1800" dirty="0">
                <a:ea typeface="ＭＳ Ｐゴシック" charset="0"/>
              </a:rPr>
              <a:t>When configuring BGP, it is best to think of the </a:t>
            </a:r>
            <a:r>
              <a:rPr lang="en-US" sz="1800" b="1" i="1" dirty="0">
                <a:ea typeface="ＭＳ Ｐゴシック" charset="0"/>
              </a:rPr>
              <a:t>configuration from a modular perspective</a:t>
            </a:r>
            <a:r>
              <a:rPr lang="en-US" sz="1800" dirty="0">
                <a:ea typeface="ＭＳ Ｐゴシック" charset="0"/>
              </a:rPr>
              <a:t>. </a:t>
            </a:r>
            <a:endParaRPr lang="en-US" sz="1800" dirty="0" smtClean="0">
              <a:ea typeface="ＭＳ Ｐゴシック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1800" dirty="0" smtClean="0">
                <a:ea typeface="ＭＳ Ｐゴシック" charset="0"/>
              </a:rPr>
              <a:t>BGP </a:t>
            </a:r>
            <a:r>
              <a:rPr lang="en-US" sz="1800" dirty="0">
                <a:ea typeface="ＭＳ Ｐゴシック" charset="0"/>
              </a:rPr>
              <a:t>router configuration requires the following components: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1800" dirty="0">
                <a:ea typeface="ＭＳ Ｐゴシック" charset="0"/>
              </a:rPr>
              <a:t>BGP session </a:t>
            </a:r>
            <a:r>
              <a:rPr lang="en-US" sz="1800" dirty="0" smtClean="0">
                <a:ea typeface="ＭＳ Ｐゴシック" charset="0"/>
              </a:rPr>
              <a:t>parameters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BGP session parameters provide settings that involve </a:t>
            </a:r>
            <a:r>
              <a:rPr lang="en-US" sz="1800" dirty="0" smtClean="0">
                <a:solidFill>
                  <a:schemeClr val="tx1">
                    <a:lumMod val="50000"/>
                  </a:schemeClr>
                </a:solidFill>
              </a:rPr>
              <a:t>establishing </a:t>
            </a: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communication to the remote BGP neighbor. Session settings include the ASN of the BGP peer, authentication, and </a:t>
            </a:r>
            <a:r>
              <a:rPr lang="en-US" sz="1800" dirty="0" err="1">
                <a:solidFill>
                  <a:schemeClr val="tx1">
                    <a:lumMod val="50000"/>
                  </a:schemeClr>
                </a:solidFill>
              </a:rPr>
              <a:t>keepalive</a:t>
            </a: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 timers.</a:t>
            </a:r>
          </a:p>
          <a:p>
            <a:pPr lvl="1" algn="just">
              <a:buFont typeface="Wingdings" panose="05000000000000000000" pitchFamily="2" charset="2"/>
              <a:buChar char="§"/>
            </a:pPr>
            <a:endParaRPr lang="en-US" sz="1800" dirty="0">
              <a:ea typeface="ＭＳ Ｐゴシック" charset="0"/>
            </a:endParaRP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1800" dirty="0">
                <a:ea typeface="ＭＳ Ｐゴシック" charset="0"/>
              </a:rPr>
              <a:t>Address family </a:t>
            </a:r>
            <a:r>
              <a:rPr lang="en-US" sz="1800" dirty="0" smtClean="0">
                <a:ea typeface="ＭＳ Ｐゴシック" charset="0"/>
              </a:rPr>
              <a:t>initialization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The address family is initialized under the BGP router configuration mode. Network advertisement and summarization occur within the address family</a:t>
            </a:r>
            <a:r>
              <a:rPr lang="en-US" sz="1800" dirty="0" smtClean="0">
                <a:solidFill>
                  <a:schemeClr val="tx1">
                    <a:lumMod val="50000"/>
                  </a:schemeClr>
                </a:solidFill>
              </a:rPr>
              <a:t>.</a:t>
            </a:r>
          </a:p>
          <a:p>
            <a:pPr lvl="2" algn="just">
              <a:buFont typeface="Wingdings" panose="05000000000000000000" pitchFamily="2" charset="2"/>
              <a:buChar char="§"/>
            </a:pPr>
            <a:endParaRPr lang="en-US" sz="1800" dirty="0">
              <a:ea typeface="ＭＳ Ｐゴシック" charset="0"/>
            </a:endParaRP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1800" dirty="0">
                <a:ea typeface="ＭＳ Ｐゴシック" charset="0"/>
              </a:rPr>
              <a:t>Activate the address family on the BGP </a:t>
            </a:r>
            <a:r>
              <a:rPr lang="en-US" sz="1800" dirty="0" smtClean="0">
                <a:ea typeface="ＭＳ Ｐゴシック" charset="0"/>
              </a:rPr>
              <a:t>peer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In order for a session to initiate, one address family for a neighbor must be activated. The router’s IP address is added to the neighbor table, and BGP attempts to establish a BGP session or accepts a BGP session initiated from the peer router.</a:t>
            </a:r>
          </a:p>
          <a:p>
            <a:pPr lvl="1" algn="just">
              <a:buFont typeface="Wingdings" panose="05000000000000000000" pitchFamily="2" charset="2"/>
              <a:buChar char="§"/>
            </a:pPr>
            <a:endParaRPr lang="en-US" sz="1800" dirty="0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19058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2" y="166255"/>
            <a:ext cx="5598658" cy="90097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BGP – Modular Configuration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069" y="987424"/>
            <a:ext cx="11481847" cy="4352925"/>
          </a:xfrm>
        </p:spPr>
        <p:txBody>
          <a:bodyPr>
            <a:noAutofit/>
          </a:bodyPr>
          <a:lstStyle/>
          <a:p>
            <a:pPr marL="0" indent="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None/>
            </a:pPr>
            <a:r>
              <a:rPr lang="en-US" sz="1800" b="1" dirty="0" smtClean="0">
                <a:solidFill>
                  <a:schemeClr val="tx1">
                    <a:lumMod val="50000"/>
                  </a:schemeClr>
                </a:solidFill>
              </a:rPr>
              <a:t>Step </a:t>
            </a:r>
            <a:r>
              <a:rPr lang="en-US" sz="1800" b="1" dirty="0">
                <a:solidFill>
                  <a:schemeClr val="tx1">
                    <a:lumMod val="50000"/>
                  </a:schemeClr>
                </a:solidFill>
              </a:rPr>
              <a:t>1</a:t>
            </a: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.	</a:t>
            </a:r>
            <a:endParaRPr lang="en-US" sz="1800" dirty="0" smtClean="0">
              <a:solidFill>
                <a:schemeClr val="tx1">
                  <a:lumMod val="50000"/>
                </a:schemeClr>
              </a:solidFill>
            </a:endParaRP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800" dirty="0" smtClean="0">
                <a:solidFill>
                  <a:schemeClr val="tx1">
                    <a:lumMod val="50000"/>
                  </a:schemeClr>
                </a:solidFill>
              </a:rPr>
              <a:t>Initialize </a:t>
            </a: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the BGP routing process with the global command </a:t>
            </a:r>
            <a:r>
              <a:rPr lang="en-US" sz="1800" b="1" dirty="0">
                <a:solidFill>
                  <a:schemeClr val="tx1">
                    <a:lumMod val="50000"/>
                  </a:schemeClr>
                </a:solidFill>
                <a:cs typeface="Arial" panose="020B0604020202020204" pitchFamily="34" charset="0"/>
              </a:rPr>
              <a:t>router </a:t>
            </a:r>
            <a:r>
              <a:rPr lang="en-US" sz="1800" b="1" dirty="0" err="1">
                <a:solidFill>
                  <a:schemeClr val="tx1">
                    <a:lumMod val="50000"/>
                  </a:schemeClr>
                </a:solidFill>
                <a:cs typeface="Arial" panose="020B0604020202020204" pitchFamily="34" charset="0"/>
              </a:rPr>
              <a:t>bgp</a:t>
            </a:r>
            <a:r>
              <a:rPr lang="en-US" sz="1800" b="1" dirty="0">
                <a:solidFill>
                  <a:schemeClr val="tx1">
                    <a:lumMod val="50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US" sz="1800" i="1" dirty="0">
                <a:solidFill>
                  <a:schemeClr val="tx1">
                    <a:lumMod val="50000"/>
                  </a:schemeClr>
                </a:solidFill>
                <a:cs typeface="Arial" panose="020B0604020202020204" pitchFamily="34" charset="0"/>
              </a:rPr>
              <a:t>as-number</a:t>
            </a:r>
            <a:r>
              <a:rPr lang="en-US" sz="1800" b="1" i="1" dirty="0">
                <a:solidFill>
                  <a:schemeClr val="tx1">
                    <a:lumMod val="50000"/>
                  </a:schemeClr>
                </a:solidFill>
                <a:cs typeface="Courier New" panose="02070309020205020404" pitchFamily="49" charset="0"/>
              </a:rPr>
              <a:t>.</a:t>
            </a:r>
          </a:p>
          <a:p>
            <a:pPr marL="0" indent="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None/>
            </a:pPr>
            <a:r>
              <a:rPr lang="en-US" sz="1800" b="1" dirty="0" smtClean="0">
                <a:solidFill>
                  <a:schemeClr val="tx1">
                    <a:lumMod val="50000"/>
                  </a:schemeClr>
                </a:solidFill>
                <a:cs typeface="Courier New" panose="02070309020205020404" pitchFamily="49" charset="0"/>
              </a:rPr>
              <a:t>Step </a:t>
            </a:r>
            <a:r>
              <a:rPr lang="en-US" sz="1800" b="1" dirty="0">
                <a:solidFill>
                  <a:schemeClr val="tx1">
                    <a:lumMod val="50000"/>
                  </a:schemeClr>
                </a:solidFill>
                <a:cs typeface="Courier New" panose="02070309020205020404" pitchFamily="49" charset="0"/>
              </a:rPr>
              <a:t>2. </a:t>
            </a:r>
            <a:endParaRPr lang="en-US" sz="1800" b="1" dirty="0" smtClean="0">
              <a:solidFill>
                <a:schemeClr val="tx1">
                  <a:lumMod val="50000"/>
                </a:schemeClr>
              </a:solidFill>
              <a:cs typeface="Courier New" panose="02070309020205020404" pitchFamily="49" charset="0"/>
            </a:endParaRP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800" dirty="0" smtClean="0">
                <a:solidFill>
                  <a:schemeClr val="tx1">
                    <a:lumMod val="50000"/>
                  </a:schemeClr>
                </a:solidFill>
                <a:cs typeface="Courier New" panose="02070309020205020404" pitchFamily="49" charset="0"/>
              </a:rPr>
              <a:t>(</a:t>
            </a:r>
            <a:r>
              <a:rPr lang="en-US" sz="1800" dirty="0">
                <a:solidFill>
                  <a:schemeClr val="tx1">
                    <a:lumMod val="50000"/>
                  </a:schemeClr>
                </a:solidFill>
                <a:cs typeface="Courier New" panose="02070309020205020404" pitchFamily="49" charset="0"/>
              </a:rPr>
              <a:t>Optional) Statically define the BGP router ID (RID). The dynamic RID allocation logic uses the highest IP address of any of the up loopback interfaces. </a:t>
            </a:r>
          </a:p>
          <a:p>
            <a:pPr marL="0" indent="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None/>
            </a:pPr>
            <a:r>
              <a:rPr lang="en-US" sz="1800" b="1" dirty="0">
                <a:solidFill>
                  <a:schemeClr val="tx1">
                    <a:lumMod val="50000"/>
                  </a:schemeClr>
                </a:solidFill>
                <a:cs typeface="Courier New" panose="02070309020205020404" pitchFamily="49" charset="0"/>
              </a:rPr>
              <a:t>Step 3. </a:t>
            </a:r>
            <a:endParaRPr lang="en-US" sz="1800" b="1" dirty="0" smtClean="0">
              <a:solidFill>
                <a:schemeClr val="tx1">
                  <a:lumMod val="50000"/>
                </a:schemeClr>
              </a:solidFill>
              <a:cs typeface="Courier New" panose="02070309020205020404" pitchFamily="49" charset="0"/>
            </a:endParaRP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800" dirty="0" smtClean="0">
                <a:solidFill>
                  <a:schemeClr val="tx1">
                    <a:lumMod val="50000"/>
                  </a:schemeClr>
                </a:solidFill>
                <a:cs typeface="Courier New" panose="02070309020205020404" pitchFamily="49" charset="0"/>
              </a:rPr>
              <a:t>Identify </a:t>
            </a:r>
            <a:r>
              <a:rPr lang="en-US" sz="1800" dirty="0">
                <a:solidFill>
                  <a:schemeClr val="tx1">
                    <a:lumMod val="50000"/>
                  </a:schemeClr>
                </a:solidFill>
                <a:cs typeface="Courier New" panose="02070309020205020404" pitchFamily="49" charset="0"/>
              </a:rPr>
              <a:t>the BGP neighbor’s IP address and autonomous system number with the BGP router configuration command </a:t>
            </a:r>
            <a:r>
              <a:rPr lang="en-US" sz="1800" b="1" dirty="0">
                <a:solidFill>
                  <a:schemeClr val="tx1">
                    <a:lumMod val="50000"/>
                  </a:schemeClr>
                </a:solidFill>
                <a:cs typeface="Arial" panose="020B0604020202020204" pitchFamily="34" charset="0"/>
              </a:rPr>
              <a:t>neighbor</a:t>
            </a:r>
            <a:r>
              <a:rPr lang="en-US" sz="1800" b="1" i="1" dirty="0">
                <a:solidFill>
                  <a:schemeClr val="tx1">
                    <a:lumMod val="50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US" sz="1800" i="1" dirty="0" err="1">
                <a:solidFill>
                  <a:schemeClr val="tx1">
                    <a:lumMod val="50000"/>
                  </a:schemeClr>
                </a:solidFill>
                <a:cs typeface="Arial" panose="020B0604020202020204" pitchFamily="34" charset="0"/>
              </a:rPr>
              <a:t>ip</a:t>
            </a:r>
            <a:r>
              <a:rPr lang="en-US" sz="1800" i="1" dirty="0">
                <a:solidFill>
                  <a:schemeClr val="tx1">
                    <a:lumMod val="50000"/>
                  </a:schemeClr>
                </a:solidFill>
                <a:cs typeface="Arial" panose="020B0604020202020204" pitchFamily="34" charset="0"/>
              </a:rPr>
              <a:t>-address</a:t>
            </a:r>
            <a:r>
              <a:rPr lang="en-US" sz="1800" b="1" i="1" dirty="0">
                <a:solidFill>
                  <a:schemeClr val="tx1">
                    <a:lumMod val="50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US" sz="1800" b="1" dirty="0">
                <a:solidFill>
                  <a:schemeClr val="tx1">
                    <a:lumMod val="50000"/>
                  </a:schemeClr>
                </a:solidFill>
                <a:cs typeface="Arial" panose="020B0604020202020204" pitchFamily="34" charset="0"/>
              </a:rPr>
              <a:t>remote-as</a:t>
            </a:r>
            <a:r>
              <a:rPr lang="en-US" sz="1800" b="1" i="1" dirty="0">
                <a:solidFill>
                  <a:schemeClr val="tx1">
                    <a:lumMod val="50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US" sz="1800" i="1" dirty="0">
                <a:solidFill>
                  <a:schemeClr val="tx1">
                    <a:lumMod val="50000"/>
                  </a:schemeClr>
                </a:solidFill>
                <a:cs typeface="Arial" panose="020B0604020202020204" pitchFamily="34" charset="0"/>
              </a:rPr>
              <a:t>as-number</a:t>
            </a:r>
            <a:r>
              <a:rPr lang="en-US" sz="1800" dirty="0">
                <a:solidFill>
                  <a:schemeClr val="tx1">
                    <a:lumMod val="50000"/>
                  </a:schemeClr>
                </a:solidFill>
                <a:cs typeface="Courier New" panose="02070309020205020404" pitchFamily="49" charset="0"/>
              </a:rPr>
              <a:t>. </a:t>
            </a:r>
          </a:p>
          <a:p>
            <a:pPr marL="0" indent="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None/>
            </a:pPr>
            <a:r>
              <a:rPr lang="en-US" sz="1800" b="1" dirty="0"/>
              <a:t>Step 4</a:t>
            </a:r>
            <a:r>
              <a:rPr lang="en-US" sz="1800" dirty="0"/>
              <a:t>.	</a:t>
            </a:r>
            <a:endParaRPr lang="en-US" sz="1800" dirty="0" smtClean="0"/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800" dirty="0" smtClean="0"/>
              <a:t>Initialize </a:t>
            </a:r>
            <a:r>
              <a:rPr lang="en-US" sz="1800" dirty="0"/>
              <a:t>the address family with the BGP router configuration command </a:t>
            </a:r>
            <a:r>
              <a:rPr lang="en-US" sz="1800" b="1" dirty="0">
                <a:cs typeface="Arial" panose="020B0604020202020204" pitchFamily="34" charset="0"/>
              </a:rPr>
              <a:t>address-family </a:t>
            </a:r>
            <a:r>
              <a:rPr lang="en-US" sz="1800" i="1" dirty="0" err="1">
                <a:cs typeface="Arial" panose="020B0604020202020204" pitchFamily="34" charset="0"/>
              </a:rPr>
              <a:t>afi</a:t>
            </a:r>
            <a:r>
              <a:rPr lang="en-US" sz="1800" i="1" dirty="0">
                <a:cs typeface="Arial" panose="020B0604020202020204" pitchFamily="34" charset="0"/>
              </a:rPr>
              <a:t> </a:t>
            </a:r>
            <a:r>
              <a:rPr lang="en-US" sz="1800" i="1" dirty="0" err="1">
                <a:cs typeface="Arial" panose="020B0604020202020204" pitchFamily="34" charset="0"/>
              </a:rPr>
              <a:t>safi</a:t>
            </a:r>
            <a:r>
              <a:rPr lang="en-US" sz="1800" b="1" dirty="0">
                <a:cs typeface="Courier New" panose="02070309020205020404" pitchFamily="49" charset="0"/>
              </a:rPr>
              <a:t>. </a:t>
            </a:r>
          </a:p>
          <a:p>
            <a:pPr marL="0" indent="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None/>
            </a:pPr>
            <a:r>
              <a:rPr lang="en-US" sz="1800" b="1" dirty="0">
                <a:cs typeface="Courier New" panose="02070309020205020404" pitchFamily="49" charset="0"/>
              </a:rPr>
              <a:t>Step 5</a:t>
            </a:r>
            <a:r>
              <a:rPr lang="en-US" sz="1800" dirty="0">
                <a:cs typeface="Courier New" panose="02070309020205020404" pitchFamily="49" charset="0"/>
              </a:rPr>
              <a:t>. </a:t>
            </a:r>
            <a:endParaRPr lang="en-US" sz="1800" dirty="0" smtClean="0">
              <a:cs typeface="Courier New" panose="02070309020205020404" pitchFamily="49" charset="0"/>
            </a:endParaRP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800" dirty="0" smtClean="0">
                <a:cs typeface="Courier New" panose="02070309020205020404" pitchFamily="49" charset="0"/>
              </a:rPr>
              <a:t>Activate </a:t>
            </a:r>
            <a:r>
              <a:rPr lang="en-US" sz="1800" dirty="0">
                <a:cs typeface="Courier New" panose="02070309020205020404" pitchFamily="49" charset="0"/>
              </a:rPr>
              <a:t>the address family for the BGP neighbor with the BGP address family configuration command </a:t>
            </a:r>
            <a:r>
              <a:rPr lang="en-US" sz="1800" b="1" dirty="0">
                <a:cs typeface="Arial" panose="020B0604020202020204" pitchFamily="34" charset="0"/>
              </a:rPr>
              <a:t>neighbor </a:t>
            </a:r>
            <a:r>
              <a:rPr lang="en-US" sz="1800" i="1" dirty="0" err="1">
                <a:cs typeface="Arial" panose="020B0604020202020204" pitchFamily="34" charset="0"/>
              </a:rPr>
              <a:t>ip</a:t>
            </a:r>
            <a:r>
              <a:rPr lang="en-US" sz="1800" i="1" dirty="0">
                <a:cs typeface="Arial" panose="020B0604020202020204" pitchFamily="34" charset="0"/>
              </a:rPr>
              <a:t>-address</a:t>
            </a:r>
            <a:r>
              <a:rPr lang="en-US" sz="1800" b="1" dirty="0">
                <a:cs typeface="Arial" panose="020B0604020202020204" pitchFamily="34" charset="0"/>
              </a:rPr>
              <a:t> activate</a:t>
            </a:r>
            <a:r>
              <a:rPr lang="en-US" sz="1800" b="1" dirty="0">
                <a:cs typeface="Courier New" panose="02070309020205020404" pitchFamily="49" charset="0"/>
              </a:rPr>
              <a:t>.</a:t>
            </a:r>
            <a:endParaRPr lang="en-US" sz="1800" b="1" dirty="0"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473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2" y="166255"/>
            <a:ext cx="5598658" cy="90097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BGP – Basic Configuration</a:t>
            </a:r>
            <a:endParaRPr lang="en-GB" sz="32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1000" y="416713"/>
            <a:ext cx="6330105" cy="158988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70134" y="1211656"/>
            <a:ext cx="494956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+mj-lt"/>
                <a:cs typeface="Courier New" panose="02070309020205020404" pitchFamily="49" charset="0"/>
              </a:rPr>
              <a:t>R1 (Default IPv4 Address-Family Enabled)</a:t>
            </a:r>
          </a:p>
          <a:p>
            <a:r>
              <a:rPr lang="en-US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router bgp 65100</a:t>
            </a:r>
          </a:p>
          <a:p>
            <a:r>
              <a:rPr lang="en-US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neighbor 10.12.1.2 remote-as 65200</a:t>
            </a:r>
          </a:p>
          <a:p>
            <a:endParaRPr lang="en-US" sz="14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sz="1400" b="1" dirty="0">
                <a:latin typeface="+mj-lt"/>
                <a:cs typeface="Courier New" panose="02070309020205020404" pitchFamily="49" charset="0"/>
              </a:rPr>
              <a:t>R2 (Default IPv4 Address-Family Disabled)</a:t>
            </a:r>
          </a:p>
          <a:p>
            <a:r>
              <a:rPr lang="en-US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router bgp 65200</a:t>
            </a:r>
          </a:p>
          <a:p>
            <a:r>
              <a:rPr lang="en-US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 no bgp default ipv4-unicast</a:t>
            </a:r>
          </a:p>
          <a:p>
            <a:r>
              <a:rPr lang="en-US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neighbor 10.12.1.1 remote-as 65100</a:t>
            </a:r>
          </a:p>
          <a:p>
            <a:r>
              <a:rPr lang="en-US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!</a:t>
            </a:r>
          </a:p>
          <a:p>
            <a:r>
              <a:rPr lang="en-US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address-family ipv4</a:t>
            </a:r>
          </a:p>
          <a:p>
            <a:r>
              <a:rPr lang="en-US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 neighbor 10.12.1.1 activate</a:t>
            </a:r>
          </a:p>
          <a:p>
            <a:r>
              <a:rPr lang="en-US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exit address-family</a:t>
            </a:r>
          </a:p>
        </p:txBody>
      </p:sp>
      <p:sp>
        <p:nvSpPr>
          <p:cNvPr id="7" name="Rectangle 6"/>
          <p:cNvSpPr/>
          <p:nvPr/>
        </p:nvSpPr>
        <p:spPr>
          <a:xfrm>
            <a:off x="5461000" y="2411984"/>
            <a:ext cx="6096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dirty="0"/>
              <a:t>The BGP session is verified with the command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show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bgp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afi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safi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r>
              <a:rPr lang="en-US" b="1" dirty="0">
                <a:latin typeface="Courier New" panose="02070309020205020404" pitchFamily="49" charset="0"/>
                <a:cs typeface="Courier New" panose="02070309020205020404" pitchFamily="49" charset="0"/>
              </a:rPr>
              <a:t>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dirty="0">
                <a:cs typeface="Courier New" panose="02070309020205020404" pitchFamily="49" charset="0"/>
              </a:rPr>
              <a:t>Earlier commands, such as </a:t>
            </a:r>
            <a:r>
              <a:rPr lang="en-US" b="1" dirty="0">
                <a:cs typeface="Courier New" panose="02070309020205020404" pitchFamily="49" charset="0"/>
              </a:rPr>
              <a:t>show </a:t>
            </a:r>
            <a:r>
              <a:rPr lang="en-US" b="1" dirty="0" err="1">
                <a:cs typeface="Courier New" panose="02070309020205020404" pitchFamily="49" charset="0"/>
              </a:rPr>
              <a:t>ip</a:t>
            </a:r>
            <a:r>
              <a:rPr lang="en-US" b="1" dirty="0">
                <a:cs typeface="Courier New" panose="02070309020205020404" pitchFamily="49" charset="0"/>
              </a:rPr>
              <a:t> </a:t>
            </a:r>
            <a:r>
              <a:rPr lang="en-US" b="1" dirty="0" err="1">
                <a:cs typeface="Courier New" panose="02070309020205020404" pitchFamily="49" charset="0"/>
              </a:rPr>
              <a:t>bgp</a:t>
            </a:r>
            <a:r>
              <a:rPr lang="en-US" b="1" dirty="0">
                <a:cs typeface="Courier New" panose="02070309020205020404" pitchFamily="49" charset="0"/>
              </a:rPr>
              <a:t> summary</a:t>
            </a:r>
            <a:r>
              <a:rPr lang="en-US" dirty="0">
                <a:cs typeface="Courier New" panose="02070309020205020404" pitchFamily="49" charset="0"/>
              </a:rPr>
              <a:t>, came out before MBGP and do not provide </a:t>
            </a:r>
            <a:r>
              <a:rPr lang="en-US" dirty="0"/>
              <a:t>a structure for the current multiprotocol capabilities within BGP.</a:t>
            </a:r>
            <a:endParaRPr lang="en-US" dirty="0">
              <a:cs typeface="Courier New" panose="02070309020205020404" pitchFamily="49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5449" y="4034467"/>
            <a:ext cx="6285655" cy="1621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8886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2" y="166255"/>
            <a:ext cx="5598658" cy="90097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BGP – Prefix Advertisements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069" y="987424"/>
            <a:ext cx="11481847" cy="4352925"/>
          </a:xfrm>
        </p:spPr>
        <p:txBody>
          <a:bodyPr>
            <a:noAutofit/>
          </a:bodyPr>
          <a:lstStyle/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BGP network</a:t>
            </a:r>
            <a:r>
              <a:rPr lang="en-US" sz="1800" b="1" dirty="0">
                <a:solidFill>
                  <a:schemeClr val="tx1">
                    <a:lumMod val="50000"/>
                  </a:schemeClr>
                </a:solidFill>
              </a:rPr>
              <a:t> </a:t>
            </a: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statements do not enable BGP for a specific interface; instead, they identify specific network prefixes to be installed into the BGP table, known as the </a:t>
            </a:r>
            <a:r>
              <a:rPr lang="en-US" sz="1800" b="1" i="1" dirty="0" err="1">
                <a:solidFill>
                  <a:schemeClr val="tx1">
                    <a:lumMod val="50000"/>
                  </a:schemeClr>
                </a:solidFill>
              </a:rPr>
              <a:t>Loc</a:t>
            </a:r>
            <a:r>
              <a:rPr lang="en-US" sz="1800" b="1" i="1" dirty="0">
                <a:solidFill>
                  <a:schemeClr val="tx1">
                    <a:lumMod val="50000"/>
                  </a:schemeClr>
                </a:solidFill>
              </a:rPr>
              <a:t>-RIB table</a:t>
            </a: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.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As the BGP prefix is installed into the </a:t>
            </a:r>
            <a:r>
              <a:rPr lang="en-US" sz="1800" dirty="0" err="1">
                <a:solidFill>
                  <a:schemeClr val="tx1">
                    <a:lumMod val="50000"/>
                  </a:schemeClr>
                </a:solidFill>
              </a:rPr>
              <a:t>Loc</a:t>
            </a: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-RIB table, the following BGP PAs are set, depending on the RIB prefix type:</a:t>
            </a:r>
          </a:p>
          <a:p>
            <a:pPr marL="742950" lvl="5" indent="-285750" algn="just">
              <a:spcAft>
                <a:spcPts val="600"/>
              </a:spcAft>
              <a:buSzPct val="90000"/>
              <a:buFont typeface="Wingdings" panose="05000000000000000000" pitchFamily="2" charset="2"/>
              <a:buChar char="§"/>
            </a:pPr>
            <a:r>
              <a:rPr lang="en-US" b="1" dirty="0">
                <a:solidFill>
                  <a:schemeClr val="tx1">
                    <a:lumMod val="50000"/>
                  </a:schemeClr>
                </a:solidFill>
              </a:rPr>
              <a:t>Connected network -</a:t>
            </a:r>
            <a:r>
              <a:rPr lang="en-US" dirty="0">
                <a:solidFill>
                  <a:schemeClr val="tx1">
                    <a:lumMod val="50000"/>
                  </a:schemeClr>
                </a:solidFill>
              </a:rPr>
              <a:t> The next-hop BGP attribute is set to 0.0.0.0, the BGP origin attribute is set to </a:t>
            </a:r>
            <a:r>
              <a:rPr lang="en-US" dirty="0" err="1">
                <a:solidFill>
                  <a:schemeClr val="tx1">
                    <a:lumMod val="50000"/>
                  </a:schemeClr>
                </a:solidFill>
              </a:rPr>
              <a:t>i</a:t>
            </a:r>
            <a:r>
              <a:rPr lang="en-US" dirty="0">
                <a:solidFill>
                  <a:schemeClr val="tx1">
                    <a:lumMod val="50000"/>
                  </a:schemeClr>
                </a:solidFill>
              </a:rPr>
              <a:t> (IGP), and the BGP weight is set to 32,768.</a:t>
            </a:r>
          </a:p>
          <a:p>
            <a:pPr marL="742950" lvl="5" indent="-285750" algn="just">
              <a:spcAft>
                <a:spcPts val="600"/>
              </a:spcAft>
              <a:buSzPct val="90000"/>
              <a:buFont typeface="Wingdings" panose="05000000000000000000" pitchFamily="2" charset="2"/>
              <a:buChar char="§"/>
            </a:pPr>
            <a:r>
              <a:rPr lang="en-US" b="1" dirty="0">
                <a:solidFill>
                  <a:schemeClr val="tx1">
                    <a:lumMod val="50000"/>
                  </a:schemeClr>
                </a:solidFill>
              </a:rPr>
              <a:t>Static route or routing protocol -</a:t>
            </a:r>
            <a:r>
              <a:rPr lang="en-US" dirty="0">
                <a:solidFill>
                  <a:schemeClr val="tx1">
                    <a:lumMod val="50000"/>
                  </a:schemeClr>
                </a:solidFill>
              </a:rPr>
              <a:t> The next-hop BGP attribute is set to the next-hop IP address in the RIB, the BGP origin attribute is set to </a:t>
            </a:r>
            <a:r>
              <a:rPr lang="en-US" dirty="0" err="1">
                <a:solidFill>
                  <a:schemeClr val="tx1">
                    <a:lumMod val="50000"/>
                  </a:schemeClr>
                </a:solidFill>
              </a:rPr>
              <a:t>i</a:t>
            </a:r>
            <a:r>
              <a:rPr lang="en-US" dirty="0">
                <a:solidFill>
                  <a:schemeClr val="tx1">
                    <a:lumMod val="50000"/>
                  </a:schemeClr>
                </a:solidFill>
              </a:rPr>
              <a:t> (IGP), the BGP weight is set to 32,768, and the MED is set to the IGP metric.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All routes in the </a:t>
            </a:r>
            <a:r>
              <a:rPr lang="en-US" sz="1800" dirty="0" err="1">
                <a:solidFill>
                  <a:schemeClr val="tx1">
                    <a:lumMod val="50000"/>
                  </a:schemeClr>
                </a:solidFill>
              </a:rPr>
              <a:t>Loc</a:t>
            </a:r>
            <a:r>
              <a:rPr lang="en-US" sz="1800" dirty="0">
                <a:solidFill>
                  <a:schemeClr val="tx1">
                    <a:lumMod val="50000"/>
                  </a:schemeClr>
                </a:solidFill>
              </a:rPr>
              <a:t>-RIB table use the following process for advertisement to BGP peers</a:t>
            </a:r>
            <a:r>
              <a:rPr lang="en-US" sz="1800" dirty="0" smtClean="0">
                <a:solidFill>
                  <a:schemeClr val="tx1">
                    <a:lumMod val="50000"/>
                  </a:schemeClr>
                </a:solidFill>
              </a:rPr>
              <a:t>:</a:t>
            </a:r>
            <a:endParaRPr lang="en-US" sz="1800" dirty="0"/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endParaRPr lang="en-US" sz="1800" dirty="0">
              <a:solidFill>
                <a:schemeClr val="tx1">
                  <a:lumMod val="50000"/>
                </a:schemeClr>
              </a:solidFill>
            </a:endParaRP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endParaRPr lang="en-US" sz="1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2129" y="3727451"/>
            <a:ext cx="5233987" cy="186603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14299" y="3598637"/>
            <a:ext cx="651783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7800" lvl="1" indent="-17780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chemeClr val="tx1">
                    <a:lumMod val="50000"/>
                  </a:schemeClr>
                </a:solidFill>
              </a:rPr>
              <a:t>Step 1 Pass a validity check. Verify that the NRLI is valid and that the next-hop address is resolvable in the global RIB. If the NRLI fails, the NLRI remains but does not process further.</a:t>
            </a:r>
          </a:p>
          <a:p>
            <a:pPr marL="177800" lvl="1" indent="-17780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chemeClr val="tx1">
                    <a:lumMod val="50000"/>
                  </a:schemeClr>
                </a:solidFill>
              </a:rPr>
              <a:t>Step 2. Process outbound neighbor route policies. After processing, if a route was not denied by the outbound policies, the route is maintained in the </a:t>
            </a:r>
            <a:r>
              <a:rPr lang="en-US" sz="1400" dirty="0" err="1">
                <a:solidFill>
                  <a:schemeClr val="tx1">
                    <a:lumMod val="50000"/>
                  </a:schemeClr>
                </a:solidFill>
              </a:rPr>
              <a:t>Adj</a:t>
            </a:r>
            <a:r>
              <a:rPr lang="en-US" sz="1400" dirty="0">
                <a:solidFill>
                  <a:schemeClr val="tx1">
                    <a:lumMod val="50000"/>
                  </a:schemeClr>
                </a:solidFill>
              </a:rPr>
              <a:t>-RIB-Out table for later reference.</a:t>
            </a:r>
          </a:p>
          <a:p>
            <a:pPr marL="177800" lvl="1" indent="-17780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chemeClr val="tx1">
                    <a:lumMod val="50000"/>
                  </a:schemeClr>
                </a:solidFill>
              </a:rPr>
              <a:t>Step 3. Advertise the NLRI to BGP peers. If the NLRI’s next-hop BGP PA is 0.0.0.0, then the next-hop address is changed to the IP address of the BGP session.</a:t>
            </a:r>
            <a:endParaRPr lang="en-US" sz="1400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05029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2" y="166255"/>
            <a:ext cx="5598658" cy="90097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BGP </a:t>
            </a:r>
            <a:r>
              <a:rPr lang="en-GB" sz="3200" dirty="0"/>
              <a:t>– Prefix Advertisements</a:t>
            </a:r>
            <a:endParaRPr lang="en-GB" sz="3200" dirty="0"/>
          </a:p>
        </p:txBody>
      </p:sp>
      <p:sp>
        <p:nvSpPr>
          <p:cNvPr id="6" name="TextBox 5"/>
          <p:cNvSpPr txBox="1"/>
          <p:nvPr/>
        </p:nvSpPr>
        <p:spPr>
          <a:xfrm>
            <a:off x="160792" y="900506"/>
            <a:ext cx="68355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spcBef>
                <a:spcPts val="0"/>
              </a:spcBef>
            </a:pPr>
            <a:r>
              <a:rPr lang="en-US" dirty="0"/>
              <a:t>The network</a:t>
            </a:r>
            <a:r>
              <a:rPr lang="en-US" b="1" dirty="0"/>
              <a:t> </a:t>
            </a:r>
            <a:r>
              <a:rPr lang="en-US" dirty="0"/>
              <a:t>statement resides under the appropriate address family within the BGP router configuration. </a:t>
            </a:r>
            <a:endParaRPr lang="en-US" dirty="0" smtClean="0"/>
          </a:p>
          <a:p>
            <a:pPr algn="just">
              <a:spcBef>
                <a:spcPts val="0"/>
              </a:spcBef>
            </a:pPr>
            <a:endParaRPr lang="en-US" dirty="0" smtClean="0"/>
          </a:p>
          <a:p>
            <a:pPr algn="just">
              <a:spcBef>
                <a:spcPts val="0"/>
              </a:spcBef>
            </a:pPr>
            <a:r>
              <a:rPr lang="en-US" dirty="0" smtClean="0"/>
              <a:t>The </a:t>
            </a:r>
            <a:r>
              <a:rPr lang="en-US" dirty="0"/>
              <a:t>command </a:t>
            </a:r>
            <a:r>
              <a:rPr lang="en-US" b="1" dirty="0">
                <a:cs typeface="Courier New" panose="02070309020205020404" pitchFamily="49" charset="0"/>
              </a:rPr>
              <a:t>network </a:t>
            </a:r>
            <a:r>
              <a:rPr lang="en-US" i="1" dirty="0" err="1">
                <a:cs typeface="Arial" panose="020B0604020202020204" pitchFamily="34" charset="0"/>
              </a:rPr>
              <a:t>network</a:t>
            </a:r>
            <a:r>
              <a:rPr lang="en-US" i="1" dirty="0">
                <a:cs typeface="Arial" panose="020B0604020202020204" pitchFamily="34" charset="0"/>
              </a:rPr>
              <a:t> </a:t>
            </a:r>
            <a:r>
              <a:rPr lang="en-US" b="1" dirty="0">
                <a:cs typeface="Arial" panose="020B0604020202020204" pitchFamily="34" charset="0"/>
              </a:rPr>
              <a:t>mask </a:t>
            </a:r>
            <a:r>
              <a:rPr lang="en-US" i="1" dirty="0">
                <a:cs typeface="Arial" panose="020B0604020202020204" pitchFamily="34" charset="0"/>
              </a:rPr>
              <a:t>subnet-mask </a:t>
            </a:r>
            <a:r>
              <a:rPr lang="en-US" dirty="0">
                <a:cs typeface="Arial" panose="020B0604020202020204" pitchFamily="34" charset="0"/>
              </a:rPr>
              <a:t>[</a:t>
            </a:r>
            <a:r>
              <a:rPr lang="en-US" b="1" dirty="0">
                <a:cs typeface="Arial" panose="020B0604020202020204" pitchFamily="34" charset="0"/>
              </a:rPr>
              <a:t>route-map </a:t>
            </a:r>
            <a:r>
              <a:rPr lang="en-US" i="1" dirty="0">
                <a:cs typeface="Arial" panose="020B0604020202020204" pitchFamily="34" charset="0"/>
              </a:rPr>
              <a:t>route-map-name</a:t>
            </a:r>
            <a:r>
              <a:rPr lang="en-US" dirty="0">
                <a:cs typeface="Arial" panose="020B0604020202020204" pitchFamily="34" charset="0"/>
              </a:rPr>
              <a:t>]</a:t>
            </a:r>
            <a:r>
              <a:rPr lang="en-US" dirty="0"/>
              <a:t> is used for advertising IPv4 networks. </a:t>
            </a:r>
            <a:endParaRPr lang="en-US" dirty="0" smtClean="0"/>
          </a:p>
          <a:p>
            <a:pPr algn="just">
              <a:spcBef>
                <a:spcPts val="0"/>
              </a:spcBef>
            </a:pPr>
            <a:endParaRPr lang="en-US" dirty="0"/>
          </a:p>
          <a:p>
            <a:pPr algn="just">
              <a:spcBef>
                <a:spcPts val="0"/>
              </a:spcBef>
            </a:pPr>
            <a:r>
              <a:rPr lang="en-US" dirty="0" smtClean="0"/>
              <a:t>The </a:t>
            </a:r>
            <a:r>
              <a:rPr lang="en-US" dirty="0"/>
              <a:t>optional </a:t>
            </a:r>
            <a:r>
              <a:rPr lang="en-US" b="1" i="1" dirty="0"/>
              <a:t>route-map</a:t>
            </a:r>
            <a:r>
              <a:rPr lang="en-US" b="1" dirty="0"/>
              <a:t> </a:t>
            </a:r>
            <a:r>
              <a:rPr lang="en-US" dirty="0"/>
              <a:t>provides a method of setting specific BGP PAs when the prefix installs into the </a:t>
            </a:r>
            <a:r>
              <a:rPr lang="en-US" dirty="0" err="1"/>
              <a:t>Loc</a:t>
            </a:r>
            <a:r>
              <a:rPr lang="en-US" dirty="0"/>
              <a:t>-RIB table.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699604" y="527910"/>
            <a:ext cx="418124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latin typeface="Courier New" panose="02070309020205020404" pitchFamily="49" charset="0"/>
                <a:cs typeface="Courier New" panose="02070309020205020404" pitchFamily="49" charset="0"/>
              </a:rPr>
              <a:t>router bgp 65200</a:t>
            </a:r>
          </a:p>
          <a:p>
            <a:r>
              <a:rPr lang="en-US" sz="1200" b="1" dirty="0">
                <a:latin typeface="Courier New" panose="02070309020205020404" pitchFamily="49" charset="0"/>
                <a:cs typeface="Courier New" panose="02070309020205020404" pitchFamily="49" charset="0"/>
              </a:rPr>
              <a:t> bgp log-neighbor-changes</a:t>
            </a:r>
          </a:p>
          <a:p>
            <a:r>
              <a:rPr lang="en-US" sz="1200" b="1" dirty="0">
                <a:latin typeface="Courier New" panose="02070309020205020404" pitchFamily="49" charset="0"/>
                <a:cs typeface="Courier New" panose="02070309020205020404" pitchFamily="49" charset="0"/>
              </a:rPr>
              <a:t> no bgp default ipv4-unicast</a:t>
            </a:r>
          </a:p>
          <a:p>
            <a:r>
              <a:rPr lang="en-US" sz="1200" b="1" dirty="0">
                <a:latin typeface="Courier New" panose="02070309020205020404" pitchFamily="49" charset="0"/>
                <a:cs typeface="Courier New" panose="02070309020205020404" pitchFamily="49" charset="0"/>
              </a:rPr>
              <a:t> neighbor 10.12.1.1 remote-as 65100</a:t>
            </a:r>
          </a:p>
          <a:p>
            <a:r>
              <a:rPr lang="en-US" sz="1200" b="1" dirty="0">
                <a:latin typeface="Courier New" panose="02070309020205020404" pitchFamily="49" charset="0"/>
                <a:cs typeface="Courier New" panose="02070309020205020404" pitchFamily="49" charset="0"/>
              </a:rPr>
              <a:t> !</a:t>
            </a:r>
          </a:p>
          <a:p>
            <a:r>
              <a:rPr lang="en-US" sz="1200" b="1" dirty="0">
                <a:latin typeface="Courier New" panose="02070309020205020404" pitchFamily="49" charset="0"/>
                <a:cs typeface="Courier New" panose="02070309020205020404" pitchFamily="49" charset="0"/>
              </a:rPr>
              <a:t> address-family ipv4</a:t>
            </a:r>
          </a:p>
          <a:p>
            <a:r>
              <a:rPr lang="en-US" sz="12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network 10.12.1.0 mask 255.255.255.0</a:t>
            </a:r>
          </a:p>
          <a:p>
            <a:r>
              <a:rPr lang="en-US" sz="12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network 192.168.2.2 mask 255.255.255.255</a:t>
            </a:r>
          </a:p>
          <a:p>
            <a:r>
              <a:rPr lang="en-US" sz="12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neighbor 10.12.1.1 activate</a:t>
            </a:r>
          </a:p>
          <a:p>
            <a:r>
              <a:rPr lang="en-US" sz="1200" b="1" dirty="0">
                <a:latin typeface="Courier New" panose="02070309020205020404" pitchFamily="49" charset="0"/>
                <a:cs typeface="Courier New" panose="02070309020205020404" pitchFamily="49" charset="0"/>
              </a:rPr>
              <a:t> exit-address-family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0243" y="2853081"/>
            <a:ext cx="5105049" cy="2652369"/>
          </a:xfrm>
          <a:prstGeom prst="rect">
            <a:avLst/>
          </a:prstGeom>
        </p:spPr>
      </p:pic>
      <p:sp>
        <p:nvSpPr>
          <p:cNvPr id="3" name="Left Brace 2"/>
          <p:cNvSpPr/>
          <p:nvPr/>
        </p:nvSpPr>
        <p:spPr>
          <a:xfrm>
            <a:off x="6896100" y="393700"/>
            <a:ext cx="1079500" cy="224790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279400" y="3311977"/>
            <a:ext cx="6096000" cy="2139047"/>
          </a:xfrm>
          <a:prstGeom prst="rect">
            <a:avLst/>
          </a:prstGeom>
        </p:spPr>
        <p:txBody>
          <a:bodyPr>
            <a:spAutoFit/>
          </a:bodyPr>
          <a:lstStyle/>
          <a:p>
            <a:pPr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dirty="0"/>
              <a:t>BGP uses three tables for maintaining the network prefix and PAs for a route:</a:t>
            </a:r>
          </a:p>
          <a:p>
            <a:pPr marL="571500" indent="-285750" defTabSz="684213" fontAlgn="base"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b="1" dirty="0" err="1"/>
              <a:t>Adj</a:t>
            </a:r>
            <a:r>
              <a:rPr lang="en-US" b="1" dirty="0"/>
              <a:t>-RIB-In -</a:t>
            </a:r>
            <a:r>
              <a:rPr lang="en-US" dirty="0"/>
              <a:t> Contains the NLRIs in original form </a:t>
            </a:r>
          </a:p>
          <a:p>
            <a:pPr marL="571500" indent="-285750" defTabSz="684213" fontAlgn="base"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b="1" dirty="0" err="1"/>
              <a:t>Loc</a:t>
            </a:r>
            <a:r>
              <a:rPr lang="en-US" b="1" dirty="0"/>
              <a:t>-RIB -</a:t>
            </a:r>
            <a:r>
              <a:rPr lang="en-US" dirty="0"/>
              <a:t> Contains all the NLRIs that originated locally or were received from other BGP peers. </a:t>
            </a:r>
          </a:p>
          <a:p>
            <a:pPr marL="571500" indent="-285750" defTabSz="684213" fontAlgn="base"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b="1" dirty="0" err="1"/>
              <a:t>Adj</a:t>
            </a:r>
            <a:r>
              <a:rPr lang="en-US" b="1" dirty="0"/>
              <a:t>-RIB-Out -</a:t>
            </a:r>
            <a:r>
              <a:rPr lang="en-US" dirty="0"/>
              <a:t> Contains the NLRIs after outbound route policies have been processed</a:t>
            </a:r>
            <a:r>
              <a:rPr lang="en-US" sz="2000" dirty="0"/>
              <a:t>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5203852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2" y="166255"/>
            <a:ext cx="5598658" cy="90097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BGP – Routes</a:t>
            </a:r>
            <a:endParaRPr lang="en-GB" sz="3200" dirty="0"/>
          </a:p>
        </p:txBody>
      </p:sp>
      <p:sp>
        <p:nvSpPr>
          <p:cNvPr id="7" name="Rectangle 6"/>
          <p:cNvSpPr/>
          <p:nvPr/>
        </p:nvSpPr>
        <p:spPr>
          <a:xfrm>
            <a:off x="2960121" y="293578"/>
            <a:ext cx="88011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The command </a:t>
            </a:r>
            <a:r>
              <a:rPr lang="en-US" b="1" dirty="0">
                <a:cs typeface="Courier New" panose="02070309020205020404" pitchFamily="49" charset="0"/>
              </a:rPr>
              <a:t>show </a:t>
            </a:r>
            <a:r>
              <a:rPr lang="en-US" b="1" dirty="0" err="1">
                <a:cs typeface="Courier New" panose="02070309020205020404" pitchFamily="49" charset="0"/>
              </a:rPr>
              <a:t>bgp</a:t>
            </a:r>
            <a:r>
              <a:rPr lang="en-US" b="1" dirty="0">
                <a:cs typeface="Courier New" panose="02070309020205020404" pitchFamily="49" charset="0"/>
              </a:rPr>
              <a:t> </a:t>
            </a:r>
            <a:r>
              <a:rPr lang="en-US" i="1" dirty="0" err="1">
                <a:cs typeface="Courier New" panose="02070309020205020404" pitchFamily="49" charset="0"/>
              </a:rPr>
              <a:t>afi</a:t>
            </a:r>
            <a:r>
              <a:rPr lang="en-US" i="1" dirty="0">
                <a:cs typeface="Courier New" panose="02070309020205020404" pitchFamily="49" charset="0"/>
              </a:rPr>
              <a:t> </a:t>
            </a:r>
            <a:r>
              <a:rPr lang="en-US" i="1" dirty="0" err="1">
                <a:cs typeface="Courier New" panose="02070309020205020404" pitchFamily="49" charset="0"/>
              </a:rPr>
              <a:t>safi</a:t>
            </a:r>
            <a:r>
              <a:rPr lang="en-US" i="1" dirty="0">
                <a:cs typeface="Courier New" panose="02070309020205020404" pitchFamily="49" charset="0"/>
              </a:rPr>
              <a:t> </a:t>
            </a:r>
            <a:r>
              <a:rPr lang="en-US" dirty="0"/>
              <a:t>displays the contents of the BGP database (</a:t>
            </a:r>
            <a:r>
              <a:rPr lang="en-US" dirty="0" err="1"/>
              <a:t>Loc</a:t>
            </a:r>
            <a:r>
              <a:rPr lang="en-US" dirty="0"/>
              <a:t>-RIB) on the router. </a:t>
            </a:r>
            <a:endParaRPr lang="en-US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792" y="1067232"/>
            <a:ext cx="5309930" cy="3638118"/>
          </a:xfrm>
          <a:prstGeom prst="rect">
            <a:avLst/>
          </a:prstGeom>
        </p:spPr>
      </p:pic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8415187"/>
              </p:ext>
            </p:extLst>
          </p:nvPr>
        </p:nvGraphicFramePr>
        <p:xfrm>
          <a:off x="5552322" y="1067232"/>
          <a:ext cx="6417428" cy="37131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0189">
                  <a:extLst>
                    <a:ext uri="{9D8B030D-6E8A-4147-A177-3AD203B41FA5}">
                      <a16:colId xmlns:a16="http://schemas.microsoft.com/office/drawing/2014/main" val="4138962881"/>
                    </a:ext>
                  </a:extLst>
                </a:gridCol>
                <a:gridCol w="5737239">
                  <a:extLst>
                    <a:ext uri="{9D8B030D-6E8A-4147-A177-3AD203B41FA5}">
                      <a16:colId xmlns:a16="http://schemas.microsoft.com/office/drawing/2014/main" val="644310686"/>
                    </a:ext>
                  </a:extLst>
                </a:gridCol>
              </a:tblGrid>
              <a:tr h="399989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chemeClr val="bg1"/>
                          </a:solidFill>
                          <a:latin typeface="+mj-lt"/>
                        </a:rPr>
                        <a:t>Field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chemeClr val="bg1"/>
                          </a:solidFill>
                          <a:latin typeface="+mj-lt"/>
                        </a:rPr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5919831"/>
                  </a:ext>
                </a:extLst>
              </a:tr>
              <a:tr h="568735">
                <a:tc>
                  <a:txBody>
                    <a:bodyPr/>
                    <a:lstStyle/>
                    <a:p>
                      <a:pPr marL="38100" marR="0" algn="just">
                        <a:lnSpc>
                          <a:spcPct val="107000"/>
                        </a:lnSpc>
                        <a:spcBef>
                          <a:spcPts val="135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Network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7465" marR="91440" algn="just">
                        <a:lnSpc>
                          <a:spcPct val="90000"/>
                        </a:lnSpc>
                        <a:spcBef>
                          <a:spcPts val="220"/>
                        </a:spcBef>
                        <a:spcAft>
                          <a:spcPts val="0"/>
                        </a:spcAft>
                      </a:pPr>
                      <a:r>
                        <a:rPr lang="en-US" sz="1400" i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 list of the network prefixes installed in BGP. Valid NLRIs are indicated by the *.</a:t>
                      </a:r>
                    </a:p>
                    <a:p>
                      <a:pPr marL="37465" marR="0" algn="just">
                        <a:lnSpc>
                          <a:spcPts val="1120"/>
                        </a:lnSpc>
                        <a:spcBef>
                          <a:spcPts val="185"/>
                        </a:spcBef>
                        <a:spcAft>
                          <a:spcPts val="0"/>
                        </a:spcAft>
                      </a:pPr>
                      <a:r>
                        <a:rPr lang="en-US" sz="1400" i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 NLRI selected as the best path is indicated by an angle bracket (&gt;).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848938057"/>
                  </a:ext>
                </a:extLst>
              </a:tr>
              <a:tr h="454288">
                <a:tc>
                  <a:txBody>
                    <a:bodyPr/>
                    <a:lstStyle/>
                    <a:p>
                      <a:pPr marL="38100" marR="0" algn="just">
                        <a:lnSpc>
                          <a:spcPct val="107000"/>
                        </a:lnSpc>
                        <a:spcBef>
                          <a:spcPts val="11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Next Hop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7465" marR="50165" algn="just">
                        <a:lnSpc>
                          <a:spcPts val="1100"/>
                        </a:lnSpc>
                        <a:spcBef>
                          <a:spcPts val="175"/>
                        </a:spcBef>
                        <a:spcAft>
                          <a:spcPts val="0"/>
                        </a:spcAft>
                      </a:pPr>
                      <a:r>
                        <a:rPr lang="en-US" sz="1400" i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</a:t>
                      </a:r>
                      <a:r>
                        <a:rPr lang="en-US" sz="1400" i="0" spc="-5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i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well-known</a:t>
                      </a:r>
                      <a:r>
                        <a:rPr lang="en-US" sz="1400" i="0" spc="-45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i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mandatory</a:t>
                      </a:r>
                      <a:r>
                        <a:rPr lang="en-US" sz="1400" i="0" spc="-45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i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BGP</a:t>
                      </a:r>
                      <a:r>
                        <a:rPr lang="en-US" sz="1400" i="0" spc="-45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i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path</a:t>
                      </a:r>
                      <a:r>
                        <a:rPr lang="en-US" sz="1400" i="0" spc="-5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i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attribute</a:t>
                      </a:r>
                      <a:r>
                        <a:rPr lang="en-US" sz="1400" i="0" spc="-45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i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that</a:t>
                      </a:r>
                      <a:r>
                        <a:rPr lang="en-US" sz="1400" i="0" spc="-45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i="0" spc="-15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defines</a:t>
                      </a:r>
                      <a:r>
                        <a:rPr lang="en-US" sz="1400" i="0" spc="-45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i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</a:t>
                      </a:r>
                      <a:r>
                        <a:rPr lang="en-US" sz="1400" i="0" spc="-5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i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IP</a:t>
                      </a:r>
                      <a:r>
                        <a:rPr lang="en-US" sz="1400" i="0" spc="-45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i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address</a:t>
                      </a:r>
                      <a:r>
                        <a:rPr lang="en-US" sz="1400" i="0" spc="-45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i="0" spc="-3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for </a:t>
                      </a:r>
                      <a:r>
                        <a:rPr lang="en-US" sz="1400" i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 next </a:t>
                      </a:r>
                      <a:r>
                        <a:rPr lang="en-US" sz="1400" i="0" spc="-15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hop </a:t>
                      </a:r>
                      <a:r>
                        <a:rPr lang="en-US" sz="1400" i="0" spc="-3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for </a:t>
                      </a:r>
                      <a:r>
                        <a:rPr lang="en-US" sz="1400" i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that specific</a:t>
                      </a:r>
                      <a:r>
                        <a:rPr lang="en-US" sz="1400" i="0" spc="165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i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NLRI.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452927939"/>
                  </a:ext>
                </a:extLst>
              </a:tr>
              <a:tr h="467559">
                <a:tc>
                  <a:txBody>
                    <a:bodyPr/>
                    <a:lstStyle/>
                    <a:p>
                      <a:pPr marL="38100" marR="0" algn="just">
                        <a:lnSpc>
                          <a:spcPct val="107000"/>
                        </a:lnSpc>
                        <a:spcBef>
                          <a:spcPts val="11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Metric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7465" marR="91440" algn="just">
                        <a:lnSpc>
                          <a:spcPts val="1100"/>
                        </a:lnSpc>
                        <a:spcBef>
                          <a:spcPts val="205"/>
                        </a:spcBef>
                        <a:spcAft>
                          <a:spcPts val="0"/>
                        </a:spcAft>
                      </a:pPr>
                      <a:r>
                        <a:rPr lang="en-US" sz="1400" i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Multiple-exit discriminator (MED): An optional non-transitive BGP path attribute used in BGP for the specific NLRI.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843811788"/>
                  </a:ext>
                </a:extLst>
              </a:tr>
              <a:tr h="455205">
                <a:tc>
                  <a:txBody>
                    <a:bodyPr/>
                    <a:lstStyle/>
                    <a:p>
                      <a:pPr marL="38100" marR="0" algn="just">
                        <a:lnSpc>
                          <a:spcPct val="107000"/>
                        </a:lnSpc>
                        <a:spcBef>
                          <a:spcPts val="11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LocPrf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7465" marR="91440" algn="just">
                        <a:lnSpc>
                          <a:spcPts val="1100"/>
                        </a:lnSpc>
                        <a:spcBef>
                          <a:spcPts val="205"/>
                        </a:spcBef>
                        <a:spcAft>
                          <a:spcPts val="0"/>
                        </a:spcAft>
                      </a:pPr>
                      <a:r>
                        <a:rPr lang="en-US" sz="1400" i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Local Preference: A well-known discretionary BGP path attribute used in the BGP best-path algorithm for the specific NLRI.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877641594"/>
                  </a:ext>
                </a:extLst>
              </a:tr>
              <a:tr h="368135">
                <a:tc>
                  <a:txBody>
                    <a:bodyPr/>
                    <a:lstStyle/>
                    <a:p>
                      <a:pPr marL="38100" marR="0" algn="just">
                        <a:lnSpc>
                          <a:spcPct val="107000"/>
                        </a:lnSpc>
                        <a:spcBef>
                          <a:spcPts val="11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Weight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7465" marR="91440" algn="just">
                        <a:lnSpc>
                          <a:spcPts val="1100"/>
                        </a:lnSpc>
                        <a:spcBef>
                          <a:spcPts val="175"/>
                        </a:spcBef>
                        <a:spcAft>
                          <a:spcPts val="0"/>
                        </a:spcAft>
                      </a:pPr>
                      <a:r>
                        <a:rPr lang="en-US" sz="1400" i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 locally significant Cisco-defined attribute used in the BGP best-path algorithm for the specific NLRI.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359316111"/>
                  </a:ext>
                </a:extLst>
              </a:tr>
              <a:tr h="996945">
                <a:tc>
                  <a:txBody>
                    <a:bodyPr/>
                    <a:lstStyle/>
                    <a:p>
                      <a:pPr marL="38100" marR="0" algn="just">
                        <a:lnSpc>
                          <a:spcPct val="107000"/>
                        </a:lnSpc>
                        <a:spcBef>
                          <a:spcPts val="11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Path and Origin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7465" marR="313055" algn="just">
                        <a:lnSpc>
                          <a:spcPct val="90000"/>
                        </a:lnSpc>
                        <a:spcBef>
                          <a:spcPts val="225"/>
                        </a:spcBef>
                        <a:spcAft>
                          <a:spcPts val="0"/>
                        </a:spcAft>
                      </a:pPr>
                      <a:r>
                        <a:rPr lang="en-US" sz="1400" i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AS_Path: A well-known mandatory BGP path attribute used for loop prevention and in the BGP best-path algorithm for the specific NLRI.</a:t>
                      </a:r>
                    </a:p>
                    <a:p>
                      <a:pPr marL="37465" marR="108585" algn="just">
                        <a:lnSpc>
                          <a:spcPts val="1100"/>
                        </a:lnSpc>
                        <a:spcBef>
                          <a:spcPts val="270"/>
                        </a:spcBef>
                        <a:spcAft>
                          <a:spcPts val="0"/>
                        </a:spcAft>
                      </a:pPr>
                      <a:r>
                        <a:rPr lang="en-US" sz="1400" i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Origin: A well-known mandatory BGP path attribute used in the BGP best-path algorithm. A value of </a:t>
                      </a:r>
                      <a:r>
                        <a:rPr lang="en-US" sz="1400" i="0" dirty="0" err="1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</a:t>
                      </a:r>
                      <a:r>
                        <a:rPr lang="en-US" sz="1400" i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represents an </a:t>
                      </a:r>
                      <a:r>
                        <a:rPr lang="en-US" sz="1400" i="0" spc="-4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IGP, </a:t>
                      </a:r>
                      <a:r>
                        <a:rPr lang="en-US" sz="1400" i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 indicates </a:t>
                      </a:r>
                      <a:r>
                        <a:rPr lang="en-US" sz="1400" i="0" spc="-45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EGP, </a:t>
                      </a:r>
                      <a:r>
                        <a:rPr lang="en-US" sz="1400" i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and ? indicates a </a:t>
                      </a:r>
                      <a:r>
                        <a:rPr lang="en-US" sz="1400" i="0" spc="-2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route </a:t>
                      </a:r>
                      <a:r>
                        <a:rPr lang="en-US" sz="1400" i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that was redistributed into </a:t>
                      </a:r>
                      <a:r>
                        <a:rPr lang="en-US" sz="1400" i="0" spc="-3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BGP.</a:t>
                      </a:r>
                      <a:endParaRPr lang="en-US" sz="1400" i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9067292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08557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2" y="166255"/>
            <a:ext cx="5598658" cy="90097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BGP – Routes</a:t>
            </a:r>
            <a:endParaRPr lang="en-GB" sz="3200" dirty="0"/>
          </a:p>
        </p:txBody>
      </p:sp>
      <p:sp>
        <p:nvSpPr>
          <p:cNvPr id="7" name="Rectangle 6"/>
          <p:cNvSpPr/>
          <p:nvPr/>
        </p:nvSpPr>
        <p:spPr>
          <a:xfrm>
            <a:off x="3575049" y="344631"/>
            <a:ext cx="618592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ea typeface="Palatino Linotype" panose="02040502050505030304" pitchFamily="18" charset="0"/>
                <a:cs typeface="Palatino Linotype" panose="02040502050505030304" pitchFamily="18" charset="0"/>
              </a:rPr>
              <a:t>The command </a:t>
            </a:r>
            <a:r>
              <a:rPr lang="en-US" b="1" dirty="0">
                <a:ea typeface="Palatino Linotype" panose="02040502050505030304" pitchFamily="18" charset="0"/>
                <a:cs typeface="Courier New" panose="02070309020205020404" pitchFamily="49" charset="0"/>
              </a:rPr>
              <a:t>show </a:t>
            </a:r>
            <a:r>
              <a:rPr lang="en-US" b="1" dirty="0" err="1">
                <a:ea typeface="Palatino Linotype" panose="02040502050505030304" pitchFamily="18" charset="0"/>
                <a:cs typeface="Courier New" panose="02070309020205020404" pitchFamily="49" charset="0"/>
              </a:rPr>
              <a:t>bgp</a:t>
            </a:r>
            <a:r>
              <a:rPr lang="en-US" b="1" dirty="0">
                <a:ea typeface="Palatino Linotype" panose="02040502050505030304" pitchFamily="18" charset="0"/>
                <a:cs typeface="Courier New" panose="02070309020205020404" pitchFamily="49" charset="0"/>
              </a:rPr>
              <a:t> </a:t>
            </a:r>
            <a:r>
              <a:rPr lang="en-US" i="1" dirty="0" err="1">
                <a:ea typeface="Palatino Linotype" panose="02040502050505030304" pitchFamily="18" charset="0"/>
                <a:cs typeface="Courier New" panose="02070309020205020404" pitchFamily="49" charset="0"/>
              </a:rPr>
              <a:t>afi</a:t>
            </a:r>
            <a:r>
              <a:rPr lang="en-US" i="1" dirty="0">
                <a:ea typeface="Palatino Linotype" panose="02040502050505030304" pitchFamily="18" charset="0"/>
                <a:cs typeface="Courier New" panose="02070309020205020404" pitchFamily="49" charset="0"/>
              </a:rPr>
              <a:t> </a:t>
            </a:r>
            <a:r>
              <a:rPr lang="en-US" i="1" dirty="0" err="1">
                <a:ea typeface="Palatino Linotype" panose="02040502050505030304" pitchFamily="18" charset="0"/>
                <a:cs typeface="Courier New" panose="02070309020205020404" pitchFamily="49" charset="0"/>
              </a:rPr>
              <a:t>safi</a:t>
            </a:r>
            <a:r>
              <a:rPr lang="en-US" i="1" dirty="0">
                <a:ea typeface="Palatino Linotype" panose="02040502050505030304" pitchFamily="18" charset="0"/>
                <a:cs typeface="Courier New" panose="02070309020205020404" pitchFamily="49" charset="0"/>
              </a:rPr>
              <a:t> network </a:t>
            </a:r>
            <a:r>
              <a:rPr lang="en-US" dirty="0">
                <a:ea typeface="Palatino Linotype" panose="02040502050505030304" pitchFamily="18" charset="0"/>
                <a:cs typeface="Palatino Linotype" panose="02040502050505030304" pitchFamily="18" charset="0"/>
              </a:rPr>
              <a:t>displays all the paths </a:t>
            </a:r>
            <a:r>
              <a:rPr lang="en-US" spc="-30" dirty="0">
                <a:ea typeface="Palatino Linotype" panose="02040502050505030304" pitchFamily="18" charset="0"/>
                <a:cs typeface="Palatino Linotype" panose="02040502050505030304" pitchFamily="18" charset="0"/>
              </a:rPr>
              <a:t>for </a:t>
            </a:r>
            <a:r>
              <a:rPr lang="en-US" dirty="0">
                <a:ea typeface="Palatino Linotype" panose="02040502050505030304" pitchFamily="18" charset="0"/>
                <a:cs typeface="Palatino Linotype" panose="02040502050505030304" pitchFamily="18" charset="0"/>
              </a:rPr>
              <a:t>a specific </a:t>
            </a:r>
            <a:r>
              <a:rPr lang="en-US" spc="-20" dirty="0">
                <a:ea typeface="Palatino Linotype" panose="02040502050505030304" pitchFamily="18" charset="0"/>
                <a:cs typeface="Palatino Linotype" panose="02040502050505030304" pitchFamily="18" charset="0"/>
              </a:rPr>
              <a:t>route </a:t>
            </a:r>
            <a:r>
              <a:rPr lang="en-US" dirty="0">
                <a:ea typeface="Palatino Linotype" panose="02040502050505030304" pitchFamily="18" charset="0"/>
                <a:cs typeface="Palatino Linotype" panose="02040502050505030304" pitchFamily="18" charset="0"/>
              </a:rPr>
              <a:t>and the BGP path attributes </a:t>
            </a:r>
            <a:r>
              <a:rPr lang="en-US" spc="-30" dirty="0">
                <a:ea typeface="Palatino Linotype" panose="02040502050505030304" pitchFamily="18" charset="0"/>
                <a:cs typeface="Palatino Linotype" panose="02040502050505030304" pitchFamily="18" charset="0"/>
              </a:rPr>
              <a:t>for </a:t>
            </a:r>
            <a:r>
              <a:rPr lang="en-US" dirty="0">
                <a:ea typeface="Palatino Linotype" panose="02040502050505030304" pitchFamily="18" charset="0"/>
                <a:cs typeface="Palatino Linotype" panose="02040502050505030304" pitchFamily="18" charset="0"/>
              </a:rPr>
              <a:t>that </a:t>
            </a:r>
            <a:r>
              <a:rPr lang="en-US" spc="-15" dirty="0">
                <a:ea typeface="Palatino Linotype" panose="02040502050505030304" pitchFamily="18" charset="0"/>
                <a:cs typeface="Palatino Linotype" panose="02040502050505030304" pitchFamily="18" charset="0"/>
              </a:rPr>
              <a:t>route. </a:t>
            </a:r>
            <a:endParaRPr lang="en-US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58" y="1067232"/>
            <a:ext cx="5748925" cy="311347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362200" y="4783919"/>
            <a:ext cx="9398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/>
              <a:t>The </a:t>
            </a:r>
            <a:r>
              <a:rPr lang="en-US" dirty="0" err="1"/>
              <a:t>Adj</a:t>
            </a:r>
            <a:r>
              <a:rPr lang="en-US" dirty="0"/>
              <a:t>-RIB-Out table is a unique table maintained for each BGP peer. It enables a network engineer to view routes advertised to a specific router. The command </a:t>
            </a:r>
            <a:r>
              <a:rPr lang="en-US" b="1" dirty="0"/>
              <a:t>show </a:t>
            </a:r>
            <a:r>
              <a:rPr lang="en-US" b="1" dirty="0" err="1"/>
              <a:t>bgp</a:t>
            </a:r>
            <a:r>
              <a:rPr lang="en-US" b="1" dirty="0"/>
              <a:t> </a:t>
            </a:r>
            <a:r>
              <a:rPr lang="en-US" i="1" dirty="0" err="1"/>
              <a:t>afi</a:t>
            </a:r>
            <a:r>
              <a:rPr lang="en-US" i="1" dirty="0"/>
              <a:t> </a:t>
            </a:r>
            <a:r>
              <a:rPr lang="en-US" i="1" dirty="0" err="1"/>
              <a:t>safi</a:t>
            </a:r>
            <a:r>
              <a:rPr lang="en-US" i="1" dirty="0"/>
              <a:t> </a:t>
            </a:r>
            <a:r>
              <a:rPr lang="en-US" b="1" dirty="0"/>
              <a:t>neighbor</a:t>
            </a:r>
            <a:r>
              <a:rPr lang="en-US" dirty="0"/>
              <a:t> </a:t>
            </a:r>
            <a:r>
              <a:rPr lang="en-US" i="1" dirty="0" err="1"/>
              <a:t>ip</a:t>
            </a:r>
            <a:r>
              <a:rPr lang="en-US" i="1" dirty="0"/>
              <a:t>-address</a:t>
            </a:r>
            <a:r>
              <a:rPr lang="en-US" dirty="0"/>
              <a:t> </a:t>
            </a:r>
            <a:r>
              <a:rPr lang="en-US" b="1" dirty="0"/>
              <a:t>advertised routes </a:t>
            </a:r>
            <a:r>
              <a:rPr lang="en-US" dirty="0"/>
              <a:t>displays the contents of the </a:t>
            </a:r>
            <a:r>
              <a:rPr lang="en-US" dirty="0" err="1"/>
              <a:t>Adj</a:t>
            </a:r>
            <a:r>
              <a:rPr lang="en-US" dirty="0"/>
              <a:t>-RIB-Out table for a neighbor.</a:t>
            </a:r>
            <a:endParaRPr lang="en-US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4395" y="1447800"/>
            <a:ext cx="6332578" cy="3336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03111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2" y="166255"/>
            <a:ext cx="9256258" cy="90097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BGP – </a:t>
            </a:r>
            <a:r>
              <a:rPr lang="en-US" sz="3200" dirty="0"/>
              <a:t>Route Advertisements from Indirect Sources</a:t>
            </a:r>
            <a:endParaRPr lang="en-GB" sz="3200" dirty="0"/>
          </a:p>
        </p:txBody>
      </p:sp>
      <p:sp>
        <p:nvSpPr>
          <p:cNvPr id="3" name="Rectangle 2"/>
          <p:cNvSpPr/>
          <p:nvPr/>
        </p:nvSpPr>
        <p:spPr>
          <a:xfrm>
            <a:off x="160792" y="882567"/>
            <a:ext cx="118280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BGP should be thought of as a routing application as the BGP session and route advertisement are two separate components. BGP can install multiple routes learned from static routes, EIGRP, and OSPF.</a:t>
            </a:r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793" y="1456631"/>
            <a:ext cx="4188958" cy="253923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4025" y="1477774"/>
            <a:ext cx="5162550" cy="2569212"/>
          </a:xfrm>
          <a:prstGeom prst="rect">
            <a:avLst/>
          </a:prstGeom>
        </p:spPr>
      </p:pic>
      <p:sp>
        <p:nvSpPr>
          <p:cNvPr id="14" name="Content Placeholder 1"/>
          <p:cNvSpPr>
            <a:spLocks noGrp="1"/>
          </p:cNvSpPr>
          <p:nvPr>
            <p:ph idx="1"/>
          </p:nvPr>
        </p:nvSpPr>
        <p:spPr>
          <a:xfrm>
            <a:off x="7277190" y="3197243"/>
            <a:ext cx="4598771" cy="2407275"/>
          </a:xfrm>
          <a:noFill/>
        </p:spPr>
        <p:txBody>
          <a:bodyPr>
            <a:normAutofit fontScale="92500" lnSpcReduction="20000"/>
          </a:bodyPr>
          <a:lstStyle/>
          <a:p>
            <a:pPr marL="0" indent="0" algn="l">
              <a:buNone/>
            </a:pPr>
            <a:r>
              <a:rPr lang="en-US" sz="1600" dirty="0">
                <a:solidFill>
                  <a:schemeClr val="tx1"/>
                </a:solidFill>
              </a:rPr>
              <a:t>R1</a:t>
            </a:r>
          </a:p>
          <a:p>
            <a:pPr marL="0" indent="0" algn="l">
              <a:buNone/>
            </a:pPr>
            <a:r>
              <a:rPr lang="en-US" sz="14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 bgp 65100</a:t>
            </a:r>
          </a:p>
          <a:p>
            <a:pPr marL="0" indent="0" algn="l">
              <a:buNone/>
            </a:pPr>
            <a:r>
              <a:rPr lang="en-US" sz="14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bgp log-neighbor-changes</a:t>
            </a:r>
          </a:p>
          <a:p>
            <a:pPr marL="0" indent="0" algn="l">
              <a:buNone/>
            </a:pPr>
            <a:r>
              <a:rPr lang="en-US" sz="14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network 10.12.1.0 mask 255.255.255.0</a:t>
            </a:r>
          </a:p>
          <a:p>
            <a:pPr marL="0" indent="0" algn="l">
              <a:buNone/>
            </a:pPr>
            <a:r>
              <a:rPr lang="en-US" sz="14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network 192.168.1.1 mask 255.255.255.255</a:t>
            </a:r>
          </a:p>
          <a:p>
            <a:pPr marL="0" indent="0" algn="l">
              <a:buNone/>
            </a:pPr>
            <a:r>
              <a:rPr lang="en-US" sz="14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network 192.168.3.3 mask 255.255.255.255</a:t>
            </a:r>
          </a:p>
          <a:p>
            <a:pPr marL="0" indent="0" algn="l">
              <a:buNone/>
            </a:pPr>
            <a:r>
              <a:rPr lang="en-US" sz="14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network 192.168.4.4 mask 255.255.255.255</a:t>
            </a:r>
          </a:p>
          <a:p>
            <a:pPr marL="0" indent="0" algn="l">
              <a:buNone/>
            </a:pPr>
            <a:r>
              <a:rPr lang="en-US" sz="14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redistribute </a:t>
            </a:r>
            <a:r>
              <a:rPr lang="en-US" sz="1400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ospf</a:t>
            </a:r>
            <a:r>
              <a:rPr lang="en-US" sz="14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1</a:t>
            </a:r>
          </a:p>
          <a:p>
            <a:pPr marL="0" indent="0" algn="l">
              <a:buNone/>
            </a:pPr>
            <a:r>
              <a:rPr lang="en-US" sz="14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neighbor 10.12.1.2 remote-as 65200</a:t>
            </a:r>
          </a:p>
        </p:txBody>
      </p:sp>
      <p:sp>
        <p:nvSpPr>
          <p:cNvPr id="4" name="Rectangle 3"/>
          <p:cNvSpPr/>
          <p:nvPr/>
        </p:nvSpPr>
        <p:spPr>
          <a:xfrm>
            <a:off x="160792" y="4385258"/>
            <a:ext cx="711639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i="1" dirty="0"/>
              <a:t>Redistributing routes learned from an IGP into BGP is completely safe.  Redistributing routes learned from BGP into an IGP should be done with extreme caution.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25155161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8D6B0D-379E-4E4E-9087-8F6E00E433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To be continued...</a:t>
            </a:r>
          </a:p>
          <a:p>
            <a:r>
              <a:rPr lang="en-GB" b="1" i="1" dirty="0" smtClean="0"/>
              <a:t>Part 2</a:t>
            </a:r>
            <a:endParaRPr lang="en-US" b="1" i="1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b="1" i="1" dirty="0"/>
              <a:t>Route </a:t>
            </a:r>
            <a:r>
              <a:rPr lang="en-US" b="1" i="1" dirty="0"/>
              <a:t>Summarization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b="1" i="1" dirty="0"/>
              <a:t>Multiprotocol BGP for IPv6</a:t>
            </a:r>
            <a:endParaRPr lang="en-GB" b="1" i="1" dirty="0"/>
          </a:p>
        </p:txBody>
      </p:sp>
      <p:sp>
        <p:nvSpPr>
          <p:cNvPr id="4" name="Rectangle 3"/>
          <p:cNvSpPr/>
          <p:nvPr/>
        </p:nvSpPr>
        <p:spPr>
          <a:xfrm>
            <a:off x="6470650" y="2818865"/>
            <a:ext cx="5152571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We </a:t>
            </a:r>
            <a:r>
              <a:rPr lang="en-US" i="1" dirty="0" smtClean="0">
                <a:solidFill>
                  <a:schemeClr val="tx1">
                    <a:lumMod val="50000"/>
                  </a:schemeClr>
                </a:solidFill>
              </a:rPr>
              <a:t>shall continue to discuss into how </a:t>
            </a: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routes are exchanged between </a:t>
            </a:r>
            <a:r>
              <a:rPr lang="en-US" i="1" dirty="0" smtClean="0">
                <a:solidFill>
                  <a:schemeClr val="tx1">
                    <a:lumMod val="50000"/>
                  </a:schemeClr>
                </a:solidFill>
              </a:rPr>
              <a:t>peers and an overview of how </a:t>
            </a: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route summarization works with BGP and some of the design considerations with summarization.</a:t>
            </a:r>
          </a:p>
          <a:p>
            <a:pPr algn="just">
              <a:spcBef>
                <a:spcPts val="0"/>
              </a:spcBef>
            </a:pPr>
            <a:endParaRPr lang="en-US" b="1" i="1" dirty="0" smtClean="0">
              <a:solidFill>
                <a:schemeClr val="tx1">
                  <a:lumMod val="50000"/>
                </a:schemeClr>
              </a:solidFill>
            </a:endParaRPr>
          </a:p>
          <a:p>
            <a:pPr algn="just">
              <a:spcBef>
                <a:spcPts val="0"/>
              </a:spcBef>
            </a:pPr>
            <a:r>
              <a:rPr lang="en-US" i="1" dirty="0" smtClean="0">
                <a:solidFill>
                  <a:schemeClr val="tx1">
                    <a:lumMod val="50000"/>
                  </a:schemeClr>
                </a:solidFill>
              </a:rPr>
              <a:t>Finally, we shall conclude by discussing on how </a:t>
            </a: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BGP provides support for IPv6 routing and configuration</a:t>
            </a:r>
            <a:r>
              <a:rPr lang="en-US" i="1" dirty="0" smtClean="0">
                <a:solidFill>
                  <a:schemeClr val="tx1">
                    <a:lumMod val="50000"/>
                  </a:schemeClr>
                </a:solidFill>
              </a:rPr>
              <a:t>.</a:t>
            </a:r>
            <a:endParaRPr lang="en-US" i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7892992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341C0C2-F5F1-4B28-B166-BFFEC8B89FE5}">
  <ds:schemaRefs>
    <ds:schemaRef ds:uri="d2ec016d-25cf-4c07-aa6b-c53e267faa6f"/>
    <ds:schemaRef ds:uri="http://purl.org/dc/terms/"/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9902240c-f584-4322-946e-7b0be23bca91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2860</Words>
  <Application>Microsoft Office PowerPoint</Application>
  <PresentationFormat>Widescreen</PresentationFormat>
  <Paragraphs>249</Paragraphs>
  <Slides>22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22</vt:i4>
      </vt:variant>
    </vt:vector>
  </HeadingPairs>
  <TitlesOfParts>
    <vt:vector size="35" baseType="lpstr">
      <vt:lpstr>ＭＳ Ｐゴシック</vt:lpstr>
      <vt:lpstr>Arial</vt:lpstr>
      <vt:lpstr>Calibri</vt:lpstr>
      <vt:lpstr>Calibri Light</vt:lpstr>
      <vt:lpstr>Courier New</vt:lpstr>
      <vt:lpstr>Palatino Linotype</vt:lpstr>
      <vt:lpstr>Times New Roman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BGP – What it is?</vt:lpstr>
      <vt:lpstr>BGP – AS Numbers</vt:lpstr>
      <vt:lpstr>BGP – Path Attributes</vt:lpstr>
      <vt:lpstr>BGP – Loop Prevention</vt:lpstr>
      <vt:lpstr>BGP – Address Families</vt:lpstr>
      <vt:lpstr>BGP – Inter route Communication</vt:lpstr>
      <vt:lpstr>BGP – Session Types</vt:lpstr>
      <vt:lpstr>BGP – Session Types iBGP</vt:lpstr>
      <vt:lpstr>BGP – Session Types - eBGP</vt:lpstr>
      <vt:lpstr>BGP – Session Types – Packets &amp; Neighbours </vt:lpstr>
      <vt:lpstr>BGP – Configuration</vt:lpstr>
      <vt:lpstr>BGP – Modular Configuration</vt:lpstr>
      <vt:lpstr>BGP – Basic Configuration</vt:lpstr>
      <vt:lpstr>BGP – Prefix Advertisements</vt:lpstr>
      <vt:lpstr>BGP – Prefix Advertisements</vt:lpstr>
      <vt:lpstr>BGP – Routes</vt:lpstr>
      <vt:lpstr>BGP – Routes</vt:lpstr>
      <vt:lpstr>BGP – Route Advertisements from Indirect Sources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Nitheesh Kaliyamurthy</cp:lastModifiedBy>
  <cp:revision>14</cp:revision>
  <dcterms:created xsi:type="dcterms:W3CDTF">2021-03-05T06:07:01Z</dcterms:created>
  <dcterms:modified xsi:type="dcterms:W3CDTF">2021-03-11T20:27:00Z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