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f6aab9db68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f6aab9db68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3f6aab9db68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3f6aab9db68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3f6aab9db68_0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3f6aab9db68_0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f6aab9db68_0_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f6aab9db68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3f3de6908a2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3f3de6908a2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3f6aab9db68_0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3f6aab9db68_0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3f6aab9db68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3f6aab9db68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f6aab9db68_0_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f6aab9db68_0_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3f6aab9db68_0_8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3f6aab9db68_0_8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3f3de6908a2_0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3f3de6908a2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3f6e0a0fb6d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3f6e0a0fb6d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f6bbce39eb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f6bbce39eb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3f6bbce39eb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3f6bbce39eb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3f6aab9db68_0_1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3f6aab9db68_0_1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3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9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0.png"/><Relationship Id="rId4" Type="http://schemas.openxmlformats.org/officeDocument/2006/relationships/image" Target="../media/image1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4.png"/><Relationship Id="rId4" Type="http://schemas.openxmlformats.org/officeDocument/2006/relationships/image" Target="../media/image15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2.png"/><Relationship Id="rId4" Type="http://schemas.openxmlformats.org/officeDocument/2006/relationships/image" Target="../media/image17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6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s://uowtsd-my.sharepoint.com/:v:/r/personal/2527944_student_uwtsd_ac_uk/Documents/Enterprise%20Video/new%20one.mkv?d=wa536e533480e42c897bfc00d06f412f2&amp;csf=1&amp;web=1&amp;nav=eyJyZWZlcnJhbEluZm8iOnsicmVmZXJyYWxBcHAiOiJPbmVEcml2ZUZvckJ1c2luZXNzIiwicmVmZXJyYWxBcHBQbGF0Zm9ybSI6IldlYiIsInJlZmVycmFsTW9kZSI6InZpZXciLCJyZWZlcnJhbFZpZXciOiJNeUZpbGVzTGlua0NvcHkifX0&amp;e=ZBiTpS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0" y="587116"/>
            <a:ext cx="9144000" cy="2034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Enterprise Network Security</a:t>
            </a:r>
            <a:endParaRPr sz="30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Securing the Enterprise Network Using Check Point GAIA</a:t>
            </a:r>
            <a:endParaRPr sz="3600"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310637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Khadija Banu (2527944)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Aim and Objectives</a:t>
            </a:r>
            <a:endParaRPr sz="3000"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80375" y="889975"/>
            <a:ext cx="8624100" cy="402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rgbClr val="000000"/>
                </a:solidFill>
              </a:rPr>
              <a:t>To enhance the security of the existing enterprise network by deploying and configuring Check Point GAIA security appliances.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000000"/>
                </a:solidFill>
              </a:rPr>
              <a:t>Objectives</a:t>
            </a:r>
            <a:endParaRPr b="1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Deploy and configure A-GW, A-SMS, A-GUI, ClientL1 and SmartConsole.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Establish trusted communication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Configure Check Point licensing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Implement firewall security policies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Test inbound and outbound traffic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Implement additional security controls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Enterprise Network Topology</a:t>
            </a:r>
            <a:endParaRPr sz="3000"/>
          </a:p>
        </p:txBody>
      </p:sp>
      <p:sp>
        <p:nvSpPr>
          <p:cNvPr id="67" name="Google Shape;67;p15"/>
          <p:cNvSpPr txBox="1"/>
          <p:nvPr>
            <p:ph idx="1" type="body"/>
          </p:nvPr>
        </p:nvSpPr>
        <p:spPr>
          <a:xfrm>
            <a:off x="498950" y="996450"/>
            <a:ext cx="4073100" cy="375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A-GW:</a:t>
            </a:r>
            <a:r>
              <a:rPr lang="en">
                <a:solidFill>
                  <a:schemeClr val="dk1"/>
                </a:solidFill>
              </a:rPr>
              <a:t> Security Gateway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A-SMS:</a:t>
            </a:r>
            <a:r>
              <a:rPr lang="en">
                <a:solidFill>
                  <a:schemeClr val="dk1"/>
                </a:solidFill>
              </a:rPr>
              <a:t> Security Management Server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A-GUI:</a:t>
            </a:r>
            <a:r>
              <a:rPr lang="en">
                <a:solidFill>
                  <a:schemeClr val="dk1"/>
                </a:solidFill>
              </a:rPr>
              <a:t> Management workstation / SmartConsole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Client networks:</a:t>
            </a:r>
            <a:r>
              <a:rPr lang="en">
                <a:solidFill>
                  <a:schemeClr val="dk1"/>
                </a:solidFill>
              </a:rPr>
              <a:t> End-user/test systems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SmartConsole:</a:t>
            </a:r>
            <a:r>
              <a:rPr lang="en">
                <a:solidFill>
                  <a:schemeClr val="dk1"/>
                </a:solidFill>
              </a:rPr>
              <a:t> Centralized security policy management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68" name="Google Shape;68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63338" y="893750"/>
            <a:ext cx="4267150" cy="39560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A-GW Installation &amp; Network Configuration</a:t>
            </a:r>
            <a:endParaRPr sz="3000"/>
          </a:p>
        </p:txBody>
      </p:sp>
      <p:sp>
        <p:nvSpPr>
          <p:cNvPr id="74" name="Google Shape;74;p16"/>
          <p:cNvSpPr txBox="1"/>
          <p:nvPr>
            <p:ph idx="1" type="body"/>
          </p:nvPr>
        </p:nvSpPr>
        <p:spPr>
          <a:xfrm>
            <a:off x="514175" y="463943"/>
            <a:ext cx="4293600" cy="290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A-GW gateway created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Network configuration completed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Domain configured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Primary DNS configured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Trusted communication initiated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75" name="Google Shape;75;p16" title="a-gw-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38699" y="860350"/>
            <a:ext cx="4293599" cy="4039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A-SMS Configuration</a:t>
            </a:r>
            <a:endParaRPr sz="3000"/>
          </a:p>
        </p:txBody>
      </p:sp>
      <p:sp>
        <p:nvSpPr>
          <p:cNvPr id="81" name="Google Shape;81;p17"/>
          <p:cNvSpPr txBox="1"/>
          <p:nvPr>
            <p:ph idx="1" type="body"/>
          </p:nvPr>
        </p:nvSpPr>
        <p:spPr>
          <a:xfrm>
            <a:off x="439650" y="844588"/>
            <a:ext cx="8264700" cy="111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A-SMS device configured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Security Management Server created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Management configuration completed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82" name="Google Shape;82;p17" title="a-sms-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70900" y="2008325"/>
            <a:ext cx="4161401" cy="2982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17" title="a-sms-1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39650" y="2023550"/>
            <a:ext cx="4033450" cy="29521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A-SMS Configuration</a:t>
            </a:r>
            <a:endParaRPr sz="3000"/>
          </a:p>
        </p:txBody>
      </p:sp>
      <p:sp>
        <p:nvSpPr>
          <p:cNvPr id="89" name="Google Shape;89;p18"/>
          <p:cNvSpPr txBox="1"/>
          <p:nvPr>
            <p:ph idx="1" type="body"/>
          </p:nvPr>
        </p:nvSpPr>
        <p:spPr>
          <a:xfrm>
            <a:off x="498950" y="996450"/>
            <a:ext cx="3589200" cy="382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A-SMS successfully prepared for SmartConsole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Centralized management established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90" name="Google Shape;90;p18" title="a-sms-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16625" y="889975"/>
            <a:ext cx="4515675" cy="40394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9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SmartConsole &amp; Gateway Management</a:t>
            </a:r>
            <a:endParaRPr sz="3000"/>
          </a:p>
        </p:txBody>
      </p:sp>
      <p:sp>
        <p:nvSpPr>
          <p:cNvPr id="96" name="Google Shape;96;p19"/>
          <p:cNvSpPr txBox="1"/>
          <p:nvPr>
            <p:ph idx="1" type="body"/>
          </p:nvPr>
        </p:nvSpPr>
        <p:spPr>
          <a:xfrm>
            <a:off x="498950" y="996450"/>
            <a:ext cx="3589200" cy="3560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SmartConsole shows: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A-GW registered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Gateway services available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Centralized policy management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Security configuration through A-SMS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97" name="Google Shape;97;p19" title="a-sms-4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40550" y="951650"/>
            <a:ext cx="4591750" cy="4039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Licensing &amp; System Readiness</a:t>
            </a:r>
            <a:endParaRPr sz="3000"/>
          </a:p>
        </p:txBody>
      </p:sp>
      <p:sp>
        <p:nvSpPr>
          <p:cNvPr id="103" name="Google Shape;103;p20"/>
          <p:cNvSpPr txBox="1"/>
          <p:nvPr>
            <p:ph idx="1" type="body"/>
          </p:nvPr>
        </p:nvSpPr>
        <p:spPr>
          <a:xfrm>
            <a:off x="483400" y="381957"/>
            <a:ext cx="8449200" cy="193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Initial licensing warning identified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Contract status verified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License configuration completed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Final licensing state confirmed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04" name="Google Shape;104;p20" title="licence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57025" y="2284275"/>
            <a:ext cx="3781325" cy="27504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20" title="licenceCheck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3400" y="2284275"/>
            <a:ext cx="4162850" cy="2750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1"/>
          <p:cNvSpPr txBox="1"/>
          <p:nvPr>
            <p:ph type="title"/>
          </p:nvPr>
        </p:nvSpPr>
        <p:spPr>
          <a:xfrm>
            <a:off x="311700" y="226550"/>
            <a:ext cx="8520600" cy="68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Firewall Security Policy</a:t>
            </a:r>
            <a:endParaRPr sz="3000"/>
          </a:p>
        </p:txBody>
      </p:sp>
      <p:sp>
        <p:nvSpPr>
          <p:cNvPr id="111" name="Google Shape;111;p21"/>
          <p:cNvSpPr txBox="1"/>
          <p:nvPr>
            <p:ph idx="1" type="body"/>
          </p:nvPr>
        </p:nvSpPr>
        <p:spPr>
          <a:xfrm>
            <a:off x="483350" y="996450"/>
            <a:ext cx="3746400" cy="414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Security policy objectives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Control inbound traffic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Control outbound traffic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Allow legitimate services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Block unauthorized traffic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Apply least-privilege principles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400"/>
              </a:spcBef>
              <a:spcAft>
                <a:spcPts val="0"/>
              </a:spcAft>
              <a:buNone/>
            </a:pPr>
            <a:br>
              <a:rPr b="1" lang="en">
                <a:solidFill>
                  <a:schemeClr val="dk1"/>
                </a:solidFill>
              </a:rPr>
            </a:br>
            <a:r>
              <a:rPr b="1" lang="en">
                <a:solidFill>
                  <a:schemeClr val="dk1"/>
                </a:solidFill>
              </a:rPr>
              <a:t>Configured traffic: </a:t>
            </a:r>
            <a:r>
              <a:rPr lang="en">
                <a:solidFill>
                  <a:schemeClr val="dk1"/>
                </a:solidFill>
              </a:rPr>
              <a:t>ICMP, SSH, HTTP, FTP, Telnet, Other relevant services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12" name="Google Shape;112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29634" y="917866"/>
            <a:ext cx="4177975" cy="3925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2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Publishing the Security Policy</a:t>
            </a:r>
            <a:endParaRPr sz="3000"/>
          </a:p>
        </p:txBody>
      </p:sp>
      <p:pic>
        <p:nvPicPr>
          <p:cNvPr id="118" name="Google Shape;118;p22" title="publish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81950" y="1004175"/>
            <a:ext cx="5450350" cy="3818876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22"/>
          <p:cNvSpPr txBox="1"/>
          <p:nvPr/>
        </p:nvSpPr>
        <p:spPr>
          <a:xfrm>
            <a:off x="456450" y="1004175"/>
            <a:ext cx="2860200" cy="33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 sz="1800">
                <a:solidFill>
                  <a:schemeClr val="dk1"/>
                </a:solidFill>
              </a:rPr>
              <a:t>Configure rule</a:t>
            </a:r>
            <a:endParaRPr b="1" sz="1800"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 sz="1800">
                <a:solidFill>
                  <a:schemeClr val="dk1"/>
                </a:solidFill>
              </a:rPr>
              <a:t>Verify policy</a:t>
            </a:r>
            <a:endParaRPr b="1" sz="1800"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 sz="1800">
                <a:solidFill>
                  <a:schemeClr val="dk1"/>
                </a:solidFill>
              </a:rPr>
              <a:t>Publish policy </a:t>
            </a:r>
            <a:r>
              <a:rPr b="1" lang="en" sz="1800">
                <a:solidFill>
                  <a:schemeClr val="dk1"/>
                </a:solidFill>
              </a:rPr>
              <a:t> </a:t>
            </a:r>
            <a:endParaRPr b="1" sz="1800"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 sz="1800">
                <a:solidFill>
                  <a:schemeClr val="dk1"/>
                </a:solidFill>
              </a:rPr>
              <a:t>Test traffic</a:t>
            </a:r>
            <a:endParaRPr b="1"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3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Rule Testing &amp; Verification</a:t>
            </a:r>
            <a:endParaRPr sz="3000"/>
          </a:p>
        </p:txBody>
      </p:sp>
      <p:sp>
        <p:nvSpPr>
          <p:cNvPr id="125" name="Google Shape;125;p23"/>
          <p:cNvSpPr txBox="1"/>
          <p:nvPr>
            <p:ph idx="1" type="body"/>
          </p:nvPr>
        </p:nvSpPr>
        <p:spPr>
          <a:xfrm>
            <a:off x="1000654" y="4418685"/>
            <a:ext cx="2559600" cy="51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Test - Facebook ping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26" name="Google Shape;126;p23"/>
          <p:cNvSpPr txBox="1"/>
          <p:nvPr>
            <p:ph idx="1" type="body"/>
          </p:nvPr>
        </p:nvSpPr>
        <p:spPr>
          <a:xfrm>
            <a:off x="5435784" y="4418685"/>
            <a:ext cx="2338800" cy="51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Test - A-GW SSH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27" name="Google Shape;127;p23" title="gw-ping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55925" y="1103800"/>
            <a:ext cx="4001199" cy="3268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23" title="clientL1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36825" y="1103800"/>
            <a:ext cx="4001201" cy="3268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4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Rule Testing &amp; Verification</a:t>
            </a:r>
            <a:endParaRPr sz="3000"/>
          </a:p>
        </p:txBody>
      </p:sp>
      <p:sp>
        <p:nvSpPr>
          <p:cNvPr id="134" name="Google Shape;134;p24"/>
          <p:cNvSpPr txBox="1"/>
          <p:nvPr>
            <p:ph idx="1" type="body"/>
          </p:nvPr>
        </p:nvSpPr>
        <p:spPr>
          <a:xfrm>
            <a:off x="621405" y="4418675"/>
            <a:ext cx="3297300" cy="51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Test - A-SMS ssh_version_2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35" name="Google Shape;135;p24"/>
          <p:cNvSpPr txBox="1"/>
          <p:nvPr>
            <p:ph idx="1" type="body"/>
          </p:nvPr>
        </p:nvSpPr>
        <p:spPr>
          <a:xfrm>
            <a:off x="5435784" y="4418685"/>
            <a:ext cx="2338800" cy="51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Test - A-SMS telnet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36" name="Google Shape;136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904300"/>
            <a:ext cx="4165175" cy="3582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700" y="951650"/>
            <a:ext cx="3986401" cy="3467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5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Rule Testing &amp; Verification</a:t>
            </a:r>
            <a:endParaRPr sz="3000"/>
          </a:p>
        </p:txBody>
      </p:sp>
      <p:sp>
        <p:nvSpPr>
          <p:cNvPr id="143" name="Google Shape;143;p25"/>
          <p:cNvSpPr txBox="1"/>
          <p:nvPr>
            <p:ph idx="1" type="body"/>
          </p:nvPr>
        </p:nvSpPr>
        <p:spPr>
          <a:xfrm>
            <a:off x="1091946" y="4418675"/>
            <a:ext cx="2468400" cy="51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Test - ClientL1 (ICMP)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44" name="Google Shape;144;p25"/>
          <p:cNvSpPr txBox="1"/>
          <p:nvPr>
            <p:ph idx="1" type="body"/>
          </p:nvPr>
        </p:nvSpPr>
        <p:spPr>
          <a:xfrm>
            <a:off x="5435784" y="4403471"/>
            <a:ext cx="2338800" cy="51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Test - A-SMS ssh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45" name="Google Shape;145;p25" title="sms-ping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32000" y="1088600"/>
            <a:ext cx="4001199" cy="3268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42450" y="1081575"/>
            <a:ext cx="4129549" cy="3268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6"/>
          <p:cNvSpPr txBox="1"/>
          <p:nvPr>
            <p:ph idx="1" type="body"/>
          </p:nvPr>
        </p:nvSpPr>
        <p:spPr>
          <a:xfrm>
            <a:off x="5948925" y="167350"/>
            <a:ext cx="3088800" cy="497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User &amp; Group-Based Access Control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Create separate groups for Staff and Guest users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Staff Group: Access to HTTP, HTTPS and DNS services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Guest Group: Restricted to DNS access only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Block unnecessary or unauthorized access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Improve access control and network security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52" name="Google Shape;152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7375" y="167350"/>
            <a:ext cx="5777101" cy="4838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7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Conclusion </a:t>
            </a:r>
            <a:endParaRPr sz="3000"/>
          </a:p>
        </p:txBody>
      </p:sp>
      <p:sp>
        <p:nvSpPr>
          <p:cNvPr id="158" name="Google Shape;158;p27"/>
          <p:cNvSpPr txBox="1"/>
          <p:nvPr>
            <p:ph idx="1" type="body"/>
          </p:nvPr>
        </p:nvSpPr>
        <p:spPr>
          <a:xfrm>
            <a:off x="498950" y="996450"/>
            <a:ext cx="8188500" cy="399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Successfully deployed the Check Point GAIA security environment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Configured A-GW and A-SMS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Established management through SmartConsole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Configured licensing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Implemented firewall security policies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Tested network traffic and SSH access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Published and verified security policies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Implemented additional security controls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br>
              <a:rPr b="1"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Video Link: </a:t>
            </a:r>
            <a:r>
              <a:rPr lang="en" sz="1100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new one.mkv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