
<file path=[Content_Types].xml><?xml version="1.0" encoding="utf-8"?>
<Types xmlns="http://schemas.openxmlformats.org/package/2006/content-types">
  <Default Extension="a" ContentType="image/jpeg"/>
  <Default Extension="jpeg" ContentType="image/jpeg"/>
  <Default Extension="jpg" ContentType="image/jpeg"/>
  <Default Extension="jpg&amp;ehk=4ESGZBYl0Hz4JwzaoJps2A&amp;r=0&amp;pid=OfficeInsert" ContentType="image/jpeg"/>
  <Default Extension="jpg&amp;ehk=G5p8jEVVQFJD38jZ5yi86A&amp;r=0&amp;pid=OfficeInsert" ContentType="image/jpeg"/>
  <Default Extension="jpg&amp;ehk=G7zhttOY98doJYWjL" ContentType="image/jpeg"/>
  <Default Extension="jpg&amp;ehk=JxdUlNYL" ContentType="image/jpeg"/>
  <Default Extension="jpg&amp;ehk=KTWbTEl" ContentType="image/jpeg"/>
  <Default Extension="jpg&amp;ehk=lYVz4lGfkhZx" ContentType="image/jpeg"/>
  <Default Extension="jpg&amp;ehk=X" ContentType="image/jpeg"/>
  <Default Extension="jpg&amp;ehk=XOP7OHNXmNytAwbmLWEuvg&amp;r=0&amp;pid=OfficeInsert"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39"/>
  </p:notesMasterIdLst>
  <p:handoutMasterIdLst>
    <p:handoutMasterId r:id="rId40"/>
  </p:handoutMasterIdLst>
  <p:sldIdLst>
    <p:sldId id="351" r:id="rId7"/>
    <p:sldId id="301" r:id="rId8"/>
    <p:sldId id="257" r:id="rId9"/>
    <p:sldId id="258" r:id="rId10"/>
    <p:sldId id="259" r:id="rId11"/>
    <p:sldId id="261" r:id="rId12"/>
    <p:sldId id="262" r:id="rId13"/>
    <p:sldId id="263" r:id="rId14"/>
    <p:sldId id="265" r:id="rId15"/>
    <p:sldId id="267" r:id="rId16"/>
    <p:sldId id="268" r:id="rId17"/>
    <p:sldId id="286" r:id="rId18"/>
    <p:sldId id="289" r:id="rId19"/>
    <p:sldId id="293" r:id="rId20"/>
    <p:sldId id="288" r:id="rId21"/>
    <p:sldId id="291" r:id="rId22"/>
    <p:sldId id="294" r:id="rId23"/>
    <p:sldId id="292" r:id="rId24"/>
    <p:sldId id="269" r:id="rId25"/>
    <p:sldId id="270" r:id="rId26"/>
    <p:sldId id="272" r:id="rId27"/>
    <p:sldId id="274" r:id="rId28"/>
    <p:sldId id="276" r:id="rId29"/>
    <p:sldId id="277" r:id="rId30"/>
    <p:sldId id="279" r:id="rId31"/>
    <p:sldId id="280" r:id="rId32"/>
    <p:sldId id="283" r:id="rId33"/>
    <p:sldId id="282" r:id="rId34"/>
    <p:sldId id="295" r:id="rId35"/>
    <p:sldId id="296" r:id="rId36"/>
    <p:sldId id="298" r:id="rId37"/>
    <p:sldId id="284"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3F7D6F-2F3C-4E8E-8BEA-4E7B3985D06C}" v="1" dt="2022-11-06T08:48:40.1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615"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vin Hill John" userId="d5d254bb-8cb5-43d9-acbe-a464e6b79ec9" providerId="ADAL" clId="{8C8B08BC-C2E8-4F7C-8543-054E04750E03}"/>
    <pc:docChg chg="modSld">
      <pc:chgData name="Gavin Hill John" userId="d5d254bb-8cb5-43d9-acbe-a464e6b79ec9" providerId="ADAL" clId="{8C8B08BC-C2E8-4F7C-8543-054E04750E03}" dt="2022-11-06T09:02:41.035" v="2" actId="20577"/>
      <pc:docMkLst>
        <pc:docMk/>
      </pc:docMkLst>
      <pc:sldChg chg="modSp mod">
        <pc:chgData name="Gavin Hill John" userId="d5d254bb-8cb5-43d9-acbe-a464e6b79ec9" providerId="ADAL" clId="{8C8B08BC-C2E8-4F7C-8543-054E04750E03}" dt="2022-11-06T09:02:41.035" v="2" actId="20577"/>
        <pc:sldMkLst>
          <pc:docMk/>
          <pc:sldMk cId="4201398256" sldId="301"/>
        </pc:sldMkLst>
        <pc:spChg chg="mod">
          <ac:chgData name="Gavin Hill John" userId="d5d254bb-8cb5-43d9-acbe-a464e6b79ec9" providerId="ADAL" clId="{8C8B08BC-C2E8-4F7C-8543-054E04750E03}" dt="2022-11-06T09:02:41.035" v="2" actId="20577"/>
          <ac:spMkLst>
            <pc:docMk/>
            <pc:sldMk cId="4201398256" sldId="301"/>
            <ac:spMk id="3" creationId="{C8F35DD7-30F2-4EBF-A015-C0DEF3DDEDD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06/11/2022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position the next slide, which introduces two of the key skills for increasing employability chances.</a:t>
            </a:r>
          </a:p>
        </p:txBody>
      </p:sp>
      <p:sp>
        <p:nvSpPr>
          <p:cNvPr id="4" name="Slide Number Placeholder 3"/>
          <p:cNvSpPr>
            <a:spLocks noGrp="1"/>
          </p:cNvSpPr>
          <p:nvPr>
            <p:ph type="sldNum" sz="quarter" idx="10"/>
          </p:nvPr>
        </p:nvSpPr>
        <p:spPr/>
        <p:txBody>
          <a:bodyPr/>
          <a:lstStyle/>
          <a:p>
            <a:fld id="{A0A7379B-C253-4423-B142-13ECA5AC82D8}" type="slidenum">
              <a:rPr lang="en-GB" smtClean="0"/>
              <a:t>4</a:t>
            </a:fld>
            <a:endParaRPr lang="en-GB"/>
          </a:p>
        </p:txBody>
      </p:sp>
    </p:spTree>
    <p:extLst>
      <p:ext uri="{BB962C8B-B14F-4D97-AF65-F5344CB8AC3E}">
        <p14:creationId xmlns:p14="http://schemas.microsoft.com/office/powerpoint/2010/main" val="3721228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these elements – how do people feel about them?  Do we get a shiver?  Is it like going to the dentist?  Well, we need to </a:t>
            </a:r>
            <a:r>
              <a:rPr lang="en-GB" b="1" i="1" dirty="0"/>
              <a:t>master them</a:t>
            </a:r>
            <a:r>
              <a:rPr lang="en-GB" dirty="0"/>
              <a:t>!  Having a great Personal Brand will give us some confidence but we also </a:t>
            </a:r>
            <a:r>
              <a:rPr lang="en-GB" b="1" i="1" dirty="0"/>
              <a:t>need technique</a:t>
            </a:r>
            <a:r>
              <a:rPr lang="en-GB" dirty="0"/>
              <a:t>….lets have a look at these two skills…..starting with </a:t>
            </a:r>
            <a:r>
              <a:rPr lang="en-GB" b="1" i="1" dirty="0"/>
              <a:t>Presentation Skills.</a:t>
            </a:r>
          </a:p>
        </p:txBody>
      </p:sp>
      <p:sp>
        <p:nvSpPr>
          <p:cNvPr id="4" name="Slide Number Placeholder 3"/>
          <p:cNvSpPr>
            <a:spLocks noGrp="1"/>
          </p:cNvSpPr>
          <p:nvPr>
            <p:ph type="sldNum" sz="quarter" idx="10"/>
          </p:nvPr>
        </p:nvSpPr>
        <p:spPr/>
        <p:txBody>
          <a:bodyPr/>
          <a:lstStyle/>
          <a:p>
            <a:fld id="{A0A7379B-C253-4423-B142-13ECA5AC82D8}" type="slidenum">
              <a:rPr lang="en-GB" smtClean="0"/>
              <a:t>5</a:t>
            </a:fld>
            <a:endParaRPr lang="en-GB"/>
          </a:p>
        </p:txBody>
      </p:sp>
    </p:spTree>
    <p:extLst>
      <p:ext uri="{BB962C8B-B14F-4D97-AF65-F5344CB8AC3E}">
        <p14:creationId xmlns:p14="http://schemas.microsoft.com/office/powerpoint/2010/main" val="799909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issues on this slide have been covered, the Facilitator is to choose a couple of students and ask them to stand up – then ask them to deliver a 5 minutes presentation on ‘Moodle’ </a:t>
            </a:r>
            <a:r>
              <a:rPr lang="en-GB" b="1" i="1" dirty="0"/>
              <a:t>now!  </a:t>
            </a:r>
            <a:r>
              <a:rPr lang="en-GB" b="0" i="0" dirty="0"/>
              <a:t>It is likely that the students will be shocked…..after a few moments ask them how they feel?  It is likely they are feeling a little stressed and nervous, and don’t know where to start.  That is why preparation is so important……it also helps moderate the problems on the next slide….</a:t>
            </a:r>
            <a:r>
              <a:rPr lang="en-GB" b="1" i="0" dirty="0"/>
              <a:t>.emotions</a:t>
            </a:r>
            <a:r>
              <a:rPr lang="en-GB" b="0" i="0" dirty="0"/>
              <a:t>!</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t>6</a:t>
            </a:fld>
            <a:endParaRPr lang="en-GB"/>
          </a:p>
        </p:txBody>
      </p:sp>
    </p:spTree>
    <p:extLst>
      <p:ext uri="{BB962C8B-B14F-4D97-AF65-F5344CB8AC3E}">
        <p14:creationId xmlns:p14="http://schemas.microsoft.com/office/powerpoint/2010/main" val="1193375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has suffered with any of these.  How did it make them feel?  There is no easy remedy….we will look at how to deliver effective presentations shortly.</a:t>
            </a:r>
          </a:p>
        </p:txBody>
      </p:sp>
      <p:sp>
        <p:nvSpPr>
          <p:cNvPr id="4" name="Slide Number Placeholder 3"/>
          <p:cNvSpPr>
            <a:spLocks noGrp="1"/>
          </p:cNvSpPr>
          <p:nvPr>
            <p:ph type="sldNum" sz="quarter" idx="10"/>
          </p:nvPr>
        </p:nvSpPr>
        <p:spPr/>
        <p:txBody>
          <a:bodyPr/>
          <a:lstStyle/>
          <a:p>
            <a:fld id="{A0A7379B-C253-4423-B142-13ECA5AC82D8}" type="slidenum">
              <a:rPr lang="en-GB" smtClean="0"/>
              <a:t>7</a:t>
            </a:fld>
            <a:endParaRPr lang="en-GB"/>
          </a:p>
        </p:txBody>
      </p:sp>
    </p:spTree>
    <p:extLst>
      <p:ext uri="{BB962C8B-B14F-4D97-AF65-F5344CB8AC3E}">
        <p14:creationId xmlns:p14="http://schemas.microsoft.com/office/powerpoint/2010/main" val="3882998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these are typical reasons why many presentations fail….and there are probably many more…..how can we make our presentations a success? Let’s take a look at some of the key considerations for effective presentations.</a:t>
            </a:r>
          </a:p>
        </p:txBody>
      </p:sp>
      <p:sp>
        <p:nvSpPr>
          <p:cNvPr id="4" name="Slide Number Placeholder 3"/>
          <p:cNvSpPr>
            <a:spLocks noGrp="1"/>
          </p:cNvSpPr>
          <p:nvPr>
            <p:ph type="sldNum" sz="quarter" idx="10"/>
          </p:nvPr>
        </p:nvSpPr>
        <p:spPr/>
        <p:txBody>
          <a:bodyPr/>
          <a:lstStyle/>
          <a:p>
            <a:fld id="{A0A7379B-C253-4423-B142-13ECA5AC82D8}" type="slidenum">
              <a:rPr lang="en-GB" smtClean="0"/>
              <a:t>8</a:t>
            </a:fld>
            <a:endParaRPr lang="en-GB"/>
          </a:p>
        </p:txBody>
      </p:sp>
    </p:spTree>
    <p:extLst>
      <p:ext uri="{BB962C8B-B14F-4D97-AF65-F5344CB8AC3E}">
        <p14:creationId xmlns:p14="http://schemas.microsoft.com/office/powerpoint/2010/main" val="2940802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what you are going to tell them.  Tell them.  Tell them what you told them!”</a:t>
            </a:r>
          </a:p>
        </p:txBody>
      </p:sp>
      <p:sp>
        <p:nvSpPr>
          <p:cNvPr id="4" name="Slide Number Placeholder 3"/>
          <p:cNvSpPr>
            <a:spLocks noGrp="1"/>
          </p:cNvSpPr>
          <p:nvPr>
            <p:ph type="sldNum" sz="quarter" idx="10"/>
          </p:nvPr>
        </p:nvSpPr>
        <p:spPr/>
        <p:txBody>
          <a:bodyPr/>
          <a:lstStyle/>
          <a:p>
            <a:fld id="{A0A7379B-C253-4423-B142-13ECA5AC82D8}" type="slidenum">
              <a:rPr lang="en-GB" smtClean="0"/>
              <a:t>10</a:t>
            </a:fld>
            <a:endParaRPr lang="en-GB"/>
          </a:p>
        </p:txBody>
      </p:sp>
    </p:spTree>
    <p:extLst>
      <p:ext uri="{BB962C8B-B14F-4D97-AF65-F5344CB8AC3E}">
        <p14:creationId xmlns:p14="http://schemas.microsoft.com/office/powerpoint/2010/main" val="3694657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for examples of what they could use, before demonstrating some of these themselves.</a:t>
            </a:r>
          </a:p>
        </p:txBody>
      </p:sp>
      <p:sp>
        <p:nvSpPr>
          <p:cNvPr id="4" name="Slide Number Placeholder 3"/>
          <p:cNvSpPr>
            <a:spLocks noGrp="1"/>
          </p:cNvSpPr>
          <p:nvPr>
            <p:ph type="sldNum" sz="quarter" idx="10"/>
          </p:nvPr>
        </p:nvSpPr>
        <p:spPr/>
        <p:txBody>
          <a:bodyPr/>
          <a:lstStyle/>
          <a:p>
            <a:fld id="{A0A7379B-C253-4423-B142-13ECA5AC82D8}" type="slidenum">
              <a:rPr lang="en-GB" smtClean="0"/>
              <a:t>11</a:t>
            </a:fld>
            <a:endParaRPr lang="en-GB"/>
          </a:p>
        </p:txBody>
      </p:sp>
    </p:spTree>
    <p:extLst>
      <p:ext uri="{BB962C8B-B14F-4D97-AF65-F5344CB8AC3E}">
        <p14:creationId xmlns:p14="http://schemas.microsoft.com/office/powerpoint/2010/main" val="4287520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watch this brief extract of Tom Peters – what do they think?  What techniques does he use?</a:t>
            </a:r>
          </a:p>
          <a:p>
            <a:r>
              <a:rPr lang="en-GB" dirty="0"/>
              <a:t>He uses </a:t>
            </a:r>
            <a:r>
              <a:rPr lang="en-GB" b="1" i="1" dirty="0"/>
              <a:t>Analogies, Examples and anecdotes</a:t>
            </a:r>
            <a:r>
              <a:rPr lang="en-GB" dirty="0"/>
              <a:t>, </a:t>
            </a:r>
            <a:r>
              <a:rPr lang="en-GB" b="1" i="1" dirty="0"/>
              <a:t>talks directly to members of the audience</a:t>
            </a:r>
            <a:r>
              <a:rPr lang="en-GB" dirty="0"/>
              <a:t>, makes </a:t>
            </a:r>
            <a:r>
              <a:rPr lang="en-GB" b="1" i="1" dirty="0"/>
              <a:t>eye contact</a:t>
            </a:r>
            <a:r>
              <a:rPr lang="en-GB" dirty="0"/>
              <a:t>, uses visual aids, </a:t>
            </a:r>
            <a:r>
              <a:rPr lang="en-GB" b="1" i="1" dirty="0"/>
              <a:t>no notes, </a:t>
            </a:r>
            <a:r>
              <a:rPr lang="en-GB" dirty="0"/>
              <a:t>clarifies his points brilliantly, looks relaxed, is </a:t>
            </a:r>
            <a:r>
              <a:rPr lang="en-GB" b="1" dirty="0"/>
              <a:t>passionate!</a:t>
            </a:r>
            <a:r>
              <a:rPr lang="en-GB" dirty="0"/>
              <a:t>  Emphasises key words!       </a:t>
            </a:r>
            <a:r>
              <a:rPr lang="en-GB" b="1" dirty="0"/>
              <a:t>Changes his tone and pace…..gets ‘intimate’</a:t>
            </a:r>
          </a:p>
        </p:txBody>
      </p:sp>
      <p:sp>
        <p:nvSpPr>
          <p:cNvPr id="4" name="Slide Number Placeholder 3"/>
          <p:cNvSpPr>
            <a:spLocks noGrp="1"/>
          </p:cNvSpPr>
          <p:nvPr>
            <p:ph type="sldNum" sz="quarter" idx="10"/>
          </p:nvPr>
        </p:nvSpPr>
        <p:spPr/>
        <p:txBody>
          <a:bodyPr/>
          <a:lstStyle/>
          <a:p>
            <a:fld id="{A0A7379B-C253-4423-B142-13ECA5AC82D8}" type="slidenum">
              <a:rPr lang="en-GB" smtClean="0"/>
              <a:t>14</a:t>
            </a:fld>
            <a:endParaRPr lang="en-GB"/>
          </a:p>
        </p:txBody>
      </p:sp>
    </p:spTree>
    <p:extLst>
      <p:ext uri="{BB962C8B-B14F-4D97-AF65-F5344CB8AC3E}">
        <p14:creationId xmlns:p14="http://schemas.microsoft.com/office/powerpoint/2010/main" val="3246478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t>17</a:t>
            </a:fld>
            <a:endParaRPr lang="en-GB"/>
          </a:p>
        </p:txBody>
      </p:sp>
    </p:spTree>
    <p:extLst>
      <p:ext uri="{BB962C8B-B14F-4D97-AF65-F5344CB8AC3E}">
        <p14:creationId xmlns:p14="http://schemas.microsoft.com/office/powerpoint/2010/main" val="2100410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18</a:t>
            </a:fld>
            <a:endParaRPr lang="en-GB"/>
          </a:p>
        </p:txBody>
      </p:sp>
    </p:spTree>
    <p:extLst>
      <p:ext uri="{BB962C8B-B14F-4D97-AF65-F5344CB8AC3E}">
        <p14:creationId xmlns:p14="http://schemas.microsoft.com/office/powerpoint/2010/main" val="11903568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221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538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727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60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118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0794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007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9481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776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8171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3713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0726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00497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99994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75405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20198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5688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374378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1032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907384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43864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0518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236384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06/11/2022</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81852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06/11/2022</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949231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06/11/2022</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095205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185753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06/11/2022</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4104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jp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9700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11/6/2022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7491250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718837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hyperlink" Target="http://bmawufbp.blogspot.fi/2012/08/why-are-so-many-quality-black-women.html" TargetMode="External"/><Relationship Id="rId2" Type="http://schemas.openxmlformats.org/officeDocument/2006/relationships/image" Target="../media/image4.jpg&amp;ehk=4ESGZBYl0Hz4JwzaoJps2A&amp;r=0&amp;pid=OfficeInsert"/><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a"/><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dontmesswithtaxes.typepad.com/dont_mess_with_taxes/2010/12/payroll-tax-tables-bigger-paychecks.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g&amp;ehk=KTWbTE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mennoknight.wordpress.com/2014/03/21/authentic-fire-review-part-7-review-of-chapter-7/"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amp;ehk=lYVz4lGfkhZx"/><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csalvio2.wikispaces.com/journal+5"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amp;ehk=JxdUlNY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en.wikipedia.org/wiki/file:start_women_60_m_doha_2010.jp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flickr.com/photos/mitopencourseware/3971218827/" TargetMode="External"/><Relationship Id="rId2" Type="http://schemas.openxmlformats.org/officeDocument/2006/relationships/image" Target="../media/image10.jpg&amp;ehk=G7zhttOY98doJYWj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orU1uGUfMzU" TargetMode="Externa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YYaYwCA-FaM" TargetMode="Externa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keithssongs.blogspot.com/2011/05/cold-sweat.html" TargetMode="External"/><Relationship Id="rId5" Type="http://schemas.openxmlformats.org/officeDocument/2006/relationships/image" Target="../media/image14.jpg&amp;ehk=XOP7OHNXmNytAwbmLWEuvg&amp;r=0&amp;pid=OfficeInsert"/><Relationship Id="rId4" Type="http://schemas.openxmlformats.org/officeDocument/2006/relationships/hyperlink" Target="http://www.groundreport.com/10-smart-ways-answer-tough-interview-question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amp;ehk=X"/><Relationship Id="rId7" Type="http://schemas.openxmlformats.org/officeDocument/2006/relationships/hyperlink" Target="http://www.romancemeetslife.com/2013/07/winning-image-at-job-interviews-how-to.html" TargetMode="Externa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7.jpg&amp;ehk=G5p8jEVVQFJD38jZ5yi86A&amp;r=0&amp;pid=OfficeInsert"/><Relationship Id="rId5" Type="http://schemas.openxmlformats.org/officeDocument/2006/relationships/hyperlink" Target="https://creativecommons.org/licenses/by-nc-nd/3.0/" TargetMode="External"/><Relationship Id="rId4" Type="http://schemas.openxmlformats.org/officeDocument/2006/relationships/hyperlink" Target="http://ariesrules.blogspot.com/2011/11/weekend-humor_11.html"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Qm1eAOzMy8k"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BMSK4011 </a:t>
            </a:r>
            <a:br>
              <a:rPr lang="en-GB" altLang="en-US" sz="1800" dirty="0"/>
            </a:br>
            <a:r>
              <a:rPr lang="en-GB" sz="1800" dirty="0"/>
              <a:t>Continuous Professional Development</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a:solidFill>
                  <a:srgbClr val="FFFFFF"/>
                </a:solidFill>
                <a:latin typeface="Calibri Light" panose="020F0302020204030204" pitchFamily="34" charset="0"/>
              </a:rPr>
              <a:t>Session 9</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1382B7-E0C7-4A6A-89A0-B082B1A089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1268760"/>
            <a:ext cx="6480720" cy="4325880"/>
          </a:xfrm>
          <a:prstGeom prst="rect">
            <a:avLst/>
          </a:prstGeom>
        </p:spPr>
      </p:pic>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Overview of Workshop</a:t>
            </a:r>
          </a:p>
        </p:txBody>
      </p:sp>
      <p:sp>
        <p:nvSpPr>
          <p:cNvPr id="3" name="Content Placeholder 2"/>
          <p:cNvSpPr>
            <a:spLocks noGrp="1"/>
          </p:cNvSpPr>
          <p:nvPr>
            <p:ph idx="1"/>
          </p:nvPr>
        </p:nvSpPr>
        <p:spPr/>
        <p:txBody>
          <a:bodyPr/>
          <a:lstStyle/>
          <a:p>
            <a:r>
              <a:rPr lang="en-GB" b="1" dirty="0">
                <a:solidFill>
                  <a:srgbClr val="FF0000"/>
                </a:solidFill>
              </a:rPr>
              <a:t>Employability</a:t>
            </a:r>
          </a:p>
          <a:p>
            <a:endParaRPr lang="en-GB" b="1" dirty="0">
              <a:solidFill>
                <a:srgbClr val="FF0000"/>
              </a:solidFill>
            </a:endParaRPr>
          </a:p>
          <a:p>
            <a:r>
              <a:rPr lang="en-GB" b="1" dirty="0">
                <a:solidFill>
                  <a:srgbClr val="FF0000"/>
                </a:solidFill>
              </a:rPr>
              <a:t>Presentation Skills</a:t>
            </a:r>
          </a:p>
          <a:p>
            <a:endParaRPr lang="en-GB" b="1" dirty="0">
              <a:solidFill>
                <a:srgbClr val="FF0000"/>
              </a:solidFill>
            </a:endParaRPr>
          </a:p>
          <a:p>
            <a:r>
              <a:rPr lang="en-GB" b="1" dirty="0">
                <a:solidFill>
                  <a:srgbClr val="FF0000"/>
                </a:solidFill>
              </a:rPr>
              <a:t>Interview Skills</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p:txBody>
          <a:bodyPr/>
          <a:lstStyle/>
          <a:p>
            <a:r>
              <a:rPr lang="en-GB" sz="3600" b="1" dirty="0">
                <a:latin typeface="Arial" panose="020B0604020202020204" pitchFamily="34" charset="0"/>
                <a:ea typeface="ＭＳ Ｐゴシック" pitchFamily="34" charset="-128"/>
                <a:cs typeface="Arial" panose="020B0604020202020204" pitchFamily="34" charset="0"/>
              </a:rPr>
              <a:t>Employability – </a:t>
            </a:r>
            <a:r>
              <a:rPr lang="en-GB" sz="3600" b="1" i="1" dirty="0">
                <a:latin typeface="Arial" panose="020B0604020202020204" pitchFamily="34" charset="0"/>
                <a:ea typeface="ＭＳ Ｐゴシック" pitchFamily="34" charset="-128"/>
                <a:cs typeface="Arial" panose="020B0604020202020204" pitchFamily="34" charset="0"/>
              </a:rPr>
              <a:t>A Definition</a:t>
            </a:r>
            <a:endParaRPr lang="en-GB" sz="3600" b="1" i="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5DA9F31-0531-4EA6-99A3-2648D86527C7}"/>
              </a:ext>
            </a:extLst>
          </p:cNvPr>
          <p:cNvSpPr>
            <a:spLocks noGrp="1"/>
          </p:cNvSpPr>
          <p:nvPr>
            <p:ph idx="1"/>
          </p:nvPr>
        </p:nvSpPr>
        <p:spPr>
          <a:xfrm>
            <a:off x="539552" y="1340768"/>
            <a:ext cx="7850187" cy="4033837"/>
          </a:xfrm>
        </p:spPr>
        <p:txBody>
          <a:bodyPr>
            <a:normAutofit/>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a:t>
            </a:r>
            <a:r>
              <a:rPr lang="en-GB" sz="2800" b="1" i="1" dirty="0">
                <a:solidFill>
                  <a:srgbClr val="7030A0"/>
                </a:solidFill>
                <a:ea typeface="ＭＳ Ｐゴシック" pitchFamily="34" charset="-128"/>
                <a:cs typeface="Arial" panose="020B0604020202020204" pitchFamily="34" charset="0"/>
              </a:rPr>
              <a:t>skills, understandings and personal attributes</a:t>
            </a:r>
            <a:r>
              <a:rPr lang="en-GB" sz="2800" i="1" dirty="0">
                <a:ea typeface="ＭＳ Ｐゴシック" pitchFamily="34" charset="-128"/>
                <a:cs typeface="Arial" panose="020B0604020202020204" pitchFamily="34" charset="0"/>
              </a:rPr>
              <a:t>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131035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1A55-B795-4DA0-802A-99ED0A010D9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So, we’ve found the right job….now what?</a:t>
            </a:r>
          </a:p>
        </p:txBody>
      </p:sp>
      <p:sp>
        <p:nvSpPr>
          <p:cNvPr id="3" name="Content Placeholder 2">
            <a:extLst>
              <a:ext uri="{FF2B5EF4-FFF2-40B4-BE49-F238E27FC236}">
                <a16:creationId xmlns:a16="http://schemas.microsoft.com/office/drawing/2014/main" id="{1A5165B2-D9F5-432A-A020-57F2CE858349}"/>
              </a:ext>
            </a:extLst>
          </p:cNvPr>
          <p:cNvSpPr>
            <a:spLocks noGrp="1"/>
          </p:cNvSpPr>
          <p:nvPr>
            <p:ph idx="1"/>
          </p:nvPr>
        </p:nvSpPr>
        <p:spPr/>
        <p:txBody>
          <a:bodyPr>
            <a:normAutofit/>
          </a:bodyPr>
          <a:lstStyle/>
          <a:p>
            <a:r>
              <a:rPr lang="en-GB" b="1" i="1" u="sng" dirty="0">
                <a:solidFill>
                  <a:srgbClr val="002060"/>
                </a:solidFill>
              </a:rPr>
              <a:t>Presentation skills </a:t>
            </a:r>
            <a:r>
              <a:rPr lang="en-GB" dirty="0"/>
              <a:t>: for many desirable jobs, and often when seeking investment, you may be asked to do a short presentation – this is an opportunity not a threat….</a:t>
            </a:r>
            <a:r>
              <a:rPr lang="en-GB" dirty="0">
                <a:solidFill>
                  <a:srgbClr val="7030A0"/>
                </a:solidFill>
              </a:rPr>
              <a:t>if you do it well!</a:t>
            </a:r>
          </a:p>
          <a:p>
            <a:r>
              <a:rPr lang="en-GB" b="1" i="1" u="sng" dirty="0">
                <a:solidFill>
                  <a:srgbClr val="002060"/>
                </a:solidFill>
              </a:rPr>
              <a:t>Interview skills </a:t>
            </a:r>
            <a:r>
              <a:rPr lang="en-GB" dirty="0"/>
              <a:t>: for any job worth having, or investment worth obtaining, you will be interviewed – this is your chance to shine…</a:t>
            </a:r>
            <a:r>
              <a:rPr lang="en-GB" dirty="0">
                <a:solidFill>
                  <a:srgbClr val="7030A0"/>
                </a:solidFill>
              </a:rPr>
              <a:t>don’t waste it!</a:t>
            </a:r>
          </a:p>
        </p:txBody>
      </p:sp>
    </p:spTree>
    <p:extLst>
      <p:ext uri="{BB962C8B-B14F-4D97-AF65-F5344CB8AC3E}">
        <p14:creationId xmlns:p14="http://schemas.microsoft.com/office/powerpoint/2010/main" val="2781309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Why many presentations fail</a:t>
            </a:r>
          </a:p>
        </p:txBody>
      </p:sp>
      <p:sp>
        <p:nvSpPr>
          <p:cNvPr id="3" name="Content Placeholder 2">
            <a:extLst>
              <a:ext uri="{FF2B5EF4-FFF2-40B4-BE49-F238E27FC236}">
                <a16:creationId xmlns:a16="http://schemas.microsoft.com/office/drawing/2014/main" id="{33780551-7719-493D-B69A-8A6EC12EDD25}"/>
              </a:ext>
            </a:extLst>
          </p:cNvPr>
          <p:cNvSpPr>
            <a:spLocks noGrp="1"/>
          </p:cNvSpPr>
          <p:nvPr>
            <p:ph idx="1"/>
          </p:nvPr>
        </p:nvSpPr>
        <p:spPr/>
        <p:txBody>
          <a:bodyPr>
            <a:normAutofit/>
          </a:bodyPr>
          <a:lstStyle/>
          <a:p>
            <a:pPr marL="514350" indent="-514350">
              <a:buFont typeface="+mj-lt"/>
              <a:buAutoNum type="arabicPeriod"/>
            </a:pPr>
            <a:r>
              <a:rPr lang="en-GB" b="1" dirty="0">
                <a:solidFill>
                  <a:srgbClr val="0070C0"/>
                </a:solidFill>
              </a:rPr>
              <a:t>Preparation</a:t>
            </a:r>
            <a:r>
              <a:rPr lang="en-GB" dirty="0"/>
              <a:t>: or rather, lack of! Didn’t take account of the: -</a:t>
            </a:r>
          </a:p>
          <a:p>
            <a:pPr lvl="2"/>
            <a:r>
              <a:rPr lang="en-GB" dirty="0"/>
              <a:t>Objective</a:t>
            </a:r>
          </a:p>
          <a:p>
            <a:pPr lvl="2"/>
            <a:r>
              <a:rPr lang="en-GB" dirty="0"/>
              <a:t>Speaker</a:t>
            </a:r>
          </a:p>
          <a:p>
            <a:pPr lvl="2"/>
            <a:r>
              <a:rPr lang="en-GB" dirty="0"/>
              <a:t>Room</a:t>
            </a:r>
          </a:p>
          <a:p>
            <a:pPr lvl="2"/>
            <a:r>
              <a:rPr lang="en-GB" dirty="0"/>
              <a:t>Audience</a:t>
            </a:r>
          </a:p>
          <a:p>
            <a:pPr lvl="2"/>
            <a:r>
              <a:rPr lang="en-GB" dirty="0"/>
              <a:t>Message</a:t>
            </a:r>
          </a:p>
          <a:p>
            <a:pPr marL="457200" lvl="1" indent="0">
              <a:buNone/>
            </a:pPr>
            <a:r>
              <a:rPr lang="en-GB" dirty="0"/>
              <a:t>Being this under-prepared also means the presenter </a:t>
            </a:r>
            <a:r>
              <a:rPr lang="en-GB" b="1" i="1" dirty="0">
                <a:solidFill>
                  <a:srgbClr val="0070C0"/>
                </a:solidFill>
              </a:rPr>
              <a:t>didn’t know their material!</a:t>
            </a:r>
          </a:p>
        </p:txBody>
      </p:sp>
      <p:pic>
        <p:nvPicPr>
          <p:cNvPr id="5" name="Picture 4">
            <a:extLst>
              <a:ext uri="{FF2B5EF4-FFF2-40B4-BE49-F238E27FC236}">
                <a16:creationId xmlns:a16="http://schemas.microsoft.com/office/drawing/2014/main" id="{AE80527E-F96A-46A7-AD18-D2AD1C01B8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2204864"/>
            <a:ext cx="3124760" cy="2174106"/>
          </a:xfrm>
          <a:prstGeom prst="rect">
            <a:avLst/>
          </a:prstGeom>
        </p:spPr>
      </p:pic>
    </p:spTree>
    <p:extLst>
      <p:ext uri="{BB962C8B-B14F-4D97-AF65-F5344CB8AC3E}">
        <p14:creationId xmlns:p14="http://schemas.microsoft.com/office/powerpoint/2010/main" val="1101724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Why many presentations fail</a:t>
            </a:r>
          </a:p>
        </p:txBody>
      </p:sp>
      <p:sp>
        <p:nvSpPr>
          <p:cNvPr id="3" name="Content Placeholder 2">
            <a:extLst>
              <a:ext uri="{FF2B5EF4-FFF2-40B4-BE49-F238E27FC236}">
                <a16:creationId xmlns:a16="http://schemas.microsoft.com/office/drawing/2014/main" id="{B6B17E14-883E-4D46-8A4E-2DE315EE8EA5}"/>
              </a:ext>
            </a:extLst>
          </p:cNvPr>
          <p:cNvSpPr>
            <a:spLocks noGrp="1"/>
          </p:cNvSpPr>
          <p:nvPr>
            <p:ph idx="1"/>
          </p:nvPr>
        </p:nvSpPr>
        <p:spPr>
          <a:xfrm>
            <a:off x="318356" y="1417638"/>
            <a:ext cx="8574124" cy="4056186"/>
          </a:xfrm>
        </p:spPr>
        <p:txBody>
          <a:bodyPr>
            <a:normAutofit/>
          </a:bodyPr>
          <a:lstStyle/>
          <a:p>
            <a:pPr marL="0" indent="0">
              <a:buNone/>
            </a:pPr>
            <a:r>
              <a:rPr lang="en-GB" dirty="0"/>
              <a:t>2.  </a:t>
            </a:r>
            <a:r>
              <a:rPr lang="en-GB" b="1" dirty="0">
                <a:solidFill>
                  <a:srgbClr val="FF0000"/>
                </a:solidFill>
              </a:rPr>
              <a:t>Emotions</a:t>
            </a:r>
            <a:r>
              <a:rPr lang="en-GB" dirty="0"/>
              <a:t>: getting the better of you...</a:t>
            </a:r>
            <a:r>
              <a:rPr lang="en-GB" i="1" dirty="0"/>
              <a:t>nerves</a:t>
            </a:r>
          </a:p>
          <a:p>
            <a:pPr lvl="2"/>
            <a:r>
              <a:rPr lang="en-GB" dirty="0"/>
              <a:t>Stuttering</a:t>
            </a:r>
          </a:p>
          <a:p>
            <a:pPr lvl="2"/>
            <a:r>
              <a:rPr lang="en-GB" dirty="0"/>
              <a:t>Mumbling</a:t>
            </a:r>
          </a:p>
          <a:p>
            <a:pPr lvl="2"/>
            <a:r>
              <a:rPr lang="en-GB" dirty="0"/>
              <a:t>Racing</a:t>
            </a:r>
          </a:p>
          <a:p>
            <a:pPr lvl="2"/>
            <a:r>
              <a:rPr lang="en-GB" dirty="0"/>
              <a:t>Lack of clarity and volume</a:t>
            </a:r>
          </a:p>
          <a:p>
            <a:pPr lvl="2"/>
            <a:r>
              <a:rPr lang="en-GB" dirty="0"/>
              <a:t>Looking down/no eye contact</a:t>
            </a:r>
          </a:p>
          <a:p>
            <a:pPr lvl="2"/>
            <a:r>
              <a:rPr lang="en-GB" dirty="0"/>
              <a:t>Lack of confidence</a:t>
            </a:r>
          </a:p>
          <a:p>
            <a:pPr marL="457200" lvl="1" indent="0">
              <a:buNone/>
            </a:pPr>
            <a:r>
              <a:rPr lang="en-GB" dirty="0"/>
              <a:t>Practice, and more practice, coupled with </a:t>
            </a:r>
            <a:r>
              <a:rPr lang="en-GB" b="1" i="1" dirty="0">
                <a:solidFill>
                  <a:srgbClr val="FF0000"/>
                </a:solidFill>
              </a:rPr>
              <a:t>thorough preparation builds confidence and success</a:t>
            </a:r>
          </a:p>
          <a:p>
            <a:endParaRPr lang="en-GB" dirty="0"/>
          </a:p>
        </p:txBody>
      </p:sp>
      <p:pic>
        <p:nvPicPr>
          <p:cNvPr id="5" name="Picture 4">
            <a:extLst>
              <a:ext uri="{FF2B5EF4-FFF2-40B4-BE49-F238E27FC236}">
                <a16:creationId xmlns:a16="http://schemas.microsoft.com/office/drawing/2014/main" id="{7D770106-8CF6-4264-AC2E-52D97BAF60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61557" y="1844824"/>
            <a:ext cx="1982443" cy="2647180"/>
          </a:xfrm>
          <a:prstGeom prst="rect">
            <a:avLst/>
          </a:prstGeom>
        </p:spPr>
      </p:pic>
    </p:spTree>
    <p:extLst>
      <p:ext uri="{BB962C8B-B14F-4D97-AF65-F5344CB8AC3E}">
        <p14:creationId xmlns:p14="http://schemas.microsoft.com/office/powerpoint/2010/main" val="1588310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79481-FD31-4C80-9391-A83DA43BFB9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Why many presentations fail</a:t>
            </a:r>
          </a:p>
        </p:txBody>
      </p:sp>
      <p:sp>
        <p:nvSpPr>
          <p:cNvPr id="3" name="Content Placeholder 2">
            <a:extLst>
              <a:ext uri="{FF2B5EF4-FFF2-40B4-BE49-F238E27FC236}">
                <a16:creationId xmlns:a16="http://schemas.microsoft.com/office/drawing/2014/main" id="{95A85225-E4E2-4563-B982-AF2496C9CA62}"/>
              </a:ext>
            </a:extLst>
          </p:cNvPr>
          <p:cNvSpPr>
            <a:spLocks noGrp="1"/>
          </p:cNvSpPr>
          <p:nvPr>
            <p:ph idx="1"/>
          </p:nvPr>
        </p:nvSpPr>
        <p:spPr/>
        <p:txBody>
          <a:bodyPr>
            <a:normAutofit lnSpcReduction="10000"/>
          </a:bodyPr>
          <a:lstStyle/>
          <a:p>
            <a:pPr marL="0" indent="0">
              <a:buNone/>
            </a:pPr>
            <a:r>
              <a:rPr lang="en-GB" sz="3500" dirty="0"/>
              <a:t>3.  </a:t>
            </a:r>
            <a:r>
              <a:rPr lang="en-GB" sz="3500" b="1" dirty="0">
                <a:solidFill>
                  <a:srgbClr val="7030A0"/>
                </a:solidFill>
              </a:rPr>
              <a:t>Information:</a:t>
            </a:r>
            <a:r>
              <a:rPr lang="en-GB" sz="3500" b="1" dirty="0"/>
              <a:t> </a:t>
            </a:r>
            <a:r>
              <a:rPr lang="en-GB" sz="3500" dirty="0"/>
              <a:t>inappropriately presented… </a:t>
            </a:r>
          </a:p>
          <a:p>
            <a:pPr lvl="2"/>
            <a:r>
              <a:rPr lang="en-GB" sz="2600" dirty="0"/>
              <a:t>Too much</a:t>
            </a:r>
          </a:p>
          <a:p>
            <a:pPr lvl="2"/>
            <a:r>
              <a:rPr lang="en-GB" sz="2600" dirty="0"/>
              <a:t>Not enough</a:t>
            </a:r>
          </a:p>
          <a:p>
            <a:pPr lvl="2"/>
            <a:r>
              <a:rPr lang="en-GB" sz="2600" dirty="0"/>
              <a:t>The wrong sort</a:t>
            </a:r>
          </a:p>
          <a:p>
            <a:pPr lvl="2"/>
            <a:r>
              <a:rPr lang="en-GB" sz="2600" dirty="0"/>
              <a:t>Unintelligible</a:t>
            </a:r>
          </a:p>
          <a:p>
            <a:pPr lvl="2"/>
            <a:r>
              <a:rPr lang="en-GB" sz="2600" dirty="0"/>
              <a:t>Unstructured or structured incorrectly</a:t>
            </a:r>
          </a:p>
          <a:p>
            <a:pPr marL="114300" indent="0">
              <a:buNone/>
            </a:pPr>
            <a:r>
              <a:rPr lang="en-GB" sz="3000" dirty="0"/>
              <a:t>To be useful, we have to deliver </a:t>
            </a:r>
            <a:r>
              <a:rPr lang="en-GB" sz="3000" b="1" i="1" dirty="0">
                <a:solidFill>
                  <a:srgbClr val="7030A0"/>
                </a:solidFill>
              </a:rPr>
              <a:t>the right information in the right way to make sure that it is understood by our audience</a:t>
            </a:r>
            <a:r>
              <a:rPr lang="en-GB" sz="3000" b="1" dirty="0"/>
              <a:t> </a:t>
            </a:r>
            <a:r>
              <a:rPr lang="en-GB" sz="3000" dirty="0"/>
              <a:t>– big or small</a:t>
            </a:r>
          </a:p>
        </p:txBody>
      </p:sp>
      <p:pic>
        <p:nvPicPr>
          <p:cNvPr id="5" name="Picture 4">
            <a:extLst>
              <a:ext uri="{FF2B5EF4-FFF2-40B4-BE49-F238E27FC236}">
                <a16:creationId xmlns:a16="http://schemas.microsoft.com/office/drawing/2014/main" id="{7ABC5A40-D91B-4277-B0C5-903D1B9B8F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52320" y="2276872"/>
            <a:ext cx="1512168" cy="2144054"/>
          </a:xfrm>
          <a:prstGeom prst="rect">
            <a:avLst/>
          </a:prstGeom>
        </p:spPr>
      </p:pic>
    </p:spTree>
    <p:extLst>
      <p:ext uri="{BB962C8B-B14F-4D97-AF65-F5344CB8AC3E}">
        <p14:creationId xmlns:p14="http://schemas.microsoft.com/office/powerpoint/2010/main" val="1350406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3088-BEE0-4C63-AEE0-D80C0D790F01}"/>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The Impact of the Audience</a:t>
            </a:r>
          </a:p>
        </p:txBody>
      </p:sp>
      <p:sp>
        <p:nvSpPr>
          <p:cNvPr id="3" name="Content Placeholder 2">
            <a:extLst>
              <a:ext uri="{FF2B5EF4-FFF2-40B4-BE49-F238E27FC236}">
                <a16:creationId xmlns:a16="http://schemas.microsoft.com/office/drawing/2014/main" id="{3E621FB2-E729-4F32-A44E-4786BF0C0F42}"/>
              </a:ext>
            </a:extLst>
          </p:cNvPr>
          <p:cNvSpPr>
            <a:spLocks noGrp="1"/>
          </p:cNvSpPr>
          <p:nvPr>
            <p:ph idx="1"/>
          </p:nvPr>
        </p:nvSpPr>
        <p:spPr/>
        <p:txBody>
          <a:bodyPr>
            <a:normAutofit/>
          </a:bodyPr>
          <a:lstStyle/>
          <a:p>
            <a:r>
              <a:rPr lang="en-GB" dirty="0"/>
              <a:t>Their knowledge and understanding</a:t>
            </a:r>
          </a:p>
          <a:p>
            <a:r>
              <a:rPr lang="en-GB" dirty="0"/>
              <a:t>Their emotions about what you are saying</a:t>
            </a:r>
          </a:p>
          <a:p>
            <a:r>
              <a:rPr lang="en-GB" dirty="0"/>
              <a:t>Their emotions about how you are giving the message</a:t>
            </a:r>
          </a:p>
          <a:p>
            <a:r>
              <a:rPr lang="en-GB" dirty="0"/>
              <a:t>Their general state of health/alertness</a:t>
            </a:r>
          </a:p>
          <a:p>
            <a:r>
              <a:rPr lang="en-GB" dirty="0"/>
              <a:t>How many people there are</a:t>
            </a:r>
          </a:p>
          <a:p>
            <a:r>
              <a:rPr lang="en-GB" dirty="0"/>
              <a:t>Where they are sitting</a:t>
            </a:r>
          </a:p>
          <a:p>
            <a:r>
              <a:rPr lang="en-GB" dirty="0"/>
              <a:t>The information they already have</a:t>
            </a:r>
          </a:p>
          <a:p>
            <a:endParaRPr lang="en-GB" dirty="0"/>
          </a:p>
        </p:txBody>
      </p:sp>
    </p:spTree>
    <p:extLst>
      <p:ext uri="{BB962C8B-B14F-4D97-AF65-F5344CB8AC3E}">
        <p14:creationId xmlns:p14="http://schemas.microsoft.com/office/powerpoint/2010/main" val="1505009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1D33-9CA5-4668-B691-2F26AC510BEB}"/>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Structuring a Presentation</a:t>
            </a:r>
          </a:p>
        </p:txBody>
      </p:sp>
      <p:sp>
        <p:nvSpPr>
          <p:cNvPr id="3" name="Content Placeholder 2">
            <a:extLst>
              <a:ext uri="{FF2B5EF4-FFF2-40B4-BE49-F238E27FC236}">
                <a16:creationId xmlns:a16="http://schemas.microsoft.com/office/drawing/2014/main" id="{2F98D2E1-22B2-4893-8565-C28D435944A6}"/>
              </a:ext>
            </a:extLst>
          </p:cNvPr>
          <p:cNvSpPr>
            <a:spLocks noGrp="1"/>
          </p:cNvSpPr>
          <p:nvPr>
            <p:ph idx="1"/>
          </p:nvPr>
        </p:nvSpPr>
        <p:spPr/>
        <p:txBody>
          <a:bodyPr>
            <a:normAutofit/>
          </a:bodyPr>
          <a:lstStyle/>
          <a:p>
            <a:pPr>
              <a:spcBef>
                <a:spcPts val="1200"/>
              </a:spcBef>
            </a:pPr>
            <a:r>
              <a:rPr lang="en-GB" sz="3600" dirty="0"/>
              <a:t>Introduction</a:t>
            </a:r>
          </a:p>
          <a:p>
            <a:pPr>
              <a:spcBef>
                <a:spcPts val="1200"/>
              </a:spcBef>
            </a:pPr>
            <a:endParaRPr lang="en-GB" sz="3600" dirty="0"/>
          </a:p>
          <a:p>
            <a:pPr>
              <a:spcBef>
                <a:spcPts val="1200"/>
              </a:spcBef>
            </a:pPr>
            <a:r>
              <a:rPr lang="en-GB" sz="3600" dirty="0"/>
              <a:t>Middle</a:t>
            </a:r>
          </a:p>
          <a:p>
            <a:pPr>
              <a:spcBef>
                <a:spcPts val="1200"/>
              </a:spcBef>
            </a:pPr>
            <a:endParaRPr lang="en-GB" sz="3600" dirty="0"/>
          </a:p>
          <a:p>
            <a:pPr>
              <a:spcBef>
                <a:spcPts val="1200"/>
              </a:spcBef>
            </a:pPr>
            <a:r>
              <a:rPr lang="en-GB" sz="3600" dirty="0"/>
              <a:t>Conclusion</a:t>
            </a:r>
          </a:p>
          <a:p>
            <a:endParaRPr lang="en-GB" sz="3600" dirty="0"/>
          </a:p>
        </p:txBody>
      </p:sp>
      <p:pic>
        <p:nvPicPr>
          <p:cNvPr id="8" name="Picture 7">
            <a:extLst>
              <a:ext uri="{FF2B5EF4-FFF2-40B4-BE49-F238E27FC236}">
                <a16:creationId xmlns:a16="http://schemas.microsoft.com/office/drawing/2014/main" id="{4C5DADE9-B168-4451-860B-03E8783F5F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71476" y="1772816"/>
            <a:ext cx="5215075" cy="3463135"/>
          </a:xfrm>
          <a:prstGeom prst="rect">
            <a:avLst/>
          </a:prstGeom>
        </p:spPr>
      </p:pic>
    </p:spTree>
    <p:extLst>
      <p:ext uri="{BB962C8B-B14F-4D97-AF65-F5344CB8AC3E}">
        <p14:creationId xmlns:p14="http://schemas.microsoft.com/office/powerpoint/2010/main" val="3949179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0CB8E-92EF-413F-9D46-4CC94CA7517E}"/>
              </a:ext>
            </a:extLst>
          </p:cNvPr>
          <p:cNvSpPr>
            <a:spLocks noGrp="1"/>
          </p:cNvSpPr>
          <p:nvPr>
            <p:ph type="title"/>
          </p:nvPr>
        </p:nvSpPr>
        <p:spPr/>
        <p:txBody>
          <a:bodyPr>
            <a:normAutofit/>
          </a:bodyPr>
          <a:lstStyle/>
          <a:p>
            <a:r>
              <a:rPr lang="en-GB" altLang="en-US" sz="3600" b="1" dirty="0">
                <a:latin typeface="Calibri" pitchFamily="34" charset="0"/>
                <a:ea typeface="Calibri" pitchFamily="34" charset="0"/>
                <a:cs typeface="Calibri" pitchFamily="34" charset="0"/>
              </a:rPr>
              <a:t>Beginning Your Presentation</a:t>
            </a:r>
            <a:endParaRPr lang="en-GB" sz="3600" dirty="0"/>
          </a:p>
        </p:txBody>
      </p:sp>
      <p:pic>
        <p:nvPicPr>
          <p:cNvPr id="4" name="Picture 36864">
            <a:extLst>
              <a:ext uri="{FF2B5EF4-FFF2-40B4-BE49-F238E27FC236}">
                <a16:creationId xmlns:a16="http://schemas.microsoft.com/office/drawing/2014/main" id="{E76381A5-71DF-4BF4-A2D1-DB263643A196}"/>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1452148"/>
            <a:ext cx="6552727" cy="406441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301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030AE-1B35-4720-8316-4982A741F4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8932" y="2996952"/>
            <a:ext cx="2676176" cy="2489746"/>
          </a:xfrm>
          <a:prstGeom prst="rect">
            <a:avLst/>
          </a:prstGeom>
        </p:spPr>
      </p:pic>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When we are nervous:</a:t>
            </a:r>
          </a:p>
        </p:txBody>
      </p:sp>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251520" y="1447145"/>
            <a:ext cx="8229600" cy="3917032"/>
          </a:xfrm>
        </p:spPr>
        <p:txBody>
          <a:bodyPr>
            <a:normAutofit/>
          </a:bodyPr>
          <a:lstStyle/>
          <a:p>
            <a:pPr lvl="0"/>
            <a:r>
              <a:rPr lang="en-GB" dirty="0"/>
              <a:t>We speak too quickly.</a:t>
            </a:r>
          </a:p>
          <a:p>
            <a:pPr lvl="0"/>
            <a:r>
              <a:rPr lang="en-GB" dirty="0"/>
              <a:t>We shake – especially when we are holding notes.</a:t>
            </a:r>
          </a:p>
          <a:p>
            <a:pPr lvl="0"/>
            <a:r>
              <a:rPr lang="en-GB" dirty="0"/>
              <a:t>We fidget around – with our feet/legs, play with our hair, etc.</a:t>
            </a:r>
          </a:p>
          <a:p>
            <a:pPr lvl="0"/>
            <a:r>
              <a:rPr lang="en-GB" dirty="0"/>
              <a:t>We look down and not at the audience.</a:t>
            </a:r>
          </a:p>
          <a:p>
            <a:pPr lvl="0"/>
            <a:r>
              <a:rPr lang="en-GB" dirty="0"/>
              <a:t>We forget what we are trying to say.</a:t>
            </a:r>
          </a:p>
          <a:p>
            <a:r>
              <a:rPr lang="en-GB" dirty="0"/>
              <a:t>We become unable to bring our own personality into our delivery.</a:t>
            </a:r>
          </a:p>
          <a:p>
            <a:endParaRPr lang="en-GB" dirty="0"/>
          </a:p>
        </p:txBody>
      </p:sp>
    </p:spTree>
    <p:extLst>
      <p:ext uri="{BB962C8B-B14F-4D97-AF65-F5344CB8AC3E}">
        <p14:creationId xmlns:p14="http://schemas.microsoft.com/office/powerpoint/2010/main" val="1877898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088F1-DB8F-4AC8-9137-8F8FCCB176A8}"/>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To deal with nerves:</a:t>
            </a:r>
          </a:p>
        </p:txBody>
      </p:sp>
      <p:sp>
        <p:nvSpPr>
          <p:cNvPr id="3" name="Content Placeholder 2">
            <a:extLst>
              <a:ext uri="{FF2B5EF4-FFF2-40B4-BE49-F238E27FC236}">
                <a16:creationId xmlns:a16="http://schemas.microsoft.com/office/drawing/2014/main" id="{C5710D92-7DDC-4077-BF74-10892B398191}"/>
              </a:ext>
            </a:extLst>
          </p:cNvPr>
          <p:cNvSpPr>
            <a:spLocks noGrp="1"/>
          </p:cNvSpPr>
          <p:nvPr>
            <p:ph idx="1"/>
          </p:nvPr>
        </p:nvSpPr>
        <p:spPr/>
        <p:txBody>
          <a:bodyPr>
            <a:normAutofit/>
          </a:bodyPr>
          <a:lstStyle/>
          <a:p>
            <a:r>
              <a:rPr lang="en-GB"/>
              <a:t>Consider why we get nervous</a:t>
            </a:r>
          </a:p>
          <a:p>
            <a:r>
              <a:rPr lang="en-GB"/>
              <a:t>Deal with the reasons</a:t>
            </a:r>
          </a:p>
          <a:p>
            <a:r>
              <a:rPr lang="en-GB"/>
              <a:t>Try strategies for handling those nerves:</a:t>
            </a:r>
          </a:p>
          <a:p>
            <a:pPr lvl="1"/>
            <a:r>
              <a:rPr lang="en-GB"/>
              <a:t>give yourself ‘breathing space’</a:t>
            </a:r>
          </a:p>
          <a:p>
            <a:pPr lvl="1"/>
            <a:r>
              <a:rPr lang="en-GB"/>
              <a:t>appear confident</a:t>
            </a:r>
          </a:p>
          <a:p>
            <a:pPr lvl="1"/>
            <a:r>
              <a:rPr lang="en-GB"/>
              <a:t>remember it is a conversation</a:t>
            </a:r>
          </a:p>
          <a:p>
            <a:pPr lvl="1"/>
            <a:r>
              <a:rPr lang="en-GB"/>
              <a:t>do not rely on memory alone</a:t>
            </a:r>
          </a:p>
          <a:p>
            <a:pPr lvl="1"/>
            <a:r>
              <a:rPr lang="en-GB"/>
              <a:t>be yourself</a:t>
            </a:r>
          </a:p>
          <a:p>
            <a:pPr lvl="1"/>
            <a:r>
              <a:rPr lang="en-GB"/>
              <a:t>keep your hands still</a:t>
            </a:r>
            <a:endParaRPr lang="en-GB" dirty="0"/>
          </a:p>
        </p:txBody>
      </p:sp>
    </p:spTree>
    <p:extLst>
      <p:ext uri="{BB962C8B-B14F-4D97-AF65-F5344CB8AC3E}">
        <p14:creationId xmlns:p14="http://schemas.microsoft.com/office/powerpoint/2010/main" val="918932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0979A-070C-437C-A117-CD5757AE7217}"/>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 master at work…</a:t>
            </a:r>
          </a:p>
        </p:txBody>
      </p:sp>
      <p:pic>
        <p:nvPicPr>
          <p:cNvPr id="6" name="Online Media 5">
            <a:hlinkClick r:id="" action="ppaction://media"/>
            <a:extLst>
              <a:ext uri="{FF2B5EF4-FFF2-40B4-BE49-F238E27FC236}">
                <a16:creationId xmlns:a16="http://schemas.microsoft.com/office/drawing/2014/main" id="{C55949A4-C67F-4BB5-82BC-18FA16F88A9F}"/>
              </a:ext>
            </a:extLst>
          </p:cNvPr>
          <p:cNvPicPr>
            <a:picLocks noGrp="1" noRot="1" noChangeAspect="1"/>
          </p:cNvPicPr>
          <p:nvPr>
            <p:ph idx="1"/>
            <a:videoFile r:link="rId1"/>
          </p:nvPr>
        </p:nvPicPr>
        <p:blipFill>
          <a:blip r:embed="rId4"/>
          <a:stretch>
            <a:fillRect/>
          </a:stretch>
        </p:blipFill>
        <p:spPr>
          <a:xfrm>
            <a:off x="502972" y="1268760"/>
            <a:ext cx="8029468" cy="4464496"/>
          </a:xfrm>
          <a:prstGeom prst="rect">
            <a:avLst/>
          </a:prstGeom>
        </p:spPr>
      </p:pic>
    </p:spTree>
    <p:extLst>
      <p:ext uri="{BB962C8B-B14F-4D97-AF65-F5344CB8AC3E}">
        <p14:creationId xmlns:p14="http://schemas.microsoft.com/office/powerpoint/2010/main" val="2159899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F5E40-C0EA-459E-A1F9-DABFEFDAD835}"/>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Suggestions for Interaction &amp; Visual Aids</a:t>
            </a:r>
          </a:p>
        </p:txBody>
      </p:sp>
      <p:graphicFrame>
        <p:nvGraphicFramePr>
          <p:cNvPr id="5" name="Table 4">
            <a:extLst>
              <a:ext uri="{FF2B5EF4-FFF2-40B4-BE49-F238E27FC236}">
                <a16:creationId xmlns:a16="http://schemas.microsoft.com/office/drawing/2014/main" id="{A826529E-A06D-4010-9900-506B0A82DCC7}"/>
              </a:ext>
            </a:extLst>
          </p:cNvPr>
          <p:cNvGraphicFramePr>
            <a:graphicFrameLocks noGrp="1"/>
          </p:cNvGraphicFramePr>
          <p:nvPr/>
        </p:nvGraphicFramePr>
        <p:xfrm>
          <a:off x="395536" y="1700808"/>
          <a:ext cx="8291264" cy="4297680"/>
        </p:xfrm>
        <a:graphic>
          <a:graphicData uri="http://schemas.openxmlformats.org/drawingml/2006/table">
            <a:tbl>
              <a:tblPr firstRow="1" bandRow="1">
                <a:tableStyleId>{BC89EF96-8CEA-46FF-86C4-4CE0E7609802}</a:tableStyleId>
              </a:tblPr>
              <a:tblGrid>
                <a:gridCol w="4145632">
                  <a:extLst>
                    <a:ext uri="{9D8B030D-6E8A-4147-A177-3AD203B41FA5}">
                      <a16:colId xmlns:a16="http://schemas.microsoft.com/office/drawing/2014/main" val="526719006"/>
                    </a:ext>
                  </a:extLst>
                </a:gridCol>
                <a:gridCol w="4145632">
                  <a:extLst>
                    <a:ext uri="{9D8B030D-6E8A-4147-A177-3AD203B41FA5}">
                      <a16:colId xmlns:a16="http://schemas.microsoft.com/office/drawing/2014/main" val="1966627039"/>
                    </a:ext>
                  </a:extLst>
                </a:gridCol>
              </a:tblGrid>
              <a:tr h="370840">
                <a:tc>
                  <a:txBody>
                    <a:bodyPr/>
                    <a:lstStyle/>
                    <a:p>
                      <a:pPr marL="285750" indent="-285750">
                        <a:spcAft>
                          <a:spcPts val="600"/>
                        </a:spcAft>
                        <a:buFont typeface="Arial" panose="020B0604020202020204" pitchFamily="34" charset="0"/>
                        <a:buChar char="•"/>
                      </a:pPr>
                      <a:r>
                        <a:rPr lang="en-GB" sz="2400" b="0" dirty="0"/>
                        <a:t>Video</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sz="2400" b="0" dirty="0"/>
                        <a:t>Stories</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22468778"/>
                  </a:ext>
                </a:extLst>
              </a:tr>
              <a:tr h="370840">
                <a:tc>
                  <a:txBody>
                    <a:bodyPr/>
                    <a:lstStyle/>
                    <a:p>
                      <a:pPr marL="285750" indent="-285750">
                        <a:spcAft>
                          <a:spcPts val="600"/>
                        </a:spcAft>
                        <a:buFont typeface="Arial" panose="020B0604020202020204" pitchFamily="34" charset="0"/>
                        <a:buChar char="•"/>
                      </a:pPr>
                      <a:r>
                        <a:rPr lang="en-GB" sz="2400" dirty="0"/>
                        <a:t>PowerPoint</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sz="2400" dirty="0"/>
                        <a:t>Handouts</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3806729"/>
                  </a:ext>
                </a:extLst>
              </a:tr>
              <a:tr h="370840">
                <a:tc>
                  <a:txBody>
                    <a:bodyPr/>
                    <a:lstStyle/>
                    <a:p>
                      <a:pPr marL="285750" indent="-285750">
                        <a:spcAft>
                          <a:spcPts val="600"/>
                        </a:spcAft>
                        <a:buFont typeface="Arial" panose="020B0604020202020204" pitchFamily="34" charset="0"/>
                        <a:buChar char="•"/>
                      </a:pPr>
                      <a:r>
                        <a:rPr lang="en-GB" sz="2400" dirty="0"/>
                        <a:t>Demonstration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sz="2400" dirty="0"/>
                        <a:t>Flipchart/Digital Media</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953443899"/>
                  </a:ext>
                </a:extLst>
              </a:tr>
              <a:tr h="370840">
                <a:tc>
                  <a:txBody>
                    <a:bodyPr/>
                    <a:lstStyle/>
                    <a:p>
                      <a:pPr marL="285750" indent="-285750">
                        <a:spcAft>
                          <a:spcPts val="600"/>
                        </a:spcAft>
                        <a:buFont typeface="Arial" panose="020B0604020202020204" pitchFamily="34" charset="0"/>
                        <a:buChar char="•"/>
                      </a:pPr>
                      <a:r>
                        <a:rPr lang="en-GB" sz="2400" dirty="0"/>
                        <a:t>Role-Play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sz="2400" dirty="0"/>
                        <a:t>Discussions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326389"/>
                  </a:ext>
                </a:extLst>
              </a:tr>
              <a:tr h="370840">
                <a:tc>
                  <a:txBody>
                    <a:bodyPr/>
                    <a:lstStyle/>
                    <a:p>
                      <a:pPr marL="285750" indent="-285750">
                        <a:buFont typeface="Arial" panose="020B0604020202020204" pitchFamily="34" charset="0"/>
                        <a:buChar char="•"/>
                      </a:pPr>
                      <a:r>
                        <a:rPr lang="en-GB" sz="2400" dirty="0"/>
                        <a:t>Quizzes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Volunteers from the audience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96404122"/>
                  </a:ext>
                </a:extLst>
              </a:tr>
              <a:tr h="370840">
                <a:tc>
                  <a:txBody>
                    <a:bodyPr/>
                    <a:lstStyle/>
                    <a:p>
                      <a:pPr marL="285750" indent="-285750">
                        <a:buFont typeface="Arial" panose="020B0604020202020204" pitchFamily="34" charset="0"/>
                        <a:buChar char="•"/>
                      </a:pPr>
                      <a:r>
                        <a:rPr lang="en-GB" sz="2400"/>
                        <a:t>Physical Examples</a:t>
                      </a:r>
                      <a:endParaRPr lang="en-GB" sz="24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True/False or Multiple choice questions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62019508"/>
                  </a:ext>
                </a:extLst>
              </a:tr>
              <a:tr h="370840">
                <a:tc>
                  <a:txBody>
                    <a:bodyPr/>
                    <a:lstStyle/>
                    <a:p>
                      <a:pPr marL="285750" indent="-285750">
                        <a:buFont typeface="Arial" panose="020B0604020202020204" pitchFamily="34" charset="0"/>
                        <a:buChar char="•"/>
                      </a:pPr>
                      <a:endParaRPr lang="en-GB" sz="24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Pictures</a:t>
                      </a:r>
                    </a:p>
                    <a:p>
                      <a:pPr marL="0" indent="0">
                        <a:buFont typeface="Arial" panose="020B0604020202020204" pitchFamily="34" charset="0"/>
                        <a:buNone/>
                      </a:pPr>
                      <a:endParaRPr lang="en-GB" sz="24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109840976"/>
                  </a:ext>
                </a:extLst>
              </a:tr>
            </a:tbl>
          </a:graphicData>
        </a:graphic>
      </p:graphicFrame>
    </p:spTree>
    <p:extLst>
      <p:ext uri="{BB962C8B-B14F-4D97-AF65-F5344CB8AC3E}">
        <p14:creationId xmlns:p14="http://schemas.microsoft.com/office/powerpoint/2010/main" val="10945011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A5FB5-F052-4C7B-A04A-B8E2150BC687}"/>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To avoid death by PowerPoint:</a:t>
            </a:r>
          </a:p>
        </p:txBody>
      </p:sp>
      <p:sp>
        <p:nvSpPr>
          <p:cNvPr id="3" name="Content Placeholder 2">
            <a:extLst>
              <a:ext uri="{FF2B5EF4-FFF2-40B4-BE49-F238E27FC236}">
                <a16:creationId xmlns:a16="http://schemas.microsoft.com/office/drawing/2014/main" id="{92CEC2B7-8CE0-43D3-8673-9C570898A75D}"/>
              </a:ext>
            </a:extLst>
          </p:cNvPr>
          <p:cNvSpPr>
            <a:spLocks noGrp="1"/>
          </p:cNvSpPr>
          <p:nvPr>
            <p:ph idx="1"/>
          </p:nvPr>
        </p:nvSpPr>
        <p:spPr/>
        <p:txBody>
          <a:bodyPr>
            <a:normAutofit/>
          </a:bodyPr>
          <a:lstStyle/>
          <a:p>
            <a:r>
              <a:rPr lang="en-GB" dirty="0"/>
              <a:t>Insert video </a:t>
            </a:r>
          </a:p>
          <a:p>
            <a:r>
              <a:rPr lang="en-GB" dirty="0"/>
              <a:t>Use animations and transitions creatively</a:t>
            </a:r>
          </a:p>
          <a:p>
            <a:r>
              <a:rPr lang="en-GB" dirty="0"/>
              <a:t>Turn off noises</a:t>
            </a:r>
          </a:p>
          <a:p>
            <a:r>
              <a:rPr lang="en-GB" dirty="0"/>
              <a:t>Use colour carefully</a:t>
            </a:r>
          </a:p>
          <a:p>
            <a:r>
              <a:rPr lang="en-GB" dirty="0"/>
              <a:t>Keep the content succinct</a:t>
            </a:r>
          </a:p>
          <a:p>
            <a:r>
              <a:rPr lang="en-GB" dirty="0"/>
              <a:t>Keep it simple and short</a:t>
            </a:r>
          </a:p>
          <a:p>
            <a:r>
              <a:rPr lang="en-GB" dirty="0"/>
              <a:t>Check the spelling throughout</a:t>
            </a:r>
          </a:p>
          <a:p>
            <a:endParaRPr lang="en-GB" dirty="0"/>
          </a:p>
        </p:txBody>
      </p:sp>
    </p:spTree>
    <p:extLst>
      <p:ext uri="{BB962C8B-B14F-4D97-AF65-F5344CB8AC3E}">
        <p14:creationId xmlns:p14="http://schemas.microsoft.com/office/powerpoint/2010/main" val="24736936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7EF2-3D3C-465D-B094-00F0213772D4}"/>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Another master at work…</a:t>
            </a:r>
          </a:p>
        </p:txBody>
      </p:sp>
      <p:pic>
        <p:nvPicPr>
          <p:cNvPr id="4" name="Online Media ^0 3">
            <a:hlinkClick r:id="" action="ppaction://media"/>
            <a:extLst>
              <a:ext uri="{FF2B5EF4-FFF2-40B4-BE49-F238E27FC236}">
                <a16:creationId xmlns:a16="http://schemas.microsoft.com/office/drawing/2014/main" id="{1DFD2392-FBE0-482A-AD6C-0A435F8B399B}"/>
              </a:ext>
            </a:extLst>
          </p:cNvPr>
          <p:cNvPicPr>
            <a:picLocks noGrp="1" noRot="1" noChangeAspect="1"/>
          </p:cNvPicPr>
          <p:nvPr>
            <p:ph idx="1"/>
            <a:videoFile r:link="rId1"/>
          </p:nvPr>
        </p:nvPicPr>
        <p:blipFill>
          <a:blip r:embed="rId4"/>
          <a:stretch>
            <a:fillRect/>
          </a:stretch>
        </p:blipFill>
        <p:spPr>
          <a:xfrm>
            <a:off x="1619672" y="1196752"/>
            <a:ext cx="5904656" cy="4428492"/>
          </a:xfrm>
          <a:prstGeom prst="rect">
            <a:avLst/>
          </a:prstGeom>
        </p:spPr>
      </p:pic>
    </p:spTree>
    <p:extLst>
      <p:ext uri="{BB962C8B-B14F-4D97-AF65-F5344CB8AC3E}">
        <p14:creationId xmlns:p14="http://schemas.microsoft.com/office/powerpoint/2010/main" val="1700952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So, what about interviews?</a:t>
            </a:r>
          </a:p>
        </p:txBody>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576" y="3459833"/>
            <a:ext cx="3657600" cy="2057400"/>
          </a:xfrm>
          <a:prstGeom prst="rect">
            <a:avLst/>
          </a:prstGeom>
        </p:spPr>
      </p:pic>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508104" y="3456067"/>
            <a:ext cx="2658836" cy="2053526"/>
          </a:xfrm>
          <a:prstGeom prst="rect">
            <a:avLst/>
          </a:prstGeom>
        </p:spPr>
      </p:pic>
    </p:spTree>
    <p:extLst>
      <p:ext uri="{BB962C8B-B14F-4D97-AF65-F5344CB8AC3E}">
        <p14:creationId xmlns:p14="http://schemas.microsoft.com/office/powerpoint/2010/main" val="2711635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p:txBody>
          <a:bodyPr>
            <a:normAutofit/>
          </a:bodyPr>
          <a:lstStyle/>
          <a:p>
            <a:pPr marL="0" indent="0">
              <a:buNone/>
            </a:pPr>
            <a:r>
              <a:rPr lang="en-GB" dirty="0"/>
              <a:t>‘a conversation with the purpose of deciding whether a candidate has the ability and sufficient experience to perform well in a job role’.</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p14="http://schemas.microsoft.com/office/powerpoint/2010/main" val="1703572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Performing Well: </a:t>
            </a:r>
            <a:r>
              <a:rPr lang="en-GB" sz="3600" b="1" u="sng" dirty="0">
                <a:latin typeface="Arial" panose="020B0604020202020204" pitchFamily="34" charset="0"/>
                <a:cs typeface="Arial" panose="020B0604020202020204" pitchFamily="34" charset="0"/>
              </a:rPr>
              <a:t>Employer</a:t>
            </a:r>
            <a:r>
              <a:rPr lang="en-GB" sz="3600" b="1" dirty="0">
                <a:latin typeface="Arial" panose="020B0604020202020204" pitchFamily="34" charset="0"/>
                <a:cs typeface="Arial" panose="020B0604020202020204" pitchFamily="34" charset="0"/>
              </a:rPr>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p14="http://schemas.microsoft.com/office/powerpoint/2010/main" val="16350334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Performing Well: </a:t>
            </a:r>
            <a:r>
              <a:rPr lang="en-GB" sz="3600" b="1" u="sng" dirty="0">
                <a:latin typeface="Arial" panose="020B0604020202020204" pitchFamily="34" charset="0"/>
                <a:cs typeface="Arial" panose="020B0604020202020204" pitchFamily="34" charset="0"/>
              </a:rPr>
              <a:t>Interviewee </a:t>
            </a:r>
            <a:r>
              <a:rPr lang="en-GB" sz="3600" b="1" dirty="0">
                <a:latin typeface="Arial" panose="020B0604020202020204" pitchFamily="34" charset="0"/>
                <a:cs typeface="Arial" panose="020B0604020202020204" pitchFamily="34" charset="0"/>
              </a:rPr>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p:txBody>
          <a:bodyPr>
            <a:normAutofit/>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p14="http://schemas.microsoft.com/office/powerpoint/2010/main" val="19102623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Performing Well: </a:t>
            </a:r>
            <a:r>
              <a:rPr lang="en-GB" sz="3600" b="1" u="sng" dirty="0">
                <a:latin typeface="Arial" panose="020B0604020202020204" pitchFamily="34" charset="0"/>
                <a:cs typeface="Arial" panose="020B0604020202020204" pitchFamily="34" charset="0"/>
              </a:rPr>
              <a:t>Interviewee</a:t>
            </a:r>
            <a:r>
              <a:rPr lang="en-GB" sz="3600" b="1" dirty="0">
                <a:latin typeface="Arial" panose="020B0604020202020204" pitchFamily="34" charset="0"/>
                <a:cs typeface="Arial" panose="020B0604020202020204" pitchFamily="34" charset="0"/>
              </a:rPr>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a:xfrm>
            <a:off x="457200" y="1844823"/>
            <a:ext cx="8229600" cy="3672409"/>
          </a:xfrm>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p14="http://schemas.microsoft.com/office/powerpoint/2010/main" val="34766787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p:txBody>
          <a:bodyPr>
            <a:normAutofit/>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1892561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p:txBody>
          <a:bodyPr>
            <a:normAutofit/>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extLst>
      <p:ext uri="{BB962C8B-B14F-4D97-AF65-F5344CB8AC3E}">
        <p14:creationId xmlns:p14="http://schemas.microsoft.com/office/powerpoint/2010/main" val="30042445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p:txBody>
          <a:bodyPr>
            <a:normAutofit fontScale="92500" lnSpcReduction="10000"/>
          </a:bodyPr>
          <a:lstStyle/>
          <a:p>
            <a:pPr lvl="0"/>
            <a:r>
              <a:rPr lang="en-GB" dirty="0"/>
              <a:t>What kind of training might I receive?</a:t>
            </a:r>
          </a:p>
          <a:p>
            <a:pPr lvl="0"/>
            <a:r>
              <a:rPr lang="en-GB" dirty="0"/>
              <a:t>What assistance is available for me in terms of finding accommodation?</a:t>
            </a:r>
          </a:p>
          <a:p>
            <a:pPr lvl="0"/>
            <a:r>
              <a:rPr lang="en-GB" dirty="0"/>
              <a:t>What is it like to work for this organisation?</a:t>
            </a:r>
          </a:p>
          <a:p>
            <a:pPr lvl="0"/>
            <a:r>
              <a:rPr lang="en-GB" dirty="0"/>
              <a:t>Would I be working with a team or largely independently?</a:t>
            </a:r>
          </a:p>
          <a:p>
            <a:pPr lvl="0"/>
            <a:r>
              <a:rPr lang="en-GB" dirty="0"/>
              <a:t>How formal are relationships between junior and senior management?</a:t>
            </a:r>
          </a:p>
          <a:p>
            <a:pPr lvl="0"/>
            <a:r>
              <a:rPr lang="en-GB" dirty="0"/>
              <a:t>How resistant are people to change in your organisation?</a:t>
            </a:r>
          </a:p>
          <a:p>
            <a:r>
              <a:rPr lang="en-GB" dirty="0"/>
              <a:t>How would my performance in the job be evaluated?</a:t>
            </a:r>
          </a:p>
          <a:p>
            <a:endParaRPr lang="en-GB" dirty="0"/>
          </a:p>
        </p:txBody>
      </p:sp>
    </p:spTree>
    <p:extLst>
      <p:ext uri="{BB962C8B-B14F-4D97-AF65-F5344CB8AC3E}">
        <p14:creationId xmlns:p14="http://schemas.microsoft.com/office/powerpoint/2010/main" val="31925392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p:txBody>
          <a:bodyPr>
            <a:normAutofit fontScale="92500" lnSpcReduction="1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1238238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7DE94E9-CE31-4BCC-AC0D-7135F81B11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7200230" cy="5322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93EBAF48-C008-4976-99B0-B024259763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2181" y="57020"/>
            <a:ext cx="1931819" cy="1931819"/>
          </a:xfrm>
          <a:prstGeom prst="rect">
            <a:avLst/>
          </a:prstGeom>
        </p:spPr>
      </p:pic>
      <p:sp>
        <p:nvSpPr>
          <p:cNvPr id="7" name="TextBox 6">
            <a:extLst>
              <a:ext uri="{FF2B5EF4-FFF2-40B4-BE49-F238E27FC236}">
                <a16:creationId xmlns:a16="http://schemas.microsoft.com/office/drawing/2014/main" id="{6102FEE5-6D44-4263-9E5C-E690BAA3BC21}"/>
              </a:ext>
            </a:extLst>
          </p:cNvPr>
          <p:cNvSpPr txBox="1"/>
          <p:nvPr/>
        </p:nvSpPr>
        <p:spPr>
          <a:xfrm>
            <a:off x="7212181" y="5586808"/>
            <a:ext cx="48045" cy="6928678"/>
          </a:xfrm>
          <a:prstGeom prst="rect">
            <a:avLst/>
          </a:prstGeom>
          <a:noFill/>
        </p:spPr>
        <p:txBody>
          <a:bodyPr wrap="square" rtlCol="0">
            <a:spAutoFit/>
          </a:bodyPr>
          <a:lstStyle/>
          <a:p>
            <a:r>
              <a:rPr lang="en-GB" sz="900">
                <a:hlinkClick r:id="rId4" tooltip="http://ariesrules.blogspot.com/2011/11/weekend-humor_11.html"/>
              </a:rPr>
              <a:t>This Photo</a:t>
            </a:r>
            <a:r>
              <a:rPr lang="en-GB" sz="900"/>
              <a:t> by Unknown Author is licensed under </a:t>
            </a:r>
            <a:r>
              <a:rPr lang="en-GB" sz="900">
                <a:hlinkClick r:id="rId5" tooltip="https://creativecommons.org/licenses/by-nc-nd/3.0/"/>
              </a:rPr>
              <a:t>CC BY-NC-ND</a:t>
            </a:r>
            <a:endParaRPr lang="en-GB" sz="900"/>
          </a:p>
        </p:txBody>
      </p:sp>
      <p:pic>
        <p:nvPicPr>
          <p:cNvPr id="9" name="Picture 8">
            <a:extLst>
              <a:ext uri="{FF2B5EF4-FFF2-40B4-BE49-F238E27FC236}">
                <a16:creationId xmlns:a16="http://schemas.microsoft.com/office/drawing/2014/main" id="{3ACAF84C-2FA7-4001-A837-FEBFEAA614E9}"/>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flipH="1">
            <a:off x="7230594" y="2924944"/>
            <a:ext cx="1882479" cy="2508765"/>
          </a:xfrm>
          <a:prstGeom prst="rect">
            <a:avLst/>
          </a:prstGeom>
        </p:spPr>
      </p:pic>
      <p:sp>
        <p:nvSpPr>
          <p:cNvPr id="10" name="TextBox 9">
            <a:extLst>
              <a:ext uri="{FF2B5EF4-FFF2-40B4-BE49-F238E27FC236}">
                <a16:creationId xmlns:a16="http://schemas.microsoft.com/office/drawing/2014/main" id="{9CB20D53-9C50-4EBE-9BC2-F2C481D448C3}"/>
              </a:ext>
            </a:extLst>
          </p:cNvPr>
          <p:cNvSpPr txBox="1"/>
          <p:nvPr/>
        </p:nvSpPr>
        <p:spPr>
          <a:xfrm flipH="1">
            <a:off x="7313885" y="5475004"/>
            <a:ext cx="585269" cy="1615827"/>
          </a:xfrm>
          <a:prstGeom prst="rect">
            <a:avLst/>
          </a:prstGeom>
          <a:noFill/>
        </p:spPr>
        <p:txBody>
          <a:bodyPr wrap="square" rtlCol="0">
            <a:spAutoFit/>
          </a:bodyPr>
          <a:lstStyle/>
          <a:p>
            <a:r>
              <a:rPr lang="en-GB" sz="900">
                <a:hlinkClick r:id="rId7" tooltip="http://www.romancemeetslife.com/2013/07/winning-image-at-job-interviews-how-to.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343235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After the whole process is over…</a:t>
            </a:r>
          </a:p>
        </p:txBody>
      </p:sp>
      <p:sp>
        <p:nvSpPr>
          <p:cNvPr id="7" name="TextBox 6">
            <a:extLst>
              <a:ext uri="{FF2B5EF4-FFF2-40B4-BE49-F238E27FC236}">
                <a16:creationId xmlns:a16="http://schemas.microsoft.com/office/drawing/2014/main" id="{C651D512-A7D0-4709-AEAB-57038E187DF3}"/>
              </a:ext>
            </a:extLst>
          </p:cNvPr>
          <p:cNvSpPr txBox="1"/>
          <p:nvPr/>
        </p:nvSpPr>
        <p:spPr>
          <a:xfrm>
            <a:off x="457200" y="1417638"/>
            <a:ext cx="3538736"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pic>
        <p:nvPicPr>
          <p:cNvPr id="3" name="Picture 2">
            <a:extLst>
              <a:ext uri="{FF2B5EF4-FFF2-40B4-BE49-F238E27FC236}">
                <a16:creationId xmlns:a16="http://schemas.microsoft.com/office/drawing/2014/main" id="{27B26A1D-0026-4793-BB70-5BBE22814168}"/>
              </a:ext>
            </a:extLst>
          </p:cNvPr>
          <p:cNvPicPr>
            <a:picLocks noChangeAspect="1"/>
          </p:cNvPicPr>
          <p:nvPr/>
        </p:nvPicPr>
        <p:blipFill>
          <a:blip r:embed="rId2"/>
          <a:stretch>
            <a:fillRect/>
          </a:stretch>
        </p:blipFill>
        <p:spPr>
          <a:xfrm>
            <a:off x="3995936" y="1652821"/>
            <a:ext cx="4932040" cy="3746172"/>
          </a:xfrm>
          <a:prstGeom prst="rect">
            <a:avLst/>
          </a:prstGeom>
        </p:spPr>
      </p:pic>
    </p:spTree>
    <p:extLst>
      <p:ext uri="{BB962C8B-B14F-4D97-AF65-F5344CB8AC3E}">
        <p14:creationId xmlns:p14="http://schemas.microsoft.com/office/powerpoint/2010/main" val="2777977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4AE3-7E0E-477A-BEEC-B72BCEF44AB5}"/>
              </a:ext>
            </a:extLst>
          </p:cNvPr>
          <p:cNvSpPr>
            <a:spLocks noGrp="1"/>
          </p:cNvSpPr>
          <p:nvPr>
            <p:ph type="title"/>
          </p:nvPr>
        </p:nvSpPr>
        <p:spPr/>
        <p:txBody>
          <a:bodyPr/>
          <a:lstStyle/>
          <a:p>
            <a:r>
              <a:rPr lang="en-GB" sz="3600" dirty="0">
                <a:latin typeface="Arial" panose="020B0604020202020204" pitchFamily="34" charset="0"/>
                <a:cs typeface="Arial" panose="020B0604020202020204" pitchFamily="34" charset="0"/>
              </a:rPr>
              <a:t>And </a:t>
            </a:r>
            <a:r>
              <a:rPr lang="en-GB" sz="3600" b="1" i="1" dirty="0">
                <a:latin typeface="Arial" panose="020B0604020202020204" pitchFamily="34" charset="0"/>
                <a:cs typeface="Arial" panose="020B0604020202020204" pitchFamily="34" charset="0"/>
              </a:rPr>
              <a:t>never</a:t>
            </a:r>
            <a:r>
              <a:rPr lang="en-GB" sz="3600" dirty="0">
                <a:latin typeface="Arial" panose="020B0604020202020204" pitchFamily="34" charset="0"/>
                <a:cs typeface="Arial" panose="020B0604020202020204" pitchFamily="34" charset="0"/>
              </a:rPr>
              <a:t> interview like this…..</a:t>
            </a:r>
          </a:p>
        </p:txBody>
      </p:sp>
      <p:pic>
        <p:nvPicPr>
          <p:cNvPr id="4" name="Online Media ^0 3">
            <a:hlinkClick r:id="" action="ppaction://media"/>
            <a:extLst>
              <a:ext uri="{FF2B5EF4-FFF2-40B4-BE49-F238E27FC236}">
                <a16:creationId xmlns:a16="http://schemas.microsoft.com/office/drawing/2014/main" id="{FD17B034-9937-4146-A81F-580DD8513BD0}"/>
              </a:ext>
            </a:extLst>
          </p:cNvPr>
          <p:cNvPicPr>
            <a:picLocks noGrp="1" noRot="1" noChangeAspect="1"/>
          </p:cNvPicPr>
          <p:nvPr>
            <p:ph idx="1"/>
            <a:videoFile r:link="rId1"/>
          </p:nvPr>
        </p:nvPicPr>
        <p:blipFill>
          <a:blip r:embed="rId3"/>
          <a:stretch>
            <a:fillRect/>
          </a:stretch>
        </p:blipFill>
        <p:spPr>
          <a:xfrm>
            <a:off x="1547664" y="1289336"/>
            <a:ext cx="5760640" cy="4320480"/>
          </a:xfrm>
          <a:prstGeom prst="rect">
            <a:avLst/>
          </a:prstGeom>
        </p:spPr>
      </p:pic>
    </p:spTree>
    <p:extLst>
      <p:ext uri="{BB962C8B-B14F-4D97-AF65-F5344CB8AC3E}">
        <p14:creationId xmlns:p14="http://schemas.microsoft.com/office/powerpoint/2010/main" val="9000865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8F846-F325-47E5-96D4-1A140C320A7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4FF78F04-41D4-4C96-A2F5-F778F6ED8EC1}"/>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8445857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0317F-7E66-4B94-9E2A-52E3392A1FD8}"/>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Further Research</a:t>
            </a:r>
          </a:p>
        </p:txBody>
      </p:sp>
      <p:sp>
        <p:nvSpPr>
          <p:cNvPr id="3" name="Content Placeholder 2">
            <a:extLst>
              <a:ext uri="{FF2B5EF4-FFF2-40B4-BE49-F238E27FC236}">
                <a16:creationId xmlns:a16="http://schemas.microsoft.com/office/drawing/2014/main" id="{2CD27CC5-6605-4955-B80F-5885682D46B7}"/>
              </a:ext>
            </a:extLst>
          </p:cNvPr>
          <p:cNvSpPr>
            <a:spLocks noGrp="1"/>
          </p:cNvSpPr>
          <p:nvPr>
            <p:ph idx="1"/>
          </p:nvPr>
        </p:nvSpPr>
        <p:spPr/>
        <p:txBody>
          <a:bodyPr>
            <a:normAutofit/>
          </a:bodyPr>
          <a:lstStyle/>
          <a:p>
            <a:r>
              <a:rPr lang="en-GB" dirty="0">
                <a:solidFill>
                  <a:srgbClr val="7030A0"/>
                </a:solidFill>
              </a:rPr>
              <a:t>Look at other examples of Tom Peters, Gary Hamel, Steve Jobs and others delivering presentations – note how they engage the audience and, importantly, communicate their message!</a:t>
            </a:r>
          </a:p>
          <a:p>
            <a:r>
              <a:rPr lang="en-GB" dirty="0">
                <a:solidFill>
                  <a:srgbClr val="0070C0"/>
                </a:solidFill>
              </a:rPr>
              <a:t>Start thinking about how you can develop your presentation and interview skills – make it happen!</a:t>
            </a:r>
          </a:p>
        </p:txBody>
      </p:sp>
    </p:spTree>
    <p:extLst>
      <p:ext uri="{BB962C8B-B14F-4D97-AF65-F5344CB8AC3E}">
        <p14:creationId xmlns:p14="http://schemas.microsoft.com/office/powerpoint/2010/main" val="6882798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A87A8-DA50-45E8-A7A6-C776734DB3B8}"/>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CC828C0-FA53-4E16-86CD-35BAA40665BB}"/>
              </a:ext>
            </a:extLst>
          </p:cNvPr>
          <p:cNvSpPr>
            <a:spLocks noGrp="1"/>
          </p:cNvSpPr>
          <p:nvPr>
            <p:ph idx="1"/>
          </p:nvPr>
        </p:nvSpPr>
        <p:spPr/>
        <p:txBody>
          <a:bodyPr/>
          <a:lstStyle/>
          <a:p>
            <a:r>
              <a:rPr lang="en-GB" dirty="0"/>
              <a:t>Morgan, P. (2017) </a:t>
            </a:r>
            <a:r>
              <a:rPr lang="en-GB" i="1" dirty="0"/>
              <a:t>The Business Student’s Guide To Study And Employability</a:t>
            </a:r>
            <a:r>
              <a:rPr lang="en-GB" dirty="0"/>
              <a:t>. London: Sage Publications Ltd.</a:t>
            </a:r>
          </a:p>
          <a:p>
            <a:r>
              <a:rPr lang="en-GB" dirty="0"/>
              <a:t>Whetten, D.A. and Cameron, K. (1996) </a:t>
            </a:r>
            <a:r>
              <a:rPr lang="en-GB" i="1" dirty="0"/>
              <a:t>Developing Management Skills for Europe</a:t>
            </a:r>
            <a:r>
              <a:rPr lang="en-GB" dirty="0"/>
              <a:t>.  Harlow: FT/Prentice Hall</a:t>
            </a:r>
          </a:p>
        </p:txBody>
      </p:sp>
    </p:spTree>
    <p:extLst>
      <p:ext uri="{BB962C8B-B14F-4D97-AF65-F5344CB8AC3E}">
        <p14:creationId xmlns:p14="http://schemas.microsoft.com/office/powerpoint/2010/main" val="338596450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46FD7EF9-5B82-45A7-971C-0DC3614A5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 Template</Template>
  <TotalTime>0</TotalTime>
  <Words>1690</Words>
  <Application>Microsoft Office PowerPoint</Application>
  <PresentationFormat>On-screen Show (4:3)</PresentationFormat>
  <Paragraphs>199</Paragraphs>
  <Slides>32</Slides>
  <Notes>10</Notes>
  <HiddenSlides>0</HiddenSlides>
  <MMClips>3</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32</vt:i4>
      </vt:variant>
    </vt:vector>
  </HeadingPairs>
  <TitlesOfParts>
    <vt:vector size="39" baseType="lpstr">
      <vt:lpstr>Arial</vt:lpstr>
      <vt:lpstr>Arial Rounded MT Bold</vt:lpstr>
      <vt:lpstr>Calibri</vt:lpstr>
      <vt:lpstr>Calibri Light</vt:lpstr>
      <vt:lpstr>Custom Design</vt:lpstr>
      <vt:lpstr>3_Title Slide 1</vt:lpstr>
      <vt:lpstr>ALAMO Theme</vt:lpstr>
      <vt:lpstr>CertHE Applied Leadership and Management in the Workplace    Module: BMSK4011  Continuous Professional Development    </vt:lpstr>
      <vt:lpstr>PowerPoint Presentation</vt:lpstr>
      <vt:lpstr>Overview of Workshop</vt:lpstr>
      <vt:lpstr>Employability – A Definition</vt:lpstr>
      <vt:lpstr>So, we’ve found the right job….now what?</vt:lpstr>
      <vt:lpstr>Why many presentations fail</vt:lpstr>
      <vt:lpstr>Why many presentations fail</vt:lpstr>
      <vt:lpstr>Why many presentations fail</vt:lpstr>
      <vt:lpstr>The Impact of the Audience</vt:lpstr>
      <vt:lpstr>Structuring a Presentation</vt:lpstr>
      <vt:lpstr>Beginning Your Presentation</vt:lpstr>
      <vt:lpstr>When we are nervous:</vt:lpstr>
      <vt:lpstr>To deal with nerves:</vt:lpstr>
      <vt:lpstr>A master at work…</vt:lpstr>
      <vt:lpstr>Suggestions for Interaction &amp; Visual Aids</vt:lpstr>
      <vt:lpstr>To avoid death by PowerPoint:</vt:lpstr>
      <vt:lpstr>Another master at work…</vt:lpstr>
      <vt:lpstr>So, what about interviews?</vt:lpstr>
      <vt:lpstr>A selection interview is …</vt:lpstr>
      <vt:lpstr>Performing Well: Employer Objectives</vt:lpstr>
      <vt:lpstr>Performing Well: Interviewee Perspective</vt:lpstr>
      <vt:lpstr>Performing Well: Interviewee Perspective (Cont.)</vt:lpstr>
      <vt:lpstr>Knowing Your Strengths and Weaknesses</vt:lpstr>
      <vt:lpstr>Giving Good Answers</vt:lpstr>
      <vt:lpstr>Potential Work-related Issues to Ask About</vt:lpstr>
      <vt:lpstr>General Behaviour at Interviews</vt:lpstr>
      <vt:lpstr>PowerPoint Presentation</vt:lpstr>
      <vt:lpstr>After the whole process is over…</vt:lpstr>
      <vt:lpstr>And never interview like this…..</vt:lpstr>
      <vt:lpstr>Summary</vt:lpstr>
      <vt:lpstr>Further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Gavin Hill John</cp:lastModifiedBy>
  <cp:revision>7</cp:revision>
  <dcterms:created xsi:type="dcterms:W3CDTF">2015-04-14T15:21:28Z</dcterms:created>
  <dcterms:modified xsi:type="dcterms:W3CDTF">2022-11-06T09:02:45Z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