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8"/>
  </p:handoutMasterIdLst>
  <p:sldIdLst>
    <p:sldId id="256" r:id="rId5"/>
    <p:sldId id="258" r:id="rId6"/>
    <p:sldId id="257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79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ida Perveen" userId="b1e14433-736d-4b57-9772-3e48ab916d5a" providerId="ADAL" clId="{C3CDF9BA-064B-4203-9EC6-1DDAAE675DF0}"/>
    <pc:docChg chg="modSld">
      <pc:chgData name="Abida Perveen" userId="b1e14433-736d-4b57-9772-3e48ab916d5a" providerId="ADAL" clId="{C3CDF9BA-064B-4203-9EC6-1DDAAE675DF0}" dt="2021-10-23T11:56:02.593" v="79" actId="207"/>
      <pc:docMkLst>
        <pc:docMk/>
      </pc:docMkLst>
      <pc:sldChg chg="modSp mod">
        <pc:chgData name="Abida Perveen" userId="b1e14433-736d-4b57-9772-3e48ab916d5a" providerId="ADAL" clId="{C3CDF9BA-064B-4203-9EC6-1DDAAE675DF0}" dt="2021-10-23T11:37:55.254" v="5" actId="113"/>
        <pc:sldMkLst>
          <pc:docMk/>
          <pc:sldMk cId="2068547870" sldId="283"/>
        </pc:sldMkLst>
        <pc:spChg chg="mod">
          <ac:chgData name="Abida Perveen" userId="b1e14433-736d-4b57-9772-3e48ab916d5a" providerId="ADAL" clId="{C3CDF9BA-064B-4203-9EC6-1DDAAE675DF0}" dt="2021-10-23T11:37:55.254" v="5" actId="113"/>
          <ac:spMkLst>
            <pc:docMk/>
            <pc:sldMk cId="2068547870" sldId="283"/>
            <ac:spMk id="6" creationId="{0E142DAB-625A-4FDE-A7F5-030981695BB9}"/>
          </ac:spMkLst>
        </pc:spChg>
      </pc:sldChg>
      <pc:sldChg chg="modSp mod">
        <pc:chgData name="Abida Perveen" userId="b1e14433-736d-4b57-9772-3e48ab916d5a" providerId="ADAL" clId="{C3CDF9BA-064B-4203-9EC6-1DDAAE675DF0}" dt="2021-10-23T11:38:43.325" v="6" actId="113"/>
        <pc:sldMkLst>
          <pc:docMk/>
          <pc:sldMk cId="155995481" sldId="284"/>
        </pc:sldMkLst>
        <pc:spChg chg="mod">
          <ac:chgData name="Abida Perveen" userId="b1e14433-736d-4b57-9772-3e48ab916d5a" providerId="ADAL" clId="{C3CDF9BA-064B-4203-9EC6-1DDAAE675DF0}" dt="2021-10-23T11:38:43.325" v="6" actId="113"/>
          <ac:spMkLst>
            <pc:docMk/>
            <pc:sldMk cId="155995481" sldId="284"/>
            <ac:spMk id="3" creationId="{9C35F94F-8DB7-4A3E-A0B0-4F9C96C98DD0}"/>
          </ac:spMkLst>
        </pc:spChg>
      </pc:sldChg>
      <pc:sldChg chg="modSp mod">
        <pc:chgData name="Abida Perveen" userId="b1e14433-736d-4b57-9772-3e48ab916d5a" providerId="ADAL" clId="{C3CDF9BA-064B-4203-9EC6-1DDAAE675DF0}" dt="2021-10-23T11:32:24.505" v="1" actId="1076"/>
        <pc:sldMkLst>
          <pc:docMk/>
          <pc:sldMk cId="3416153459" sldId="287"/>
        </pc:sldMkLst>
        <pc:spChg chg="mod">
          <ac:chgData name="Abida Perveen" userId="b1e14433-736d-4b57-9772-3e48ab916d5a" providerId="ADAL" clId="{C3CDF9BA-064B-4203-9EC6-1DDAAE675DF0}" dt="2021-10-23T11:32:24.505" v="1" actId="1076"/>
          <ac:spMkLst>
            <pc:docMk/>
            <pc:sldMk cId="3416153459" sldId="287"/>
            <ac:spMk id="4" creationId="{A4F9ECAA-C00A-4133-91FA-F508CF0AC2B5}"/>
          </ac:spMkLst>
        </pc:spChg>
      </pc:sldChg>
      <pc:sldChg chg="modSp mod">
        <pc:chgData name="Abida Perveen" userId="b1e14433-736d-4b57-9772-3e48ab916d5a" providerId="ADAL" clId="{C3CDF9BA-064B-4203-9EC6-1DDAAE675DF0}" dt="2021-10-23T11:44:32.831" v="10" actId="113"/>
        <pc:sldMkLst>
          <pc:docMk/>
          <pc:sldMk cId="220823471" sldId="291"/>
        </pc:sldMkLst>
        <pc:spChg chg="mod">
          <ac:chgData name="Abida Perveen" userId="b1e14433-736d-4b57-9772-3e48ab916d5a" providerId="ADAL" clId="{C3CDF9BA-064B-4203-9EC6-1DDAAE675DF0}" dt="2021-10-23T11:44:32.831" v="10" actId="113"/>
          <ac:spMkLst>
            <pc:docMk/>
            <pc:sldMk cId="220823471" sldId="291"/>
            <ac:spMk id="3" creationId="{489B88E4-03F1-45C1-B4F5-F1BD62AB0355}"/>
          </ac:spMkLst>
        </pc:spChg>
      </pc:sldChg>
      <pc:sldChg chg="modSp mod">
        <pc:chgData name="Abida Perveen" userId="b1e14433-736d-4b57-9772-3e48ab916d5a" providerId="ADAL" clId="{C3CDF9BA-064B-4203-9EC6-1DDAAE675DF0}" dt="2021-10-23T11:56:02.593" v="79" actId="207"/>
        <pc:sldMkLst>
          <pc:docMk/>
          <pc:sldMk cId="2279539020" sldId="297"/>
        </pc:sldMkLst>
        <pc:spChg chg="mod">
          <ac:chgData name="Abida Perveen" userId="b1e14433-736d-4b57-9772-3e48ab916d5a" providerId="ADAL" clId="{C3CDF9BA-064B-4203-9EC6-1DDAAE675DF0}" dt="2021-10-23T11:56:02.593" v="79" actId="207"/>
          <ac:spMkLst>
            <pc:docMk/>
            <pc:sldMk cId="2279539020" sldId="297"/>
            <ac:spMk id="3" creationId="{489B88E4-03F1-45C1-B4F5-F1BD62AB035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23/10/2021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23/10/2021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html/default.asp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3schools.com/css/default.asp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css/default.asp" TargetMode="External"/><Relationship Id="rId2" Type="http://schemas.openxmlformats.org/officeDocument/2006/relationships/hyperlink" Target="https://www.altexsoft.com/blog/front-end-development-technologies-concepts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w3schools.com/html/default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832375"/>
            <a:ext cx="7992888" cy="1470025"/>
          </a:xfrm>
        </p:spPr>
        <p:txBody>
          <a:bodyPr>
            <a:normAutofit/>
          </a:bodyPr>
          <a:lstStyle/>
          <a:p>
            <a:pPr algn="l"/>
            <a:r>
              <a:rPr lang="en-GB" b="1" i="0" u="none" strike="noStrike" dirty="0">
                <a:effectLst/>
                <a:latin typeface="Lato" panose="020F0502020204030203" pitchFamily="34" charset="0"/>
              </a:rPr>
              <a:t>BSc (Hons) Cloud Computing</a:t>
            </a:r>
            <a:endParaRPr lang="en-GB" b="0" i="0" dirty="0">
              <a:effectLst/>
              <a:latin typeface="Lato" panose="020F050202020403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F19CEE-DBDB-4661-BBB2-6DFE130B9BEC}"/>
              </a:ext>
            </a:extLst>
          </p:cNvPr>
          <p:cNvSpPr txBox="1"/>
          <p:nvPr/>
        </p:nvSpPr>
        <p:spPr>
          <a:xfrm>
            <a:off x="827584" y="2204864"/>
            <a:ext cx="7488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Code : ACCA4023 - </a:t>
            </a:r>
            <a:r>
              <a:rPr lang="en-US" sz="3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Introduction to Web and Database Concepts</a:t>
            </a:r>
            <a:endParaRPr lang="en-GB" sz="3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9C3A6D-BCF4-470F-96E7-38CA4076E710}"/>
              </a:ext>
            </a:extLst>
          </p:cNvPr>
          <p:cNvSpPr txBox="1"/>
          <p:nvPr/>
        </p:nvSpPr>
        <p:spPr>
          <a:xfrm>
            <a:off x="1187624" y="3447004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 05: </a:t>
            </a:r>
            <a:r>
              <a:rPr lang="en-US" sz="3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Front-End Development: Key Technologies and Concepts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532347"/>
            <a:ext cx="8003232" cy="251541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b="0" dirty="0">
                <a:solidFill>
                  <a:srgbClr val="000000"/>
                </a:solidFill>
                <a:effectLst/>
                <a:latin typeface="Proxima Nova"/>
              </a:rPr>
              <a:t>front-end development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00000"/>
                </a:solidFill>
                <a:latin typeface="Proxima Nova"/>
              </a:rPr>
              <a:t>HTML: the key front-end technology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3200" b="0" dirty="0">
                <a:solidFill>
                  <a:srgbClr val="000000"/>
                </a:solidFill>
                <a:effectLst/>
                <a:latin typeface="Proxima Nova"/>
              </a:rPr>
              <a:t>CSS: Styling your façade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0000"/>
                </a:solidFill>
                <a:latin typeface="Proxima Nova"/>
              </a:rPr>
              <a:t>CSS frameworks</a:t>
            </a:r>
          </a:p>
          <a:p>
            <a:pPr marL="0" indent="0" algn="just">
              <a:buNone/>
            </a:pPr>
            <a:endParaRPr lang="en-US" sz="3200" b="0" dirty="0">
              <a:solidFill>
                <a:srgbClr val="000000"/>
              </a:solidFill>
              <a:effectLst/>
              <a:latin typeface="Proxima Nova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dirty="0">
              <a:solidFill>
                <a:srgbClr val="000000"/>
              </a:solidFill>
              <a:latin typeface="Proxima Nova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dirty="0">
              <a:solidFill>
                <a:srgbClr val="000000"/>
              </a:solidFill>
              <a:latin typeface="Proxima Nova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morant Garamond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GB" dirty="0">
              <a:solidFill>
                <a:srgbClr val="00B0F0"/>
              </a:solidFill>
              <a:latin typeface="Open Sans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GB" dirty="0">
              <a:solidFill>
                <a:srgbClr val="29A5D6"/>
              </a:solidFill>
              <a:latin typeface="Open Sans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GB" dirty="0">
              <a:solidFill>
                <a:srgbClr val="29A5D6"/>
              </a:solidFill>
              <a:latin typeface="Open Sans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b="0" i="0" u="none" strike="noStrike" dirty="0">
              <a:solidFill>
                <a:srgbClr val="29A5D6"/>
              </a:solidFill>
              <a:effectLst/>
              <a:latin typeface="Open Sans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389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5" y="188640"/>
            <a:ext cx="8447127" cy="1066130"/>
          </a:xfrm>
        </p:spPr>
        <p:txBody>
          <a:bodyPr>
            <a:normAutofit fontScale="90000"/>
          </a:bodyPr>
          <a:lstStyle/>
          <a:p>
            <a:pPr algn="l"/>
            <a:r>
              <a:rPr lang="en-US" b="0" dirty="0">
                <a:solidFill>
                  <a:srgbClr val="000000"/>
                </a:solidFill>
                <a:effectLst/>
                <a:latin typeface="Proxima Nova"/>
              </a:rPr>
              <a:t>What is front-end development? Front end vs back end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142DAB-625A-4FDE-A7F5-030981695BB9}"/>
              </a:ext>
            </a:extLst>
          </p:cNvPr>
          <p:cNvSpPr txBox="1"/>
          <p:nvPr/>
        </p:nvSpPr>
        <p:spPr>
          <a:xfrm>
            <a:off x="239673" y="1556792"/>
            <a:ext cx="86646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The website’s </a:t>
            </a:r>
            <a:r>
              <a:rPr lang="en-US" sz="2800" b="1" i="0" dirty="0">
                <a:solidFill>
                  <a:srgbClr val="000000"/>
                </a:solidFill>
                <a:effectLst/>
                <a:latin typeface="Open Sans"/>
              </a:rPr>
              <a:t>front end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 is everything you see and can interact with using a browser. So, creating this visual part is called front-end development.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en-US" sz="2800" dirty="0">
              <a:solidFill>
                <a:srgbClr val="000000"/>
              </a:solidFill>
              <a:latin typeface="Open Sans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You could even say that designers creating user interfaces and planning experiences are also front-end developers, as they are working in collaboration on the same part of the project.</a:t>
            </a:r>
            <a:endParaRPr lang="en-US" sz="2800" b="0" i="0" dirty="0">
              <a:solidFill>
                <a:srgbClr val="373D3F"/>
              </a:solidFill>
              <a:effectLst/>
              <a:latin typeface="Lora"/>
            </a:endParaRPr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5" y="188640"/>
            <a:ext cx="8447127" cy="1066130"/>
          </a:xfrm>
        </p:spPr>
        <p:txBody>
          <a:bodyPr>
            <a:normAutofit fontScale="90000"/>
          </a:bodyPr>
          <a:lstStyle/>
          <a:p>
            <a:pPr algn="l"/>
            <a:r>
              <a:rPr lang="en-US" b="0" dirty="0">
                <a:solidFill>
                  <a:srgbClr val="000000"/>
                </a:solidFill>
                <a:effectLst/>
                <a:latin typeface="Proxima Nova"/>
              </a:rPr>
              <a:t>What is front-end development? Front end vs back end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142DAB-625A-4FDE-A7F5-030981695BB9}"/>
              </a:ext>
            </a:extLst>
          </p:cNvPr>
          <p:cNvSpPr txBox="1"/>
          <p:nvPr/>
        </p:nvSpPr>
        <p:spPr>
          <a:xfrm>
            <a:off x="239673" y="1412776"/>
            <a:ext cx="86646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To create the front end, engineers use the combination of HTML (for basic page structure and content), CSS (for visual editing), and JavaScript (for making websites interactive).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The same set of tools is used to create </a:t>
            </a:r>
            <a:r>
              <a:rPr lang="en-US" sz="2800" dirty="0">
                <a:solidFill>
                  <a:srgbClr val="000000"/>
                </a:solidFill>
                <a:latin typeface="Open Sans"/>
              </a:rPr>
              <a:t>progressive web apps –mobile apps that look and feel like a native one 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but are created with the use of front-end technologies. </a:t>
            </a:r>
            <a:endParaRPr lang="en-US" sz="2800" b="0" i="0" dirty="0">
              <a:solidFill>
                <a:srgbClr val="373D3F"/>
              </a:solidFill>
              <a:effectLst/>
              <a:latin typeface="Lora"/>
            </a:endParaRPr>
          </a:p>
        </p:txBody>
      </p:sp>
    </p:spTree>
    <p:extLst>
      <p:ext uri="{BB962C8B-B14F-4D97-AF65-F5344CB8AC3E}">
        <p14:creationId xmlns:p14="http://schemas.microsoft.com/office/powerpoint/2010/main" val="568216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5" y="188640"/>
            <a:ext cx="8447127" cy="1066130"/>
          </a:xfrm>
        </p:spPr>
        <p:txBody>
          <a:bodyPr>
            <a:normAutofit fontScale="90000"/>
          </a:bodyPr>
          <a:lstStyle/>
          <a:p>
            <a:pPr algn="l"/>
            <a:r>
              <a:rPr lang="en-US" b="0" dirty="0">
                <a:solidFill>
                  <a:srgbClr val="000000"/>
                </a:solidFill>
                <a:effectLst/>
                <a:latin typeface="Proxima Nova"/>
              </a:rPr>
              <a:t>What is front-end development? Front end vs back end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142DAB-625A-4FDE-A7F5-030981695BB9}"/>
              </a:ext>
            </a:extLst>
          </p:cNvPr>
          <p:cNvSpPr txBox="1"/>
          <p:nvPr/>
        </p:nvSpPr>
        <p:spPr>
          <a:xfrm>
            <a:off x="239673" y="1484784"/>
            <a:ext cx="866465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On the other hand, the </a:t>
            </a:r>
            <a:r>
              <a:rPr lang="en-US" sz="2800" b="1" i="0" dirty="0">
                <a:solidFill>
                  <a:srgbClr val="000000"/>
                </a:solidFill>
                <a:effectLst/>
                <a:latin typeface="Open Sans"/>
              </a:rPr>
              <a:t>back end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 is everything that happens, well, backstage. It contains servers where your web pages are located and the underlying logic that governs the website’s functions and processes.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The back end is built using a different set of technologies, including Java, PHP, Ruby, C#, and sometimes JavaScript, which we’ll explain in a corresponding section.</a:t>
            </a:r>
            <a:endParaRPr lang="en-US" sz="2800" b="0" i="0" dirty="0">
              <a:solidFill>
                <a:srgbClr val="373D3F"/>
              </a:solidFill>
              <a:effectLst/>
              <a:latin typeface="Lora"/>
            </a:endParaRPr>
          </a:p>
        </p:txBody>
      </p:sp>
    </p:spTree>
    <p:extLst>
      <p:ext uri="{BB962C8B-B14F-4D97-AF65-F5344CB8AC3E}">
        <p14:creationId xmlns:p14="http://schemas.microsoft.com/office/powerpoint/2010/main" val="911863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5" y="188640"/>
            <a:ext cx="8447127" cy="1066130"/>
          </a:xfrm>
        </p:spPr>
        <p:txBody>
          <a:bodyPr>
            <a:normAutofit fontScale="90000"/>
          </a:bodyPr>
          <a:lstStyle/>
          <a:p>
            <a:pPr algn="l"/>
            <a:r>
              <a:rPr lang="en-US" b="0" dirty="0">
                <a:solidFill>
                  <a:srgbClr val="000000"/>
                </a:solidFill>
                <a:effectLst/>
                <a:latin typeface="Proxima Nova"/>
              </a:rPr>
              <a:t>What is front-end development? Front end vs back end</a:t>
            </a:r>
          </a:p>
        </p:txBody>
      </p:sp>
      <p:pic>
        <p:nvPicPr>
          <p:cNvPr id="1026" name="Picture 2" descr="A process of web-request and response">
            <a:extLst>
              <a:ext uri="{FF2B5EF4-FFF2-40B4-BE49-F238E27FC236}">
                <a16:creationId xmlns:a16="http://schemas.microsoft.com/office/drawing/2014/main" id="{D0990827-7EE6-4C0B-8275-60960ADE27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40768"/>
            <a:ext cx="5967417" cy="4268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443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5" y="188640"/>
            <a:ext cx="8447127" cy="1066130"/>
          </a:xfrm>
        </p:spPr>
        <p:txBody>
          <a:bodyPr>
            <a:normAutofit fontScale="90000"/>
          </a:bodyPr>
          <a:lstStyle/>
          <a:p>
            <a:pPr algn="l"/>
            <a:r>
              <a:rPr lang="en-US" b="0" dirty="0">
                <a:solidFill>
                  <a:srgbClr val="000000"/>
                </a:solidFill>
                <a:effectLst/>
                <a:latin typeface="Proxima Nova"/>
              </a:rPr>
              <a:t>What is front-end development? Front end vs back end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142DAB-625A-4FDE-A7F5-030981695BB9}"/>
              </a:ext>
            </a:extLst>
          </p:cNvPr>
          <p:cNvSpPr txBox="1"/>
          <p:nvPr/>
        </p:nvSpPr>
        <p:spPr>
          <a:xfrm>
            <a:off x="107504" y="1714798"/>
            <a:ext cx="86646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The basic toolset for a front-end is well-defined: </a:t>
            </a:r>
            <a:r>
              <a:rPr lang="en-US" sz="2800" b="1" i="1" dirty="0">
                <a:effectLst/>
                <a:latin typeface="Open Sans"/>
              </a:rPr>
              <a:t>HTML, CSS, and JavaScript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. The frontend development technologies may be however extended with package managers, CSS preprocessors, frameworks, and many more.</a:t>
            </a:r>
            <a:endParaRPr lang="en-US" sz="2800" b="0" i="0" dirty="0">
              <a:solidFill>
                <a:srgbClr val="373D3F"/>
              </a:solidFill>
              <a:effectLst/>
              <a:latin typeface="Lora"/>
            </a:endParaRPr>
          </a:p>
        </p:txBody>
      </p:sp>
    </p:spTree>
    <p:extLst>
      <p:ext uri="{BB962C8B-B14F-4D97-AF65-F5344CB8AC3E}">
        <p14:creationId xmlns:p14="http://schemas.microsoft.com/office/powerpoint/2010/main" val="20685478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5" y="188640"/>
            <a:ext cx="8447127" cy="1066130"/>
          </a:xfrm>
        </p:spPr>
        <p:txBody>
          <a:bodyPr>
            <a:normAutofit fontScale="90000"/>
          </a:bodyPr>
          <a:lstStyle/>
          <a:p>
            <a:pPr algn="l"/>
            <a:r>
              <a:rPr lang="en-US" b="0" dirty="0">
                <a:solidFill>
                  <a:srgbClr val="000000"/>
                </a:solidFill>
                <a:effectLst/>
                <a:latin typeface="Proxima Nova"/>
              </a:rPr>
              <a:t>What is front-end development? Front end vs back end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142DAB-625A-4FDE-A7F5-030981695BB9}"/>
              </a:ext>
            </a:extLst>
          </p:cNvPr>
          <p:cNvSpPr txBox="1"/>
          <p:nvPr/>
        </p:nvSpPr>
        <p:spPr>
          <a:xfrm>
            <a:off x="253475" y="1412776"/>
            <a:ext cx="8664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xima Nova"/>
              </a:rPr>
              <a:t>HTML: the key front-end technology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35F94F-8DB7-4A3E-A0B0-4F9C96C98DD0}"/>
              </a:ext>
            </a:extLst>
          </p:cNvPr>
          <p:cNvSpPr txBox="1"/>
          <p:nvPr/>
        </p:nvSpPr>
        <p:spPr>
          <a:xfrm>
            <a:off x="323528" y="2094002"/>
            <a:ext cx="8208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HTML (or Hypertext Markup Language) is a computer </a:t>
            </a:r>
            <a:r>
              <a:rPr lang="en-US" sz="2400" b="1" i="0" dirty="0">
                <a:solidFill>
                  <a:srgbClr val="000000"/>
                </a:solidFill>
                <a:effectLst/>
                <a:latin typeface="Open Sans"/>
              </a:rPr>
              <a:t>language designed to create websites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that later can be explored by anybody who accesses the Internet.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0000"/>
              </a:solidFill>
              <a:latin typeface="Open Sans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HTML is normally employed to structure a web document. It defines such elements as headlines or paragraphs and enables embedding images, video, and other media.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5995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5" y="188640"/>
            <a:ext cx="8447127" cy="1066130"/>
          </a:xfrm>
        </p:spPr>
        <p:txBody>
          <a:bodyPr>
            <a:normAutofit fontScale="90000"/>
          </a:bodyPr>
          <a:lstStyle/>
          <a:p>
            <a:pPr algn="l"/>
            <a:r>
              <a:rPr lang="en-US" b="0" dirty="0">
                <a:solidFill>
                  <a:srgbClr val="000000"/>
                </a:solidFill>
                <a:effectLst/>
                <a:latin typeface="Proxima Nova"/>
              </a:rPr>
              <a:t>What is front-end development? Front end vs back end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142DAB-625A-4FDE-A7F5-030981695BB9}"/>
              </a:ext>
            </a:extLst>
          </p:cNvPr>
          <p:cNvSpPr txBox="1"/>
          <p:nvPr/>
        </p:nvSpPr>
        <p:spPr>
          <a:xfrm>
            <a:off x="480875" y="1412776"/>
            <a:ext cx="502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How HTML works</a:t>
            </a:r>
            <a:endParaRPr lang="en-US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oxima Nov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35F94F-8DB7-4A3E-A0B0-4F9C96C98DD0}"/>
              </a:ext>
            </a:extLst>
          </p:cNvPr>
          <p:cNvSpPr txBox="1"/>
          <p:nvPr/>
        </p:nvSpPr>
        <p:spPr>
          <a:xfrm>
            <a:off x="323528" y="2094002"/>
            <a:ext cx="82089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HTML is composed of a series of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Open Sans"/>
              </a:rPr>
              <a:t>shortcodes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 called </a:t>
            </a:r>
            <a:r>
              <a:rPr lang="en-US" sz="2400" b="1" i="1" dirty="0">
                <a:solidFill>
                  <a:srgbClr val="000000"/>
                </a:solidFill>
                <a:effectLst/>
                <a:latin typeface="Open Sans"/>
              </a:rPr>
              <a:t>tags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, normalized into a text-file by a site creator. The text is then stored as an HTML file and observed through a browser.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The browser scans the file and interprets the text into a visible form, and in the best case, renders the page as the designer had planned.</a:t>
            </a:r>
          </a:p>
        </p:txBody>
      </p:sp>
    </p:spTree>
    <p:extLst>
      <p:ext uri="{BB962C8B-B14F-4D97-AF65-F5344CB8AC3E}">
        <p14:creationId xmlns:p14="http://schemas.microsoft.com/office/powerpoint/2010/main" val="3239227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6" y="188640"/>
            <a:ext cx="8447127" cy="1066130"/>
          </a:xfrm>
        </p:spPr>
        <p:txBody>
          <a:bodyPr>
            <a:normAutofit fontScale="90000"/>
          </a:bodyPr>
          <a:lstStyle/>
          <a:p>
            <a:pPr algn="l"/>
            <a:r>
              <a:rPr lang="en-US" b="0" dirty="0">
                <a:solidFill>
                  <a:srgbClr val="000000"/>
                </a:solidFill>
                <a:effectLst/>
                <a:latin typeface="Proxima Nova"/>
              </a:rPr>
              <a:t>What is front-end development? Front end vs back end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35F94F-8DB7-4A3E-A0B0-4F9C96C98DD0}"/>
              </a:ext>
            </a:extLst>
          </p:cNvPr>
          <p:cNvSpPr txBox="1"/>
          <p:nvPr/>
        </p:nvSpPr>
        <p:spPr>
          <a:xfrm>
            <a:off x="179512" y="1628800"/>
            <a:ext cx="85911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HyperText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 is the way by which we travel across the web by clicking hyperlinks – specific texts taking you to other pages. Hyper means it’s non-linear, which allows for moving to any other place, as there is no predefined order to do so.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Markup</a:t>
            </a:r>
            <a:r>
              <a:rPr lang="en-US" sz="2400" b="0" i="1" dirty="0">
                <a:solidFill>
                  <a:srgbClr val="000000"/>
                </a:solidFill>
                <a:effectLst/>
                <a:latin typeface="Open Sans"/>
              </a:rPr>
              <a:t> 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determines the qualities that HTML tags apply to the text inside them. Tags mark it as a particular type of text.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As a </a:t>
            </a:r>
            <a:r>
              <a:rPr lang="en-US" sz="2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Language</a:t>
            </a:r>
            <a:r>
              <a:rPr lang="en-US" sz="24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,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it holds code words and syntax like any other language.</a:t>
            </a:r>
          </a:p>
        </p:txBody>
      </p:sp>
    </p:spTree>
    <p:extLst>
      <p:ext uri="{BB962C8B-B14F-4D97-AF65-F5344CB8AC3E}">
        <p14:creationId xmlns:p14="http://schemas.microsoft.com/office/powerpoint/2010/main" val="2152855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6" y="188640"/>
            <a:ext cx="8447127" cy="1066130"/>
          </a:xfrm>
        </p:spPr>
        <p:txBody>
          <a:bodyPr>
            <a:normAutofit fontScale="90000"/>
          </a:bodyPr>
          <a:lstStyle/>
          <a:p>
            <a:pPr algn="l"/>
            <a:r>
              <a:rPr lang="en-US" b="0" dirty="0">
                <a:solidFill>
                  <a:srgbClr val="000000"/>
                </a:solidFill>
                <a:effectLst/>
                <a:latin typeface="Proxima Nova"/>
              </a:rPr>
              <a:t>What is front-end development? Front end vs back end</a:t>
            </a:r>
          </a:p>
        </p:txBody>
      </p:sp>
      <p:pic>
        <p:nvPicPr>
          <p:cNvPr id="2050" name="Picture 2" descr="html-code">
            <a:extLst>
              <a:ext uri="{FF2B5EF4-FFF2-40B4-BE49-F238E27FC236}">
                <a16:creationId xmlns:a16="http://schemas.microsoft.com/office/drawing/2014/main" id="{38E928AB-FE95-4EC4-9252-D3736E283D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12776"/>
            <a:ext cx="7388299" cy="2618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F9ECAA-C00A-4133-91FA-F508CF0AC2B5}"/>
              </a:ext>
            </a:extLst>
          </p:cNvPr>
          <p:cNvSpPr txBox="1"/>
          <p:nvPr/>
        </p:nvSpPr>
        <p:spPr>
          <a:xfrm>
            <a:off x="464080" y="4509120"/>
            <a:ext cx="844712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HTML Tutorial: </a:t>
            </a:r>
            <a:r>
              <a:rPr lang="en-GB" sz="2400" dirty="0">
                <a:hlinkClick r:id="rId3"/>
              </a:rPr>
              <a:t>https://www.w3schools.com/html/default.asp</a:t>
            </a: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6153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6" y="188640"/>
            <a:ext cx="8447127" cy="648072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b="0" dirty="0">
                <a:solidFill>
                  <a:srgbClr val="000000"/>
                </a:solidFill>
                <a:effectLst/>
                <a:latin typeface="Proxima Nova"/>
              </a:rPr>
              <a:t>CSS: Styling your facade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9B88E4-03F1-45C1-B4F5-F1BD62AB0355}"/>
              </a:ext>
            </a:extLst>
          </p:cNvPr>
          <p:cNvSpPr txBox="1"/>
          <p:nvPr/>
        </p:nvSpPr>
        <p:spPr>
          <a:xfrm>
            <a:off x="179512" y="980728"/>
            <a:ext cx="85689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CSS (or Cascading Style Sheets) is a style sheet language. It’s applied to define how HTML elements are supposed to be presented on a webpage in terms of design, layout, and variations for diverse devices with different screen sizes.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en-US" sz="2800" dirty="0">
              <a:solidFill>
                <a:srgbClr val="000000"/>
              </a:solidFill>
              <a:latin typeface="Open Sans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CSS masters the layout of numerous different web pages at a time.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658691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6" y="188640"/>
            <a:ext cx="8447127" cy="648072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b="0" dirty="0">
                <a:solidFill>
                  <a:srgbClr val="000000"/>
                </a:solidFill>
                <a:effectLst/>
                <a:latin typeface="Proxima Nova"/>
              </a:rPr>
              <a:t>CSS: Styling your facade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9B88E4-03F1-45C1-B4F5-F1BD62AB0355}"/>
              </a:ext>
            </a:extLst>
          </p:cNvPr>
          <p:cNvSpPr txBox="1"/>
          <p:nvPr/>
        </p:nvSpPr>
        <p:spPr>
          <a:xfrm>
            <a:off x="179512" y="980728"/>
            <a:ext cx="85689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i="0" dirty="0">
                <a:solidFill>
                  <a:srgbClr val="000000"/>
                </a:solidFill>
                <a:effectLst/>
                <a:latin typeface="Open Sans"/>
              </a:rPr>
              <a:t>How it works.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 CSS interacts with HTML elements, the components of a web page.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To communicate with HTML, CSS uses </a:t>
            </a:r>
            <a:r>
              <a:rPr lang="en-US" sz="2800" b="1" i="0" dirty="0">
                <a:solidFill>
                  <a:srgbClr val="000000"/>
                </a:solidFill>
                <a:effectLst/>
                <a:latin typeface="Open Sans"/>
              </a:rPr>
              <a:t>selectors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. A selector is the part of CSS code defining which HTML piece the CSS styling will impact.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A </a:t>
            </a:r>
            <a:r>
              <a:rPr lang="en-US" sz="2800" b="1" i="0" dirty="0">
                <a:solidFill>
                  <a:srgbClr val="000000"/>
                </a:solidFill>
                <a:effectLst/>
                <a:latin typeface="Open Sans"/>
              </a:rPr>
              <a:t>declaration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 contains properties and values that are employed by the selector.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1" i="0" dirty="0">
                <a:solidFill>
                  <a:srgbClr val="000000"/>
                </a:solidFill>
                <a:effectLst/>
                <a:latin typeface="Open Sans"/>
              </a:rPr>
              <a:t>Properties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 define font size, color, and margins. Values are the settings for these properties.</a:t>
            </a:r>
          </a:p>
        </p:txBody>
      </p:sp>
    </p:spTree>
    <p:extLst>
      <p:ext uri="{BB962C8B-B14F-4D97-AF65-F5344CB8AC3E}">
        <p14:creationId xmlns:p14="http://schemas.microsoft.com/office/powerpoint/2010/main" val="1840533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6" y="188640"/>
            <a:ext cx="8447127" cy="648072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b="0" dirty="0">
                <a:solidFill>
                  <a:srgbClr val="000000"/>
                </a:solidFill>
                <a:effectLst/>
                <a:latin typeface="Proxima Nova"/>
              </a:rPr>
              <a:t>CSS: Styling your facade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9B88E4-03F1-45C1-B4F5-F1BD62AB0355}"/>
              </a:ext>
            </a:extLst>
          </p:cNvPr>
          <p:cNvSpPr txBox="1"/>
          <p:nvPr/>
        </p:nvSpPr>
        <p:spPr>
          <a:xfrm>
            <a:off x="287524" y="2051069"/>
            <a:ext cx="85689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P (for paragraph) is selector, {  font-size:24px;  </a:t>
            </a:r>
            <a:r>
              <a:rPr lang="en-US" sz="2800" b="0" i="0" dirty="0" err="1">
                <a:solidFill>
                  <a:srgbClr val="000000"/>
                </a:solidFill>
                <a:effectLst/>
                <a:latin typeface="Open Sans"/>
              </a:rPr>
              <a:t>color:blue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;  } is a declaration, font-size: and color: are properties, while 24px; and blue; are values.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CSS is written in plain text over a text editor or word processor on a computer. If you were to examine how the CSS code is implemented to HTML content, there are three ways to do so:</a:t>
            </a:r>
          </a:p>
        </p:txBody>
      </p:sp>
      <p:pic>
        <p:nvPicPr>
          <p:cNvPr id="3076" name="Picture 4" descr="css-code">
            <a:extLst>
              <a:ext uri="{FF2B5EF4-FFF2-40B4-BE49-F238E27FC236}">
                <a16:creationId xmlns:a16="http://schemas.microsoft.com/office/drawing/2014/main" id="{24FDB6C3-9CB8-4BE1-8AC1-55BFA6BB9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0"/>
            <a:ext cx="7143750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879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6" y="188640"/>
            <a:ext cx="8447127" cy="648072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b="0" dirty="0">
                <a:solidFill>
                  <a:srgbClr val="000000"/>
                </a:solidFill>
                <a:effectLst/>
                <a:latin typeface="Proxima Nova"/>
              </a:rPr>
              <a:t>CSS: Styling your facade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9B88E4-03F1-45C1-B4F5-F1BD62AB0355}"/>
              </a:ext>
            </a:extLst>
          </p:cNvPr>
          <p:cNvSpPr txBox="1"/>
          <p:nvPr/>
        </p:nvSpPr>
        <p:spPr>
          <a:xfrm>
            <a:off x="107505" y="836712"/>
            <a:ext cx="882049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600" b="1" i="0" dirty="0">
                <a:solidFill>
                  <a:srgbClr val="000000"/>
                </a:solidFill>
                <a:effectLst/>
                <a:latin typeface="Open Sans"/>
              </a:rPr>
              <a:t>External style </a:t>
            </a:r>
            <a:r>
              <a:rPr lang="en-US" sz="2600" b="0" i="0" dirty="0">
                <a:solidFill>
                  <a:srgbClr val="000000"/>
                </a:solidFill>
                <a:effectLst/>
                <a:latin typeface="Open Sans"/>
              </a:rPr>
              <a:t>sheets are stored as .</a:t>
            </a:r>
            <a:r>
              <a:rPr lang="en-US" sz="2600" b="0" i="0" dirty="0" err="1">
                <a:solidFill>
                  <a:srgbClr val="000000"/>
                </a:solidFill>
                <a:effectLst/>
                <a:latin typeface="Open Sans"/>
              </a:rPr>
              <a:t>css</a:t>
            </a:r>
            <a:r>
              <a:rPr lang="en-US" sz="2600" b="0" i="0" dirty="0">
                <a:solidFill>
                  <a:srgbClr val="000000"/>
                </a:solidFill>
                <a:effectLst/>
                <a:latin typeface="Open Sans"/>
              </a:rPr>
              <a:t> files and can be applied to define the appearance of a whole website via a single file, instead of putting extra instances of CSS code to every HTML element which has to be modified. To use an external style sheet,. html files need to contain a header section that connects to the external style sheet.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600" b="1" i="0" dirty="0">
                <a:solidFill>
                  <a:srgbClr val="000000"/>
                </a:solidFill>
                <a:effectLst/>
                <a:latin typeface="Open Sans"/>
              </a:rPr>
              <a:t>Internal style </a:t>
            </a:r>
            <a:r>
              <a:rPr lang="en-US" sz="2600" b="0" i="0" dirty="0">
                <a:solidFill>
                  <a:srgbClr val="000000"/>
                </a:solidFill>
                <a:effectLst/>
                <a:latin typeface="Open Sans"/>
              </a:rPr>
              <a:t>sheets are CSS directions put straight into the </a:t>
            </a:r>
            <a:r>
              <a:rPr lang="en-US" sz="2600" b="0" i="1" dirty="0">
                <a:solidFill>
                  <a:srgbClr val="000000"/>
                </a:solidFill>
                <a:effectLst/>
                <a:latin typeface="Open Sans"/>
              </a:rPr>
              <a:t>header of a particular .html page</a:t>
            </a:r>
            <a:r>
              <a:rPr lang="en-US" sz="2600" b="0" i="0" dirty="0">
                <a:solidFill>
                  <a:srgbClr val="000000"/>
                </a:solidFill>
                <a:effectLst/>
                <a:latin typeface="Open Sans"/>
              </a:rPr>
              <a:t>.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600" b="1" i="0" dirty="0">
                <a:solidFill>
                  <a:srgbClr val="000000"/>
                </a:solidFill>
                <a:effectLst/>
                <a:latin typeface="Open Sans"/>
              </a:rPr>
              <a:t>Inline styles </a:t>
            </a:r>
            <a:r>
              <a:rPr lang="en-US" sz="2600" b="0" i="0" dirty="0">
                <a:solidFill>
                  <a:srgbClr val="000000"/>
                </a:solidFill>
                <a:effectLst/>
                <a:latin typeface="Open Sans"/>
              </a:rPr>
              <a:t>are snippets of CSS recorded into HTML code itself.</a:t>
            </a:r>
          </a:p>
          <a:p>
            <a:pPr algn="l"/>
            <a:r>
              <a:rPr lang="en-US" sz="2600" dirty="0">
                <a:solidFill>
                  <a:srgbClr val="000000"/>
                </a:solidFill>
                <a:latin typeface="Open Sans"/>
              </a:rPr>
              <a:t>CSS Tutorials : </a:t>
            </a:r>
            <a:r>
              <a:rPr lang="en-US" sz="2600" dirty="0">
                <a:solidFill>
                  <a:srgbClr val="000000"/>
                </a:solidFill>
                <a:latin typeface="Open Sans"/>
                <a:hlinkClick r:id="rId2"/>
              </a:rPr>
              <a:t>https://www.w3schools.com/css/default.asp</a:t>
            </a:r>
            <a:endParaRPr lang="en-US" sz="2600" dirty="0">
              <a:solidFill>
                <a:srgbClr val="000000"/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208234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76" y="188640"/>
            <a:ext cx="8447127" cy="648072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b="0" dirty="0">
                <a:solidFill>
                  <a:srgbClr val="000000"/>
                </a:solidFill>
                <a:effectLst/>
                <a:latin typeface="Proxima Nova"/>
              </a:rPr>
              <a:t>CSS: Styling your facade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9B88E4-03F1-45C1-B4F5-F1BD62AB0355}"/>
              </a:ext>
            </a:extLst>
          </p:cNvPr>
          <p:cNvSpPr txBox="1"/>
          <p:nvPr/>
        </p:nvSpPr>
        <p:spPr>
          <a:xfrm>
            <a:off x="277655" y="1124744"/>
            <a:ext cx="86404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1" i="0" dirty="0">
                <a:solidFill>
                  <a:srgbClr val="000000"/>
                </a:solidFill>
                <a:effectLst/>
                <a:latin typeface="Open Sans"/>
              </a:rPr>
              <a:t>CSS frameworks. 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A CSS framework is a set of default CSS and HTML files. It extends a front-end developer’s capabilities for website design.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In addition to assisting while building a responsive design, CSS frameworks also present distinct and symmetric layouts, saving developers from writing code from ground zero at every occasion.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Open Sans"/>
              </a:rPr>
              <a:t>They are usually considered a good choice to fit diverse platforms and screen sizes. With common user interface components, grid systems, layouts, and many other features, CSS frameworks considerably accelerate development workflow. </a:t>
            </a:r>
          </a:p>
        </p:txBody>
      </p:sp>
    </p:spTree>
    <p:extLst>
      <p:ext uri="{BB962C8B-B14F-4D97-AF65-F5344CB8AC3E}">
        <p14:creationId xmlns:p14="http://schemas.microsoft.com/office/powerpoint/2010/main" val="37882061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430" y="332656"/>
            <a:ext cx="8447127" cy="648072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b="0" dirty="0">
                <a:solidFill>
                  <a:srgbClr val="000000"/>
                </a:solidFill>
                <a:effectLst/>
                <a:latin typeface="Proxima Nova"/>
              </a:rPr>
              <a:t>CSS: Styling your facade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9B88E4-03F1-45C1-B4F5-F1BD62AB0355}"/>
              </a:ext>
            </a:extLst>
          </p:cNvPr>
          <p:cNvSpPr txBox="1"/>
          <p:nvPr/>
        </p:nvSpPr>
        <p:spPr>
          <a:xfrm>
            <a:off x="295411" y="1268760"/>
            <a:ext cx="864047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i="0" dirty="0">
                <a:solidFill>
                  <a:srgbClr val="000000"/>
                </a:solidFill>
                <a:effectLst/>
                <a:latin typeface="Open Sans"/>
              </a:rPr>
              <a:t>Many frameworks exist in the CSS Universe: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Full featured (Bootstrap, Foundation, Semantic UI, and more),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Aimed at Material Design: (Materialize and Material Design Lite), and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Lightweight (Pure).</a:t>
            </a:r>
          </a:p>
        </p:txBody>
      </p:sp>
    </p:spTree>
    <p:extLst>
      <p:ext uri="{BB962C8B-B14F-4D97-AF65-F5344CB8AC3E}">
        <p14:creationId xmlns:p14="http://schemas.microsoft.com/office/powerpoint/2010/main" val="28106726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430" y="332656"/>
            <a:ext cx="8447127" cy="648072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0000"/>
                </a:solidFill>
                <a:effectLst/>
                <a:latin typeface="Proxima Nova"/>
              </a:rPr>
              <a:t>JavaScript: making the Web alive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9B88E4-03F1-45C1-B4F5-F1BD62AB0355}"/>
              </a:ext>
            </a:extLst>
          </p:cNvPr>
          <p:cNvSpPr txBox="1"/>
          <p:nvPr/>
        </p:nvSpPr>
        <p:spPr>
          <a:xfrm>
            <a:off x="323016" y="1124744"/>
            <a:ext cx="864047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JavaScript (JS) is one of the most popular scripting languages. It’s mostly renowned for providing a full stack of technologies for both front-end and back-end development. 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As we are talking about the first one, it’s applied to make web pages dynamic.</a:t>
            </a:r>
          </a:p>
        </p:txBody>
      </p:sp>
    </p:spTree>
    <p:extLst>
      <p:ext uri="{BB962C8B-B14F-4D97-AF65-F5344CB8AC3E}">
        <p14:creationId xmlns:p14="http://schemas.microsoft.com/office/powerpoint/2010/main" val="42273686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430" y="332656"/>
            <a:ext cx="8447127" cy="648072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>
                <a:solidFill>
                  <a:srgbClr val="000000"/>
                </a:solidFill>
                <a:effectLst/>
                <a:latin typeface="Proxima Nova"/>
              </a:rPr>
              <a:t>Main frameworks and libraries to know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9B88E4-03F1-45C1-B4F5-F1BD62AB0355}"/>
              </a:ext>
            </a:extLst>
          </p:cNvPr>
          <p:cNvSpPr txBox="1"/>
          <p:nvPr/>
        </p:nvSpPr>
        <p:spPr>
          <a:xfrm>
            <a:off x="323016" y="1124744"/>
            <a:ext cx="864047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1" i="0" u="none" strike="noStrike" dirty="0">
                <a:solidFill>
                  <a:srgbClr val="00C0EB"/>
                </a:solidFill>
                <a:effectLst/>
                <a:latin typeface="Open Sans"/>
              </a:rPr>
              <a:t>Angular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 is a front-end framework powered by Google that is compatible with most of the common code editors. 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Angular is intended to create dynamic, single-page web applications (SPAs), and </a:t>
            </a:r>
            <a:r>
              <a:rPr lang="en-US" sz="2800" dirty="0">
                <a:solidFill>
                  <a:srgbClr val="000000"/>
                </a:solidFill>
                <a:latin typeface="Open Sans"/>
              </a:rPr>
              <a:t>progressive web-apps. 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Upon its initial release, the framework was most appreciated for its ability to convert HTML-based documents into dynamic content. 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Angular is among the most popular front-end frameworks. </a:t>
            </a:r>
          </a:p>
        </p:txBody>
      </p:sp>
    </p:spTree>
    <p:extLst>
      <p:ext uri="{BB962C8B-B14F-4D97-AF65-F5344CB8AC3E}">
        <p14:creationId xmlns:p14="http://schemas.microsoft.com/office/powerpoint/2010/main" val="22193813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430" y="332656"/>
            <a:ext cx="8447127" cy="648072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>
                <a:solidFill>
                  <a:srgbClr val="000000"/>
                </a:solidFill>
                <a:effectLst/>
                <a:latin typeface="Proxima Nova"/>
              </a:rPr>
              <a:t>Main frameworks and libraries to know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9B88E4-03F1-45C1-B4F5-F1BD62AB0355}"/>
              </a:ext>
            </a:extLst>
          </p:cNvPr>
          <p:cNvSpPr txBox="1"/>
          <p:nvPr/>
        </p:nvSpPr>
        <p:spPr>
          <a:xfrm>
            <a:off x="323016" y="1124744"/>
            <a:ext cx="864047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1" i="0" u="none" strike="noStrike" dirty="0">
                <a:solidFill>
                  <a:srgbClr val="00C0EB"/>
                </a:solidFill>
                <a:effectLst/>
                <a:latin typeface="Open Sans"/>
              </a:rPr>
              <a:t>Vue.js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 is yet another open-source framework for SPAs. It employs a component-based development model and enables attaching components to a project.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Vue.js is an example of a library that is more of a framework. To utilize Vue.js, knowledge of HTML and CSS is an absolute requirement. </a:t>
            </a:r>
          </a:p>
        </p:txBody>
      </p:sp>
    </p:spTree>
    <p:extLst>
      <p:ext uri="{BB962C8B-B14F-4D97-AF65-F5344CB8AC3E}">
        <p14:creationId xmlns:p14="http://schemas.microsoft.com/office/powerpoint/2010/main" val="36358058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430" y="332656"/>
            <a:ext cx="8447127" cy="648072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>
                <a:solidFill>
                  <a:srgbClr val="000000"/>
                </a:solidFill>
                <a:effectLst/>
                <a:latin typeface="Proxima Nova"/>
              </a:rPr>
              <a:t>Main frameworks and libraries to know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9B88E4-03F1-45C1-B4F5-F1BD62AB0355}"/>
              </a:ext>
            </a:extLst>
          </p:cNvPr>
          <p:cNvSpPr txBox="1"/>
          <p:nvPr/>
        </p:nvSpPr>
        <p:spPr>
          <a:xfrm>
            <a:off x="323016" y="1124744"/>
            <a:ext cx="864047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1" i="0" u="none" strike="noStrike" dirty="0">
                <a:solidFill>
                  <a:srgbClr val="00C0EB"/>
                </a:solidFill>
                <a:effectLst/>
                <a:latin typeface="Open Sans"/>
              </a:rPr>
              <a:t>Ember.js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 is a framework for SPAs, mobile, and desktop applications. It uses the </a:t>
            </a:r>
            <a:r>
              <a:rPr lang="en-US" sz="2800" dirty="0">
                <a:solidFill>
                  <a:srgbClr val="000000"/>
                </a:solidFill>
                <a:latin typeface="Open Sans"/>
              </a:rPr>
              <a:t>model-view-view-model (MVVM) pattern.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000000"/>
                </a:solidFill>
                <a:latin typeface="Open Sans"/>
              </a:rPr>
              <a:t>Ember 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tools enable designing a development environment, while its command-line interface gives tools for script automation.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en-US" sz="2800" dirty="0">
              <a:solidFill>
                <a:srgbClr val="000000"/>
              </a:solidFill>
              <a:latin typeface="Open Sans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FF0000"/>
                </a:solidFill>
                <a:effectLst/>
                <a:latin typeface="Open Sans"/>
              </a:rPr>
              <a:t>Activity: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 Difference between angular.js, vue.js and ember.js</a:t>
            </a:r>
          </a:p>
        </p:txBody>
      </p:sp>
    </p:spTree>
    <p:extLst>
      <p:ext uri="{BB962C8B-B14F-4D97-AF65-F5344CB8AC3E}">
        <p14:creationId xmlns:p14="http://schemas.microsoft.com/office/powerpoint/2010/main" val="22795390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430" y="332656"/>
            <a:ext cx="8447127" cy="648072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>
                <a:solidFill>
                  <a:srgbClr val="000000"/>
                </a:solidFill>
                <a:effectLst/>
                <a:latin typeface="Proxima Nova"/>
              </a:rPr>
              <a:t>Main frameworks and libraries to know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9B88E4-03F1-45C1-B4F5-F1BD62AB0355}"/>
              </a:ext>
            </a:extLst>
          </p:cNvPr>
          <p:cNvSpPr txBox="1"/>
          <p:nvPr/>
        </p:nvSpPr>
        <p:spPr>
          <a:xfrm>
            <a:off x="323016" y="1124744"/>
            <a:ext cx="864047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>
                <a:solidFill>
                  <a:srgbClr val="000000"/>
                </a:solidFill>
                <a:effectLst/>
                <a:latin typeface="Proxima Nova"/>
              </a:rPr>
              <a:t>JavaScript for the back end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Speaking of JavaScript as an end-to-end development environment, we must mention its back-end implementation. 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Since JavaScript is so popular, the software engineering world adapted JS to back-end specifics.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Open Sans"/>
              </a:rPr>
              <a:t>For web server-side development with JavaScript, Node.js has probably become one of the most prominent tools.</a:t>
            </a:r>
          </a:p>
        </p:txBody>
      </p:sp>
    </p:spTree>
    <p:extLst>
      <p:ext uri="{BB962C8B-B14F-4D97-AF65-F5344CB8AC3E}">
        <p14:creationId xmlns:p14="http://schemas.microsoft.com/office/powerpoint/2010/main" val="29926781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57DA4-B743-4B3E-B3A9-AB9CD8D0AAFF}"/>
              </a:ext>
            </a:extLst>
          </p:cNvPr>
          <p:cNvSpPr txBox="1">
            <a:spLocks/>
          </p:cNvSpPr>
          <p:nvPr/>
        </p:nvSpPr>
        <p:spPr>
          <a:xfrm>
            <a:off x="0" y="1412776"/>
            <a:ext cx="9036496" cy="77809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/>
            <a:r>
              <a:rPr lang="en-GB" sz="4000" b="1" i="0" dirty="0">
                <a:solidFill>
                  <a:srgbClr val="2323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Questions &amp; Answers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F50E9C-1D8F-4D68-A055-5A1B662DC428}"/>
              </a:ext>
            </a:extLst>
          </p:cNvPr>
          <p:cNvSpPr txBox="1"/>
          <p:nvPr/>
        </p:nvSpPr>
        <p:spPr>
          <a:xfrm>
            <a:off x="683568" y="3068960"/>
            <a:ext cx="792088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Reference 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/>
              <a:t> </a:t>
            </a:r>
            <a:r>
              <a:rPr lang="en-GB" sz="2400" dirty="0">
                <a:hlinkClick r:id="rId2"/>
              </a:rPr>
              <a:t>https://www.altexsoft.com/blog/front-end-development-technologies-concepts/</a:t>
            </a:r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hlinkClick r:id="rId3"/>
              </a:rPr>
              <a:t>https://www.w3schools.com/css/default.asp</a:t>
            </a:r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hlinkClick r:id="rId4"/>
              </a:rPr>
              <a:t>https://www.w3schools.com/html/default.asp</a:t>
            </a: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1693551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Sylvia Hoffmann</DisplayName>
        <AccountId>4398</AccountId>
        <AccountType/>
      </UserInfo>
      <UserInfo>
        <DisplayName>Llinos McVicar</DisplayName>
        <AccountId>4803</AccountId>
        <AccountType/>
      </UserInfo>
      <UserInfo>
        <DisplayName>Bunmi Thomas</DisplayName>
        <AccountId>20016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4" ma:contentTypeDescription="Create a new document." ma:contentTypeScope="" ma:versionID="697e22ecbe2135e394169004b01b34a9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d20f70134215217fb266d1d94757e047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211f9404-bca0-4bcf-9c1d-965ccb6f8d2d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terms/"/>
    <ds:schemaRef ds:uri="303dbf9b-b85b-46a0-94f1-894078c07ecd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CF9ABB-9528-409E-A13D-EBE9E1E9DF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34</TotalTime>
  <Words>1443</Words>
  <Application>Microsoft Office PowerPoint</Application>
  <PresentationFormat>On-screen Show (4:3)</PresentationFormat>
  <Paragraphs>94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Calibri</vt:lpstr>
      <vt:lpstr>Cormorant Garamond</vt:lpstr>
      <vt:lpstr>Lato</vt:lpstr>
      <vt:lpstr>Lora</vt:lpstr>
      <vt:lpstr>Myriad Pro</vt:lpstr>
      <vt:lpstr>Open Sans</vt:lpstr>
      <vt:lpstr>Proxima Nova</vt:lpstr>
      <vt:lpstr>Wingdings</vt:lpstr>
      <vt:lpstr>20140311PresentationUWTSDTemplate</vt:lpstr>
      <vt:lpstr>BSc (Hons) Cloud Computing</vt:lpstr>
      <vt:lpstr>Objectives</vt:lpstr>
      <vt:lpstr>What is front-end development? Front end vs back end</vt:lpstr>
      <vt:lpstr>What is front-end development? Front end vs back end</vt:lpstr>
      <vt:lpstr>What is front-end development? Front end vs back end</vt:lpstr>
      <vt:lpstr>What is front-end development? Front end vs back end</vt:lpstr>
      <vt:lpstr>What is front-end development? Front end vs back end</vt:lpstr>
      <vt:lpstr>What is front-end development? Front end vs back end</vt:lpstr>
      <vt:lpstr>What is front-end development? Front end vs back end</vt:lpstr>
      <vt:lpstr>What is front-end development? Front end vs back end</vt:lpstr>
      <vt:lpstr>What is front-end development? Front end vs back end</vt:lpstr>
      <vt:lpstr>CSS: Styling your facade</vt:lpstr>
      <vt:lpstr>CSS: Styling your facade</vt:lpstr>
      <vt:lpstr>CSS: Styling your facade</vt:lpstr>
      <vt:lpstr>CSS: Styling your facade</vt:lpstr>
      <vt:lpstr>CSS: Styling your facade</vt:lpstr>
      <vt:lpstr>CSS: Styling your facade</vt:lpstr>
      <vt:lpstr>JavaScript: making the Web alive</vt:lpstr>
      <vt:lpstr>Main frameworks and libraries to know</vt:lpstr>
      <vt:lpstr>Main frameworks and libraries to know</vt:lpstr>
      <vt:lpstr>Main frameworks and libraries to know</vt:lpstr>
      <vt:lpstr>Main frameworks and libraries to know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Abida Danish</cp:lastModifiedBy>
  <cp:revision>62</cp:revision>
  <dcterms:created xsi:type="dcterms:W3CDTF">2015-04-14T15:21:28Z</dcterms:created>
  <dcterms:modified xsi:type="dcterms:W3CDTF">2021-10-23T11:56:04Z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