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09" r:id="rId5"/>
    <p:sldMasterId id="2147483712" r:id="rId6"/>
    <p:sldMasterId id="2147483678" r:id="rId7"/>
    <p:sldMasterId id="2147483667" r:id="rId8"/>
    <p:sldMasterId id="2147483714" r:id="rId9"/>
  </p:sldMasterIdLst>
  <p:notesMasterIdLst>
    <p:notesMasterId r:id="rId34"/>
  </p:notesMasterIdLst>
  <p:sldIdLst>
    <p:sldId id="427" r:id="rId10"/>
    <p:sldId id="439" r:id="rId11"/>
    <p:sldId id="262" r:id="rId12"/>
    <p:sldId id="422" r:id="rId13"/>
    <p:sldId id="400" r:id="rId14"/>
    <p:sldId id="401" r:id="rId15"/>
    <p:sldId id="418" r:id="rId16"/>
    <p:sldId id="402" r:id="rId17"/>
    <p:sldId id="429" r:id="rId18"/>
    <p:sldId id="411" r:id="rId19"/>
    <p:sldId id="412" r:id="rId20"/>
    <p:sldId id="414" r:id="rId21"/>
    <p:sldId id="416" r:id="rId22"/>
    <p:sldId id="417" r:id="rId23"/>
    <p:sldId id="403" r:id="rId24"/>
    <p:sldId id="420" r:id="rId25"/>
    <p:sldId id="419" r:id="rId26"/>
    <p:sldId id="405" r:id="rId27"/>
    <p:sldId id="409" r:id="rId28"/>
    <p:sldId id="425" r:id="rId29"/>
    <p:sldId id="426" r:id="rId30"/>
    <p:sldId id="481" r:id="rId31"/>
    <p:sldId id="428" r:id="rId32"/>
    <p:sldId id="48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FC1"/>
    <a:srgbClr val="FFFEFB"/>
    <a:srgbClr val="2C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B1BFA7-CC77-454D-8D6E-8C235FA314B1}" v="4" dt="2026-02-01T22:17:59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4" autoAdjust="0"/>
    <p:restoredTop sz="74920" autoAdjust="0"/>
  </p:normalViewPr>
  <p:slideViewPr>
    <p:cSldViewPr snapToGrid="0">
      <p:cViewPr varScale="1">
        <p:scale>
          <a:sx n="88" d="100"/>
          <a:sy n="88" d="100"/>
        </p:scale>
        <p:origin x="63" y="3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microsoft.com/office/2016/11/relationships/changesInfo" Target="changesInfos/changesInfo1.xml"/><Relationship Id="rId21" Type="http://schemas.openxmlformats.org/officeDocument/2006/relationships/slide" Target="slides/slide12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C4FA7F6A-747C-450E-8FF1-CF3585418D41}"/>
    <pc:docChg chg="delSld modSld">
      <pc:chgData name="Donna Morgan" userId="2976eeec-8c10-4d1d-8ccd-09f3bd3f8366" providerId="ADAL" clId="{C4FA7F6A-747C-450E-8FF1-CF3585418D41}" dt="2026-02-01T22:24:10.682" v="218" actId="1076"/>
      <pc:docMkLst>
        <pc:docMk/>
      </pc:docMkLst>
      <pc:sldChg chg="modAnim">
        <pc:chgData name="Donna Morgan" userId="2976eeec-8c10-4d1d-8ccd-09f3bd3f8366" providerId="ADAL" clId="{C4FA7F6A-747C-450E-8FF1-CF3585418D41}" dt="2026-02-01T22:17:59.779" v="4"/>
        <pc:sldMkLst>
          <pc:docMk/>
          <pc:sldMk cId="878250889" sldId="417"/>
        </pc:sldMkLst>
      </pc:sldChg>
      <pc:sldChg chg="modAnim">
        <pc:chgData name="Donna Morgan" userId="2976eeec-8c10-4d1d-8ccd-09f3bd3f8366" providerId="ADAL" clId="{C4FA7F6A-747C-450E-8FF1-CF3585418D41}" dt="2026-02-01T22:15:38.935" v="3"/>
        <pc:sldMkLst>
          <pc:docMk/>
          <pc:sldMk cId="2527006373" sldId="422"/>
        </pc:sldMkLst>
      </pc:sldChg>
      <pc:sldChg chg="del">
        <pc:chgData name="Donna Morgan" userId="2976eeec-8c10-4d1d-8ccd-09f3bd3f8366" providerId="ADAL" clId="{C4FA7F6A-747C-450E-8FF1-CF3585418D41}" dt="2026-02-01T22:13:48.196" v="0" actId="2696"/>
        <pc:sldMkLst>
          <pc:docMk/>
          <pc:sldMk cId="3611063893" sldId="476"/>
        </pc:sldMkLst>
      </pc:sldChg>
      <pc:sldChg chg="modSp mod">
        <pc:chgData name="Donna Morgan" userId="2976eeec-8c10-4d1d-8ccd-09f3bd3f8366" providerId="ADAL" clId="{C4FA7F6A-747C-450E-8FF1-CF3585418D41}" dt="2026-02-01T22:24:10.682" v="218" actId="1076"/>
        <pc:sldMkLst>
          <pc:docMk/>
          <pc:sldMk cId="1391567797" sldId="482"/>
        </pc:sldMkLst>
        <pc:graphicFrameChg chg="mod modGraphic">
          <ac:chgData name="Donna Morgan" userId="2976eeec-8c10-4d1d-8ccd-09f3bd3f8366" providerId="ADAL" clId="{C4FA7F6A-747C-450E-8FF1-CF3585418D41}" dt="2026-02-01T22:24:10.682" v="218" actId="1076"/>
          <ac:graphicFrameMkLst>
            <pc:docMk/>
            <pc:sldMk cId="1391567797" sldId="482"/>
            <ac:graphicFrameMk id="3" creationId="{FC351259-191D-198C-6F09-6E71B143321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53088-0344-4B22-9B11-8DF3F3F8356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E915DFE-4089-4092-9892-2EC221D11924}">
      <dgm:prSet/>
      <dgm:spPr/>
      <dgm:t>
        <a:bodyPr/>
        <a:lstStyle/>
        <a:p>
          <a:r>
            <a:rPr lang="en-US"/>
            <a:t>Step 1</a:t>
          </a:r>
        </a:p>
      </dgm:t>
    </dgm:pt>
    <dgm:pt modelId="{F7A372B8-F753-4AB4-B2AB-A6F32D42C8E3}" type="parTrans" cxnId="{E3EC6DEB-B021-40D6-962D-79088D8A6530}">
      <dgm:prSet/>
      <dgm:spPr/>
      <dgm:t>
        <a:bodyPr/>
        <a:lstStyle/>
        <a:p>
          <a:endParaRPr lang="en-US"/>
        </a:p>
      </dgm:t>
    </dgm:pt>
    <dgm:pt modelId="{FBA91699-BB1B-4614-8C6A-5557CABA06D6}" type="sibTrans" cxnId="{E3EC6DEB-B021-40D6-962D-79088D8A6530}">
      <dgm:prSet/>
      <dgm:spPr/>
      <dgm:t>
        <a:bodyPr/>
        <a:lstStyle/>
        <a:p>
          <a:endParaRPr lang="en-US"/>
        </a:p>
      </dgm:t>
    </dgm:pt>
    <dgm:pt modelId="{B41DB166-A5C7-4622-ABAE-7A9CDFBEFBFD}">
      <dgm:prSet custT="1"/>
      <dgm:spPr/>
      <dgm:t>
        <a:bodyPr/>
        <a:lstStyle/>
        <a:p>
          <a:r>
            <a:rPr lang="en-US" sz="1800" b="1" dirty="0"/>
            <a:t>Chose a broad topic</a:t>
          </a:r>
        </a:p>
      </dgm:t>
    </dgm:pt>
    <dgm:pt modelId="{09EE45A1-6B51-4EE0-A257-2AF8DC7000C6}" type="parTrans" cxnId="{3DA9C776-7343-4BC0-A70D-43924A00FD67}">
      <dgm:prSet/>
      <dgm:spPr/>
      <dgm:t>
        <a:bodyPr/>
        <a:lstStyle/>
        <a:p>
          <a:endParaRPr lang="en-US"/>
        </a:p>
      </dgm:t>
    </dgm:pt>
    <dgm:pt modelId="{E333E7A0-8D4A-459E-986E-64D85A064EF5}" type="sibTrans" cxnId="{3DA9C776-7343-4BC0-A70D-43924A00FD67}">
      <dgm:prSet/>
      <dgm:spPr/>
      <dgm:t>
        <a:bodyPr/>
        <a:lstStyle/>
        <a:p>
          <a:endParaRPr lang="en-US"/>
        </a:p>
      </dgm:t>
    </dgm:pt>
    <dgm:pt modelId="{EAA3C6BB-460A-411C-BDC4-5EC61AD6DBBD}">
      <dgm:prSet/>
      <dgm:spPr/>
      <dgm:t>
        <a:bodyPr/>
        <a:lstStyle/>
        <a:p>
          <a:r>
            <a:rPr lang="en-US"/>
            <a:t>Step 2</a:t>
          </a:r>
        </a:p>
      </dgm:t>
    </dgm:pt>
    <dgm:pt modelId="{F88C7D1F-594A-46A3-AC37-E93E7A9E4CEA}" type="parTrans" cxnId="{D96054A7-2DC8-4DE4-BFDB-5A85596179F7}">
      <dgm:prSet/>
      <dgm:spPr/>
      <dgm:t>
        <a:bodyPr/>
        <a:lstStyle/>
        <a:p>
          <a:endParaRPr lang="en-US"/>
        </a:p>
      </dgm:t>
    </dgm:pt>
    <dgm:pt modelId="{58DC1DB8-1426-4576-9EB6-472A08DA2072}" type="sibTrans" cxnId="{D96054A7-2DC8-4DE4-BFDB-5A85596179F7}">
      <dgm:prSet/>
      <dgm:spPr/>
      <dgm:t>
        <a:bodyPr/>
        <a:lstStyle/>
        <a:p>
          <a:endParaRPr lang="en-US"/>
        </a:p>
      </dgm:t>
    </dgm:pt>
    <dgm:pt modelId="{7B1FD5B8-570C-4E9E-BBBC-1677ECBB0022}">
      <dgm:prSet custT="1"/>
      <dgm:spPr/>
      <dgm:t>
        <a:bodyPr/>
        <a:lstStyle/>
        <a:p>
          <a:r>
            <a:rPr lang="en-US" sz="1800" b="1" dirty="0"/>
            <a:t>Preliminary research</a:t>
          </a:r>
        </a:p>
      </dgm:t>
    </dgm:pt>
    <dgm:pt modelId="{AD401443-EB4F-4D97-8DA5-42C88EB3A72E}" type="parTrans" cxnId="{7AFF9A71-4698-4DC5-BA6B-488692CA62AC}">
      <dgm:prSet/>
      <dgm:spPr/>
      <dgm:t>
        <a:bodyPr/>
        <a:lstStyle/>
        <a:p>
          <a:endParaRPr lang="en-US"/>
        </a:p>
      </dgm:t>
    </dgm:pt>
    <dgm:pt modelId="{FD548A8A-5295-4F94-9C5B-93847A77968D}" type="sibTrans" cxnId="{7AFF9A71-4698-4DC5-BA6B-488692CA62AC}">
      <dgm:prSet/>
      <dgm:spPr/>
      <dgm:t>
        <a:bodyPr/>
        <a:lstStyle/>
        <a:p>
          <a:endParaRPr lang="en-US"/>
        </a:p>
      </dgm:t>
    </dgm:pt>
    <dgm:pt modelId="{29AB6271-33F1-4535-9E37-860DF20E74EC}">
      <dgm:prSet/>
      <dgm:spPr/>
      <dgm:t>
        <a:bodyPr/>
        <a:lstStyle/>
        <a:p>
          <a:r>
            <a:rPr lang="en-US"/>
            <a:t>Step 3</a:t>
          </a:r>
        </a:p>
      </dgm:t>
    </dgm:pt>
    <dgm:pt modelId="{FBBDAFDE-1A23-4D3D-9FF8-8FE7D96E75C2}" type="parTrans" cxnId="{3475C073-DDE7-4FE3-A4EA-18017130F741}">
      <dgm:prSet/>
      <dgm:spPr/>
      <dgm:t>
        <a:bodyPr/>
        <a:lstStyle/>
        <a:p>
          <a:endParaRPr lang="en-US"/>
        </a:p>
      </dgm:t>
    </dgm:pt>
    <dgm:pt modelId="{CF2C6A3C-8CD5-4089-984A-27481F9C30A4}" type="sibTrans" cxnId="{3475C073-DDE7-4FE3-A4EA-18017130F741}">
      <dgm:prSet/>
      <dgm:spPr/>
      <dgm:t>
        <a:bodyPr/>
        <a:lstStyle/>
        <a:p>
          <a:endParaRPr lang="en-US"/>
        </a:p>
      </dgm:t>
    </dgm:pt>
    <dgm:pt modelId="{D6D3AED7-848F-45DD-8A3A-A4E387614D75}">
      <dgm:prSet custT="1"/>
      <dgm:spPr/>
      <dgm:t>
        <a:bodyPr/>
        <a:lstStyle/>
        <a:p>
          <a:r>
            <a:rPr lang="en-US" sz="1800" b="1" dirty="0"/>
            <a:t>Narrow down topic</a:t>
          </a:r>
        </a:p>
      </dgm:t>
    </dgm:pt>
    <dgm:pt modelId="{5EF88060-BB74-429C-9BCE-B58856E59146}" type="parTrans" cxnId="{5C6872A8-8A51-4126-977D-2FA1091FC876}">
      <dgm:prSet/>
      <dgm:spPr/>
      <dgm:t>
        <a:bodyPr/>
        <a:lstStyle/>
        <a:p>
          <a:endParaRPr lang="en-US"/>
        </a:p>
      </dgm:t>
    </dgm:pt>
    <dgm:pt modelId="{B9905D4C-1E6C-4DE2-82A0-C25E84FAAA7A}" type="sibTrans" cxnId="{5C6872A8-8A51-4126-977D-2FA1091FC876}">
      <dgm:prSet/>
      <dgm:spPr/>
      <dgm:t>
        <a:bodyPr/>
        <a:lstStyle/>
        <a:p>
          <a:endParaRPr lang="en-US"/>
        </a:p>
      </dgm:t>
    </dgm:pt>
    <dgm:pt modelId="{67CE4DBB-13A7-492B-97C3-8DCE749B49B1}">
      <dgm:prSet/>
      <dgm:spPr/>
      <dgm:t>
        <a:bodyPr/>
        <a:lstStyle/>
        <a:p>
          <a:r>
            <a:rPr lang="en-US"/>
            <a:t>Step 4</a:t>
          </a:r>
        </a:p>
      </dgm:t>
    </dgm:pt>
    <dgm:pt modelId="{989951B4-0512-4633-A5D9-C442C2BF0563}" type="parTrans" cxnId="{D24E4052-A792-45E4-8325-37779737F559}">
      <dgm:prSet/>
      <dgm:spPr/>
      <dgm:t>
        <a:bodyPr/>
        <a:lstStyle/>
        <a:p>
          <a:endParaRPr lang="en-US"/>
        </a:p>
      </dgm:t>
    </dgm:pt>
    <dgm:pt modelId="{76737F32-2715-4C48-B90A-626E2ACAF35D}" type="sibTrans" cxnId="{D24E4052-A792-45E4-8325-37779737F559}">
      <dgm:prSet/>
      <dgm:spPr/>
      <dgm:t>
        <a:bodyPr/>
        <a:lstStyle/>
        <a:p>
          <a:endParaRPr lang="en-US"/>
        </a:p>
      </dgm:t>
    </dgm:pt>
    <dgm:pt modelId="{BC086222-6BAE-4645-9E58-DB89A6ABA587}">
      <dgm:prSet custT="1"/>
      <dgm:spPr/>
      <dgm:t>
        <a:bodyPr/>
        <a:lstStyle/>
        <a:p>
          <a:r>
            <a:rPr lang="en-US" sz="1800" b="1" dirty="0"/>
            <a:t>Identify a research problem</a:t>
          </a:r>
        </a:p>
      </dgm:t>
    </dgm:pt>
    <dgm:pt modelId="{085985BE-42D3-42C6-8B64-40077E5B01CC}" type="parTrans" cxnId="{0AAAF8DC-C029-43B0-830E-25D9E31037B6}">
      <dgm:prSet/>
      <dgm:spPr/>
      <dgm:t>
        <a:bodyPr/>
        <a:lstStyle/>
        <a:p>
          <a:endParaRPr lang="en-US"/>
        </a:p>
      </dgm:t>
    </dgm:pt>
    <dgm:pt modelId="{C9C4EFCB-EE3E-4F93-BE2F-C987D8FEB75C}" type="sibTrans" cxnId="{0AAAF8DC-C029-43B0-830E-25D9E31037B6}">
      <dgm:prSet/>
      <dgm:spPr/>
      <dgm:t>
        <a:bodyPr/>
        <a:lstStyle/>
        <a:p>
          <a:endParaRPr lang="en-US"/>
        </a:p>
      </dgm:t>
    </dgm:pt>
    <dgm:pt modelId="{FED3415E-782E-4073-8113-ADFA560A1A07}">
      <dgm:prSet/>
      <dgm:spPr/>
      <dgm:t>
        <a:bodyPr/>
        <a:lstStyle/>
        <a:p>
          <a:r>
            <a:rPr lang="en-US"/>
            <a:t>Step 5</a:t>
          </a:r>
        </a:p>
      </dgm:t>
    </dgm:pt>
    <dgm:pt modelId="{5204AA62-BD86-4ECB-BC9A-2097D49AC310}" type="parTrans" cxnId="{0C2FBB55-14B0-462C-A7D5-1FC0E5B2E588}">
      <dgm:prSet/>
      <dgm:spPr/>
      <dgm:t>
        <a:bodyPr/>
        <a:lstStyle/>
        <a:p>
          <a:endParaRPr lang="en-US"/>
        </a:p>
      </dgm:t>
    </dgm:pt>
    <dgm:pt modelId="{DCAA8336-89AD-4ABA-905B-541C89F362C9}" type="sibTrans" cxnId="{0C2FBB55-14B0-462C-A7D5-1FC0E5B2E588}">
      <dgm:prSet/>
      <dgm:spPr/>
      <dgm:t>
        <a:bodyPr/>
        <a:lstStyle/>
        <a:p>
          <a:endParaRPr lang="en-US"/>
        </a:p>
      </dgm:t>
    </dgm:pt>
    <dgm:pt modelId="{E98F1015-F5ED-4848-B3AF-235FD20B7F17}">
      <dgm:prSet custT="1"/>
      <dgm:spPr/>
      <dgm:t>
        <a:bodyPr/>
        <a:lstStyle/>
        <a:p>
          <a:r>
            <a:rPr lang="en-US" sz="1800" b="1" dirty="0"/>
            <a:t>Develop research questions</a:t>
          </a:r>
        </a:p>
      </dgm:t>
    </dgm:pt>
    <dgm:pt modelId="{B671E2D8-E12D-4B2A-9763-EC8B1862D2FC}" type="parTrans" cxnId="{323FCD07-4471-4FE4-B64D-0E7C0A770FB6}">
      <dgm:prSet/>
      <dgm:spPr/>
      <dgm:t>
        <a:bodyPr/>
        <a:lstStyle/>
        <a:p>
          <a:endParaRPr lang="en-US"/>
        </a:p>
      </dgm:t>
    </dgm:pt>
    <dgm:pt modelId="{066F6050-6EA8-4F36-8E1F-372987268C00}" type="sibTrans" cxnId="{323FCD07-4471-4FE4-B64D-0E7C0A770FB6}">
      <dgm:prSet/>
      <dgm:spPr/>
      <dgm:t>
        <a:bodyPr/>
        <a:lstStyle/>
        <a:p>
          <a:endParaRPr lang="en-US"/>
        </a:p>
      </dgm:t>
    </dgm:pt>
    <dgm:pt modelId="{D19E612D-247D-4E01-9EFD-2D65B028F716}">
      <dgm:prSet/>
      <dgm:spPr/>
      <dgm:t>
        <a:bodyPr/>
        <a:lstStyle/>
        <a:p>
          <a:r>
            <a:rPr lang="en-US"/>
            <a:t>Step 6</a:t>
          </a:r>
        </a:p>
      </dgm:t>
    </dgm:pt>
    <dgm:pt modelId="{5F991C4F-A603-4FB9-B13F-25A09FC158F7}" type="parTrans" cxnId="{2E1462A1-686D-4D78-80AF-8FCE76A3CB3A}">
      <dgm:prSet/>
      <dgm:spPr/>
      <dgm:t>
        <a:bodyPr/>
        <a:lstStyle/>
        <a:p>
          <a:endParaRPr lang="en-US"/>
        </a:p>
      </dgm:t>
    </dgm:pt>
    <dgm:pt modelId="{7DDC8DB5-EE22-4068-AAC2-78CB0709762D}" type="sibTrans" cxnId="{2E1462A1-686D-4D78-80AF-8FCE76A3CB3A}">
      <dgm:prSet/>
      <dgm:spPr/>
      <dgm:t>
        <a:bodyPr/>
        <a:lstStyle/>
        <a:p>
          <a:endParaRPr lang="en-US"/>
        </a:p>
      </dgm:t>
    </dgm:pt>
    <dgm:pt modelId="{C3885585-DD0D-4BFF-9CBC-BBC8698C4BD0}">
      <dgm:prSet custT="1"/>
      <dgm:spPr/>
      <dgm:t>
        <a:bodyPr/>
        <a:lstStyle/>
        <a:p>
          <a:r>
            <a:rPr lang="en-US" sz="1800" b="1" dirty="0"/>
            <a:t>Establish the aims &amp; objectives</a:t>
          </a:r>
        </a:p>
      </dgm:t>
    </dgm:pt>
    <dgm:pt modelId="{9D8824D4-303D-4E51-922C-3FF17F2E9F17}" type="parTrans" cxnId="{C555EFF1-0A73-4199-894D-0E52C08E1C96}">
      <dgm:prSet/>
      <dgm:spPr/>
      <dgm:t>
        <a:bodyPr/>
        <a:lstStyle/>
        <a:p>
          <a:endParaRPr lang="en-US"/>
        </a:p>
      </dgm:t>
    </dgm:pt>
    <dgm:pt modelId="{F3369C06-6403-43D2-BBF3-F8CE5F33D2D6}" type="sibTrans" cxnId="{C555EFF1-0A73-4199-894D-0E52C08E1C96}">
      <dgm:prSet/>
      <dgm:spPr/>
      <dgm:t>
        <a:bodyPr/>
        <a:lstStyle/>
        <a:p>
          <a:endParaRPr lang="en-US"/>
        </a:p>
      </dgm:t>
    </dgm:pt>
    <dgm:pt modelId="{239767B7-D030-496D-AB5E-12057AE8AC0A}" type="pres">
      <dgm:prSet presAssocID="{6F053088-0344-4B22-9B11-8DF3F3F83564}" presName="Name0" presStyleCnt="0">
        <dgm:presLayoutVars>
          <dgm:dir/>
          <dgm:animLvl val="lvl"/>
          <dgm:resizeHandles val="exact"/>
        </dgm:presLayoutVars>
      </dgm:prSet>
      <dgm:spPr/>
    </dgm:pt>
    <dgm:pt modelId="{35E7C9A8-9B5D-44AA-A984-58939F86E20B}" type="pres">
      <dgm:prSet presAssocID="{D19E612D-247D-4E01-9EFD-2D65B028F716}" presName="boxAndChildren" presStyleCnt="0"/>
      <dgm:spPr/>
    </dgm:pt>
    <dgm:pt modelId="{82DDC2C8-4FC6-4606-BF06-9F512087E26B}" type="pres">
      <dgm:prSet presAssocID="{D19E612D-247D-4E01-9EFD-2D65B028F716}" presName="parentTextBox" presStyleLbl="alignNode1" presStyleIdx="0" presStyleCnt="6"/>
      <dgm:spPr/>
    </dgm:pt>
    <dgm:pt modelId="{9CB5CCA5-C3D2-447F-9A16-CD71C1989550}" type="pres">
      <dgm:prSet presAssocID="{D19E612D-247D-4E01-9EFD-2D65B028F716}" presName="descendantBox" presStyleLbl="bgAccFollowNode1" presStyleIdx="0" presStyleCnt="6"/>
      <dgm:spPr/>
    </dgm:pt>
    <dgm:pt modelId="{BF2C53A5-82CD-41BD-9C98-DCB9B06ADE7F}" type="pres">
      <dgm:prSet presAssocID="{DCAA8336-89AD-4ABA-905B-541C89F362C9}" presName="sp" presStyleCnt="0"/>
      <dgm:spPr/>
    </dgm:pt>
    <dgm:pt modelId="{57F35D84-281C-47AF-A7CF-C4041B18B6C5}" type="pres">
      <dgm:prSet presAssocID="{FED3415E-782E-4073-8113-ADFA560A1A07}" presName="arrowAndChildren" presStyleCnt="0"/>
      <dgm:spPr/>
    </dgm:pt>
    <dgm:pt modelId="{89D4E167-77A2-41AD-9DE2-372FE9FA2844}" type="pres">
      <dgm:prSet presAssocID="{FED3415E-782E-4073-8113-ADFA560A1A07}" presName="parentTextArrow" presStyleLbl="node1" presStyleIdx="0" presStyleCnt="0"/>
      <dgm:spPr/>
    </dgm:pt>
    <dgm:pt modelId="{0905E81B-DBA0-4C07-8DCE-816D4C870E5C}" type="pres">
      <dgm:prSet presAssocID="{FED3415E-782E-4073-8113-ADFA560A1A07}" presName="arrow" presStyleLbl="alignNode1" presStyleIdx="1" presStyleCnt="6"/>
      <dgm:spPr/>
    </dgm:pt>
    <dgm:pt modelId="{6AF6F8EB-CC69-4432-9892-7D91B88F5F49}" type="pres">
      <dgm:prSet presAssocID="{FED3415E-782E-4073-8113-ADFA560A1A07}" presName="descendantArrow" presStyleLbl="bgAccFollowNode1" presStyleIdx="1" presStyleCnt="6"/>
      <dgm:spPr/>
    </dgm:pt>
    <dgm:pt modelId="{7FD3B277-51D5-4DEC-98C8-43441A899508}" type="pres">
      <dgm:prSet presAssocID="{76737F32-2715-4C48-B90A-626E2ACAF35D}" presName="sp" presStyleCnt="0"/>
      <dgm:spPr/>
    </dgm:pt>
    <dgm:pt modelId="{55CC3E52-F994-4D71-90C1-0137D7C9E3C0}" type="pres">
      <dgm:prSet presAssocID="{67CE4DBB-13A7-492B-97C3-8DCE749B49B1}" presName="arrowAndChildren" presStyleCnt="0"/>
      <dgm:spPr/>
    </dgm:pt>
    <dgm:pt modelId="{04C1D295-9787-4251-A650-2B9D1D28C2FC}" type="pres">
      <dgm:prSet presAssocID="{67CE4DBB-13A7-492B-97C3-8DCE749B49B1}" presName="parentTextArrow" presStyleLbl="node1" presStyleIdx="0" presStyleCnt="0"/>
      <dgm:spPr/>
    </dgm:pt>
    <dgm:pt modelId="{A508C79C-D9DB-4E0E-93BB-A14D5BED6979}" type="pres">
      <dgm:prSet presAssocID="{67CE4DBB-13A7-492B-97C3-8DCE749B49B1}" presName="arrow" presStyleLbl="alignNode1" presStyleIdx="2" presStyleCnt="6"/>
      <dgm:spPr/>
    </dgm:pt>
    <dgm:pt modelId="{F791DEF4-62E8-4B85-A1B7-B0805372F969}" type="pres">
      <dgm:prSet presAssocID="{67CE4DBB-13A7-492B-97C3-8DCE749B49B1}" presName="descendantArrow" presStyleLbl="bgAccFollowNode1" presStyleIdx="2" presStyleCnt="6"/>
      <dgm:spPr/>
    </dgm:pt>
    <dgm:pt modelId="{FA2DC29F-02AC-4AA5-B16D-05869EF48412}" type="pres">
      <dgm:prSet presAssocID="{CF2C6A3C-8CD5-4089-984A-27481F9C30A4}" presName="sp" presStyleCnt="0"/>
      <dgm:spPr/>
    </dgm:pt>
    <dgm:pt modelId="{58DB1BEA-8B55-420C-B76D-4BE2D50F55A1}" type="pres">
      <dgm:prSet presAssocID="{29AB6271-33F1-4535-9E37-860DF20E74EC}" presName="arrowAndChildren" presStyleCnt="0"/>
      <dgm:spPr/>
    </dgm:pt>
    <dgm:pt modelId="{B4A6EB83-C3FC-4034-B075-6325186C93F1}" type="pres">
      <dgm:prSet presAssocID="{29AB6271-33F1-4535-9E37-860DF20E74EC}" presName="parentTextArrow" presStyleLbl="node1" presStyleIdx="0" presStyleCnt="0"/>
      <dgm:spPr/>
    </dgm:pt>
    <dgm:pt modelId="{5EC953C7-F7EE-4321-ACA7-C057F8F616F1}" type="pres">
      <dgm:prSet presAssocID="{29AB6271-33F1-4535-9E37-860DF20E74EC}" presName="arrow" presStyleLbl="alignNode1" presStyleIdx="3" presStyleCnt="6"/>
      <dgm:spPr/>
    </dgm:pt>
    <dgm:pt modelId="{0348EF5A-2445-4A49-945D-EAE4C878639E}" type="pres">
      <dgm:prSet presAssocID="{29AB6271-33F1-4535-9E37-860DF20E74EC}" presName="descendantArrow" presStyleLbl="bgAccFollowNode1" presStyleIdx="3" presStyleCnt="6"/>
      <dgm:spPr/>
    </dgm:pt>
    <dgm:pt modelId="{78E894AB-F741-4679-B18F-D69CD2D9BE35}" type="pres">
      <dgm:prSet presAssocID="{58DC1DB8-1426-4576-9EB6-472A08DA2072}" presName="sp" presStyleCnt="0"/>
      <dgm:spPr/>
    </dgm:pt>
    <dgm:pt modelId="{116574A7-8C54-4293-ACD1-3CA1CA50B6C3}" type="pres">
      <dgm:prSet presAssocID="{EAA3C6BB-460A-411C-BDC4-5EC61AD6DBBD}" presName="arrowAndChildren" presStyleCnt="0"/>
      <dgm:spPr/>
    </dgm:pt>
    <dgm:pt modelId="{1BAF6CB7-32F6-4BC4-B437-D50DA70E8799}" type="pres">
      <dgm:prSet presAssocID="{EAA3C6BB-460A-411C-BDC4-5EC61AD6DBBD}" presName="parentTextArrow" presStyleLbl="node1" presStyleIdx="0" presStyleCnt="0"/>
      <dgm:spPr/>
    </dgm:pt>
    <dgm:pt modelId="{E8DCED87-DF0F-4D49-870A-C0411366D1F6}" type="pres">
      <dgm:prSet presAssocID="{EAA3C6BB-460A-411C-BDC4-5EC61AD6DBBD}" presName="arrow" presStyleLbl="alignNode1" presStyleIdx="4" presStyleCnt="6"/>
      <dgm:spPr/>
    </dgm:pt>
    <dgm:pt modelId="{C5CA2A75-F30E-442C-A45E-0BC6DE96EDC5}" type="pres">
      <dgm:prSet presAssocID="{EAA3C6BB-460A-411C-BDC4-5EC61AD6DBBD}" presName="descendantArrow" presStyleLbl="bgAccFollowNode1" presStyleIdx="4" presStyleCnt="6"/>
      <dgm:spPr/>
    </dgm:pt>
    <dgm:pt modelId="{121E1EAC-DBF8-44A4-873D-58A0ED6B737C}" type="pres">
      <dgm:prSet presAssocID="{FBA91699-BB1B-4614-8C6A-5557CABA06D6}" presName="sp" presStyleCnt="0"/>
      <dgm:spPr/>
    </dgm:pt>
    <dgm:pt modelId="{D595B760-069B-46F8-8DF2-F6C8E5506E17}" type="pres">
      <dgm:prSet presAssocID="{0E915DFE-4089-4092-9892-2EC221D11924}" presName="arrowAndChildren" presStyleCnt="0"/>
      <dgm:spPr/>
    </dgm:pt>
    <dgm:pt modelId="{D53CF960-FB02-48DD-94A5-C690E74D25DA}" type="pres">
      <dgm:prSet presAssocID="{0E915DFE-4089-4092-9892-2EC221D11924}" presName="parentTextArrow" presStyleLbl="node1" presStyleIdx="0" presStyleCnt="0"/>
      <dgm:spPr/>
    </dgm:pt>
    <dgm:pt modelId="{62473663-3F92-48B8-9FDB-74996A8AD4DE}" type="pres">
      <dgm:prSet presAssocID="{0E915DFE-4089-4092-9892-2EC221D11924}" presName="arrow" presStyleLbl="alignNode1" presStyleIdx="5" presStyleCnt="6"/>
      <dgm:spPr/>
    </dgm:pt>
    <dgm:pt modelId="{4B15BE46-8041-4D22-A775-7EA77EA978CF}" type="pres">
      <dgm:prSet presAssocID="{0E915DFE-4089-4092-9892-2EC221D11924}" presName="descendantArrow" presStyleLbl="bgAccFollowNode1" presStyleIdx="5" presStyleCnt="6"/>
      <dgm:spPr/>
    </dgm:pt>
  </dgm:ptLst>
  <dgm:cxnLst>
    <dgm:cxn modelId="{50A7D204-795D-4B16-B594-5BF019838393}" type="presOf" srcId="{EAA3C6BB-460A-411C-BDC4-5EC61AD6DBBD}" destId="{1BAF6CB7-32F6-4BC4-B437-D50DA70E8799}" srcOrd="0" destOrd="0" presId="urn:microsoft.com/office/officeart/2016/7/layout/VerticalDownArrowProcess"/>
    <dgm:cxn modelId="{323FCD07-4471-4FE4-B64D-0E7C0A770FB6}" srcId="{FED3415E-782E-4073-8113-ADFA560A1A07}" destId="{E98F1015-F5ED-4848-B3AF-235FD20B7F17}" srcOrd="0" destOrd="0" parTransId="{B671E2D8-E12D-4B2A-9763-EC8B1862D2FC}" sibTransId="{066F6050-6EA8-4F36-8E1F-372987268C00}"/>
    <dgm:cxn modelId="{B6B7901B-892E-4257-8910-319A27A61A30}" type="presOf" srcId="{29AB6271-33F1-4535-9E37-860DF20E74EC}" destId="{5EC953C7-F7EE-4321-ACA7-C057F8F616F1}" srcOrd="1" destOrd="0" presId="urn:microsoft.com/office/officeart/2016/7/layout/VerticalDownArrowProcess"/>
    <dgm:cxn modelId="{462C3733-CF09-434E-B7C0-8167A8026EA6}" type="presOf" srcId="{FED3415E-782E-4073-8113-ADFA560A1A07}" destId="{0905E81B-DBA0-4C07-8DCE-816D4C870E5C}" srcOrd="1" destOrd="0" presId="urn:microsoft.com/office/officeart/2016/7/layout/VerticalDownArrowProcess"/>
    <dgm:cxn modelId="{D11DAD3A-FF3C-4EA2-9771-0F2FD1C4FEE4}" type="presOf" srcId="{B41DB166-A5C7-4622-ABAE-7A9CDFBEFBFD}" destId="{4B15BE46-8041-4D22-A775-7EA77EA978CF}" srcOrd="0" destOrd="0" presId="urn:microsoft.com/office/officeart/2016/7/layout/VerticalDownArrowProcess"/>
    <dgm:cxn modelId="{7D39FB68-33B6-47CA-BB16-51D9CF2F3FB0}" type="presOf" srcId="{0E915DFE-4089-4092-9892-2EC221D11924}" destId="{62473663-3F92-48B8-9FDB-74996A8AD4DE}" srcOrd="1" destOrd="0" presId="urn:microsoft.com/office/officeart/2016/7/layout/VerticalDownArrowProcess"/>
    <dgm:cxn modelId="{C2648B6C-D88D-42D5-94B5-0298CB106DC5}" type="presOf" srcId="{29AB6271-33F1-4535-9E37-860DF20E74EC}" destId="{B4A6EB83-C3FC-4034-B075-6325186C93F1}" srcOrd="0" destOrd="0" presId="urn:microsoft.com/office/officeart/2016/7/layout/VerticalDownArrowProcess"/>
    <dgm:cxn modelId="{4B9DAF6C-AD1D-4D31-A118-1AAA115AC4D9}" type="presOf" srcId="{67CE4DBB-13A7-492B-97C3-8DCE749B49B1}" destId="{04C1D295-9787-4251-A650-2B9D1D28C2FC}" srcOrd="0" destOrd="0" presId="urn:microsoft.com/office/officeart/2016/7/layout/VerticalDownArrowProcess"/>
    <dgm:cxn modelId="{3AECF74C-B97C-4704-944C-264A98645E91}" type="presOf" srcId="{0E915DFE-4089-4092-9892-2EC221D11924}" destId="{D53CF960-FB02-48DD-94A5-C690E74D25DA}" srcOrd="0" destOrd="0" presId="urn:microsoft.com/office/officeart/2016/7/layout/VerticalDownArrowProcess"/>
    <dgm:cxn modelId="{518DF46E-3898-4227-A6E6-8AB8C9CA6900}" type="presOf" srcId="{7B1FD5B8-570C-4E9E-BBBC-1677ECBB0022}" destId="{C5CA2A75-F30E-442C-A45E-0BC6DE96EDC5}" srcOrd="0" destOrd="0" presId="urn:microsoft.com/office/officeart/2016/7/layout/VerticalDownArrowProcess"/>
    <dgm:cxn modelId="{7BB38270-40FE-484B-A3DE-9A60C0BE05EA}" type="presOf" srcId="{BC086222-6BAE-4645-9E58-DB89A6ABA587}" destId="{F791DEF4-62E8-4B85-A1B7-B0805372F969}" srcOrd="0" destOrd="0" presId="urn:microsoft.com/office/officeart/2016/7/layout/VerticalDownArrowProcess"/>
    <dgm:cxn modelId="{7AFF9A71-4698-4DC5-BA6B-488692CA62AC}" srcId="{EAA3C6BB-460A-411C-BDC4-5EC61AD6DBBD}" destId="{7B1FD5B8-570C-4E9E-BBBC-1677ECBB0022}" srcOrd="0" destOrd="0" parTransId="{AD401443-EB4F-4D97-8DA5-42C88EB3A72E}" sibTransId="{FD548A8A-5295-4F94-9C5B-93847A77968D}"/>
    <dgm:cxn modelId="{D24E4052-A792-45E4-8325-37779737F559}" srcId="{6F053088-0344-4B22-9B11-8DF3F3F83564}" destId="{67CE4DBB-13A7-492B-97C3-8DCE749B49B1}" srcOrd="3" destOrd="0" parTransId="{989951B4-0512-4633-A5D9-C442C2BF0563}" sibTransId="{76737F32-2715-4C48-B90A-626E2ACAF35D}"/>
    <dgm:cxn modelId="{3475C073-DDE7-4FE3-A4EA-18017130F741}" srcId="{6F053088-0344-4B22-9B11-8DF3F3F83564}" destId="{29AB6271-33F1-4535-9E37-860DF20E74EC}" srcOrd="2" destOrd="0" parTransId="{FBBDAFDE-1A23-4D3D-9FF8-8FE7D96E75C2}" sibTransId="{CF2C6A3C-8CD5-4089-984A-27481F9C30A4}"/>
    <dgm:cxn modelId="{0C2FBB55-14B0-462C-A7D5-1FC0E5B2E588}" srcId="{6F053088-0344-4B22-9B11-8DF3F3F83564}" destId="{FED3415E-782E-4073-8113-ADFA560A1A07}" srcOrd="4" destOrd="0" parTransId="{5204AA62-BD86-4ECB-BC9A-2097D49AC310}" sibTransId="{DCAA8336-89AD-4ABA-905B-541C89F362C9}"/>
    <dgm:cxn modelId="{3DA9C776-7343-4BC0-A70D-43924A00FD67}" srcId="{0E915DFE-4089-4092-9892-2EC221D11924}" destId="{B41DB166-A5C7-4622-ABAE-7A9CDFBEFBFD}" srcOrd="0" destOrd="0" parTransId="{09EE45A1-6B51-4EE0-A257-2AF8DC7000C6}" sibTransId="{E333E7A0-8D4A-459E-986E-64D85A064EF5}"/>
    <dgm:cxn modelId="{2833B97F-EC0B-432A-8A61-33B21D17A139}" type="presOf" srcId="{D6D3AED7-848F-45DD-8A3A-A4E387614D75}" destId="{0348EF5A-2445-4A49-945D-EAE4C878639E}" srcOrd="0" destOrd="0" presId="urn:microsoft.com/office/officeart/2016/7/layout/VerticalDownArrowProcess"/>
    <dgm:cxn modelId="{C4C95980-7162-4991-9643-A75D382D974F}" type="presOf" srcId="{E98F1015-F5ED-4848-B3AF-235FD20B7F17}" destId="{6AF6F8EB-CC69-4432-9892-7D91B88F5F49}" srcOrd="0" destOrd="0" presId="urn:microsoft.com/office/officeart/2016/7/layout/VerticalDownArrowProcess"/>
    <dgm:cxn modelId="{2E1462A1-686D-4D78-80AF-8FCE76A3CB3A}" srcId="{6F053088-0344-4B22-9B11-8DF3F3F83564}" destId="{D19E612D-247D-4E01-9EFD-2D65B028F716}" srcOrd="5" destOrd="0" parTransId="{5F991C4F-A603-4FB9-B13F-25A09FC158F7}" sibTransId="{7DDC8DB5-EE22-4068-AAC2-78CB0709762D}"/>
    <dgm:cxn modelId="{2BE014A5-EFFF-4E83-9505-3A2A6623F40C}" type="presOf" srcId="{67CE4DBB-13A7-492B-97C3-8DCE749B49B1}" destId="{A508C79C-D9DB-4E0E-93BB-A14D5BED6979}" srcOrd="1" destOrd="0" presId="urn:microsoft.com/office/officeart/2016/7/layout/VerticalDownArrowProcess"/>
    <dgm:cxn modelId="{D96054A7-2DC8-4DE4-BFDB-5A85596179F7}" srcId="{6F053088-0344-4B22-9B11-8DF3F3F83564}" destId="{EAA3C6BB-460A-411C-BDC4-5EC61AD6DBBD}" srcOrd="1" destOrd="0" parTransId="{F88C7D1F-594A-46A3-AC37-E93E7A9E4CEA}" sibTransId="{58DC1DB8-1426-4576-9EB6-472A08DA2072}"/>
    <dgm:cxn modelId="{5C6872A8-8A51-4126-977D-2FA1091FC876}" srcId="{29AB6271-33F1-4535-9E37-860DF20E74EC}" destId="{D6D3AED7-848F-45DD-8A3A-A4E387614D75}" srcOrd="0" destOrd="0" parTransId="{5EF88060-BB74-429C-9BCE-B58856E59146}" sibTransId="{B9905D4C-1E6C-4DE2-82A0-C25E84FAAA7A}"/>
    <dgm:cxn modelId="{938EBDAA-5940-43AA-A3F2-851EEB4FF954}" type="presOf" srcId="{C3885585-DD0D-4BFF-9CBC-BBC8698C4BD0}" destId="{9CB5CCA5-C3D2-447F-9A16-CD71C1989550}" srcOrd="0" destOrd="0" presId="urn:microsoft.com/office/officeart/2016/7/layout/VerticalDownArrowProcess"/>
    <dgm:cxn modelId="{F84941BB-77D6-4671-899A-885B6C807AD8}" type="presOf" srcId="{EAA3C6BB-460A-411C-BDC4-5EC61AD6DBBD}" destId="{E8DCED87-DF0F-4D49-870A-C0411366D1F6}" srcOrd="1" destOrd="0" presId="urn:microsoft.com/office/officeart/2016/7/layout/VerticalDownArrowProcess"/>
    <dgm:cxn modelId="{E948B5CA-F6D2-4A45-95A2-1252C1FE5EE6}" type="presOf" srcId="{6F053088-0344-4B22-9B11-8DF3F3F83564}" destId="{239767B7-D030-496D-AB5E-12057AE8AC0A}" srcOrd="0" destOrd="0" presId="urn:microsoft.com/office/officeart/2016/7/layout/VerticalDownArrowProcess"/>
    <dgm:cxn modelId="{0AAAF8DC-C029-43B0-830E-25D9E31037B6}" srcId="{67CE4DBB-13A7-492B-97C3-8DCE749B49B1}" destId="{BC086222-6BAE-4645-9E58-DB89A6ABA587}" srcOrd="0" destOrd="0" parTransId="{085985BE-42D3-42C6-8B64-40077E5B01CC}" sibTransId="{C9C4EFCB-EE3E-4F93-BE2F-C987D8FEB75C}"/>
    <dgm:cxn modelId="{E3EC6DEB-B021-40D6-962D-79088D8A6530}" srcId="{6F053088-0344-4B22-9B11-8DF3F3F83564}" destId="{0E915DFE-4089-4092-9892-2EC221D11924}" srcOrd="0" destOrd="0" parTransId="{F7A372B8-F753-4AB4-B2AB-A6F32D42C8E3}" sibTransId="{FBA91699-BB1B-4614-8C6A-5557CABA06D6}"/>
    <dgm:cxn modelId="{C555EFF1-0A73-4199-894D-0E52C08E1C96}" srcId="{D19E612D-247D-4E01-9EFD-2D65B028F716}" destId="{C3885585-DD0D-4BFF-9CBC-BBC8698C4BD0}" srcOrd="0" destOrd="0" parTransId="{9D8824D4-303D-4E51-922C-3FF17F2E9F17}" sibTransId="{F3369C06-6403-43D2-BBF3-F8CE5F33D2D6}"/>
    <dgm:cxn modelId="{42F47EF7-4AB5-4D0A-A5ED-2E0444208E56}" type="presOf" srcId="{FED3415E-782E-4073-8113-ADFA560A1A07}" destId="{89D4E167-77A2-41AD-9DE2-372FE9FA2844}" srcOrd="0" destOrd="0" presId="urn:microsoft.com/office/officeart/2016/7/layout/VerticalDownArrowProcess"/>
    <dgm:cxn modelId="{4D5E13F8-1B16-4DAC-847B-48A0A7FBB69F}" type="presOf" srcId="{D19E612D-247D-4E01-9EFD-2D65B028F716}" destId="{82DDC2C8-4FC6-4606-BF06-9F512087E26B}" srcOrd="0" destOrd="0" presId="urn:microsoft.com/office/officeart/2016/7/layout/VerticalDownArrowProcess"/>
    <dgm:cxn modelId="{AC7A8CA2-E405-47F6-BD95-3FB71B2E22C5}" type="presParOf" srcId="{239767B7-D030-496D-AB5E-12057AE8AC0A}" destId="{35E7C9A8-9B5D-44AA-A984-58939F86E20B}" srcOrd="0" destOrd="0" presId="urn:microsoft.com/office/officeart/2016/7/layout/VerticalDownArrowProcess"/>
    <dgm:cxn modelId="{7D4A3760-A762-4081-B80D-A13DA64184F6}" type="presParOf" srcId="{35E7C9A8-9B5D-44AA-A984-58939F86E20B}" destId="{82DDC2C8-4FC6-4606-BF06-9F512087E26B}" srcOrd="0" destOrd="0" presId="urn:microsoft.com/office/officeart/2016/7/layout/VerticalDownArrowProcess"/>
    <dgm:cxn modelId="{53ABEFDE-26D3-4593-B5AD-F46C1C987D82}" type="presParOf" srcId="{35E7C9A8-9B5D-44AA-A984-58939F86E20B}" destId="{9CB5CCA5-C3D2-447F-9A16-CD71C1989550}" srcOrd="1" destOrd="0" presId="urn:microsoft.com/office/officeart/2016/7/layout/VerticalDownArrowProcess"/>
    <dgm:cxn modelId="{B9D50DB2-6151-4A37-8520-1C083C378872}" type="presParOf" srcId="{239767B7-D030-496D-AB5E-12057AE8AC0A}" destId="{BF2C53A5-82CD-41BD-9C98-DCB9B06ADE7F}" srcOrd="1" destOrd="0" presId="urn:microsoft.com/office/officeart/2016/7/layout/VerticalDownArrowProcess"/>
    <dgm:cxn modelId="{001AB1C0-DE65-4C80-A843-0A240A1762A0}" type="presParOf" srcId="{239767B7-D030-496D-AB5E-12057AE8AC0A}" destId="{57F35D84-281C-47AF-A7CF-C4041B18B6C5}" srcOrd="2" destOrd="0" presId="urn:microsoft.com/office/officeart/2016/7/layout/VerticalDownArrowProcess"/>
    <dgm:cxn modelId="{300872C9-D3C1-42AB-ABDC-7CCF492703D8}" type="presParOf" srcId="{57F35D84-281C-47AF-A7CF-C4041B18B6C5}" destId="{89D4E167-77A2-41AD-9DE2-372FE9FA2844}" srcOrd="0" destOrd="0" presId="urn:microsoft.com/office/officeart/2016/7/layout/VerticalDownArrowProcess"/>
    <dgm:cxn modelId="{01A4CAD0-FF2B-4FF9-85D0-EBB650F609DA}" type="presParOf" srcId="{57F35D84-281C-47AF-A7CF-C4041B18B6C5}" destId="{0905E81B-DBA0-4C07-8DCE-816D4C870E5C}" srcOrd="1" destOrd="0" presId="urn:microsoft.com/office/officeart/2016/7/layout/VerticalDownArrowProcess"/>
    <dgm:cxn modelId="{88939CD9-D2D2-4448-8169-090F471D4DB2}" type="presParOf" srcId="{57F35D84-281C-47AF-A7CF-C4041B18B6C5}" destId="{6AF6F8EB-CC69-4432-9892-7D91B88F5F49}" srcOrd="2" destOrd="0" presId="urn:microsoft.com/office/officeart/2016/7/layout/VerticalDownArrowProcess"/>
    <dgm:cxn modelId="{D3420F27-B02B-4C49-9CD3-5D1B101D0910}" type="presParOf" srcId="{239767B7-D030-496D-AB5E-12057AE8AC0A}" destId="{7FD3B277-51D5-4DEC-98C8-43441A899508}" srcOrd="3" destOrd="0" presId="urn:microsoft.com/office/officeart/2016/7/layout/VerticalDownArrowProcess"/>
    <dgm:cxn modelId="{CEF047A6-6E7A-41C0-8CA6-A44C959808AC}" type="presParOf" srcId="{239767B7-D030-496D-AB5E-12057AE8AC0A}" destId="{55CC3E52-F994-4D71-90C1-0137D7C9E3C0}" srcOrd="4" destOrd="0" presId="urn:microsoft.com/office/officeart/2016/7/layout/VerticalDownArrowProcess"/>
    <dgm:cxn modelId="{4162945D-D6FD-4742-9D96-9E47ADDED8FC}" type="presParOf" srcId="{55CC3E52-F994-4D71-90C1-0137D7C9E3C0}" destId="{04C1D295-9787-4251-A650-2B9D1D28C2FC}" srcOrd="0" destOrd="0" presId="urn:microsoft.com/office/officeart/2016/7/layout/VerticalDownArrowProcess"/>
    <dgm:cxn modelId="{6C8A6D42-2926-43EF-839C-635C942CB2F8}" type="presParOf" srcId="{55CC3E52-F994-4D71-90C1-0137D7C9E3C0}" destId="{A508C79C-D9DB-4E0E-93BB-A14D5BED6979}" srcOrd="1" destOrd="0" presId="urn:microsoft.com/office/officeart/2016/7/layout/VerticalDownArrowProcess"/>
    <dgm:cxn modelId="{31054981-E0D5-4C8E-BEF8-44FDAC1DDF5A}" type="presParOf" srcId="{55CC3E52-F994-4D71-90C1-0137D7C9E3C0}" destId="{F791DEF4-62E8-4B85-A1B7-B0805372F969}" srcOrd="2" destOrd="0" presId="urn:microsoft.com/office/officeart/2016/7/layout/VerticalDownArrowProcess"/>
    <dgm:cxn modelId="{DDE866D9-B241-4618-84AA-4DFA24237598}" type="presParOf" srcId="{239767B7-D030-496D-AB5E-12057AE8AC0A}" destId="{FA2DC29F-02AC-4AA5-B16D-05869EF48412}" srcOrd="5" destOrd="0" presId="urn:microsoft.com/office/officeart/2016/7/layout/VerticalDownArrowProcess"/>
    <dgm:cxn modelId="{770550B4-987B-4A0F-9C19-B99545D6E2D0}" type="presParOf" srcId="{239767B7-D030-496D-AB5E-12057AE8AC0A}" destId="{58DB1BEA-8B55-420C-B76D-4BE2D50F55A1}" srcOrd="6" destOrd="0" presId="urn:microsoft.com/office/officeart/2016/7/layout/VerticalDownArrowProcess"/>
    <dgm:cxn modelId="{D5ECDEF8-2D49-440A-BAB7-E7BA4D55475B}" type="presParOf" srcId="{58DB1BEA-8B55-420C-B76D-4BE2D50F55A1}" destId="{B4A6EB83-C3FC-4034-B075-6325186C93F1}" srcOrd="0" destOrd="0" presId="urn:microsoft.com/office/officeart/2016/7/layout/VerticalDownArrowProcess"/>
    <dgm:cxn modelId="{C4B0C344-8612-495A-B4AA-AE540BDB6055}" type="presParOf" srcId="{58DB1BEA-8B55-420C-B76D-4BE2D50F55A1}" destId="{5EC953C7-F7EE-4321-ACA7-C057F8F616F1}" srcOrd="1" destOrd="0" presId="urn:microsoft.com/office/officeart/2016/7/layout/VerticalDownArrowProcess"/>
    <dgm:cxn modelId="{96D85A77-1115-4A3A-A003-D950094DDBE4}" type="presParOf" srcId="{58DB1BEA-8B55-420C-B76D-4BE2D50F55A1}" destId="{0348EF5A-2445-4A49-945D-EAE4C878639E}" srcOrd="2" destOrd="0" presId="urn:microsoft.com/office/officeart/2016/7/layout/VerticalDownArrowProcess"/>
    <dgm:cxn modelId="{512ACA59-D5F5-4FFE-A2B8-A23700EF675E}" type="presParOf" srcId="{239767B7-D030-496D-AB5E-12057AE8AC0A}" destId="{78E894AB-F741-4679-B18F-D69CD2D9BE35}" srcOrd="7" destOrd="0" presId="urn:microsoft.com/office/officeart/2016/7/layout/VerticalDownArrowProcess"/>
    <dgm:cxn modelId="{10590C6B-2820-4B09-A34E-88C95B06C66C}" type="presParOf" srcId="{239767B7-D030-496D-AB5E-12057AE8AC0A}" destId="{116574A7-8C54-4293-ACD1-3CA1CA50B6C3}" srcOrd="8" destOrd="0" presId="urn:microsoft.com/office/officeart/2016/7/layout/VerticalDownArrowProcess"/>
    <dgm:cxn modelId="{3EB92DCD-251C-4069-88A8-8A73E1ADFABD}" type="presParOf" srcId="{116574A7-8C54-4293-ACD1-3CA1CA50B6C3}" destId="{1BAF6CB7-32F6-4BC4-B437-D50DA70E8799}" srcOrd="0" destOrd="0" presId="urn:microsoft.com/office/officeart/2016/7/layout/VerticalDownArrowProcess"/>
    <dgm:cxn modelId="{28772035-8020-4D00-9E8F-DC4B33D51865}" type="presParOf" srcId="{116574A7-8C54-4293-ACD1-3CA1CA50B6C3}" destId="{E8DCED87-DF0F-4D49-870A-C0411366D1F6}" srcOrd="1" destOrd="0" presId="urn:microsoft.com/office/officeart/2016/7/layout/VerticalDownArrowProcess"/>
    <dgm:cxn modelId="{DB37AF4F-B554-4F88-AAAB-A8DA359C1BBA}" type="presParOf" srcId="{116574A7-8C54-4293-ACD1-3CA1CA50B6C3}" destId="{C5CA2A75-F30E-442C-A45E-0BC6DE96EDC5}" srcOrd="2" destOrd="0" presId="urn:microsoft.com/office/officeart/2016/7/layout/VerticalDownArrowProcess"/>
    <dgm:cxn modelId="{17627DE7-F94D-4F6B-977B-3146C7F16E0A}" type="presParOf" srcId="{239767B7-D030-496D-AB5E-12057AE8AC0A}" destId="{121E1EAC-DBF8-44A4-873D-58A0ED6B737C}" srcOrd="9" destOrd="0" presId="urn:microsoft.com/office/officeart/2016/7/layout/VerticalDownArrowProcess"/>
    <dgm:cxn modelId="{E0FD5027-2319-4977-A76A-D16D6DB6228C}" type="presParOf" srcId="{239767B7-D030-496D-AB5E-12057AE8AC0A}" destId="{D595B760-069B-46F8-8DF2-F6C8E5506E17}" srcOrd="10" destOrd="0" presId="urn:microsoft.com/office/officeart/2016/7/layout/VerticalDownArrowProcess"/>
    <dgm:cxn modelId="{B2B46C4B-2020-46EF-8847-FC964ABD6699}" type="presParOf" srcId="{D595B760-069B-46F8-8DF2-F6C8E5506E17}" destId="{D53CF960-FB02-48DD-94A5-C690E74D25DA}" srcOrd="0" destOrd="0" presId="urn:microsoft.com/office/officeart/2016/7/layout/VerticalDownArrowProcess"/>
    <dgm:cxn modelId="{79BFE18D-D571-48A3-A80A-A614B7C7D29B}" type="presParOf" srcId="{D595B760-069B-46F8-8DF2-F6C8E5506E17}" destId="{62473663-3F92-48B8-9FDB-74996A8AD4DE}" srcOrd="1" destOrd="0" presId="urn:microsoft.com/office/officeart/2016/7/layout/VerticalDownArrowProcess"/>
    <dgm:cxn modelId="{F016C110-F5A8-48F9-AD75-AC283A33B243}" type="presParOf" srcId="{D595B760-069B-46F8-8DF2-F6C8E5506E17}" destId="{4B15BE46-8041-4D22-A775-7EA77EA978CF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DDC2C8-4FC6-4606-BF06-9F512087E26B}">
      <dsp:nvSpPr>
        <dsp:cNvPr id="0" name=""/>
        <dsp:cNvSpPr/>
      </dsp:nvSpPr>
      <dsp:spPr>
        <a:xfrm>
          <a:off x="0" y="4708907"/>
          <a:ext cx="1418431" cy="6180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49352" rIns="10087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6</a:t>
          </a:r>
        </a:p>
      </dsp:txBody>
      <dsp:txXfrm>
        <a:off x="0" y="4708907"/>
        <a:ext cx="1418431" cy="618041"/>
      </dsp:txXfrm>
    </dsp:sp>
    <dsp:sp modelId="{9CB5CCA5-C3D2-447F-9A16-CD71C1989550}">
      <dsp:nvSpPr>
        <dsp:cNvPr id="0" name=""/>
        <dsp:cNvSpPr/>
      </dsp:nvSpPr>
      <dsp:spPr>
        <a:xfrm>
          <a:off x="1418431" y="4708907"/>
          <a:ext cx="4255293" cy="618041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Establish the aims &amp; objectives</a:t>
          </a:r>
        </a:p>
      </dsp:txBody>
      <dsp:txXfrm>
        <a:off x="1418431" y="4708907"/>
        <a:ext cx="4255293" cy="618041"/>
      </dsp:txXfrm>
    </dsp:sp>
    <dsp:sp modelId="{0905E81B-DBA0-4C07-8DCE-816D4C870E5C}">
      <dsp:nvSpPr>
        <dsp:cNvPr id="0" name=""/>
        <dsp:cNvSpPr/>
      </dsp:nvSpPr>
      <dsp:spPr>
        <a:xfrm rot="10800000">
          <a:off x="0" y="3767630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49352" rIns="10087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5</a:t>
          </a:r>
        </a:p>
      </dsp:txBody>
      <dsp:txXfrm rot="-10800000">
        <a:off x="0" y="3767630"/>
        <a:ext cx="1418431" cy="617856"/>
      </dsp:txXfrm>
    </dsp:sp>
    <dsp:sp modelId="{6AF6F8EB-CC69-4432-9892-7D91B88F5F49}">
      <dsp:nvSpPr>
        <dsp:cNvPr id="0" name=""/>
        <dsp:cNvSpPr/>
      </dsp:nvSpPr>
      <dsp:spPr>
        <a:xfrm>
          <a:off x="1418431" y="3767630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Develop research questions</a:t>
          </a:r>
        </a:p>
      </dsp:txBody>
      <dsp:txXfrm>
        <a:off x="1418431" y="3767630"/>
        <a:ext cx="4255293" cy="617856"/>
      </dsp:txXfrm>
    </dsp:sp>
    <dsp:sp modelId="{A508C79C-D9DB-4E0E-93BB-A14D5BED6979}">
      <dsp:nvSpPr>
        <dsp:cNvPr id="0" name=""/>
        <dsp:cNvSpPr/>
      </dsp:nvSpPr>
      <dsp:spPr>
        <a:xfrm rot="10800000">
          <a:off x="0" y="2826352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49352" rIns="10087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4</a:t>
          </a:r>
        </a:p>
      </dsp:txBody>
      <dsp:txXfrm rot="-10800000">
        <a:off x="0" y="2826352"/>
        <a:ext cx="1418431" cy="617856"/>
      </dsp:txXfrm>
    </dsp:sp>
    <dsp:sp modelId="{F791DEF4-62E8-4B85-A1B7-B0805372F969}">
      <dsp:nvSpPr>
        <dsp:cNvPr id="0" name=""/>
        <dsp:cNvSpPr/>
      </dsp:nvSpPr>
      <dsp:spPr>
        <a:xfrm>
          <a:off x="1418431" y="2826352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Identify a research problem</a:t>
          </a:r>
        </a:p>
      </dsp:txBody>
      <dsp:txXfrm>
        <a:off x="1418431" y="2826352"/>
        <a:ext cx="4255293" cy="617856"/>
      </dsp:txXfrm>
    </dsp:sp>
    <dsp:sp modelId="{5EC953C7-F7EE-4321-ACA7-C057F8F616F1}">
      <dsp:nvSpPr>
        <dsp:cNvPr id="0" name=""/>
        <dsp:cNvSpPr/>
      </dsp:nvSpPr>
      <dsp:spPr>
        <a:xfrm rot="10800000">
          <a:off x="0" y="1885075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49352" rIns="10087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3</a:t>
          </a:r>
        </a:p>
      </dsp:txBody>
      <dsp:txXfrm rot="-10800000">
        <a:off x="0" y="1885075"/>
        <a:ext cx="1418431" cy="617856"/>
      </dsp:txXfrm>
    </dsp:sp>
    <dsp:sp modelId="{0348EF5A-2445-4A49-945D-EAE4C878639E}">
      <dsp:nvSpPr>
        <dsp:cNvPr id="0" name=""/>
        <dsp:cNvSpPr/>
      </dsp:nvSpPr>
      <dsp:spPr>
        <a:xfrm>
          <a:off x="1418431" y="1885075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Narrow down topic</a:t>
          </a:r>
        </a:p>
      </dsp:txBody>
      <dsp:txXfrm>
        <a:off x="1418431" y="1885075"/>
        <a:ext cx="4255293" cy="617856"/>
      </dsp:txXfrm>
    </dsp:sp>
    <dsp:sp modelId="{E8DCED87-DF0F-4D49-870A-C0411366D1F6}">
      <dsp:nvSpPr>
        <dsp:cNvPr id="0" name=""/>
        <dsp:cNvSpPr/>
      </dsp:nvSpPr>
      <dsp:spPr>
        <a:xfrm rot="10800000">
          <a:off x="0" y="943798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49352" rIns="10087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2</a:t>
          </a:r>
        </a:p>
      </dsp:txBody>
      <dsp:txXfrm rot="-10800000">
        <a:off x="0" y="943798"/>
        <a:ext cx="1418431" cy="617856"/>
      </dsp:txXfrm>
    </dsp:sp>
    <dsp:sp modelId="{C5CA2A75-F30E-442C-A45E-0BC6DE96EDC5}">
      <dsp:nvSpPr>
        <dsp:cNvPr id="0" name=""/>
        <dsp:cNvSpPr/>
      </dsp:nvSpPr>
      <dsp:spPr>
        <a:xfrm>
          <a:off x="1418431" y="943798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Preliminary research</a:t>
          </a:r>
        </a:p>
      </dsp:txBody>
      <dsp:txXfrm>
        <a:off x="1418431" y="943798"/>
        <a:ext cx="4255293" cy="617856"/>
      </dsp:txXfrm>
    </dsp:sp>
    <dsp:sp modelId="{62473663-3F92-48B8-9FDB-74996A8AD4DE}">
      <dsp:nvSpPr>
        <dsp:cNvPr id="0" name=""/>
        <dsp:cNvSpPr/>
      </dsp:nvSpPr>
      <dsp:spPr>
        <a:xfrm rot="10800000">
          <a:off x="0" y="2520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49352" rIns="100879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1</a:t>
          </a:r>
        </a:p>
      </dsp:txBody>
      <dsp:txXfrm rot="-10800000">
        <a:off x="0" y="2520"/>
        <a:ext cx="1418431" cy="617856"/>
      </dsp:txXfrm>
    </dsp:sp>
    <dsp:sp modelId="{4B15BE46-8041-4D22-A775-7EA77EA978CF}">
      <dsp:nvSpPr>
        <dsp:cNvPr id="0" name=""/>
        <dsp:cNvSpPr/>
      </dsp:nvSpPr>
      <dsp:spPr>
        <a:xfrm>
          <a:off x="1418431" y="2520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Chose a broad topic</a:t>
          </a:r>
        </a:p>
      </dsp:txBody>
      <dsp:txXfrm>
        <a:off x="1418431" y="2520"/>
        <a:ext cx="4255293" cy="617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FFE7C-848B-43E2-ACB8-F33DED107A92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28B4A-4482-4B54-8122-4C1FD01D4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5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44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43A5BB1B-E0A6-6D54-A86E-9A4ABE085E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1E761B87-33D5-A3F5-2D84-1DF0A2EC0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D528B767-29BB-2709-ABD4-2E9B859649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BD954AF3-B308-465D-B2BD-98E13009E718}" type="slidenum">
              <a:rPr lang="en-GB" altLang="en-US" smtClean="0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70605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71563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27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0785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58108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6327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82609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54789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78425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39841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5867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64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24000"/>
            <a:ext cx="5944985" cy="4652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08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465413"/>
            <a:ext cx="10441225" cy="581069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33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21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8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58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799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5D61B-8FAA-B321-FF9A-FE3A7EA7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991DFD-94E4-1CBD-A486-A1C530D2029D}"/>
              </a:ext>
            </a:extLst>
          </p:cNvPr>
          <p:cNvSpPr/>
          <p:nvPr userDrawn="1"/>
        </p:nvSpPr>
        <p:spPr>
          <a:xfrm>
            <a:off x="304800" y="351272"/>
            <a:ext cx="4003964" cy="61880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1FE36-9C77-46F7-B90F-3F4A8C12EE4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615884"/>
            <a:ext cx="6587836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468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130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GB" dirty="0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DF573-19F1-5457-EAE0-5B62EA28C8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8297" y="1008851"/>
            <a:ext cx="4144915" cy="47088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92932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-34636" y="0"/>
            <a:ext cx="5382366" cy="68169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62791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Today’s session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-1"/>
            <a:ext cx="4467966" cy="685799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2F463C0-A99F-2DA6-2F77-6253A82DD52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8435" y="351272"/>
            <a:ext cx="3651096" cy="6063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43405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28234" y="412027"/>
            <a:ext cx="6411751" cy="60339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7724034" y="0"/>
            <a:ext cx="4467966" cy="6857999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E55F1-844D-F464-C948-A55AB0FC15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4590" t="2546" r="13526" b="7757"/>
          <a:stretch/>
        </p:blipFill>
        <p:spPr>
          <a:xfrm>
            <a:off x="8252186" y="635151"/>
            <a:ext cx="3520714" cy="52126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27709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107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F00F78-CE05-9C24-4E41-011BE3931F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1148" y="351272"/>
            <a:ext cx="3793997" cy="61152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4073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34169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907670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4739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A6879A50-E3C6-16DA-16E4-C39862EEAD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77ECC-B283-4DF8-A2C6-6774825FAD45}" type="datetimeFigureOut">
              <a:rPr lang="en-US"/>
              <a:pPr>
                <a:defRPr/>
              </a:pPr>
              <a:t>2/1/2026</a:t>
            </a:fld>
            <a:endParaRPr lang="en-GB" altLang="en-US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4782E8D5-5AAA-252B-AC01-CD6FEF83AC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FB07E834-2F18-9514-51C7-5323080BC60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fld id="{10C8CBEC-9F37-428F-8355-27C5CB57BB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3823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t">
            <a:normAutofit/>
          </a:bodyPr>
          <a:lstStyle>
            <a:lvl1pPr algn="ctr">
              <a:defRPr sz="4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3E09862-20B9-0EE7-75A4-62D667331962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45D58D7-FEB5-CDE4-8CC2-7C45E57368E6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B49302F-7824-9C05-224A-A13E7F7BBC3E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E241673-B686-1853-0153-D0A0F2C5B6A9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76181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87378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067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351272"/>
            <a:ext cx="6340114" cy="913557"/>
          </a:xfr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Learning objectives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40114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798786-524E-7727-AE80-97279622C97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16351" y="351271"/>
            <a:ext cx="4254424" cy="61754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7119509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aseline="30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9786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42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770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1558833"/>
            <a:ext cx="10441225" cy="471727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D10D5B-1672-DB7E-4B30-F4D409B23247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 dirty="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5" name="Picture 2" descr="TSD_corp_logo2013_0">
            <a:extLst>
              <a:ext uri="{FF2B5EF4-FFF2-40B4-BE49-F238E27FC236}">
                <a16:creationId xmlns:a16="http://schemas.microsoft.com/office/drawing/2014/main" id="{9B9DDF98-522B-4858-49DA-DF38B381FC4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D65EA5-44BE-5DC7-B9EC-6FB2BEB140C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E8BDDD0-284E-C022-9824-7AD6E3DA9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10441224" cy="923744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9677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5413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9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9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5" r:id="rId5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494818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 dirty="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38200" y="1235388"/>
            <a:ext cx="10515600" cy="13864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latin typeface="+mn-lt"/>
              </a:rPr>
              <a:t>Click to edit Master title style</a:t>
            </a:r>
            <a:endParaRPr lang="en-GB" sz="36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283296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4880956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 dirty="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11127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+mn-lt"/>
              </a:rPr>
              <a:t>Click to edit Master title style</a:t>
            </a:r>
            <a:endParaRPr lang="en-GB" sz="3600" b="1" dirty="0">
              <a:latin typeface="+mn-lt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725FAF7-9233-5E9B-30D8-59F8249C6174}"/>
              </a:ext>
            </a:extLst>
          </p:cNvPr>
          <p:cNvSpPr txBox="1">
            <a:spLocks/>
          </p:cNvSpPr>
          <p:nvPr userDrawn="1"/>
        </p:nvSpPr>
        <p:spPr>
          <a:xfrm>
            <a:off x="6277495" y="1484142"/>
            <a:ext cx="4880956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03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65962" y="1524000"/>
            <a:ext cx="6587837" cy="498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4765964" y="1219474"/>
            <a:ext cx="6587836" cy="55541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97312A0C-AD68-B861-C72A-129146B43827}"/>
              </a:ext>
            </a:extLst>
          </p:cNvPr>
          <p:cNvSpPr/>
          <p:nvPr userDrawn="1"/>
        </p:nvSpPr>
        <p:spPr>
          <a:xfrm>
            <a:off x="0" y="0"/>
            <a:ext cx="4641273" cy="6858000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4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3" r:id="rId2"/>
    <p:sldLayoutId id="2147483685" r:id="rId3"/>
    <p:sldLayoutId id="2147483698" r:id="rId4"/>
    <p:sldLayoutId id="2147483686" r:id="rId5"/>
    <p:sldLayoutId id="2147483696" r:id="rId6"/>
    <p:sldLayoutId id="2147483723" r:id="rId7"/>
    <p:sldLayoutId id="2147483688" r:id="rId8"/>
    <p:sldLayoutId id="2147483697" r:id="rId9"/>
    <p:sldLayoutId id="2147483721" r:id="rId10"/>
    <p:sldLayoutId id="2147483725" r:id="rId11"/>
    <p:sldLayoutId id="2147483726" r:id="rId12"/>
    <p:sldLayoutId id="2147483727" r:id="rId13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6387379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6310313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4F4D73-63E5-21A2-3443-5C6F0F592394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13153"/>
            <a:ext cx="6387379" cy="2452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C15095-3D64-DF5E-59FC-CFA2F3FE170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37673"/>
            <a:ext cx="6387379" cy="34528"/>
          </a:xfrm>
          <a:prstGeom prst="line">
            <a:avLst/>
          </a:prstGeom>
          <a:ln>
            <a:solidFill>
              <a:srgbClr val="2CC9E8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69AA809-5FB7-4D2E-0EE0-D8516397FEC1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184947"/>
            <a:ext cx="6387379" cy="24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659709E2-8E2C-A41E-CFEA-BCCF26D41864}"/>
              </a:ext>
            </a:extLst>
          </p:cNvPr>
          <p:cNvSpPr/>
          <p:nvPr userDrawn="1"/>
        </p:nvSpPr>
        <p:spPr>
          <a:xfrm>
            <a:off x="7294418" y="0"/>
            <a:ext cx="4897582" cy="688252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29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74" r:id="rId2"/>
    <p:sldLayoutId id="2147483675" r:id="rId3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785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journals.plos.org/plosone/article?id=10.1371/journal.pone.0236415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0C23AB-5D0D-AB98-0EA5-E0FD1920AD69}"/>
              </a:ext>
            </a:extLst>
          </p:cNvPr>
          <p:cNvSpPr txBox="1"/>
          <p:nvPr/>
        </p:nvSpPr>
        <p:spPr>
          <a:xfrm>
            <a:off x="850692" y="3216686"/>
            <a:ext cx="104906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Week Two</a:t>
            </a:r>
          </a:p>
          <a:p>
            <a:pPr algn="ctr"/>
            <a:r>
              <a:rPr lang="en-GB" sz="3200" b="1" dirty="0"/>
              <a:t>The Introduction / Research Problems / Research Questions / Aims &amp; Objectives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2BF76D-476C-827C-EA04-E3A5F9227DC1}"/>
              </a:ext>
            </a:extLst>
          </p:cNvPr>
          <p:cNvSpPr txBox="1"/>
          <p:nvPr/>
        </p:nvSpPr>
        <p:spPr>
          <a:xfrm>
            <a:off x="687185" y="486059"/>
            <a:ext cx="10817630" cy="2186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BMNS5012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 dirty="0">
                <a:ea typeface="DengXian" panose="02010600030101010101" pitchFamily="2" charset="-122"/>
                <a:cs typeface="Arial" panose="020B0604020202020204" pitchFamily="34" charset="0"/>
              </a:rPr>
              <a:t>Research Methods and Evidence-Based Practice</a:t>
            </a:r>
            <a:endParaRPr lang="en-GB" sz="4400" b="1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03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Lesson Class photo and picture">
            <a:extLst>
              <a:ext uri="{FF2B5EF4-FFF2-40B4-BE49-F238E27FC236}">
                <a16:creationId xmlns:a16="http://schemas.microsoft.com/office/drawing/2014/main" id="{6BA7FCD3-A93E-D5AE-9D92-A3CC613C1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8" r="3369"/>
          <a:stretch/>
        </p:blipFill>
        <p:spPr bwMode="auto">
          <a:xfrm>
            <a:off x="0" y="922337"/>
            <a:ext cx="7633667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E2C3DD-DDB3-A1B5-2C95-D0DCBCD0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53658"/>
            <a:ext cx="3822189" cy="11741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dirty="0">
                <a:latin typeface="+mj-lt"/>
              </a:rPr>
              <a:t>Today’s Session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46AD9-BB60-9594-ED3D-112A6404439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025640" y="1120457"/>
            <a:ext cx="4328159" cy="55394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b="1" i="0" dirty="0">
                <a:effectLst/>
              </a:rPr>
              <a:t>By the End of Today's Session, students will:</a:t>
            </a: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sz="1800" b="1" i="0" dirty="0">
              <a:effectLst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200" b="1" dirty="0"/>
              <a:t>1)</a:t>
            </a:r>
            <a:r>
              <a:rPr lang="en-US" sz="2200" b="1" i="0" dirty="0">
                <a:effectLst/>
              </a:rPr>
              <a:t>  Gain an Initial Understanding of the Research Process</a:t>
            </a:r>
            <a:endParaRPr lang="en-US" sz="2200" b="0" i="0" dirty="0">
              <a:effectLst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200" b="0" i="0" dirty="0">
                <a:effectLst/>
              </a:rPr>
              <a:t>Acquire a foundation in comprehending the objectives and processes associated with conducting research</a:t>
            </a:r>
            <a:endParaRPr lang="en-US" sz="2200" dirty="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200" b="1" i="0" dirty="0">
                <a:effectLst/>
              </a:rPr>
              <a:t>2) Start to Formulate Introductions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200" dirty="0"/>
              <a:t>Gain knowledge of how a typical research question is generated from the research problem.  Students will generate ideas for their project, suggesting the aim and objectives of their study</a:t>
            </a:r>
            <a:endParaRPr lang="en-US" sz="22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06846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2E79DA-3973-218C-D0AC-A3C01816D2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7DC0FF-F183-0143-F90F-687DD451AEF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747519" y="764265"/>
          <a:ext cx="5673725" cy="5329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Step by Step">
            <a:extLst>
              <a:ext uri="{FF2B5EF4-FFF2-40B4-BE49-F238E27FC236}">
                <a16:creationId xmlns:a16="http://schemas.microsoft.com/office/drawing/2014/main" id="{25A3DD77-6AE5-77A7-9E2B-3C0902B9247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275" y="1168870"/>
            <a:ext cx="5673725" cy="4139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0063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E53158D3-36B5-4682-93DE-34AB1C683185}"/>
              </a:ext>
            </a:extLst>
          </p:cNvPr>
          <p:cNvSpPr/>
          <p:nvPr/>
        </p:nvSpPr>
        <p:spPr>
          <a:xfrm>
            <a:off x="7410892" y="1275016"/>
            <a:ext cx="4436635" cy="3987210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8AE9A-70EE-DDC4-F8BA-343A0BD5F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1: Start with a broad topic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8626DD-6C5E-F81E-23E4-6D95A1A39D0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Begin with a general idea of the broad topic you want to research</a:t>
            </a:r>
          </a:p>
          <a:p>
            <a:pPr marL="0" indent="0">
              <a:buNone/>
            </a:pPr>
            <a:r>
              <a:rPr lang="en-GB" dirty="0"/>
              <a:t>…This could be inspired by:</a:t>
            </a:r>
          </a:p>
          <a:p>
            <a:pPr lvl="1"/>
            <a:r>
              <a:rPr lang="en-GB" dirty="0"/>
              <a:t>Reading</a:t>
            </a:r>
          </a:p>
          <a:p>
            <a:pPr lvl="1"/>
            <a:r>
              <a:rPr lang="en-GB" dirty="0"/>
              <a:t>Talking to others</a:t>
            </a:r>
          </a:p>
          <a:p>
            <a:pPr lvl="1"/>
            <a:r>
              <a:rPr lang="en-GB" dirty="0"/>
              <a:t>Personal experiences</a:t>
            </a:r>
          </a:p>
          <a:p>
            <a:pPr lvl="1"/>
            <a:r>
              <a:rPr lang="en-GB" dirty="0"/>
              <a:t>Workplace experiences</a:t>
            </a:r>
          </a:p>
          <a:p>
            <a:pPr lvl="1"/>
            <a:r>
              <a:rPr lang="en-GB" dirty="0"/>
              <a:t>Current affairs.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Find a topic that:</a:t>
            </a:r>
          </a:p>
          <a:p>
            <a:pPr lvl="1"/>
            <a:r>
              <a:rPr lang="en-GB" dirty="0"/>
              <a:t>Captures your interest</a:t>
            </a:r>
          </a:p>
          <a:p>
            <a:pPr lvl="1"/>
            <a:r>
              <a:rPr lang="en-GB" dirty="0"/>
              <a:t>Is an ongoing curiosity for you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1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CB6E45A-4A22-6711-92C6-D913D6609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6392" y="365125"/>
            <a:ext cx="5255608" cy="1899912"/>
          </a:xfrm>
        </p:spPr>
        <p:txBody>
          <a:bodyPr>
            <a:normAutofit/>
          </a:bodyPr>
          <a:lstStyle/>
          <a:p>
            <a:r>
              <a:rPr lang="en-GB" sz="3200" dirty="0"/>
              <a:t>Step 2: </a:t>
            </a:r>
            <a:br>
              <a:rPr lang="en-GB" sz="3200" dirty="0"/>
            </a:br>
            <a:r>
              <a:rPr lang="en-GB" sz="3200" dirty="0"/>
              <a:t>Do preliminary research</a:t>
            </a:r>
          </a:p>
        </p:txBody>
      </p:sp>
      <p:pic>
        <p:nvPicPr>
          <p:cNvPr id="2050" name="Picture 2" descr="Research Design: Definition, Types &amp; Characteristics | Leverage Edu">
            <a:extLst>
              <a:ext uri="{FF2B5EF4-FFF2-40B4-BE49-F238E27FC236}">
                <a16:creationId xmlns:a16="http://schemas.microsoft.com/office/drawing/2014/main" id="{3221ED89-F09F-DB4C-43C5-1694E0FB5F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8" r="21198"/>
          <a:stretch/>
        </p:blipFill>
        <p:spPr bwMode="auto">
          <a:xfrm>
            <a:off x="1" y="10"/>
            <a:ext cx="693639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AB4C-DA5C-9F99-6B23-E879511EE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4448" y="2265037"/>
            <a:ext cx="4837812" cy="3911926"/>
          </a:xfrm>
        </p:spPr>
        <p:txBody>
          <a:bodyPr>
            <a:normAutofit/>
          </a:bodyPr>
          <a:lstStyle/>
          <a:p>
            <a:r>
              <a:rPr lang="en-GB" sz="2000" dirty="0"/>
              <a:t>Preliminary research helps us to learn about topical issues currently being discussed by researchers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Helps us to ensure there is up-to-date, relevant knowledge on the topic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is already known about this topic?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0" i="0" dirty="0">
                <a:effectLst/>
              </a:rPr>
              <a:t>Are there any gaps or limitations in existing knowledge?</a:t>
            </a:r>
          </a:p>
          <a:p>
            <a:pPr marL="0" indent="0">
              <a:buNone/>
            </a:pPr>
            <a:endParaRPr lang="en-GB" sz="2000" b="0" i="0" dirty="0">
              <a:effectLst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9506011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E11F0DC9-6A97-3074-0582-592042C540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6"/>
          <a:stretch/>
        </p:blipFill>
        <p:spPr>
          <a:xfrm>
            <a:off x="1" y="10"/>
            <a:ext cx="9669642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185EF-562F-F5B6-11C7-3F203ED57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4503" y="2204558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Step 3: </a:t>
            </a:r>
            <a:br>
              <a:rPr lang="en-US" dirty="0"/>
            </a:br>
            <a:r>
              <a:rPr lang="en-US" dirty="0"/>
              <a:t>Narrow down to a specific niche</a:t>
            </a:r>
          </a:p>
        </p:txBody>
      </p:sp>
    </p:spTree>
    <p:extLst>
      <p:ext uri="{BB962C8B-B14F-4D97-AF65-F5344CB8AC3E}">
        <p14:creationId xmlns:p14="http://schemas.microsoft.com/office/powerpoint/2010/main" val="2501053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Magnifying glass and question mark">
            <a:extLst>
              <a:ext uri="{FF2B5EF4-FFF2-40B4-BE49-F238E27FC236}">
                <a16:creationId xmlns:a16="http://schemas.microsoft.com/office/drawing/2014/main" id="{D049F79E-3E42-D433-932A-8708ED29FF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21" r="8867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43675-8A87-0C3C-6FF8-38C94511C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4326" y="365125"/>
            <a:ext cx="5224625" cy="1899912"/>
          </a:xfrm>
        </p:spPr>
        <p:txBody>
          <a:bodyPr>
            <a:normAutofit/>
          </a:bodyPr>
          <a:lstStyle/>
          <a:p>
            <a:r>
              <a:rPr lang="en-GB" sz="3200" dirty="0"/>
              <a:t>Step 4: </a:t>
            </a:r>
            <a:br>
              <a:rPr lang="en-GB" sz="3200" dirty="0"/>
            </a:br>
            <a:r>
              <a:rPr lang="en-GB" sz="3200" dirty="0"/>
              <a:t>Identify a Research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D1FD-40A2-C8E8-E849-78FC7B1F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Once you have gathered knowledge of your broad topic, the next step is to turn it into a </a:t>
            </a:r>
            <a:r>
              <a:rPr lang="en-GB" sz="2000" b="1" dirty="0"/>
              <a:t>researchable problem</a:t>
            </a:r>
            <a:r>
              <a:rPr lang="en-GB" sz="2000" dirty="0"/>
              <a:t>…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 researchable problem is different to a broad topic…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If we stay at the broad topic level your research will be unfocused and hard to write…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875960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D1FD-40A2-C8E8-E849-78FC7B1F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373" y="380528"/>
            <a:ext cx="8019458" cy="63560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The Research problem:</a:t>
            </a:r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dirty="0"/>
              <a:t>Sometimes referred to as a Problem Statement</a:t>
            </a:r>
          </a:p>
          <a:p>
            <a:endParaRPr lang="en-GB" sz="2600" dirty="0"/>
          </a:p>
          <a:p>
            <a:r>
              <a:rPr lang="en-GB" sz="2600" dirty="0"/>
              <a:t>An explanation in research that describes the issue in need of study</a:t>
            </a:r>
          </a:p>
          <a:p>
            <a:endParaRPr lang="en-GB" sz="2600" dirty="0"/>
          </a:p>
          <a:p>
            <a:r>
              <a:rPr lang="en-GB" sz="2600" dirty="0"/>
              <a:t>Helps provide focus in a way that allows it to be studied in a systematic way</a:t>
            </a:r>
          </a:p>
          <a:p>
            <a:pPr marL="0" indent="0">
              <a:buNone/>
            </a:pPr>
            <a:endParaRPr lang="en-GB" sz="2600" dirty="0"/>
          </a:p>
          <a:p>
            <a:pPr lvl="1"/>
            <a:r>
              <a:rPr lang="en-GB" sz="2200" dirty="0">
                <a:latin typeface="Comic Sans MS" panose="030F0702030302020204" pitchFamily="66" charset="0"/>
              </a:rPr>
              <a:t>What problem is your research trying to address?</a:t>
            </a:r>
          </a:p>
          <a:p>
            <a:pPr lvl="1"/>
            <a:endParaRPr lang="en-GB" sz="2200" dirty="0">
              <a:latin typeface="Comic Sans MS" panose="030F0702030302020204" pitchFamily="66" charset="0"/>
            </a:endParaRPr>
          </a:p>
          <a:p>
            <a:pPr lvl="1"/>
            <a:r>
              <a:rPr lang="en-GB" sz="2200" dirty="0">
                <a:latin typeface="Comic Sans MS" panose="030F0702030302020204" pitchFamily="66" charset="0"/>
              </a:rPr>
              <a:t>Why is it relevant for health and care?</a:t>
            </a:r>
          </a:p>
          <a:p>
            <a:pPr lvl="1"/>
            <a:endParaRPr lang="en-GB" sz="2200" dirty="0">
              <a:latin typeface="Comic Sans MS" panose="030F0702030302020204" pitchFamily="66" charset="0"/>
            </a:endParaRPr>
          </a:p>
          <a:p>
            <a:pPr lvl="1"/>
            <a:r>
              <a:rPr lang="en-GB" sz="2200" dirty="0">
                <a:latin typeface="Comic Sans MS" panose="030F0702030302020204" pitchFamily="66" charset="0"/>
              </a:rPr>
              <a:t>Why does it matter?</a:t>
            </a:r>
          </a:p>
          <a:p>
            <a:endParaRPr lang="en-GB" sz="2600" dirty="0"/>
          </a:p>
          <a:p>
            <a:endParaRPr lang="en-GB" sz="2000" dirty="0"/>
          </a:p>
        </p:txBody>
      </p:sp>
      <p:pic>
        <p:nvPicPr>
          <p:cNvPr id="4" name="Picture 6" descr="Magnifying glass and question mark">
            <a:extLst>
              <a:ext uri="{FF2B5EF4-FFF2-40B4-BE49-F238E27FC236}">
                <a16:creationId xmlns:a16="http://schemas.microsoft.com/office/drawing/2014/main" id="{D049F79E-3E42-D433-932A-8708ED29FF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023" r="24069"/>
          <a:stretch/>
        </p:blipFill>
        <p:spPr>
          <a:xfrm>
            <a:off x="8042177" y="10"/>
            <a:ext cx="4856713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11976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Thinking Woman PNG - PNG All">
            <a:extLst>
              <a:ext uri="{FF2B5EF4-FFF2-40B4-BE49-F238E27FC236}">
                <a16:creationId xmlns:a16="http://schemas.microsoft.com/office/drawing/2014/main" id="{C9D2A15B-C3BD-27BA-4EF4-AE978F408C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460" y="2423142"/>
            <a:ext cx="4251959" cy="375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794EE6C-3B1B-9F6C-7BD0-1709C32D527B}"/>
              </a:ext>
            </a:extLst>
          </p:cNvPr>
          <p:cNvSpPr/>
          <p:nvPr/>
        </p:nvSpPr>
        <p:spPr>
          <a:xfrm>
            <a:off x="4819015" y="500401"/>
            <a:ext cx="3457864" cy="2523776"/>
          </a:xfrm>
          <a:prstGeom prst="wedgeRoundRectCallout">
            <a:avLst>
              <a:gd name="adj1" fmla="val 60711"/>
              <a:gd name="adj2" fmla="val 29397"/>
              <a:gd name="adj3" fmla="val 16667"/>
            </a:avLst>
          </a:prstGeom>
          <a:solidFill>
            <a:schemeClr val="bg1"/>
          </a:solidFill>
          <a:ln w="412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2916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rPr>
              <a:t>”I want to do research on students and technology”</a:t>
            </a:r>
            <a:endParaRPr lang="en-GB" sz="3600" dirty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359A5-AB7E-3DCD-5BA6-ED061D1BB82D}"/>
              </a:ext>
            </a:extLst>
          </p:cNvPr>
          <p:cNvSpPr txBox="1"/>
          <p:nvPr/>
        </p:nvSpPr>
        <p:spPr>
          <a:xfrm>
            <a:off x="850190" y="1950024"/>
            <a:ext cx="2500569" cy="541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740664">
              <a:spcAft>
                <a:spcPts val="600"/>
              </a:spcAft>
            </a:pPr>
            <a:r>
              <a:rPr lang="en-GB" sz="2916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Broad topic:</a:t>
            </a:r>
            <a:endParaRPr lang="en-GB" sz="3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D50CB3-8A8C-0E17-2370-1A4A1B8371B6}"/>
              </a:ext>
            </a:extLst>
          </p:cNvPr>
          <p:cNvSpPr txBox="1"/>
          <p:nvPr/>
        </p:nvSpPr>
        <p:spPr>
          <a:xfrm>
            <a:off x="850190" y="3153761"/>
            <a:ext cx="4535061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“What do you mean by students”?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475F6-0AD5-1217-7777-0F7B07DEDF69}"/>
              </a:ext>
            </a:extLst>
          </p:cNvPr>
          <p:cNvSpPr txBox="1"/>
          <p:nvPr/>
        </p:nvSpPr>
        <p:spPr>
          <a:xfrm>
            <a:off x="850189" y="3766215"/>
            <a:ext cx="4535061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“What do you mean by Technology”?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13AEF8-E582-3C4C-F95B-EE1BBDDAA080}"/>
              </a:ext>
            </a:extLst>
          </p:cNvPr>
          <p:cNvSpPr txBox="1"/>
          <p:nvPr/>
        </p:nvSpPr>
        <p:spPr>
          <a:xfrm>
            <a:off x="850189" y="4649575"/>
            <a:ext cx="2837072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 Very broad areas</a:t>
            </a:r>
            <a:endParaRPr lang="en-GB" sz="28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73749C8-BCEB-458F-179E-91D26CB30542}"/>
              </a:ext>
            </a:extLst>
          </p:cNvPr>
          <p:cNvSpPr txBox="1">
            <a:spLocks/>
          </p:cNvSpPr>
          <p:nvPr/>
        </p:nvSpPr>
        <p:spPr>
          <a:xfrm>
            <a:off x="8850608" y="314325"/>
            <a:ext cx="2185987" cy="7871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00B0F0"/>
                </a:solidFill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2389044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Thinking Woman PNG - PNG All">
            <a:extLst>
              <a:ext uri="{FF2B5EF4-FFF2-40B4-BE49-F238E27FC236}">
                <a16:creationId xmlns:a16="http://schemas.microsoft.com/office/drawing/2014/main" id="{C9D2A15B-C3BD-27BA-4EF4-AE978F408C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739" y="2423142"/>
            <a:ext cx="4251959" cy="375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794EE6C-3B1B-9F6C-7BD0-1709C32D527B}"/>
              </a:ext>
            </a:extLst>
          </p:cNvPr>
          <p:cNvSpPr/>
          <p:nvPr/>
        </p:nvSpPr>
        <p:spPr>
          <a:xfrm>
            <a:off x="4853868" y="710436"/>
            <a:ext cx="3457864" cy="2523776"/>
          </a:xfrm>
          <a:prstGeom prst="wedgeRoundRectCallout">
            <a:avLst>
              <a:gd name="adj1" fmla="val 60711"/>
              <a:gd name="adj2" fmla="val 29397"/>
              <a:gd name="adj3" fmla="val 16667"/>
            </a:avLst>
          </a:prstGeom>
          <a:solidFill>
            <a:schemeClr val="bg1"/>
          </a:solidFill>
          <a:ln w="412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2916" kern="1200" dirty="0">
                <a:solidFill>
                  <a:schemeClr val="lt1"/>
                </a:solidFill>
                <a:latin typeface="Comic Sans MS" panose="030F0702030302020204" pitchFamily="66" charset="0"/>
                <a:ea typeface="+mn-ea"/>
                <a:cs typeface="+mn-cs"/>
              </a:rPr>
              <a:t>“</a:t>
            </a:r>
            <a:r>
              <a:rPr lang="en-GB" sz="2916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rPr>
              <a:t>”I am interested in secondary school students and mobile phones in class”</a:t>
            </a:r>
            <a:endParaRPr lang="en-GB" sz="3600" dirty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359A5-AB7E-3DCD-5BA6-ED061D1BB82D}"/>
              </a:ext>
            </a:extLst>
          </p:cNvPr>
          <p:cNvSpPr txBox="1"/>
          <p:nvPr/>
        </p:nvSpPr>
        <p:spPr>
          <a:xfrm>
            <a:off x="976649" y="2030077"/>
            <a:ext cx="2500569" cy="989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740664">
              <a:spcAft>
                <a:spcPts val="600"/>
              </a:spcAft>
            </a:pPr>
            <a:r>
              <a:rPr lang="en-GB" sz="2916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Refining the Broad topic:</a:t>
            </a:r>
            <a:endParaRPr lang="en-GB" sz="3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D50CB3-8A8C-0E17-2370-1A4A1B8371B6}"/>
              </a:ext>
            </a:extLst>
          </p:cNvPr>
          <p:cNvSpPr txBox="1"/>
          <p:nvPr/>
        </p:nvSpPr>
        <p:spPr>
          <a:xfrm>
            <a:off x="1259004" y="3365999"/>
            <a:ext cx="4535062" cy="2227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focused:</a:t>
            </a:r>
          </a:p>
          <a:p>
            <a:pPr marL="370332" indent="-370332" defTabSz="74066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6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Secondary school students</a:t>
            </a:r>
          </a:p>
          <a:p>
            <a:pPr marL="370332" indent="-370332" defTabSz="74066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6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Mobile Phones</a:t>
            </a:r>
          </a:p>
          <a:p>
            <a:pPr marL="370332" indent="-370332" defTabSz="74066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6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class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2A90EC-98DB-0DE0-EF49-B1D107FF713F}"/>
              </a:ext>
            </a:extLst>
          </p:cNvPr>
          <p:cNvSpPr txBox="1"/>
          <p:nvPr/>
        </p:nvSpPr>
        <p:spPr>
          <a:xfrm>
            <a:off x="469870" y="5706225"/>
            <a:ext cx="6951988" cy="441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740664">
              <a:spcAft>
                <a:spcPts val="600"/>
              </a:spcAft>
            </a:pPr>
            <a:r>
              <a:rPr lang="en-GB" sz="226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But this research could still go in a number of directions</a:t>
            </a:r>
            <a:endParaRPr lang="en-GB" sz="28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8F671-BA84-061B-F5E6-5F68A5A7DA51}"/>
              </a:ext>
            </a:extLst>
          </p:cNvPr>
          <p:cNvSpPr txBox="1">
            <a:spLocks/>
          </p:cNvSpPr>
          <p:nvPr/>
        </p:nvSpPr>
        <p:spPr>
          <a:xfrm>
            <a:off x="8850608" y="314325"/>
            <a:ext cx="2185987" cy="7871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00B0F0"/>
                </a:solidFill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6198973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inking Woman PNG - PNG All">
            <a:extLst>
              <a:ext uri="{FF2B5EF4-FFF2-40B4-BE49-F238E27FC236}">
                <a16:creationId xmlns:a16="http://schemas.microsoft.com/office/drawing/2014/main" id="{C9D2A15B-C3BD-27BA-4EF4-AE978F408C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54" y="2235912"/>
            <a:ext cx="5235446" cy="462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F239F0-53B2-7791-77AB-F96E670452D4}"/>
              </a:ext>
            </a:extLst>
          </p:cNvPr>
          <p:cNvSpPr txBox="1"/>
          <p:nvPr/>
        </p:nvSpPr>
        <p:spPr>
          <a:xfrm>
            <a:off x="323736" y="589484"/>
            <a:ext cx="8988625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”I am interested in secondary school students using their mobile phones to assist their learning”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“I am interested in how secondary school teachers use mobile phones in their classrooms for teaching and learning purposes”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“I am interested in how educators feel when they see secondary school students using their mobile phones in class”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800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800" dirty="0">
              <a:latin typeface="Comic Sans MS" panose="030F0702030302020204" pitchFamily="66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16D124-16B2-6FD0-FF34-5FF1EE6A8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1839" y="450010"/>
            <a:ext cx="2185987" cy="787111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4195675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1F239F0-53B2-7791-77AB-F96E670452D4}"/>
              </a:ext>
            </a:extLst>
          </p:cNvPr>
          <p:cNvSpPr txBox="1"/>
          <p:nvPr/>
        </p:nvSpPr>
        <p:spPr>
          <a:xfrm>
            <a:off x="304801" y="107715"/>
            <a:ext cx="1017448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In order to focus a topic, </a:t>
            </a:r>
          </a:p>
          <a:p>
            <a:r>
              <a:rPr lang="en-GB" sz="3200" dirty="0"/>
              <a:t>identify the </a:t>
            </a:r>
            <a:r>
              <a:rPr lang="en-GB" sz="3200" b="1" dirty="0"/>
              <a:t>PROBLEM</a:t>
            </a:r>
            <a:r>
              <a:rPr lang="en-GB" sz="3200" dirty="0"/>
              <a:t> you want to research…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7CA7118-69FE-F97C-2939-AB6B293FA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0608" y="314325"/>
            <a:ext cx="2185987" cy="787111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Example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92BA78-34FB-BD7C-86FA-657D3C68B30F}"/>
              </a:ext>
            </a:extLst>
          </p:cNvPr>
          <p:cNvSpPr txBox="1"/>
          <p:nvPr/>
        </p:nvSpPr>
        <p:spPr>
          <a:xfrm>
            <a:off x="274737" y="1380577"/>
            <a:ext cx="7272338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i="1" dirty="0">
                <a:solidFill>
                  <a:srgbClr val="00B0F0"/>
                </a:solidFill>
                <a:latin typeface="+mn-lt"/>
              </a:rPr>
              <a:t>(just some examples of problems relating to this topic)</a:t>
            </a:r>
          </a:p>
          <a:p>
            <a:endParaRPr lang="en-GB" sz="24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+mn-lt"/>
              </a:rPr>
              <a:t>“Secondary school students learning in a new language find it difficult to process class material unless they can access translators on their smartphones”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+mn-lt"/>
              </a:rPr>
              <a:t>“The presence of a mobile phone in class could be undermining the ability of secondary school children to focus on their classwork”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+mn-lt"/>
              </a:rPr>
              <a:t>“Many educators may feel the presence of mobile phones in secondary school are detrimental to learning but is the answer a no-phone policy”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402DBE-2A81-B152-3C00-4A28E207CF66}"/>
              </a:ext>
            </a:extLst>
          </p:cNvPr>
          <p:cNvSpPr/>
          <p:nvPr/>
        </p:nvSpPr>
        <p:spPr>
          <a:xfrm>
            <a:off x="7876326" y="1308044"/>
            <a:ext cx="3952085" cy="5314212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>
                <a:latin typeface="+mj-lt"/>
              </a:rPr>
              <a:t>By identifying a RESEARCH PROBLEM the topic becomes much more focused</a:t>
            </a:r>
          </a:p>
          <a:p>
            <a:pPr algn="ctr"/>
            <a:endParaRPr lang="en-GB" dirty="0">
              <a:latin typeface="+mj-lt"/>
            </a:endParaRPr>
          </a:p>
          <a:p>
            <a:pPr algn="ctr"/>
            <a:r>
              <a:rPr lang="en-GB" dirty="0">
                <a:latin typeface="+mj-lt"/>
              </a:rPr>
              <a:t>The example topic can have multiple research problems by specifying:</a:t>
            </a:r>
          </a:p>
          <a:p>
            <a:pPr algn="ctr"/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Level of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Type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The exact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The context</a:t>
            </a:r>
          </a:p>
          <a:p>
            <a:pPr algn="ctr"/>
            <a:endParaRPr lang="en-GB" dirty="0">
              <a:latin typeface="+mj-lt"/>
            </a:endParaRPr>
          </a:p>
          <a:p>
            <a:pPr algn="ctr"/>
            <a:r>
              <a:rPr lang="en-GB" dirty="0">
                <a:latin typeface="+mj-lt"/>
              </a:rPr>
              <a:t>The research becomes more focused, manageable and interesting!</a:t>
            </a:r>
          </a:p>
          <a:p>
            <a:pPr algn="ctr"/>
            <a:endParaRPr lang="en-GB" dirty="0"/>
          </a:p>
        </p:txBody>
      </p:sp>
      <p:pic>
        <p:nvPicPr>
          <p:cNvPr id="2052" name="Picture 4" descr="Mobile phone ban plan to improve school behaviour - BBC News">
            <a:extLst>
              <a:ext uri="{FF2B5EF4-FFF2-40B4-BE49-F238E27FC236}">
                <a16:creationId xmlns:a16="http://schemas.microsoft.com/office/drawing/2014/main" id="{0C6B2A82-EF6D-15B6-9449-57161AA1A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424" y="5014913"/>
            <a:ext cx="3793331" cy="15287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867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earch problems: too big, too small or just right? – How to write a PhD  in a hundred steps (or more)">
            <a:extLst>
              <a:ext uri="{FF2B5EF4-FFF2-40B4-BE49-F238E27FC236}">
                <a16:creationId xmlns:a16="http://schemas.microsoft.com/office/drawing/2014/main" id="{2626D88D-CB13-47A2-660A-6186898A2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9725"/>
            <a:ext cx="5257800" cy="39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7A3B9-68E4-E36E-8274-62227D26AFA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83952" y="1118558"/>
            <a:ext cx="11472863" cy="1419225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/>
              <a:t>Identifying a researchable problem is one of the most difficult parts of the research process for many people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E10EC1-4C8E-B737-41CF-47170EAA1BF5}"/>
              </a:ext>
            </a:extLst>
          </p:cNvPr>
          <p:cNvSpPr txBox="1"/>
          <p:nvPr/>
        </p:nvSpPr>
        <p:spPr>
          <a:xfrm>
            <a:off x="6392689" y="3891601"/>
            <a:ext cx="481018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600" b="1" dirty="0"/>
              <a:t>Research problems are complex and interlinked…</a:t>
            </a:r>
          </a:p>
        </p:txBody>
      </p:sp>
    </p:spTree>
    <p:extLst>
      <p:ext uri="{BB962C8B-B14F-4D97-AF65-F5344CB8AC3E}">
        <p14:creationId xmlns:p14="http://schemas.microsoft.com/office/powerpoint/2010/main" val="87825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B032-A0F2-E6F9-6F7D-DF03D6B3E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29" y="351272"/>
            <a:ext cx="6478793" cy="869753"/>
          </a:xfrm>
        </p:spPr>
        <p:txBody>
          <a:bodyPr>
            <a:normAutofit fontScale="90000"/>
          </a:bodyPr>
          <a:lstStyle/>
          <a:p>
            <a:r>
              <a:rPr lang="en-GB" dirty="0"/>
              <a:t>Step 5: </a:t>
            </a:r>
            <a:br>
              <a:rPr lang="en-GB" dirty="0"/>
            </a:br>
            <a:r>
              <a:rPr lang="en-GB" dirty="0"/>
              <a:t>Developing your research question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DFB597-CB8E-EC2B-3A62-E0E1D4CF8A65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fontScale="92500"/>
          </a:bodyPr>
          <a:lstStyle/>
          <a:p>
            <a:pPr algn="l"/>
            <a:endParaRPr lang="en-GB" sz="2400" dirty="0"/>
          </a:p>
          <a:p>
            <a:pPr algn="l"/>
            <a:r>
              <a:rPr lang="en-GB" sz="2600" dirty="0"/>
              <a:t>A research question is a question that a study aims to answer</a:t>
            </a:r>
          </a:p>
          <a:p>
            <a:pPr marL="0" indent="0" algn="l">
              <a:buNone/>
            </a:pPr>
            <a:endParaRPr lang="en-GB" sz="2600" dirty="0"/>
          </a:p>
          <a:p>
            <a:pPr algn="l"/>
            <a:r>
              <a:rPr lang="en-GB" sz="2600" dirty="0"/>
              <a:t>It addresses an issue or a problem which is answered in the study’s conclusion</a:t>
            </a:r>
          </a:p>
          <a:p>
            <a:pPr algn="l"/>
            <a:endParaRPr lang="en-GB" sz="2600" dirty="0"/>
          </a:p>
          <a:p>
            <a:pPr algn="l"/>
            <a:r>
              <a:rPr lang="en-GB" sz="2600" dirty="0"/>
              <a:t>Research questions provide the focal point of the research </a:t>
            </a:r>
          </a:p>
          <a:p>
            <a:pPr marL="0" indent="0" algn="l">
              <a:buNone/>
            </a:pPr>
            <a:endParaRPr lang="en-GB" sz="2600" dirty="0"/>
          </a:p>
          <a:p>
            <a:pPr algn="l"/>
            <a:r>
              <a:rPr lang="en-GB" sz="2600" dirty="0"/>
              <a:t>The central and guiding argument for the research  </a:t>
            </a:r>
          </a:p>
          <a:p>
            <a:pPr algn="l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598A2F-D838-1A8E-403E-F8A561CE30EE}"/>
              </a:ext>
            </a:extLst>
          </p:cNvPr>
          <p:cNvSpPr/>
          <p:nvPr/>
        </p:nvSpPr>
        <p:spPr>
          <a:xfrm>
            <a:off x="435935" y="1132367"/>
            <a:ext cx="4338084" cy="4593265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06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E212-1B78-24F3-AD36-F42990A79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9229" y="250649"/>
            <a:ext cx="6586491" cy="1286160"/>
          </a:xfrm>
        </p:spPr>
        <p:txBody>
          <a:bodyPr anchor="ctr">
            <a:normAutofit/>
          </a:bodyPr>
          <a:lstStyle/>
          <a:p>
            <a:r>
              <a:rPr lang="en-GB" dirty="0"/>
              <a:t>A good research question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7A2B84FB-9265-F701-017D-864527663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49" r="2045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CBD1E-61A0-B2E6-0264-4E96CE714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443" y="1536809"/>
            <a:ext cx="7358062" cy="5122069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Specific</a:t>
            </a:r>
            <a:r>
              <a:rPr lang="en-GB" sz="2000" dirty="0"/>
              <a:t>: </a:t>
            </a:r>
            <a:r>
              <a:rPr lang="en-GB" sz="2000" b="0" i="0" dirty="0">
                <a:effectLst/>
              </a:rPr>
              <a:t>All the terms you use in the research question should have clear meanings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Interesting</a:t>
            </a:r>
            <a:r>
              <a:rPr lang="en-GB" sz="2000" dirty="0"/>
              <a:t>: </a:t>
            </a:r>
            <a:r>
              <a:rPr lang="en-GB" sz="2000" b="0" i="0" dirty="0">
                <a:effectLst/>
              </a:rPr>
              <a:t>The ideal research question is interesting not only to the researcher but also to their peers and community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Researchable</a:t>
            </a:r>
            <a:r>
              <a:rPr lang="en-GB" sz="2000" dirty="0"/>
              <a:t>: </a:t>
            </a:r>
            <a:r>
              <a:rPr lang="en-GB" sz="2000" b="0" i="0" dirty="0">
                <a:effectLst/>
              </a:rPr>
              <a:t>That means the answer to your question can be found by collecting existing literature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Feasible</a:t>
            </a:r>
            <a:r>
              <a:rPr lang="en-GB" sz="2000" dirty="0"/>
              <a:t>: is</a:t>
            </a:r>
            <a:r>
              <a:rPr lang="en-GB" sz="2000" b="0" i="0" dirty="0">
                <a:effectLst/>
              </a:rPr>
              <a:t> it doable within a specific timeframe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Complex enough!: </a:t>
            </a:r>
            <a:r>
              <a:rPr lang="en-GB" sz="2000" b="0" i="0" dirty="0">
                <a:effectLst/>
              </a:rPr>
              <a:t>If a simple yes or no can answer the research question with yes or no, it’s NOT complex enough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b="0" i="0" dirty="0">
              <a:effectLst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Relevant</a:t>
            </a:r>
            <a:r>
              <a:rPr lang="en-GB" sz="2000" dirty="0"/>
              <a:t>: M</a:t>
            </a:r>
            <a:r>
              <a:rPr lang="en-GB" sz="2000" b="0" i="0" dirty="0">
                <a:effectLst/>
              </a:rPr>
              <a:t>ake sure your problem is relevant to your field of study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391134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450B8C-C2B5-ED60-6C8D-717E2F0FF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0981" y="435935"/>
            <a:ext cx="5181600" cy="614561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200" b="1" dirty="0">
                <a:solidFill>
                  <a:schemeClr val="tx1"/>
                </a:solidFill>
                <a:latin typeface="+mn-lt"/>
              </a:rPr>
              <a:t>Research Problem</a:t>
            </a:r>
          </a:p>
          <a:p>
            <a:pPr marL="0" indent="0" algn="ctr">
              <a:buNone/>
            </a:pPr>
            <a:endParaRPr lang="en-GB" sz="2200" b="1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+mn-lt"/>
              </a:rPr>
              <a:t>“Secondary school students learning in a new language find it difficult to process class material unless they can access translators on their smartphones”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+mn-lt"/>
              </a:rPr>
              <a:t>“The presence of a mobile phone in class could be undermining the ability of secondary school children to focus on their classwork”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+mn-lt"/>
              </a:rPr>
              <a:t>“Many educators may feel the presence of mobile phones in secondary school are detrimental to learning but is the answer a no-phone policy”</a:t>
            </a:r>
          </a:p>
          <a:p>
            <a:endParaRPr lang="en-GB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F84CCF1-62DC-6A24-18DD-72BBCC8FD7A2}"/>
              </a:ext>
            </a:extLst>
          </p:cNvPr>
          <p:cNvSpPr txBox="1">
            <a:spLocks/>
          </p:cNvSpPr>
          <p:nvPr/>
        </p:nvSpPr>
        <p:spPr bwMode="auto">
          <a:xfrm>
            <a:off x="5612605" y="435934"/>
            <a:ext cx="6274594" cy="60887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200" b="1" dirty="0">
                <a:solidFill>
                  <a:schemeClr val="tx1"/>
                </a:solidFill>
              </a:rPr>
              <a:t>Research Questions ???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2200" b="1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“Can access to a smartphone translator improve educational outcomes for secondary school children learning in a new language”?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“How does the presence of a mobile phone in class effect secondary school children’s educational attainment?”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“What implications would a no-phone policy have in secondary school classrooms?”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6612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BBAEB-4588-315C-0C0C-8ACF80B04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9165"/>
            <a:ext cx="12192000" cy="923744"/>
          </a:xfrm>
        </p:spPr>
        <p:txBody>
          <a:bodyPr>
            <a:normAutofit/>
          </a:bodyPr>
          <a:lstStyle/>
          <a:p>
            <a:r>
              <a:rPr lang="en-GB" sz="3200" dirty="0"/>
              <a:t>Step 6: Establish the research aims &amp;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203FAD-548C-4629-B82C-C0B022A37F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2564" y="1587179"/>
            <a:ext cx="5181600" cy="4896140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b="1" dirty="0"/>
              <a:t>Research aim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A research aim describes the main goal or the overarching purpose of your research and what it sets out to accomplish</a:t>
            </a:r>
          </a:p>
          <a:p>
            <a:pPr algn="ctr"/>
            <a:endParaRPr lang="en-GB" sz="2400" dirty="0">
              <a:solidFill>
                <a:srgbClr val="000000"/>
              </a:solidFill>
            </a:endParaRPr>
          </a:p>
          <a:p>
            <a:pPr marL="0" indent="0" algn="ctr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Why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 is this research required?</a:t>
            </a:r>
          </a:p>
          <a:p>
            <a:pPr marL="0" indent="0" algn="ctr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What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 is this research about?</a:t>
            </a:r>
          </a:p>
          <a:p>
            <a:pPr marL="0" indent="0" algn="l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	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57D6DA-B008-8990-2442-E4125530A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0176" y="1587179"/>
            <a:ext cx="5673436" cy="4896140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b="1" dirty="0"/>
              <a:t>Research Objectives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dirty="0">
                <a:solidFill>
                  <a:srgbClr val="000000"/>
                </a:solidFill>
              </a:rPr>
              <a:t>R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esearch objectives specify how your study will accomplish your aim. They divide your research aim into smaller parts; t</a:t>
            </a:r>
            <a:r>
              <a:rPr lang="en-GB" sz="2400" dirty="0">
                <a:solidFill>
                  <a:srgbClr val="000000"/>
                </a:solidFill>
              </a:rPr>
              <a:t>he steps you take to fulfil your aims</a:t>
            </a:r>
          </a:p>
          <a:p>
            <a:pPr algn="ctr"/>
            <a:endParaRPr lang="en-GB" sz="2400" dirty="0">
              <a:solidFill>
                <a:srgbClr val="000000"/>
              </a:solidFill>
            </a:endParaRPr>
          </a:p>
          <a:p>
            <a:pPr marL="0" indent="0" algn="ctr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Usually specified in the form of actions(verbs)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 </a:t>
            </a:r>
            <a:endParaRPr lang="en-GB" sz="24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e.g. to analyse, to appraise, to explore, to identify, to assess, to evaluate…</a:t>
            </a:r>
          </a:p>
          <a:p>
            <a:pPr marL="0" indent="0" algn="l">
              <a:buNone/>
            </a:pPr>
            <a:endParaRPr lang="en-GB" sz="2400" b="0" i="0" dirty="0">
              <a:solidFill>
                <a:srgbClr val="000000"/>
              </a:solidFill>
              <a:effectLst/>
            </a:endParaRPr>
          </a:p>
          <a:p>
            <a:pPr algn="l"/>
            <a:endParaRPr lang="en-GB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pPr algn="l"/>
            <a:endParaRPr lang="en-GB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6EC2CEF-F4D6-9358-5E40-DA6C8C746564}"/>
              </a:ext>
            </a:extLst>
          </p:cNvPr>
          <p:cNvCxnSpPr/>
          <p:nvPr/>
        </p:nvCxnSpPr>
        <p:spPr>
          <a:xfrm>
            <a:off x="6096000" y="1280823"/>
            <a:ext cx="0" cy="5030767"/>
          </a:xfrm>
          <a:prstGeom prst="line">
            <a:avLst/>
          </a:prstGeom>
          <a:ln w="38100">
            <a:solidFill>
              <a:srgbClr val="12A28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71269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6043-2FBE-DE46-A5D0-37D79B7EE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63" y="390832"/>
            <a:ext cx="6586491" cy="1286160"/>
          </a:xfrm>
        </p:spPr>
        <p:txBody>
          <a:bodyPr anchor="ctr">
            <a:normAutofit/>
          </a:bodyPr>
          <a:lstStyle/>
          <a:p>
            <a:r>
              <a:rPr lang="en-GB" sz="3200" dirty="0"/>
              <a:t>Some distinctions in terminology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E73B4C-AE38-57EE-805D-BDCBDE300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065" y="1915428"/>
            <a:ext cx="7150369" cy="3785419"/>
          </a:xfrm>
        </p:spPr>
        <p:txBody>
          <a:bodyPr>
            <a:noAutofit/>
          </a:bodyPr>
          <a:lstStyle/>
          <a:p>
            <a:r>
              <a:rPr lang="en-GB" sz="2400" b="1" dirty="0"/>
              <a:t>Research Question </a:t>
            </a:r>
            <a:r>
              <a:rPr lang="en-GB" sz="2400" b="0" i="0" dirty="0">
                <a:effectLst/>
              </a:rPr>
              <a:t>is the central question of the study that has to be answered based on research findings.</a:t>
            </a:r>
          </a:p>
          <a:p>
            <a:endParaRPr lang="en-GB" sz="2400" dirty="0"/>
          </a:p>
          <a:p>
            <a:r>
              <a:rPr lang="en-GB" sz="2400" b="1" i="0" dirty="0">
                <a:effectLst/>
              </a:rPr>
              <a:t>Research aim</a:t>
            </a:r>
            <a:r>
              <a:rPr lang="en-GB" sz="2400" b="0" i="0" dirty="0">
                <a:effectLst/>
              </a:rPr>
              <a:t> emphasises what needs to be achieved within the scope of the research, by the end of the research process. Achievement of research aim provides answer to the research question. </a:t>
            </a:r>
          </a:p>
          <a:p>
            <a:endParaRPr lang="en-GB" sz="2400" dirty="0"/>
          </a:p>
          <a:p>
            <a:r>
              <a:rPr lang="en-GB" sz="2400" b="1" i="0" dirty="0">
                <a:effectLst/>
              </a:rPr>
              <a:t>Research objectives</a:t>
            </a:r>
            <a:r>
              <a:rPr lang="en-GB" sz="2400" b="0" i="0" dirty="0">
                <a:effectLst/>
              </a:rPr>
              <a:t> divides the research aim into smaller parts and address each part separately. </a:t>
            </a:r>
          </a:p>
        </p:txBody>
      </p:sp>
      <p:pic>
        <p:nvPicPr>
          <p:cNvPr id="1026" name="Picture 2" descr="10,981 Terminology Images, Stock Photos &amp; Vectors | Shutterstock">
            <a:extLst>
              <a:ext uri="{FF2B5EF4-FFF2-40B4-BE49-F238E27FC236}">
                <a16:creationId xmlns:a16="http://schemas.microsoft.com/office/drawing/2014/main" id="{AC84DEAA-E8F1-CEA2-C4FF-243B1AE967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7214" t="395" r="22165" b="7729"/>
          <a:stretch/>
        </p:blipFill>
        <p:spPr bwMode="auto">
          <a:xfrm>
            <a:off x="-3890625" y="1"/>
            <a:ext cx="8624856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D42830-19A6-C643-BEA3-67F505C0B3C3}"/>
              </a:ext>
            </a:extLst>
          </p:cNvPr>
          <p:cNvSpPr/>
          <p:nvPr/>
        </p:nvSpPr>
        <p:spPr>
          <a:xfrm>
            <a:off x="-169606" y="390832"/>
            <a:ext cx="4254910" cy="5832987"/>
          </a:xfrm>
          <a:prstGeom prst="wedgeRectCallout">
            <a:avLst>
              <a:gd name="adj1" fmla="val 69293"/>
              <a:gd name="adj2" fmla="val 19678"/>
            </a:avLst>
          </a:prstGeom>
          <a:solidFill>
            <a:srgbClr val="FAED9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Research aim specifies </a:t>
            </a:r>
            <a:r>
              <a:rPr lang="en-GB" sz="1800" b="1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WHAT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needs to be studied…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srgbClr val="212529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800" b="0" i="0" dirty="0">
              <a:solidFill>
                <a:srgbClr val="212529"/>
              </a:solidFill>
              <a:effectLst/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21252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esearch objectives comprise a number of steps that address </a:t>
            </a:r>
            <a:r>
              <a:rPr lang="en-GB" sz="1800" b="1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HOW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research the aim will be achieved…</a:t>
            </a:r>
            <a:endParaRPr lang="en-GB" sz="1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8863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0213CD8-BF14-5CF7-23F8-7F2B25D60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F84CCF1-62DC-6A24-18DD-72BBCC8FD7A2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9701212" cy="6858000"/>
          </a:xfrm>
          <a:prstGeom prst="rect">
            <a:avLst/>
          </a:prstGeom>
          <a:solidFill>
            <a:srgbClr val="FDF8D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Problem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Parents/carers face significant delays between seeking help and a confirmed diagnosis of Autism Spectrum (AS) for their child. This results in delayed access to early intervention services.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Previous research suggests that telehealth could offer a way of improving the diagnostic pathway for AS.</a:t>
            </a: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 However, there is limited research regarding the degree to which parents will accept telehealth as a means of remote AS diagnosis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Question: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“Does telehealth offer a way of improving the diagnostic pathway for Autism Spectrum for children?”</a:t>
            </a:r>
          </a:p>
          <a:p>
            <a:pPr marL="0" indent="0" algn="ctr">
              <a:buNone/>
            </a:pPr>
            <a:endParaRPr lang="en-GB" sz="1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aim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The aim of this research is to explore the potential use and acceptance of telehealth technologies as an alternative diagnostic pathway for Autism Spectrum in children</a:t>
            </a:r>
          </a:p>
          <a:p>
            <a:pPr marL="0" indent="0" algn="ctr">
              <a:buNone/>
            </a:pPr>
            <a:endParaRPr lang="en-GB" sz="1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To identify which telehealth approaches are currently used in the diagnosis and assessment of AS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To evaluate the acceptance of telehealth approaches as a diagnostic tool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To assess how telehealth compares with face-to-face diagnosis and assessment methods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EC6CA98-5B07-3B07-E747-5420F075E163}"/>
              </a:ext>
            </a:extLst>
          </p:cNvPr>
          <p:cNvSpPr/>
          <p:nvPr/>
        </p:nvSpPr>
        <p:spPr>
          <a:xfrm>
            <a:off x="10058399" y="1285875"/>
            <a:ext cx="1920943" cy="4667250"/>
          </a:xfrm>
          <a:prstGeom prst="wedgeRectCallout">
            <a:avLst>
              <a:gd name="adj1" fmla="val -79561"/>
              <a:gd name="adj2" fmla="val -8689"/>
            </a:avLst>
          </a:prstGeom>
          <a:solidFill>
            <a:srgbClr val="FAED9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30000"/>
              </a:spcBef>
              <a:defRPr/>
            </a:pPr>
            <a:r>
              <a:rPr lang="en-GB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Research Question </a:t>
            </a:r>
            <a:r>
              <a:rPr lang="en-GB" sz="1400" dirty="0">
                <a:solidFill>
                  <a:schemeClr val="tx1"/>
                </a:solidFill>
                <a:latin typeface="Comic Sans MS" panose="030F0702030302020204" pitchFamily="66" charset="0"/>
              </a:rPr>
              <a:t>is the central question of the study that has to be answered on the basis of research findings.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solidFill>
                <a:schemeClr val="tx1"/>
              </a:solidFill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Research aim specifies 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WHAT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 needs to be studied…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400" b="0" i="0" dirty="0">
              <a:solidFill>
                <a:schemeClr val="tx1"/>
              </a:solidFill>
              <a:effectLst/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tx1"/>
                </a:solidFill>
                <a:latin typeface="Comic Sans MS" panose="030F0702030302020204" pitchFamily="66" charset="0"/>
                <a:cs typeface="Cavolini" panose="03000502040302020204" pitchFamily="66" charset="0"/>
              </a:rPr>
              <a:t>R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esearch objectives comprise a number of steps that address 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HOW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 research the aim will be achieved…</a:t>
            </a:r>
            <a:endParaRPr lang="en-GB" sz="1400" dirty="0">
              <a:solidFill>
                <a:schemeClr val="tx1"/>
              </a:solidFill>
              <a:latin typeface="Comic Sans MS" panose="030F070203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847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68E8256-5C70-B26B-2E32-3003208CA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56" y="387417"/>
            <a:ext cx="4747319" cy="62036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294EC8-D695-D28E-A274-13E14778D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6629" y="387417"/>
            <a:ext cx="5503357" cy="33413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0E1907-E6B4-9840-D20A-FA24520DC946}"/>
              </a:ext>
            </a:extLst>
          </p:cNvPr>
          <p:cNvSpPr txBox="1"/>
          <p:nvPr/>
        </p:nvSpPr>
        <p:spPr>
          <a:xfrm>
            <a:off x="6470639" y="4627966"/>
            <a:ext cx="442269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Click </a:t>
            </a:r>
            <a:r>
              <a:rPr lang="en-GB" sz="2800" b="1" dirty="0">
                <a:hlinkClick r:id="rId4"/>
              </a:rPr>
              <a:t>here</a:t>
            </a:r>
            <a:r>
              <a:rPr lang="en-GB" sz="2800" b="1" dirty="0"/>
              <a:t> to access the article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865836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B41072-1A86-1A02-1744-19445087732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0"/>
            <a:ext cx="12191999" cy="6858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en-GB" sz="2200" b="1" u="sng" dirty="0"/>
          </a:p>
          <a:p>
            <a:pPr marL="0" indent="0" algn="ctr">
              <a:buNone/>
            </a:pPr>
            <a:r>
              <a:rPr lang="en-GB" sz="2200" b="1" dirty="0"/>
              <a:t>Research Problem</a:t>
            </a:r>
          </a:p>
          <a:p>
            <a:pPr marL="0" indent="0" algn="ctr">
              <a:buNone/>
            </a:pPr>
            <a:r>
              <a:rPr lang="en-GB" sz="2200" dirty="0"/>
              <a:t>Frontline healthcare staff are a priority group for Covid-19 vaccination programmes due to their high exposure to the virus and their vital role in the NHS. However, despite this, some healthcare staff are reluctant to receive the Covid-19 booster vaccination, leaving them more vulnerable to contracting Covid-19.  </a:t>
            </a:r>
          </a:p>
          <a:p>
            <a:pPr marL="0" indent="0" algn="ctr">
              <a:buNone/>
            </a:pPr>
            <a:endParaRPr lang="en-GB" sz="2200" dirty="0"/>
          </a:p>
          <a:p>
            <a:pPr marL="0" indent="0" algn="ctr">
              <a:buNone/>
            </a:pPr>
            <a:r>
              <a:rPr lang="en-GB" sz="2200" b="1" dirty="0"/>
              <a:t>Research Question?</a:t>
            </a:r>
          </a:p>
          <a:p>
            <a:pPr marL="0" indent="0" algn="ctr">
              <a:buNone/>
            </a:pPr>
            <a:r>
              <a:rPr lang="en-GB" sz="2200" dirty="0"/>
              <a:t>How can Covid-19 booster vaccine uptake rates be increased amongst frontline healthcare workers?</a:t>
            </a:r>
          </a:p>
          <a:p>
            <a:pPr marL="0" indent="0" algn="ctr">
              <a:buNone/>
            </a:pPr>
            <a:endParaRPr lang="en-GB" sz="2200" dirty="0"/>
          </a:p>
          <a:p>
            <a:pPr marL="0" indent="0" algn="ctr">
              <a:buNone/>
            </a:pPr>
            <a:r>
              <a:rPr lang="en-GB" sz="2200" b="1" dirty="0"/>
              <a:t>Research Aim?</a:t>
            </a:r>
          </a:p>
          <a:p>
            <a:pPr marL="0" indent="0" algn="ctr">
              <a:buNone/>
            </a:pPr>
            <a:r>
              <a:rPr lang="en-GB" sz="2200" dirty="0"/>
              <a:t>The aim of this research is to identify what measures could increase frontline healthcare staffs engagement with Covid-19 booster vaccination programmes.</a:t>
            </a:r>
          </a:p>
          <a:p>
            <a:pPr marL="0" indent="0" algn="ctr">
              <a:buNone/>
            </a:pPr>
            <a:endParaRPr lang="en-GB" sz="2200" dirty="0"/>
          </a:p>
          <a:p>
            <a:pPr marL="0" indent="0" algn="ctr">
              <a:buNone/>
            </a:pPr>
            <a:r>
              <a:rPr lang="en-GB" sz="2200" b="1" dirty="0"/>
              <a:t>Research Objectives</a:t>
            </a:r>
          </a:p>
          <a:p>
            <a:pPr algn="ctr"/>
            <a:r>
              <a:rPr lang="en-GB" sz="2000" dirty="0"/>
              <a:t>To identify the scope of Covid-19 booster vaccine uptake and hesitancy amongst British frontline healthcare workers</a:t>
            </a:r>
          </a:p>
          <a:p>
            <a:pPr algn="ctr"/>
            <a:r>
              <a:rPr lang="en-GB" sz="2000" dirty="0"/>
              <a:t>To explore what motivates frontline healthcare staff to engage with Covid-19 booster vaccination programmes</a:t>
            </a:r>
          </a:p>
          <a:p>
            <a:pPr algn="ctr"/>
            <a:r>
              <a:rPr lang="en-GB" sz="2000" dirty="0"/>
              <a:t>To explore the reasons why some frontline healthcare workers are hesitant to have the Covid-19 booster vaccination</a:t>
            </a:r>
          </a:p>
          <a:p>
            <a:pPr algn="ctr"/>
            <a:r>
              <a:rPr lang="en-GB" sz="2000" dirty="0"/>
              <a:t>To identify ways that Covid-19 booster vaccination uptake can be increased amongst frontline healthcare workers</a:t>
            </a:r>
          </a:p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58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80A7-0912-DD83-F5D1-119E2D822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9BCD28-977E-84E6-4192-204DA6DDF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23162" y="1823084"/>
            <a:ext cx="5673436" cy="1758316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Work on the initial stages of research form on Moodle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495A31-3E98-6350-D920-36D39A76F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137" y="531628"/>
            <a:ext cx="3942988" cy="58691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3741209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FC351259-191D-198C-6F09-6E71B1433218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4247164694"/>
              </p:ext>
            </p:extLst>
          </p:nvPr>
        </p:nvGraphicFramePr>
        <p:xfrm>
          <a:off x="1359801" y="2193297"/>
          <a:ext cx="9472397" cy="436534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9472397">
                  <a:extLst>
                    <a:ext uri="{9D8B030D-6E8A-4147-A177-3AD203B41FA5}">
                      <a16:colId xmlns:a16="http://schemas.microsoft.com/office/drawing/2014/main" val="598678865"/>
                    </a:ext>
                  </a:extLst>
                </a:gridCol>
              </a:tblGrid>
              <a:tr h="40062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Assignment 1 – Research Proposal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6198677"/>
                  </a:ext>
                </a:extLst>
              </a:tr>
              <a:tr h="6914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Tackle the ‘Introduction’ section of your research proposal – including…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3951586"/>
                  </a:ext>
                </a:extLst>
              </a:tr>
              <a:tr h="6914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Describing the topic and why it is important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542813"/>
                  </a:ext>
                </a:extLst>
              </a:tr>
              <a:tr h="6914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-Make sure you are identifying a problem, then </a:t>
                      </a:r>
                      <a:r>
                        <a:rPr lang="en-GB" dirty="0" err="1"/>
                        <a:t>formulatye</a:t>
                      </a:r>
                      <a:r>
                        <a:rPr lang="en-GB" dirty="0"/>
                        <a:t> a suitable research question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9555359"/>
                  </a:ext>
                </a:extLst>
              </a:tr>
              <a:tr h="6914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Research  Aim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9379137"/>
                  </a:ext>
                </a:extLst>
              </a:tr>
              <a:tr h="54014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 Research Objectives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0763532"/>
                  </a:ext>
                </a:extLst>
              </a:tr>
              <a:tr h="65858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Its okay for objectives to be bullet pointed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68496515"/>
                  </a:ext>
                </a:extLst>
              </a:tr>
            </a:tbl>
          </a:graphicData>
        </a:graphic>
      </p:graphicFrame>
      <p:pic>
        <p:nvPicPr>
          <p:cNvPr id="1026" name="Picture 2" descr="Assignment Text Written On Black Wooden Stock Illustration 2319541907 |  Shutterstock">
            <a:extLst>
              <a:ext uri="{FF2B5EF4-FFF2-40B4-BE49-F238E27FC236}">
                <a16:creationId xmlns:a16="http://schemas.microsoft.com/office/drawing/2014/main" id="{9B425440-2852-F737-343A-4AF3F19AF3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7" t="11899" r="9840" b="17318"/>
          <a:stretch/>
        </p:blipFill>
        <p:spPr bwMode="auto">
          <a:xfrm>
            <a:off x="3332152" y="129786"/>
            <a:ext cx="5527696" cy="188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567797"/>
      </p:ext>
    </p:extLst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FE6E523-EF1A-4DB5-9AC2-1C00AF514A88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27A25810009EC4BB1E2995EA89B9917" ma:contentTypeVersion="8" ma:contentTypeDescription="Create a new document." ma:contentTypeScope="" ma:versionID="460069bb8f31f31e6c1ac15173e2d838">
  <xsd:schema xmlns:xsd="http://www.w3.org/2001/XMLSchema" xmlns:xs="http://www.w3.org/2001/XMLSchema" xmlns:p="http://schemas.microsoft.com/office/2006/metadata/properties" xmlns:ns2="1312bf59-367e-47f3-88b8-171688ec5f59" xmlns:ns3="991c7ee6-3f51-4e6a-bb6c-7fecfb40caac" targetNamespace="http://schemas.microsoft.com/office/2006/metadata/properties" ma:root="true" ma:fieldsID="a82491691a3dc552cd9a9df2b62a8c27" ns2:_="" ns3:_="">
    <xsd:import namespace="1312bf59-367e-47f3-88b8-171688ec5f59"/>
    <xsd:import namespace="991c7ee6-3f51-4e6a-bb6c-7fecfb40ca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12bf59-367e-47f3-88b8-171688ec5f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1c7ee6-3f51-4e6a-bb6c-7fecfb40caa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03C509-9A9B-4F10-BCD5-3C52AD145FF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614CF7B1-4A46-4EF6-8D8B-9459B50556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AD822E-C5A5-4ECC-A2C9-7D1815C864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312bf59-367e-47f3-88b8-171688ec5f59"/>
    <ds:schemaRef ds:uri="991c7ee6-3f51-4e6a-bb6c-7fecfb40ca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2603</TotalTime>
  <Words>1606</Words>
  <Application>Microsoft Office PowerPoint</Application>
  <PresentationFormat>Widescreen</PresentationFormat>
  <Paragraphs>230</Paragraphs>
  <Slides>24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24</vt:i4>
      </vt:variant>
    </vt:vector>
  </HeadingPairs>
  <TitlesOfParts>
    <vt:vector size="38" baseType="lpstr">
      <vt:lpstr>DengXian</vt:lpstr>
      <vt:lpstr>Abadi</vt:lpstr>
      <vt:lpstr>Arial</vt:lpstr>
      <vt:lpstr>Arial Nova</vt:lpstr>
      <vt:lpstr>Calibri</vt:lpstr>
      <vt:lpstr>Cavolini</vt:lpstr>
      <vt:lpstr>Comic Sans MS</vt:lpstr>
      <vt:lpstr>roboto</vt:lpstr>
      <vt:lpstr>3_Office Theme</vt:lpstr>
      <vt:lpstr>3_Custom Design</vt:lpstr>
      <vt:lpstr>4_Custom Design</vt:lpstr>
      <vt:lpstr>2_Office Theme</vt:lpstr>
      <vt:lpstr>1_Office Theme</vt:lpstr>
      <vt:lpstr>4_Office Theme</vt:lpstr>
      <vt:lpstr>PowerPoint Presentation</vt:lpstr>
      <vt:lpstr>Today’s Session</vt:lpstr>
      <vt:lpstr>PowerPoint Presentation</vt:lpstr>
      <vt:lpstr>PowerPoint Presentation</vt:lpstr>
      <vt:lpstr>Step 1: Start with a broad topic</vt:lpstr>
      <vt:lpstr>Step 2:  Do preliminary research</vt:lpstr>
      <vt:lpstr>Step 3:  Narrow down to a specific niche</vt:lpstr>
      <vt:lpstr>Step 4:  Identify a Research Problem</vt:lpstr>
      <vt:lpstr>PowerPoint Presentation</vt:lpstr>
      <vt:lpstr>PowerPoint Presentation</vt:lpstr>
      <vt:lpstr>PowerPoint Presentation</vt:lpstr>
      <vt:lpstr>Example</vt:lpstr>
      <vt:lpstr>Example</vt:lpstr>
      <vt:lpstr>PowerPoint Presentation</vt:lpstr>
      <vt:lpstr>Step 5:  Developing your research question</vt:lpstr>
      <vt:lpstr>A good research question</vt:lpstr>
      <vt:lpstr>PowerPoint Presentation</vt:lpstr>
      <vt:lpstr>Step 6: Establish the research aims &amp; objectives</vt:lpstr>
      <vt:lpstr>Some distinctions in terminology</vt:lpstr>
      <vt:lpstr>Example</vt:lpstr>
      <vt:lpstr>PowerPoint Presentation</vt:lpstr>
      <vt:lpstr>PowerPoint Presentation</vt:lpstr>
      <vt:lpstr>Activity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Donna Morgan</cp:lastModifiedBy>
  <cp:revision>219</cp:revision>
  <dcterms:created xsi:type="dcterms:W3CDTF">2022-09-22T13:51:00Z</dcterms:created>
  <dcterms:modified xsi:type="dcterms:W3CDTF">2026-02-01T22:24:15Z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0x010100227A25810009EC4BB1E2995EA89B9917</vt:lpwstr>
  </property>
</Properties>
</file>