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34"/>
  </p:notesMasterIdLst>
  <p:handoutMasterIdLst>
    <p:handoutMasterId r:id="rId35"/>
  </p:handoutMasterIdLst>
  <p:sldIdLst>
    <p:sldId id="260" r:id="rId5"/>
    <p:sldId id="451" r:id="rId6"/>
    <p:sldId id="483" r:id="rId7"/>
    <p:sldId id="452" r:id="rId8"/>
    <p:sldId id="454" r:id="rId9"/>
    <p:sldId id="486" r:id="rId10"/>
    <p:sldId id="487" r:id="rId11"/>
    <p:sldId id="466" r:id="rId12"/>
    <p:sldId id="463" r:id="rId13"/>
    <p:sldId id="489" r:id="rId14"/>
    <p:sldId id="453" r:id="rId15"/>
    <p:sldId id="495" r:id="rId16"/>
    <p:sldId id="459" r:id="rId17"/>
    <p:sldId id="458" r:id="rId18"/>
    <p:sldId id="460" r:id="rId19"/>
    <p:sldId id="462" r:id="rId20"/>
    <p:sldId id="455" r:id="rId21"/>
    <p:sldId id="490" r:id="rId22"/>
    <p:sldId id="461" r:id="rId23"/>
    <p:sldId id="492" r:id="rId24"/>
    <p:sldId id="494" r:id="rId25"/>
    <p:sldId id="468" r:id="rId26"/>
    <p:sldId id="467" r:id="rId27"/>
    <p:sldId id="469" r:id="rId28"/>
    <p:sldId id="485" r:id="rId29"/>
    <p:sldId id="482" r:id="rId30"/>
    <p:sldId id="496" r:id="rId31"/>
    <p:sldId id="456" r:id="rId32"/>
    <p:sldId id="470" r:id="rId3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4CDA369-E2E6-4033-939A-2D6F08F41795}" v="2" dt="2025-11-05T08:50:38.35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97" d="100"/>
          <a:sy n="97" d="100"/>
        </p:scale>
        <p:origin x="1032" y="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tableStyles" Target="tableStyles.xml"/><Relationship Id="rId21" Type="http://schemas.openxmlformats.org/officeDocument/2006/relationships/slide" Target="slides/slide17.xml"/><Relationship Id="rId34" Type="http://schemas.openxmlformats.org/officeDocument/2006/relationships/notesMaster" Target="notesMasters/notesMaster1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41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viewProps" Target="viewProps.xml"/><Relationship Id="rId40" Type="http://schemas.microsoft.com/office/2016/11/relationships/changesInfo" Target="changesInfos/changesInfo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handoutMaster" Target="handoutMasters/handoutMaster1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Besty Jose" userId="47a6efec-86cc-4a34-b886-028dba74405c" providerId="ADAL" clId="{E5C6174A-B135-4A11-BF77-A05110BA63E2}"/>
    <pc:docChg chg="addSld delSld modSld">
      <pc:chgData name="Besty Jose" userId="47a6efec-86cc-4a34-b886-028dba74405c" providerId="ADAL" clId="{E5C6174A-B135-4A11-BF77-A05110BA63E2}" dt="2025-11-05T08:51:52.787" v="85" actId="47"/>
      <pc:docMkLst>
        <pc:docMk/>
      </pc:docMkLst>
      <pc:sldChg chg="modSp new mod">
        <pc:chgData name="Besty Jose" userId="47a6efec-86cc-4a34-b886-028dba74405c" providerId="ADAL" clId="{E5C6174A-B135-4A11-BF77-A05110BA63E2}" dt="2025-11-05T08:50:44.696" v="12" actId="20577"/>
        <pc:sldMkLst>
          <pc:docMk/>
          <pc:sldMk cId="54999029" sldId="496"/>
        </pc:sldMkLst>
        <pc:spChg chg="mod">
          <ac:chgData name="Besty Jose" userId="47a6efec-86cc-4a34-b886-028dba74405c" providerId="ADAL" clId="{E5C6174A-B135-4A11-BF77-A05110BA63E2}" dt="2025-11-05T08:50:44.696" v="12" actId="20577"/>
          <ac:spMkLst>
            <pc:docMk/>
            <pc:sldMk cId="54999029" sldId="496"/>
            <ac:spMk id="2" creationId="{F8FEFB26-417E-90AE-7359-A090B9B11A68}"/>
          </ac:spMkLst>
        </pc:spChg>
        <pc:spChg chg="mod">
          <ac:chgData name="Besty Jose" userId="47a6efec-86cc-4a34-b886-028dba74405c" providerId="ADAL" clId="{E5C6174A-B135-4A11-BF77-A05110BA63E2}" dt="2025-11-05T08:50:38.338" v="2" actId="20577"/>
          <ac:spMkLst>
            <pc:docMk/>
            <pc:sldMk cId="54999029" sldId="496"/>
            <ac:spMk id="3" creationId="{7A2CF94D-929A-91D4-C574-613042C2DB3E}"/>
          </ac:spMkLst>
        </pc:spChg>
      </pc:sldChg>
      <pc:sldChg chg="modSp new del mod">
        <pc:chgData name="Besty Jose" userId="47a6efec-86cc-4a34-b886-028dba74405c" providerId="ADAL" clId="{E5C6174A-B135-4A11-BF77-A05110BA63E2}" dt="2025-11-05T08:51:52.787" v="85" actId="47"/>
        <pc:sldMkLst>
          <pc:docMk/>
          <pc:sldMk cId="815833147" sldId="497"/>
        </pc:sldMkLst>
        <pc:spChg chg="mod">
          <ac:chgData name="Besty Jose" userId="47a6efec-86cc-4a34-b886-028dba74405c" providerId="ADAL" clId="{E5C6174A-B135-4A11-BF77-A05110BA63E2}" dt="2025-11-05T08:51:03.617" v="19" actId="20577"/>
          <ac:spMkLst>
            <pc:docMk/>
            <pc:sldMk cId="815833147" sldId="497"/>
            <ac:spMk id="2" creationId="{CD609FE9-9418-4F2A-3A2C-86AA08578B45}"/>
          </ac:spMkLst>
        </pc:spChg>
        <pc:spChg chg="mod">
          <ac:chgData name="Besty Jose" userId="47a6efec-86cc-4a34-b886-028dba74405c" providerId="ADAL" clId="{E5C6174A-B135-4A11-BF77-A05110BA63E2}" dt="2025-11-05T08:51:49.325" v="84" actId="20577"/>
          <ac:spMkLst>
            <pc:docMk/>
            <pc:sldMk cId="815833147" sldId="497"/>
            <ac:spMk id="3" creationId="{E12B69C5-4722-ACC8-D944-171575E5C83A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695A6DB-0DDA-4ADC-B585-562A4E4B0FA8}" type="doc">
      <dgm:prSet loTypeId="urn:microsoft.com/office/officeart/2005/8/layout/vList5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GB"/>
        </a:p>
      </dgm:t>
    </dgm:pt>
    <dgm:pt modelId="{570E3453-41B1-46B2-9277-879AB4D237D3}">
      <dgm:prSet phldrT="[Text]"/>
      <dgm:spPr/>
      <dgm:t>
        <a:bodyPr/>
        <a:lstStyle/>
        <a:p>
          <a:r>
            <a:rPr lang="en-GB" dirty="0"/>
            <a:t>Individual</a:t>
          </a:r>
        </a:p>
      </dgm:t>
    </dgm:pt>
    <dgm:pt modelId="{8D4B0D77-EF63-4F3A-8075-95B3C923B3F2}" type="parTrans" cxnId="{7B2BB96E-1021-4A44-82D7-85C1D8D91987}">
      <dgm:prSet/>
      <dgm:spPr/>
      <dgm:t>
        <a:bodyPr/>
        <a:lstStyle/>
        <a:p>
          <a:endParaRPr lang="en-GB"/>
        </a:p>
      </dgm:t>
    </dgm:pt>
    <dgm:pt modelId="{4D9E28B8-ACA8-4C61-8FB5-328B79413B4E}" type="sibTrans" cxnId="{7B2BB96E-1021-4A44-82D7-85C1D8D91987}">
      <dgm:prSet/>
      <dgm:spPr/>
      <dgm:t>
        <a:bodyPr/>
        <a:lstStyle/>
        <a:p>
          <a:endParaRPr lang="en-GB"/>
        </a:p>
      </dgm:t>
    </dgm:pt>
    <dgm:pt modelId="{F7A18437-FBCD-40C1-A690-1951184513A4}">
      <dgm:prSet phldrT="[Text]"/>
      <dgm:spPr/>
      <dgm:t>
        <a:bodyPr/>
        <a:lstStyle/>
        <a:p>
          <a:r>
            <a:rPr lang="en-GB" dirty="0"/>
            <a:t>Under-informed and misinformed </a:t>
          </a:r>
        </a:p>
      </dgm:t>
    </dgm:pt>
    <dgm:pt modelId="{8F201FE9-E31B-4DE2-AE75-492D3E27ACC3}" type="parTrans" cxnId="{0C87CEB8-F238-4490-95AF-621E45DBEFCE}">
      <dgm:prSet/>
      <dgm:spPr/>
      <dgm:t>
        <a:bodyPr/>
        <a:lstStyle/>
        <a:p>
          <a:endParaRPr lang="en-GB"/>
        </a:p>
      </dgm:t>
    </dgm:pt>
    <dgm:pt modelId="{AD21DA1A-9F3C-4A6C-B3A0-FA31720952CD}" type="sibTrans" cxnId="{0C87CEB8-F238-4490-95AF-621E45DBEFCE}">
      <dgm:prSet/>
      <dgm:spPr/>
      <dgm:t>
        <a:bodyPr/>
        <a:lstStyle/>
        <a:p>
          <a:endParaRPr lang="en-GB"/>
        </a:p>
      </dgm:t>
    </dgm:pt>
    <dgm:pt modelId="{5197F067-F574-4AEF-ADC7-24EC2F6472D0}">
      <dgm:prSet phldrT="[Text]"/>
      <dgm:spPr/>
      <dgm:t>
        <a:bodyPr/>
        <a:lstStyle/>
        <a:p>
          <a:r>
            <a:rPr lang="en-GB" dirty="0"/>
            <a:t>Health professionals </a:t>
          </a:r>
        </a:p>
      </dgm:t>
    </dgm:pt>
    <dgm:pt modelId="{5E86EBAC-8FBD-4E10-9971-7C6B2289AEAF}" type="parTrans" cxnId="{E8B97318-6127-4989-8DB1-97DDAF854D5F}">
      <dgm:prSet/>
      <dgm:spPr/>
      <dgm:t>
        <a:bodyPr/>
        <a:lstStyle/>
        <a:p>
          <a:endParaRPr lang="en-GB"/>
        </a:p>
      </dgm:t>
    </dgm:pt>
    <dgm:pt modelId="{A2E7490D-434F-4179-A356-CCF7F450380D}" type="sibTrans" cxnId="{E8B97318-6127-4989-8DB1-97DDAF854D5F}">
      <dgm:prSet/>
      <dgm:spPr/>
      <dgm:t>
        <a:bodyPr/>
        <a:lstStyle/>
        <a:p>
          <a:endParaRPr lang="en-GB"/>
        </a:p>
      </dgm:t>
    </dgm:pt>
    <dgm:pt modelId="{9A54762C-EE2E-4E3D-B067-0602000160A1}">
      <dgm:prSet phldrT="[Text]"/>
      <dgm:spPr/>
      <dgm:t>
        <a:bodyPr/>
        <a:lstStyle/>
        <a:p>
          <a:r>
            <a:rPr lang="en-GB" dirty="0"/>
            <a:t>Access to relevant health information </a:t>
          </a:r>
        </a:p>
      </dgm:t>
    </dgm:pt>
    <dgm:pt modelId="{2EF20644-CE0A-45ED-AB51-F8898F9A2FBE}" type="parTrans" cxnId="{10C8B8F9-5B6B-486B-A3CC-068CB420105C}">
      <dgm:prSet/>
      <dgm:spPr/>
      <dgm:t>
        <a:bodyPr/>
        <a:lstStyle/>
        <a:p>
          <a:endParaRPr lang="en-GB"/>
        </a:p>
      </dgm:t>
    </dgm:pt>
    <dgm:pt modelId="{D3CF91B7-5C61-4C1A-B4FA-1984CD598B5D}" type="sibTrans" cxnId="{10C8B8F9-5B6B-486B-A3CC-068CB420105C}">
      <dgm:prSet/>
      <dgm:spPr/>
      <dgm:t>
        <a:bodyPr/>
        <a:lstStyle/>
        <a:p>
          <a:endParaRPr lang="en-GB"/>
        </a:p>
      </dgm:t>
    </dgm:pt>
    <dgm:pt modelId="{59EB2D53-F888-463D-9FEA-A77A1AA6A0A0}">
      <dgm:prSet phldrT="[Text]"/>
      <dgm:spPr/>
      <dgm:t>
        <a:bodyPr/>
        <a:lstStyle/>
        <a:p>
          <a:r>
            <a:rPr lang="en-GB" dirty="0"/>
            <a:t>Policy makers </a:t>
          </a:r>
        </a:p>
      </dgm:t>
    </dgm:pt>
    <dgm:pt modelId="{8A5A123E-01B1-4AAC-9237-1CD3C9A87484}" type="parTrans" cxnId="{04BFB716-FE54-4091-B3D5-F65C31EE4BBE}">
      <dgm:prSet/>
      <dgm:spPr/>
      <dgm:t>
        <a:bodyPr/>
        <a:lstStyle/>
        <a:p>
          <a:endParaRPr lang="en-GB"/>
        </a:p>
      </dgm:t>
    </dgm:pt>
    <dgm:pt modelId="{81E91BFD-8006-4FCD-B246-7D8E56AAC044}" type="sibTrans" cxnId="{04BFB716-FE54-4091-B3D5-F65C31EE4BBE}">
      <dgm:prSet/>
      <dgm:spPr/>
      <dgm:t>
        <a:bodyPr/>
        <a:lstStyle/>
        <a:p>
          <a:endParaRPr lang="en-GB"/>
        </a:p>
      </dgm:t>
    </dgm:pt>
    <dgm:pt modelId="{BA393E1A-C217-499C-9545-8EF96B19B3E9}">
      <dgm:prSet phldrT="[Text]"/>
      <dgm:spPr/>
      <dgm:t>
        <a:bodyPr/>
        <a:lstStyle/>
        <a:p>
          <a:r>
            <a:rPr lang="en-GB" dirty="0"/>
            <a:t>Information for guiding design of effective health care regulations, programs and practices.</a:t>
          </a:r>
        </a:p>
      </dgm:t>
    </dgm:pt>
    <dgm:pt modelId="{437B2AA0-79DB-4990-BFE4-BB7846FD6461}" type="parTrans" cxnId="{CF8C65FD-B414-4ADE-ACEA-DC33D4FE4199}">
      <dgm:prSet/>
      <dgm:spPr/>
      <dgm:t>
        <a:bodyPr/>
        <a:lstStyle/>
        <a:p>
          <a:endParaRPr lang="en-GB"/>
        </a:p>
      </dgm:t>
    </dgm:pt>
    <dgm:pt modelId="{01584D67-D3B4-492B-BB7B-FD77AE89F3DF}" type="sibTrans" cxnId="{CF8C65FD-B414-4ADE-ACEA-DC33D4FE4199}">
      <dgm:prSet/>
      <dgm:spPr/>
      <dgm:t>
        <a:bodyPr/>
        <a:lstStyle/>
        <a:p>
          <a:endParaRPr lang="en-GB"/>
        </a:p>
      </dgm:t>
    </dgm:pt>
    <dgm:pt modelId="{C367EBB0-829E-4BF3-867E-664192210104}" type="pres">
      <dgm:prSet presAssocID="{C695A6DB-0DDA-4ADC-B585-562A4E4B0FA8}" presName="Name0" presStyleCnt="0">
        <dgm:presLayoutVars>
          <dgm:dir/>
          <dgm:animLvl val="lvl"/>
          <dgm:resizeHandles val="exact"/>
        </dgm:presLayoutVars>
      </dgm:prSet>
      <dgm:spPr/>
    </dgm:pt>
    <dgm:pt modelId="{04C79D1C-DCAE-4784-AB90-FC480AFD1425}" type="pres">
      <dgm:prSet presAssocID="{570E3453-41B1-46B2-9277-879AB4D237D3}" presName="linNode" presStyleCnt="0"/>
      <dgm:spPr/>
    </dgm:pt>
    <dgm:pt modelId="{9BE2B855-0CAB-40FF-946C-4B4629123DB2}" type="pres">
      <dgm:prSet presAssocID="{570E3453-41B1-46B2-9277-879AB4D237D3}" presName="parentText" presStyleLbl="node1" presStyleIdx="0" presStyleCnt="3">
        <dgm:presLayoutVars>
          <dgm:chMax val="1"/>
          <dgm:bulletEnabled val="1"/>
        </dgm:presLayoutVars>
      </dgm:prSet>
      <dgm:spPr/>
    </dgm:pt>
    <dgm:pt modelId="{E44506B8-C84D-438F-9372-D869E6EF94BA}" type="pres">
      <dgm:prSet presAssocID="{570E3453-41B1-46B2-9277-879AB4D237D3}" presName="descendantText" presStyleLbl="alignAccFollowNode1" presStyleIdx="0" presStyleCnt="3">
        <dgm:presLayoutVars>
          <dgm:bulletEnabled val="1"/>
        </dgm:presLayoutVars>
      </dgm:prSet>
      <dgm:spPr/>
    </dgm:pt>
    <dgm:pt modelId="{B603325F-6839-4AAE-8947-3069C9A3BDC1}" type="pres">
      <dgm:prSet presAssocID="{4D9E28B8-ACA8-4C61-8FB5-328B79413B4E}" presName="sp" presStyleCnt="0"/>
      <dgm:spPr/>
    </dgm:pt>
    <dgm:pt modelId="{B9D8FADB-FC0A-4A62-A078-500F8C0CE5D8}" type="pres">
      <dgm:prSet presAssocID="{5197F067-F574-4AEF-ADC7-24EC2F6472D0}" presName="linNode" presStyleCnt="0"/>
      <dgm:spPr/>
    </dgm:pt>
    <dgm:pt modelId="{C512657F-1E12-43B1-B3F8-F777408E1465}" type="pres">
      <dgm:prSet presAssocID="{5197F067-F574-4AEF-ADC7-24EC2F6472D0}" presName="parentText" presStyleLbl="node1" presStyleIdx="1" presStyleCnt="3">
        <dgm:presLayoutVars>
          <dgm:chMax val="1"/>
          <dgm:bulletEnabled val="1"/>
        </dgm:presLayoutVars>
      </dgm:prSet>
      <dgm:spPr/>
    </dgm:pt>
    <dgm:pt modelId="{9D8354DB-B69C-48D2-A82B-63648159C46D}" type="pres">
      <dgm:prSet presAssocID="{5197F067-F574-4AEF-ADC7-24EC2F6472D0}" presName="descendantText" presStyleLbl="alignAccFollowNode1" presStyleIdx="1" presStyleCnt="3">
        <dgm:presLayoutVars>
          <dgm:bulletEnabled val="1"/>
        </dgm:presLayoutVars>
      </dgm:prSet>
      <dgm:spPr/>
    </dgm:pt>
    <dgm:pt modelId="{A96A8F14-2A40-41E8-A5AA-8E2D2F8824B5}" type="pres">
      <dgm:prSet presAssocID="{A2E7490D-434F-4179-A356-CCF7F450380D}" presName="sp" presStyleCnt="0"/>
      <dgm:spPr/>
    </dgm:pt>
    <dgm:pt modelId="{9EC9FE33-B8FC-4C3B-862A-EC911D71B792}" type="pres">
      <dgm:prSet presAssocID="{59EB2D53-F888-463D-9FEA-A77A1AA6A0A0}" presName="linNode" presStyleCnt="0"/>
      <dgm:spPr/>
    </dgm:pt>
    <dgm:pt modelId="{5F7D523E-9B9E-41E0-BC66-B4B5C5D7FAD5}" type="pres">
      <dgm:prSet presAssocID="{59EB2D53-F888-463D-9FEA-A77A1AA6A0A0}" presName="parentText" presStyleLbl="node1" presStyleIdx="2" presStyleCnt="3">
        <dgm:presLayoutVars>
          <dgm:chMax val="1"/>
          <dgm:bulletEnabled val="1"/>
        </dgm:presLayoutVars>
      </dgm:prSet>
      <dgm:spPr/>
    </dgm:pt>
    <dgm:pt modelId="{322C29CF-AD8D-4018-B443-04A7BA18FA39}" type="pres">
      <dgm:prSet presAssocID="{59EB2D53-F888-463D-9FEA-A77A1AA6A0A0}" presName="descendantText" presStyleLbl="alignAccFollowNode1" presStyleIdx="2" presStyleCnt="3">
        <dgm:presLayoutVars>
          <dgm:bulletEnabled val="1"/>
        </dgm:presLayoutVars>
      </dgm:prSet>
      <dgm:spPr/>
    </dgm:pt>
  </dgm:ptLst>
  <dgm:cxnLst>
    <dgm:cxn modelId="{924A690F-E887-4EE8-AAFE-842E1D7BFD84}" type="presOf" srcId="{F7A18437-FBCD-40C1-A690-1951184513A4}" destId="{E44506B8-C84D-438F-9372-D869E6EF94BA}" srcOrd="0" destOrd="0" presId="urn:microsoft.com/office/officeart/2005/8/layout/vList5"/>
    <dgm:cxn modelId="{04BFB716-FE54-4091-B3D5-F65C31EE4BBE}" srcId="{C695A6DB-0DDA-4ADC-B585-562A4E4B0FA8}" destId="{59EB2D53-F888-463D-9FEA-A77A1AA6A0A0}" srcOrd="2" destOrd="0" parTransId="{8A5A123E-01B1-4AAC-9237-1CD3C9A87484}" sibTransId="{81E91BFD-8006-4FCD-B246-7D8E56AAC044}"/>
    <dgm:cxn modelId="{E8B97318-6127-4989-8DB1-97DDAF854D5F}" srcId="{C695A6DB-0DDA-4ADC-B585-562A4E4B0FA8}" destId="{5197F067-F574-4AEF-ADC7-24EC2F6472D0}" srcOrd="1" destOrd="0" parTransId="{5E86EBAC-8FBD-4E10-9971-7C6B2289AEAF}" sibTransId="{A2E7490D-434F-4179-A356-CCF7F450380D}"/>
    <dgm:cxn modelId="{E92C6921-8654-4ACA-BFDB-14336BC2DAEA}" type="presOf" srcId="{C695A6DB-0DDA-4ADC-B585-562A4E4B0FA8}" destId="{C367EBB0-829E-4BF3-867E-664192210104}" srcOrd="0" destOrd="0" presId="urn:microsoft.com/office/officeart/2005/8/layout/vList5"/>
    <dgm:cxn modelId="{5273B125-D180-414D-8499-9C697F945DA9}" type="presOf" srcId="{9A54762C-EE2E-4E3D-B067-0602000160A1}" destId="{9D8354DB-B69C-48D2-A82B-63648159C46D}" srcOrd="0" destOrd="0" presId="urn:microsoft.com/office/officeart/2005/8/layout/vList5"/>
    <dgm:cxn modelId="{7B2BB96E-1021-4A44-82D7-85C1D8D91987}" srcId="{C695A6DB-0DDA-4ADC-B585-562A4E4B0FA8}" destId="{570E3453-41B1-46B2-9277-879AB4D237D3}" srcOrd="0" destOrd="0" parTransId="{8D4B0D77-EF63-4F3A-8075-95B3C923B3F2}" sibTransId="{4D9E28B8-ACA8-4C61-8FB5-328B79413B4E}"/>
    <dgm:cxn modelId="{21BAF656-2B0A-4BA7-95EB-018046D15974}" type="presOf" srcId="{570E3453-41B1-46B2-9277-879AB4D237D3}" destId="{9BE2B855-0CAB-40FF-946C-4B4629123DB2}" srcOrd="0" destOrd="0" presId="urn:microsoft.com/office/officeart/2005/8/layout/vList5"/>
    <dgm:cxn modelId="{E8E336B7-D014-453B-83C1-09D407CC4FFE}" type="presOf" srcId="{BA393E1A-C217-499C-9545-8EF96B19B3E9}" destId="{322C29CF-AD8D-4018-B443-04A7BA18FA39}" srcOrd="0" destOrd="0" presId="urn:microsoft.com/office/officeart/2005/8/layout/vList5"/>
    <dgm:cxn modelId="{0C87CEB8-F238-4490-95AF-621E45DBEFCE}" srcId="{570E3453-41B1-46B2-9277-879AB4D237D3}" destId="{F7A18437-FBCD-40C1-A690-1951184513A4}" srcOrd="0" destOrd="0" parTransId="{8F201FE9-E31B-4DE2-AE75-492D3E27ACC3}" sibTransId="{AD21DA1A-9F3C-4A6C-B3A0-FA31720952CD}"/>
    <dgm:cxn modelId="{9DA173C1-1AA6-47B9-8DE8-956F274A1E7D}" type="presOf" srcId="{59EB2D53-F888-463D-9FEA-A77A1AA6A0A0}" destId="{5F7D523E-9B9E-41E0-BC66-B4B5C5D7FAD5}" srcOrd="0" destOrd="0" presId="urn:microsoft.com/office/officeart/2005/8/layout/vList5"/>
    <dgm:cxn modelId="{10C8B8F9-5B6B-486B-A3CC-068CB420105C}" srcId="{5197F067-F574-4AEF-ADC7-24EC2F6472D0}" destId="{9A54762C-EE2E-4E3D-B067-0602000160A1}" srcOrd="0" destOrd="0" parTransId="{2EF20644-CE0A-45ED-AB51-F8898F9A2FBE}" sibTransId="{D3CF91B7-5C61-4C1A-B4FA-1984CD598B5D}"/>
    <dgm:cxn modelId="{CF8C65FD-B414-4ADE-ACEA-DC33D4FE4199}" srcId="{59EB2D53-F888-463D-9FEA-A77A1AA6A0A0}" destId="{BA393E1A-C217-499C-9545-8EF96B19B3E9}" srcOrd="0" destOrd="0" parTransId="{437B2AA0-79DB-4990-BFE4-BB7846FD6461}" sibTransId="{01584D67-D3B4-492B-BB7B-FD77AE89F3DF}"/>
    <dgm:cxn modelId="{D45F1FFF-5717-4B29-93AB-6FD7CFB8481E}" type="presOf" srcId="{5197F067-F574-4AEF-ADC7-24EC2F6472D0}" destId="{C512657F-1E12-43B1-B3F8-F777408E1465}" srcOrd="0" destOrd="0" presId="urn:microsoft.com/office/officeart/2005/8/layout/vList5"/>
    <dgm:cxn modelId="{B19095DB-37E1-43C4-8781-9601BAD69227}" type="presParOf" srcId="{C367EBB0-829E-4BF3-867E-664192210104}" destId="{04C79D1C-DCAE-4784-AB90-FC480AFD1425}" srcOrd="0" destOrd="0" presId="urn:microsoft.com/office/officeart/2005/8/layout/vList5"/>
    <dgm:cxn modelId="{237DDE8E-632E-4380-AF06-D7345CD7F931}" type="presParOf" srcId="{04C79D1C-DCAE-4784-AB90-FC480AFD1425}" destId="{9BE2B855-0CAB-40FF-946C-4B4629123DB2}" srcOrd="0" destOrd="0" presId="urn:microsoft.com/office/officeart/2005/8/layout/vList5"/>
    <dgm:cxn modelId="{A9261D41-50BE-4A4D-8C94-207B045F0511}" type="presParOf" srcId="{04C79D1C-DCAE-4784-AB90-FC480AFD1425}" destId="{E44506B8-C84D-438F-9372-D869E6EF94BA}" srcOrd="1" destOrd="0" presId="urn:microsoft.com/office/officeart/2005/8/layout/vList5"/>
    <dgm:cxn modelId="{069DFFE4-0C8D-414C-856B-C06B984AEE4B}" type="presParOf" srcId="{C367EBB0-829E-4BF3-867E-664192210104}" destId="{B603325F-6839-4AAE-8947-3069C9A3BDC1}" srcOrd="1" destOrd="0" presId="urn:microsoft.com/office/officeart/2005/8/layout/vList5"/>
    <dgm:cxn modelId="{3F74989C-4E8A-4B28-BC03-BB9A1E4E2969}" type="presParOf" srcId="{C367EBB0-829E-4BF3-867E-664192210104}" destId="{B9D8FADB-FC0A-4A62-A078-500F8C0CE5D8}" srcOrd="2" destOrd="0" presId="urn:microsoft.com/office/officeart/2005/8/layout/vList5"/>
    <dgm:cxn modelId="{C227C4AB-CF84-4CD2-9262-E47C7E854263}" type="presParOf" srcId="{B9D8FADB-FC0A-4A62-A078-500F8C0CE5D8}" destId="{C512657F-1E12-43B1-B3F8-F777408E1465}" srcOrd="0" destOrd="0" presId="urn:microsoft.com/office/officeart/2005/8/layout/vList5"/>
    <dgm:cxn modelId="{51801DDD-9575-47BA-BCEB-80B172882DB4}" type="presParOf" srcId="{B9D8FADB-FC0A-4A62-A078-500F8C0CE5D8}" destId="{9D8354DB-B69C-48D2-A82B-63648159C46D}" srcOrd="1" destOrd="0" presId="urn:microsoft.com/office/officeart/2005/8/layout/vList5"/>
    <dgm:cxn modelId="{FFAA9FDB-8F18-4C8A-A7F3-DA7934F155EB}" type="presParOf" srcId="{C367EBB0-829E-4BF3-867E-664192210104}" destId="{A96A8F14-2A40-41E8-A5AA-8E2D2F8824B5}" srcOrd="3" destOrd="0" presId="urn:microsoft.com/office/officeart/2005/8/layout/vList5"/>
    <dgm:cxn modelId="{2C266B3B-9E40-4786-A816-18C48CFA7313}" type="presParOf" srcId="{C367EBB0-829E-4BF3-867E-664192210104}" destId="{9EC9FE33-B8FC-4C3B-862A-EC911D71B792}" srcOrd="4" destOrd="0" presId="urn:microsoft.com/office/officeart/2005/8/layout/vList5"/>
    <dgm:cxn modelId="{400F57FA-BE9E-40CE-8945-01B04EE55597}" type="presParOf" srcId="{9EC9FE33-B8FC-4C3B-862A-EC911D71B792}" destId="{5F7D523E-9B9E-41E0-BC66-B4B5C5D7FAD5}" srcOrd="0" destOrd="0" presId="urn:microsoft.com/office/officeart/2005/8/layout/vList5"/>
    <dgm:cxn modelId="{56F040EE-F74B-46F1-82C9-5CA0E9136191}" type="presParOf" srcId="{9EC9FE33-B8FC-4C3B-862A-EC911D71B792}" destId="{322C29CF-AD8D-4018-B443-04A7BA18FA39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44506B8-C84D-438F-9372-D869E6EF94BA}">
      <dsp:nvSpPr>
        <dsp:cNvPr id="0" name=""/>
        <dsp:cNvSpPr/>
      </dsp:nvSpPr>
      <dsp:spPr>
        <a:xfrm rot="5400000">
          <a:off x="5211867" y="-2151691"/>
          <a:ext cx="768520" cy="5266944"/>
        </a:xfrm>
        <a:prstGeom prst="round2SameRect">
          <a:avLst/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34290" rIns="68580" bIns="34290" numCol="1" spcCol="1270" anchor="ctr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 dirty="0"/>
            <a:t>Under-informed and misinformed </a:t>
          </a:r>
        </a:p>
      </dsp:txBody>
      <dsp:txXfrm rot="-5400000">
        <a:off x="2962655" y="135037"/>
        <a:ext cx="5229428" cy="693488"/>
      </dsp:txXfrm>
    </dsp:sp>
    <dsp:sp modelId="{9BE2B855-0CAB-40FF-946C-4B4629123DB2}">
      <dsp:nvSpPr>
        <dsp:cNvPr id="0" name=""/>
        <dsp:cNvSpPr/>
      </dsp:nvSpPr>
      <dsp:spPr>
        <a:xfrm>
          <a:off x="0" y="1455"/>
          <a:ext cx="2962656" cy="96065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47625" rIns="95250" bIns="47625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Individual</a:t>
          </a:r>
        </a:p>
      </dsp:txBody>
      <dsp:txXfrm>
        <a:off x="46895" y="48350"/>
        <a:ext cx="2868866" cy="866860"/>
      </dsp:txXfrm>
    </dsp:sp>
    <dsp:sp modelId="{9D8354DB-B69C-48D2-A82B-63648159C46D}">
      <dsp:nvSpPr>
        <dsp:cNvPr id="0" name=""/>
        <dsp:cNvSpPr/>
      </dsp:nvSpPr>
      <dsp:spPr>
        <a:xfrm rot="5400000">
          <a:off x="5211867" y="-1143008"/>
          <a:ext cx="768520" cy="5266944"/>
        </a:xfrm>
        <a:prstGeom prst="round2SameRect">
          <a:avLst/>
        </a:prstGeom>
        <a:solidFill>
          <a:schemeClr val="accent5">
            <a:tint val="40000"/>
            <a:alpha val="90000"/>
            <a:hueOff val="-5370241"/>
            <a:satOff val="24126"/>
            <a:lumOff val="1658"/>
            <a:alphaOff val="0"/>
          </a:schemeClr>
        </a:solidFill>
        <a:ln w="25400" cap="flat" cmpd="sng" algn="ctr">
          <a:solidFill>
            <a:schemeClr val="accent5">
              <a:tint val="40000"/>
              <a:alpha val="90000"/>
              <a:hueOff val="-5370241"/>
              <a:satOff val="24126"/>
              <a:lumOff val="165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34290" rIns="68580" bIns="34290" numCol="1" spcCol="1270" anchor="ctr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 dirty="0"/>
            <a:t>Access to relevant health information </a:t>
          </a:r>
        </a:p>
      </dsp:txBody>
      <dsp:txXfrm rot="-5400000">
        <a:off x="2962655" y="1143720"/>
        <a:ext cx="5229428" cy="693488"/>
      </dsp:txXfrm>
    </dsp:sp>
    <dsp:sp modelId="{C512657F-1E12-43B1-B3F8-F777408E1465}">
      <dsp:nvSpPr>
        <dsp:cNvPr id="0" name=""/>
        <dsp:cNvSpPr/>
      </dsp:nvSpPr>
      <dsp:spPr>
        <a:xfrm>
          <a:off x="0" y="1010138"/>
          <a:ext cx="2962656" cy="960650"/>
        </a:xfrm>
        <a:prstGeom prst="roundRect">
          <a:avLst/>
        </a:prstGeom>
        <a:solidFill>
          <a:schemeClr val="accent5">
            <a:hueOff val="-4966938"/>
            <a:satOff val="19906"/>
            <a:lumOff val="4314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47625" rIns="95250" bIns="47625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Health professionals </a:t>
          </a:r>
        </a:p>
      </dsp:txBody>
      <dsp:txXfrm>
        <a:off x="46895" y="1057033"/>
        <a:ext cx="2868866" cy="866860"/>
      </dsp:txXfrm>
    </dsp:sp>
    <dsp:sp modelId="{322C29CF-AD8D-4018-B443-04A7BA18FA39}">
      <dsp:nvSpPr>
        <dsp:cNvPr id="0" name=""/>
        <dsp:cNvSpPr/>
      </dsp:nvSpPr>
      <dsp:spPr>
        <a:xfrm rot="5400000">
          <a:off x="5211867" y="-134325"/>
          <a:ext cx="768520" cy="5266944"/>
        </a:xfrm>
        <a:prstGeom prst="round2SameRect">
          <a:avLst/>
        </a:prstGeom>
        <a:solidFill>
          <a:schemeClr val="accent5">
            <a:tint val="40000"/>
            <a:alpha val="90000"/>
            <a:hueOff val="-10740482"/>
            <a:satOff val="48253"/>
            <a:lumOff val="3317"/>
            <a:alphaOff val="0"/>
          </a:schemeClr>
        </a:solidFill>
        <a:ln w="25400" cap="flat" cmpd="sng" algn="ctr">
          <a:solidFill>
            <a:schemeClr val="accent5">
              <a:tint val="40000"/>
              <a:alpha val="90000"/>
              <a:hueOff val="-10740482"/>
              <a:satOff val="48253"/>
              <a:lumOff val="3317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34290" rIns="68580" bIns="34290" numCol="1" spcCol="1270" anchor="ctr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 dirty="0"/>
            <a:t>Information for guiding design of effective health care regulations, programs and practices.</a:t>
          </a:r>
        </a:p>
      </dsp:txBody>
      <dsp:txXfrm rot="-5400000">
        <a:off x="2962655" y="2152403"/>
        <a:ext cx="5229428" cy="693488"/>
      </dsp:txXfrm>
    </dsp:sp>
    <dsp:sp modelId="{5F7D523E-9B9E-41E0-BC66-B4B5C5D7FAD5}">
      <dsp:nvSpPr>
        <dsp:cNvPr id="0" name=""/>
        <dsp:cNvSpPr/>
      </dsp:nvSpPr>
      <dsp:spPr>
        <a:xfrm>
          <a:off x="0" y="2018821"/>
          <a:ext cx="2962656" cy="960650"/>
        </a:xfrm>
        <a:prstGeom prst="roundRect">
          <a:avLst/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47625" rIns="95250" bIns="47625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Policy makers </a:t>
          </a:r>
        </a:p>
      </dsp:txBody>
      <dsp:txXfrm>
        <a:off x="46895" y="2065716"/>
        <a:ext cx="2868866" cy="86686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05/11/2025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6D40210-9A76-4288-B9FD-2E6EF58FA949}" type="datetimeFigureOut">
              <a:rPr lang="en-GB" smtClean="0"/>
              <a:t>05/11/2025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7EA8173-6EA7-483C-A1E0-CFB4950086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098180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Cost</a:t>
            </a:r>
          </a:p>
          <a:p>
            <a:r>
              <a:rPr lang="en-GB" dirty="0"/>
              <a:t>Lack of continuity in scenarios where patient data is lost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762037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05/11/2025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05/11/2025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05/11/2025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05/11/2025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05/11/2025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05/11/2025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05/11/2025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05/11/2025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05/11/2025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05/11/2025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05/11/2025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hyperlink" Target="https://create.kahoot.it/share/recap-quiz/7b3a70d4-fc9b-4c66-88ea-5becdaefb490" TargetMode="Externa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undp-capacitydevelopment-health.org/en/capacities/focus/health-information-systems/#:~:text=Definition%20of%20health%20information%20system,all%20levels%20of%20health%20services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71600" y="1484784"/>
            <a:ext cx="7992888" cy="1440160"/>
          </a:xfrm>
        </p:spPr>
        <p:txBody>
          <a:bodyPr>
            <a:noAutofit/>
          </a:bodyPr>
          <a:lstStyle/>
          <a:p>
            <a:br>
              <a:rPr lang="en-GB" sz="3600" b="1" i="1" dirty="0">
                <a:solidFill>
                  <a:schemeClr val="bg1"/>
                </a:solidFill>
              </a:rPr>
            </a:br>
            <a:br>
              <a:rPr lang="en-GB" sz="36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Health Information Systems</a:t>
            </a:r>
            <a:br>
              <a:rPr lang="en-GB" sz="3600" b="1" i="1" dirty="0">
                <a:solidFill>
                  <a:schemeClr val="bg1"/>
                </a:solidFill>
              </a:rPr>
            </a:br>
            <a:br>
              <a:rPr lang="en-GB" sz="3600" b="1" dirty="0">
                <a:solidFill>
                  <a:schemeClr val="bg1"/>
                </a:solidFill>
              </a:rPr>
            </a:br>
            <a:endParaRPr lang="en-GB" sz="32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77A4DBEA-D6A2-4952-8612-2F1B35E2CE46}"/>
              </a:ext>
            </a:extLst>
          </p:cNvPr>
          <p:cNvSpPr txBox="1">
            <a:spLocks/>
          </p:cNvSpPr>
          <p:nvPr/>
        </p:nvSpPr>
        <p:spPr>
          <a:xfrm>
            <a:off x="251520" y="5445224"/>
            <a:ext cx="7992888" cy="6480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endParaRPr lang="en-GB" sz="2000" b="1">
              <a:solidFill>
                <a:schemeClr val="bg1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DFE276F-6869-41C6-B887-3EC4A210430D}"/>
              </a:ext>
            </a:extLst>
          </p:cNvPr>
          <p:cNvSpPr txBox="1"/>
          <p:nvPr/>
        </p:nvSpPr>
        <p:spPr>
          <a:xfrm>
            <a:off x="107504" y="5508521"/>
            <a:ext cx="2664296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Dr Opeyemi Odejimi </a:t>
            </a: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9568428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4C0C89-A654-9474-8EB9-AF58EB41BB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Aims of the Session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04E91D-47BD-D9CB-4F50-623E3026B56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To understand the concept of Health Information System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Evaluate the role of Health Information System in health promotion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Apply Health Information System in health promotion </a:t>
            </a:r>
          </a:p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4602647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802471-D113-946B-F356-E877AEAFDE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Introduction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D2896B-B707-6163-C8FB-74113AE3763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There is a growing need for health information </a:t>
            </a:r>
          </a:p>
          <a:p>
            <a:r>
              <a:rPr lang="en-GB" dirty="0"/>
              <a:t>Having the right information at the right time can go a long way in improving health outcomes.</a:t>
            </a:r>
          </a:p>
          <a:p>
            <a:r>
              <a:rPr lang="en-GB" dirty="0"/>
              <a:t>Digital technology contributes immensely to having an efficient Health Information systems. </a:t>
            </a:r>
          </a:p>
        </p:txBody>
      </p:sp>
    </p:spTree>
    <p:extLst>
      <p:ext uri="{BB962C8B-B14F-4D97-AF65-F5344CB8AC3E}">
        <p14:creationId xmlns:p14="http://schemas.microsoft.com/office/powerpoint/2010/main" val="42775260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EAC6EA-6BFE-DFF9-73B5-15A91FA7E6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Introduction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766EE1-CEC6-FC17-CB55-52313BE5445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l"/>
            <a:r>
              <a:rPr lang="en-GB" dirty="0">
                <a:solidFill>
                  <a:srgbClr val="212529"/>
                </a:solidFill>
                <a:latin typeface="ProximaNova"/>
              </a:rPr>
              <a:t>“H</a:t>
            </a:r>
            <a:r>
              <a:rPr lang="en-GB" b="0" i="0" dirty="0">
                <a:solidFill>
                  <a:srgbClr val="212529"/>
                </a:solidFill>
                <a:effectLst/>
                <a:latin typeface="ProximaNova"/>
              </a:rPr>
              <a:t>ealth Information System (HIS) is broadly defined as a </a:t>
            </a:r>
            <a:r>
              <a:rPr lang="en-GB" b="1" i="0" dirty="0">
                <a:solidFill>
                  <a:srgbClr val="212529"/>
                </a:solidFill>
                <a:effectLst/>
                <a:latin typeface="ProximaNova"/>
              </a:rPr>
              <a:t>system</a:t>
            </a:r>
            <a:r>
              <a:rPr lang="en-GB" b="0" i="0" dirty="0">
                <a:solidFill>
                  <a:srgbClr val="212529"/>
                </a:solidFill>
                <a:effectLst/>
                <a:latin typeface="ProximaNova"/>
              </a:rPr>
              <a:t> that integrates data </a:t>
            </a:r>
            <a:r>
              <a:rPr lang="en-GB" b="0" i="0" dirty="0">
                <a:solidFill>
                  <a:srgbClr val="FF0000"/>
                </a:solidFill>
                <a:effectLst/>
                <a:latin typeface="ProximaNova"/>
              </a:rPr>
              <a:t>collection</a:t>
            </a:r>
            <a:r>
              <a:rPr lang="en-GB" b="0" i="0" dirty="0">
                <a:solidFill>
                  <a:srgbClr val="212529"/>
                </a:solidFill>
                <a:effectLst/>
                <a:latin typeface="ProximaNova"/>
              </a:rPr>
              <a:t>, </a:t>
            </a:r>
            <a:r>
              <a:rPr lang="en-GB" b="0" i="0" dirty="0">
                <a:solidFill>
                  <a:srgbClr val="FF0000"/>
                </a:solidFill>
                <a:effectLst/>
                <a:latin typeface="ProximaNova"/>
              </a:rPr>
              <a:t>processing</a:t>
            </a:r>
            <a:r>
              <a:rPr lang="en-GB" b="0" i="0" dirty="0">
                <a:solidFill>
                  <a:srgbClr val="212529"/>
                </a:solidFill>
                <a:effectLst/>
                <a:latin typeface="ProximaNova"/>
              </a:rPr>
              <a:t>, </a:t>
            </a:r>
            <a:r>
              <a:rPr lang="en-GB" b="0" i="0" dirty="0">
                <a:solidFill>
                  <a:srgbClr val="FF0000"/>
                </a:solidFill>
                <a:effectLst/>
                <a:latin typeface="ProximaNova"/>
              </a:rPr>
              <a:t>reporting</a:t>
            </a:r>
            <a:r>
              <a:rPr lang="en-GB" b="0" i="0" dirty="0">
                <a:solidFill>
                  <a:srgbClr val="212529"/>
                </a:solidFill>
                <a:effectLst/>
                <a:latin typeface="ProximaNova"/>
              </a:rPr>
              <a:t>, and </a:t>
            </a:r>
            <a:r>
              <a:rPr lang="en-GB" b="0" i="0" dirty="0">
                <a:solidFill>
                  <a:srgbClr val="FF0000"/>
                </a:solidFill>
                <a:effectLst/>
                <a:latin typeface="ProximaNova"/>
              </a:rPr>
              <a:t>use of the information</a:t>
            </a:r>
            <a:r>
              <a:rPr lang="en-GB" b="0" i="0" dirty="0">
                <a:solidFill>
                  <a:srgbClr val="212529"/>
                </a:solidFill>
                <a:effectLst/>
                <a:latin typeface="ProximaNova"/>
              </a:rPr>
              <a:t> necessary for improving health service effectiveness and efficiency through better management at all levels of health services” (UNDP, 2022)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38691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5244E7-9670-2871-5741-9AC49AEBEF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en-GB" dirty="0"/>
              <a:t>Health information systems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952126-B8F3-E89E-C77C-15471C5F5D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1124744"/>
            <a:ext cx="8784976" cy="4536504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300" dirty="0"/>
              <a:t>UNDP (2022) Encompasses all health data sources including: </a:t>
            </a:r>
          </a:p>
          <a:p>
            <a:r>
              <a:rPr lang="en-GB" sz="2300" dirty="0"/>
              <a:t>Health facility and community data; </a:t>
            </a:r>
          </a:p>
          <a:p>
            <a:r>
              <a:rPr lang="en-GB" sz="2300" dirty="0"/>
              <a:t>Electronic health records for patient care</a:t>
            </a:r>
          </a:p>
          <a:p>
            <a:r>
              <a:rPr lang="en-GB" sz="2300" dirty="0"/>
              <a:t>Population-base data</a:t>
            </a:r>
          </a:p>
          <a:p>
            <a:r>
              <a:rPr lang="en-GB" sz="2300" dirty="0"/>
              <a:t>Administrative and Human resources information</a:t>
            </a:r>
          </a:p>
          <a:p>
            <a:r>
              <a:rPr lang="en-GB" sz="2300" dirty="0"/>
              <a:t>Financial information </a:t>
            </a:r>
          </a:p>
          <a:p>
            <a:r>
              <a:rPr lang="en-GB" sz="2300" dirty="0"/>
              <a:t>Supply chain information</a:t>
            </a:r>
          </a:p>
          <a:p>
            <a:r>
              <a:rPr lang="en-GB" sz="2300" dirty="0"/>
              <a:t>Surveillance information</a:t>
            </a:r>
          </a:p>
          <a:p>
            <a:pPr marL="0" indent="0">
              <a:buNone/>
            </a:pPr>
            <a:endParaRPr lang="en-GB" sz="2300" dirty="0"/>
          </a:p>
        </p:txBody>
      </p:sp>
    </p:spTree>
    <p:extLst>
      <p:ext uri="{BB962C8B-B14F-4D97-AF65-F5344CB8AC3E}">
        <p14:creationId xmlns:p14="http://schemas.microsoft.com/office/powerpoint/2010/main" val="30949965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DD9E63-0FE1-41E2-04FF-AD6067E31D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6851104" cy="1138138"/>
          </a:xfrm>
        </p:spPr>
        <p:txBody>
          <a:bodyPr/>
          <a:lstStyle/>
          <a:p>
            <a:r>
              <a:rPr lang="en-GB" dirty="0"/>
              <a:t>Food for thought?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096BBF-C96F-000F-FEF4-E05D126E221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b="1" i="1" dirty="0">
              <a:solidFill>
                <a:schemeClr val="accent5">
                  <a:lumMod val="75000"/>
                </a:schemeClr>
              </a:solidFill>
            </a:endParaRPr>
          </a:p>
          <a:p>
            <a:r>
              <a:rPr lang="en-GB" b="1" i="1" dirty="0">
                <a:solidFill>
                  <a:schemeClr val="accent5">
                    <a:lumMod val="75000"/>
                  </a:schemeClr>
                </a:solidFill>
              </a:rPr>
              <a:t>Can we do without having health information system? </a:t>
            </a:r>
          </a:p>
          <a:p>
            <a:pPr marL="0" indent="0">
              <a:buNone/>
            </a:pPr>
            <a:r>
              <a:rPr lang="en-GB" b="1" i="1" dirty="0">
                <a:solidFill>
                  <a:schemeClr val="accent5">
                    <a:lumMod val="75000"/>
                  </a:schemeClr>
                </a:solidFill>
              </a:rPr>
              <a:t> </a:t>
            </a:r>
          </a:p>
          <a:p>
            <a:r>
              <a:rPr lang="en-GB" b="1" i="1" dirty="0">
                <a:solidFill>
                  <a:schemeClr val="accent5">
                    <a:lumMod val="75000"/>
                  </a:schemeClr>
                </a:solidFill>
              </a:rPr>
              <a:t>What do you think will be the impact of not having an efficient health information system?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F32C046-E3F7-8EA4-A140-C7B0BF6D095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36273" y="0"/>
            <a:ext cx="2486025" cy="18383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520123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56B971-9471-9EBE-4BB6-41ACE67B1B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 world without Health Information System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49D5B9-A4A3-D9EE-0B0D-300EC47B150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Duplication and waste </a:t>
            </a:r>
          </a:p>
          <a:p>
            <a:r>
              <a:rPr lang="en-GB" dirty="0"/>
              <a:t>Poor quality of data </a:t>
            </a:r>
          </a:p>
          <a:p>
            <a:r>
              <a:rPr lang="en-GB" dirty="0"/>
              <a:t>Lack of timely reporting and feedback </a:t>
            </a:r>
          </a:p>
          <a:p>
            <a:r>
              <a:rPr lang="en-GB" dirty="0"/>
              <a:t>Poor use of information </a:t>
            </a:r>
          </a:p>
        </p:txBody>
      </p:sp>
    </p:spTree>
    <p:extLst>
      <p:ext uri="{BB962C8B-B14F-4D97-AF65-F5344CB8AC3E}">
        <p14:creationId xmlns:p14="http://schemas.microsoft.com/office/powerpoint/2010/main" val="25613603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9D06A1-022F-232F-F1CF-93C13C6FF6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Function of HIS (WHO 2014)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ADE069-77B1-6938-1FA2-34B49C208B5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Formulating policy and strategic plans</a:t>
            </a:r>
          </a:p>
          <a:p>
            <a:r>
              <a:rPr lang="en-GB" dirty="0"/>
              <a:t>Generating intelligence: information and analysis for decision-making</a:t>
            </a:r>
          </a:p>
          <a:p>
            <a:r>
              <a:rPr lang="en-GB" dirty="0"/>
              <a:t>Putting in place levers or tools for implementing policy </a:t>
            </a:r>
          </a:p>
          <a:p>
            <a:r>
              <a:rPr lang="en-GB" dirty="0"/>
              <a:t>Collaboration and coalition-building across sectors and with external partners</a:t>
            </a:r>
          </a:p>
          <a:p>
            <a:r>
              <a:rPr lang="en-GB" dirty="0"/>
              <a:t>Ensuring accountability</a:t>
            </a:r>
          </a:p>
        </p:txBody>
      </p:sp>
    </p:spTree>
    <p:extLst>
      <p:ext uri="{BB962C8B-B14F-4D97-AF65-F5344CB8AC3E}">
        <p14:creationId xmlns:p14="http://schemas.microsoft.com/office/powerpoint/2010/main" val="14467351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E26FFF-E002-3F42-2625-6DCADE3DF3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CLASS 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4DB0E8-3397-8057-9CF8-84BB9C01EE9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List some of the common source of health information globally.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Here is a short list from the UK</a:t>
            </a:r>
          </a:p>
          <a:p>
            <a:pPr lvl="1">
              <a:buFont typeface="Wingdings" panose="05000000000000000000" pitchFamily="2" charset="2"/>
              <a:buChar char="ü"/>
            </a:pPr>
            <a:r>
              <a:rPr lang="en-GB" dirty="0"/>
              <a:t>ONS</a:t>
            </a:r>
          </a:p>
          <a:p>
            <a:pPr lvl="1">
              <a:buFont typeface="Wingdings" panose="05000000000000000000" pitchFamily="2" charset="2"/>
              <a:buChar char="ü"/>
            </a:pPr>
            <a:r>
              <a:rPr lang="en-GB" dirty="0"/>
              <a:t>UK GOV </a:t>
            </a:r>
          </a:p>
          <a:p>
            <a:pPr lvl="1">
              <a:buFont typeface="Wingdings" panose="05000000000000000000" pitchFamily="2" charset="2"/>
              <a:buChar char="ü"/>
            </a:pPr>
            <a:r>
              <a:rPr lang="en-GB" dirty="0"/>
              <a:t>NHS</a:t>
            </a:r>
          </a:p>
          <a:p>
            <a:pPr lvl="1">
              <a:buFont typeface="Wingdings" panose="05000000000000000000" pitchFamily="2" charset="2"/>
              <a:buChar char="ü"/>
            </a:pPr>
            <a:r>
              <a:rPr lang="en-GB" dirty="0"/>
              <a:t>Specified website- MacMillian, MIND, British heart foundation  </a:t>
            </a:r>
          </a:p>
          <a:p>
            <a:pPr lvl="1">
              <a:buFont typeface="Wingdings" panose="05000000000000000000" pitchFamily="2" charset="2"/>
              <a:buChar char="ü"/>
            </a:pPr>
            <a:r>
              <a:rPr lang="en-GB" dirty="0"/>
              <a:t>Academic journals </a:t>
            </a:r>
          </a:p>
        </p:txBody>
      </p:sp>
    </p:spTree>
    <p:extLst>
      <p:ext uri="{BB962C8B-B14F-4D97-AF65-F5344CB8AC3E}">
        <p14:creationId xmlns:p14="http://schemas.microsoft.com/office/powerpoint/2010/main" val="6390134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BC50B673-8BA8-6586-3087-EA38388498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60" y="1052736"/>
            <a:ext cx="8301608" cy="3528391"/>
          </a:xfrm>
        </p:spPr>
        <p:txBody>
          <a:bodyPr>
            <a:normAutofit/>
          </a:bodyPr>
          <a:lstStyle/>
          <a:p>
            <a:r>
              <a:rPr lang="en-GB" sz="5400" b="1" i="1" dirty="0">
                <a:solidFill>
                  <a:srgbClr val="7030A0"/>
                </a:solidFill>
              </a:rPr>
              <a:t>Health Information Systems and Health Promotion </a:t>
            </a:r>
          </a:p>
        </p:txBody>
      </p:sp>
    </p:spTree>
    <p:extLst>
      <p:ext uri="{BB962C8B-B14F-4D97-AF65-F5344CB8AC3E}">
        <p14:creationId xmlns:p14="http://schemas.microsoft.com/office/powerpoint/2010/main" val="5433027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C010EF-61DA-65D5-1EEE-CC761A696F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HIS in health promotion (</a:t>
            </a:r>
            <a:r>
              <a:rPr lang="en-GB" dirty="0" err="1"/>
              <a:t>AbouZahr</a:t>
            </a:r>
            <a:r>
              <a:rPr lang="en-GB" dirty="0"/>
              <a:t> and </a:t>
            </a:r>
            <a:r>
              <a:rPr lang="en-GB" dirty="0" err="1"/>
              <a:t>Borema</a:t>
            </a:r>
            <a:r>
              <a:rPr lang="en-GB" dirty="0"/>
              <a:t>, 2005)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C3055C-CDF2-AD6A-D9C3-33B2B3D2E7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369" y="1628800"/>
            <a:ext cx="8229600" cy="39170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It should address five domains</a:t>
            </a:r>
          </a:p>
          <a:p>
            <a:r>
              <a:rPr lang="en-GB" dirty="0"/>
              <a:t>Health determinants </a:t>
            </a:r>
          </a:p>
          <a:p>
            <a:pPr marL="0" indent="0">
              <a:buNone/>
            </a:pPr>
            <a:endParaRPr lang="en-GB" dirty="0"/>
          </a:p>
          <a:p>
            <a:pPr algn="l"/>
            <a:r>
              <a:rPr lang="en-GB" dirty="0"/>
              <a:t>Inputs to the health systems and related processes such as: health infrastructure, facilities and equipment, costs, human and financial resource. </a:t>
            </a:r>
          </a:p>
        </p:txBody>
      </p:sp>
    </p:spTree>
    <p:extLst>
      <p:ext uri="{BB962C8B-B14F-4D97-AF65-F5344CB8AC3E}">
        <p14:creationId xmlns:p14="http://schemas.microsoft.com/office/powerpoint/2010/main" val="22782029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2E4BBF-06D2-3F05-18BF-AA0B1DB2E8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HIS in health promotion (</a:t>
            </a:r>
            <a:r>
              <a:rPr lang="en-GB" dirty="0" err="1"/>
              <a:t>AbouZahr</a:t>
            </a:r>
            <a:r>
              <a:rPr lang="en-GB" dirty="0"/>
              <a:t> and </a:t>
            </a:r>
            <a:r>
              <a:rPr lang="en-GB" dirty="0" err="1"/>
              <a:t>Borema</a:t>
            </a:r>
            <a:r>
              <a:rPr lang="en-GB" dirty="0"/>
              <a:t>, 2005)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1F207F-E8C9-6F00-E6B9-4E93B2DE57F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Performance or outputs such as: availability, quality and use of health information and services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Health outcomes (mortality, morbidity, disability, well-being, disease outbreaks and health status)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97524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D04775-48C9-19EB-D169-34B8772276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HIS in health promotion (</a:t>
            </a:r>
            <a:r>
              <a:rPr lang="en-GB" dirty="0" err="1"/>
              <a:t>AbouZahr</a:t>
            </a:r>
            <a:r>
              <a:rPr lang="en-GB" dirty="0"/>
              <a:t> and </a:t>
            </a:r>
            <a:r>
              <a:rPr lang="en-GB" dirty="0" err="1"/>
              <a:t>Borema</a:t>
            </a:r>
            <a:r>
              <a:rPr lang="en-GB" dirty="0"/>
              <a:t>, 2005)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F138A8-6AC7-4CAE-AF12-EEC8A2EB5CF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Health inequalities in determinants, coverage and use of services, and outcomes, including key factors such as: </a:t>
            </a:r>
          </a:p>
          <a:p>
            <a:pPr lvl="1"/>
            <a:r>
              <a:rPr lang="en-GB" dirty="0"/>
              <a:t>Gender</a:t>
            </a:r>
          </a:p>
          <a:p>
            <a:pPr lvl="1"/>
            <a:r>
              <a:rPr lang="en-GB" dirty="0"/>
              <a:t>socioeconomic status</a:t>
            </a:r>
          </a:p>
          <a:p>
            <a:pPr lvl="1"/>
            <a:r>
              <a:rPr lang="en-GB" dirty="0"/>
              <a:t>ethnic group </a:t>
            </a:r>
          </a:p>
          <a:p>
            <a:pPr lvl="1"/>
            <a:r>
              <a:rPr lang="en-GB" dirty="0"/>
              <a:t>geographical location. etc</a:t>
            </a:r>
          </a:p>
        </p:txBody>
      </p:sp>
    </p:spTree>
    <p:extLst>
      <p:ext uri="{BB962C8B-B14F-4D97-AF65-F5344CB8AC3E}">
        <p14:creationId xmlns:p14="http://schemas.microsoft.com/office/powerpoint/2010/main" val="21111217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55CD28-24E8-AD0B-ED6C-D5661F728C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3528" y="188640"/>
            <a:ext cx="8363272" cy="1228998"/>
          </a:xfrm>
        </p:spPr>
        <p:txBody>
          <a:bodyPr>
            <a:normAutofit/>
          </a:bodyPr>
          <a:lstStyle/>
          <a:p>
            <a:r>
              <a:rPr lang="en-GB" dirty="0"/>
              <a:t>HIS in Health Promotion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A43CD5-2B4E-6FB9-0AF1-6A76E416F49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According to Shahmoradi and Habibi-</a:t>
            </a:r>
            <a:r>
              <a:rPr lang="en-GB" dirty="0" err="1"/>
              <a:t>Kooolaee</a:t>
            </a:r>
            <a:r>
              <a:rPr lang="en-GB" dirty="0"/>
              <a:t> (2016), areas of health promotion that can benefit from HIS include: </a:t>
            </a:r>
          </a:p>
          <a:p>
            <a:r>
              <a:rPr lang="en-GB" b="1" dirty="0"/>
              <a:t>Health Education </a:t>
            </a:r>
          </a:p>
          <a:p>
            <a:pPr lvl="1">
              <a:buFont typeface="Wingdings" panose="05000000000000000000" pitchFamily="2" charset="2"/>
              <a:buChar char="ü"/>
            </a:pPr>
            <a:r>
              <a:rPr lang="en-GB" dirty="0"/>
              <a:t>Provide content</a:t>
            </a:r>
          </a:p>
          <a:p>
            <a:pPr lvl="1">
              <a:buFont typeface="Wingdings" panose="05000000000000000000" pitchFamily="2" charset="2"/>
              <a:buChar char="ü"/>
            </a:pPr>
            <a:r>
              <a:rPr lang="en-GB" dirty="0"/>
              <a:t>Increase Access </a:t>
            </a:r>
          </a:p>
        </p:txBody>
      </p:sp>
    </p:spTree>
    <p:extLst>
      <p:ext uri="{BB962C8B-B14F-4D97-AF65-F5344CB8AC3E}">
        <p14:creationId xmlns:p14="http://schemas.microsoft.com/office/powerpoint/2010/main" val="41679171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99C3EF-0723-1DB7-2362-2FF7C7E8E4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HIS in Health Promotion </a:t>
            </a:r>
            <a:r>
              <a:rPr lang="en-GB" dirty="0" err="1"/>
              <a:t>contd</a:t>
            </a:r>
            <a:r>
              <a:rPr lang="en-GB" dirty="0"/>
              <a:t>…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C240C3-9479-D8B6-9874-FFF64364CEE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Health Screening </a:t>
            </a:r>
          </a:p>
          <a:p>
            <a:pPr lvl="1">
              <a:buFont typeface="Wingdings" panose="05000000000000000000" pitchFamily="2" charset="2"/>
              <a:buChar char="ü"/>
            </a:pPr>
            <a:r>
              <a:rPr lang="en-GB" dirty="0"/>
              <a:t>Aggregate data</a:t>
            </a:r>
          </a:p>
          <a:p>
            <a:pPr lvl="1">
              <a:buFont typeface="Wingdings" panose="05000000000000000000" pitchFamily="2" charset="2"/>
              <a:buChar char="ü"/>
            </a:pPr>
            <a:r>
              <a:rPr lang="en-GB" dirty="0"/>
              <a:t>Help decision making</a:t>
            </a:r>
          </a:p>
          <a:p>
            <a:r>
              <a:rPr lang="en-GB" b="1" dirty="0"/>
              <a:t>Prevention of disease  </a:t>
            </a:r>
          </a:p>
          <a:p>
            <a:pPr lvl="1">
              <a:buFont typeface="Wingdings" panose="05000000000000000000" pitchFamily="2" charset="2"/>
              <a:buChar char="ü"/>
            </a:pPr>
            <a:r>
              <a:rPr lang="en-GB" dirty="0"/>
              <a:t>Collect data</a:t>
            </a:r>
          </a:p>
          <a:p>
            <a:pPr lvl="1">
              <a:buFont typeface="Wingdings" panose="05000000000000000000" pitchFamily="2" charset="2"/>
              <a:buChar char="ü"/>
            </a:pPr>
            <a:r>
              <a:rPr lang="en-GB" dirty="0"/>
              <a:t>Disseminate data </a:t>
            </a:r>
          </a:p>
          <a:p>
            <a:pPr lvl="1">
              <a:buFont typeface="Wingdings" panose="05000000000000000000" pitchFamily="2" charset="2"/>
              <a:buChar char="ü"/>
            </a:pPr>
            <a:r>
              <a:rPr lang="en-GB" dirty="0"/>
              <a:t>Help in decision making </a:t>
            </a:r>
          </a:p>
        </p:txBody>
      </p:sp>
    </p:spTree>
    <p:extLst>
      <p:ext uri="{BB962C8B-B14F-4D97-AF65-F5344CB8AC3E}">
        <p14:creationId xmlns:p14="http://schemas.microsoft.com/office/powerpoint/2010/main" val="15924571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5AB61F-3261-E91C-BCED-251C80DF1C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Advantages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33A109-5F34-0146-6723-F4BAACA010E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Assess needs of population group </a:t>
            </a:r>
          </a:p>
          <a:p>
            <a:r>
              <a:rPr lang="en-GB" dirty="0"/>
              <a:t>Resource allocation </a:t>
            </a:r>
          </a:p>
          <a:p>
            <a:r>
              <a:rPr lang="en-GB" dirty="0"/>
              <a:t>Monitoring and evaluation </a:t>
            </a:r>
          </a:p>
          <a:p>
            <a:r>
              <a:rPr lang="en-GB" dirty="0"/>
              <a:t>Strategic policy making (evidence-informed policy or decision-making)</a:t>
            </a:r>
          </a:p>
        </p:txBody>
      </p:sp>
    </p:spTree>
    <p:extLst>
      <p:ext uri="{BB962C8B-B14F-4D97-AF65-F5344CB8AC3E}">
        <p14:creationId xmlns:p14="http://schemas.microsoft.com/office/powerpoint/2010/main" val="18663107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8CE9FF-24EE-4122-CE6C-33ECE4B690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Challenges of HIS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AE0D21-491A-126A-BDC1-B038AF87324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Heavily biased towards quantitative data </a:t>
            </a:r>
          </a:p>
          <a:p>
            <a:r>
              <a:rPr lang="en-GB" dirty="0"/>
              <a:t>Lacks cohesion </a:t>
            </a:r>
          </a:p>
          <a:p>
            <a:r>
              <a:rPr lang="en-GB" dirty="0"/>
              <a:t>Inconsistency with the tool and measurement </a:t>
            </a:r>
          </a:p>
          <a:p>
            <a:r>
              <a:rPr lang="en-GB" dirty="0"/>
              <a:t>Data protection/privacy </a:t>
            </a:r>
          </a:p>
          <a:p>
            <a:r>
              <a:rPr lang="en-GB" dirty="0"/>
              <a:t>Operation issues </a:t>
            </a:r>
          </a:p>
          <a:p>
            <a:endParaRPr lang="en-GB" dirty="0"/>
          </a:p>
          <a:p>
            <a:r>
              <a:rPr lang="en-GB" dirty="0"/>
              <a:t>What other drawbacks can you think of? </a:t>
            </a:r>
          </a:p>
        </p:txBody>
      </p:sp>
    </p:spTree>
    <p:extLst>
      <p:ext uri="{BB962C8B-B14F-4D97-AF65-F5344CB8AC3E}">
        <p14:creationId xmlns:p14="http://schemas.microsoft.com/office/powerpoint/2010/main" val="13546696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BC50B673-8BA8-6586-3087-EA38388498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552" y="620688"/>
            <a:ext cx="8373616" cy="4248472"/>
          </a:xfrm>
        </p:spPr>
        <p:txBody>
          <a:bodyPr>
            <a:normAutofit/>
          </a:bodyPr>
          <a:lstStyle/>
          <a:p>
            <a:r>
              <a:rPr lang="en-GB" sz="5400" b="1" i="1" dirty="0">
                <a:solidFill>
                  <a:srgbClr val="7030A0"/>
                </a:solidFill>
              </a:rPr>
              <a:t>Digital Health Information Systems</a:t>
            </a:r>
          </a:p>
        </p:txBody>
      </p:sp>
    </p:spTree>
    <p:extLst>
      <p:ext uri="{BB962C8B-B14F-4D97-AF65-F5344CB8AC3E}">
        <p14:creationId xmlns:p14="http://schemas.microsoft.com/office/powerpoint/2010/main" val="23533157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29F6CB-22CA-5F50-DDE2-E7AE789CAA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HIS in Digital Health Promotion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1185D0-7530-5C68-3C08-49B08B8EF9E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b="1" dirty="0">
                <a:solidFill>
                  <a:srgbClr val="FF0000"/>
                </a:solidFill>
              </a:rPr>
              <a:t>What are some of the drive for digital HIS? </a:t>
            </a:r>
          </a:p>
          <a:p>
            <a:pPr marL="0" indent="0">
              <a:buNone/>
            </a:pPr>
            <a:endParaRPr lang="en-GB" b="1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en-GB" b="1" dirty="0">
                <a:solidFill>
                  <a:srgbClr val="FF0000"/>
                </a:solidFill>
              </a:rPr>
              <a:t>Drive</a:t>
            </a:r>
          </a:p>
          <a:p>
            <a:r>
              <a:rPr lang="en-GB" dirty="0"/>
              <a:t>Growing population</a:t>
            </a:r>
          </a:p>
          <a:p>
            <a:r>
              <a:rPr lang="en-GB" dirty="0"/>
              <a:t>The need to manage large amount of data</a:t>
            </a:r>
          </a:p>
          <a:p>
            <a:r>
              <a:rPr lang="en-GB" dirty="0"/>
              <a:t>Cost  </a:t>
            </a:r>
          </a:p>
        </p:txBody>
      </p:sp>
    </p:spTree>
    <p:extLst>
      <p:ext uri="{BB962C8B-B14F-4D97-AF65-F5344CB8AC3E}">
        <p14:creationId xmlns:p14="http://schemas.microsoft.com/office/powerpoint/2010/main" val="20263576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C8E612-11B1-936E-66DE-814C1FEBE5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552" y="274638"/>
            <a:ext cx="8147248" cy="634082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Benefits of Digital HIS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8D5647-2780-46E5-031F-9FDFE6FDDAF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572" y="1628800"/>
            <a:ext cx="7704856" cy="3600400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GB" sz="5800" b="1" i="1" dirty="0">
                <a:solidFill>
                  <a:srgbClr val="00B050"/>
                </a:solidFill>
              </a:rPr>
              <a:t>What are the benefits of digital HIS? </a:t>
            </a:r>
          </a:p>
          <a:p>
            <a:pPr marL="0" indent="0">
              <a:buNone/>
            </a:pPr>
            <a:endParaRPr lang="en-GB" b="1" i="1" dirty="0">
              <a:solidFill>
                <a:srgbClr val="00B050"/>
              </a:solidFill>
            </a:endParaRPr>
          </a:p>
          <a:p>
            <a:pPr lvl="1"/>
            <a:r>
              <a:rPr lang="en-GB" sz="3500" dirty="0"/>
              <a:t>Improve efficiency in processing and analysing data </a:t>
            </a:r>
          </a:p>
          <a:p>
            <a:pPr lvl="1"/>
            <a:r>
              <a:rPr lang="en-GB" sz="3500" dirty="0"/>
              <a:t>Produce a wide variety of output and feedback</a:t>
            </a:r>
          </a:p>
          <a:p>
            <a:pPr lvl="1"/>
            <a:r>
              <a:rPr lang="en-GB" sz="3500" dirty="0"/>
              <a:t>Reduce duplication of work</a:t>
            </a:r>
          </a:p>
          <a:p>
            <a:pPr lvl="1"/>
            <a:r>
              <a:rPr lang="en-GB" sz="3500" dirty="0"/>
              <a:t>Improve the quality of data collection </a:t>
            </a:r>
          </a:p>
          <a:p>
            <a:pPr lvl="1"/>
            <a:endParaRPr lang="en-GB" sz="3500" dirty="0"/>
          </a:p>
          <a:p>
            <a:pPr marL="457200" lvl="1" indent="0">
              <a:buNone/>
            </a:pPr>
            <a:endParaRPr lang="en-GB" sz="3200" b="0" i="0" dirty="0">
              <a:solidFill>
                <a:srgbClr val="222222"/>
              </a:solidFill>
              <a:effectLst/>
              <a:latin typeface="Arial" panose="020B0604020202020204" pitchFamily="34" charset="0"/>
            </a:endParaRPr>
          </a:p>
          <a:p>
            <a:pPr marL="457200" lvl="1" indent="0">
              <a:buNone/>
            </a:pPr>
            <a:r>
              <a:rPr lang="en-GB" sz="32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(</a:t>
            </a:r>
            <a:r>
              <a:rPr lang="en-GB" sz="3200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Lippeveld</a:t>
            </a:r>
            <a:r>
              <a:rPr lang="en-GB" sz="32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 et al., 200</a:t>
            </a:r>
            <a:r>
              <a:rPr lang="en-GB" sz="3200" dirty="0">
                <a:solidFill>
                  <a:srgbClr val="222222"/>
                </a:solidFill>
                <a:latin typeface="Arial" panose="020B0604020202020204" pitchFamily="34" charset="0"/>
              </a:rPr>
              <a:t>0)</a:t>
            </a:r>
            <a:endParaRPr lang="en-GB" sz="3200" dirty="0"/>
          </a:p>
          <a:p>
            <a:pPr lvl="1"/>
            <a:endParaRPr lang="en-GB" sz="3500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032737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B2987E-CEA1-88C2-C1DB-85F1A883F4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Benefits of Digital HIS contd.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ED6A61-F6F8-AD40-6DB4-EDF6C7FC2C5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sz="3200" b="1" i="1" dirty="0">
                <a:solidFill>
                  <a:srgbClr val="00B050"/>
                </a:solidFill>
              </a:rPr>
              <a:t>What are the benefits of digital HIS?</a:t>
            </a:r>
          </a:p>
          <a:p>
            <a:pPr marL="0" indent="0">
              <a:buNone/>
            </a:pPr>
            <a:r>
              <a:rPr lang="en-GB" sz="3200" b="1" i="1" dirty="0">
                <a:solidFill>
                  <a:srgbClr val="00B050"/>
                </a:solidFill>
              </a:rPr>
              <a:t> </a:t>
            </a:r>
          </a:p>
          <a:p>
            <a:pPr lvl="1"/>
            <a:r>
              <a:rPr lang="en-GB" sz="3200" dirty="0"/>
              <a:t>Manage data monitoring </a:t>
            </a:r>
          </a:p>
          <a:p>
            <a:pPr lvl="1"/>
            <a:r>
              <a:rPr lang="en-GB" sz="3200" dirty="0"/>
              <a:t>Aids training and education of health professionals</a:t>
            </a:r>
          </a:p>
          <a:p>
            <a:pPr lvl="1"/>
            <a:r>
              <a:rPr lang="en-GB" sz="3200" dirty="0"/>
              <a:t>Aids decision making </a:t>
            </a:r>
          </a:p>
          <a:p>
            <a:pPr lvl="1"/>
            <a:r>
              <a:rPr lang="en-GB" sz="3200" dirty="0"/>
              <a:t>Improve dissemination </a:t>
            </a:r>
          </a:p>
          <a:p>
            <a:pPr marL="457200" lvl="1" indent="0">
              <a:buNone/>
            </a:pPr>
            <a:endParaRPr lang="en-GB" sz="3600" b="0" i="0" dirty="0">
              <a:solidFill>
                <a:srgbClr val="222222"/>
              </a:solidFill>
              <a:effectLst/>
              <a:latin typeface="Arial" panose="020B0604020202020204" pitchFamily="34" charset="0"/>
            </a:endParaRPr>
          </a:p>
          <a:p>
            <a:pPr marL="457200" lvl="1" indent="0">
              <a:buNone/>
            </a:pPr>
            <a:r>
              <a:rPr lang="en-GB" sz="36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(</a:t>
            </a:r>
            <a:r>
              <a:rPr lang="en-GB" sz="3600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Lippeveld</a:t>
            </a:r>
            <a:r>
              <a:rPr lang="en-GB" sz="36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 et al., 200</a:t>
            </a:r>
            <a:r>
              <a:rPr lang="en-GB" sz="3600" dirty="0">
                <a:solidFill>
                  <a:srgbClr val="222222"/>
                </a:solidFill>
                <a:latin typeface="Arial" panose="020B0604020202020204" pitchFamily="34" charset="0"/>
              </a:rPr>
              <a:t>0)</a:t>
            </a:r>
            <a:endParaRPr lang="en-GB" sz="3600" dirty="0"/>
          </a:p>
          <a:p>
            <a:pPr marL="457200" lvl="1" indent="0">
              <a:buNone/>
            </a:pPr>
            <a:endParaRPr lang="en-GB" sz="32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272300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34DC0F-9B54-995D-2A10-1F17636299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Ideal digital HIS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B27C0F-A40B-208C-C273-ADC174161D8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Interactive </a:t>
            </a:r>
          </a:p>
          <a:p>
            <a:r>
              <a:rPr lang="en-GB" dirty="0"/>
              <a:t>Personally relevant </a:t>
            </a:r>
          </a:p>
          <a:p>
            <a:r>
              <a:rPr lang="en-GB" dirty="0"/>
              <a:t>Relationally sensitive </a:t>
            </a:r>
          </a:p>
          <a:p>
            <a:r>
              <a:rPr lang="en-GB" dirty="0"/>
              <a:t>Exciting </a:t>
            </a:r>
          </a:p>
          <a:p>
            <a:r>
              <a:rPr lang="en-GB" dirty="0"/>
              <a:t>Easy to use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785028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5A5D5D-4C75-53CA-F288-C78BA0507A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Digital health information and Health Inequalities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008F95-59F7-F156-B938-41A4A3DAA03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May address inequalities at three levels:</a:t>
            </a:r>
          </a:p>
        </p:txBody>
      </p:sp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DCD0C4AB-234B-8531-7135-302E344529E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521023781"/>
              </p:ext>
            </p:extLst>
          </p:nvPr>
        </p:nvGraphicFramePr>
        <p:xfrm>
          <a:off x="539552" y="2276872"/>
          <a:ext cx="8229600" cy="298092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4617011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Graphic spid="5" grpId="0">
        <p:bldAsOne/>
      </p:bldGraphic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6E6610-16BE-57C5-8643-6D2906B3CC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Criticism of digital HIS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B73545-BFB9-834F-3A11-A55B848444C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Fail to engage the individual </a:t>
            </a:r>
          </a:p>
          <a:p>
            <a:r>
              <a:rPr lang="en-GB" dirty="0"/>
              <a:t>Information overload </a:t>
            </a:r>
          </a:p>
          <a:p>
            <a:r>
              <a:rPr lang="en-GB" dirty="0"/>
              <a:t>Health literacy </a:t>
            </a:r>
          </a:p>
          <a:p>
            <a:r>
              <a:rPr lang="en-GB" dirty="0"/>
              <a:t>Impersonal</a:t>
            </a:r>
          </a:p>
          <a:p>
            <a:pPr marL="0" indent="0">
              <a:buNone/>
            </a:pPr>
            <a:r>
              <a:rPr lang="en-GB" dirty="0"/>
              <a:t>(Kreps, 2014) </a:t>
            </a:r>
          </a:p>
        </p:txBody>
      </p:sp>
    </p:spTree>
    <p:extLst>
      <p:ext uri="{BB962C8B-B14F-4D97-AF65-F5344CB8AC3E}">
        <p14:creationId xmlns:p14="http://schemas.microsoft.com/office/powerpoint/2010/main" val="13664649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29865C-AF06-C4F7-879E-23AB2C48FE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Future Considerations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41807F-748A-9AD9-9FD1-8B113104D3F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Here are some points to consider to make HIS more effective in Health promotion in the future</a:t>
            </a:r>
          </a:p>
          <a:p>
            <a:pPr lvl="1"/>
            <a:r>
              <a:rPr lang="en-GB" dirty="0"/>
              <a:t>Interconnectivity </a:t>
            </a:r>
          </a:p>
          <a:p>
            <a:pPr lvl="1"/>
            <a:r>
              <a:rPr lang="en-GB" dirty="0"/>
              <a:t>Need for education </a:t>
            </a:r>
          </a:p>
          <a:p>
            <a:pPr lvl="1"/>
            <a:r>
              <a:rPr lang="en-GB" dirty="0"/>
              <a:t>Research </a:t>
            </a:r>
          </a:p>
        </p:txBody>
      </p:sp>
    </p:spTree>
    <p:extLst>
      <p:ext uri="{BB962C8B-B14F-4D97-AF65-F5344CB8AC3E}">
        <p14:creationId xmlns:p14="http://schemas.microsoft.com/office/powerpoint/2010/main" val="21329520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1DDBAC-0D1D-1ACE-D276-9DC4947CDDE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 anchor="ctr">
            <a:noAutofit/>
          </a:bodyPr>
          <a:lstStyle/>
          <a:p>
            <a:r>
              <a:rPr lang="en-GB" sz="9600" dirty="0"/>
              <a:t>BREAK</a:t>
            </a:r>
          </a:p>
        </p:txBody>
      </p:sp>
    </p:spTree>
    <p:extLst>
      <p:ext uri="{BB962C8B-B14F-4D97-AF65-F5344CB8AC3E}">
        <p14:creationId xmlns:p14="http://schemas.microsoft.com/office/powerpoint/2010/main" val="408172086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FEFB26-417E-90AE-7359-A090B9B11A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Recap Quiz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2CF94D-929A-91D4-C574-613042C2DB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https://create.kahoot.it/share/recap-quiz/7b3a70d4-fc9b-4c66-88ea-5becdaefb490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5499902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98DF5F-B0A5-155A-B8DF-3E9C654525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9512" y="274638"/>
            <a:ext cx="8507288" cy="706090"/>
          </a:xfrm>
        </p:spPr>
        <p:txBody>
          <a:bodyPr>
            <a:normAutofit fontScale="90000"/>
          </a:bodyPr>
          <a:lstStyle/>
          <a:p>
            <a:r>
              <a:rPr lang="en-GB" dirty="0"/>
              <a:t>Activity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2D6D0D-8719-4CF7-715D-90890A0EAE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1520" y="1052736"/>
            <a:ext cx="8435280" cy="4464497"/>
          </a:xfrm>
        </p:spPr>
        <p:txBody>
          <a:bodyPr>
            <a:normAutofit fontScale="70000" lnSpcReduction="20000"/>
          </a:bodyPr>
          <a:lstStyle/>
          <a:p>
            <a:r>
              <a:rPr lang="en-GB" dirty="0"/>
              <a:t>Thinking about a health campaign for a public health problem of your choice. </a:t>
            </a:r>
          </a:p>
          <a:p>
            <a:endParaRPr lang="en-GB" dirty="0"/>
          </a:p>
          <a:p>
            <a:r>
              <a:rPr lang="en-GB" dirty="0"/>
              <a:t>What sort of health information will you need to develop a health promotion programme 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You can pick one of the following public health problems:  </a:t>
            </a:r>
          </a:p>
          <a:p>
            <a:pPr lvl="1"/>
            <a:r>
              <a:rPr lang="en-GB" dirty="0"/>
              <a:t>Drug misuse</a:t>
            </a:r>
          </a:p>
          <a:p>
            <a:pPr lvl="1"/>
            <a:r>
              <a:rPr lang="en-GB" dirty="0"/>
              <a:t>Cancer</a:t>
            </a:r>
          </a:p>
          <a:p>
            <a:pPr lvl="1"/>
            <a:r>
              <a:rPr lang="en-GB" dirty="0"/>
              <a:t>Tobacco use </a:t>
            </a:r>
          </a:p>
          <a:p>
            <a:pPr lvl="1"/>
            <a:r>
              <a:rPr lang="en-GB" dirty="0"/>
              <a:t>HIV/AIDS</a:t>
            </a:r>
          </a:p>
          <a:p>
            <a:pPr lvl="1"/>
            <a:r>
              <a:rPr lang="en-GB" dirty="0"/>
              <a:t>Malnutrition</a:t>
            </a:r>
          </a:p>
          <a:p>
            <a:pPr lvl="1"/>
            <a:r>
              <a:rPr lang="en-GB" dirty="0"/>
              <a:t>Road Traffic Accidents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33779854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5AFCBE-328B-B15B-DADE-869A240D63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1DC994-86BD-55DB-DB5E-762848869F7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en-GB" dirty="0" err="1">
                <a:latin typeface="Arial" panose="020B0604020202020204" pitchFamily="34" charset="0"/>
              </a:rPr>
              <a:t>AbouZahr</a:t>
            </a:r>
            <a:r>
              <a:rPr lang="en-GB" dirty="0">
                <a:latin typeface="Arial" panose="020B0604020202020204" pitchFamily="34" charset="0"/>
              </a:rPr>
              <a:t>, C. and </a:t>
            </a:r>
            <a:r>
              <a:rPr lang="en-GB" dirty="0" err="1">
                <a:latin typeface="Arial" panose="020B0604020202020204" pitchFamily="34" charset="0"/>
              </a:rPr>
              <a:t>Boerma</a:t>
            </a:r>
            <a:r>
              <a:rPr lang="en-GB" dirty="0">
                <a:latin typeface="Arial" panose="020B0604020202020204" pitchFamily="34" charset="0"/>
              </a:rPr>
              <a:t>, T., 2005. Health information systems: the foundations of public health. </a:t>
            </a:r>
            <a:r>
              <a:rPr lang="en-GB" i="1" dirty="0">
                <a:latin typeface="Arial" panose="020B0604020202020204" pitchFamily="34" charset="0"/>
              </a:rPr>
              <a:t>Bulletin of the World Health Organization</a:t>
            </a:r>
            <a:r>
              <a:rPr lang="en-GB" dirty="0">
                <a:latin typeface="Arial" panose="020B0604020202020204" pitchFamily="34" charset="0"/>
              </a:rPr>
              <a:t>, </a:t>
            </a:r>
            <a:r>
              <a:rPr lang="en-GB" i="1" dirty="0">
                <a:latin typeface="Arial" panose="020B0604020202020204" pitchFamily="34" charset="0"/>
              </a:rPr>
              <a:t>83</a:t>
            </a:r>
            <a:r>
              <a:rPr lang="en-GB" dirty="0">
                <a:latin typeface="Arial" panose="020B0604020202020204" pitchFamily="34" charset="0"/>
              </a:rPr>
              <a:t>, pp.578-583.</a:t>
            </a:r>
            <a:endParaRPr lang="en-GB" dirty="0"/>
          </a:p>
          <a:p>
            <a:r>
              <a:rPr lang="en-GB" b="0" i="0" dirty="0">
                <a:effectLst/>
                <a:latin typeface="Arial" panose="020B0604020202020204" pitchFamily="34" charset="0"/>
              </a:rPr>
              <a:t>Kreps, G. L. (2014). Achieving the promise of digital health information systems. </a:t>
            </a:r>
            <a:r>
              <a:rPr lang="en-GB" b="0" i="1" dirty="0">
                <a:effectLst/>
                <a:latin typeface="Arial" panose="020B0604020202020204" pitchFamily="34" charset="0"/>
              </a:rPr>
              <a:t>Journal of public health research</a:t>
            </a:r>
            <a:r>
              <a:rPr lang="en-GB" b="0" i="0" dirty="0">
                <a:effectLst/>
                <a:latin typeface="Arial" panose="020B0604020202020204" pitchFamily="34" charset="0"/>
              </a:rPr>
              <a:t>, </a:t>
            </a:r>
            <a:r>
              <a:rPr lang="en-GB" b="0" i="1" dirty="0">
                <a:effectLst/>
                <a:latin typeface="Arial" panose="020B0604020202020204" pitchFamily="34" charset="0"/>
              </a:rPr>
              <a:t>3</a:t>
            </a:r>
            <a:r>
              <a:rPr lang="en-GB" b="0" i="0" dirty="0">
                <a:effectLst/>
                <a:latin typeface="Arial" panose="020B0604020202020204" pitchFamily="34" charset="0"/>
              </a:rPr>
              <a:t>(3), jphr-2014.</a:t>
            </a:r>
          </a:p>
          <a:p>
            <a:r>
              <a:rPr lang="en-GB" b="0" i="0" dirty="0" err="1">
                <a:effectLst/>
                <a:latin typeface="Helvetica Neue"/>
              </a:rPr>
              <a:t>Shahmoradi</a:t>
            </a:r>
            <a:r>
              <a:rPr lang="en-GB" b="0" i="0" dirty="0">
                <a:effectLst/>
                <a:latin typeface="Helvetica Neue"/>
              </a:rPr>
              <a:t> L, Habibi-</a:t>
            </a:r>
            <a:r>
              <a:rPr lang="en-GB" b="0" i="0" dirty="0" err="1">
                <a:effectLst/>
                <a:latin typeface="Helvetica Neue"/>
              </a:rPr>
              <a:t>Koolaee</a:t>
            </a:r>
            <a:r>
              <a:rPr lang="en-GB" b="0" i="0" dirty="0">
                <a:effectLst/>
                <a:latin typeface="Helvetica Neue"/>
              </a:rPr>
              <a:t> M. Integration of health information systems to promote health. Iran J Public Health. 2016; 45(8): 1096-7. PMID: 27928542 </a:t>
            </a:r>
            <a:endParaRPr lang="en-GB" b="0" i="0" dirty="0">
              <a:effectLst/>
              <a:latin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</a:rPr>
              <a:t>UNDP (2022) Health Information Systems. UNDP. Available at: </a:t>
            </a:r>
            <a:r>
              <a:rPr lang="en-GB" dirty="0">
                <a:latin typeface="Arial" panose="020B0604020202020204" pitchFamily="34" charset="0"/>
                <a:hlinkClick r:id="rId2"/>
              </a:rPr>
              <a:t>https://www.undp-capacitydevelopment-health.org/en/capacities/focus/health-information-systems/#:~:text=Definition%20of%20health%20information%20system,all%20levels%20of%20health%20services</a:t>
            </a:r>
            <a:r>
              <a:rPr lang="en-GB" dirty="0">
                <a:latin typeface="Arial" panose="020B0604020202020204" pitchFamily="34" charset="0"/>
              </a:rPr>
              <a:t> (Accessed 11</a:t>
            </a:r>
            <a:r>
              <a:rPr lang="en-GB" baseline="30000" dirty="0">
                <a:latin typeface="Arial" panose="020B0604020202020204" pitchFamily="34" charset="0"/>
              </a:rPr>
              <a:t>th</a:t>
            </a:r>
            <a:r>
              <a:rPr lang="en-GB" dirty="0">
                <a:latin typeface="Arial" panose="020B0604020202020204" pitchFamily="34" charset="0"/>
              </a:rPr>
              <a:t> April 2024)</a:t>
            </a:r>
          </a:p>
        </p:txBody>
      </p:sp>
    </p:spTree>
    <p:extLst>
      <p:ext uri="{BB962C8B-B14F-4D97-AF65-F5344CB8AC3E}">
        <p14:creationId xmlns:p14="http://schemas.microsoft.com/office/powerpoint/2010/main" val="3320869140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41C78B1F6210C4E9A58F73BA6479D21" ma:contentTypeVersion="2" ma:contentTypeDescription="Create a new document." ma:contentTypeScope="" ma:versionID="52f795333ace41bef08649b18825776b">
  <xsd:schema xmlns:xsd="http://www.w3.org/2001/XMLSchema" xmlns:xs="http://www.w3.org/2001/XMLSchema" xmlns:p="http://schemas.microsoft.com/office/2006/metadata/properties" xmlns:ns3="f856874f-9946-48cd-ac29-4cb76853c4c1" targetNamespace="http://schemas.microsoft.com/office/2006/metadata/properties" ma:root="true" ma:fieldsID="7a6da204620c827d4f9b8b623575ef93" ns3:_="">
    <xsd:import namespace="f856874f-9946-48cd-ac29-4cb76853c4c1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856874f-9946-48cd-ac29-4cb76853c4c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03D7929B-5B4C-4CAE-8D27-458BB31CA3A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856874f-9946-48cd-ac29-4cb76853c4c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microsoft.com/office/2006/metadata/properties"/>
    <ds:schemaRef ds:uri="f856874f-9946-48cd-ac29-4cb76853c4c1"/>
    <ds:schemaRef ds:uri="http://www.w3.org/XML/1998/namespace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0</TotalTime>
  <Words>971</Words>
  <Application>Microsoft Office PowerPoint</Application>
  <PresentationFormat>On-screen Show (4:3)</PresentationFormat>
  <Paragraphs>165</Paragraphs>
  <Slides>29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29</vt:i4>
      </vt:variant>
    </vt:vector>
  </HeadingPairs>
  <TitlesOfParts>
    <vt:vector size="36" baseType="lpstr">
      <vt:lpstr>Helvetica Neue</vt:lpstr>
      <vt:lpstr>Myriad Pro</vt:lpstr>
      <vt:lpstr>ProximaNova</vt:lpstr>
      <vt:lpstr>Arial</vt:lpstr>
      <vt:lpstr>Calibri</vt:lpstr>
      <vt:lpstr>Wingdings</vt:lpstr>
      <vt:lpstr>20140311PresentationUWTSDTemplate</vt:lpstr>
      <vt:lpstr>  Health Information Systems  </vt:lpstr>
      <vt:lpstr>Aims of the Session</vt:lpstr>
      <vt:lpstr>Introduction </vt:lpstr>
      <vt:lpstr>Introduction </vt:lpstr>
      <vt:lpstr>Health information systems</vt:lpstr>
      <vt:lpstr>Food for thought? </vt:lpstr>
      <vt:lpstr>A world without Health Information System </vt:lpstr>
      <vt:lpstr>Function of HIS (WHO 2014)</vt:lpstr>
      <vt:lpstr>CLASS ACTIVITY</vt:lpstr>
      <vt:lpstr>Health Information Systems and Health Promotion </vt:lpstr>
      <vt:lpstr>HIS in health promotion (AbouZahr and Borema, 2005) </vt:lpstr>
      <vt:lpstr>HIS in health promotion (AbouZahr and Borema, 2005) </vt:lpstr>
      <vt:lpstr>HIS in health promotion (AbouZahr and Borema, 2005) </vt:lpstr>
      <vt:lpstr>HIS in Health Promotion</vt:lpstr>
      <vt:lpstr>HIS in Health Promotion contd… </vt:lpstr>
      <vt:lpstr>Advantages</vt:lpstr>
      <vt:lpstr>Challenges of HIS </vt:lpstr>
      <vt:lpstr>Digital Health Information Systems</vt:lpstr>
      <vt:lpstr>HIS in Digital Health Promotion </vt:lpstr>
      <vt:lpstr>Benefits of Digital HIS </vt:lpstr>
      <vt:lpstr>Benefits of Digital HIS contd. </vt:lpstr>
      <vt:lpstr>Ideal digital HIS</vt:lpstr>
      <vt:lpstr>Digital health information and Health Inequalities</vt:lpstr>
      <vt:lpstr>Criticism of digital HIS</vt:lpstr>
      <vt:lpstr>Future Considerations </vt:lpstr>
      <vt:lpstr>BREAK</vt:lpstr>
      <vt:lpstr>Recap Quiz</vt:lpstr>
      <vt:lpstr>Activity 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Besty Jose</cp:lastModifiedBy>
  <cp:revision>58</cp:revision>
  <dcterms:created xsi:type="dcterms:W3CDTF">2015-04-14T15:21:28Z</dcterms:created>
  <dcterms:modified xsi:type="dcterms:W3CDTF">2025-11-05T08:51:53Z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0x010100341C78B1F6210C4E9A58F73BA6479D21</vt:lpwstr>
  </property>
</Properties>
</file>