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6"/>
  </p:notesMasterIdLst>
  <p:handoutMasterIdLst>
    <p:handoutMasterId r:id="rId27"/>
  </p:handoutMasterIdLst>
  <p:sldIdLst>
    <p:sldId id="256" r:id="rId2"/>
    <p:sldId id="257" r:id="rId3"/>
    <p:sldId id="267" r:id="rId4"/>
    <p:sldId id="258" r:id="rId5"/>
    <p:sldId id="260" r:id="rId6"/>
    <p:sldId id="261" r:id="rId7"/>
    <p:sldId id="277" r:id="rId8"/>
    <p:sldId id="278" r:id="rId9"/>
    <p:sldId id="282" r:id="rId10"/>
    <p:sldId id="287" r:id="rId11"/>
    <p:sldId id="288" r:id="rId12"/>
    <p:sldId id="289" r:id="rId13"/>
    <p:sldId id="269" r:id="rId14"/>
    <p:sldId id="272" r:id="rId15"/>
    <p:sldId id="270" r:id="rId16"/>
    <p:sldId id="273" r:id="rId17"/>
    <p:sldId id="274" r:id="rId18"/>
    <p:sldId id="290" r:id="rId19"/>
    <p:sldId id="291" r:id="rId20"/>
    <p:sldId id="292" r:id="rId21"/>
    <p:sldId id="293" r:id="rId22"/>
    <p:sldId id="294" r:id="rId23"/>
    <p:sldId id="295" r:id="rId24"/>
    <p:sldId id="296" r:id="rId2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Times New Roman" charset="0"/>
        <a:ea typeface="+mn-ea"/>
        <a:cs typeface="+mn-cs"/>
      </a:defRPr>
    </a:lvl1pPr>
    <a:lvl2pPr marL="457200" algn="l" rtl="0" eaLnBrk="0" fontAlgn="base" hangingPunct="0">
      <a:spcBef>
        <a:spcPct val="0"/>
      </a:spcBef>
      <a:spcAft>
        <a:spcPct val="0"/>
      </a:spcAft>
      <a:defRPr kern="1200">
        <a:solidFill>
          <a:schemeClr val="tx1"/>
        </a:solidFill>
        <a:latin typeface="Times New Roman" charset="0"/>
        <a:ea typeface="+mn-ea"/>
        <a:cs typeface="+mn-cs"/>
      </a:defRPr>
    </a:lvl2pPr>
    <a:lvl3pPr marL="914400" algn="l" rtl="0" eaLnBrk="0" fontAlgn="base" hangingPunct="0">
      <a:spcBef>
        <a:spcPct val="0"/>
      </a:spcBef>
      <a:spcAft>
        <a:spcPct val="0"/>
      </a:spcAft>
      <a:defRPr kern="1200">
        <a:solidFill>
          <a:schemeClr val="tx1"/>
        </a:solidFill>
        <a:latin typeface="Times New Roman" charset="0"/>
        <a:ea typeface="+mn-ea"/>
        <a:cs typeface="+mn-cs"/>
      </a:defRPr>
    </a:lvl3pPr>
    <a:lvl4pPr marL="1371600" algn="l" rtl="0" eaLnBrk="0" fontAlgn="base" hangingPunct="0">
      <a:spcBef>
        <a:spcPct val="0"/>
      </a:spcBef>
      <a:spcAft>
        <a:spcPct val="0"/>
      </a:spcAft>
      <a:defRPr kern="1200">
        <a:solidFill>
          <a:schemeClr val="tx1"/>
        </a:solidFill>
        <a:latin typeface="Times New Roman" charset="0"/>
        <a:ea typeface="+mn-ea"/>
        <a:cs typeface="+mn-cs"/>
      </a:defRPr>
    </a:lvl4pPr>
    <a:lvl5pPr marL="1828800" algn="l" rtl="0" eaLnBrk="0" fontAlgn="base" hangingPunct="0">
      <a:spcBef>
        <a:spcPct val="0"/>
      </a:spcBef>
      <a:spcAft>
        <a:spcPct val="0"/>
      </a:spcAft>
      <a:defRPr kern="1200">
        <a:solidFill>
          <a:schemeClr val="tx1"/>
        </a:solidFill>
        <a:latin typeface="Times New Roman" charset="0"/>
        <a:ea typeface="+mn-ea"/>
        <a:cs typeface="+mn-cs"/>
      </a:defRPr>
    </a:lvl5pPr>
    <a:lvl6pPr marL="2286000" algn="l" defTabSz="914400" rtl="0" eaLnBrk="1" latinLnBrk="0" hangingPunct="1">
      <a:defRPr kern="1200">
        <a:solidFill>
          <a:schemeClr val="tx1"/>
        </a:solidFill>
        <a:latin typeface="Times New Roman" charset="0"/>
        <a:ea typeface="+mn-ea"/>
        <a:cs typeface="+mn-cs"/>
      </a:defRPr>
    </a:lvl6pPr>
    <a:lvl7pPr marL="2743200" algn="l" defTabSz="914400" rtl="0" eaLnBrk="1" latinLnBrk="0" hangingPunct="1">
      <a:defRPr kern="1200">
        <a:solidFill>
          <a:schemeClr val="tx1"/>
        </a:solidFill>
        <a:latin typeface="Times New Roman" charset="0"/>
        <a:ea typeface="+mn-ea"/>
        <a:cs typeface="+mn-cs"/>
      </a:defRPr>
    </a:lvl7pPr>
    <a:lvl8pPr marL="3200400" algn="l" defTabSz="914400" rtl="0" eaLnBrk="1" latinLnBrk="0" hangingPunct="1">
      <a:defRPr kern="1200">
        <a:solidFill>
          <a:schemeClr val="tx1"/>
        </a:solidFill>
        <a:latin typeface="Times New Roman" charset="0"/>
        <a:ea typeface="+mn-ea"/>
        <a:cs typeface="+mn-cs"/>
      </a:defRPr>
    </a:lvl8pPr>
    <a:lvl9pPr marL="3657600" algn="l" defTabSz="914400" rtl="0" eaLnBrk="1" latinLnBrk="0" hangingPunct="1">
      <a:defRPr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864" autoAdjust="0"/>
  </p:normalViewPr>
  <p:slideViewPr>
    <p:cSldViewPr>
      <p:cViewPr varScale="1">
        <p:scale>
          <a:sx n="60" d="100"/>
          <a:sy n="60" d="100"/>
        </p:scale>
        <p:origin x="-78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92"/>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0D3B2C8-719D-4107-A2B4-BC23DDACB7B5}" type="datetimeFigureOut">
              <a:rPr lang="en-US" smtClean="0"/>
              <a:t>2/7/2012</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7B646EE-4AA9-4E43-9C01-5D76CBB1D73A}" type="slidenum">
              <a:rPr lang="en-US" smtClean="0"/>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048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0484" name="Rectangle 4"/>
          <p:cNvSpPr>
            <a:spLocks noRo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048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48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048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5B5E88B3-DFD3-45AC-A5A3-E7688E5CFA2D}"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BBDCFC-39AA-4F32-AB2B-1A1DBEAC5475}" type="slidenum">
              <a:rPr lang="en-US"/>
              <a:pPr/>
              <a:t>4</a:t>
            </a:fld>
            <a:endParaRPr lang="en-US"/>
          </a:p>
        </p:txBody>
      </p:sp>
      <p:sp>
        <p:nvSpPr>
          <p:cNvPr id="21506" name="Rectangle 2"/>
          <p:cNvSpPr>
            <a:spLocks noRo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a:t>A </a:t>
            </a:r>
            <a:r>
              <a:rPr lang="en-US" b="1"/>
              <a:t>preferential trade agreement </a:t>
            </a:r>
            <a:r>
              <a:rPr lang="en-US"/>
              <a:t>is a mechanism that confers special treatment on select trading partners. By favoring certain countries, such agreements frequently discriminate against others. For that reason, it is customary for countries to notify the WTO when they enter into preference agreements. Over the past 10 years, more than 150 preferential trade agreements have been notified to the WTO.</a:t>
            </a:r>
          </a:p>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EC1CB2-9228-45E8-B853-12F66F9D547D}" type="slidenum">
              <a:rPr lang="en-US"/>
              <a:pPr/>
              <a:t>5</a:t>
            </a:fld>
            <a:endParaRPr lang="en-US"/>
          </a:p>
        </p:txBody>
      </p:sp>
      <p:sp>
        <p:nvSpPr>
          <p:cNvPr id="35842" name="Rectangle 2"/>
          <p:cNvSpPr>
            <a:spLocks noRo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t>The agreement was approved by both houses of the U.S. Congress and became effective on January 1, 1994. The result is a free trade area with a combined population of roughly 425 million and a total GNP of $11.9 trillion</a:t>
            </a:r>
          </a:p>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BC578B-D2D3-4F06-8F09-EB204CCC1DEC}" type="slidenum">
              <a:rPr lang="en-US"/>
              <a:pPr/>
              <a:t>6</a:t>
            </a:fld>
            <a:endParaRPr lang="en-US"/>
          </a:p>
        </p:txBody>
      </p:sp>
      <p:sp>
        <p:nvSpPr>
          <p:cNvPr id="36866" name="Rectangle 2"/>
          <p:cNvSpPr>
            <a:spLocks noRot="1" noChangeArrowheads="1" noTextEdit="1"/>
          </p:cNvSpPr>
          <p:nvPr>
            <p:ph type="sldImg"/>
          </p:nvPr>
        </p:nvSpPr>
        <p:spPr>
          <a:ln/>
        </p:spPr>
      </p:sp>
      <p:sp>
        <p:nvSpPr>
          <p:cNvPr id="36867" name="Rectangle 3"/>
          <p:cNvSpPr>
            <a:spLocks noGrp="1" noChangeArrowheads="1"/>
          </p:cNvSpPr>
          <p:nvPr>
            <p:ph type="body" idx="1"/>
          </p:nvPr>
        </p:nvSpPr>
        <p:spPr/>
        <p:txBody>
          <a:bodyPr/>
          <a:lstStyle/>
          <a:p>
            <a:r>
              <a:rPr lang="en-US"/>
              <a:t>The allure of the Latin American market has been its considerable size and huge resource base. After a decade of no growth, crippling inflation, increasing foreign debt, protectionism, and bloated government payrolls, the countries of Latin America have begun the process of economic transformation. Balanced budgets are a priority and privatization is underway. Free markets, open economies, and deregulation have begun to replace the policies of the past. With the exception of Cuba, democratically elected governments are found throughout Latin America. Policy makers have recognized the benefits of free-market forces and the advantages of participating fully in the global economy. In many countries, tariffs that sometimes reached as much as 100 percent or more have been lowered to 10 to 20 percent.</a:t>
            </a:r>
          </a:p>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D21A88-6B92-48A2-9171-BFD0CE4F1B4C}" type="slidenum">
              <a:rPr lang="en-US"/>
              <a:pPr/>
              <a:t>18</a:t>
            </a:fld>
            <a:endParaRPr lang="en-US"/>
          </a:p>
        </p:txBody>
      </p:sp>
      <p:sp>
        <p:nvSpPr>
          <p:cNvPr id="60418" name="Rectangle 2"/>
          <p:cNvSpPr>
            <a:spLocks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0419" name="Rectangle 3"/>
          <p:cNvSpPr>
            <a:spLocks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US"/>
              <a:t>This slide introduces the different aspects of culture.  Culture acts itself out in social institutions or society.  The goal of this slide is to help the student see that culture has a number factors effecting it.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549E78-F43C-402B-A22B-D3228B5348E0}" type="slidenum">
              <a:rPr lang="en-US"/>
              <a:pPr/>
              <a:t>19</a:t>
            </a:fld>
            <a:endParaRPr lang="en-US"/>
          </a:p>
        </p:txBody>
      </p:sp>
      <p:sp>
        <p:nvSpPr>
          <p:cNvPr id="62466" name="Rectangle 2"/>
          <p:cNvSpPr>
            <a:spLocks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2467" name="Rectangle 3"/>
          <p:cNvSpPr>
            <a:spLocks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US"/>
              <a:t>Because of technologies such as satellite TV, Internet, cell phones, and other communication channels marketers have begun to see the emergence of the global consumer.  The hallmark of this culture is consumption.  As the world becomes more interconnected and as cultural imagery continues to freely flow across national borders it can be expected that this culture will grow.</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3B58CA0-5F5F-4F25-895F-941BC9106CF5}" type="slidenum">
              <a:rPr lang="en-US"/>
              <a:pPr/>
              <a:t>21</a:t>
            </a:fld>
            <a:endParaRPr lang="en-US"/>
          </a:p>
        </p:txBody>
      </p:sp>
      <p:sp>
        <p:nvSpPr>
          <p:cNvPr id="65538" name="Rectangle 2"/>
          <p:cNvSpPr>
            <a:spLocks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5539" name="Rectangle 3"/>
          <p:cNvSpPr>
            <a:spLocks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US"/>
              <a:t>Qibla Cola (coming from an Arabic word for direction) was launched in the UK by Zahida Parveen.  He is positioning the brand as an option for “any consumer with a conscience, irrespective of ethnicity or religion.”</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750838-AEE7-4175-9A0A-AD0A4FB6F5C6}" type="slidenum">
              <a:rPr lang="en-US"/>
              <a:pPr/>
              <a:t>22</a:t>
            </a:fld>
            <a:endParaRPr lang="en-US"/>
          </a:p>
        </p:txBody>
      </p:sp>
      <p:sp>
        <p:nvSpPr>
          <p:cNvPr id="67586" name="Rectangle 2"/>
          <p:cNvSpPr>
            <a:spLocks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7587" name="Rectangle 3"/>
          <p:cNvSpPr>
            <a:spLocks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US"/>
              <a:t>Overall the globalization of certain products and tastes work to benefit the global marketing professional because they can create a standardized marketing program.  The cultural change and the globalization of culture have been capitalized upon, and even significantly accelerated, by companies that have seized opportunities to find customers around the world. The impact however can be controversial as the next slide will show.</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52897E-24E3-43C7-B936-9F5B4F2C5E9B}" type="slidenum">
              <a:rPr lang="en-US"/>
              <a:pPr/>
              <a:t>23</a:t>
            </a:fld>
            <a:endParaRPr lang="en-US"/>
          </a:p>
        </p:txBody>
      </p:sp>
      <p:sp>
        <p:nvSpPr>
          <p:cNvPr id="69634" name="Rectangle 2"/>
          <p:cNvSpPr>
            <a:spLocks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9635" name="Rectangle 3"/>
          <p:cNvSpPr>
            <a:spLocks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US"/>
              <a:t>This slide illustrates one organization that is protesting the growth of a global consumer culture. It grew out of a 1986 protest over the opening of a McDonald’s on a popular plaza in Rome.  There are other organizations like this around the world and global marketers need to be aware of the resistance to marketing’s push for a global culture.</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752600" y="990600"/>
            <a:ext cx="6400800" cy="2514600"/>
          </a:xfrm>
          <a:solidFill>
            <a:schemeClr val="bg1"/>
          </a:solidFill>
          <a:ln w="76200" cmpd="tri">
            <a:solidFill>
              <a:schemeClr val="folHlink"/>
            </a:solidFill>
          </a:ln>
        </p:spPr>
        <p:txBody>
          <a:bodyPr/>
          <a:lstStyle>
            <a:lvl1pPr algn="ctr">
              <a:defRPr/>
            </a:lvl1pPr>
          </a:lstStyle>
          <a:p>
            <a:r>
              <a:rPr lang="en-US"/>
              <a:t>Click to edit Master title style</a:t>
            </a:r>
          </a:p>
        </p:txBody>
      </p:sp>
      <p:sp>
        <p:nvSpPr>
          <p:cNvPr id="5123" name="Rectangle 3"/>
          <p:cNvSpPr>
            <a:spLocks noGrp="1" noChangeArrowheads="1"/>
          </p:cNvSpPr>
          <p:nvPr>
            <p:ph type="subTitle" idx="1"/>
          </p:nvPr>
        </p:nvSpPr>
        <p:spPr>
          <a:xfrm>
            <a:off x="1752600" y="3886200"/>
            <a:ext cx="6400800" cy="1752600"/>
          </a:xfrm>
          <a:ln w="6350"/>
        </p:spPr>
        <p:txBody>
          <a:bodyPr/>
          <a:lstStyle>
            <a:lvl1pPr marL="0" indent="0" algn="ctr">
              <a:buFontTx/>
              <a:buNone/>
              <a:defRPr/>
            </a:lvl1pPr>
          </a:lstStyle>
          <a:p>
            <a:r>
              <a:rPr lang="en-US"/>
              <a:t>Click to edit Master subtitle style</a:t>
            </a:r>
          </a:p>
        </p:txBody>
      </p:sp>
      <p:sp>
        <p:nvSpPr>
          <p:cNvPr id="5124" name="Rectangle 4"/>
          <p:cNvSpPr>
            <a:spLocks noGrp="1" noChangeArrowheads="1"/>
          </p:cNvSpPr>
          <p:nvPr>
            <p:ph type="dt" sz="half" idx="2"/>
          </p:nvPr>
        </p:nvSpPr>
        <p:spPr>
          <a:xfrm>
            <a:off x="914400" y="6400800"/>
            <a:ext cx="1905000" cy="457200"/>
          </a:xfrm>
        </p:spPr>
        <p:txBody>
          <a:bodyPr/>
          <a:lstStyle>
            <a:lvl1pPr>
              <a:defRPr/>
            </a:lvl1pPr>
          </a:lstStyle>
          <a:p>
            <a:r>
              <a:rPr lang="en-US"/>
              <a:t>© 2005 Prentice Hall</a:t>
            </a:r>
            <a:r>
              <a:rPr lang="en-US" sz="1400">
                <a:latin typeface="Arial" charset="0"/>
              </a:rPr>
              <a:t> </a:t>
            </a:r>
          </a:p>
        </p:txBody>
      </p:sp>
      <p:sp>
        <p:nvSpPr>
          <p:cNvPr id="5125" name="Rectangle 5"/>
          <p:cNvSpPr>
            <a:spLocks noGrp="1" noChangeArrowheads="1"/>
          </p:cNvSpPr>
          <p:nvPr>
            <p:ph type="ftr" sz="quarter" idx="3"/>
          </p:nvPr>
        </p:nvSpPr>
        <p:spPr>
          <a:xfrm>
            <a:off x="3505200" y="6400800"/>
            <a:ext cx="2895600" cy="457200"/>
          </a:xfrm>
        </p:spPr>
        <p:txBody>
          <a:bodyPr/>
          <a:lstStyle>
            <a:lvl1pPr>
              <a:defRPr/>
            </a:lvl1pPr>
          </a:lstStyle>
          <a:p>
            <a:endParaRPr lang="en-US"/>
          </a:p>
        </p:txBody>
      </p:sp>
      <p:sp>
        <p:nvSpPr>
          <p:cNvPr id="5126" name="Rectangle 6"/>
          <p:cNvSpPr>
            <a:spLocks noGrp="1" noChangeArrowheads="1"/>
          </p:cNvSpPr>
          <p:nvPr>
            <p:ph type="sldNum" sz="quarter" idx="4"/>
          </p:nvPr>
        </p:nvSpPr>
        <p:spPr/>
        <p:txBody>
          <a:bodyPr/>
          <a:lstStyle>
            <a:lvl1pPr>
              <a:defRPr/>
            </a:lvl1pPr>
          </a:lstStyle>
          <a:p>
            <a:r>
              <a:rPr lang="en-US"/>
              <a:t>3-</a:t>
            </a:r>
            <a:fld id="{7908BCB0-C369-4C4B-A6BD-83EEEBE5E62D}" type="slidenum">
              <a:rPr lang="en-US"/>
              <a:pPr/>
              <a:t>‹#›</a:t>
            </a:fld>
            <a:endParaRPr lang="en-US"/>
          </a:p>
        </p:txBody>
      </p:sp>
      <p:grpSp>
        <p:nvGrpSpPr>
          <p:cNvPr id="5127" name="Group 7"/>
          <p:cNvGrpSpPr>
            <a:grpSpLocks/>
          </p:cNvGrpSpPr>
          <p:nvPr/>
        </p:nvGrpSpPr>
        <p:grpSpPr bwMode="auto">
          <a:xfrm>
            <a:off x="0" y="228600"/>
            <a:ext cx="6362700" cy="6858000"/>
            <a:chOff x="0" y="0"/>
            <a:chExt cx="4008" cy="4320"/>
          </a:xfrm>
        </p:grpSpPr>
        <p:pic>
          <p:nvPicPr>
            <p:cNvPr id="5128" name="Picture 8" descr="Expbanna"/>
            <p:cNvPicPr>
              <a:picLocks noChangeAspect="1" noChangeArrowheads="1"/>
            </p:cNvPicPr>
            <p:nvPr/>
          </p:nvPicPr>
          <p:blipFill>
            <a:blip r:embed="rId2" cstate="print"/>
            <a:srcRect/>
            <a:stretch>
              <a:fillRect/>
            </a:stretch>
          </p:blipFill>
          <p:spPr bwMode="invGray">
            <a:xfrm>
              <a:off x="0" y="0"/>
              <a:ext cx="432" cy="4320"/>
            </a:xfrm>
            <a:prstGeom prst="rect">
              <a:avLst/>
            </a:prstGeom>
            <a:noFill/>
          </p:spPr>
        </p:pic>
        <p:pic>
          <p:nvPicPr>
            <p:cNvPr id="5129" name="Picture 9" descr="EXPHORSA"/>
            <p:cNvPicPr>
              <a:picLocks noChangeAspect="1" noChangeArrowheads="1"/>
            </p:cNvPicPr>
            <p:nvPr/>
          </p:nvPicPr>
          <p:blipFill>
            <a:blip r:embed="rId3" cstate="print"/>
            <a:srcRect/>
            <a:stretch>
              <a:fillRect/>
            </a:stretch>
          </p:blipFill>
          <p:spPr bwMode="auto">
            <a:xfrm>
              <a:off x="2208" y="3600"/>
              <a:ext cx="1800" cy="60"/>
            </a:xfrm>
            <a:prstGeom prst="rect">
              <a:avLst/>
            </a:prstGeom>
            <a:noFill/>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a:t>© 2005 Prentice Hall</a:t>
            </a:r>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r>
              <a:rPr lang="en-US"/>
              <a:t>3-</a:t>
            </a:r>
            <a:fld id="{B4D7A9AA-7D93-479C-B4A0-0D8541A4146D}"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r>
              <a:rPr lang="en-US"/>
              <a:t>© 2005 Prentice Hall</a:t>
            </a:r>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r>
              <a:rPr lang="en-US"/>
              <a:t>3-</a:t>
            </a:r>
            <a:fld id="{16A6D2D0-5346-4D47-990D-F58AC253398B}"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066800" y="17526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29200" y="17526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r>
              <a:rPr lang="en-US"/>
              <a:t>© 2005 Prentice Hall</a:t>
            </a:r>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r>
              <a:rPr lang="en-US"/>
              <a:t>3-</a:t>
            </a:r>
            <a:fld id="{5BF58270-792E-4D71-A0E9-2DB6DB3A6DEB}"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r>
              <a:rPr lang="en-US"/>
              <a:t>© 2005 Prentice Hall</a:t>
            </a:r>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r>
              <a:rPr lang="en-US"/>
              <a:t>3-</a:t>
            </a:r>
            <a:fld id="{D60E3D60-6EA7-4C8F-BDE9-1C7C7340D0B0}"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r>
              <a:rPr lang="en-US"/>
              <a:t>© 2005 Prentice Hall</a:t>
            </a:r>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r>
              <a:rPr lang="en-US"/>
              <a:t>3-</a:t>
            </a:r>
            <a:fld id="{FA3A4B07-1C33-4F10-A830-9649F0428DB3}"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a:t>© 2005 Prentice Hall</a:t>
            </a:r>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r>
              <a:rPr lang="en-US"/>
              <a:t>3-</a:t>
            </a:r>
            <a:fld id="{B384636F-3132-4787-86A8-F1D78550EAC1}"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a:t>© 2005 Prentice Hall</a:t>
            </a:r>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r>
              <a:rPr lang="en-US"/>
              <a:t>3-</a:t>
            </a:r>
            <a:fld id="{301E3FA8-617C-4BD3-9F67-CDE499909233}"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a:t>© 2005 Prentice Hall</a:t>
            </a:r>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r>
              <a:rPr lang="en-US"/>
              <a:t>3-</a:t>
            </a:r>
            <a:fld id="{7B579CBD-BEBC-4643-A2C3-CA3994055D64}"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a:t>© 2005 Prentice Hall</a:t>
            </a:r>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r>
              <a:rPr lang="en-US"/>
              <a:t>3-</a:t>
            </a:r>
            <a:fld id="{B86339D6-B58D-41E2-8526-1F8532BB705D}"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100" y="3810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66800" y="3810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r>
              <a:rPr lang="en-US"/>
              <a:t>© 2005 Prentice Hall</a:t>
            </a:r>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r>
              <a:rPr lang="en-US"/>
              <a:t>3-</a:t>
            </a:r>
            <a:fld id="{84667F41-9C3D-4838-8691-DEC89CE481DC}"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3810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066800" y="17526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29200" y="17526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838200" y="6400800"/>
            <a:ext cx="1905000" cy="457200"/>
          </a:xfrm>
        </p:spPr>
        <p:txBody>
          <a:bodyPr/>
          <a:lstStyle>
            <a:lvl1pPr>
              <a:defRPr/>
            </a:lvl1pPr>
          </a:lstStyle>
          <a:p>
            <a:r>
              <a:rPr lang="en-US"/>
              <a:t>© 2005 Prentice Hall</a:t>
            </a:r>
          </a:p>
        </p:txBody>
      </p:sp>
      <p:sp>
        <p:nvSpPr>
          <p:cNvPr id="6" name="Footer Placeholder 5"/>
          <p:cNvSpPr>
            <a:spLocks noGrp="1"/>
          </p:cNvSpPr>
          <p:nvPr>
            <p:ph type="ftr" sz="quarter" idx="11"/>
          </p:nvPr>
        </p:nvSpPr>
        <p:spPr>
          <a:xfrm>
            <a:off x="3429000" y="64008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7010400" y="6400800"/>
            <a:ext cx="1905000" cy="457200"/>
          </a:xfrm>
        </p:spPr>
        <p:txBody>
          <a:bodyPr/>
          <a:lstStyle>
            <a:lvl1pPr>
              <a:defRPr/>
            </a:lvl1pPr>
          </a:lstStyle>
          <a:p>
            <a:r>
              <a:rPr lang="en-US"/>
              <a:t>3-</a:t>
            </a:r>
            <a:fld id="{2DABB789-AA5E-4301-A644-FAC18DBDB5CF}"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tile tx="0" ty="0" sx="100000" sy="100000" flip="none" algn="tl"/>
        </a:blip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8915400" cy="6858000"/>
            <a:chOff x="0" y="0"/>
            <a:chExt cx="5616" cy="4320"/>
          </a:xfrm>
        </p:grpSpPr>
        <p:pic>
          <p:nvPicPr>
            <p:cNvPr id="4099" name="Picture 3" descr="Expbanna"/>
            <p:cNvPicPr>
              <a:picLocks noChangeAspect="1" noChangeArrowheads="1"/>
            </p:cNvPicPr>
            <p:nvPr/>
          </p:nvPicPr>
          <p:blipFill>
            <a:blip r:embed="rId15" cstate="print"/>
            <a:srcRect/>
            <a:stretch>
              <a:fillRect/>
            </a:stretch>
          </p:blipFill>
          <p:spPr bwMode="invGray">
            <a:xfrm>
              <a:off x="0" y="0"/>
              <a:ext cx="432" cy="4320"/>
            </a:xfrm>
            <a:prstGeom prst="rect">
              <a:avLst/>
            </a:prstGeom>
            <a:noFill/>
          </p:spPr>
        </p:pic>
        <p:sp>
          <p:nvSpPr>
            <p:cNvPr id="4100" name="Rectangle 4"/>
            <p:cNvSpPr>
              <a:spLocks noChangeArrowheads="1"/>
            </p:cNvSpPr>
            <p:nvPr/>
          </p:nvSpPr>
          <p:spPr bwMode="grayWhite">
            <a:xfrm>
              <a:off x="576" y="144"/>
              <a:ext cx="5040" cy="3888"/>
            </a:xfrm>
            <a:prstGeom prst="rect">
              <a:avLst/>
            </a:prstGeom>
            <a:solidFill>
              <a:schemeClr val="bg1"/>
            </a:solidFill>
            <a:ln w="76200" cmpd="tri">
              <a:solidFill>
                <a:schemeClr val="folHlink"/>
              </a:solidFill>
              <a:miter lim="800000"/>
              <a:headEnd/>
              <a:tailEnd/>
            </a:ln>
            <a:effectLst/>
          </p:spPr>
          <p:txBody>
            <a:bodyPr wrap="none" anchor="ctr"/>
            <a:lstStyle/>
            <a:p>
              <a:endParaRPr lang="en-US"/>
            </a:p>
          </p:txBody>
        </p:sp>
      </p:grpSp>
      <p:sp>
        <p:nvSpPr>
          <p:cNvPr id="4101" name="Rectangle 5"/>
          <p:cNvSpPr>
            <a:spLocks noGrp="1" noChangeArrowheads="1"/>
          </p:cNvSpPr>
          <p:nvPr>
            <p:ph type="title"/>
          </p:nvPr>
        </p:nvSpPr>
        <p:spPr bwMode="auto">
          <a:xfrm>
            <a:off x="1066800" y="3810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102" name="Rectangle 6"/>
          <p:cNvSpPr>
            <a:spLocks noGrp="1" noChangeArrowheads="1"/>
          </p:cNvSpPr>
          <p:nvPr>
            <p:ph type="body" idx="1"/>
          </p:nvPr>
        </p:nvSpPr>
        <p:spPr bwMode="auto">
          <a:xfrm>
            <a:off x="1066800" y="17526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3" name="Rectangle 7"/>
          <p:cNvSpPr>
            <a:spLocks noGrp="1" noChangeArrowheads="1"/>
          </p:cNvSpPr>
          <p:nvPr>
            <p:ph type="dt" sz="half" idx="2"/>
          </p:nvPr>
        </p:nvSpPr>
        <p:spPr bwMode="auto">
          <a:xfrm>
            <a:off x="838200" y="6400800"/>
            <a:ext cx="19050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defRPr sz="1200">
                <a:solidFill>
                  <a:schemeClr val="bg2"/>
                </a:solidFill>
              </a:defRPr>
            </a:lvl1pPr>
          </a:lstStyle>
          <a:p>
            <a:r>
              <a:rPr lang="en-US"/>
              <a:t>© 2005 Prentice Hall</a:t>
            </a:r>
          </a:p>
        </p:txBody>
      </p:sp>
      <p:sp>
        <p:nvSpPr>
          <p:cNvPr id="4104" name="Rectangle 8"/>
          <p:cNvSpPr>
            <a:spLocks noGrp="1" noChangeArrowheads="1"/>
          </p:cNvSpPr>
          <p:nvPr>
            <p:ph type="ftr" sz="quarter" idx="3"/>
          </p:nvPr>
        </p:nvSpPr>
        <p:spPr bwMode="auto">
          <a:xfrm>
            <a:off x="3429000" y="6400800"/>
            <a:ext cx="28956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a:defRPr sz="1400">
                <a:solidFill>
                  <a:schemeClr val="bg2"/>
                </a:solidFill>
                <a:latin typeface="Arial" charset="0"/>
              </a:defRPr>
            </a:lvl1pPr>
          </a:lstStyle>
          <a:p>
            <a:endParaRPr lang="en-US"/>
          </a:p>
        </p:txBody>
      </p:sp>
      <p:sp>
        <p:nvSpPr>
          <p:cNvPr id="4105" name="Rectangle 9"/>
          <p:cNvSpPr>
            <a:spLocks noGrp="1" noChangeArrowheads="1"/>
          </p:cNvSpPr>
          <p:nvPr>
            <p:ph type="sldNum" sz="quarter" idx="4"/>
          </p:nvPr>
        </p:nvSpPr>
        <p:spPr bwMode="auto">
          <a:xfrm>
            <a:off x="7010400" y="6400800"/>
            <a:ext cx="19050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r">
              <a:defRPr sz="1200">
                <a:solidFill>
                  <a:schemeClr val="bg2"/>
                </a:solidFill>
              </a:defRPr>
            </a:lvl1pPr>
          </a:lstStyle>
          <a:p>
            <a:r>
              <a:rPr lang="en-US"/>
              <a:t>3-</a:t>
            </a:r>
            <a:fld id="{2E8C2142-C61C-46D8-8F51-FA8AD7A00B2C}"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p:txStyles>
    <p:titleStyle>
      <a:lvl1pPr algn="l" rtl="0" eaLnBrk="0" fontAlgn="base" hangingPunct="0">
        <a:spcBef>
          <a:spcPct val="0"/>
        </a:spcBef>
        <a:spcAft>
          <a:spcPct val="0"/>
        </a:spcAft>
        <a:defRPr sz="4400" i="1">
          <a:solidFill>
            <a:schemeClr val="tx2"/>
          </a:solidFill>
          <a:latin typeface="+mj-lt"/>
          <a:ea typeface="+mj-ea"/>
          <a:cs typeface="+mj-cs"/>
        </a:defRPr>
      </a:lvl1pPr>
      <a:lvl2pPr algn="l" rtl="0" eaLnBrk="0" fontAlgn="base" hangingPunct="0">
        <a:spcBef>
          <a:spcPct val="0"/>
        </a:spcBef>
        <a:spcAft>
          <a:spcPct val="0"/>
        </a:spcAft>
        <a:defRPr sz="4400" i="1">
          <a:solidFill>
            <a:schemeClr val="tx2"/>
          </a:solidFill>
          <a:latin typeface="Times New Roman" charset="0"/>
        </a:defRPr>
      </a:lvl2pPr>
      <a:lvl3pPr algn="l" rtl="0" eaLnBrk="0" fontAlgn="base" hangingPunct="0">
        <a:spcBef>
          <a:spcPct val="0"/>
        </a:spcBef>
        <a:spcAft>
          <a:spcPct val="0"/>
        </a:spcAft>
        <a:defRPr sz="4400" i="1">
          <a:solidFill>
            <a:schemeClr val="tx2"/>
          </a:solidFill>
          <a:latin typeface="Times New Roman" charset="0"/>
        </a:defRPr>
      </a:lvl3pPr>
      <a:lvl4pPr algn="l" rtl="0" eaLnBrk="0" fontAlgn="base" hangingPunct="0">
        <a:spcBef>
          <a:spcPct val="0"/>
        </a:spcBef>
        <a:spcAft>
          <a:spcPct val="0"/>
        </a:spcAft>
        <a:defRPr sz="4400" i="1">
          <a:solidFill>
            <a:schemeClr val="tx2"/>
          </a:solidFill>
          <a:latin typeface="Times New Roman" charset="0"/>
        </a:defRPr>
      </a:lvl4pPr>
      <a:lvl5pPr algn="l" rtl="0" eaLnBrk="0" fontAlgn="base" hangingPunct="0">
        <a:spcBef>
          <a:spcPct val="0"/>
        </a:spcBef>
        <a:spcAft>
          <a:spcPct val="0"/>
        </a:spcAft>
        <a:defRPr sz="4400" i="1">
          <a:solidFill>
            <a:schemeClr val="tx2"/>
          </a:solidFill>
          <a:latin typeface="Times New Roman" charset="0"/>
        </a:defRPr>
      </a:lvl5pPr>
      <a:lvl6pPr marL="457200" algn="l" rtl="0" eaLnBrk="0" fontAlgn="base" hangingPunct="0">
        <a:spcBef>
          <a:spcPct val="0"/>
        </a:spcBef>
        <a:spcAft>
          <a:spcPct val="0"/>
        </a:spcAft>
        <a:defRPr sz="4400" i="1">
          <a:solidFill>
            <a:schemeClr val="tx2"/>
          </a:solidFill>
          <a:latin typeface="Times New Roman" charset="0"/>
        </a:defRPr>
      </a:lvl6pPr>
      <a:lvl7pPr marL="914400" algn="l" rtl="0" eaLnBrk="0" fontAlgn="base" hangingPunct="0">
        <a:spcBef>
          <a:spcPct val="0"/>
        </a:spcBef>
        <a:spcAft>
          <a:spcPct val="0"/>
        </a:spcAft>
        <a:defRPr sz="4400" i="1">
          <a:solidFill>
            <a:schemeClr val="tx2"/>
          </a:solidFill>
          <a:latin typeface="Times New Roman" charset="0"/>
        </a:defRPr>
      </a:lvl7pPr>
      <a:lvl8pPr marL="1371600" algn="l" rtl="0" eaLnBrk="0" fontAlgn="base" hangingPunct="0">
        <a:spcBef>
          <a:spcPct val="0"/>
        </a:spcBef>
        <a:spcAft>
          <a:spcPct val="0"/>
        </a:spcAft>
        <a:defRPr sz="4400" i="1">
          <a:solidFill>
            <a:schemeClr val="tx2"/>
          </a:solidFill>
          <a:latin typeface="Times New Roman" charset="0"/>
        </a:defRPr>
      </a:lvl8pPr>
      <a:lvl9pPr marL="1828800" algn="l" rtl="0" eaLnBrk="0" fontAlgn="base" hangingPunct="0">
        <a:spcBef>
          <a:spcPct val="0"/>
        </a:spcBef>
        <a:spcAft>
          <a:spcPct val="0"/>
        </a:spcAft>
        <a:defRPr sz="4400" i="1">
          <a:solidFill>
            <a:schemeClr val="tx2"/>
          </a:solidFill>
          <a:latin typeface="Times New Roman" charset="0"/>
        </a:defRPr>
      </a:lvl9pPr>
    </p:titleStyle>
    <p:bodyStyle>
      <a:lvl1pPr marL="342900" indent="-342900" algn="l" rtl="0" eaLnBrk="0" fontAlgn="base" hangingPunct="0">
        <a:spcBef>
          <a:spcPct val="20000"/>
        </a:spcBef>
        <a:spcAft>
          <a:spcPct val="0"/>
        </a:spcAft>
        <a:buBlip>
          <a:blip r:embed="rId16"/>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slide" Target="slide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12.xml"/><Relationship Id="rId5" Type="http://schemas.openxmlformats.org/officeDocument/2006/relationships/image" Target="../media/image8.wmf"/><Relationship Id="rId4" Type="http://schemas.openxmlformats.org/officeDocument/2006/relationships/image" Target="../media/image7.wmf"/></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a:spLocks noGrp="1" noChangeArrowheads="1"/>
          </p:cNvSpPr>
          <p:nvPr>
            <p:ph type="dt" sz="half" idx="2"/>
          </p:nvPr>
        </p:nvSpPr>
        <p:spPr/>
        <p:txBody>
          <a:bodyPr/>
          <a:lstStyle/>
          <a:p>
            <a:r>
              <a:rPr lang="en-US"/>
              <a:t>© 2005 Prentice Hall</a:t>
            </a:r>
            <a:r>
              <a:rPr lang="en-US" sz="1400">
                <a:latin typeface="Arial" charset="0"/>
              </a:rPr>
              <a:t> </a:t>
            </a:r>
          </a:p>
        </p:txBody>
      </p:sp>
      <p:sp>
        <p:nvSpPr>
          <p:cNvPr id="4" name="Rectangle 6"/>
          <p:cNvSpPr>
            <a:spLocks noGrp="1" noChangeArrowheads="1"/>
          </p:cNvSpPr>
          <p:nvPr>
            <p:ph type="sldNum" sz="quarter" idx="4"/>
          </p:nvPr>
        </p:nvSpPr>
        <p:spPr/>
        <p:txBody>
          <a:bodyPr/>
          <a:lstStyle/>
          <a:p>
            <a:r>
              <a:rPr lang="en-US"/>
              <a:t>3-</a:t>
            </a:r>
            <a:fld id="{988623BE-F15A-4057-882B-F1F5C178492B}" type="slidenum">
              <a:rPr lang="en-US"/>
              <a:pPr/>
              <a:t>1</a:t>
            </a:fld>
            <a:endParaRPr lang="en-US"/>
          </a:p>
        </p:txBody>
      </p:sp>
      <p:sp>
        <p:nvSpPr>
          <p:cNvPr id="2050" name="Rectangle 2"/>
          <p:cNvSpPr>
            <a:spLocks noGrp="1" noChangeArrowheads="1"/>
          </p:cNvSpPr>
          <p:nvPr>
            <p:ph type="ctrTitle"/>
          </p:nvPr>
        </p:nvSpPr>
        <p:spPr>
          <a:xfrm>
            <a:off x="1828800" y="609600"/>
            <a:ext cx="6400800" cy="4038600"/>
          </a:xfrm>
          <a:ln/>
        </p:spPr>
        <p:txBody>
          <a:bodyPr/>
          <a:lstStyle/>
          <a:p>
            <a:r>
              <a:rPr lang="en-US" sz="4200"/>
              <a:t> The Global Trade Environment: Regional Market Characteristics and Preferential Trade Agreements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3E52411D-4C97-490D-96DE-2D69B8D80FA3}" type="slidenum">
              <a:rPr lang="en-US"/>
              <a:pPr/>
              <a:t>2</a:t>
            </a:fld>
            <a:endParaRPr lang="en-US"/>
          </a:p>
        </p:txBody>
      </p:sp>
      <p:sp>
        <p:nvSpPr>
          <p:cNvPr id="7170" name="Rectangle 2"/>
          <p:cNvSpPr>
            <a:spLocks noGrp="1" noChangeArrowheads="1"/>
          </p:cNvSpPr>
          <p:nvPr>
            <p:ph type="title"/>
          </p:nvPr>
        </p:nvSpPr>
        <p:spPr/>
        <p:txBody>
          <a:bodyPr/>
          <a:lstStyle/>
          <a:p>
            <a:r>
              <a:rPr lang="en-US"/>
              <a:t>GATT</a:t>
            </a:r>
          </a:p>
        </p:txBody>
      </p:sp>
      <p:sp>
        <p:nvSpPr>
          <p:cNvPr id="7171" name="Rectangle 3"/>
          <p:cNvSpPr>
            <a:spLocks noGrp="1" noChangeArrowheads="1"/>
          </p:cNvSpPr>
          <p:nvPr>
            <p:ph type="body" idx="1"/>
          </p:nvPr>
        </p:nvSpPr>
        <p:spPr/>
        <p:txBody>
          <a:bodyPr/>
          <a:lstStyle/>
          <a:p>
            <a:r>
              <a:rPr lang="en-US"/>
              <a:t>General Agreement on Tariffs and Trade</a:t>
            </a:r>
          </a:p>
          <a:p>
            <a:pPr lvl="1"/>
            <a:r>
              <a:rPr lang="en-US"/>
              <a:t>treaty among nations to promote trade among members</a:t>
            </a:r>
          </a:p>
          <a:p>
            <a:pPr lvl="2"/>
            <a:r>
              <a:rPr lang="en-US" sz="2800"/>
              <a:t>Handled trade disputes</a:t>
            </a:r>
          </a:p>
          <a:p>
            <a:pPr lvl="2"/>
            <a:r>
              <a:rPr lang="en-US" sz="2800"/>
              <a:t>Lacked enforcement power</a:t>
            </a:r>
          </a:p>
          <a:p>
            <a:pPr lvl="2"/>
            <a:r>
              <a:rPr lang="en-US" sz="2800"/>
              <a:t>Replaced by World Trade Organization in 1995</a:t>
            </a:r>
            <a:endParaRPr lang="en-US"/>
          </a:p>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14560CC7-F9C0-46C4-B015-976BEF1CEEAC}" type="slidenum">
              <a:rPr lang="en-US"/>
              <a:pPr/>
              <a:t>3</a:t>
            </a:fld>
            <a:endParaRPr lang="en-US"/>
          </a:p>
        </p:txBody>
      </p:sp>
      <p:sp>
        <p:nvSpPr>
          <p:cNvPr id="17410" name="Rectangle 2"/>
          <p:cNvSpPr>
            <a:spLocks noGrp="1" noChangeArrowheads="1"/>
          </p:cNvSpPr>
          <p:nvPr>
            <p:ph type="title"/>
          </p:nvPr>
        </p:nvSpPr>
        <p:spPr/>
        <p:txBody>
          <a:bodyPr/>
          <a:lstStyle/>
          <a:p>
            <a:r>
              <a:rPr lang="en-US"/>
              <a:t>The World Trade Organization</a:t>
            </a:r>
          </a:p>
        </p:txBody>
      </p:sp>
      <p:sp>
        <p:nvSpPr>
          <p:cNvPr id="17411" name="Rectangle 3"/>
          <p:cNvSpPr>
            <a:spLocks noGrp="1" noChangeArrowheads="1"/>
          </p:cNvSpPr>
          <p:nvPr>
            <p:ph type="body" idx="1"/>
          </p:nvPr>
        </p:nvSpPr>
        <p:spPr/>
        <p:txBody>
          <a:bodyPr/>
          <a:lstStyle/>
          <a:p>
            <a:pPr>
              <a:lnSpc>
                <a:spcPct val="90000"/>
              </a:lnSpc>
            </a:pPr>
            <a:r>
              <a:rPr lang="en-US"/>
              <a:t>Provides forum for trade-related negotiations among 141 members</a:t>
            </a:r>
          </a:p>
          <a:p>
            <a:pPr lvl="1">
              <a:lnSpc>
                <a:spcPct val="90000"/>
              </a:lnSpc>
            </a:pPr>
            <a:r>
              <a:rPr lang="en-US"/>
              <a:t>based in Geneva</a:t>
            </a:r>
          </a:p>
          <a:p>
            <a:pPr lvl="1">
              <a:lnSpc>
                <a:spcPct val="90000"/>
              </a:lnSpc>
            </a:pPr>
            <a:r>
              <a:rPr lang="en-US"/>
              <a:t>serves as dispute mediators</a:t>
            </a:r>
          </a:p>
          <a:p>
            <a:pPr lvl="1">
              <a:lnSpc>
                <a:spcPct val="90000"/>
              </a:lnSpc>
            </a:pPr>
            <a:r>
              <a:rPr lang="en-US"/>
              <a:t>empowered with ability to enforce rulings</a:t>
            </a:r>
          </a:p>
          <a:p>
            <a:pPr>
              <a:lnSpc>
                <a:spcPct val="90000"/>
              </a:lnSpc>
            </a:pPr>
            <a:r>
              <a:rPr lang="en-US"/>
              <a:t>Countries found in violation of WTO rules are expected to change policies or else face sanctions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5CC8996E-1384-4EF3-A81F-21F852DD474C}" type="slidenum">
              <a:rPr lang="en-US"/>
              <a:pPr/>
              <a:t>4</a:t>
            </a:fld>
            <a:endParaRPr lang="en-US"/>
          </a:p>
        </p:txBody>
      </p:sp>
      <p:sp>
        <p:nvSpPr>
          <p:cNvPr id="8194" name="Rectangle 2"/>
          <p:cNvSpPr>
            <a:spLocks noGrp="1" noChangeArrowheads="1"/>
          </p:cNvSpPr>
          <p:nvPr>
            <p:ph type="title"/>
          </p:nvPr>
        </p:nvSpPr>
        <p:spPr/>
        <p:txBody>
          <a:bodyPr/>
          <a:lstStyle/>
          <a:p>
            <a:r>
              <a:rPr lang="en-US"/>
              <a:t>Preferential Trade Agreements</a:t>
            </a:r>
          </a:p>
        </p:txBody>
      </p:sp>
      <p:sp>
        <p:nvSpPr>
          <p:cNvPr id="8195" name="Rectangle 3"/>
          <p:cNvSpPr>
            <a:spLocks noGrp="1" noChangeArrowheads="1"/>
          </p:cNvSpPr>
          <p:nvPr>
            <p:ph type="body" idx="1"/>
          </p:nvPr>
        </p:nvSpPr>
        <p:spPr/>
        <p:txBody>
          <a:bodyPr/>
          <a:lstStyle/>
          <a:p>
            <a:r>
              <a:rPr lang="en-US"/>
              <a:t>Many countries seek to lower barriers to trade within their regions</a:t>
            </a:r>
          </a:p>
          <a:p>
            <a:pPr lvl="1"/>
            <a:r>
              <a:rPr lang="en-US">
                <a:hlinkClick r:id="rId3" action="ppaction://hlinksldjump"/>
              </a:rPr>
              <a:t>Free Trade Areas</a:t>
            </a:r>
            <a:endParaRPr lang="en-US"/>
          </a:p>
          <a:p>
            <a:pPr lvl="1"/>
            <a:r>
              <a:rPr lang="en-US">
                <a:hlinkClick r:id="rId4" action="ppaction://hlinksldjump"/>
              </a:rPr>
              <a:t>Customs Unions</a:t>
            </a:r>
            <a:endParaRPr lang="en-US"/>
          </a:p>
          <a:p>
            <a:pPr lvl="1"/>
            <a:r>
              <a:rPr lang="en-US">
                <a:hlinkClick r:id="rId5" action="ppaction://hlinksldjump"/>
              </a:rPr>
              <a:t>Common Market</a:t>
            </a:r>
            <a:endParaRPr lang="en-US"/>
          </a:p>
          <a:p>
            <a:pPr lvl="1"/>
            <a:r>
              <a:rPr lang="en-US">
                <a:hlinkClick r:id="rId6" action="ppaction://hlinksldjump"/>
              </a:rPr>
              <a:t>Economic Unions</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D88994F0-9915-4C0E-BCE3-1B050C533A00}" type="slidenum">
              <a:rPr lang="en-US"/>
              <a:pPr/>
              <a:t>5</a:t>
            </a:fld>
            <a:endParaRPr lang="en-US"/>
          </a:p>
        </p:txBody>
      </p:sp>
      <p:sp>
        <p:nvSpPr>
          <p:cNvPr id="10242" name="Rectangle 2"/>
          <p:cNvSpPr>
            <a:spLocks noGrp="1" noChangeArrowheads="1"/>
          </p:cNvSpPr>
          <p:nvPr>
            <p:ph type="title"/>
          </p:nvPr>
        </p:nvSpPr>
        <p:spPr/>
        <p:txBody>
          <a:bodyPr/>
          <a:lstStyle/>
          <a:p>
            <a:r>
              <a:rPr lang="en-US"/>
              <a:t>North America</a:t>
            </a:r>
          </a:p>
        </p:txBody>
      </p:sp>
      <p:sp>
        <p:nvSpPr>
          <p:cNvPr id="10243" name="Rectangle 3"/>
          <p:cNvSpPr>
            <a:spLocks noGrp="1" noChangeArrowheads="1"/>
          </p:cNvSpPr>
          <p:nvPr>
            <p:ph type="body" idx="1"/>
          </p:nvPr>
        </p:nvSpPr>
        <p:spPr/>
        <p:txBody>
          <a:bodyPr/>
          <a:lstStyle/>
          <a:p>
            <a:r>
              <a:rPr lang="en-US"/>
              <a:t>Canada, United States, Mexico</a:t>
            </a:r>
          </a:p>
          <a:p>
            <a:r>
              <a:rPr lang="en-US"/>
              <a:t>NAFTA established free trade area</a:t>
            </a:r>
          </a:p>
          <a:p>
            <a:pPr lvl="1"/>
            <a:r>
              <a:rPr lang="en-US"/>
              <a:t>all three nations pledge to promote economic growth through tariff reductions and expanded trade and investment</a:t>
            </a:r>
          </a:p>
          <a:p>
            <a:pPr lvl="1"/>
            <a:r>
              <a:rPr lang="en-US"/>
              <a:t>no common external tariffs</a:t>
            </a:r>
          </a:p>
          <a:p>
            <a:pPr lvl="1"/>
            <a:r>
              <a:rPr lang="en-US"/>
              <a:t>restrictions on labor and other movements remain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D5ADE6DC-5225-4EE1-887C-F46F350A297C}" type="slidenum">
              <a:rPr lang="en-US"/>
              <a:pPr/>
              <a:t>6</a:t>
            </a:fld>
            <a:endParaRPr lang="en-US"/>
          </a:p>
        </p:txBody>
      </p:sp>
      <p:sp>
        <p:nvSpPr>
          <p:cNvPr id="11266" name="Rectangle 2"/>
          <p:cNvSpPr>
            <a:spLocks noGrp="1" noChangeArrowheads="1"/>
          </p:cNvSpPr>
          <p:nvPr>
            <p:ph type="title"/>
          </p:nvPr>
        </p:nvSpPr>
        <p:spPr/>
        <p:txBody>
          <a:bodyPr/>
          <a:lstStyle/>
          <a:p>
            <a:r>
              <a:rPr lang="en-US"/>
              <a:t>Latin America</a:t>
            </a:r>
          </a:p>
        </p:txBody>
      </p:sp>
      <p:sp>
        <p:nvSpPr>
          <p:cNvPr id="11267" name="Rectangle 3"/>
          <p:cNvSpPr>
            <a:spLocks noGrp="1" noChangeArrowheads="1"/>
          </p:cNvSpPr>
          <p:nvPr>
            <p:ph type="body" idx="1"/>
          </p:nvPr>
        </p:nvSpPr>
        <p:spPr/>
        <p:txBody>
          <a:bodyPr/>
          <a:lstStyle/>
          <a:p>
            <a:r>
              <a:rPr lang="en-US"/>
              <a:t>Caribbean, Central, and South America</a:t>
            </a:r>
          </a:p>
          <a:p>
            <a:r>
              <a:rPr lang="en-US"/>
              <a:t>4 preferential trade agreements in place</a:t>
            </a:r>
          </a:p>
          <a:p>
            <a:pPr lvl="1"/>
            <a:r>
              <a:rPr lang="en-US"/>
              <a:t>Central American Integration System </a:t>
            </a:r>
          </a:p>
          <a:p>
            <a:pPr lvl="1"/>
            <a:r>
              <a:rPr lang="en-US"/>
              <a:t>Andean Community</a:t>
            </a:r>
          </a:p>
          <a:p>
            <a:pPr lvl="1"/>
            <a:r>
              <a:rPr lang="en-US"/>
              <a:t>Common Market of the South</a:t>
            </a:r>
          </a:p>
          <a:p>
            <a:pPr lvl="1"/>
            <a:r>
              <a:rPr lang="en-US"/>
              <a:t>Caribbean Community and Common Market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B73031C8-8B3F-436B-986A-A89527242F3C}" type="slidenum">
              <a:rPr lang="en-US"/>
              <a:pPr/>
              <a:t>7</a:t>
            </a:fld>
            <a:endParaRPr lang="en-US"/>
          </a:p>
        </p:txBody>
      </p:sp>
      <p:sp>
        <p:nvSpPr>
          <p:cNvPr id="39939" name="Rectangle 3"/>
          <p:cNvSpPr>
            <a:spLocks noGrp="1" noChangeArrowheads="1"/>
          </p:cNvSpPr>
          <p:nvPr>
            <p:ph type="title"/>
          </p:nvPr>
        </p:nvSpPr>
        <p:spPr/>
        <p:txBody>
          <a:bodyPr/>
          <a:lstStyle/>
          <a:p>
            <a:r>
              <a:rPr lang="en-US">
                <a:solidFill>
                  <a:schemeClr val="tx1"/>
                </a:solidFill>
              </a:rPr>
              <a:t>Asia-Pacific</a:t>
            </a:r>
            <a:endParaRPr lang="en-US"/>
          </a:p>
        </p:txBody>
      </p:sp>
      <p:sp>
        <p:nvSpPr>
          <p:cNvPr id="39940" name="Rectangle 4"/>
          <p:cNvSpPr>
            <a:spLocks noGrp="1" noChangeArrowheads="1"/>
          </p:cNvSpPr>
          <p:nvPr>
            <p:ph type="body" idx="1"/>
          </p:nvPr>
        </p:nvSpPr>
        <p:spPr>
          <a:xfrm>
            <a:off x="1066800" y="1676400"/>
            <a:ext cx="7391400" cy="4114800"/>
          </a:xfrm>
        </p:spPr>
        <p:txBody>
          <a:bodyPr/>
          <a:lstStyle/>
          <a:p>
            <a:r>
              <a:rPr lang="en-US"/>
              <a:t>Includes 23 countries and 56% of world population</a:t>
            </a:r>
          </a:p>
          <a:p>
            <a:pPr lvl="1"/>
            <a:r>
              <a:rPr lang="en-US"/>
              <a:t>Japan </a:t>
            </a:r>
          </a:p>
          <a:p>
            <a:pPr lvl="1"/>
            <a:r>
              <a:rPr lang="en-US"/>
              <a:t>Newly industrializing economies</a:t>
            </a:r>
          </a:p>
          <a:p>
            <a:pPr lvl="1"/>
            <a:r>
              <a:rPr lang="en-US"/>
              <a:t>Association of Southeast Asian Nations</a:t>
            </a:r>
          </a:p>
          <a:p>
            <a:pPr lvl="1"/>
            <a:endParaRPr lang="en-US"/>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DABE3CAB-2928-45DB-821F-F2631CFD5C5C}" type="slidenum">
              <a:rPr lang="en-US"/>
              <a:pPr/>
              <a:t>8</a:t>
            </a:fld>
            <a:endParaRPr lang="en-US"/>
          </a:p>
        </p:txBody>
      </p:sp>
      <p:sp>
        <p:nvSpPr>
          <p:cNvPr id="40963" name="Rectangle 3"/>
          <p:cNvSpPr>
            <a:spLocks noGrp="1" noChangeArrowheads="1"/>
          </p:cNvSpPr>
          <p:nvPr>
            <p:ph type="title"/>
          </p:nvPr>
        </p:nvSpPr>
        <p:spPr>
          <a:xfrm>
            <a:off x="990600" y="304800"/>
            <a:ext cx="7772400" cy="1143000"/>
          </a:xfrm>
        </p:spPr>
        <p:txBody>
          <a:bodyPr/>
          <a:lstStyle/>
          <a:p>
            <a:r>
              <a:rPr lang="en-US">
                <a:solidFill>
                  <a:schemeClr val="tx1"/>
                </a:solidFill>
              </a:rPr>
              <a:t>Japan</a:t>
            </a:r>
            <a:endParaRPr lang="en-US"/>
          </a:p>
        </p:txBody>
      </p:sp>
      <p:sp>
        <p:nvSpPr>
          <p:cNvPr id="40964" name="Rectangle 4"/>
          <p:cNvSpPr>
            <a:spLocks noGrp="1" noChangeArrowheads="1"/>
          </p:cNvSpPr>
          <p:nvPr>
            <p:ph type="body" idx="1"/>
          </p:nvPr>
        </p:nvSpPr>
        <p:spPr>
          <a:xfrm>
            <a:off x="990600" y="1371600"/>
            <a:ext cx="7772400" cy="4648200"/>
          </a:xfrm>
        </p:spPr>
        <p:txBody>
          <a:bodyPr/>
          <a:lstStyle/>
          <a:p>
            <a:r>
              <a:rPr lang="en-US"/>
              <a:t>Generates 14% of world’s GNP </a:t>
            </a:r>
          </a:p>
          <a:p>
            <a:r>
              <a:rPr lang="en-US"/>
              <a:t>Key factors</a:t>
            </a:r>
          </a:p>
          <a:p>
            <a:pPr lvl="1"/>
            <a:r>
              <a:rPr lang="en-US"/>
              <a:t>population density</a:t>
            </a:r>
          </a:p>
          <a:p>
            <a:pPr lvl="1"/>
            <a:r>
              <a:rPr lang="en-US"/>
              <a:t>geographic isolation</a:t>
            </a:r>
          </a:p>
          <a:p>
            <a:r>
              <a:rPr lang="en-US"/>
              <a:t>Recent economic struggles despite status as high income country</a:t>
            </a:r>
          </a:p>
          <a:p>
            <a:r>
              <a:rPr lang="en-US"/>
              <a:t>Strong culture requires flexibility and commitment from global marketers</a:t>
            </a:r>
          </a:p>
        </p:txBody>
      </p:sp>
    </p:spTree>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1DE2C3EF-0FDE-43B7-87DE-90DA88253DCF}" type="slidenum">
              <a:rPr lang="en-US"/>
              <a:pPr/>
              <a:t>9</a:t>
            </a:fld>
            <a:endParaRPr lang="en-US"/>
          </a:p>
        </p:txBody>
      </p:sp>
      <p:sp>
        <p:nvSpPr>
          <p:cNvPr id="45059" name="Rectangle 3"/>
          <p:cNvSpPr>
            <a:spLocks noGrp="1" noChangeArrowheads="1"/>
          </p:cNvSpPr>
          <p:nvPr>
            <p:ph type="title"/>
          </p:nvPr>
        </p:nvSpPr>
        <p:spPr>
          <a:xfrm>
            <a:off x="990600" y="381000"/>
            <a:ext cx="7772400" cy="990600"/>
          </a:xfrm>
        </p:spPr>
        <p:txBody>
          <a:bodyPr/>
          <a:lstStyle/>
          <a:p>
            <a:r>
              <a:rPr lang="en-US">
                <a:solidFill>
                  <a:schemeClr val="tx1"/>
                </a:solidFill>
              </a:rPr>
              <a:t>European Union</a:t>
            </a:r>
            <a:endParaRPr lang="en-US"/>
          </a:p>
        </p:txBody>
      </p:sp>
      <p:sp>
        <p:nvSpPr>
          <p:cNvPr id="45060" name="Rectangle 4"/>
          <p:cNvSpPr>
            <a:spLocks noGrp="1" noChangeArrowheads="1"/>
          </p:cNvSpPr>
          <p:nvPr>
            <p:ph type="body" idx="1"/>
          </p:nvPr>
        </p:nvSpPr>
        <p:spPr>
          <a:xfrm>
            <a:off x="990600" y="1524000"/>
            <a:ext cx="7772400" cy="4495800"/>
          </a:xfrm>
        </p:spPr>
        <p:txBody>
          <a:bodyPr/>
          <a:lstStyle/>
          <a:p>
            <a:r>
              <a:rPr lang="en-US"/>
              <a:t>Initially began with the 1958 Treaty of Rome</a:t>
            </a:r>
          </a:p>
          <a:p>
            <a:r>
              <a:rPr lang="en-US"/>
              <a:t>Objective to harmonize national laws and regulations so that goods, services, people and money could flow freely across national boundaries</a:t>
            </a:r>
          </a:p>
          <a:p>
            <a:r>
              <a:rPr lang="en-US"/>
              <a:t>1991 Maastricht Treaty set stage for transition to an economic union with a central bank and single currency (the Euro)</a:t>
            </a:r>
            <a:endParaRPr lang="en-US">
              <a:solidFill>
                <a:srgbClr val="CC00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596802F8-D312-42EA-8FB9-A38C100727B7}" type="slidenum">
              <a:rPr lang="en-US"/>
              <a:pPr/>
              <a:t>10</a:t>
            </a:fld>
            <a:endParaRPr lang="en-US"/>
          </a:p>
        </p:txBody>
      </p:sp>
      <p:sp>
        <p:nvSpPr>
          <p:cNvPr id="50179" name="Rectangle 3"/>
          <p:cNvSpPr>
            <a:spLocks noGrp="1" noChangeArrowheads="1"/>
          </p:cNvSpPr>
          <p:nvPr>
            <p:ph type="title"/>
          </p:nvPr>
        </p:nvSpPr>
        <p:spPr>
          <a:xfrm>
            <a:off x="1066800" y="304800"/>
            <a:ext cx="7772400" cy="990600"/>
          </a:xfrm>
        </p:spPr>
        <p:txBody>
          <a:bodyPr/>
          <a:lstStyle/>
          <a:p>
            <a:r>
              <a:rPr lang="en-US">
                <a:solidFill>
                  <a:schemeClr val="tx1"/>
                </a:solidFill>
              </a:rPr>
              <a:t>The Middle East</a:t>
            </a:r>
            <a:endParaRPr lang="en-US"/>
          </a:p>
        </p:txBody>
      </p:sp>
      <p:sp>
        <p:nvSpPr>
          <p:cNvPr id="50180" name="Rectangle 4"/>
          <p:cNvSpPr>
            <a:spLocks noGrp="1" noChangeArrowheads="1"/>
          </p:cNvSpPr>
          <p:nvPr>
            <p:ph type="body" idx="1"/>
          </p:nvPr>
        </p:nvSpPr>
        <p:spPr>
          <a:xfrm>
            <a:off x="1066800" y="1219200"/>
            <a:ext cx="7772400" cy="5029200"/>
          </a:xfrm>
        </p:spPr>
        <p:txBody>
          <a:bodyPr/>
          <a:lstStyle/>
          <a:p>
            <a:r>
              <a:rPr lang="en-US" sz="2800"/>
              <a:t>Afghanistan, Cyprus, Bahrain, Egypt, Iran, Iraq, Israel, Jordan, Kuwait, Lebanon, Oman, Qatar, Saudi Arabia, Syria, the United Arab Emirates, Yemen</a:t>
            </a:r>
          </a:p>
          <a:p>
            <a:pPr lvl="1"/>
            <a:r>
              <a:rPr lang="en-US"/>
              <a:t>Primarily Arab, some Persian and Jews</a:t>
            </a:r>
          </a:p>
          <a:p>
            <a:pPr lvl="1"/>
            <a:r>
              <a:rPr lang="en-US"/>
              <a:t>95% Muslim</a:t>
            </a:r>
          </a:p>
          <a:p>
            <a:r>
              <a:rPr lang="en-US"/>
              <a:t>3 key regional organizations</a:t>
            </a:r>
          </a:p>
          <a:p>
            <a:pPr lvl="1"/>
            <a:r>
              <a:rPr lang="en-US"/>
              <a:t>Gulf Cooperation Council</a:t>
            </a:r>
          </a:p>
          <a:p>
            <a:pPr lvl="1"/>
            <a:r>
              <a:rPr lang="en-US"/>
              <a:t>Arab Maghreb Union</a:t>
            </a:r>
          </a:p>
          <a:p>
            <a:pPr lvl="1"/>
            <a:r>
              <a:rPr lang="en-US"/>
              <a:t>Arab Cooperation Council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A2832192-AFEC-4B94-9DCB-70CEE4043E3F}" type="slidenum">
              <a:rPr lang="en-US"/>
              <a:pPr/>
              <a:t>11</a:t>
            </a:fld>
            <a:endParaRPr lang="en-US"/>
          </a:p>
        </p:txBody>
      </p:sp>
      <p:sp>
        <p:nvSpPr>
          <p:cNvPr id="51203" name="Rectangle 3"/>
          <p:cNvSpPr>
            <a:spLocks noGrp="1" noChangeArrowheads="1"/>
          </p:cNvSpPr>
          <p:nvPr>
            <p:ph type="title"/>
          </p:nvPr>
        </p:nvSpPr>
        <p:spPr>
          <a:xfrm>
            <a:off x="1066800" y="304800"/>
            <a:ext cx="7772400" cy="1143000"/>
          </a:xfrm>
        </p:spPr>
        <p:txBody>
          <a:bodyPr/>
          <a:lstStyle/>
          <a:p>
            <a:r>
              <a:rPr lang="en-US">
                <a:solidFill>
                  <a:schemeClr val="tx1"/>
                </a:solidFill>
              </a:rPr>
              <a:t>Africa</a:t>
            </a:r>
            <a:endParaRPr lang="en-US"/>
          </a:p>
        </p:txBody>
      </p:sp>
      <p:sp>
        <p:nvSpPr>
          <p:cNvPr id="51204" name="Rectangle 4"/>
          <p:cNvSpPr>
            <a:spLocks noGrp="1" noChangeArrowheads="1"/>
          </p:cNvSpPr>
          <p:nvPr>
            <p:ph type="body" idx="1"/>
          </p:nvPr>
        </p:nvSpPr>
        <p:spPr>
          <a:xfrm>
            <a:off x="914400" y="1676400"/>
            <a:ext cx="7772400" cy="4343400"/>
          </a:xfrm>
        </p:spPr>
        <p:txBody>
          <a:bodyPr/>
          <a:lstStyle/>
          <a:p>
            <a:r>
              <a:rPr lang="en-US"/>
              <a:t>53 nations over three distinct areas</a:t>
            </a:r>
          </a:p>
          <a:p>
            <a:pPr lvl="1"/>
            <a:r>
              <a:rPr lang="en-US"/>
              <a:t>Republic of South Africa</a:t>
            </a:r>
          </a:p>
          <a:p>
            <a:pPr lvl="1"/>
            <a:r>
              <a:rPr lang="en-US"/>
              <a:t>North Africa</a:t>
            </a:r>
          </a:p>
          <a:p>
            <a:pPr lvl="1"/>
            <a:r>
              <a:rPr lang="en-US"/>
              <a:t>Black Africa</a:t>
            </a:r>
          </a:p>
          <a:p>
            <a:r>
              <a:rPr lang="en-US"/>
              <a:t>Regional agreements</a:t>
            </a:r>
          </a:p>
          <a:p>
            <a:pPr lvl="1"/>
            <a:r>
              <a:rPr lang="en-US"/>
              <a:t>Economic Community of West African States</a:t>
            </a:r>
          </a:p>
          <a:p>
            <a:pPr lvl="1"/>
            <a:r>
              <a:rPr lang="en-US"/>
              <a:t>East African Cooperation</a:t>
            </a:r>
          </a:p>
          <a:p>
            <a:pPr lvl="1"/>
            <a:r>
              <a:rPr lang="en-US"/>
              <a:t>South African Development Community</a:t>
            </a:r>
            <a:endParaRPr lang="en-US">
              <a:solidFill>
                <a:srgbClr val="CC00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CC0E6988-2679-4508-80FE-BD34A211299F}" type="slidenum">
              <a:rPr lang="en-US"/>
              <a:pPr/>
              <a:t>12</a:t>
            </a:fld>
            <a:endParaRPr lang="en-US"/>
          </a:p>
        </p:txBody>
      </p:sp>
      <p:sp>
        <p:nvSpPr>
          <p:cNvPr id="52227" name="Rectangle 3"/>
          <p:cNvSpPr>
            <a:spLocks noGrp="1" noChangeArrowheads="1"/>
          </p:cNvSpPr>
          <p:nvPr>
            <p:ph type="title"/>
          </p:nvPr>
        </p:nvSpPr>
        <p:spPr/>
        <p:txBody>
          <a:bodyPr/>
          <a:lstStyle/>
          <a:p>
            <a:r>
              <a:rPr lang="en-US">
                <a:solidFill>
                  <a:schemeClr val="tx1"/>
                </a:solidFill>
              </a:rPr>
              <a:t>Economic Community of </a:t>
            </a:r>
            <a:br>
              <a:rPr lang="en-US">
                <a:solidFill>
                  <a:schemeClr val="tx1"/>
                </a:solidFill>
              </a:rPr>
            </a:br>
            <a:r>
              <a:rPr lang="en-US">
                <a:solidFill>
                  <a:schemeClr val="tx1"/>
                </a:solidFill>
              </a:rPr>
              <a:t>West African States (ECOWAS)</a:t>
            </a:r>
            <a:endParaRPr lang="en-US"/>
          </a:p>
        </p:txBody>
      </p:sp>
      <p:sp>
        <p:nvSpPr>
          <p:cNvPr id="52228" name="Rectangle 4"/>
          <p:cNvSpPr>
            <a:spLocks noGrp="1" noChangeArrowheads="1"/>
          </p:cNvSpPr>
          <p:nvPr>
            <p:ph type="body" idx="1"/>
          </p:nvPr>
        </p:nvSpPr>
        <p:spPr>
          <a:xfrm>
            <a:off x="1066800" y="1905000"/>
            <a:ext cx="7772400" cy="4114800"/>
          </a:xfrm>
        </p:spPr>
        <p:txBody>
          <a:bodyPr/>
          <a:lstStyle/>
          <a:p>
            <a:r>
              <a:rPr lang="en-US"/>
              <a:t>Benin, Burkina Faso, Cape Verde, The Gambia, Ghana, Guinea, Guinea-Bissau, Ivory Coast, Liberia, Mali, Mauritania, Niger, Nigeria, Senegal, Sierra Leone, Togo</a:t>
            </a:r>
          </a:p>
          <a:p>
            <a:r>
              <a:rPr lang="en-US"/>
              <a:t>Free trade area with unified monetary zone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41122C24-02ED-424B-B89D-0D28BF43E870}" type="slidenum">
              <a:rPr lang="en-US"/>
              <a:pPr/>
              <a:t>13</a:t>
            </a:fld>
            <a:endParaRPr lang="en-US"/>
          </a:p>
        </p:txBody>
      </p:sp>
      <p:sp>
        <p:nvSpPr>
          <p:cNvPr id="22530" name="Rectangle 2"/>
          <p:cNvSpPr>
            <a:spLocks noGrp="1" noChangeArrowheads="1"/>
          </p:cNvSpPr>
          <p:nvPr>
            <p:ph type="title"/>
          </p:nvPr>
        </p:nvSpPr>
        <p:spPr/>
        <p:txBody>
          <a:bodyPr/>
          <a:lstStyle/>
          <a:p>
            <a:r>
              <a:rPr lang="en-US"/>
              <a:t>Free Trade Areas</a:t>
            </a:r>
          </a:p>
        </p:txBody>
      </p:sp>
      <p:sp>
        <p:nvSpPr>
          <p:cNvPr id="22531" name="Rectangle 3"/>
          <p:cNvSpPr>
            <a:spLocks noGrp="1" noChangeArrowheads="1"/>
          </p:cNvSpPr>
          <p:nvPr>
            <p:ph type="body" idx="1"/>
          </p:nvPr>
        </p:nvSpPr>
        <p:spPr/>
        <p:txBody>
          <a:bodyPr/>
          <a:lstStyle/>
          <a:p>
            <a:r>
              <a:rPr lang="en-US"/>
              <a:t>Two or more countries agree to abolish all internal barriers to trade amongst themselves</a:t>
            </a:r>
          </a:p>
          <a:p>
            <a:r>
              <a:rPr lang="en-US"/>
              <a:t>Countries continue independent trade policies with countries outside agreement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t>© 2005 Prentice Hall</a:t>
            </a:r>
          </a:p>
        </p:txBody>
      </p:sp>
      <p:sp>
        <p:nvSpPr>
          <p:cNvPr id="6" name="Slide Number Placeholder 5"/>
          <p:cNvSpPr>
            <a:spLocks noGrp="1"/>
          </p:cNvSpPr>
          <p:nvPr>
            <p:ph type="sldNum" sz="quarter" idx="12"/>
          </p:nvPr>
        </p:nvSpPr>
        <p:spPr/>
        <p:txBody>
          <a:bodyPr/>
          <a:lstStyle/>
          <a:p>
            <a:r>
              <a:rPr lang="en-US"/>
              <a:t>3-</a:t>
            </a:r>
            <a:fld id="{7D5F3427-91F5-4EBF-B68B-7BA6CAE12BF1}" type="slidenum">
              <a:rPr lang="en-US"/>
              <a:pPr/>
              <a:t>14</a:t>
            </a:fld>
            <a:endParaRPr lang="en-US"/>
          </a:p>
        </p:txBody>
      </p:sp>
      <p:sp>
        <p:nvSpPr>
          <p:cNvPr id="25602" name="Rectangle 2"/>
          <p:cNvSpPr>
            <a:spLocks noGrp="1" noChangeArrowheads="1"/>
          </p:cNvSpPr>
          <p:nvPr>
            <p:ph type="title"/>
          </p:nvPr>
        </p:nvSpPr>
        <p:spPr/>
        <p:txBody>
          <a:bodyPr/>
          <a:lstStyle/>
          <a:p>
            <a:r>
              <a:rPr lang="en-US"/>
              <a:t>Customs Unions</a:t>
            </a:r>
          </a:p>
        </p:txBody>
      </p:sp>
      <p:sp>
        <p:nvSpPr>
          <p:cNvPr id="25603" name="Rectangle 3"/>
          <p:cNvSpPr>
            <a:spLocks noGrp="1" noChangeArrowheads="1"/>
          </p:cNvSpPr>
          <p:nvPr>
            <p:ph type="body" idx="1"/>
          </p:nvPr>
        </p:nvSpPr>
        <p:spPr/>
        <p:txBody>
          <a:bodyPr/>
          <a:lstStyle/>
          <a:p>
            <a:r>
              <a:rPr lang="en-US"/>
              <a:t>Evolution of Free Trade Area</a:t>
            </a:r>
          </a:p>
          <a:p>
            <a:r>
              <a:rPr lang="en-US"/>
              <a:t>Includes the elimination of internal barriers to trade (as in FTA) AND </a:t>
            </a:r>
          </a:p>
          <a:p>
            <a:r>
              <a:rPr lang="en-US"/>
              <a:t>Establishes common external barriers to trade</a:t>
            </a:r>
          </a:p>
          <a:p>
            <a:endParaRPr lang="en-US"/>
          </a:p>
        </p:txBody>
      </p:sp>
      <p:sp>
        <p:nvSpPr>
          <p:cNvPr id="25604" name="Text Box 4"/>
          <p:cNvSpPr txBox="1">
            <a:spLocks noChangeArrowheads="1"/>
          </p:cNvSpPr>
          <p:nvPr/>
        </p:nvSpPr>
        <p:spPr bwMode="auto">
          <a:xfrm>
            <a:off x="4038600" y="6019800"/>
            <a:ext cx="1295400" cy="366713"/>
          </a:xfrm>
          <a:prstGeom prst="rect">
            <a:avLst/>
          </a:prstGeom>
          <a:noFill/>
          <a:ln w="9525">
            <a:noFill/>
            <a:miter lim="800000"/>
            <a:headEnd/>
            <a:tailEnd/>
          </a:ln>
          <a:effectLst/>
        </p:spPr>
        <p:txBody>
          <a:bodyPr>
            <a:spAutoFit/>
          </a:bodyPr>
          <a:lstStyle/>
          <a:p>
            <a:pPr>
              <a:spcBef>
                <a:spcPct val="50000"/>
              </a:spcBef>
            </a:pPr>
            <a:r>
              <a:rPr lang="en-US">
                <a:hlinkClick r:id="rId2" action="ppaction://hlinksldjump"/>
              </a:rPr>
              <a:t>Return</a:t>
            </a: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t>© 2005 Prentice Hall</a:t>
            </a:r>
          </a:p>
        </p:txBody>
      </p:sp>
      <p:sp>
        <p:nvSpPr>
          <p:cNvPr id="6" name="Slide Number Placeholder 5"/>
          <p:cNvSpPr>
            <a:spLocks noGrp="1"/>
          </p:cNvSpPr>
          <p:nvPr>
            <p:ph type="sldNum" sz="quarter" idx="12"/>
          </p:nvPr>
        </p:nvSpPr>
        <p:spPr/>
        <p:txBody>
          <a:bodyPr/>
          <a:lstStyle/>
          <a:p>
            <a:r>
              <a:rPr lang="en-US"/>
              <a:t>3-</a:t>
            </a:r>
            <a:fld id="{71AF7C23-9C18-4FE7-845F-85F5E64949AB}" type="slidenum">
              <a:rPr lang="en-US"/>
              <a:pPr/>
              <a:t>15</a:t>
            </a:fld>
            <a:endParaRPr lang="en-US"/>
          </a:p>
        </p:txBody>
      </p:sp>
      <p:sp>
        <p:nvSpPr>
          <p:cNvPr id="23554" name="Rectangle 2"/>
          <p:cNvSpPr>
            <a:spLocks noGrp="1" noChangeArrowheads="1"/>
          </p:cNvSpPr>
          <p:nvPr>
            <p:ph type="title"/>
          </p:nvPr>
        </p:nvSpPr>
        <p:spPr/>
        <p:txBody>
          <a:bodyPr/>
          <a:lstStyle/>
          <a:p>
            <a:r>
              <a:rPr lang="en-US"/>
              <a:t>Common Market</a:t>
            </a:r>
          </a:p>
        </p:txBody>
      </p:sp>
      <p:sp>
        <p:nvSpPr>
          <p:cNvPr id="23555" name="Rectangle 3"/>
          <p:cNvSpPr>
            <a:spLocks noGrp="1" noChangeArrowheads="1"/>
          </p:cNvSpPr>
          <p:nvPr>
            <p:ph type="body" idx="1"/>
          </p:nvPr>
        </p:nvSpPr>
        <p:spPr/>
        <p:txBody>
          <a:bodyPr/>
          <a:lstStyle/>
          <a:p>
            <a:r>
              <a:rPr lang="en-US"/>
              <a:t>Includes the elimination of internal barriers to trade (as in free trade area) AND </a:t>
            </a:r>
          </a:p>
          <a:p>
            <a:r>
              <a:rPr lang="en-US"/>
              <a:t>Establishes common external barriers to trade (as in customs union) AND</a:t>
            </a:r>
          </a:p>
          <a:p>
            <a:r>
              <a:rPr lang="en-US"/>
              <a:t>Allows for the free movement of factors of production, such as labor, capital, and information</a:t>
            </a:r>
          </a:p>
        </p:txBody>
      </p:sp>
      <p:sp>
        <p:nvSpPr>
          <p:cNvPr id="23556" name="Text Box 4"/>
          <p:cNvSpPr txBox="1">
            <a:spLocks noChangeArrowheads="1"/>
          </p:cNvSpPr>
          <p:nvPr/>
        </p:nvSpPr>
        <p:spPr bwMode="auto">
          <a:xfrm>
            <a:off x="4114800" y="6019800"/>
            <a:ext cx="1219200" cy="366713"/>
          </a:xfrm>
          <a:prstGeom prst="rect">
            <a:avLst/>
          </a:prstGeom>
          <a:noFill/>
          <a:ln w="9525">
            <a:noFill/>
            <a:miter lim="800000"/>
            <a:headEnd/>
            <a:tailEnd/>
          </a:ln>
          <a:effectLst/>
        </p:spPr>
        <p:txBody>
          <a:bodyPr>
            <a:spAutoFit/>
          </a:bodyPr>
          <a:lstStyle/>
          <a:p>
            <a:pPr>
              <a:spcBef>
                <a:spcPct val="50000"/>
              </a:spcBef>
            </a:pPr>
            <a:r>
              <a:rPr lang="en-US">
                <a:hlinkClick r:id="rId2" action="ppaction://hlinksldjump"/>
              </a:rPr>
              <a:t>Return</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57FE794A-4A29-4EFC-9F2F-8ED26CAC962D}" type="slidenum">
              <a:rPr lang="en-US"/>
              <a:pPr/>
              <a:t>16</a:t>
            </a:fld>
            <a:endParaRPr lang="en-US"/>
          </a:p>
        </p:txBody>
      </p:sp>
      <p:sp>
        <p:nvSpPr>
          <p:cNvPr id="31746" name="Rectangle 2"/>
          <p:cNvSpPr>
            <a:spLocks noGrp="1" noChangeArrowheads="1"/>
          </p:cNvSpPr>
          <p:nvPr>
            <p:ph type="title"/>
          </p:nvPr>
        </p:nvSpPr>
        <p:spPr/>
        <p:txBody>
          <a:bodyPr/>
          <a:lstStyle/>
          <a:p>
            <a:r>
              <a:rPr lang="en-US"/>
              <a:t>Economic Unions</a:t>
            </a:r>
          </a:p>
        </p:txBody>
      </p:sp>
      <p:sp>
        <p:nvSpPr>
          <p:cNvPr id="31747" name="Rectangle 3"/>
          <p:cNvSpPr>
            <a:spLocks noGrp="1" noChangeArrowheads="1"/>
          </p:cNvSpPr>
          <p:nvPr>
            <p:ph type="body" idx="1"/>
          </p:nvPr>
        </p:nvSpPr>
        <p:spPr/>
        <p:txBody>
          <a:bodyPr/>
          <a:lstStyle/>
          <a:p>
            <a:pPr>
              <a:lnSpc>
                <a:spcPct val="90000"/>
              </a:lnSpc>
            </a:pPr>
            <a:r>
              <a:rPr lang="en-US" sz="2800"/>
              <a:t>Includes the elimination of internal barriers to trade (as in free trade area) AND </a:t>
            </a:r>
          </a:p>
          <a:p>
            <a:pPr>
              <a:lnSpc>
                <a:spcPct val="90000"/>
              </a:lnSpc>
            </a:pPr>
            <a:r>
              <a:rPr lang="en-US" sz="2800"/>
              <a:t>Establishes common external barriers to trade (as in customs union) AND</a:t>
            </a:r>
          </a:p>
          <a:p>
            <a:pPr>
              <a:lnSpc>
                <a:spcPct val="90000"/>
              </a:lnSpc>
            </a:pPr>
            <a:r>
              <a:rPr lang="en-US" sz="2800"/>
              <a:t>Allows for the free movement of factors of production, such as labor, capital, and information (as in common market) AND</a:t>
            </a:r>
          </a:p>
          <a:p>
            <a:pPr>
              <a:lnSpc>
                <a:spcPct val="90000"/>
              </a:lnSpc>
            </a:pPr>
            <a:r>
              <a:rPr lang="en-US" sz="2800"/>
              <a:t>Coordinates and harmonizes economic and social policy within the union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t>© 2005 Prentice Hall</a:t>
            </a:r>
          </a:p>
        </p:txBody>
      </p:sp>
      <p:sp>
        <p:nvSpPr>
          <p:cNvPr id="6" name="Slide Number Placeholder 5"/>
          <p:cNvSpPr>
            <a:spLocks noGrp="1"/>
          </p:cNvSpPr>
          <p:nvPr>
            <p:ph type="sldNum" sz="quarter" idx="12"/>
          </p:nvPr>
        </p:nvSpPr>
        <p:spPr/>
        <p:txBody>
          <a:bodyPr/>
          <a:lstStyle/>
          <a:p>
            <a:r>
              <a:rPr lang="en-US"/>
              <a:t>3-</a:t>
            </a:r>
            <a:fld id="{82624B57-B9FE-4FED-8229-1784D64215BC}" type="slidenum">
              <a:rPr lang="en-US"/>
              <a:pPr/>
              <a:t>17</a:t>
            </a:fld>
            <a:endParaRPr lang="en-US"/>
          </a:p>
        </p:txBody>
      </p:sp>
      <p:sp>
        <p:nvSpPr>
          <p:cNvPr id="32770" name="Rectangle 2"/>
          <p:cNvSpPr>
            <a:spLocks noGrp="1" noChangeArrowheads="1"/>
          </p:cNvSpPr>
          <p:nvPr>
            <p:ph type="title"/>
          </p:nvPr>
        </p:nvSpPr>
        <p:spPr/>
        <p:txBody>
          <a:bodyPr/>
          <a:lstStyle/>
          <a:p>
            <a:r>
              <a:rPr lang="en-US"/>
              <a:t>Economic Unions</a:t>
            </a:r>
          </a:p>
        </p:txBody>
      </p:sp>
      <p:sp>
        <p:nvSpPr>
          <p:cNvPr id="32771" name="Rectangle 3"/>
          <p:cNvSpPr>
            <a:spLocks noGrp="1" noChangeArrowheads="1"/>
          </p:cNvSpPr>
          <p:nvPr>
            <p:ph type="body" idx="1"/>
          </p:nvPr>
        </p:nvSpPr>
        <p:spPr/>
        <p:txBody>
          <a:bodyPr/>
          <a:lstStyle/>
          <a:p>
            <a:r>
              <a:rPr lang="en-US"/>
              <a:t>Full evolution of economic union</a:t>
            </a:r>
          </a:p>
          <a:p>
            <a:pPr lvl="1"/>
            <a:r>
              <a:rPr lang="en-US" sz="3200"/>
              <a:t>creation of unified central bank</a:t>
            </a:r>
          </a:p>
          <a:p>
            <a:pPr lvl="1"/>
            <a:r>
              <a:rPr lang="en-US" sz="3200"/>
              <a:t>use of single currency</a:t>
            </a:r>
          </a:p>
          <a:p>
            <a:pPr lvl="1"/>
            <a:r>
              <a:rPr lang="en-US" sz="3200"/>
              <a:t>common policies on issues ranging from agriculture to taxation</a:t>
            </a:r>
          </a:p>
          <a:p>
            <a:pPr lvl="1"/>
            <a:r>
              <a:rPr lang="en-US" sz="3200"/>
              <a:t>requires extensive political unity</a:t>
            </a:r>
          </a:p>
        </p:txBody>
      </p:sp>
      <p:sp>
        <p:nvSpPr>
          <p:cNvPr id="32772" name="Text Box 4"/>
          <p:cNvSpPr txBox="1">
            <a:spLocks noChangeArrowheads="1"/>
          </p:cNvSpPr>
          <p:nvPr/>
        </p:nvSpPr>
        <p:spPr bwMode="auto">
          <a:xfrm>
            <a:off x="3810000" y="5943600"/>
            <a:ext cx="1371600" cy="366713"/>
          </a:xfrm>
          <a:prstGeom prst="rect">
            <a:avLst/>
          </a:prstGeom>
          <a:noFill/>
          <a:ln w="9525">
            <a:noFill/>
            <a:miter lim="800000"/>
            <a:headEnd/>
            <a:tailEnd/>
          </a:ln>
          <a:effectLst/>
        </p:spPr>
        <p:txBody>
          <a:bodyPr>
            <a:spAutoFit/>
          </a:bodyPr>
          <a:lstStyle/>
          <a:p>
            <a:pPr>
              <a:spcBef>
                <a:spcPct val="50000"/>
              </a:spcBef>
            </a:pPr>
            <a:r>
              <a:rPr lang="en-US">
                <a:hlinkClick r:id="rId2" action="ppaction://hlinksldjump"/>
              </a:rPr>
              <a:t>Return</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B8F7CFD7-FAC1-4052-AF13-E459595CD999}" type="slidenum">
              <a:rPr lang="en-US"/>
              <a:pPr/>
              <a:t>18</a:t>
            </a:fld>
            <a:endParaRPr lang="en-US"/>
          </a:p>
        </p:txBody>
      </p:sp>
      <p:sp>
        <p:nvSpPr>
          <p:cNvPr id="59394" name="Rectangle 2"/>
          <p:cNvSpPr>
            <a:spLocks noGrp="1" noChangeArrowheads="1"/>
          </p:cNvSpPr>
          <p:nvPr>
            <p:ph type="title"/>
          </p:nvPr>
        </p:nvSpPr>
        <p:spPr/>
        <p:txBody>
          <a:bodyPr/>
          <a:lstStyle/>
          <a:p>
            <a:r>
              <a:rPr lang="en-US"/>
              <a:t>Society, Culture, and </a:t>
            </a:r>
            <a:br>
              <a:rPr lang="en-US"/>
            </a:br>
            <a:r>
              <a:rPr lang="en-US"/>
              <a:t>Global Consumer Culture</a:t>
            </a:r>
          </a:p>
        </p:txBody>
      </p:sp>
      <p:sp>
        <p:nvSpPr>
          <p:cNvPr id="59395" name="Rectangle 3"/>
          <p:cNvSpPr>
            <a:spLocks noGrp="1" noChangeArrowheads="1"/>
          </p:cNvSpPr>
          <p:nvPr>
            <p:ph type="body" idx="1"/>
          </p:nvPr>
        </p:nvSpPr>
        <p:spPr/>
        <p:txBody>
          <a:bodyPr/>
          <a:lstStyle/>
          <a:p>
            <a:r>
              <a:rPr lang="en-US"/>
              <a:t>Culture – Ways of living, built up by a group of human beings, that are transmitted from one generation to another</a:t>
            </a:r>
          </a:p>
          <a:p>
            <a:r>
              <a:rPr lang="en-US"/>
              <a:t>Culture is acted out in </a:t>
            </a:r>
            <a:r>
              <a:rPr lang="en-US">
                <a:hlinkClick r:id="rId3" action="ppaction://hlinksldjump"/>
              </a:rPr>
              <a:t>social institutions</a:t>
            </a:r>
            <a:endParaRPr lang="en-US"/>
          </a:p>
          <a:p>
            <a:r>
              <a:rPr lang="en-US"/>
              <a:t>Culture has both conscious and unconscious values, ideas and attitudes</a:t>
            </a:r>
          </a:p>
          <a:p>
            <a:r>
              <a:rPr lang="en-US"/>
              <a:t>Culture is both </a:t>
            </a:r>
            <a:r>
              <a:rPr lang="en-US">
                <a:hlinkClick r:id="rId4" action="ppaction://hlinksldjump"/>
              </a:rPr>
              <a:t>material and nonmaterial</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F80B3A7A-A566-4E3D-8DEB-6847B194F465}" type="slidenum">
              <a:rPr lang="en-US"/>
              <a:pPr/>
              <a:t>19</a:t>
            </a:fld>
            <a:endParaRPr lang="en-US"/>
          </a:p>
        </p:txBody>
      </p:sp>
      <p:sp>
        <p:nvSpPr>
          <p:cNvPr id="61442" name="Rectangle 2"/>
          <p:cNvSpPr>
            <a:spLocks noGrp="1" noChangeArrowheads="1"/>
          </p:cNvSpPr>
          <p:nvPr>
            <p:ph type="title"/>
          </p:nvPr>
        </p:nvSpPr>
        <p:spPr/>
        <p:txBody>
          <a:bodyPr/>
          <a:lstStyle/>
          <a:p>
            <a:r>
              <a:rPr lang="en-US"/>
              <a:t>Society, Culture, and </a:t>
            </a:r>
            <a:br>
              <a:rPr lang="en-US"/>
            </a:br>
            <a:r>
              <a:rPr lang="en-US"/>
              <a:t>Global Consumer Culture</a:t>
            </a:r>
          </a:p>
        </p:txBody>
      </p:sp>
      <p:sp>
        <p:nvSpPr>
          <p:cNvPr id="61443" name="Rectangle 3"/>
          <p:cNvSpPr>
            <a:spLocks noGrp="1" noChangeArrowheads="1"/>
          </p:cNvSpPr>
          <p:nvPr>
            <p:ph type="body" idx="1"/>
          </p:nvPr>
        </p:nvSpPr>
        <p:spPr/>
        <p:txBody>
          <a:bodyPr/>
          <a:lstStyle/>
          <a:p>
            <a:r>
              <a:rPr lang="en-US"/>
              <a:t>Global consumer cultures are emerging</a:t>
            </a:r>
          </a:p>
          <a:p>
            <a:pPr lvl="1"/>
            <a:r>
              <a:rPr lang="en-US"/>
              <a:t>Persons who share meaningful sets of consumption-related symbols</a:t>
            </a:r>
          </a:p>
          <a:p>
            <a:pPr lvl="1"/>
            <a:r>
              <a:rPr lang="en-US"/>
              <a:t>Pop culture; coffee culture; fast-food culture</a:t>
            </a:r>
          </a:p>
          <a:p>
            <a:r>
              <a:rPr lang="en-US"/>
              <a:t>Primary the product of an interconnected world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4"/>
          <p:cNvSpPr>
            <a:spLocks noGrp="1"/>
          </p:cNvSpPr>
          <p:nvPr>
            <p:ph type="dt" sz="half" idx="10"/>
          </p:nvPr>
        </p:nvSpPr>
        <p:spPr/>
        <p:txBody>
          <a:bodyPr/>
          <a:lstStyle/>
          <a:p>
            <a:r>
              <a:rPr lang="en-US"/>
              <a:t>© 2005 Prentice Hall</a:t>
            </a:r>
          </a:p>
        </p:txBody>
      </p:sp>
      <p:sp>
        <p:nvSpPr>
          <p:cNvPr id="9" name="Slide Number Placeholder 6"/>
          <p:cNvSpPr>
            <a:spLocks noGrp="1"/>
          </p:cNvSpPr>
          <p:nvPr>
            <p:ph type="sldNum" sz="quarter" idx="12"/>
          </p:nvPr>
        </p:nvSpPr>
        <p:spPr/>
        <p:txBody>
          <a:bodyPr/>
          <a:lstStyle/>
          <a:p>
            <a:r>
              <a:rPr lang="en-US"/>
              <a:t>3-</a:t>
            </a:r>
            <a:fld id="{DF331505-C15A-4187-83C8-ED7B7CEE833B}" type="slidenum">
              <a:rPr lang="en-US"/>
              <a:pPr/>
              <a:t>20</a:t>
            </a:fld>
            <a:endParaRPr lang="en-US"/>
          </a:p>
        </p:txBody>
      </p:sp>
      <p:sp>
        <p:nvSpPr>
          <p:cNvPr id="63490" name="Rectangle 2"/>
          <p:cNvSpPr>
            <a:spLocks noGrp="1" noChangeArrowheads="1"/>
          </p:cNvSpPr>
          <p:nvPr>
            <p:ph type="title"/>
          </p:nvPr>
        </p:nvSpPr>
        <p:spPr/>
        <p:txBody>
          <a:bodyPr/>
          <a:lstStyle/>
          <a:p>
            <a:r>
              <a:rPr lang="en-US"/>
              <a:t>Religion</a:t>
            </a:r>
          </a:p>
        </p:txBody>
      </p:sp>
      <p:sp>
        <p:nvSpPr>
          <p:cNvPr id="63491" name="Rectangle 3"/>
          <p:cNvSpPr>
            <a:spLocks noGrp="1" noChangeArrowheads="1"/>
          </p:cNvSpPr>
          <p:nvPr>
            <p:ph type="body" sz="half" idx="1"/>
          </p:nvPr>
        </p:nvSpPr>
        <p:spPr>
          <a:xfrm>
            <a:off x="2971800" y="1752600"/>
            <a:ext cx="3810000" cy="4114800"/>
          </a:xfrm>
        </p:spPr>
        <p:txBody>
          <a:bodyPr/>
          <a:lstStyle/>
          <a:p>
            <a:pPr algn="ctr">
              <a:buFontTx/>
              <a:buNone/>
            </a:pPr>
            <a:r>
              <a:rPr lang="en-US" sz="2800" i="1"/>
              <a:t>Religion is one important source of society’s beliefs, attitudes, and values. The world’s major religions include: Buddhism, Hinduism, Islam, Judaism, and Christianity.</a:t>
            </a:r>
          </a:p>
        </p:txBody>
      </p:sp>
      <p:pic>
        <p:nvPicPr>
          <p:cNvPr id="63492" name="Picture 4" descr="j0300912"/>
          <p:cNvPicPr>
            <a:picLocks noGrp="1" noChangeAspect="1" noChangeArrowheads="1"/>
          </p:cNvPicPr>
          <p:nvPr>
            <p:ph sz="half" idx="2"/>
          </p:nvPr>
        </p:nvPicPr>
        <p:blipFill>
          <a:blip r:embed="rId2" cstate="print"/>
          <a:srcRect/>
          <a:stretch>
            <a:fillRect/>
          </a:stretch>
        </p:blipFill>
        <p:spPr>
          <a:xfrm>
            <a:off x="6858000" y="1295400"/>
            <a:ext cx="1798638" cy="1706563"/>
          </a:xfrm>
        </p:spPr>
      </p:pic>
      <p:pic>
        <p:nvPicPr>
          <p:cNvPr id="63493" name="Picture 5" descr="MCj03009080000[1]"/>
          <p:cNvPicPr>
            <a:picLocks noChangeAspect="1" noChangeArrowheads="1"/>
          </p:cNvPicPr>
          <p:nvPr/>
        </p:nvPicPr>
        <p:blipFill>
          <a:blip r:embed="rId3" cstate="print"/>
          <a:srcRect/>
          <a:stretch>
            <a:fillRect/>
          </a:stretch>
        </p:blipFill>
        <p:spPr bwMode="auto">
          <a:xfrm>
            <a:off x="6858000" y="4343400"/>
            <a:ext cx="1881188" cy="1397000"/>
          </a:xfrm>
          <a:prstGeom prst="rect">
            <a:avLst/>
          </a:prstGeom>
          <a:noFill/>
        </p:spPr>
      </p:pic>
      <p:pic>
        <p:nvPicPr>
          <p:cNvPr id="63494" name="Picture 6" descr="MCj03009000000[1]"/>
          <p:cNvPicPr>
            <a:picLocks noChangeAspect="1" noChangeArrowheads="1"/>
          </p:cNvPicPr>
          <p:nvPr/>
        </p:nvPicPr>
        <p:blipFill>
          <a:blip r:embed="rId4" cstate="print"/>
          <a:srcRect/>
          <a:stretch>
            <a:fillRect/>
          </a:stretch>
        </p:blipFill>
        <p:spPr bwMode="auto">
          <a:xfrm>
            <a:off x="1066800" y="1828800"/>
            <a:ext cx="1849438" cy="1271588"/>
          </a:xfrm>
          <a:prstGeom prst="rect">
            <a:avLst/>
          </a:prstGeom>
          <a:noFill/>
        </p:spPr>
      </p:pic>
      <p:pic>
        <p:nvPicPr>
          <p:cNvPr id="63495" name="Picture 7" descr="MCj03046750000[1]"/>
          <p:cNvPicPr>
            <a:picLocks noChangeAspect="1" noChangeArrowheads="1"/>
          </p:cNvPicPr>
          <p:nvPr/>
        </p:nvPicPr>
        <p:blipFill>
          <a:blip r:embed="rId5" cstate="print"/>
          <a:srcRect/>
          <a:stretch>
            <a:fillRect/>
          </a:stretch>
        </p:blipFill>
        <p:spPr bwMode="auto">
          <a:xfrm>
            <a:off x="1219200" y="4038600"/>
            <a:ext cx="1617663" cy="1833563"/>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C903DDB5-34F8-41CB-9B75-48765D94CDCE}" type="slidenum">
              <a:rPr lang="en-US"/>
              <a:pPr/>
              <a:t>21</a:t>
            </a:fld>
            <a:endParaRPr lang="en-US"/>
          </a:p>
        </p:txBody>
      </p:sp>
      <p:sp>
        <p:nvSpPr>
          <p:cNvPr id="64514" name="Rectangle 2"/>
          <p:cNvSpPr>
            <a:spLocks noGrp="1" noChangeArrowheads="1"/>
          </p:cNvSpPr>
          <p:nvPr>
            <p:ph type="title"/>
          </p:nvPr>
        </p:nvSpPr>
        <p:spPr/>
        <p:txBody>
          <a:bodyPr/>
          <a:lstStyle/>
          <a:p>
            <a:r>
              <a:rPr lang="en-US"/>
              <a:t>Religion</a:t>
            </a:r>
          </a:p>
        </p:txBody>
      </p:sp>
      <p:pic>
        <p:nvPicPr>
          <p:cNvPr id="64515" name="Picture 3"/>
          <p:cNvPicPr>
            <a:picLocks noChangeAspect="1" noChangeArrowheads="1"/>
          </p:cNvPicPr>
          <p:nvPr>
            <p:ph idx="1"/>
          </p:nvPr>
        </p:nvPicPr>
        <p:blipFill>
          <a:blip r:embed="rId3" cstate="print"/>
          <a:srcRect/>
          <a:stretch>
            <a:fillRect/>
          </a:stretch>
        </p:blipFill>
        <p:spPr>
          <a:xfrm>
            <a:off x="2667000" y="1524000"/>
            <a:ext cx="4845050" cy="4522788"/>
          </a:xfr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 2005 Prentice Hall</a:t>
            </a:r>
          </a:p>
        </p:txBody>
      </p:sp>
      <p:sp>
        <p:nvSpPr>
          <p:cNvPr id="5" name="Slide Number Placeholder 5"/>
          <p:cNvSpPr>
            <a:spLocks noGrp="1"/>
          </p:cNvSpPr>
          <p:nvPr>
            <p:ph type="sldNum" sz="quarter" idx="12"/>
          </p:nvPr>
        </p:nvSpPr>
        <p:spPr/>
        <p:txBody>
          <a:bodyPr/>
          <a:lstStyle/>
          <a:p>
            <a:r>
              <a:rPr lang="en-US"/>
              <a:t>3-</a:t>
            </a:r>
            <a:fld id="{B9007659-3905-422C-BE64-39E587C09A93}" type="slidenum">
              <a:rPr lang="en-US"/>
              <a:pPr/>
              <a:t>22</a:t>
            </a:fld>
            <a:endParaRPr lang="en-US"/>
          </a:p>
        </p:txBody>
      </p:sp>
      <p:sp>
        <p:nvSpPr>
          <p:cNvPr id="66562" name="Rectangle 2"/>
          <p:cNvSpPr>
            <a:spLocks noGrp="1" noChangeArrowheads="1"/>
          </p:cNvSpPr>
          <p:nvPr>
            <p:ph type="title"/>
          </p:nvPr>
        </p:nvSpPr>
        <p:spPr/>
        <p:txBody>
          <a:bodyPr/>
          <a:lstStyle/>
          <a:p>
            <a:r>
              <a:rPr lang="en-US"/>
              <a:t>Marketing’s Impact on Culture</a:t>
            </a:r>
          </a:p>
        </p:txBody>
      </p:sp>
      <p:sp>
        <p:nvSpPr>
          <p:cNvPr id="66563" name="Rectangle 3"/>
          <p:cNvSpPr>
            <a:spLocks noGrp="1" noChangeArrowheads="1"/>
          </p:cNvSpPr>
          <p:nvPr>
            <p:ph type="body" idx="1"/>
          </p:nvPr>
        </p:nvSpPr>
        <p:spPr/>
        <p:txBody>
          <a:bodyPr/>
          <a:lstStyle/>
          <a:p>
            <a:r>
              <a:rPr lang="en-US"/>
              <a:t>Universal aspects of the cultural environment represent opportunities to standardize elements of a marketing program</a:t>
            </a:r>
          </a:p>
          <a:p>
            <a:r>
              <a:rPr lang="en-US"/>
              <a:t>Improved communications have contributed to a convergence of tastes and preferences in a number of product categories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r>
              <a:rPr lang="en-US"/>
              <a:t>© 2005 Prentice Hall</a:t>
            </a:r>
          </a:p>
        </p:txBody>
      </p:sp>
      <p:sp>
        <p:nvSpPr>
          <p:cNvPr id="6" name="Slide Number Placeholder 6"/>
          <p:cNvSpPr>
            <a:spLocks noGrp="1"/>
          </p:cNvSpPr>
          <p:nvPr>
            <p:ph type="sldNum" sz="quarter" idx="12"/>
          </p:nvPr>
        </p:nvSpPr>
        <p:spPr/>
        <p:txBody>
          <a:bodyPr/>
          <a:lstStyle/>
          <a:p>
            <a:r>
              <a:rPr lang="en-US"/>
              <a:t>3-</a:t>
            </a:r>
            <a:fld id="{ACA32540-26CD-459A-8E22-8ACB8C827A0F}" type="slidenum">
              <a:rPr lang="en-US"/>
              <a:pPr/>
              <a:t>23</a:t>
            </a:fld>
            <a:endParaRPr lang="en-US"/>
          </a:p>
        </p:txBody>
      </p:sp>
      <p:sp>
        <p:nvSpPr>
          <p:cNvPr id="68610" name="Rectangle 2"/>
          <p:cNvSpPr>
            <a:spLocks noGrp="1" noChangeArrowheads="1"/>
          </p:cNvSpPr>
          <p:nvPr>
            <p:ph type="title"/>
          </p:nvPr>
        </p:nvSpPr>
        <p:spPr/>
        <p:txBody>
          <a:bodyPr/>
          <a:lstStyle/>
          <a:p>
            <a:r>
              <a:rPr lang="en-US"/>
              <a:t>Marketing’s Impact on Culture</a:t>
            </a:r>
          </a:p>
        </p:txBody>
      </p:sp>
      <p:sp>
        <p:nvSpPr>
          <p:cNvPr id="68611" name="Rectangle 3"/>
          <p:cNvSpPr>
            <a:spLocks noGrp="1" noChangeArrowheads="1"/>
          </p:cNvSpPr>
          <p:nvPr>
            <p:ph type="body" sz="half" idx="1"/>
          </p:nvPr>
        </p:nvSpPr>
        <p:spPr/>
        <p:txBody>
          <a:bodyPr/>
          <a:lstStyle/>
          <a:p>
            <a:r>
              <a:rPr lang="en-US" sz="2800"/>
              <a:t>Movement has 70,000 members in 35 countries</a:t>
            </a:r>
          </a:p>
          <a:p>
            <a:r>
              <a:rPr lang="en-US" sz="2800"/>
              <a:t>“Slow food is about the idea that things should not taste the same everywhere.”</a:t>
            </a:r>
          </a:p>
          <a:p>
            <a:endParaRPr lang="en-US" sz="2800"/>
          </a:p>
        </p:txBody>
      </p:sp>
      <p:pic>
        <p:nvPicPr>
          <p:cNvPr id="68612" name="Picture 4" descr="vote"/>
          <p:cNvPicPr>
            <a:picLocks noChangeAspect="1" noChangeArrowheads="1"/>
          </p:cNvPicPr>
          <p:nvPr>
            <p:ph sz="half" idx="2"/>
          </p:nvPr>
        </p:nvPicPr>
        <p:blipFill>
          <a:blip r:embed="rId3" cstate="print"/>
          <a:srcRect/>
          <a:stretch>
            <a:fillRect/>
          </a:stretch>
        </p:blipFill>
        <p:spPr>
          <a:xfrm>
            <a:off x="5638800" y="1828800"/>
            <a:ext cx="2860675" cy="4219575"/>
          </a:xfrm>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r>
              <a:rPr lang="en-US"/>
              <a:t>© 2005 Prentice Hall</a:t>
            </a:r>
          </a:p>
        </p:txBody>
      </p:sp>
      <p:sp>
        <p:nvSpPr>
          <p:cNvPr id="6" name="Slide Number Placeholder 6"/>
          <p:cNvSpPr>
            <a:spLocks noGrp="1"/>
          </p:cNvSpPr>
          <p:nvPr>
            <p:ph type="sldNum" sz="quarter" idx="12"/>
          </p:nvPr>
        </p:nvSpPr>
        <p:spPr/>
        <p:txBody>
          <a:bodyPr/>
          <a:lstStyle/>
          <a:p>
            <a:r>
              <a:rPr lang="en-US"/>
              <a:t>3-</a:t>
            </a:r>
            <a:fld id="{8EC36511-D3FC-43F0-9037-674A725F1BB5}" type="slidenum">
              <a:rPr lang="en-US"/>
              <a:pPr/>
              <a:t>24</a:t>
            </a:fld>
            <a:endParaRPr lang="en-US"/>
          </a:p>
        </p:txBody>
      </p:sp>
      <p:sp>
        <p:nvSpPr>
          <p:cNvPr id="70658" name="Rectangle 2"/>
          <p:cNvSpPr>
            <a:spLocks noGrp="1" noChangeArrowheads="1"/>
          </p:cNvSpPr>
          <p:nvPr>
            <p:ph type="title"/>
          </p:nvPr>
        </p:nvSpPr>
        <p:spPr/>
        <p:txBody>
          <a:bodyPr/>
          <a:lstStyle/>
          <a:p>
            <a:r>
              <a:rPr lang="en-US"/>
              <a:t>High- and Low-Context Cultures</a:t>
            </a:r>
          </a:p>
        </p:txBody>
      </p:sp>
      <p:sp>
        <p:nvSpPr>
          <p:cNvPr id="70659" name="Rectangle 3"/>
          <p:cNvSpPr>
            <a:spLocks noGrp="1" noChangeArrowheads="1"/>
          </p:cNvSpPr>
          <p:nvPr>
            <p:ph type="body" sz="half" idx="1"/>
          </p:nvPr>
        </p:nvSpPr>
        <p:spPr/>
        <p:txBody>
          <a:bodyPr/>
          <a:lstStyle/>
          <a:p>
            <a:r>
              <a:rPr lang="en-US" sz="2400"/>
              <a:t>High Context</a:t>
            </a:r>
          </a:p>
          <a:p>
            <a:pPr lvl="1"/>
            <a:r>
              <a:rPr lang="en-US" sz="2000"/>
              <a:t>Information resides in context</a:t>
            </a:r>
          </a:p>
          <a:p>
            <a:pPr lvl="1"/>
            <a:r>
              <a:rPr lang="en-US" sz="2000"/>
              <a:t>Emphasis on background, basic values</a:t>
            </a:r>
          </a:p>
          <a:p>
            <a:pPr lvl="1"/>
            <a:r>
              <a:rPr lang="en-US" sz="2000"/>
              <a:t>Less emphasis on legal paperwork</a:t>
            </a:r>
          </a:p>
          <a:p>
            <a:pPr lvl="1"/>
            <a:r>
              <a:rPr lang="en-US" sz="2000"/>
              <a:t>Focus on personal reputation</a:t>
            </a:r>
          </a:p>
          <a:p>
            <a:r>
              <a:rPr lang="en-US" sz="2400"/>
              <a:t>Saudi Arabia, Japan</a:t>
            </a:r>
          </a:p>
        </p:txBody>
      </p:sp>
      <p:sp>
        <p:nvSpPr>
          <p:cNvPr id="70660" name="Rectangle 4"/>
          <p:cNvSpPr>
            <a:spLocks noGrp="1" noChangeArrowheads="1"/>
          </p:cNvSpPr>
          <p:nvPr>
            <p:ph type="body" sz="half" idx="2"/>
          </p:nvPr>
        </p:nvSpPr>
        <p:spPr/>
        <p:txBody>
          <a:bodyPr/>
          <a:lstStyle/>
          <a:p>
            <a:r>
              <a:rPr lang="en-US" sz="2400"/>
              <a:t>Low Context</a:t>
            </a:r>
          </a:p>
          <a:p>
            <a:pPr lvl="1"/>
            <a:r>
              <a:rPr lang="en-US" sz="2000"/>
              <a:t>Messages are explicit and specific</a:t>
            </a:r>
          </a:p>
          <a:p>
            <a:pPr lvl="1"/>
            <a:r>
              <a:rPr lang="en-US" sz="2000"/>
              <a:t>Words carry all information</a:t>
            </a:r>
          </a:p>
          <a:p>
            <a:pPr lvl="1"/>
            <a:r>
              <a:rPr lang="en-US" sz="2000"/>
              <a:t>Reliance on legal paperwork</a:t>
            </a:r>
          </a:p>
          <a:p>
            <a:pPr lvl="1"/>
            <a:r>
              <a:rPr lang="en-US" sz="2000"/>
              <a:t>Focus on non-personal documentation of credibility</a:t>
            </a:r>
          </a:p>
          <a:p>
            <a:r>
              <a:rPr lang="en-US" sz="2400"/>
              <a:t>Switzerland, US, Germany</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Expedition design template">
  <a:themeElements>
    <a:clrScheme name="Expedition design template 2">
      <a:dk1>
        <a:srgbClr val="000000"/>
      </a:dk1>
      <a:lt1>
        <a:srgbClr val="FFFFFF"/>
      </a:lt1>
      <a:dk2>
        <a:srgbClr val="482400"/>
      </a:dk2>
      <a:lt2>
        <a:srgbClr val="808080"/>
      </a:lt2>
      <a:accent1>
        <a:srgbClr val="DFD6C3"/>
      </a:accent1>
      <a:accent2>
        <a:srgbClr val="D69B80"/>
      </a:accent2>
      <a:accent3>
        <a:srgbClr val="FFFFFF"/>
      </a:accent3>
      <a:accent4>
        <a:srgbClr val="000000"/>
      </a:accent4>
      <a:accent5>
        <a:srgbClr val="ECE8DE"/>
      </a:accent5>
      <a:accent6>
        <a:srgbClr val="C28C73"/>
      </a:accent6>
      <a:hlink>
        <a:srgbClr val="CAA966"/>
      </a:hlink>
      <a:folHlink>
        <a:srgbClr val="969696"/>
      </a:folHlink>
    </a:clrScheme>
    <a:fontScheme name="Expedition design templat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charset="0"/>
          </a:defRPr>
        </a:defPPr>
      </a:lstStyle>
    </a:lnDef>
  </a:objectDefaults>
  <a:extraClrSchemeLst>
    <a:extraClrScheme>
      <a:clrScheme name="Expedition design template 1">
        <a:dk1>
          <a:srgbClr val="000000"/>
        </a:dk1>
        <a:lt1>
          <a:srgbClr val="A7947B"/>
        </a:lt1>
        <a:dk2>
          <a:srgbClr val="FFFFFF"/>
        </a:dk2>
        <a:lt2>
          <a:srgbClr val="808080"/>
        </a:lt2>
        <a:accent1>
          <a:srgbClr val="DFD6C3"/>
        </a:accent1>
        <a:accent2>
          <a:srgbClr val="D69B80"/>
        </a:accent2>
        <a:accent3>
          <a:srgbClr val="D0C8BF"/>
        </a:accent3>
        <a:accent4>
          <a:srgbClr val="000000"/>
        </a:accent4>
        <a:accent5>
          <a:srgbClr val="ECE8DE"/>
        </a:accent5>
        <a:accent6>
          <a:srgbClr val="C28C73"/>
        </a:accent6>
        <a:hlink>
          <a:srgbClr val="CAA966"/>
        </a:hlink>
        <a:folHlink>
          <a:srgbClr val="FFFFCC"/>
        </a:folHlink>
      </a:clrScheme>
      <a:clrMap bg1="lt1" tx1="dk1" bg2="lt2" tx2="dk2" accent1="accent1" accent2="accent2" accent3="accent3" accent4="accent4" accent5="accent5" accent6="accent6" hlink="hlink" folHlink="folHlink"/>
    </a:extraClrScheme>
    <a:extraClrScheme>
      <a:clrScheme name="Expedition design template 2">
        <a:dk1>
          <a:srgbClr val="000000"/>
        </a:dk1>
        <a:lt1>
          <a:srgbClr val="FFFFFF"/>
        </a:lt1>
        <a:dk2>
          <a:srgbClr val="482400"/>
        </a:dk2>
        <a:lt2>
          <a:srgbClr val="808080"/>
        </a:lt2>
        <a:accent1>
          <a:srgbClr val="DFD6C3"/>
        </a:accent1>
        <a:accent2>
          <a:srgbClr val="D69B80"/>
        </a:accent2>
        <a:accent3>
          <a:srgbClr val="FFFFFF"/>
        </a:accent3>
        <a:accent4>
          <a:srgbClr val="000000"/>
        </a:accent4>
        <a:accent5>
          <a:srgbClr val="ECE8DE"/>
        </a:accent5>
        <a:accent6>
          <a:srgbClr val="C28C73"/>
        </a:accent6>
        <a:hlink>
          <a:srgbClr val="CAA966"/>
        </a:hlink>
        <a:folHlink>
          <a:srgbClr val="969696"/>
        </a:folHlink>
      </a:clrScheme>
      <a:clrMap bg1="lt1" tx1="dk1" bg2="lt2" tx2="dk2" accent1="accent1" accent2="accent2" accent3="accent3" accent4="accent4" accent5="accent5" accent6="accent6" hlink="hlink" folHlink="folHlink"/>
    </a:extraClrScheme>
    <a:extraClrScheme>
      <a:clrScheme name="Expedition design template 3">
        <a:dk1>
          <a:srgbClr val="000000"/>
        </a:dk1>
        <a:lt1>
          <a:srgbClr val="FFFFFF"/>
        </a:lt1>
        <a:dk2>
          <a:srgbClr val="000000"/>
        </a:dk2>
        <a:lt2>
          <a:srgbClr val="333333"/>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Expedition design template 4">
        <a:dk1>
          <a:srgbClr val="000000"/>
        </a:dk1>
        <a:lt1>
          <a:srgbClr val="9D7643"/>
        </a:lt1>
        <a:dk2>
          <a:srgbClr val="FFFFFF"/>
        </a:dk2>
        <a:lt2>
          <a:srgbClr val="554025"/>
        </a:lt2>
        <a:accent1>
          <a:srgbClr val="CAA966"/>
        </a:accent1>
        <a:accent2>
          <a:srgbClr val="C25422"/>
        </a:accent2>
        <a:accent3>
          <a:srgbClr val="CCBDB0"/>
        </a:accent3>
        <a:accent4>
          <a:srgbClr val="000000"/>
        </a:accent4>
        <a:accent5>
          <a:srgbClr val="E1D1B8"/>
        </a:accent5>
        <a:accent6>
          <a:srgbClr val="B04B1E"/>
        </a:accent6>
        <a:hlink>
          <a:srgbClr val="8488AC"/>
        </a:hlink>
        <a:folHlink>
          <a:srgbClr val="FFFFC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Expedition design template</Template>
  <TotalTime>82</TotalTime>
  <Words>1506</Words>
  <Application>Microsoft Office PowerPoint</Application>
  <PresentationFormat>On-screen Show (4:3)</PresentationFormat>
  <Paragraphs>189</Paragraphs>
  <Slides>24</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Times New Roman</vt:lpstr>
      <vt:lpstr>Expedition design template</vt:lpstr>
      <vt:lpstr> The Global Trade Environment: Regional Market Characteristics and Preferential Trade Agreements</vt:lpstr>
      <vt:lpstr>GATT</vt:lpstr>
      <vt:lpstr>The World Trade Organization</vt:lpstr>
      <vt:lpstr>Preferential Trade Agreements</vt:lpstr>
      <vt:lpstr>North America</vt:lpstr>
      <vt:lpstr>Latin America</vt:lpstr>
      <vt:lpstr>Asia-Pacific</vt:lpstr>
      <vt:lpstr>Japan</vt:lpstr>
      <vt:lpstr>European Union</vt:lpstr>
      <vt:lpstr>The Middle East</vt:lpstr>
      <vt:lpstr>Africa</vt:lpstr>
      <vt:lpstr>Economic Community of  West African States (ECOWAS)</vt:lpstr>
      <vt:lpstr>Free Trade Areas</vt:lpstr>
      <vt:lpstr>Customs Unions</vt:lpstr>
      <vt:lpstr>Common Market</vt:lpstr>
      <vt:lpstr>Economic Unions</vt:lpstr>
      <vt:lpstr>Economic Unions</vt:lpstr>
      <vt:lpstr>Society, Culture, and  Global Consumer Culture</vt:lpstr>
      <vt:lpstr>Society, Culture, and  Global Consumer Culture</vt:lpstr>
      <vt:lpstr>Religion</vt:lpstr>
      <vt:lpstr>Religion</vt:lpstr>
      <vt:lpstr>Marketing’s Impact on Culture</vt:lpstr>
      <vt:lpstr>Marketing’s Impact on Culture</vt:lpstr>
      <vt:lpstr>High- and Low-Context Cultures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 The Global Trade Environment: Regional Market Characteristics and Preferential Trade Agreements</dc:title>
  <dc:creator>Kris Blanchard</dc:creator>
  <cp:lastModifiedBy>sb004</cp:lastModifiedBy>
  <cp:revision>10</cp:revision>
  <dcterms:created xsi:type="dcterms:W3CDTF">2004-10-12T00:21:44Z</dcterms:created>
  <dcterms:modified xsi:type="dcterms:W3CDTF">2012-02-07T13:26:16Z</dcterms:modified>
</cp:coreProperties>
</file>