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p:cViewPr varScale="1">
        <p:scale>
          <a:sx n="68" d="100"/>
          <a:sy n="68" d="100"/>
        </p:scale>
        <p:origin x="-798" y="-96"/>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47794-90BD-422D-AD71-B0D0035A133D}" type="datetimeFigureOut">
              <a:rPr lang="en-US" smtClean="0"/>
              <a:pPr/>
              <a:t>11/17/2022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9C09D9-CEE2-446D-BA73-8834A3637CA8}" type="slidenum">
              <a:rPr lang="en-US" smtClean="0"/>
              <a:pPr/>
              <a:t>‹#›</a:t>
            </a:fld>
            <a:endParaRPr lang="en-US"/>
          </a:p>
        </p:txBody>
      </p:sp>
    </p:spTree>
    <p:extLst>
      <p:ext uri="{BB962C8B-B14F-4D97-AF65-F5344CB8AC3E}">
        <p14:creationId xmlns="" xmlns:p14="http://schemas.microsoft.com/office/powerpoint/2010/main" val="29436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39C09D9-CEE2-446D-BA73-8834A3637CA8}"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smtClean="0">
                <a:solidFill>
                  <a:schemeClr val="tx1"/>
                </a:solidFill>
                <a:effectLst/>
                <a:latin typeface="+mn-lt"/>
                <a:ea typeface="+mn-ea"/>
                <a:cs typeface="+mn-cs"/>
              </a:rPr>
              <a:t>Covid</a:t>
            </a:r>
            <a:r>
              <a:rPr lang="en-US" sz="1200" kern="1200" dirty="0" smtClean="0">
                <a:solidFill>
                  <a:schemeClr val="tx1"/>
                </a:solidFill>
                <a:effectLst/>
                <a:latin typeface="+mn-lt"/>
                <a:ea typeface="+mn-ea"/>
                <a:cs typeface="+mn-cs"/>
              </a:rPr>
              <a:t> 19 pandemic has become a global experiment in telecommuting and alternative work schedules (</a:t>
            </a:r>
            <a:r>
              <a:rPr lang="en-US" sz="1200" kern="1200" dirty="0" err="1" smtClean="0">
                <a:solidFill>
                  <a:schemeClr val="tx1"/>
                </a:solidFill>
                <a:effectLst/>
                <a:latin typeface="+mn-lt"/>
                <a:ea typeface="+mn-ea"/>
                <a:cs typeface="+mn-cs"/>
              </a:rPr>
              <a:t>Agba</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Ocheni</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Agba</a:t>
            </a:r>
            <a:r>
              <a:rPr lang="en-US" sz="1200" kern="1200" dirty="0" smtClean="0">
                <a:solidFill>
                  <a:schemeClr val="tx1"/>
                </a:solidFill>
                <a:effectLst/>
                <a:latin typeface="+mn-lt"/>
                <a:ea typeface="+mn-ea"/>
                <a:cs typeface="+mn-cs"/>
              </a:rPr>
              <a:t>, 2020). Work from home is becoming increasingly popular as a business strategy since it helps eliminate barriers related to age, gender, ethnicity, and socioeconomic level. Finding an internship today does not require prior experience or a specific location. Employees can now train and advance their abilities online, demonstrating that they can be just as productive from home (Das and Pankaj, 2022). </a:t>
            </a:r>
          </a:p>
          <a:p>
            <a:r>
              <a:rPr lang="en-US" sz="1200" kern="1200" dirty="0" smtClean="0">
                <a:solidFill>
                  <a:schemeClr val="tx1"/>
                </a:solidFill>
                <a:effectLst/>
                <a:latin typeface="+mn-lt"/>
                <a:ea typeface="+mn-ea"/>
                <a:cs typeface="+mn-cs"/>
              </a:rPr>
              <a:t>In this presentation, we'll examine the steps taken and the obstacles that still need to be overcome to keep the retail business welcoming and diverse.</a:t>
            </a:r>
          </a:p>
          <a:p>
            <a:endParaRPr lang="en-US" dirty="0"/>
          </a:p>
        </p:txBody>
      </p:sp>
      <p:sp>
        <p:nvSpPr>
          <p:cNvPr id="4" name="Slide Number Placeholder 3"/>
          <p:cNvSpPr>
            <a:spLocks noGrp="1"/>
          </p:cNvSpPr>
          <p:nvPr>
            <p:ph type="sldNum" sz="quarter" idx="10"/>
          </p:nvPr>
        </p:nvSpPr>
        <p:spPr/>
        <p:txBody>
          <a:bodyPr/>
          <a:lstStyle/>
          <a:p>
            <a:fld id="{639C09D9-CEE2-446D-BA73-8834A3637CA8}" type="slidenum">
              <a:rPr lang="en-US" smtClean="0"/>
              <a:pPr/>
              <a:t>2</a:t>
            </a:fld>
            <a:endParaRPr lang="en-US"/>
          </a:p>
        </p:txBody>
      </p:sp>
    </p:spTree>
    <p:extLst>
      <p:ext uri="{BB962C8B-B14F-4D97-AF65-F5344CB8AC3E}">
        <p14:creationId xmlns="" xmlns:p14="http://schemas.microsoft.com/office/powerpoint/2010/main" val="2594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Many people's lives have been transformed by the advent of remote employment and flexible workplaces. Previously overlooked talent pools, such as those containing persons with disabilities, members of low-income diasporic communities, women, and many more, are now being actively sought out by recruiters (</a:t>
            </a:r>
            <a:r>
              <a:rPr lang="en-US" sz="1200" kern="1200" dirty="0" err="1" smtClean="0">
                <a:solidFill>
                  <a:schemeClr val="tx1"/>
                </a:solidFill>
                <a:effectLst/>
                <a:latin typeface="+mn-lt"/>
                <a:ea typeface="+mn-ea"/>
                <a:cs typeface="+mn-cs"/>
              </a:rPr>
              <a:t>Cassell</a:t>
            </a:r>
            <a:r>
              <a:rPr lang="en-US" sz="1200" kern="1200" dirty="0" smtClean="0">
                <a:solidFill>
                  <a:schemeClr val="tx1"/>
                </a:solidFill>
                <a:effectLst/>
                <a:latin typeface="+mn-lt"/>
                <a:ea typeface="+mn-ea"/>
                <a:cs typeface="+mn-cs"/>
              </a:rPr>
              <a:t> et al., 2021). </a:t>
            </a:r>
          </a:p>
          <a:p>
            <a:r>
              <a:rPr lang="en-US" sz="1200" kern="1200" dirty="0" smtClean="0">
                <a:solidFill>
                  <a:schemeClr val="tx1"/>
                </a:solidFill>
                <a:effectLst/>
                <a:latin typeface="+mn-lt"/>
                <a:ea typeface="+mn-ea"/>
                <a:cs typeface="+mn-cs"/>
              </a:rPr>
              <a:t>Those recruiters and businesses with prejudiced attitudes harbor systemic, institutional, and racial bigotry. But for the time being, let's concentrate on the positive developments. </a:t>
            </a:r>
          </a:p>
          <a:p>
            <a:endParaRPr lang="en-US" dirty="0"/>
          </a:p>
        </p:txBody>
      </p:sp>
      <p:sp>
        <p:nvSpPr>
          <p:cNvPr id="4" name="Slide Number Placeholder 3"/>
          <p:cNvSpPr>
            <a:spLocks noGrp="1"/>
          </p:cNvSpPr>
          <p:nvPr>
            <p:ph type="sldNum" sz="quarter" idx="10"/>
          </p:nvPr>
        </p:nvSpPr>
        <p:spPr/>
        <p:txBody>
          <a:bodyPr/>
          <a:lstStyle/>
          <a:p>
            <a:fld id="{639C09D9-CEE2-446D-BA73-8834A3637CA8}" type="slidenum">
              <a:rPr lang="en-US" smtClean="0"/>
              <a:pPr/>
              <a:t>3</a:t>
            </a:fld>
            <a:endParaRPr lang="en-US"/>
          </a:p>
        </p:txBody>
      </p:sp>
    </p:spTree>
    <p:extLst>
      <p:ext uri="{BB962C8B-B14F-4D97-AF65-F5344CB8AC3E}">
        <p14:creationId xmlns="" xmlns:p14="http://schemas.microsoft.com/office/powerpoint/2010/main" val="42627271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Problems with diversity and inclusion in the workplace discrimination based on race, gender, age, immigration, and diversity status, well family-supporting jobs, the development of gig work, and the inability to advance in one's current position.(de Lucas </a:t>
            </a:r>
            <a:r>
              <a:rPr lang="en-US" sz="1200" kern="1200" dirty="0" err="1" smtClean="0">
                <a:solidFill>
                  <a:schemeClr val="tx1"/>
                </a:solidFill>
                <a:effectLst/>
                <a:latin typeface="+mn-lt"/>
                <a:ea typeface="+mn-ea"/>
                <a:cs typeface="+mn-cs"/>
              </a:rPr>
              <a:t>Ancilla</a:t>
            </a:r>
            <a:r>
              <a:rPr lang="en-US" sz="1200" kern="1200" dirty="0" smtClean="0">
                <a:solidFill>
                  <a:schemeClr val="tx1"/>
                </a:solidFill>
                <a:effectLst/>
                <a:latin typeface="+mn-lt"/>
                <a:ea typeface="+mn-ea"/>
                <a:cs typeface="+mn-cs"/>
              </a:rPr>
              <a:t>, del Val </a:t>
            </a:r>
            <a:r>
              <a:rPr lang="en-US" sz="1200" kern="1200" dirty="0" err="1" smtClean="0">
                <a:solidFill>
                  <a:schemeClr val="tx1"/>
                </a:solidFill>
                <a:effectLst/>
                <a:latin typeface="+mn-lt"/>
                <a:ea typeface="+mn-ea"/>
                <a:cs typeface="+mn-cs"/>
              </a:rPr>
              <a:t>Núñez</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Gavrila</a:t>
            </a:r>
            <a:r>
              <a:rPr lang="en-US" sz="1200" kern="1200" dirty="0" smtClean="0">
                <a:solidFill>
                  <a:schemeClr val="tx1"/>
                </a:solidFill>
                <a:effectLst/>
                <a:latin typeface="+mn-lt"/>
                <a:ea typeface="+mn-ea"/>
                <a:cs typeface="+mn-cs"/>
              </a:rPr>
              <a:t>, 2020). </a:t>
            </a:r>
          </a:p>
          <a:p>
            <a:pPr lvl="0"/>
            <a:r>
              <a:rPr lang="en-US" sz="1200" kern="1200" dirty="0" smtClean="0">
                <a:solidFill>
                  <a:schemeClr val="tx1"/>
                </a:solidFill>
                <a:effectLst/>
                <a:latin typeface="+mn-lt"/>
                <a:ea typeface="+mn-ea"/>
                <a:cs typeface="+mn-cs"/>
              </a:rPr>
              <a:t>Businesses with a more diversified staff can better adapt to changing circumstances and provide their clients with a wider range of options for addressing any issues they may face.</a:t>
            </a:r>
          </a:p>
          <a:p>
            <a:pPr lvl="0"/>
            <a:r>
              <a:rPr lang="en-US" sz="1200" kern="1200" dirty="0" smtClean="0">
                <a:solidFill>
                  <a:schemeClr val="tx1"/>
                </a:solidFill>
                <a:effectLst/>
                <a:latin typeface="+mn-lt"/>
                <a:ea typeface="+mn-ea"/>
                <a:cs typeface="+mn-cs"/>
              </a:rPr>
              <a:t>Diverse employees bring fresh perspectives, new ideas, and the ability to roll with the inevitable changes that occur in the retail industry.</a:t>
            </a:r>
          </a:p>
          <a:p>
            <a:pPr lvl="0"/>
            <a:r>
              <a:rPr lang="en-US" sz="1200" kern="1200" dirty="0" smtClean="0">
                <a:solidFill>
                  <a:schemeClr val="tx1"/>
                </a:solidFill>
                <a:effectLst/>
                <a:latin typeface="+mn-lt"/>
                <a:ea typeface="+mn-ea"/>
                <a:cs typeface="+mn-cs"/>
              </a:rPr>
              <a:t>When a company values and promotes diversity in the workplace, everyone feels more valued and motivated to do their best.</a:t>
            </a:r>
          </a:p>
          <a:p>
            <a:pPr lvl="0"/>
            <a:r>
              <a:rPr lang="en-US" sz="1200" kern="1200" dirty="0" smtClean="0">
                <a:solidFill>
                  <a:schemeClr val="tx1"/>
                </a:solidFill>
                <a:effectLst/>
                <a:latin typeface="+mn-lt"/>
                <a:ea typeface="+mn-ea"/>
                <a:cs typeface="+mn-cs"/>
              </a:rPr>
              <a:t>With a wide range of expertise and experience, a business can better serve its customers.</a:t>
            </a:r>
          </a:p>
          <a:p>
            <a:pPr lvl="0"/>
            <a:r>
              <a:rPr lang="en-US" sz="1200" kern="1200" dirty="0" smtClean="0">
                <a:solidFill>
                  <a:schemeClr val="tx1"/>
                </a:solidFill>
                <a:effectLst/>
                <a:latin typeface="+mn-lt"/>
                <a:ea typeface="+mn-ea"/>
                <a:cs typeface="+mn-cs"/>
              </a:rPr>
              <a:t>Having a more diverse staff can improve our brand recognition, ability to attract top talent, and bottom line.</a:t>
            </a:r>
          </a:p>
          <a:p>
            <a:endParaRPr lang="en-US" dirty="0"/>
          </a:p>
        </p:txBody>
      </p:sp>
      <p:sp>
        <p:nvSpPr>
          <p:cNvPr id="4" name="Slide Number Placeholder 3"/>
          <p:cNvSpPr>
            <a:spLocks noGrp="1"/>
          </p:cNvSpPr>
          <p:nvPr>
            <p:ph type="sldNum" sz="quarter" idx="10"/>
          </p:nvPr>
        </p:nvSpPr>
        <p:spPr/>
        <p:txBody>
          <a:bodyPr/>
          <a:lstStyle/>
          <a:p>
            <a:fld id="{639C09D9-CEE2-446D-BA73-8834A3637CA8}" type="slidenum">
              <a:rPr lang="en-US" smtClean="0"/>
              <a:pPr/>
              <a:t>4</a:t>
            </a:fld>
            <a:endParaRPr lang="en-US"/>
          </a:p>
        </p:txBody>
      </p:sp>
    </p:spTree>
    <p:extLst>
      <p:ext uri="{BB962C8B-B14F-4D97-AF65-F5344CB8AC3E}">
        <p14:creationId xmlns="" xmlns:p14="http://schemas.microsoft.com/office/powerpoint/2010/main" val="2626576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Human Resources Use of Workplace Flexibility to Promote Diversity and inclusion </a:t>
            </a:r>
          </a:p>
          <a:p>
            <a:r>
              <a:rPr lang="en-US" sz="1200" kern="1200" dirty="0" smtClean="0">
                <a:solidFill>
                  <a:schemeClr val="tx1"/>
                </a:solidFill>
                <a:effectLst/>
                <a:latin typeface="+mn-lt"/>
                <a:ea typeface="+mn-ea"/>
                <a:cs typeface="+mn-cs"/>
              </a:rPr>
              <a:t>Here are five ways HR departments may promote the flexibility offered in the name of diversity and inclusion. </a:t>
            </a:r>
          </a:p>
          <a:p>
            <a:endParaRPr lang="en-US" dirty="0"/>
          </a:p>
        </p:txBody>
      </p:sp>
      <p:sp>
        <p:nvSpPr>
          <p:cNvPr id="4" name="Slide Number Placeholder 3"/>
          <p:cNvSpPr>
            <a:spLocks noGrp="1"/>
          </p:cNvSpPr>
          <p:nvPr>
            <p:ph type="sldNum" sz="quarter" idx="10"/>
          </p:nvPr>
        </p:nvSpPr>
        <p:spPr/>
        <p:txBody>
          <a:bodyPr/>
          <a:lstStyle/>
          <a:p>
            <a:fld id="{639C09D9-CEE2-446D-BA73-8834A3637CA8}" type="slidenum">
              <a:rPr lang="en-US" smtClean="0"/>
              <a:pPr/>
              <a:t>5</a:t>
            </a:fld>
            <a:endParaRPr lang="en-US"/>
          </a:p>
        </p:txBody>
      </p:sp>
    </p:spTree>
    <p:extLst>
      <p:ext uri="{BB962C8B-B14F-4D97-AF65-F5344CB8AC3E}">
        <p14:creationId xmlns="" xmlns:p14="http://schemas.microsoft.com/office/powerpoint/2010/main" val="26963621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Use adaptability to discover new opportunities.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More people with temporary or permanent health difficulties or physical disabilities can find gainful employment thanks to workplace flexibility. Virtual collaboration technologies make it possible for them to work from home without feeling singled out. A company can better achieve its diversity goals and attract new customers by staffing its call </a:t>
            </a:r>
            <a:r>
              <a:rPr lang="en-US" sz="1200" kern="1200" dirty="0" err="1" smtClean="0">
                <a:solidFill>
                  <a:schemeClr val="tx1"/>
                </a:solidFill>
                <a:effectLst/>
                <a:latin typeface="+mn-lt"/>
                <a:ea typeface="+mn-ea"/>
                <a:cs typeface="+mn-cs"/>
              </a:rPr>
              <a:t>centres</a:t>
            </a:r>
            <a:r>
              <a:rPr lang="en-US" sz="1200" kern="1200" dirty="0" smtClean="0">
                <a:solidFill>
                  <a:schemeClr val="tx1"/>
                </a:solidFill>
                <a:effectLst/>
                <a:latin typeface="+mn-lt"/>
                <a:ea typeface="+mn-ea"/>
                <a:cs typeface="+mn-cs"/>
              </a:rPr>
              <a:t> with people from all over the world and all time zones if its travels to the office (FAN, 2022).</a:t>
            </a:r>
          </a:p>
          <a:p>
            <a:r>
              <a:rPr lang="en-US" sz="1200" kern="1200" dirty="0" smtClean="0">
                <a:solidFill>
                  <a:schemeClr val="tx1"/>
                </a:solidFill>
                <a:effectLst/>
                <a:latin typeface="+mn-lt"/>
                <a:ea typeface="+mn-ea"/>
                <a:cs typeface="+mn-cs"/>
              </a:rPr>
              <a:t>Retaining employees with families can be aided by providing high-level positions that demand fewer than 40 hours per week, allowing for job sharing, and allowing employees to schedule their work hours to be at odds with their partners or spouses. They can advance in their chosen field while still maintaining vital aspects of their personal lives, such as being present when their children get home from school or being able to accompany them. People already marginalized may feel even less visible and connected if they are allowed to work from home. Any progress workers may have made toward fishing more comfortable near coworkers may be undone. It can prevent people from getting the informal guidance and connections they need to advance their careers. </a:t>
            </a:r>
          </a:p>
          <a:p>
            <a:endParaRPr lang="en-US" dirty="0"/>
          </a:p>
        </p:txBody>
      </p:sp>
      <p:sp>
        <p:nvSpPr>
          <p:cNvPr id="4" name="Slide Number Placeholder 3"/>
          <p:cNvSpPr>
            <a:spLocks noGrp="1"/>
          </p:cNvSpPr>
          <p:nvPr>
            <p:ph type="sldNum" sz="quarter" idx="10"/>
          </p:nvPr>
        </p:nvSpPr>
        <p:spPr/>
        <p:txBody>
          <a:bodyPr/>
          <a:lstStyle/>
          <a:p>
            <a:fld id="{639C09D9-CEE2-446D-BA73-8834A3637CA8}" type="slidenum">
              <a:rPr lang="en-US" smtClean="0"/>
              <a:pPr/>
              <a:t>6</a:t>
            </a:fld>
            <a:endParaRPr lang="en-US"/>
          </a:p>
        </p:txBody>
      </p:sp>
    </p:spTree>
    <p:extLst>
      <p:ext uri="{BB962C8B-B14F-4D97-AF65-F5344CB8AC3E}">
        <p14:creationId xmlns="" xmlns:p14="http://schemas.microsoft.com/office/powerpoint/2010/main" val="28007635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To foster a sense of community and acceptance among staff members, it's essential to highlight employees from a wide range of identities, including those who express gender nonconforming or wear religious or culturally-specific attire (Puente et al., 2020). Consider the message about the company's culture, values, and norms while selecting photos for the website or presenters for presentations. They may take offence if someone is requested to participate rather than their skills. You should know that asking women; people participate in many planning groups and presentations might add to their already heavy workloads at work and reduce their productivity. </a:t>
            </a:r>
          </a:p>
          <a:p>
            <a:endParaRPr lang="en-US" dirty="0"/>
          </a:p>
        </p:txBody>
      </p:sp>
      <p:sp>
        <p:nvSpPr>
          <p:cNvPr id="4" name="Slide Number Placeholder 3"/>
          <p:cNvSpPr>
            <a:spLocks noGrp="1"/>
          </p:cNvSpPr>
          <p:nvPr>
            <p:ph type="sldNum" sz="quarter" idx="10"/>
          </p:nvPr>
        </p:nvSpPr>
        <p:spPr/>
        <p:txBody>
          <a:bodyPr/>
          <a:lstStyle/>
          <a:p>
            <a:fld id="{639C09D9-CEE2-446D-BA73-8834A3637CA8}" type="slidenum">
              <a:rPr lang="en-US" smtClean="0"/>
              <a:pPr/>
              <a:t>7</a:t>
            </a:fld>
            <a:endParaRPr lang="en-US"/>
          </a:p>
        </p:txBody>
      </p:sp>
    </p:spTree>
    <p:extLst>
      <p:ext uri="{BB962C8B-B14F-4D97-AF65-F5344CB8AC3E}">
        <p14:creationId xmlns="" xmlns:p14="http://schemas.microsoft.com/office/powerpoint/2010/main" val="294747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Even though every firm today </a:t>
            </a:r>
            <a:r>
              <a:rPr lang="en-US" sz="1200" kern="1200" dirty="0" err="1" smtClean="0">
                <a:solidFill>
                  <a:schemeClr val="tx1"/>
                </a:solidFill>
                <a:effectLst/>
                <a:latin typeface="+mn-lt"/>
                <a:ea typeface="+mn-ea"/>
                <a:cs typeface="+mn-cs"/>
              </a:rPr>
              <a:t>emphasises</a:t>
            </a:r>
            <a:r>
              <a:rPr lang="en-US" sz="1200" kern="1200" dirty="0" smtClean="0">
                <a:solidFill>
                  <a:schemeClr val="tx1"/>
                </a:solidFill>
                <a:effectLst/>
                <a:latin typeface="+mn-lt"/>
                <a:ea typeface="+mn-ea"/>
                <a:cs typeface="+mn-cs"/>
              </a:rPr>
              <a:t> its commitment to diversity and inclusion, a recent survey found that only approximately half of employees surveyed, especially those of </a:t>
            </a:r>
            <a:r>
              <a:rPr lang="en-US" sz="1200" kern="1200" dirty="0" err="1" smtClean="0">
                <a:solidFill>
                  <a:schemeClr val="tx1"/>
                </a:solidFill>
                <a:effectLst/>
                <a:latin typeface="+mn-lt"/>
                <a:ea typeface="+mn-ea"/>
                <a:cs typeface="+mn-cs"/>
              </a:rPr>
              <a:t>colour</a:t>
            </a:r>
            <a:r>
              <a:rPr lang="en-US" sz="1200" kern="1200" dirty="0" smtClean="0">
                <a:solidFill>
                  <a:schemeClr val="tx1"/>
                </a:solidFill>
                <a:effectLst/>
                <a:latin typeface="+mn-lt"/>
                <a:ea typeface="+mn-ea"/>
                <a:cs typeface="+mn-cs"/>
              </a:rPr>
              <a:t>. Those who doubt an employer's commitment to its diversity and inclusion aims are considerably more likely to leave, and it can be even more challenging to build confidence in a hybrid workplace. In hybrid meetings that can be easily accessed, retrieved, and understood by a large audience, executives should establish a layout of what changes are being implemented to achieve the goals (</a:t>
            </a:r>
            <a:r>
              <a:rPr lang="en-US" sz="1200" kern="1200" dirty="0" err="1" smtClean="0">
                <a:solidFill>
                  <a:schemeClr val="tx1"/>
                </a:solidFill>
                <a:effectLst/>
                <a:latin typeface="+mn-lt"/>
                <a:ea typeface="+mn-ea"/>
                <a:cs typeface="+mn-cs"/>
              </a:rPr>
              <a:t>Spurk</a:t>
            </a:r>
            <a:r>
              <a:rPr lang="en-US" sz="1200" kern="1200" dirty="0" smtClean="0">
                <a:solidFill>
                  <a:schemeClr val="tx1"/>
                </a:solidFill>
                <a:effectLst/>
                <a:latin typeface="+mn-lt"/>
                <a:ea typeface="+mn-ea"/>
                <a:cs typeface="+mn-cs"/>
              </a:rPr>
              <a:t> and Straub, 2020). </a:t>
            </a:r>
          </a:p>
          <a:p>
            <a:endParaRPr lang="en-US" dirty="0"/>
          </a:p>
        </p:txBody>
      </p:sp>
      <p:sp>
        <p:nvSpPr>
          <p:cNvPr id="4" name="Slide Number Placeholder 3"/>
          <p:cNvSpPr>
            <a:spLocks noGrp="1"/>
          </p:cNvSpPr>
          <p:nvPr>
            <p:ph type="sldNum" sz="quarter" idx="10"/>
          </p:nvPr>
        </p:nvSpPr>
        <p:spPr/>
        <p:txBody>
          <a:bodyPr/>
          <a:lstStyle/>
          <a:p>
            <a:fld id="{639C09D9-CEE2-446D-BA73-8834A3637CA8}" type="slidenum">
              <a:rPr lang="en-US" smtClean="0"/>
              <a:pPr/>
              <a:t>8</a:t>
            </a:fld>
            <a:endParaRPr lang="en-US"/>
          </a:p>
        </p:txBody>
      </p:sp>
    </p:spTree>
    <p:extLst>
      <p:ext uri="{BB962C8B-B14F-4D97-AF65-F5344CB8AC3E}">
        <p14:creationId xmlns="" xmlns:p14="http://schemas.microsoft.com/office/powerpoint/2010/main" val="29031182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Those in need of child care can pool their funds and cultural backgrounds. Jobseekers and new hires can benefit from ERG meetings by learning about local resources like faith-based programs offered in their original languages. Aside from providing tools for in-person and online collaboration, forums and leaders can also establish diversity advisory boards and "safe places" for employees to express their problems and concerns (</a:t>
            </a:r>
            <a:r>
              <a:rPr lang="en-US" sz="1200" kern="1200" dirty="0" err="1" smtClean="0">
                <a:solidFill>
                  <a:schemeClr val="tx1"/>
                </a:solidFill>
                <a:effectLst/>
                <a:latin typeface="+mn-lt"/>
                <a:ea typeface="+mn-ea"/>
                <a:cs typeface="+mn-cs"/>
              </a:rPr>
              <a:t>Kuzior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Kettler</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Rąb</a:t>
            </a:r>
            <a:r>
              <a:rPr lang="en-US" sz="1200" kern="1200" dirty="0" smtClean="0">
                <a:solidFill>
                  <a:schemeClr val="tx1"/>
                </a:solidFill>
                <a:effectLst/>
                <a:latin typeface="+mn-lt"/>
                <a:ea typeface="+mn-ea"/>
                <a:cs typeface="+mn-cs"/>
              </a:rPr>
              <a:t>, 2021). If workers do not feel accepted in a certain is a good fit for them, they may experience discrimination. Build sure everyone can access and actively meetings, and spell out how employees can make new chances that work for them. </a:t>
            </a:r>
          </a:p>
          <a:p>
            <a:endParaRPr lang="en-US" dirty="0"/>
          </a:p>
        </p:txBody>
      </p:sp>
      <p:sp>
        <p:nvSpPr>
          <p:cNvPr id="4" name="Slide Number Placeholder 3"/>
          <p:cNvSpPr>
            <a:spLocks noGrp="1"/>
          </p:cNvSpPr>
          <p:nvPr>
            <p:ph type="sldNum" sz="quarter" idx="10"/>
          </p:nvPr>
        </p:nvSpPr>
        <p:spPr/>
        <p:txBody>
          <a:bodyPr/>
          <a:lstStyle/>
          <a:p>
            <a:fld id="{639C09D9-CEE2-446D-BA73-8834A3637CA8}" type="slidenum">
              <a:rPr lang="en-US" smtClean="0"/>
              <a:pPr/>
              <a:t>9</a:t>
            </a:fld>
            <a:endParaRPr lang="en-US"/>
          </a:p>
        </p:txBody>
      </p:sp>
    </p:spTree>
    <p:extLst>
      <p:ext uri="{BB962C8B-B14F-4D97-AF65-F5344CB8AC3E}">
        <p14:creationId xmlns="" xmlns:p14="http://schemas.microsoft.com/office/powerpoint/2010/main" val="2723474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Traditional underrepresented and low-income employees may juggle duties that prevent them from joining civic groups or travelling to conferences, limiting their access to growth opportunities like college. Constructing a comprehensive training curriculum, mentoring programs, and work rotations can help increase career equity and attract and retain personnel. </a:t>
            </a:r>
          </a:p>
          <a:p>
            <a:r>
              <a:rPr lang="en-US" sz="1200" kern="1200" dirty="0" smtClean="0">
                <a:solidFill>
                  <a:schemeClr val="tx1"/>
                </a:solidFill>
                <a:effectLst/>
                <a:latin typeface="+mn-lt"/>
                <a:ea typeface="+mn-ea"/>
                <a:cs typeface="+mn-cs"/>
              </a:rPr>
              <a:t>This initiative, for instance, prepares high-ranking women in business and finance to serve as on-air experts. Those with physical limitations or family obligations no longer have to sacrifice their own time or schedules to participate in traditional education or business meetings, thanks to the convenience of online conferences. </a:t>
            </a:r>
          </a:p>
          <a:p>
            <a:r>
              <a:rPr lang="en-US" sz="1200" kern="1200" dirty="0" smtClean="0">
                <a:solidFill>
                  <a:schemeClr val="tx1"/>
                </a:solidFill>
                <a:effectLst/>
                <a:latin typeface="+mn-lt"/>
                <a:ea typeface="+mn-ea"/>
                <a:cs typeface="+mn-cs"/>
              </a:rPr>
              <a:t>Provide instruction for supervisors on diversity and inclusion issues, such as how to spot and avoid </a:t>
            </a:r>
            <a:r>
              <a:rPr lang="en-US" sz="1200" kern="1200" dirty="0" err="1" smtClean="0">
                <a:solidFill>
                  <a:schemeClr val="tx1"/>
                </a:solidFill>
                <a:effectLst/>
                <a:latin typeface="+mn-lt"/>
                <a:ea typeface="+mn-ea"/>
                <a:cs typeface="+mn-cs"/>
              </a:rPr>
              <a:t>microaggressions</a:t>
            </a:r>
            <a:r>
              <a:rPr lang="en-US" sz="1200" kern="1200" dirty="0" smtClean="0">
                <a:solidFill>
                  <a:schemeClr val="tx1"/>
                </a:solidFill>
                <a:effectLst/>
                <a:latin typeface="+mn-lt"/>
                <a:ea typeface="+mn-ea"/>
                <a:cs typeface="+mn-cs"/>
              </a:rPr>
              <a:t> and where to find diverse talent pools, such as through social networks. When they do their part to ensure everyone on the team has equal access to learning about and using new technology at work and events, the result is a friendly and productive culture. In these trying times, when it's easy to feel alone, it's more important that they have the skills to supervise remotely and show sympathy. You can't just put your diversity and inclusion goals on hold while sending managers to training or starting a </a:t>
            </a:r>
            <a:r>
              <a:rPr lang="en-US" sz="1200" kern="1200" dirty="0" err="1" smtClean="0">
                <a:solidFill>
                  <a:schemeClr val="tx1"/>
                </a:solidFill>
                <a:effectLst/>
                <a:latin typeface="+mn-lt"/>
                <a:ea typeface="+mn-ea"/>
                <a:cs typeface="+mn-cs"/>
              </a:rPr>
              <a:t>colour</a:t>
            </a:r>
            <a:r>
              <a:rPr lang="en-US" sz="1200" kern="1200" dirty="0" smtClean="0">
                <a:solidFill>
                  <a:schemeClr val="tx1"/>
                </a:solidFill>
                <a:effectLst/>
                <a:latin typeface="+mn-lt"/>
                <a:ea typeface="+mn-ea"/>
                <a:cs typeface="+mn-cs"/>
              </a:rPr>
              <a:t>. Most concerns with fairness and inclusion are not due to a lack of knowledge or activity but rather to intricacies in the underlying structure. </a:t>
            </a:r>
          </a:p>
          <a:p>
            <a:endParaRPr lang="en-US" dirty="0"/>
          </a:p>
        </p:txBody>
      </p:sp>
      <p:sp>
        <p:nvSpPr>
          <p:cNvPr id="4" name="Slide Number Placeholder 3"/>
          <p:cNvSpPr>
            <a:spLocks noGrp="1"/>
          </p:cNvSpPr>
          <p:nvPr>
            <p:ph type="sldNum" sz="quarter" idx="10"/>
          </p:nvPr>
        </p:nvSpPr>
        <p:spPr/>
        <p:txBody>
          <a:bodyPr/>
          <a:lstStyle/>
          <a:p>
            <a:fld id="{639C09D9-CEE2-446D-BA73-8834A3637CA8}" type="slidenum">
              <a:rPr lang="en-US" smtClean="0"/>
              <a:pPr/>
              <a:t>10</a:t>
            </a:fld>
            <a:endParaRPr lang="en-US"/>
          </a:p>
        </p:txBody>
      </p:sp>
    </p:spTree>
    <p:extLst>
      <p:ext uri="{BB962C8B-B14F-4D97-AF65-F5344CB8AC3E}">
        <p14:creationId xmlns="" xmlns:p14="http://schemas.microsoft.com/office/powerpoint/2010/main" val="11145657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Modifying Diversity and inclusion initiatives to take advantage of flexible work arrangements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It's possible that with the advent of hybrid workplace possibilities, we'll have a very different idea of  "at work" and who gets to develop in their careers. The ability to work remotely removes one barrier, but it's also vital to reimagine the workplace to make it welcoming to people who might otherwise be left out (</a:t>
            </a:r>
            <a:r>
              <a:rPr lang="en-US" sz="1200" kern="1200" dirty="0" err="1" smtClean="0">
                <a:solidFill>
                  <a:schemeClr val="tx1"/>
                </a:solidFill>
                <a:effectLst/>
                <a:latin typeface="+mn-lt"/>
                <a:ea typeface="+mn-ea"/>
                <a:cs typeface="+mn-cs"/>
              </a:rPr>
              <a:t>Deshmukh</a:t>
            </a:r>
            <a:r>
              <a:rPr lang="en-US" sz="1200" kern="1200" dirty="0" smtClean="0">
                <a:solidFill>
                  <a:schemeClr val="tx1"/>
                </a:solidFill>
                <a:effectLst/>
                <a:latin typeface="+mn-lt"/>
                <a:ea typeface="+mn-ea"/>
                <a:cs typeface="+mn-cs"/>
              </a:rPr>
              <a:t> and Yadav, 2021). The focus should be on individuals rather than geographic locations. </a:t>
            </a:r>
          </a:p>
          <a:p>
            <a:endParaRPr lang="en-US" dirty="0"/>
          </a:p>
        </p:txBody>
      </p:sp>
      <p:sp>
        <p:nvSpPr>
          <p:cNvPr id="4" name="Slide Number Placeholder 3"/>
          <p:cNvSpPr>
            <a:spLocks noGrp="1"/>
          </p:cNvSpPr>
          <p:nvPr>
            <p:ph type="sldNum" sz="quarter" idx="10"/>
          </p:nvPr>
        </p:nvSpPr>
        <p:spPr/>
        <p:txBody>
          <a:bodyPr/>
          <a:lstStyle/>
          <a:p>
            <a:fld id="{639C09D9-CEE2-446D-BA73-8834A3637CA8}" type="slidenum">
              <a:rPr lang="en-US" smtClean="0"/>
              <a:pPr/>
              <a:t>11</a:t>
            </a:fld>
            <a:endParaRPr lang="en-US"/>
          </a:p>
        </p:txBody>
      </p:sp>
    </p:spTree>
    <p:extLst>
      <p:ext uri="{BB962C8B-B14F-4D97-AF65-F5344CB8AC3E}">
        <p14:creationId xmlns="" xmlns:p14="http://schemas.microsoft.com/office/powerpoint/2010/main" val="10057218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Conclusion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Increasing pressure is being put on businesses to evaluate and refine their diversity objectives as many </a:t>
            </a:r>
            <a:r>
              <a:rPr lang="en-US" sz="1200" kern="1200" dirty="0" err="1" smtClean="0">
                <a:solidFill>
                  <a:schemeClr val="tx1"/>
                </a:solidFill>
                <a:effectLst/>
                <a:latin typeface="+mn-lt"/>
                <a:ea typeface="+mn-ea"/>
                <a:cs typeface="+mn-cs"/>
              </a:rPr>
              <a:t>organisations</a:t>
            </a:r>
            <a:r>
              <a:rPr lang="en-US" sz="1200" kern="1200" dirty="0" smtClean="0">
                <a:solidFill>
                  <a:schemeClr val="tx1"/>
                </a:solidFill>
                <a:effectLst/>
                <a:latin typeface="+mn-lt"/>
                <a:ea typeface="+mn-ea"/>
                <a:cs typeface="+mn-cs"/>
              </a:rPr>
              <a:t> advocate for more inclusive environments. The epidemic is ended, we still need to work together for a better society. People from disadvantaged backgrounds, including those with lower incomes, people with disabilities, women, and members of other historically oppressed groups, have long populated this country and have always fought for equal rights and opportunities. Time to get up to speed, and provide a hand to change the world.</a:t>
            </a:r>
          </a:p>
          <a:p>
            <a:endParaRPr lang="en-US" dirty="0"/>
          </a:p>
        </p:txBody>
      </p:sp>
      <p:sp>
        <p:nvSpPr>
          <p:cNvPr id="4" name="Slide Number Placeholder 3"/>
          <p:cNvSpPr>
            <a:spLocks noGrp="1"/>
          </p:cNvSpPr>
          <p:nvPr>
            <p:ph type="sldNum" sz="quarter" idx="10"/>
          </p:nvPr>
        </p:nvSpPr>
        <p:spPr/>
        <p:txBody>
          <a:bodyPr/>
          <a:lstStyle/>
          <a:p>
            <a:fld id="{639C09D9-CEE2-446D-BA73-8834A3637CA8}" type="slidenum">
              <a:rPr lang="en-US" smtClean="0"/>
              <a:pPr/>
              <a:t>12</a:t>
            </a:fld>
            <a:endParaRPr lang="en-US"/>
          </a:p>
        </p:txBody>
      </p:sp>
    </p:spTree>
    <p:extLst>
      <p:ext uri="{BB962C8B-B14F-4D97-AF65-F5344CB8AC3E}">
        <p14:creationId xmlns="" xmlns:p14="http://schemas.microsoft.com/office/powerpoint/2010/main" val="3090753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52071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3468427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3707456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2307182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2430917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2789194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1445251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3964438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3807430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525268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3575576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9781992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37125207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9495417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1900317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17558041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95B675B-FCE3-4A26-9CD7-C8DE695FA850}" type="datetimeFigureOut">
              <a:rPr lang="en-US" smtClean="0"/>
              <a:pPr/>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1899427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95B675B-FCE3-4A26-9CD7-C8DE695FA850}" type="datetimeFigureOut">
              <a:rPr lang="en-US" smtClean="0"/>
              <a:pPr/>
              <a:t>11/17/2022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CAFA090-A976-4713-896A-2ECC971FE483}" type="slidenum">
              <a:rPr lang="en-US" smtClean="0"/>
              <a:pPr/>
              <a:t>‹#›</a:t>
            </a:fld>
            <a:endParaRPr lang="en-US"/>
          </a:p>
        </p:txBody>
      </p:sp>
    </p:spTree>
    <p:extLst>
      <p:ext uri="{BB962C8B-B14F-4D97-AF65-F5344CB8AC3E}">
        <p14:creationId xmlns="" xmlns:p14="http://schemas.microsoft.com/office/powerpoint/2010/main" val="36076586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928401" y="1380069"/>
            <a:ext cx="8452362" cy="2390074"/>
          </a:xfrm>
        </p:spPr>
        <p:txBody>
          <a:bodyPr/>
          <a:lstStyle/>
          <a:p>
            <a:pPr algn="ctr"/>
            <a:r>
              <a:rPr lang="en-US" dirty="0">
                <a:latin typeface="Times New Roman" panose="02020603050405020304" pitchFamily="18" charset="0"/>
                <a:cs typeface="Times New Roman" panose="02020603050405020304" pitchFamily="18" charset="0"/>
              </a:rPr>
              <a:t>LCBB5004</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Managing People</a:t>
            </a:r>
          </a:p>
        </p:txBody>
      </p:sp>
      <p:pic>
        <p:nvPicPr>
          <p:cNvPr id="5" name="Picture 4"/>
          <p:cNvPicPr/>
          <p:nvPr/>
        </p:nvPicPr>
        <p:blipFill>
          <a:blip r:embed="rId3">
            <a:extLst>
              <a:ext uri="{28A0092B-C50C-407E-A947-70E740481C1C}">
                <a14:useLocalDpi xmlns="" xmlns:a14="http://schemas.microsoft.com/office/drawing/2010/main" val="0"/>
              </a:ext>
            </a:extLst>
          </a:blip>
          <a:stretch>
            <a:fillRect/>
          </a:stretch>
        </p:blipFill>
        <p:spPr>
          <a:xfrm>
            <a:off x="4212493" y="3886850"/>
            <a:ext cx="7612185" cy="1318195"/>
          </a:xfrm>
          <a:prstGeom prst="rect">
            <a:avLst/>
          </a:prstGeom>
        </p:spPr>
      </p:pic>
      <p:sp>
        <p:nvSpPr>
          <p:cNvPr id="7" name="Rectangle 6"/>
          <p:cNvSpPr/>
          <p:nvPr/>
        </p:nvSpPr>
        <p:spPr>
          <a:xfrm>
            <a:off x="5766483" y="5768780"/>
            <a:ext cx="4615474" cy="646331"/>
          </a:xfrm>
          <a:prstGeom prst="rect">
            <a:avLst/>
          </a:prstGeom>
        </p:spPr>
        <p:txBody>
          <a:bodyPr wrap="square">
            <a:spAutoFit/>
          </a:bodyPr>
          <a:lstStyle/>
          <a:p>
            <a:pPr lvl="0"/>
            <a:r>
              <a:rPr lang="en-US" b="1" dirty="0" smtClean="0">
                <a:solidFill>
                  <a:prstClr val="black"/>
                </a:solidFill>
              </a:rPr>
              <a:t>STUDENT NAME &amp; ID: </a:t>
            </a:r>
          </a:p>
          <a:p>
            <a:pPr lvl="0"/>
            <a:r>
              <a:rPr lang="en-US" b="1" dirty="0" err="1" smtClean="0">
                <a:solidFill>
                  <a:prstClr val="black"/>
                </a:solidFill>
              </a:rPr>
              <a:t>Alina</a:t>
            </a:r>
            <a:r>
              <a:rPr lang="en-US" b="1" dirty="0" smtClean="0">
                <a:solidFill>
                  <a:prstClr val="black"/>
                </a:solidFill>
              </a:rPr>
              <a:t>-Paula Manolache-2114609</a:t>
            </a:r>
            <a:endParaRPr lang="en-US" b="1" dirty="0"/>
          </a:p>
        </p:txBody>
      </p:sp>
      <p:pic>
        <p:nvPicPr>
          <p:cNvPr id="1026" name="Picture 2" descr="C:\Users\Alina\Desktop\UNIVERSITY\uwtsd-london-logo-black.png"/>
          <p:cNvPicPr>
            <a:picLocks noChangeAspect="1" noChangeArrowheads="1"/>
          </p:cNvPicPr>
          <p:nvPr/>
        </p:nvPicPr>
        <p:blipFill>
          <a:blip r:embed="rId4"/>
          <a:srcRect/>
          <a:stretch>
            <a:fillRect/>
          </a:stretch>
        </p:blipFill>
        <p:spPr bwMode="auto">
          <a:xfrm>
            <a:off x="2040988" y="0"/>
            <a:ext cx="2286000" cy="952500"/>
          </a:xfrm>
          <a:prstGeom prst="rect">
            <a:avLst/>
          </a:prstGeom>
          <a:noFill/>
        </p:spPr>
      </p:pic>
    </p:spTree>
    <p:extLst>
      <p:ext uri="{BB962C8B-B14F-4D97-AF65-F5344CB8AC3E}">
        <p14:creationId xmlns="" xmlns:p14="http://schemas.microsoft.com/office/powerpoint/2010/main" val="3417320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anose="02020603050405020304" pitchFamily="18" charset="0"/>
                <a:cs typeface="Times New Roman" panose="02020603050405020304" pitchFamily="18" charset="0"/>
              </a:rPr>
              <a:t>Introduction</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10000"/>
          </a:bodyPr>
          <a:lstStyle/>
          <a:p>
            <a:r>
              <a:rPr lang="en-US" dirty="0" err="1">
                <a:latin typeface="Times New Roman" panose="02020603050405020304" pitchFamily="18" charset="0"/>
                <a:cs typeface="Times New Roman" panose="02020603050405020304" pitchFamily="18" charset="0"/>
              </a:rPr>
              <a:t>Covid</a:t>
            </a:r>
            <a:r>
              <a:rPr lang="en-US" dirty="0">
                <a:latin typeface="Times New Roman" panose="02020603050405020304" pitchFamily="18" charset="0"/>
                <a:cs typeface="Times New Roman" panose="02020603050405020304" pitchFamily="18" charset="0"/>
              </a:rPr>
              <a:t> 19 pandemic has become a global experiment in telecommuting and alternative work schedules (</a:t>
            </a:r>
            <a:r>
              <a:rPr lang="en-US" dirty="0" err="1">
                <a:latin typeface="Times New Roman" panose="02020603050405020304" pitchFamily="18" charset="0"/>
                <a:cs typeface="Times New Roman" panose="02020603050405020304" pitchFamily="18" charset="0"/>
              </a:rPr>
              <a:t>Agba</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Ocheni</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Agba</a:t>
            </a:r>
            <a:r>
              <a:rPr lang="en-US" dirty="0">
                <a:latin typeface="Times New Roman" panose="02020603050405020304" pitchFamily="18" charset="0"/>
                <a:cs typeface="Times New Roman" panose="02020603050405020304" pitchFamily="18" charset="0"/>
              </a:rPr>
              <a:t>, 2020). Work from home is becoming increasingly popular as a business strategy since it helps eliminate barriers related to age, gender, ethnicity, and socioeconomic level. Finding an internship today does not require prior experience or a specific location. Employees can now train and advance their abilities online, demonstrating that they can be just as productive from home (Das and Pankaj, 2022). </a:t>
            </a:r>
          </a:p>
          <a:p>
            <a:r>
              <a:rPr lang="en-US" dirty="0">
                <a:latin typeface="Times New Roman" panose="02020603050405020304" pitchFamily="18" charset="0"/>
                <a:cs typeface="Times New Roman" panose="02020603050405020304" pitchFamily="18" charset="0"/>
              </a:rPr>
              <a:t>In this presentation, we'll examine the steps taken and the obstacles that still need to be overcome to keep the retail business welcoming and diverse.</a:t>
            </a:r>
          </a:p>
        </p:txBody>
      </p:sp>
    </p:spTree>
    <p:extLst>
      <p:ext uri="{BB962C8B-B14F-4D97-AF65-F5344CB8AC3E}">
        <p14:creationId xmlns="" xmlns:p14="http://schemas.microsoft.com/office/powerpoint/2010/main" val="1624206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77984"/>
            <a:ext cx="10018713" cy="1752599"/>
          </a:xfrm>
        </p:spPr>
        <p:txBody>
          <a:bodyPr/>
          <a:lstStyle/>
          <a:p>
            <a:r>
              <a:rPr lang="en-US" dirty="0">
                <a:latin typeface="Times New Roman" panose="02020603050405020304" pitchFamily="18" charset="0"/>
                <a:cs typeface="Times New Roman" panose="02020603050405020304" pitchFamily="18" charset="0"/>
              </a:rPr>
              <a:t>Working Flexibility is the Getaway of Success</a:t>
            </a:r>
          </a:p>
        </p:txBody>
      </p:sp>
      <p:pic>
        <p:nvPicPr>
          <p:cNvPr id="4" name="Content Placeholder 3"/>
          <p:cNvPicPr>
            <a:picLocks noGrp="1" noChangeAspect="1"/>
          </p:cNvPicPr>
          <p:nvPr>
            <p:ph idx="1"/>
          </p:nvPr>
        </p:nvPicPr>
        <p:blipFill>
          <a:blip r:embed="rId3"/>
          <a:stretch>
            <a:fillRect/>
          </a:stretch>
        </p:blipFill>
        <p:spPr>
          <a:xfrm>
            <a:off x="3821723" y="2000738"/>
            <a:ext cx="4153572" cy="2388699"/>
          </a:xfrm>
          <a:prstGeom prst="rect">
            <a:avLst/>
          </a:prstGeom>
        </p:spPr>
      </p:pic>
      <p:sp>
        <p:nvSpPr>
          <p:cNvPr id="5" name="TextBox 4"/>
          <p:cNvSpPr txBox="1"/>
          <p:nvPr/>
        </p:nvSpPr>
        <p:spPr>
          <a:xfrm>
            <a:off x="1961662" y="4657969"/>
            <a:ext cx="9777046" cy="1754326"/>
          </a:xfrm>
          <a:prstGeom prst="rect">
            <a:avLst/>
          </a:prstGeom>
          <a:noFill/>
        </p:spPr>
        <p:txBody>
          <a:bodyPr wrap="square" rtlCol="0">
            <a:spAutoFit/>
          </a:bodyPr>
          <a:lstStyle/>
          <a:p>
            <a:pPr marL="285750"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Many people's lives have been transformed by the advent of remote employment and flexible workplaces</a:t>
            </a:r>
            <a:r>
              <a:rPr lang="en-US" dirty="0" smtClean="0">
                <a:latin typeface="Times New Roman" panose="02020603050405020304" pitchFamily="18" charset="0"/>
                <a:cs typeface="Times New Roman" panose="02020603050405020304" pitchFamily="18" charset="0"/>
              </a:rPr>
              <a:t>.</a:t>
            </a:r>
          </a:p>
          <a:p>
            <a:pPr marL="285750"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Those recruiters and businesses with prejudiced attitudes harbor systemic, institutional, and racial bigotry</a:t>
            </a:r>
            <a:r>
              <a:rPr lang="en-US" dirty="0" smtClean="0">
                <a:latin typeface="Times New Roman" panose="02020603050405020304" pitchFamily="18" charset="0"/>
                <a:cs typeface="Times New Roman" panose="02020603050405020304" pitchFamily="18" charset="0"/>
              </a:rPr>
              <a:t>.</a:t>
            </a:r>
          </a:p>
          <a:p>
            <a:pPr marL="285750"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But for the time being, let's concentrate on the positive developments. </a:t>
            </a:r>
          </a:p>
          <a:p>
            <a:endParaRPr lang="en-US" dirty="0"/>
          </a:p>
        </p:txBody>
      </p:sp>
    </p:spTree>
    <p:extLst>
      <p:ext uri="{BB962C8B-B14F-4D97-AF65-F5344CB8AC3E}">
        <p14:creationId xmlns="" xmlns:p14="http://schemas.microsoft.com/office/powerpoint/2010/main" val="1437651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Diversity and inclusion at Retail Industry</a:t>
            </a:r>
          </a:p>
        </p:txBody>
      </p:sp>
      <p:pic>
        <p:nvPicPr>
          <p:cNvPr id="7" name="Content Placeholder 6"/>
          <p:cNvPicPr>
            <a:picLocks noGrp="1" noChangeAspect="1"/>
          </p:cNvPicPr>
          <p:nvPr>
            <p:ph idx="1"/>
          </p:nvPr>
        </p:nvPicPr>
        <p:blipFill>
          <a:blip r:embed="rId3"/>
          <a:stretch>
            <a:fillRect/>
          </a:stretch>
        </p:blipFill>
        <p:spPr>
          <a:xfrm>
            <a:off x="1078524" y="3329353"/>
            <a:ext cx="4043668" cy="2108933"/>
          </a:xfrm>
          <a:prstGeom prst="rect">
            <a:avLst/>
          </a:prstGeom>
        </p:spPr>
      </p:pic>
      <p:sp>
        <p:nvSpPr>
          <p:cNvPr id="8" name="TextBox 7"/>
          <p:cNvSpPr txBox="1"/>
          <p:nvPr/>
        </p:nvSpPr>
        <p:spPr>
          <a:xfrm>
            <a:off x="5713046" y="2258646"/>
            <a:ext cx="6064739" cy="4247317"/>
          </a:xfrm>
          <a:prstGeom prst="rect">
            <a:avLst/>
          </a:prstGeom>
          <a:noFill/>
        </p:spPr>
        <p:txBody>
          <a:bodyPr wrap="square" rtlCol="0">
            <a:spAutoFit/>
          </a:bodyPr>
          <a:lstStyle/>
          <a:p>
            <a:pPr marL="285750" indent="-285750">
              <a:buFont typeface="Wingdings" panose="05000000000000000000" pitchFamily="2" charset="2"/>
              <a:buChar char="v"/>
            </a:pPr>
            <a:r>
              <a:rPr lang="en-US" dirty="0" smtClean="0">
                <a:latin typeface="Times New Roman" panose="02020603050405020304" pitchFamily="18" charset="0"/>
                <a:cs typeface="Times New Roman" panose="02020603050405020304" pitchFamily="18" charset="0"/>
              </a:rPr>
              <a:t>Businesses with a more diversified staff can better adapt to changing circumstances and provide their clients with a wider range of options for addressing any issues they may face.</a:t>
            </a:r>
          </a:p>
          <a:p>
            <a:pPr marL="285750" indent="-285750">
              <a:buFont typeface="Wingdings" panose="05000000000000000000" pitchFamily="2" charset="2"/>
              <a:buChar char="v"/>
            </a:pPr>
            <a:r>
              <a:rPr lang="en-US" dirty="0" smtClean="0">
                <a:latin typeface="Times New Roman" panose="02020603050405020304" pitchFamily="18" charset="0"/>
                <a:cs typeface="Times New Roman" panose="02020603050405020304" pitchFamily="18" charset="0"/>
              </a:rPr>
              <a:t>Diverse employees bring fresh perspectives, new ideas, and the ability to roll with the inevitable changes that occur in the retail industry.</a:t>
            </a:r>
          </a:p>
          <a:p>
            <a:pPr marL="285750" indent="-285750">
              <a:buFont typeface="Wingdings" panose="05000000000000000000" pitchFamily="2" charset="2"/>
              <a:buChar char="v"/>
            </a:pPr>
            <a:r>
              <a:rPr lang="en-US" dirty="0" smtClean="0">
                <a:latin typeface="Times New Roman" panose="02020603050405020304" pitchFamily="18" charset="0"/>
                <a:cs typeface="Times New Roman" panose="02020603050405020304" pitchFamily="18" charset="0"/>
              </a:rPr>
              <a:t>When a company values and promotes diversity in the workplace, everyone feels more valued and motivated to do their best.</a:t>
            </a:r>
          </a:p>
          <a:p>
            <a:pPr marL="285750" indent="-285750">
              <a:buFont typeface="Wingdings" panose="05000000000000000000" pitchFamily="2" charset="2"/>
              <a:buChar char="v"/>
            </a:pPr>
            <a:r>
              <a:rPr lang="en-US" dirty="0" smtClean="0">
                <a:latin typeface="Times New Roman" panose="02020603050405020304" pitchFamily="18" charset="0"/>
                <a:cs typeface="Times New Roman" panose="02020603050405020304" pitchFamily="18" charset="0"/>
              </a:rPr>
              <a:t>With a wide range of expertise and experience, a business can better serve its customers.</a:t>
            </a:r>
          </a:p>
          <a:p>
            <a:pPr marL="285750" indent="-285750">
              <a:buFont typeface="Wingdings" panose="05000000000000000000" pitchFamily="2" charset="2"/>
              <a:buChar char="v"/>
            </a:pPr>
            <a:r>
              <a:rPr lang="en-US" dirty="0" smtClean="0">
                <a:latin typeface="Times New Roman" panose="02020603050405020304" pitchFamily="18" charset="0"/>
                <a:cs typeface="Times New Roman" panose="02020603050405020304" pitchFamily="18" charset="0"/>
              </a:rPr>
              <a:t>A more diverse staff can improve our brand recognition, ability to attract top talent, and bottom line.</a:t>
            </a:r>
          </a:p>
          <a:p>
            <a:endParaRPr lang="en-US" dirty="0"/>
          </a:p>
        </p:txBody>
      </p:sp>
    </p:spTree>
    <p:extLst>
      <p:ext uri="{BB962C8B-B14F-4D97-AF65-F5344CB8AC3E}">
        <p14:creationId xmlns="" xmlns:p14="http://schemas.microsoft.com/office/powerpoint/2010/main" val="3443541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Human Resources Use of Workplace Flexibility to Promote Diversity and inclusion</a:t>
            </a:r>
            <a:r>
              <a:rPr lang="en-US" b="1" dirty="0"/>
              <a:t> </a:t>
            </a:r>
            <a:br>
              <a:rPr lang="en-US" b="1" dirty="0"/>
            </a:br>
            <a:endParaRPr lang="en-US" dirty="0"/>
          </a:p>
        </p:txBody>
      </p:sp>
      <p:sp>
        <p:nvSpPr>
          <p:cNvPr id="3" name="Content Placeholder 2"/>
          <p:cNvSpPr>
            <a:spLocks noGrp="1"/>
          </p:cNvSpPr>
          <p:nvPr>
            <p:ph idx="1"/>
          </p:nvPr>
        </p:nvSpPr>
        <p:spPr/>
        <p:txBody>
          <a:bodyPr/>
          <a:lstStyle/>
          <a:p>
            <a:r>
              <a:rPr lang="en-US" b="1" dirty="0">
                <a:latin typeface="Times New Roman" panose="02020603050405020304" pitchFamily="18" charset="0"/>
                <a:cs typeface="Times New Roman" panose="02020603050405020304" pitchFamily="18" charset="0"/>
              </a:rPr>
              <a:t>Use adaptability to discover new </a:t>
            </a:r>
            <a:r>
              <a:rPr lang="en-US" b="1" dirty="0" smtClean="0">
                <a:latin typeface="Times New Roman" panose="02020603050405020304" pitchFamily="18" charset="0"/>
                <a:cs typeface="Times New Roman" panose="02020603050405020304" pitchFamily="18" charset="0"/>
              </a:rPr>
              <a:t>opportunities</a:t>
            </a:r>
          </a:p>
          <a:p>
            <a:r>
              <a:rPr lang="en-US" b="1" dirty="0">
                <a:latin typeface="Times New Roman" panose="02020603050405020304" pitchFamily="18" charset="0"/>
                <a:cs typeface="Times New Roman" panose="02020603050405020304" pitchFamily="18" charset="0"/>
              </a:rPr>
              <a:t>Lacking diversity, Spotlight's staff </a:t>
            </a:r>
            <a:endParaRPr lang="en-US"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Communicate plans and results</a:t>
            </a:r>
            <a:endParaRPr lang="en-US"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Build communities of shared interest and support </a:t>
            </a:r>
            <a:endParaRPr lang="en-US"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Improve training and education options</a:t>
            </a:r>
            <a:endParaRPr lang="en-US" dirty="0">
              <a:latin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 xmlns:p14="http://schemas.microsoft.com/office/powerpoint/2010/main" val="1373651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Use adaptability to discover new </a:t>
            </a:r>
            <a:r>
              <a:rPr lang="en-US" b="1" dirty="0" smtClean="0">
                <a:latin typeface="Times New Roman" panose="02020603050405020304" pitchFamily="18" charset="0"/>
                <a:cs typeface="Times New Roman" panose="02020603050405020304" pitchFamily="18" charset="0"/>
              </a:rPr>
              <a:t>opportunities</a:t>
            </a:r>
            <a:endParaRPr lang="en-US" dirty="0"/>
          </a:p>
        </p:txBody>
      </p:sp>
      <p:pic>
        <p:nvPicPr>
          <p:cNvPr id="4" name="Content Placeholder 3"/>
          <p:cNvPicPr>
            <a:picLocks noGrp="1" noChangeAspect="1"/>
          </p:cNvPicPr>
          <p:nvPr>
            <p:ph idx="1"/>
          </p:nvPr>
        </p:nvPicPr>
        <p:blipFill>
          <a:blip r:embed="rId3"/>
          <a:stretch>
            <a:fillRect/>
          </a:stretch>
        </p:blipFill>
        <p:spPr>
          <a:xfrm>
            <a:off x="5079204" y="2137752"/>
            <a:ext cx="2828925" cy="1619250"/>
          </a:xfrm>
          <a:prstGeom prst="rect">
            <a:avLst/>
          </a:prstGeom>
        </p:spPr>
      </p:pic>
      <p:sp>
        <p:nvSpPr>
          <p:cNvPr id="5" name="TextBox 4"/>
          <p:cNvSpPr txBox="1"/>
          <p:nvPr/>
        </p:nvSpPr>
        <p:spPr>
          <a:xfrm>
            <a:off x="2563445" y="3916292"/>
            <a:ext cx="8487508" cy="2585323"/>
          </a:xfrm>
          <a:prstGeom prst="rect">
            <a:avLst/>
          </a:prstGeom>
          <a:noFill/>
        </p:spPr>
        <p:txBody>
          <a:bodyPr wrap="square" rtlCol="0">
            <a:spAutoFit/>
          </a:bodyPr>
          <a:lstStyle/>
          <a:p>
            <a:pPr marL="285750"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More people with temporary or permanent health difficulties or physical disabilities can find gainful employment thanks to workplace flexibility. </a:t>
            </a:r>
            <a:endParaRPr lang="en-US" dirty="0" smtClean="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A company can better achieve its diversity goals and attract new customers by staffing its call </a:t>
            </a:r>
            <a:r>
              <a:rPr lang="en-US" dirty="0" err="1">
                <a:latin typeface="Times New Roman" panose="02020603050405020304" pitchFamily="18" charset="0"/>
                <a:cs typeface="Times New Roman" panose="02020603050405020304" pitchFamily="18" charset="0"/>
              </a:rPr>
              <a:t>centres</a:t>
            </a:r>
            <a:r>
              <a:rPr lang="en-US" dirty="0">
                <a:latin typeface="Times New Roman" panose="02020603050405020304" pitchFamily="18" charset="0"/>
                <a:cs typeface="Times New Roman" panose="02020603050405020304" pitchFamily="18" charset="0"/>
              </a:rPr>
              <a:t> with people from all over the world and all time zones if its travels to the office (FAN, 2022).</a:t>
            </a:r>
          </a:p>
          <a:p>
            <a:pPr marL="285750"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Any progress workers may have made toward fishing more comfortable near coworkers may be undone. </a:t>
            </a:r>
            <a:endParaRPr lang="en-US" dirty="0" smtClean="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It can prevent people from getting the informal guidance and connections they need to advance their careers. </a:t>
            </a:r>
          </a:p>
        </p:txBody>
      </p:sp>
    </p:spTree>
    <p:extLst>
      <p:ext uri="{BB962C8B-B14F-4D97-AF65-F5344CB8AC3E}">
        <p14:creationId xmlns="" xmlns:p14="http://schemas.microsoft.com/office/powerpoint/2010/main" val="1364631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Lacking diversity, Spotlight's staff </a:t>
            </a:r>
            <a:r>
              <a:rPr lang="en-US" dirty="0">
                <a:latin typeface="Times New Roman" panose="02020603050405020304" pitchFamily="18" charset="0"/>
                <a:cs typeface="Times New Roman" panose="02020603050405020304" pitchFamily="18" charset="0"/>
              </a:rPr>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585910" y="3238499"/>
            <a:ext cx="10018713" cy="3124201"/>
          </a:xfrm>
        </p:spPr>
        <p:txBody>
          <a:bodyPr/>
          <a:lstStyle/>
          <a:p>
            <a:r>
              <a:rPr lang="en-US" dirty="0">
                <a:latin typeface="Times New Roman" panose="02020603050405020304" pitchFamily="18" charset="0"/>
                <a:cs typeface="Times New Roman" panose="02020603050405020304" pitchFamily="18" charset="0"/>
              </a:rPr>
              <a:t>To foster a sense of community and acceptance among staff members, it's essential to highlight employees from a wide range of </a:t>
            </a:r>
            <a:r>
              <a:rPr lang="en-US" dirty="0" smtClean="0">
                <a:latin typeface="Times New Roman" panose="02020603050405020304" pitchFamily="18" charset="0"/>
                <a:cs typeface="Times New Roman" panose="02020603050405020304" pitchFamily="18" charset="0"/>
              </a:rPr>
              <a:t>identities.</a:t>
            </a:r>
          </a:p>
          <a:p>
            <a:r>
              <a:rPr lang="en-US" dirty="0">
                <a:latin typeface="Times New Roman" panose="02020603050405020304" pitchFamily="18" charset="0"/>
                <a:cs typeface="Times New Roman" panose="02020603050405020304" pitchFamily="18" charset="0"/>
              </a:rPr>
              <a:t>Consider the message about the company's culture, values, and norms while selecting photos for the website or presenters for presentations. </a:t>
            </a:r>
          </a:p>
        </p:txBody>
      </p:sp>
      <p:pic>
        <p:nvPicPr>
          <p:cNvPr id="4" name="Picture 3"/>
          <p:cNvPicPr>
            <a:picLocks noChangeAspect="1"/>
          </p:cNvPicPr>
          <p:nvPr/>
        </p:nvPicPr>
        <p:blipFill>
          <a:blip r:embed="rId3"/>
          <a:stretch>
            <a:fillRect/>
          </a:stretch>
        </p:blipFill>
        <p:spPr>
          <a:xfrm>
            <a:off x="4745404" y="1833683"/>
            <a:ext cx="3210658" cy="1816101"/>
          </a:xfrm>
          <a:prstGeom prst="rect">
            <a:avLst/>
          </a:prstGeom>
        </p:spPr>
      </p:pic>
    </p:spTree>
    <p:extLst>
      <p:ext uri="{BB962C8B-B14F-4D97-AF65-F5344CB8AC3E}">
        <p14:creationId xmlns="" xmlns:p14="http://schemas.microsoft.com/office/powerpoint/2010/main" val="3823245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Communicate plans and results</a:t>
            </a:r>
            <a:endParaRPr lang="en-US" dirty="0">
              <a:latin typeface="Times New Roman" panose="02020603050405020304" pitchFamily="18" charset="0"/>
              <a:cs typeface="Times New Roman" panose="02020603050405020304" pitchFamily="18" charset="0"/>
            </a:endParaRPr>
          </a:p>
        </p:txBody>
      </p:sp>
      <p:pic>
        <p:nvPicPr>
          <p:cNvPr id="4" name="Content Placeholder 3"/>
          <p:cNvPicPr>
            <a:picLocks noGrp="1" noChangeAspect="1"/>
          </p:cNvPicPr>
          <p:nvPr>
            <p:ph idx="1"/>
          </p:nvPr>
        </p:nvPicPr>
        <p:blipFill>
          <a:blip r:embed="rId3"/>
          <a:stretch>
            <a:fillRect/>
          </a:stretch>
        </p:blipFill>
        <p:spPr>
          <a:xfrm>
            <a:off x="945479" y="3976443"/>
            <a:ext cx="3634336" cy="1552575"/>
          </a:xfrm>
          <a:prstGeom prst="rect">
            <a:avLst/>
          </a:prstGeom>
        </p:spPr>
      </p:pic>
      <p:sp>
        <p:nvSpPr>
          <p:cNvPr id="5" name="TextBox 4"/>
          <p:cNvSpPr txBox="1"/>
          <p:nvPr/>
        </p:nvSpPr>
        <p:spPr>
          <a:xfrm>
            <a:off x="5986585" y="2336800"/>
            <a:ext cx="5150338" cy="3416320"/>
          </a:xfrm>
          <a:prstGeom prst="rect">
            <a:avLst/>
          </a:prstGeom>
          <a:noFill/>
        </p:spPr>
        <p:txBody>
          <a:bodyPr wrap="square" rtlCol="0">
            <a:spAutoFit/>
          </a:bodyPr>
          <a:lstStyle/>
          <a:p>
            <a:pPr marL="285750"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Those who doubt an employer's </a:t>
            </a:r>
            <a:r>
              <a:rPr lang="en-US" dirty="0" smtClean="0">
                <a:latin typeface="Times New Roman" panose="02020603050405020304" pitchFamily="18" charset="0"/>
                <a:cs typeface="Times New Roman" panose="02020603050405020304" pitchFamily="18" charset="0"/>
              </a:rPr>
              <a:t>communication of </a:t>
            </a:r>
            <a:r>
              <a:rPr lang="en-US" dirty="0">
                <a:latin typeface="Times New Roman" panose="02020603050405020304" pitchFamily="18" charset="0"/>
                <a:cs typeface="Times New Roman" panose="02020603050405020304" pitchFamily="18" charset="0"/>
              </a:rPr>
              <a:t>its diversity and inclusion aims are considerably more likely to </a:t>
            </a:r>
            <a:r>
              <a:rPr lang="en-US" dirty="0" smtClean="0">
                <a:latin typeface="Times New Roman" panose="02020603050405020304" pitchFamily="18" charset="0"/>
                <a:cs typeface="Times New Roman" panose="02020603050405020304" pitchFamily="18" charset="0"/>
              </a:rPr>
              <a:t>leave. It </a:t>
            </a:r>
            <a:r>
              <a:rPr lang="en-US" dirty="0">
                <a:latin typeface="Times New Roman" panose="02020603050405020304" pitchFamily="18" charset="0"/>
                <a:cs typeface="Times New Roman" panose="02020603050405020304" pitchFamily="18" charset="0"/>
              </a:rPr>
              <a:t>can be even more challenging to build confidence in a hybrid workplace</a:t>
            </a:r>
            <a:r>
              <a:rPr lang="en-US" dirty="0" smtClean="0">
                <a:latin typeface="Times New Roman" panose="02020603050405020304" pitchFamily="18" charset="0"/>
                <a:cs typeface="Times New Roman" panose="02020603050405020304" pitchFamily="18" charset="0"/>
              </a:rPr>
              <a:t>.</a:t>
            </a:r>
          </a:p>
          <a:p>
            <a:pPr marL="285750" indent="-285750">
              <a:buFont typeface="Wingdings" panose="05000000000000000000" pitchFamily="2" charset="2"/>
              <a:buChar char="v"/>
            </a:pPr>
            <a:endParaRPr lang="en-US" dirty="0" smtClean="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US" dirty="0" smtClean="0">
                <a:latin typeface="Times New Roman" panose="02020603050405020304" pitchFamily="18" charset="0"/>
                <a:cs typeface="Times New Roman" panose="02020603050405020304" pitchFamily="18" charset="0"/>
              </a:rPr>
              <a:t>In hybrid meetings that can be easily accessed, retrieved, and understood by a large audience, executives should establish a layout of what changes are being implemented to achieve the goals</a:t>
            </a:r>
          </a:p>
          <a:p>
            <a:endParaRPr lang="en-US" dirty="0"/>
          </a:p>
        </p:txBody>
      </p:sp>
    </p:spTree>
    <p:extLst>
      <p:ext uri="{BB962C8B-B14F-4D97-AF65-F5344CB8AC3E}">
        <p14:creationId xmlns="" xmlns:p14="http://schemas.microsoft.com/office/powerpoint/2010/main" val="344461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Build communities of shared interest and support </a:t>
            </a:r>
            <a:endParaRPr lang="en-US" dirty="0">
              <a:latin typeface="Times New Roman" panose="02020603050405020304" pitchFamily="18" charset="0"/>
              <a:cs typeface="Times New Roman" panose="02020603050405020304" pitchFamily="18" charset="0"/>
            </a:endParaRPr>
          </a:p>
        </p:txBody>
      </p:sp>
      <p:pic>
        <p:nvPicPr>
          <p:cNvPr id="4" name="Content Placeholder 3"/>
          <p:cNvPicPr>
            <a:picLocks noGrp="1" noChangeAspect="1"/>
          </p:cNvPicPr>
          <p:nvPr>
            <p:ph idx="1"/>
          </p:nvPr>
        </p:nvPicPr>
        <p:blipFill>
          <a:blip r:embed="rId3"/>
          <a:stretch>
            <a:fillRect/>
          </a:stretch>
        </p:blipFill>
        <p:spPr>
          <a:xfrm>
            <a:off x="1484311" y="2821353"/>
            <a:ext cx="3324225" cy="1461478"/>
          </a:xfrm>
          <a:prstGeom prst="rect">
            <a:avLst/>
          </a:prstGeom>
        </p:spPr>
      </p:pic>
      <p:sp>
        <p:nvSpPr>
          <p:cNvPr id="5" name="TextBox 4"/>
          <p:cNvSpPr txBox="1"/>
          <p:nvPr/>
        </p:nvSpPr>
        <p:spPr>
          <a:xfrm>
            <a:off x="5095631" y="2438399"/>
            <a:ext cx="6407393" cy="3139321"/>
          </a:xfrm>
          <a:prstGeom prst="rect">
            <a:avLst/>
          </a:prstGeom>
          <a:noFill/>
        </p:spPr>
        <p:txBody>
          <a:bodyPr wrap="square" rtlCol="0">
            <a:spAutoFit/>
          </a:bodyPr>
          <a:lstStyle/>
          <a:p>
            <a:pPr marL="285750"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Aside from providing tools for in-person and online collaboration, forums and leaders can also establish diversity advisory boards and "safe places" for employees to express their problems and concerns (</a:t>
            </a:r>
            <a:r>
              <a:rPr lang="en-US" dirty="0" err="1">
                <a:latin typeface="Times New Roman" panose="02020603050405020304" pitchFamily="18" charset="0"/>
                <a:cs typeface="Times New Roman" panose="02020603050405020304" pitchFamily="18" charset="0"/>
              </a:rPr>
              <a:t>Kuzior</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Kettler</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Rąb</a:t>
            </a:r>
            <a:r>
              <a:rPr lang="en-US" dirty="0">
                <a:latin typeface="Times New Roman" panose="02020603050405020304" pitchFamily="18" charset="0"/>
                <a:cs typeface="Times New Roman" panose="02020603050405020304" pitchFamily="18" charset="0"/>
              </a:rPr>
              <a:t>, 2021). </a:t>
            </a:r>
            <a:endParaRPr lang="en-US" dirty="0" smtClean="0">
              <a:latin typeface="Times New Roman" panose="02020603050405020304" pitchFamily="18" charset="0"/>
              <a:cs typeface="Times New Roman" panose="02020603050405020304" pitchFamily="18" charset="0"/>
            </a:endParaRPr>
          </a:p>
          <a:p>
            <a:endParaRPr lang="en-US" dirty="0" smtClean="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If workers do not feel accepted in a certain is a good fit for them, they may experience discrimination</a:t>
            </a:r>
            <a:r>
              <a:rPr lang="en-US" dirty="0" smtClean="0">
                <a:latin typeface="Times New Roman" panose="02020603050405020304" pitchFamily="18" charset="0"/>
                <a:cs typeface="Times New Roman" panose="02020603050405020304" pitchFamily="18" charset="0"/>
              </a:rPr>
              <a:t>.</a:t>
            </a:r>
          </a:p>
          <a:p>
            <a:r>
              <a:rPr lang="en-US" dirty="0" smtClean="0">
                <a:latin typeface="Times New Roman" panose="02020603050405020304" pitchFamily="18" charset="0"/>
                <a:cs typeface="Times New Roman" panose="02020603050405020304" pitchFamily="18" charset="0"/>
              </a:rPr>
              <a:t> </a:t>
            </a:r>
          </a:p>
          <a:p>
            <a:pPr marL="285750"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Build sure everyone can access and actively meetings, and spell out how employees can make new chances that work for them. </a:t>
            </a:r>
          </a:p>
          <a:p>
            <a:endParaRPr lang="en-US" dirty="0"/>
          </a:p>
        </p:txBody>
      </p:sp>
    </p:spTree>
    <p:extLst>
      <p:ext uri="{BB962C8B-B14F-4D97-AF65-F5344CB8AC3E}">
        <p14:creationId xmlns="" xmlns:p14="http://schemas.microsoft.com/office/powerpoint/2010/main" val="2883840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5234" y="451338"/>
            <a:ext cx="10018713" cy="1752599"/>
          </a:xfrm>
        </p:spPr>
        <p:txBody>
          <a:bodyPr/>
          <a:lstStyle/>
          <a:p>
            <a:r>
              <a:rPr lang="en-US" b="1" dirty="0">
                <a:latin typeface="Times New Roman" panose="02020603050405020304" pitchFamily="18" charset="0"/>
                <a:cs typeface="Times New Roman" panose="02020603050405020304" pitchFamily="18" charset="0"/>
              </a:rPr>
              <a:t>I</a:t>
            </a:r>
            <a:r>
              <a:rPr lang="en-US" b="1" dirty="0" smtClean="0">
                <a:latin typeface="Times New Roman" panose="02020603050405020304" pitchFamily="18" charset="0"/>
                <a:cs typeface="Times New Roman" panose="02020603050405020304" pitchFamily="18" charset="0"/>
              </a:rPr>
              <a:t>mprove Training </a:t>
            </a:r>
            <a:r>
              <a:rPr lang="en-US" b="1" dirty="0">
                <a:latin typeface="Times New Roman" panose="02020603050405020304" pitchFamily="18" charset="0"/>
                <a:cs typeface="Times New Roman" panose="02020603050405020304" pitchFamily="18" charset="0"/>
              </a:rPr>
              <a:t>and </a:t>
            </a:r>
            <a:r>
              <a:rPr lang="en-US" b="1" dirty="0" smtClean="0">
                <a:latin typeface="Times New Roman" panose="02020603050405020304" pitchFamily="18" charset="0"/>
                <a:cs typeface="Times New Roman" panose="02020603050405020304" pitchFamily="18" charset="0"/>
              </a:rPr>
              <a:t>Education </a:t>
            </a:r>
            <a:r>
              <a:rPr lang="en-US" b="1" dirty="0">
                <a:latin typeface="Times New Roman" panose="02020603050405020304" pitchFamily="18" charset="0"/>
                <a:cs typeface="Times New Roman" panose="02020603050405020304" pitchFamily="18" charset="0"/>
              </a:rPr>
              <a:t>O</a:t>
            </a:r>
            <a:r>
              <a:rPr lang="en-US" b="1" dirty="0" smtClean="0">
                <a:latin typeface="Times New Roman" panose="02020603050405020304" pitchFamily="18" charset="0"/>
                <a:cs typeface="Times New Roman" panose="02020603050405020304" pitchFamily="18" charset="0"/>
              </a:rPr>
              <a:t>ptions</a:t>
            </a:r>
            <a:endParaRPr lang="en-US" dirty="0">
              <a:latin typeface="Times New Roman" panose="02020603050405020304" pitchFamily="18" charset="0"/>
              <a:cs typeface="Times New Roman" panose="02020603050405020304" pitchFamily="18" charset="0"/>
            </a:endParaRPr>
          </a:p>
        </p:txBody>
      </p:sp>
      <p:pic>
        <p:nvPicPr>
          <p:cNvPr id="4" name="Content Placeholder 3"/>
          <p:cNvPicPr>
            <a:picLocks noGrp="1" noChangeAspect="1"/>
          </p:cNvPicPr>
          <p:nvPr>
            <p:ph idx="1"/>
          </p:nvPr>
        </p:nvPicPr>
        <p:blipFill>
          <a:blip r:embed="rId3"/>
          <a:stretch>
            <a:fillRect/>
          </a:stretch>
        </p:blipFill>
        <p:spPr>
          <a:xfrm>
            <a:off x="2657231" y="1890711"/>
            <a:ext cx="7713784" cy="1095375"/>
          </a:xfrm>
          <a:prstGeom prst="rect">
            <a:avLst/>
          </a:prstGeom>
        </p:spPr>
      </p:pic>
      <p:sp>
        <p:nvSpPr>
          <p:cNvPr id="5" name="TextBox 4"/>
          <p:cNvSpPr txBox="1"/>
          <p:nvPr/>
        </p:nvSpPr>
        <p:spPr>
          <a:xfrm>
            <a:off x="2282092" y="3360615"/>
            <a:ext cx="8698523" cy="2585323"/>
          </a:xfrm>
          <a:prstGeom prst="rect">
            <a:avLst/>
          </a:prstGeom>
          <a:noFill/>
        </p:spPr>
        <p:txBody>
          <a:bodyPr wrap="square" rtlCol="0">
            <a:spAutoFit/>
          </a:bodyPr>
          <a:lstStyle/>
          <a:p>
            <a:pPr marL="285750"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Constructing a comprehensive training curriculum, mentoring programs, and work rotations can help increase career equity and attract and retain personnel. </a:t>
            </a:r>
            <a:endParaRPr lang="en-US" dirty="0" smtClean="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This initiative, for instance, prepares high-ranking women in business and finance to serve as on-air experts</a:t>
            </a:r>
            <a:r>
              <a:rPr lang="en-US" dirty="0" smtClean="0">
                <a:latin typeface="Times New Roman" panose="02020603050405020304" pitchFamily="18" charset="0"/>
                <a:cs typeface="Times New Roman" panose="02020603050405020304" pitchFamily="18" charset="0"/>
              </a:rPr>
              <a:t>.</a:t>
            </a:r>
          </a:p>
          <a:p>
            <a:pPr marL="285750"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Provide instruction for supervisors on diversity and inclusion issues, such as how to spot and avoid </a:t>
            </a:r>
            <a:r>
              <a:rPr lang="en-US" dirty="0" err="1">
                <a:latin typeface="Times New Roman" panose="02020603050405020304" pitchFamily="18" charset="0"/>
                <a:cs typeface="Times New Roman" panose="02020603050405020304" pitchFamily="18" charset="0"/>
              </a:rPr>
              <a:t>microaggressions</a:t>
            </a:r>
            <a:r>
              <a:rPr lang="en-US" dirty="0">
                <a:latin typeface="Times New Roman" panose="02020603050405020304" pitchFamily="18" charset="0"/>
                <a:cs typeface="Times New Roman" panose="02020603050405020304" pitchFamily="18" charset="0"/>
              </a:rPr>
              <a:t> and where to find diverse talent pools, such as through social networks</a:t>
            </a:r>
            <a:r>
              <a:rPr lang="en-US" dirty="0" smtClean="0">
                <a:latin typeface="Times New Roman" panose="02020603050405020304" pitchFamily="18" charset="0"/>
                <a:cs typeface="Times New Roman" panose="02020603050405020304" pitchFamily="18" charset="0"/>
              </a:rPr>
              <a:t>.</a:t>
            </a:r>
          </a:p>
          <a:p>
            <a:pPr marL="285750"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Most concerns with fairness and inclusion are not due to a lack of knowledge or activity but rather to intricacies in the underlying structure. </a:t>
            </a:r>
          </a:p>
        </p:txBody>
      </p:sp>
    </p:spTree>
    <p:extLst>
      <p:ext uri="{BB962C8B-B14F-4D97-AF65-F5344CB8AC3E}">
        <p14:creationId xmlns="" xmlns:p14="http://schemas.microsoft.com/office/powerpoint/2010/main" val="1277094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Modifying Diversity and inclusion initiatives to take advantage of flexible work arrangements</a:t>
            </a:r>
            <a:r>
              <a:rPr lang="en-US" dirty="0"/>
              <a:t/>
            </a:r>
            <a:br>
              <a:rPr lang="en-US" dirty="0"/>
            </a:br>
            <a:endParaRPr lang="en-US" dirty="0"/>
          </a:p>
        </p:txBody>
      </p:sp>
      <p:sp>
        <p:nvSpPr>
          <p:cNvPr id="3" name="Content Placeholder 2"/>
          <p:cNvSpPr>
            <a:spLocks noGrp="1"/>
          </p:cNvSpPr>
          <p:nvPr>
            <p:ph idx="1"/>
          </p:nvPr>
        </p:nvSpPr>
        <p:spPr/>
        <p:txBody>
          <a:bodyPr/>
          <a:lstStyle/>
          <a:p>
            <a:r>
              <a:rPr lang="en-US" dirty="0"/>
              <a:t>It's possible that with the advent of hybrid workplace possibilities, we'll have a very different idea of  "at work" and who gets to develop in their careers. </a:t>
            </a:r>
            <a:endParaRPr lang="en-US" dirty="0" smtClean="0"/>
          </a:p>
          <a:p>
            <a:r>
              <a:rPr lang="en-US" dirty="0"/>
              <a:t>The ability to work remotely removes one barrier, but it's also vital to reimagine the workplace to make it welcoming to people who might otherwise be left out (</a:t>
            </a:r>
            <a:r>
              <a:rPr lang="en-US" dirty="0" err="1"/>
              <a:t>Deshmukh</a:t>
            </a:r>
            <a:r>
              <a:rPr lang="en-US" dirty="0"/>
              <a:t> and Yadav, 2021). </a:t>
            </a:r>
            <a:endParaRPr lang="en-US" dirty="0" smtClean="0"/>
          </a:p>
          <a:p>
            <a:r>
              <a:rPr lang="en-US" dirty="0"/>
              <a:t>The focus should be on individuals rather than geographic locations. </a:t>
            </a:r>
          </a:p>
          <a:p>
            <a:endParaRPr lang="en-US" dirty="0"/>
          </a:p>
        </p:txBody>
      </p:sp>
    </p:spTree>
    <p:extLst>
      <p:ext uri="{BB962C8B-B14F-4D97-AF65-F5344CB8AC3E}">
        <p14:creationId xmlns="" xmlns:p14="http://schemas.microsoft.com/office/powerpoint/2010/main" val="2397724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 </a:t>
            </a:r>
          </a:p>
        </p:txBody>
      </p:sp>
      <p:sp>
        <p:nvSpPr>
          <p:cNvPr id="3" name="Content Placeholder 2"/>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The epidemic is ended, we still need to work together for a better society</a:t>
            </a:r>
            <a:r>
              <a:rPr lang="en-US" dirty="0" smtClean="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People from disadvantaged backgrounds, including those with lower incomes, people with disabilities, women, and members of other historically oppressed groups, have long populated this country and have always fought for equal rights and opportunities. </a:t>
            </a:r>
            <a:endParaRPr lang="en-US" dirty="0" smtClean="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Time to get up to speed, and provide a hand to change the world.</a:t>
            </a:r>
          </a:p>
          <a:p>
            <a:endParaRPr lang="en-US" dirty="0"/>
          </a:p>
        </p:txBody>
      </p:sp>
    </p:spTree>
    <p:extLst>
      <p:ext uri="{BB962C8B-B14F-4D97-AF65-F5344CB8AC3E}">
        <p14:creationId xmlns="" xmlns:p14="http://schemas.microsoft.com/office/powerpoint/2010/main" val="37648493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0830" y="703385"/>
            <a:ext cx="8060787" cy="759655"/>
          </a:xfrm>
        </p:spPr>
        <p:txBody>
          <a:bodyPr/>
          <a:lstStyle/>
          <a:p>
            <a:r>
              <a:rPr lang="en-US" b="1" dirty="0">
                <a:latin typeface="Times New Roman" panose="02020603050405020304" pitchFamily="18" charset="0"/>
                <a:cs typeface="Times New Roman" panose="02020603050405020304" pitchFamily="18" charset="0"/>
              </a:rPr>
              <a:t>Reference</a:t>
            </a:r>
          </a:p>
        </p:txBody>
      </p:sp>
      <p:sp>
        <p:nvSpPr>
          <p:cNvPr id="3" name="Content Placeholder 2"/>
          <p:cNvSpPr>
            <a:spLocks noGrp="1"/>
          </p:cNvSpPr>
          <p:nvPr>
            <p:ph idx="1"/>
          </p:nvPr>
        </p:nvSpPr>
        <p:spPr>
          <a:xfrm>
            <a:off x="1434905" y="2124222"/>
            <a:ext cx="10269415" cy="4135901"/>
          </a:xfrm>
        </p:spPr>
        <p:txBody>
          <a:bodyPr>
            <a:normAutofit fontScale="25000" lnSpcReduction="20000"/>
          </a:bodyPr>
          <a:lstStyle/>
          <a:p>
            <a:r>
              <a:rPr lang="en-US" sz="5600" dirty="0" err="1">
                <a:latin typeface="Times New Roman" panose="02020603050405020304" pitchFamily="18" charset="0"/>
                <a:cs typeface="Times New Roman" panose="02020603050405020304" pitchFamily="18" charset="0"/>
              </a:rPr>
              <a:t>Agba</a:t>
            </a:r>
            <a:r>
              <a:rPr lang="en-US" sz="5600" dirty="0">
                <a:latin typeface="Times New Roman" panose="02020603050405020304" pitchFamily="18" charset="0"/>
                <a:cs typeface="Times New Roman" panose="02020603050405020304" pitchFamily="18" charset="0"/>
              </a:rPr>
              <a:t>, </a:t>
            </a:r>
            <a:r>
              <a:rPr lang="en-US" sz="5600" dirty="0" smtClean="0">
                <a:latin typeface="Times New Roman" panose="02020603050405020304" pitchFamily="18" charset="0"/>
                <a:cs typeface="Times New Roman" panose="02020603050405020304" pitchFamily="18" charset="0"/>
              </a:rPr>
              <a:t>A. , </a:t>
            </a:r>
            <a:r>
              <a:rPr lang="en-US" sz="5600" dirty="0" err="1">
                <a:latin typeface="Times New Roman" panose="02020603050405020304" pitchFamily="18" charset="0"/>
                <a:cs typeface="Times New Roman" panose="02020603050405020304" pitchFamily="18" charset="0"/>
              </a:rPr>
              <a:t>Ocheni</a:t>
            </a:r>
            <a:r>
              <a:rPr lang="en-US" sz="5600" dirty="0">
                <a:latin typeface="Times New Roman" panose="02020603050405020304" pitchFamily="18" charset="0"/>
                <a:cs typeface="Times New Roman" panose="02020603050405020304" pitchFamily="18" charset="0"/>
              </a:rPr>
              <a:t>, </a:t>
            </a:r>
            <a:r>
              <a:rPr lang="en-US" sz="5600" dirty="0" smtClean="0">
                <a:latin typeface="Times New Roman" panose="02020603050405020304" pitchFamily="18" charset="0"/>
                <a:cs typeface="Times New Roman" panose="02020603050405020304" pitchFamily="18" charset="0"/>
              </a:rPr>
              <a:t>S.  &amp; </a:t>
            </a:r>
            <a:r>
              <a:rPr lang="en-US" sz="5600" dirty="0" err="1" smtClean="0">
                <a:latin typeface="Times New Roman" panose="02020603050405020304" pitchFamily="18" charset="0"/>
                <a:cs typeface="Times New Roman" panose="02020603050405020304" pitchFamily="18" charset="0"/>
              </a:rPr>
              <a:t>Agba</a:t>
            </a:r>
            <a:r>
              <a:rPr lang="en-US" sz="5600" dirty="0">
                <a:latin typeface="Times New Roman" panose="02020603050405020304" pitchFamily="18" charset="0"/>
                <a:cs typeface="Times New Roman" panose="02020603050405020304" pitchFamily="18" charset="0"/>
              </a:rPr>
              <a:t>, </a:t>
            </a:r>
            <a:r>
              <a:rPr lang="en-US" sz="5600" dirty="0" smtClean="0">
                <a:latin typeface="Times New Roman" panose="02020603050405020304" pitchFamily="18" charset="0"/>
                <a:cs typeface="Times New Roman" panose="02020603050405020304" pitchFamily="18" charset="0"/>
              </a:rPr>
              <a:t>M. </a:t>
            </a:r>
            <a:r>
              <a:rPr lang="en-US" sz="5600" dirty="0">
                <a:latin typeface="Times New Roman" panose="02020603050405020304" pitchFamily="18" charset="0"/>
                <a:cs typeface="Times New Roman" panose="02020603050405020304" pitchFamily="18" charset="0"/>
              </a:rPr>
              <a:t>(2020). </a:t>
            </a:r>
            <a:r>
              <a:rPr lang="en-US" sz="5600" dirty="0" smtClean="0">
                <a:latin typeface="Times New Roman" panose="02020603050405020304" pitchFamily="18" charset="0"/>
                <a:cs typeface="Times New Roman" panose="02020603050405020304" pitchFamily="18" charset="0"/>
              </a:rPr>
              <a:t>  COVID-19 </a:t>
            </a:r>
            <a:r>
              <a:rPr lang="en-US" sz="5600" dirty="0">
                <a:latin typeface="Times New Roman" panose="02020603050405020304" pitchFamily="18" charset="0"/>
                <a:cs typeface="Times New Roman" panose="02020603050405020304" pitchFamily="18" charset="0"/>
              </a:rPr>
              <a:t>and </a:t>
            </a:r>
            <a:r>
              <a:rPr lang="en-US" sz="5600" dirty="0" smtClean="0">
                <a:latin typeface="Times New Roman" panose="02020603050405020304" pitchFamily="18" charset="0"/>
                <a:cs typeface="Times New Roman" panose="02020603050405020304" pitchFamily="18" charset="0"/>
              </a:rPr>
              <a:t> the </a:t>
            </a:r>
            <a:r>
              <a:rPr lang="en-US" sz="5600" dirty="0">
                <a:latin typeface="Times New Roman" panose="02020603050405020304" pitchFamily="18" charset="0"/>
                <a:cs typeface="Times New Roman" panose="02020603050405020304" pitchFamily="18" charset="0"/>
              </a:rPr>
              <a:t>World of Work Dynamics: A Critical </a:t>
            </a:r>
            <a:r>
              <a:rPr lang="en-US" sz="5600" dirty="0" smtClean="0">
                <a:latin typeface="Times New Roman" panose="02020603050405020304" pitchFamily="18" charset="0"/>
                <a:cs typeface="Times New Roman" panose="02020603050405020304" pitchFamily="18" charset="0"/>
              </a:rPr>
              <a:t>Review</a:t>
            </a:r>
            <a:r>
              <a:rPr lang="en-US" sz="5600" dirty="0" smtClean="0">
                <a:latin typeface="Times New Roman" panose="02020603050405020304" pitchFamily="18" charset="0"/>
                <a:cs typeface="Times New Roman" panose="02020603050405020304" pitchFamily="18" charset="0"/>
              </a:rPr>
              <a:t>, </a:t>
            </a:r>
            <a:r>
              <a:rPr lang="en-US" sz="5600" dirty="0" smtClean="0">
                <a:latin typeface="Times New Roman" panose="02020603050405020304" pitchFamily="18" charset="0"/>
                <a:cs typeface="Times New Roman" panose="02020603050405020304" pitchFamily="18" charset="0"/>
              </a:rPr>
              <a:t> </a:t>
            </a:r>
            <a:r>
              <a:rPr lang="en-US" sz="5600" i="1" dirty="0">
                <a:latin typeface="Times New Roman" panose="02020603050405020304" pitchFamily="18" charset="0"/>
                <a:cs typeface="Times New Roman" panose="02020603050405020304" pitchFamily="18" charset="0"/>
              </a:rPr>
              <a:t>Journal of Educational and Social Research</a:t>
            </a:r>
            <a:r>
              <a:rPr lang="en-US" sz="5600" dirty="0">
                <a:latin typeface="Times New Roman" panose="02020603050405020304" pitchFamily="18" charset="0"/>
                <a:cs typeface="Times New Roman" panose="02020603050405020304" pitchFamily="18" charset="0"/>
              </a:rPr>
              <a:t>, 10(5), </a:t>
            </a:r>
            <a:r>
              <a:rPr lang="en-US" sz="5600" dirty="0" smtClean="0">
                <a:latin typeface="Times New Roman" panose="02020603050405020304" pitchFamily="18" charset="0"/>
                <a:cs typeface="Times New Roman" panose="02020603050405020304" pitchFamily="18" charset="0"/>
              </a:rPr>
              <a:t>p.119,  </a:t>
            </a:r>
            <a:r>
              <a:rPr lang="en-US" sz="5600" dirty="0">
                <a:latin typeface="Times New Roman" panose="02020603050405020304" pitchFamily="18" charset="0"/>
                <a:cs typeface="Times New Roman" panose="02020603050405020304" pitchFamily="18" charset="0"/>
              </a:rPr>
              <a:t>doi:10.36941/jesr-2020-0093.</a:t>
            </a:r>
          </a:p>
          <a:p>
            <a:r>
              <a:rPr lang="en-US" sz="5600" dirty="0" err="1">
                <a:latin typeface="Times New Roman" panose="02020603050405020304" pitchFamily="18" charset="0"/>
                <a:cs typeface="Times New Roman" panose="02020603050405020304" pitchFamily="18" charset="0"/>
              </a:rPr>
              <a:t>Cassell</a:t>
            </a:r>
            <a:r>
              <a:rPr lang="en-US" sz="5600" dirty="0">
                <a:latin typeface="Times New Roman" panose="02020603050405020304" pitchFamily="18" charset="0"/>
                <a:cs typeface="Times New Roman" panose="02020603050405020304" pitchFamily="18" charset="0"/>
              </a:rPr>
              <a:t>, C., Watson, K., Ford, J. and </a:t>
            </a:r>
            <a:r>
              <a:rPr lang="en-US" sz="5600" dirty="0" err="1">
                <a:latin typeface="Times New Roman" panose="02020603050405020304" pitchFamily="18" charset="0"/>
                <a:cs typeface="Times New Roman" panose="02020603050405020304" pitchFamily="18" charset="0"/>
              </a:rPr>
              <a:t>Kele</a:t>
            </a:r>
            <a:r>
              <a:rPr lang="en-US" sz="5600" dirty="0">
                <a:latin typeface="Times New Roman" panose="02020603050405020304" pitchFamily="18" charset="0"/>
                <a:cs typeface="Times New Roman" panose="02020603050405020304" pitchFamily="18" charset="0"/>
              </a:rPr>
              <a:t>, J. (2021). </a:t>
            </a:r>
            <a:r>
              <a:rPr lang="en-US" sz="5600" dirty="0" smtClean="0">
                <a:latin typeface="Times New Roman" panose="02020603050405020304" pitchFamily="18" charset="0"/>
                <a:cs typeface="Times New Roman" panose="02020603050405020304" pitchFamily="18" charset="0"/>
              </a:rPr>
              <a:t> Understanding </a:t>
            </a:r>
            <a:r>
              <a:rPr lang="en-US" sz="5600" dirty="0">
                <a:latin typeface="Times New Roman" panose="02020603050405020304" pitchFamily="18" charset="0"/>
                <a:cs typeface="Times New Roman" panose="02020603050405020304" pitchFamily="18" charset="0"/>
              </a:rPr>
              <a:t>inclusion in the retail industry: incorporating the majority perspective. </a:t>
            </a:r>
            <a:r>
              <a:rPr lang="en-US" sz="5600" dirty="0" smtClean="0">
                <a:latin typeface="Times New Roman" panose="02020603050405020304" pitchFamily="18" charset="0"/>
                <a:cs typeface="Times New Roman" panose="02020603050405020304" pitchFamily="18" charset="0"/>
              </a:rPr>
              <a:t> </a:t>
            </a:r>
            <a:r>
              <a:rPr lang="en-US" sz="5600" i="1" dirty="0" smtClean="0">
                <a:latin typeface="Times New Roman" panose="02020603050405020304" pitchFamily="18" charset="0"/>
                <a:cs typeface="Times New Roman" panose="02020603050405020304" pitchFamily="18" charset="0"/>
              </a:rPr>
              <a:t>Personnel Review</a:t>
            </a:r>
            <a:r>
              <a:rPr lang="en-US" sz="5600" i="1" dirty="0" smtClean="0">
                <a:latin typeface="Times New Roman" panose="02020603050405020304" pitchFamily="18" charset="0"/>
                <a:cs typeface="Times New Roman" panose="02020603050405020304" pitchFamily="18" charset="0"/>
              </a:rPr>
              <a:t>; </a:t>
            </a:r>
            <a:r>
              <a:rPr lang="en-US" sz="5600" dirty="0" smtClean="0">
                <a:latin typeface="Times New Roman" panose="02020603050405020304" pitchFamily="18" charset="0"/>
                <a:cs typeface="Times New Roman" panose="02020603050405020304" pitchFamily="18" charset="0"/>
              </a:rPr>
              <a:t>doi:10.1108/pr-02-2020-0083</a:t>
            </a:r>
            <a:r>
              <a:rPr lang="en-US" sz="5600" dirty="0">
                <a:latin typeface="Times New Roman" panose="02020603050405020304" pitchFamily="18" charset="0"/>
                <a:cs typeface="Times New Roman" panose="02020603050405020304" pitchFamily="18" charset="0"/>
              </a:rPr>
              <a:t>.</a:t>
            </a:r>
          </a:p>
          <a:p>
            <a:r>
              <a:rPr lang="en-US" sz="5600" dirty="0">
                <a:latin typeface="Times New Roman" panose="02020603050405020304" pitchFamily="18" charset="0"/>
                <a:cs typeface="Times New Roman" panose="02020603050405020304" pitchFamily="18" charset="0"/>
              </a:rPr>
              <a:t>Das, S. </a:t>
            </a:r>
            <a:r>
              <a:rPr lang="en-US" sz="5600" dirty="0" smtClean="0">
                <a:latin typeface="Times New Roman" panose="02020603050405020304" pitchFamily="18" charset="0"/>
                <a:cs typeface="Times New Roman" panose="02020603050405020304" pitchFamily="18" charset="0"/>
              </a:rPr>
              <a:t>&amp; </a:t>
            </a:r>
            <a:r>
              <a:rPr lang="en-US" sz="5600" dirty="0" err="1" smtClean="0">
                <a:latin typeface="Times New Roman" panose="02020603050405020304" pitchFamily="18" charset="0"/>
                <a:cs typeface="Times New Roman" panose="02020603050405020304" pitchFamily="18" charset="0"/>
              </a:rPr>
              <a:t>Pankaj</a:t>
            </a:r>
            <a:r>
              <a:rPr lang="en-US" sz="5600" dirty="0">
                <a:latin typeface="Times New Roman" panose="02020603050405020304" pitchFamily="18" charset="0"/>
                <a:cs typeface="Times New Roman" panose="02020603050405020304" pitchFamily="18" charset="0"/>
              </a:rPr>
              <a:t>, P. (2022). </a:t>
            </a:r>
            <a:r>
              <a:rPr lang="en-US" sz="5600" dirty="0" smtClean="0">
                <a:latin typeface="Times New Roman" panose="02020603050405020304" pitchFamily="18" charset="0"/>
                <a:cs typeface="Times New Roman" panose="02020603050405020304" pitchFamily="18" charset="0"/>
              </a:rPr>
              <a:t> Strategies </a:t>
            </a:r>
            <a:r>
              <a:rPr lang="en-US" sz="5600" dirty="0">
                <a:latin typeface="Times New Roman" panose="02020603050405020304" pitchFamily="18" charset="0"/>
                <a:cs typeface="Times New Roman" panose="02020603050405020304" pitchFamily="18" charset="0"/>
              </a:rPr>
              <a:t>for work, workplace and workforce after Covid-19. </a:t>
            </a:r>
            <a:r>
              <a:rPr lang="en-US" sz="5600" dirty="0" smtClean="0">
                <a:latin typeface="Times New Roman" panose="02020603050405020304" pitchFamily="18" charset="0"/>
                <a:cs typeface="Times New Roman" panose="02020603050405020304" pitchFamily="18" charset="0"/>
              </a:rPr>
              <a:t> </a:t>
            </a:r>
            <a:r>
              <a:rPr lang="en-US" sz="5600" i="1" dirty="0" smtClean="0">
                <a:latin typeface="Times New Roman" panose="02020603050405020304" pitchFamily="18" charset="0"/>
                <a:cs typeface="Times New Roman" panose="02020603050405020304" pitchFamily="18" charset="0"/>
              </a:rPr>
              <a:t>CARDIOMETRY</a:t>
            </a:r>
            <a:r>
              <a:rPr lang="en-US" sz="5600" dirty="0">
                <a:latin typeface="Times New Roman" panose="02020603050405020304" pitchFamily="18" charset="0"/>
                <a:cs typeface="Times New Roman" panose="02020603050405020304" pitchFamily="18" charset="0"/>
              </a:rPr>
              <a:t>, (23), pp.597–605. doi:10.18137/cardiometry.2022.23.597605.</a:t>
            </a:r>
          </a:p>
          <a:p>
            <a:r>
              <a:rPr lang="en-US" sz="5600" dirty="0">
                <a:latin typeface="Times New Roman" panose="02020603050405020304" pitchFamily="18" charset="0"/>
                <a:cs typeface="Times New Roman" panose="02020603050405020304" pitchFamily="18" charset="0"/>
              </a:rPr>
              <a:t>de Lucas </a:t>
            </a:r>
            <a:r>
              <a:rPr lang="en-US" sz="5600" dirty="0" err="1">
                <a:latin typeface="Times New Roman" panose="02020603050405020304" pitchFamily="18" charset="0"/>
                <a:cs typeface="Times New Roman" panose="02020603050405020304" pitchFamily="18" charset="0"/>
              </a:rPr>
              <a:t>Ancillo</a:t>
            </a:r>
            <a:r>
              <a:rPr lang="en-US" sz="5600" dirty="0">
                <a:latin typeface="Times New Roman" panose="02020603050405020304" pitchFamily="18" charset="0"/>
                <a:cs typeface="Times New Roman" panose="02020603050405020304" pitchFamily="18" charset="0"/>
              </a:rPr>
              <a:t>, A., del Val </a:t>
            </a:r>
            <a:r>
              <a:rPr lang="en-US" sz="5600" dirty="0" err="1">
                <a:latin typeface="Times New Roman" panose="02020603050405020304" pitchFamily="18" charset="0"/>
                <a:cs typeface="Times New Roman" panose="02020603050405020304" pitchFamily="18" charset="0"/>
              </a:rPr>
              <a:t>Núñez</a:t>
            </a:r>
            <a:r>
              <a:rPr lang="en-US" sz="5600" dirty="0">
                <a:latin typeface="Times New Roman" panose="02020603050405020304" pitchFamily="18" charset="0"/>
                <a:cs typeface="Times New Roman" panose="02020603050405020304" pitchFamily="18" charset="0"/>
              </a:rPr>
              <a:t>, M.T. </a:t>
            </a:r>
            <a:r>
              <a:rPr lang="en-US" sz="5600" dirty="0" smtClean="0">
                <a:latin typeface="Times New Roman" panose="02020603050405020304" pitchFamily="18" charset="0"/>
                <a:cs typeface="Times New Roman" panose="02020603050405020304" pitchFamily="18" charset="0"/>
              </a:rPr>
              <a:t>&amp; </a:t>
            </a:r>
            <a:r>
              <a:rPr lang="en-US" sz="5600" dirty="0" err="1" smtClean="0">
                <a:latin typeface="Times New Roman" panose="02020603050405020304" pitchFamily="18" charset="0"/>
                <a:cs typeface="Times New Roman" panose="02020603050405020304" pitchFamily="18" charset="0"/>
              </a:rPr>
              <a:t>Gavrila</a:t>
            </a:r>
            <a:r>
              <a:rPr lang="en-US" sz="5600" dirty="0">
                <a:latin typeface="Times New Roman" panose="02020603050405020304" pitchFamily="18" charset="0"/>
                <a:cs typeface="Times New Roman" panose="02020603050405020304" pitchFamily="18" charset="0"/>
              </a:rPr>
              <a:t>, S.G. (2020). </a:t>
            </a:r>
            <a:r>
              <a:rPr lang="en-US" sz="5600" dirty="0" smtClean="0">
                <a:latin typeface="Times New Roman" panose="02020603050405020304" pitchFamily="18" charset="0"/>
                <a:cs typeface="Times New Roman" panose="02020603050405020304" pitchFamily="18" charset="0"/>
              </a:rPr>
              <a:t> Workplace </a:t>
            </a:r>
            <a:r>
              <a:rPr lang="en-US" sz="5600" dirty="0">
                <a:latin typeface="Times New Roman" panose="02020603050405020304" pitchFamily="18" charset="0"/>
                <a:cs typeface="Times New Roman" panose="02020603050405020304" pitchFamily="18" charset="0"/>
              </a:rPr>
              <a:t>Change within the COVID-19 context: </a:t>
            </a:r>
            <a:r>
              <a:rPr lang="en-US" sz="5600" dirty="0" smtClean="0">
                <a:latin typeface="Times New Roman" panose="02020603050405020304" pitchFamily="18" charset="0"/>
                <a:cs typeface="Times New Roman" panose="02020603050405020304" pitchFamily="18" charset="0"/>
              </a:rPr>
              <a:t>Grounded </a:t>
            </a:r>
            <a:r>
              <a:rPr lang="en-US" sz="5600" dirty="0">
                <a:latin typeface="Times New Roman" panose="02020603050405020304" pitchFamily="18" charset="0"/>
                <a:cs typeface="Times New Roman" panose="02020603050405020304" pitchFamily="18" charset="0"/>
              </a:rPr>
              <a:t>Theory Approach</a:t>
            </a:r>
            <a:r>
              <a:rPr lang="en-US" sz="5600" dirty="0" smtClean="0">
                <a:latin typeface="Times New Roman" panose="02020603050405020304" pitchFamily="18" charset="0"/>
                <a:cs typeface="Times New Roman" panose="02020603050405020304" pitchFamily="18" charset="0"/>
              </a:rPr>
              <a:t>.  </a:t>
            </a:r>
            <a:r>
              <a:rPr lang="en-US" sz="5600" i="1" dirty="0">
                <a:latin typeface="Times New Roman" panose="02020603050405020304" pitchFamily="18" charset="0"/>
                <a:cs typeface="Times New Roman" panose="02020603050405020304" pitchFamily="18" charset="0"/>
              </a:rPr>
              <a:t>Economic Research-</a:t>
            </a:r>
            <a:r>
              <a:rPr lang="en-US" sz="5600" i="1" dirty="0" err="1">
                <a:latin typeface="Times New Roman" panose="02020603050405020304" pitchFamily="18" charset="0"/>
                <a:cs typeface="Times New Roman" panose="02020603050405020304" pitchFamily="18" charset="0"/>
              </a:rPr>
              <a:t>Ekonomska</a:t>
            </a:r>
            <a:r>
              <a:rPr lang="en-US" sz="5600" i="1" dirty="0">
                <a:latin typeface="Times New Roman" panose="02020603050405020304" pitchFamily="18" charset="0"/>
                <a:cs typeface="Times New Roman" panose="02020603050405020304" pitchFamily="18" charset="0"/>
              </a:rPr>
              <a:t> </a:t>
            </a:r>
            <a:r>
              <a:rPr lang="en-US" sz="5600" i="1" dirty="0" err="1">
                <a:latin typeface="Times New Roman" panose="02020603050405020304" pitchFamily="18" charset="0"/>
                <a:cs typeface="Times New Roman" panose="02020603050405020304" pitchFamily="18" charset="0"/>
              </a:rPr>
              <a:t>Istraživanja</a:t>
            </a:r>
            <a:r>
              <a:rPr lang="en-US" sz="5600" dirty="0">
                <a:latin typeface="Times New Roman" panose="02020603050405020304" pitchFamily="18" charset="0"/>
                <a:cs typeface="Times New Roman" panose="02020603050405020304" pitchFamily="18" charset="0"/>
              </a:rPr>
              <a:t>, [online] 34(1), </a:t>
            </a:r>
            <a:r>
              <a:rPr lang="en-US" sz="5600" dirty="0" smtClean="0">
                <a:latin typeface="Times New Roman" panose="02020603050405020304" pitchFamily="18" charset="0"/>
                <a:cs typeface="Times New Roman" panose="02020603050405020304" pitchFamily="18" charset="0"/>
              </a:rPr>
              <a:t>pp.1–20; doi:10.1080/1331677x.2020.1862689</a:t>
            </a:r>
            <a:r>
              <a:rPr lang="en-US" sz="5600" dirty="0">
                <a:latin typeface="Times New Roman" panose="02020603050405020304" pitchFamily="18" charset="0"/>
                <a:cs typeface="Times New Roman" panose="02020603050405020304" pitchFamily="18" charset="0"/>
              </a:rPr>
              <a:t>.</a:t>
            </a:r>
          </a:p>
          <a:p>
            <a:r>
              <a:rPr lang="en-US" sz="5600" dirty="0" err="1">
                <a:latin typeface="Times New Roman" panose="02020603050405020304" pitchFamily="18" charset="0"/>
                <a:cs typeface="Times New Roman" panose="02020603050405020304" pitchFamily="18" charset="0"/>
              </a:rPr>
              <a:t>Deshmukh</a:t>
            </a:r>
            <a:r>
              <a:rPr lang="en-US" sz="5600" dirty="0">
                <a:latin typeface="Times New Roman" panose="02020603050405020304" pitchFamily="18" charset="0"/>
                <a:cs typeface="Times New Roman" panose="02020603050405020304" pitchFamily="18" charset="0"/>
              </a:rPr>
              <a:t>, V.P. and Yadav, M.J., 2021. </a:t>
            </a:r>
            <a:r>
              <a:rPr lang="en-US" sz="5600" dirty="0" smtClean="0">
                <a:latin typeface="Times New Roman" panose="02020603050405020304" pitchFamily="18" charset="0"/>
                <a:cs typeface="Times New Roman" panose="02020603050405020304" pitchFamily="18" charset="0"/>
              </a:rPr>
              <a:t> Diversity </a:t>
            </a:r>
            <a:r>
              <a:rPr lang="en-US" sz="5600" dirty="0">
                <a:latin typeface="Times New Roman" panose="02020603050405020304" pitchFamily="18" charset="0"/>
                <a:cs typeface="Times New Roman" panose="02020603050405020304" pitchFamily="18" charset="0"/>
              </a:rPr>
              <a:t>And Inclusion At Work </a:t>
            </a:r>
            <a:r>
              <a:rPr lang="en-US" sz="5600" dirty="0" smtClean="0">
                <a:latin typeface="Times New Roman" panose="02020603050405020304" pitchFamily="18" charset="0"/>
                <a:cs typeface="Times New Roman" panose="02020603050405020304" pitchFamily="18" charset="0"/>
              </a:rPr>
              <a:t>Places;  </a:t>
            </a:r>
            <a:r>
              <a:rPr lang="en-US" sz="5600" i="1" dirty="0" err="1" smtClean="0">
                <a:latin typeface="Times New Roman" panose="02020603050405020304" pitchFamily="18" charset="0"/>
                <a:cs typeface="Times New Roman" panose="02020603050405020304" pitchFamily="18" charset="0"/>
              </a:rPr>
              <a:t>Webology</a:t>
            </a:r>
            <a:r>
              <a:rPr lang="en-US" sz="5600" dirty="0">
                <a:latin typeface="Times New Roman" panose="02020603050405020304" pitchFamily="18" charset="0"/>
                <a:cs typeface="Times New Roman" panose="02020603050405020304" pitchFamily="18" charset="0"/>
              </a:rPr>
              <a:t>, </a:t>
            </a:r>
            <a:r>
              <a:rPr lang="en-US" sz="5600" i="1" dirty="0">
                <a:latin typeface="Times New Roman" panose="02020603050405020304" pitchFamily="18" charset="0"/>
                <a:cs typeface="Times New Roman" panose="02020603050405020304" pitchFamily="18" charset="0"/>
              </a:rPr>
              <a:t>18</a:t>
            </a:r>
            <a:r>
              <a:rPr lang="en-US" sz="5600" dirty="0">
                <a:latin typeface="Times New Roman" panose="02020603050405020304" pitchFamily="18" charset="0"/>
                <a:cs typeface="Times New Roman" panose="02020603050405020304" pitchFamily="18" charset="0"/>
              </a:rPr>
              <a:t>(5), pp.70-75.</a:t>
            </a:r>
          </a:p>
          <a:p>
            <a:r>
              <a:rPr lang="en-US" sz="5600" dirty="0">
                <a:latin typeface="Times New Roman" panose="02020603050405020304" pitchFamily="18" charset="0"/>
                <a:cs typeface="Times New Roman" panose="02020603050405020304" pitchFamily="18" charset="0"/>
              </a:rPr>
              <a:t>FAN, Y. (2022). </a:t>
            </a:r>
            <a:r>
              <a:rPr lang="en-US" sz="5600" dirty="0" smtClean="0">
                <a:latin typeface="Times New Roman" panose="02020603050405020304" pitchFamily="18" charset="0"/>
                <a:cs typeface="Times New Roman" panose="02020603050405020304" pitchFamily="18" charset="0"/>
              </a:rPr>
              <a:t> Collaborative </a:t>
            </a:r>
            <a:r>
              <a:rPr lang="en-US" sz="5600" dirty="0">
                <a:latin typeface="Times New Roman" panose="02020603050405020304" pitchFamily="18" charset="0"/>
                <a:cs typeface="Times New Roman" panose="02020603050405020304" pitchFamily="18" charset="0"/>
              </a:rPr>
              <a:t>Integration, Workplace Flexibility and Scholarly Productivity: Evidence from </a:t>
            </a:r>
            <a:r>
              <a:rPr lang="en-US" sz="5600" dirty="0" smtClean="0">
                <a:latin typeface="Times New Roman" panose="02020603050405020304" pitchFamily="18" charset="0"/>
                <a:cs typeface="Times New Roman" panose="02020603050405020304" pitchFamily="18" charset="0"/>
              </a:rPr>
              <a:t> the </a:t>
            </a:r>
            <a:r>
              <a:rPr lang="en-US" sz="5600" dirty="0">
                <a:latin typeface="Times New Roman" panose="02020603050405020304" pitchFamily="18" charset="0"/>
                <a:cs typeface="Times New Roman" panose="02020603050405020304" pitchFamily="18" charset="0"/>
              </a:rPr>
              <a:t>COVID-19 </a:t>
            </a:r>
            <a:r>
              <a:rPr lang="en-US" sz="5600" dirty="0" smtClean="0">
                <a:latin typeface="Times New Roman" panose="02020603050405020304" pitchFamily="18" charset="0"/>
                <a:cs typeface="Times New Roman" panose="02020603050405020304" pitchFamily="18" charset="0"/>
              </a:rPr>
              <a:t>Outbreak.; </a:t>
            </a:r>
            <a:r>
              <a:rPr lang="en-US" sz="5600" i="1" dirty="0" smtClean="0">
                <a:latin typeface="Times New Roman" panose="02020603050405020304" pitchFamily="18" charset="0"/>
                <a:cs typeface="Times New Roman" panose="02020603050405020304" pitchFamily="18" charset="0"/>
              </a:rPr>
              <a:t>The </a:t>
            </a:r>
            <a:r>
              <a:rPr lang="en-US" sz="5600" i="1" dirty="0">
                <a:latin typeface="Times New Roman" panose="02020603050405020304" pitchFamily="18" charset="0"/>
                <a:cs typeface="Times New Roman" panose="02020603050405020304" pitchFamily="18" charset="0"/>
              </a:rPr>
              <a:t>Quarterly Review of Economics and </a:t>
            </a:r>
            <a:r>
              <a:rPr lang="en-US" sz="5600" i="1" dirty="0" smtClean="0">
                <a:latin typeface="Times New Roman" panose="02020603050405020304" pitchFamily="18" charset="0"/>
                <a:cs typeface="Times New Roman" panose="02020603050405020304" pitchFamily="18" charset="0"/>
              </a:rPr>
              <a:t>Finance</a:t>
            </a:r>
            <a:r>
              <a:rPr lang="en-US" sz="5600" i="1" dirty="0" smtClean="0">
                <a:latin typeface="Times New Roman" panose="02020603050405020304" pitchFamily="18" charset="0"/>
                <a:cs typeface="Times New Roman" panose="02020603050405020304" pitchFamily="18" charset="0"/>
              </a:rPr>
              <a:t>;  </a:t>
            </a:r>
            <a:r>
              <a:rPr lang="en-US" sz="5600" dirty="0" smtClean="0">
                <a:latin typeface="Times New Roman" panose="02020603050405020304" pitchFamily="18" charset="0"/>
                <a:cs typeface="Times New Roman" panose="02020603050405020304" pitchFamily="18" charset="0"/>
              </a:rPr>
              <a:t>doi:10.1016/j.qref.2022.11.002</a:t>
            </a:r>
            <a:r>
              <a:rPr lang="en-US" sz="5600" dirty="0">
                <a:latin typeface="Times New Roman" panose="02020603050405020304" pitchFamily="18" charset="0"/>
                <a:cs typeface="Times New Roman" panose="02020603050405020304" pitchFamily="18" charset="0"/>
              </a:rPr>
              <a:t>.</a:t>
            </a:r>
          </a:p>
          <a:p>
            <a:r>
              <a:rPr lang="en-US" sz="5600" dirty="0" err="1">
                <a:latin typeface="Times New Roman" panose="02020603050405020304" pitchFamily="18" charset="0"/>
                <a:cs typeface="Times New Roman" panose="02020603050405020304" pitchFamily="18" charset="0"/>
              </a:rPr>
              <a:t>Kuzior</a:t>
            </a:r>
            <a:r>
              <a:rPr lang="en-US" sz="5600" dirty="0">
                <a:latin typeface="Times New Roman" panose="02020603050405020304" pitchFamily="18" charset="0"/>
                <a:cs typeface="Times New Roman" panose="02020603050405020304" pitchFamily="18" charset="0"/>
              </a:rPr>
              <a:t>, A., </a:t>
            </a:r>
            <a:r>
              <a:rPr lang="en-US" sz="5600" dirty="0" err="1">
                <a:latin typeface="Times New Roman" panose="02020603050405020304" pitchFamily="18" charset="0"/>
                <a:cs typeface="Times New Roman" panose="02020603050405020304" pitchFamily="18" charset="0"/>
              </a:rPr>
              <a:t>Kettler</a:t>
            </a:r>
            <a:r>
              <a:rPr lang="en-US" sz="5600" dirty="0">
                <a:latin typeface="Times New Roman" panose="02020603050405020304" pitchFamily="18" charset="0"/>
                <a:cs typeface="Times New Roman" panose="02020603050405020304" pitchFamily="18" charset="0"/>
              </a:rPr>
              <a:t>, K. and </a:t>
            </a:r>
            <a:r>
              <a:rPr lang="en-US" sz="5600" dirty="0" err="1">
                <a:latin typeface="Times New Roman" panose="02020603050405020304" pitchFamily="18" charset="0"/>
                <a:cs typeface="Times New Roman" panose="02020603050405020304" pitchFamily="18" charset="0"/>
              </a:rPr>
              <a:t>Rąb</a:t>
            </a:r>
            <a:r>
              <a:rPr lang="en-US" sz="5600" dirty="0">
                <a:latin typeface="Times New Roman" panose="02020603050405020304" pitchFamily="18" charset="0"/>
                <a:cs typeface="Times New Roman" panose="02020603050405020304" pitchFamily="18" charset="0"/>
              </a:rPr>
              <a:t>, Ł. (2021). </a:t>
            </a:r>
            <a:r>
              <a:rPr lang="en-US" sz="5600" dirty="0" smtClean="0">
                <a:latin typeface="Times New Roman" panose="02020603050405020304" pitchFamily="18" charset="0"/>
                <a:cs typeface="Times New Roman" panose="02020603050405020304" pitchFamily="18" charset="0"/>
              </a:rPr>
              <a:t> Digitalization </a:t>
            </a:r>
            <a:r>
              <a:rPr lang="en-US" sz="5600" dirty="0">
                <a:latin typeface="Times New Roman" panose="02020603050405020304" pitchFamily="18" charset="0"/>
                <a:cs typeface="Times New Roman" panose="02020603050405020304" pitchFamily="18" charset="0"/>
              </a:rPr>
              <a:t>of Work and Human Resources Processes as a Way to Create a Sustainable and Ethical Organization. </a:t>
            </a:r>
            <a:r>
              <a:rPr lang="en-US" sz="5600" i="1" dirty="0">
                <a:latin typeface="Times New Roman" panose="02020603050405020304" pitchFamily="18" charset="0"/>
                <a:cs typeface="Times New Roman" panose="02020603050405020304" pitchFamily="18" charset="0"/>
              </a:rPr>
              <a:t>Energies</a:t>
            </a:r>
            <a:r>
              <a:rPr lang="en-US" sz="5600" dirty="0">
                <a:latin typeface="Times New Roman" panose="02020603050405020304" pitchFamily="18" charset="0"/>
                <a:cs typeface="Times New Roman" panose="02020603050405020304" pitchFamily="18" charset="0"/>
              </a:rPr>
              <a:t>, 15(1), p.172. doi:10.3390/en15010172.</a:t>
            </a:r>
          </a:p>
          <a:p>
            <a:r>
              <a:rPr lang="en-US" sz="5600" dirty="0">
                <a:latin typeface="Times New Roman" panose="02020603050405020304" pitchFamily="18" charset="0"/>
                <a:cs typeface="Times New Roman" panose="02020603050405020304" pitchFamily="18" charset="0"/>
              </a:rPr>
              <a:t>Puente, M.A., </a:t>
            </a:r>
            <a:r>
              <a:rPr lang="en-US" sz="5600" dirty="0" smtClean="0">
                <a:latin typeface="Times New Roman" panose="02020603050405020304" pitchFamily="18" charset="0"/>
                <a:cs typeface="Times New Roman" panose="02020603050405020304" pitchFamily="18" charset="0"/>
              </a:rPr>
              <a:t> Hodge</a:t>
            </a:r>
            <a:r>
              <a:rPr lang="en-US" sz="5600" dirty="0">
                <a:latin typeface="Times New Roman" panose="02020603050405020304" pitchFamily="18" charset="0"/>
                <a:cs typeface="Times New Roman" panose="02020603050405020304" pitchFamily="18" charset="0"/>
              </a:rPr>
              <a:t>, T</a:t>
            </a:r>
            <a:r>
              <a:rPr lang="en-US" sz="5600" dirty="0" smtClean="0">
                <a:latin typeface="Times New Roman" panose="02020603050405020304" pitchFamily="18" charset="0"/>
                <a:cs typeface="Times New Roman" panose="02020603050405020304" pitchFamily="18" charset="0"/>
              </a:rPr>
              <a:t>.,  </a:t>
            </a:r>
            <a:r>
              <a:rPr lang="en-US" sz="5600" dirty="0" err="1">
                <a:latin typeface="Times New Roman" panose="02020603050405020304" pitchFamily="18" charset="0"/>
                <a:cs typeface="Times New Roman" panose="02020603050405020304" pitchFamily="18" charset="0"/>
              </a:rPr>
              <a:t>Kumaran</a:t>
            </a:r>
            <a:r>
              <a:rPr lang="en-US" sz="5600" dirty="0">
                <a:latin typeface="Times New Roman" panose="02020603050405020304" pitchFamily="18" charset="0"/>
                <a:cs typeface="Times New Roman" panose="02020603050405020304" pitchFamily="18" charset="0"/>
              </a:rPr>
              <a:t>, M. and Witt, J. (2020). </a:t>
            </a:r>
            <a:r>
              <a:rPr lang="en-US" sz="5600" dirty="0" smtClean="0">
                <a:latin typeface="Times New Roman" panose="02020603050405020304" pitchFamily="18" charset="0"/>
                <a:cs typeface="Times New Roman" panose="02020603050405020304" pitchFamily="18" charset="0"/>
              </a:rPr>
              <a:t> How </a:t>
            </a:r>
            <a:r>
              <a:rPr lang="en-US" sz="5600" dirty="0">
                <a:latin typeface="Times New Roman" panose="02020603050405020304" pitchFamily="18" charset="0"/>
                <a:cs typeface="Times New Roman" panose="02020603050405020304" pitchFamily="18" charset="0"/>
              </a:rPr>
              <a:t>a Global Pandemic and Racial Unrest Are Impacting Diversity, Equity, and Inclusion Work in Research </a:t>
            </a:r>
            <a:r>
              <a:rPr lang="en-US" sz="5600" dirty="0" smtClean="0">
                <a:latin typeface="Times New Roman" panose="02020603050405020304" pitchFamily="18" charset="0"/>
                <a:cs typeface="Times New Roman" panose="02020603050405020304" pitchFamily="18" charset="0"/>
              </a:rPr>
              <a:t>Libraries.;  </a:t>
            </a:r>
            <a:r>
              <a:rPr lang="en-US" sz="5600" i="1" dirty="0" smtClean="0">
                <a:latin typeface="Times New Roman" panose="02020603050405020304" pitchFamily="18" charset="0"/>
                <a:cs typeface="Times New Roman" panose="02020603050405020304" pitchFamily="18" charset="0"/>
              </a:rPr>
              <a:t>Diversity</a:t>
            </a:r>
            <a:r>
              <a:rPr lang="en-US" sz="5600" i="1" dirty="0">
                <a:latin typeface="Times New Roman" panose="02020603050405020304" pitchFamily="18" charset="0"/>
                <a:cs typeface="Times New Roman" panose="02020603050405020304" pitchFamily="18" charset="0"/>
              </a:rPr>
              <a:t>, Equity, and Inclusion</a:t>
            </a:r>
            <a:r>
              <a:rPr lang="en-US" sz="5600" dirty="0">
                <a:latin typeface="Times New Roman" panose="02020603050405020304" pitchFamily="18" charset="0"/>
                <a:cs typeface="Times New Roman" panose="02020603050405020304" pitchFamily="18" charset="0"/>
              </a:rPr>
              <a:t>, (301), pp.26–42. doi:10.29242/rli.301.3.</a:t>
            </a:r>
          </a:p>
          <a:p>
            <a:r>
              <a:rPr lang="en-US" sz="5600" dirty="0" err="1">
                <a:latin typeface="Times New Roman" panose="02020603050405020304" pitchFamily="18" charset="0"/>
                <a:cs typeface="Times New Roman" panose="02020603050405020304" pitchFamily="18" charset="0"/>
              </a:rPr>
              <a:t>Spurk</a:t>
            </a:r>
            <a:r>
              <a:rPr lang="en-US" sz="5600" dirty="0">
                <a:latin typeface="Times New Roman" panose="02020603050405020304" pitchFamily="18" charset="0"/>
                <a:cs typeface="Times New Roman" panose="02020603050405020304" pitchFamily="18" charset="0"/>
              </a:rPr>
              <a:t>, D. and Straub, C. (2020). </a:t>
            </a:r>
            <a:r>
              <a:rPr lang="en-US" sz="5600" dirty="0" smtClean="0">
                <a:latin typeface="Times New Roman" panose="02020603050405020304" pitchFamily="18" charset="0"/>
                <a:cs typeface="Times New Roman" panose="02020603050405020304" pitchFamily="18" charset="0"/>
              </a:rPr>
              <a:t> </a:t>
            </a:r>
            <a:r>
              <a:rPr lang="en-US" sz="5600" smtClean="0">
                <a:latin typeface="Times New Roman" panose="02020603050405020304" pitchFamily="18" charset="0"/>
                <a:cs typeface="Times New Roman" panose="02020603050405020304" pitchFamily="18" charset="0"/>
              </a:rPr>
              <a:t>Flexible </a:t>
            </a:r>
            <a:r>
              <a:rPr lang="en-US" sz="5600" dirty="0">
                <a:latin typeface="Times New Roman" panose="02020603050405020304" pitchFamily="18" charset="0"/>
                <a:cs typeface="Times New Roman" panose="02020603050405020304" pitchFamily="18" charset="0"/>
              </a:rPr>
              <a:t>employment relationships and careers in times of the COVID-19 pandemic</a:t>
            </a:r>
            <a:r>
              <a:rPr lang="en-US" sz="5600">
                <a:latin typeface="Times New Roman" panose="02020603050405020304" pitchFamily="18" charset="0"/>
                <a:cs typeface="Times New Roman" panose="02020603050405020304" pitchFamily="18" charset="0"/>
              </a:rPr>
              <a:t>. </a:t>
            </a:r>
            <a:r>
              <a:rPr lang="en-US" sz="5600" smtClean="0">
                <a:latin typeface="Times New Roman" panose="02020603050405020304" pitchFamily="18" charset="0"/>
                <a:cs typeface="Times New Roman" panose="02020603050405020304" pitchFamily="18" charset="0"/>
              </a:rPr>
              <a:t> </a:t>
            </a:r>
            <a:r>
              <a:rPr lang="en-US" sz="5600" i="1" smtClean="0">
                <a:latin typeface="Times New Roman" panose="02020603050405020304" pitchFamily="18" charset="0"/>
                <a:cs typeface="Times New Roman" panose="02020603050405020304" pitchFamily="18" charset="0"/>
              </a:rPr>
              <a:t>Journal </a:t>
            </a:r>
            <a:r>
              <a:rPr lang="en-US" sz="5600" i="1" dirty="0">
                <a:latin typeface="Times New Roman" panose="02020603050405020304" pitchFamily="18" charset="0"/>
                <a:cs typeface="Times New Roman" panose="02020603050405020304" pitchFamily="18" charset="0"/>
              </a:rPr>
              <a:t>of Vocational Behavior</a:t>
            </a:r>
            <a:r>
              <a:rPr lang="en-US" sz="5600" dirty="0">
                <a:latin typeface="Times New Roman" panose="02020603050405020304" pitchFamily="18" charset="0"/>
                <a:cs typeface="Times New Roman" panose="02020603050405020304" pitchFamily="18" charset="0"/>
              </a:rPr>
              <a:t>, 119(119), p.103435. doi:10.1016/j.jvb.2020.103435</a:t>
            </a:r>
            <a:r>
              <a:rPr lang="en-US" sz="5600" dirty="0" smtClean="0">
                <a:latin typeface="Times New Roman" panose="02020603050405020304" pitchFamily="18" charset="0"/>
                <a:cs typeface="Times New Roman" panose="02020603050405020304" pitchFamily="18" charset="0"/>
              </a:rPr>
              <a:t>.</a:t>
            </a:r>
          </a:p>
          <a:p>
            <a:r>
              <a:rPr lang="en-US" sz="5600" dirty="0" smtClean="0">
                <a:latin typeface="Times New Roman" panose="02020603050405020304" pitchFamily="18" charset="0"/>
                <a:cs typeface="Times New Roman" panose="02020603050405020304" pitchFamily="18" charset="0"/>
              </a:rPr>
              <a:t>Hook, C., &amp; </a:t>
            </a:r>
            <a:r>
              <a:rPr lang="en-US" sz="5600" dirty="0" err="1" smtClean="0">
                <a:latin typeface="Times New Roman" panose="02020603050405020304" pitchFamily="18" charset="0"/>
                <a:cs typeface="Times New Roman" panose="02020603050405020304" pitchFamily="18" charset="0"/>
              </a:rPr>
              <a:t>Jeankins</a:t>
            </a:r>
            <a:r>
              <a:rPr lang="en-US" sz="5600" dirty="0" smtClean="0">
                <a:latin typeface="Times New Roman" panose="02020603050405020304" pitchFamily="18" charset="0"/>
                <a:cs typeface="Times New Roman" panose="02020603050405020304" pitchFamily="18" charset="0"/>
              </a:rPr>
              <a:t>, A. (2019) . </a:t>
            </a:r>
            <a:r>
              <a:rPr lang="en-US" sz="5600" i="1" dirty="0" smtClean="0">
                <a:latin typeface="Times New Roman" panose="02020603050405020304" pitchFamily="18" charset="0"/>
                <a:cs typeface="Times New Roman" panose="02020603050405020304" pitchFamily="18" charset="0"/>
              </a:rPr>
              <a:t>Introducing human resource management.</a:t>
            </a:r>
            <a:r>
              <a:rPr lang="en-US" sz="5600" dirty="0" smtClean="0">
                <a:latin typeface="Times New Roman" panose="02020603050405020304" pitchFamily="18" charset="0"/>
                <a:cs typeface="Times New Roman" panose="02020603050405020304" pitchFamily="18" charset="0"/>
              </a:rPr>
              <a:t> Pearson UK</a:t>
            </a:r>
            <a:endParaRPr lang="en-US" sz="5600" dirty="0" smtClean="0">
              <a:latin typeface="Times New Roman" panose="02020603050405020304" pitchFamily="18" charset="0"/>
              <a:cs typeface="Times New Roman" panose="02020603050405020304" pitchFamily="18" charset="0"/>
            </a:endParaRPr>
          </a:p>
          <a:p>
            <a:endParaRPr lang="en-US" sz="56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 xmlns:p14="http://schemas.microsoft.com/office/powerpoint/2010/main" val="41964871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327</TotalTime>
  <Words>2396</Words>
  <Application>Microsoft Office PowerPoint</Application>
  <PresentationFormat>Custom</PresentationFormat>
  <Paragraphs>102</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Parallax</vt:lpstr>
      <vt:lpstr>LCBB5004 Managing People</vt:lpstr>
      <vt:lpstr>Introduction</vt:lpstr>
      <vt:lpstr>Working Flexibility is the Getaway of Success</vt:lpstr>
      <vt:lpstr>Diversity and inclusion at Retail Industry</vt:lpstr>
      <vt:lpstr>Human Resources Use of Workplace Flexibility to Promote Diversity and inclusion  </vt:lpstr>
      <vt:lpstr>Use adaptability to discover new opportunities</vt:lpstr>
      <vt:lpstr>Lacking diversity, Spotlight's staff  </vt:lpstr>
      <vt:lpstr>Communicate plans and results</vt:lpstr>
      <vt:lpstr>Build communities of shared interest and support </vt:lpstr>
      <vt:lpstr>Improve Training and Education Options</vt:lpstr>
      <vt:lpstr>Modifying Diversity and inclusion initiatives to take advantage of flexible work arrangements </vt:lpstr>
      <vt:lpstr>Conclusion </vt:lpstr>
      <vt:lpstr>Reference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LCBB5004 Managing People</dc:title>
  <dc:creator>User</dc:creator>
  <cp:lastModifiedBy>Alina</cp:lastModifiedBy>
  <cp:revision>12</cp:revision>
  <dcterms:created xsi:type="dcterms:W3CDTF">2022-11-08T16:16:03Z</dcterms:created>
  <dcterms:modified xsi:type="dcterms:W3CDTF">2022-11-17T15:49:17Z</dcterms:modified>
</cp:coreProperties>
</file>