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49"/>
  </p:notesMasterIdLst>
  <p:sldIdLst>
    <p:sldId id="256" r:id="rId3"/>
    <p:sldId id="261" r:id="rId4"/>
    <p:sldId id="303" r:id="rId5"/>
    <p:sldId id="264" r:id="rId6"/>
    <p:sldId id="265" r:id="rId7"/>
    <p:sldId id="266" r:id="rId8"/>
    <p:sldId id="267" r:id="rId9"/>
    <p:sldId id="268" r:id="rId10"/>
    <p:sldId id="269" r:id="rId11"/>
    <p:sldId id="270" r:id="rId12"/>
    <p:sldId id="311" r:id="rId13"/>
    <p:sldId id="272" r:id="rId14"/>
    <p:sldId id="312" r:id="rId15"/>
    <p:sldId id="313" r:id="rId16"/>
    <p:sldId id="275" r:id="rId17"/>
    <p:sldId id="276" r:id="rId18"/>
    <p:sldId id="317" r:id="rId19"/>
    <p:sldId id="278" r:id="rId20"/>
    <p:sldId id="319" r:id="rId21"/>
    <p:sldId id="280" r:id="rId22"/>
    <p:sldId id="281" r:id="rId23"/>
    <p:sldId id="282" r:id="rId24"/>
    <p:sldId id="283" r:id="rId25"/>
    <p:sldId id="284" r:id="rId26"/>
    <p:sldId id="285" r:id="rId27"/>
    <p:sldId id="286" r:id="rId28"/>
    <p:sldId id="287" r:id="rId29"/>
    <p:sldId id="329" r:id="rId30"/>
    <p:sldId id="332" r:id="rId31"/>
    <p:sldId id="336" r:id="rId32"/>
    <p:sldId id="340" r:id="rId33"/>
    <p:sldId id="288" r:id="rId34"/>
    <p:sldId id="334" r:id="rId35"/>
    <p:sldId id="290" r:id="rId36"/>
    <p:sldId id="341" r:id="rId37"/>
    <p:sldId id="293" r:id="rId38"/>
    <p:sldId id="294" r:id="rId39"/>
    <p:sldId id="295" r:id="rId40"/>
    <p:sldId id="345" r:id="rId41"/>
    <p:sldId id="297" r:id="rId42"/>
    <p:sldId id="347" r:id="rId43"/>
    <p:sldId id="299" r:id="rId44"/>
    <p:sldId id="300" r:id="rId45"/>
    <p:sldId id="301" r:id="rId46"/>
    <p:sldId id="302" r:id="rId47"/>
    <p:sldId id="349"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dgm:spPr/>
      <dgm:t>
        <a:bodyPr/>
        <a:lstStyle/>
        <a:p>
          <a:r>
            <a:rPr lang="en-US" dirty="0">
              <a:solidFill>
                <a:schemeClr val="accent1">
                  <a:lumMod val="75000"/>
                </a:schemeClr>
              </a:solidFill>
            </a:rPr>
            <a:t>Sustainable Development</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en-US" dirty="0">
              <a:solidFill>
                <a:schemeClr val="accent1">
                  <a:lumMod val="75000"/>
                </a:schemeClr>
              </a:solidFill>
            </a:rPr>
            <a:t>Economic Security</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custT="1"/>
      <dgm:spPr/>
      <dgm:t>
        <a:bodyPr/>
        <a:lstStyle/>
        <a:p>
          <a:r>
            <a:rPr lang="en-US" sz="2300" dirty="0">
              <a:solidFill>
                <a:schemeClr val="accent1">
                  <a:lumMod val="75000"/>
                </a:schemeClr>
              </a:solidFill>
            </a:rPr>
            <a:t>Social Justice</a:t>
          </a:r>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dgm:spPr/>
      <dgm:t>
        <a:bodyPr/>
        <a:lstStyle/>
        <a:p>
          <a:r>
            <a:rPr lang="en-US" dirty="0">
              <a:solidFill>
                <a:schemeClr val="accent1">
                  <a:lumMod val="75000"/>
                </a:schemeClr>
              </a:solidFill>
            </a:rPr>
            <a:t>Environmental Quality</a:t>
          </a:r>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56274" custScaleY="156223"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158008" custScaleY="141001" custRadScaleRad="99342" custRadScaleInc="-11055">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169735" custScaleY="135722" custRadScaleRad="101478" custRadScaleInc="10517">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832F0C-E562-43D2-BFB6-C5790A254E06}" type="doc">
      <dgm:prSet loTypeId="urn:microsoft.com/office/officeart/2005/8/layout/venn1" loCatId="relationship" qsTypeId="urn:microsoft.com/office/officeart/2005/8/quickstyle/simple1" qsCatId="simple" csTypeId="urn:microsoft.com/office/officeart/2005/8/colors/colorful4" csCatId="colorful" phldr="1"/>
      <dgm:spPr/>
    </dgm:pt>
    <dgm:pt modelId="{2B415C1E-1DFC-49ED-A14A-074FAE6419C6}">
      <dgm:prSet phldrT="[Text]"/>
      <dgm:spPr/>
      <dgm:t>
        <a:bodyPr/>
        <a:lstStyle/>
        <a:p>
          <a:r>
            <a:rPr lang="en-GB" dirty="0">
              <a:solidFill>
                <a:schemeClr val="accent1">
                  <a:lumMod val="75000"/>
                </a:schemeClr>
              </a:solidFill>
            </a:rPr>
            <a:t>Social</a:t>
          </a:r>
        </a:p>
      </dgm:t>
    </dgm:pt>
    <dgm:pt modelId="{896D6A82-C1E0-4013-96E7-3674120D97FE}" type="parTrans" cxnId="{3A842769-BB13-4277-A6FA-719A47A9518B}">
      <dgm:prSet/>
      <dgm:spPr/>
      <dgm:t>
        <a:bodyPr/>
        <a:lstStyle/>
        <a:p>
          <a:endParaRPr lang="en-GB"/>
        </a:p>
      </dgm:t>
    </dgm:pt>
    <dgm:pt modelId="{73FCB742-7B39-47D8-8805-1998C853AD69}" type="sibTrans" cxnId="{3A842769-BB13-4277-A6FA-719A47A9518B}">
      <dgm:prSet/>
      <dgm:spPr/>
      <dgm:t>
        <a:bodyPr/>
        <a:lstStyle/>
        <a:p>
          <a:endParaRPr lang="en-GB"/>
        </a:p>
      </dgm:t>
    </dgm:pt>
    <dgm:pt modelId="{7D5EAA6B-1685-4E34-A48F-3A2E798BDF54}">
      <dgm:prSet phldrT="[Text]"/>
      <dgm:spPr/>
      <dgm:t>
        <a:bodyPr/>
        <a:lstStyle/>
        <a:p>
          <a:r>
            <a:rPr lang="en-GB" dirty="0">
              <a:solidFill>
                <a:schemeClr val="accent1">
                  <a:lumMod val="75000"/>
                </a:schemeClr>
              </a:solidFill>
            </a:rPr>
            <a:t>Economic</a:t>
          </a:r>
        </a:p>
      </dgm:t>
    </dgm:pt>
    <dgm:pt modelId="{EDD5EDE8-5B8B-4C1E-88D4-433446188570}" type="parTrans" cxnId="{EC91F4CA-0945-4FCD-A43A-3D5369B324A9}">
      <dgm:prSet/>
      <dgm:spPr/>
      <dgm:t>
        <a:bodyPr/>
        <a:lstStyle/>
        <a:p>
          <a:endParaRPr lang="en-GB"/>
        </a:p>
      </dgm:t>
    </dgm:pt>
    <dgm:pt modelId="{86E39F7C-7DB2-457F-9414-E49012E362F8}" type="sibTrans" cxnId="{EC91F4CA-0945-4FCD-A43A-3D5369B324A9}">
      <dgm:prSet/>
      <dgm:spPr/>
      <dgm:t>
        <a:bodyPr/>
        <a:lstStyle/>
        <a:p>
          <a:endParaRPr lang="en-GB"/>
        </a:p>
      </dgm:t>
    </dgm:pt>
    <dgm:pt modelId="{5B70BAC8-C657-4E1A-AC18-225D50754A57}">
      <dgm:prSet phldrT="[Text]"/>
      <dgm:spPr/>
      <dgm:t>
        <a:bodyPr/>
        <a:lstStyle/>
        <a:p>
          <a:r>
            <a:rPr lang="en-GB" dirty="0">
              <a:solidFill>
                <a:schemeClr val="accent1">
                  <a:lumMod val="75000"/>
                </a:schemeClr>
              </a:solidFill>
            </a:rPr>
            <a:t>Environmental</a:t>
          </a:r>
        </a:p>
      </dgm:t>
    </dgm:pt>
    <dgm:pt modelId="{C426A5DC-3481-4C67-B1F3-97A53296251D}" type="parTrans" cxnId="{A1DA0EB9-DE19-44F3-BE2A-A4991BDFBDC2}">
      <dgm:prSet/>
      <dgm:spPr/>
      <dgm:t>
        <a:bodyPr/>
        <a:lstStyle/>
        <a:p>
          <a:endParaRPr lang="en-GB"/>
        </a:p>
      </dgm:t>
    </dgm:pt>
    <dgm:pt modelId="{A39EB912-2297-43E1-9589-ED016CA34D64}" type="sibTrans" cxnId="{A1DA0EB9-DE19-44F3-BE2A-A4991BDFBDC2}">
      <dgm:prSet/>
      <dgm:spPr/>
      <dgm:t>
        <a:bodyPr/>
        <a:lstStyle/>
        <a:p>
          <a:endParaRPr lang="en-GB"/>
        </a:p>
      </dgm:t>
    </dgm:pt>
    <dgm:pt modelId="{F2F6D937-A654-41C2-8984-31B912F1FF32}" type="pres">
      <dgm:prSet presAssocID="{95832F0C-E562-43D2-BFB6-C5790A254E06}" presName="compositeShape" presStyleCnt="0">
        <dgm:presLayoutVars>
          <dgm:chMax val="7"/>
          <dgm:dir/>
          <dgm:resizeHandles val="exact"/>
        </dgm:presLayoutVars>
      </dgm:prSet>
      <dgm:spPr/>
    </dgm:pt>
    <dgm:pt modelId="{EC7AC4BD-BD1D-423A-9027-F49C61F52997}" type="pres">
      <dgm:prSet presAssocID="{2B415C1E-1DFC-49ED-A14A-074FAE6419C6}" presName="circ1" presStyleLbl="vennNode1" presStyleIdx="0" presStyleCnt="3"/>
      <dgm:spPr/>
    </dgm:pt>
    <dgm:pt modelId="{B838348E-CFBD-4F1C-8390-57BAFDE62F94}" type="pres">
      <dgm:prSet presAssocID="{2B415C1E-1DFC-49ED-A14A-074FAE6419C6}" presName="circ1Tx" presStyleLbl="revTx" presStyleIdx="0" presStyleCnt="0">
        <dgm:presLayoutVars>
          <dgm:chMax val="0"/>
          <dgm:chPref val="0"/>
          <dgm:bulletEnabled val="1"/>
        </dgm:presLayoutVars>
      </dgm:prSet>
      <dgm:spPr/>
    </dgm:pt>
    <dgm:pt modelId="{F6851E89-BD16-43AD-940A-987A1DEA57D9}" type="pres">
      <dgm:prSet presAssocID="{7D5EAA6B-1685-4E34-A48F-3A2E798BDF54}" presName="circ2" presStyleLbl="vennNode1" presStyleIdx="1" presStyleCnt="3"/>
      <dgm:spPr/>
    </dgm:pt>
    <dgm:pt modelId="{DB03E56D-5FA9-4202-B9C1-B22959E26A58}" type="pres">
      <dgm:prSet presAssocID="{7D5EAA6B-1685-4E34-A48F-3A2E798BDF54}" presName="circ2Tx" presStyleLbl="revTx" presStyleIdx="0" presStyleCnt="0">
        <dgm:presLayoutVars>
          <dgm:chMax val="0"/>
          <dgm:chPref val="0"/>
          <dgm:bulletEnabled val="1"/>
        </dgm:presLayoutVars>
      </dgm:prSet>
      <dgm:spPr/>
    </dgm:pt>
    <dgm:pt modelId="{9C5BF14C-8111-4259-97DC-7949F64FAA70}" type="pres">
      <dgm:prSet presAssocID="{5B70BAC8-C657-4E1A-AC18-225D50754A57}" presName="circ3" presStyleLbl="vennNode1" presStyleIdx="2" presStyleCnt="3"/>
      <dgm:spPr/>
    </dgm:pt>
    <dgm:pt modelId="{DCBE6D61-7485-456E-8C52-03F62538B977}" type="pres">
      <dgm:prSet presAssocID="{5B70BAC8-C657-4E1A-AC18-225D50754A57}" presName="circ3Tx" presStyleLbl="revTx" presStyleIdx="0" presStyleCnt="0">
        <dgm:presLayoutVars>
          <dgm:chMax val="0"/>
          <dgm:chPref val="0"/>
          <dgm:bulletEnabled val="1"/>
        </dgm:presLayoutVars>
      </dgm:prSet>
      <dgm:spPr/>
    </dgm:pt>
  </dgm:ptLst>
  <dgm:cxnLst>
    <dgm:cxn modelId="{C5882502-6AF7-4F13-AE4E-B733E0EEEBD2}" type="presOf" srcId="{2B415C1E-1DFC-49ED-A14A-074FAE6419C6}" destId="{EC7AC4BD-BD1D-423A-9027-F49C61F52997}" srcOrd="0" destOrd="0" presId="urn:microsoft.com/office/officeart/2005/8/layout/venn1"/>
    <dgm:cxn modelId="{76784F2D-927A-451D-9B6D-F4656CF8EED4}" type="presOf" srcId="{5B70BAC8-C657-4E1A-AC18-225D50754A57}" destId="{9C5BF14C-8111-4259-97DC-7949F64FAA70}" srcOrd="0" destOrd="0" presId="urn:microsoft.com/office/officeart/2005/8/layout/venn1"/>
    <dgm:cxn modelId="{3A842769-BB13-4277-A6FA-719A47A9518B}" srcId="{95832F0C-E562-43D2-BFB6-C5790A254E06}" destId="{2B415C1E-1DFC-49ED-A14A-074FAE6419C6}" srcOrd="0" destOrd="0" parTransId="{896D6A82-C1E0-4013-96E7-3674120D97FE}" sibTransId="{73FCB742-7B39-47D8-8805-1998C853AD69}"/>
    <dgm:cxn modelId="{520EE383-D494-432F-90F1-1848E667FC8F}" type="presOf" srcId="{2B415C1E-1DFC-49ED-A14A-074FAE6419C6}" destId="{B838348E-CFBD-4F1C-8390-57BAFDE62F94}" srcOrd="1" destOrd="0" presId="urn:microsoft.com/office/officeart/2005/8/layout/venn1"/>
    <dgm:cxn modelId="{07EBF2A1-55B2-4F45-B520-1C4AD752D71E}" type="presOf" srcId="{7D5EAA6B-1685-4E34-A48F-3A2E798BDF54}" destId="{F6851E89-BD16-43AD-940A-987A1DEA57D9}" srcOrd="0" destOrd="0" presId="urn:microsoft.com/office/officeart/2005/8/layout/venn1"/>
    <dgm:cxn modelId="{A1DA0EB9-DE19-44F3-BE2A-A4991BDFBDC2}" srcId="{95832F0C-E562-43D2-BFB6-C5790A254E06}" destId="{5B70BAC8-C657-4E1A-AC18-225D50754A57}" srcOrd="2" destOrd="0" parTransId="{C426A5DC-3481-4C67-B1F3-97A53296251D}" sibTransId="{A39EB912-2297-43E1-9589-ED016CA34D64}"/>
    <dgm:cxn modelId="{B9177ABE-7E37-41DC-8409-E55355FADDB3}" type="presOf" srcId="{7D5EAA6B-1685-4E34-A48F-3A2E798BDF54}" destId="{DB03E56D-5FA9-4202-B9C1-B22959E26A58}" srcOrd="1" destOrd="0" presId="urn:microsoft.com/office/officeart/2005/8/layout/venn1"/>
    <dgm:cxn modelId="{EC91F4CA-0945-4FCD-A43A-3D5369B324A9}" srcId="{95832F0C-E562-43D2-BFB6-C5790A254E06}" destId="{7D5EAA6B-1685-4E34-A48F-3A2E798BDF54}" srcOrd="1" destOrd="0" parTransId="{EDD5EDE8-5B8B-4C1E-88D4-433446188570}" sibTransId="{86E39F7C-7DB2-457F-9414-E49012E362F8}"/>
    <dgm:cxn modelId="{80DA90D7-F9D9-4025-9289-C6ED22886FF4}" type="presOf" srcId="{5B70BAC8-C657-4E1A-AC18-225D50754A57}" destId="{DCBE6D61-7485-456E-8C52-03F62538B977}" srcOrd="1" destOrd="0" presId="urn:microsoft.com/office/officeart/2005/8/layout/venn1"/>
    <dgm:cxn modelId="{5F7EF4DE-3801-4B83-8C1F-624637887877}" type="presOf" srcId="{95832F0C-E562-43D2-BFB6-C5790A254E06}" destId="{F2F6D937-A654-41C2-8984-31B912F1FF32}" srcOrd="0" destOrd="0" presId="urn:microsoft.com/office/officeart/2005/8/layout/venn1"/>
    <dgm:cxn modelId="{A2B92AF5-437A-497C-9A4B-0CD37C4DC718}" type="presParOf" srcId="{F2F6D937-A654-41C2-8984-31B912F1FF32}" destId="{EC7AC4BD-BD1D-423A-9027-F49C61F52997}" srcOrd="0" destOrd="0" presId="urn:microsoft.com/office/officeart/2005/8/layout/venn1"/>
    <dgm:cxn modelId="{4967E765-980D-4695-BA53-6A260A13C61C}" type="presParOf" srcId="{F2F6D937-A654-41C2-8984-31B912F1FF32}" destId="{B838348E-CFBD-4F1C-8390-57BAFDE62F94}" srcOrd="1" destOrd="0" presId="urn:microsoft.com/office/officeart/2005/8/layout/venn1"/>
    <dgm:cxn modelId="{69D66406-5D4D-45B9-B2B1-FC31222043EC}" type="presParOf" srcId="{F2F6D937-A654-41C2-8984-31B912F1FF32}" destId="{F6851E89-BD16-43AD-940A-987A1DEA57D9}" srcOrd="2" destOrd="0" presId="urn:microsoft.com/office/officeart/2005/8/layout/venn1"/>
    <dgm:cxn modelId="{C852CD03-8FED-457C-88A0-D3B6D0467455}" type="presParOf" srcId="{F2F6D937-A654-41C2-8984-31B912F1FF32}" destId="{DB03E56D-5FA9-4202-B9C1-B22959E26A58}" srcOrd="3" destOrd="0" presId="urn:microsoft.com/office/officeart/2005/8/layout/venn1"/>
    <dgm:cxn modelId="{E2B5DC65-E264-45F3-BBE1-83E31EE9371B}" type="presParOf" srcId="{F2F6D937-A654-41C2-8984-31B912F1FF32}" destId="{9C5BF14C-8111-4259-97DC-7949F64FAA70}" srcOrd="4" destOrd="0" presId="urn:microsoft.com/office/officeart/2005/8/layout/venn1"/>
    <dgm:cxn modelId="{488797B0-49EB-445C-9CE5-F26A84FCE09A}" type="presParOf" srcId="{F2F6D937-A654-41C2-8984-31B912F1FF32}" destId="{DCBE6D61-7485-456E-8C52-03F62538B977}"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2939305" y="2162023"/>
          <a:ext cx="1371600" cy="13716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accent1">
                  <a:lumMod val="75000"/>
                </a:schemeClr>
              </a:solidFill>
            </a:rPr>
            <a:t>Sustainable Development</a:t>
          </a:r>
        </a:p>
      </dsp:txBody>
      <dsp:txXfrm>
        <a:off x="3006261" y="2228979"/>
        <a:ext cx="1237688" cy="1237688"/>
      </dsp:txXfrm>
    </dsp:sp>
    <dsp:sp modelId="{EBB01D2C-0A3F-4FF0-829B-74908B4041CA}">
      <dsp:nvSpPr>
        <dsp:cNvPr id="0" name=""/>
        <dsp:cNvSpPr/>
      </dsp:nvSpPr>
      <dsp:spPr>
        <a:xfrm rot="16200000">
          <a:off x="3421406" y="1958324"/>
          <a:ext cx="407397" cy="0"/>
        </a:xfrm>
        <a:custGeom>
          <a:avLst/>
          <a:gdLst/>
          <a:ahLst/>
          <a:cxnLst/>
          <a:rect l="0" t="0" r="0" b="0"/>
          <a:pathLst>
            <a:path>
              <a:moveTo>
                <a:pt x="0" y="0"/>
              </a:moveTo>
              <a:lnTo>
                <a:pt x="407397"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2907048" y="318979"/>
          <a:ext cx="1436114" cy="1435645"/>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accent1">
                  <a:lumMod val="75000"/>
                </a:schemeClr>
              </a:solidFill>
            </a:rPr>
            <a:t>Economic Security</a:t>
          </a:r>
        </a:p>
      </dsp:txBody>
      <dsp:txXfrm>
        <a:off x="2977130" y="389061"/>
        <a:ext cx="1295950" cy="1295481"/>
      </dsp:txXfrm>
    </dsp:sp>
    <dsp:sp modelId="{4FEF7289-E31C-430B-AE07-89010578E425}">
      <dsp:nvSpPr>
        <dsp:cNvPr id="0" name=""/>
        <dsp:cNvSpPr/>
      </dsp:nvSpPr>
      <dsp:spPr>
        <a:xfrm rot="1402020">
          <a:off x="4288122" y="3254302"/>
          <a:ext cx="555576" cy="0"/>
        </a:xfrm>
        <a:custGeom>
          <a:avLst/>
          <a:gdLst/>
          <a:ahLst/>
          <a:cxnLst/>
          <a:rect l="0" t="0" r="0" b="0"/>
          <a:pathLst>
            <a:path>
              <a:moveTo>
                <a:pt x="0" y="0"/>
              </a:moveTo>
              <a:lnTo>
                <a:pt x="555576"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4820914" y="3030281"/>
          <a:ext cx="1452049" cy="1295759"/>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accent1">
                  <a:lumMod val="75000"/>
                </a:schemeClr>
              </a:solidFill>
            </a:rPr>
            <a:t>Social Justice</a:t>
          </a:r>
        </a:p>
      </dsp:txBody>
      <dsp:txXfrm>
        <a:off x="4884168" y="3093535"/>
        <a:ext cx="1325541" cy="1169251"/>
      </dsp:txXfrm>
    </dsp:sp>
    <dsp:sp modelId="{3CDDB666-6690-46FF-AC2E-74E0C3132F61}">
      <dsp:nvSpPr>
        <dsp:cNvPr id="0" name=""/>
        <dsp:cNvSpPr/>
      </dsp:nvSpPr>
      <dsp:spPr>
        <a:xfrm rot="9378612">
          <a:off x="2424001" y="3256796"/>
          <a:ext cx="537970" cy="0"/>
        </a:xfrm>
        <a:custGeom>
          <a:avLst/>
          <a:gdLst/>
          <a:ahLst/>
          <a:cxnLst/>
          <a:rect l="0" t="0" r="0" b="0"/>
          <a:pathLst>
            <a:path>
              <a:moveTo>
                <a:pt x="0" y="0"/>
              </a:moveTo>
              <a:lnTo>
                <a:pt x="537970"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886850" y="3083437"/>
          <a:ext cx="1559817" cy="1247247"/>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accent1">
                  <a:lumMod val="75000"/>
                </a:schemeClr>
              </a:solidFill>
            </a:rPr>
            <a:t>Environmental Quality</a:t>
          </a:r>
        </a:p>
      </dsp:txBody>
      <dsp:txXfrm>
        <a:off x="947736" y="3144323"/>
        <a:ext cx="1438045" cy="11254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AC4BD-BD1D-423A-9027-F49C61F52997}">
      <dsp:nvSpPr>
        <dsp:cNvPr id="0" name=""/>
        <dsp:cNvSpPr/>
      </dsp:nvSpPr>
      <dsp:spPr>
        <a:xfrm>
          <a:off x="2227478" y="60921"/>
          <a:ext cx="2924251" cy="292425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accent1">
                  <a:lumMod val="75000"/>
                </a:schemeClr>
              </a:solidFill>
            </a:rPr>
            <a:t>Social</a:t>
          </a:r>
        </a:p>
      </dsp:txBody>
      <dsp:txXfrm>
        <a:off x="2617378" y="572665"/>
        <a:ext cx="2144450" cy="1315913"/>
      </dsp:txXfrm>
    </dsp:sp>
    <dsp:sp modelId="{F6851E89-BD16-43AD-940A-987A1DEA57D9}">
      <dsp:nvSpPr>
        <dsp:cNvPr id="0" name=""/>
        <dsp:cNvSpPr/>
      </dsp:nvSpPr>
      <dsp:spPr>
        <a:xfrm>
          <a:off x="3282645" y="1888578"/>
          <a:ext cx="2924251" cy="292425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accent1">
                  <a:lumMod val="75000"/>
                </a:schemeClr>
              </a:solidFill>
            </a:rPr>
            <a:t>Economic</a:t>
          </a:r>
        </a:p>
      </dsp:txBody>
      <dsp:txXfrm>
        <a:off x="4176979" y="2644010"/>
        <a:ext cx="1754550" cy="1608338"/>
      </dsp:txXfrm>
    </dsp:sp>
    <dsp:sp modelId="{9C5BF14C-8111-4259-97DC-7949F64FAA70}">
      <dsp:nvSpPr>
        <dsp:cNvPr id="0" name=""/>
        <dsp:cNvSpPr/>
      </dsp:nvSpPr>
      <dsp:spPr>
        <a:xfrm>
          <a:off x="1172311" y="1888578"/>
          <a:ext cx="2924251" cy="292425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accent1">
                  <a:lumMod val="75000"/>
                </a:schemeClr>
              </a:solidFill>
            </a:rPr>
            <a:t>Environmental</a:t>
          </a:r>
        </a:p>
      </dsp:txBody>
      <dsp:txXfrm>
        <a:off x="1447678" y="2644010"/>
        <a:ext cx="1754550" cy="1608338"/>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532793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hyperlink" Target="http://www.un-documents.net/our-common-future.pdf"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hyperlink" Target="https://unfccc.int/process-and-meetings/what-is-the-united-nations-framework-convention-on-climate-change"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sciencedirect-com.uwtsd.idm.oclc.org/science/article/pii/S0140673609609351?via%3Dihub" TargetMode="External"/><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rhs.org.uk/vegetables/hydroponics" TargetMode="External"/><Relationship Id="rId2" Type="http://schemas.openxmlformats.org/officeDocument/2006/relationships/hyperlink" Target="https://royalsociety.org/news-resources/projects/gm-plants/what-is-gm-and-how-is-it-done/" TargetMode="External"/><Relationship Id="rId1" Type="http://schemas.openxmlformats.org/officeDocument/2006/relationships/slideLayout" Target="../slideLayouts/slideLayout3.xml"/><Relationship Id="rId4" Type="http://schemas.openxmlformats.org/officeDocument/2006/relationships/hyperlink" Target="https://www.gov.uk/guidance/the-thames-barri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commonslibrary.parliament.uk/research-briefings/cbp-7480/" TargetMode="External"/><Relationship Id="rId2" Type="http://schemas.openxmlformats.org/officeDocument/2006/relationships/hyperlink" Target="https://www.un.org/en/climatechange/what-is-renewable-energy" TargetMode="External"/><Relationship Id="rId1" Type="http://schemas.openxmlformats.org/officeDocument/2006/relationships/slideLayout" Target="../slideLayouts/slideLayout9.xml"/><Relationship Id="rId4" Type="http://schemas.openxmlformats.org/officeDocument/2006/relationships/hyperlink" Target="https://link.springer.com/article/10.1007/s42398-022-00248-3"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uu.diva-portal.org/smash/record.jsf?pid=diva2%3A717792&amp;dswid=-3497" TargetMode="External"/><Relationship Id="rId2" Type="http://schemas.openxmlformats.org/officeDocument/2006/relationships/hyperlink" Target="https://www-oxfordreference-com.ezproxy.uwtsd.ac.uk/display/10.1093/acref/9780199657681.001.0001/acref-9780199657681-e-1604?rskey=xgCZSh&amp;result=1"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hyperlink" Target="https://www-sciencedirect-com.ezproxy.uwtsd.ac.uk/science/article/pii/S2214629625001951" TargetMode="Externa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hyperlink" Target="https://www.factcheck.org/2024/09/trump-clings-to-inaccurate-climate-change-talking-points/" TargetMode="Externa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hyperlink" Target="https://www.bing.com/images/search?q=tipi+valley+carmarthenshire&amp;form=HDRSC4&amp;first=1"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54xM8VlgP7s"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8" Type="http://schemas.openxmlformats.org/officeDocument/2006/relationships/hyperlink" Target="https://www-sciencedirect-com.uwtsd.idm.oclc.org/science/article/pii/S0140673609609351?via%3Dihub" TargetMode="External"/><Relationship Id="rId3" Type="http://schemas.openxmlformats.org/officeDocument/2006/relationships/hyperlink" Target="https://theanarchistlibrary.org/library/murray-bookchin-what-is-social-ecology" TargetMode="External"/><Relationship Id="rId7" Type="http://schemas.openxmlformats.org/officeDocument/2006/relationships/hyperlink" Target="https://www-oxfordreference-com.ezproxy.uwtsd.ac.uk/display/10.1093/acref/9780199657681.001.0001/acref-9780199657681-e-1604?rskey=xgCZSh&amp;result=1" TargetMode="External"/><Relationship Id="rId2" Type="http://schemas.openxmlformats.org/officeDocument/2006/relationships/hyperlink" Target="https://onlinelibrary.wiley.com/doi/full/10.1002/sd.3101?msockid=114015e0d01561b1154400f2d1ee60d8" TargetMode="External"/><Relationship Id="rId1" Type="http://schemas.openxmlformats.org/officeDocument/2006/relationships/slideLayout" Target="../slideLayouts/slideLayout8.xml"/><Relationship Id="rId6" Type="http://schemas.openxmlformats.org/officeDocument/2006/relationships/hyperlink" Target="https://link.springer.com/article/10.1007/s43615-023-00272-3#citeas" TargetMode="External"/><Relationship Id="rId5" Type="http://schemas.openxmlformats.org/officeDocument/2006/relationships/hyperlink" Target="http://www.un-documents.net/our-common-future.pdf" TargetMode="External"/><Relationship Id="rId4" Type="http://schemas.openxmlformats.org/officeDocument/2006/relationships/hyperlink" Target="https://www.sciencedirect.com/science/article/abs/pii/B9780080454054007357"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journalofpoliticalscience.com/uploads/archives/7-5-6-940.pdf" TargetMode="External"/><Relationship Id="rId3" Type="http://schemas.openxmlformats.org/officeDocument/2006/relationships/hyperlink" Target="https://www-sciencedirect-com.ezproxy.uwtsd.ac.uk/science/article/pii/S2214629625001951" TargetMode="External"/><Relationship Id="rId7" Type="http://schemas.openxmlformats.org/officeDocument/2006/relationships/hyperlink" Target="https://www.theguardian.com/business/2002/feb/06/manufacturing.globalrecession" TargetMode="External"/><Relationship Id="rId2" Type="http://schemas.openxmlformats.org/officeDocument/2006/relationships/hyperlink" Target="https://www.google.co.uk/books/edition/Feminism_or_Death/VkAyEAAAQBAJ?hl=en&amp;gbpv=0" TargetMode="External"/><Relationship Id="rId1" Type="http://schemas.openxmlformats.org/officeDocument/2006/relationships/slideLayout" Target="../slideLayouts/slideLayout8.xml"/><Relationship Id="rId6" Type="http://schemas.openxmlformats.org/officeDocument/2006/relationships/hyperlink" Target="https://www.youtube.com/watch?v=54xM8VlgP7s" TargetMode="External"/><Relationship Id="rId5" Type="http://schemas.openxmlformats.org/officeDocument/2006/relationships/hyperlink" Target="https://www.gov.uk/guidance/the-thames-barrier" TargetMode="External"/><Relationship Id="rId4" Type="http://schemas.openxmlformats.org/officeDocument/2006/relationships/hyperlink" Target="https://research-ebsco-com.ezproxy.uwtsd.ac.uk/c/onvpsy/viewer/pdf/sd2ihgx52b?route=detail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onlinelibrary.wiley.com/doi/full/10.1111/pops.70045" TargetMode="External"/><Relationship Id="rId7" Type="http://schemas.openxmlformats.org/officeDocument/2006/relationships/hyperlink" Target="https://www.google.co.uk/books/edition/Ecology_Community_and_Lifestyle/egGtPctMg8UC?hl=en&amp;gbpv=0" TargetMode="External"/><Relationship Id="rId2" Type="http://schemas.openxmlformats.org/officeDocument/2006/relationships/hyperlink" Target="https://commonslibrary.parliament.uk/research-briefings/cbp-7480/" TargetMode="External"/><Relationship Id="rId1" Type="http://schemas.openxmlformats.org/officeDocument/2006/relationships/slideLayout" Target="../slideLayouts/slideLayout8.xml"/><Relationship Id="rId6" Type="http://schemas.openxmlformats.org/officeDocument/2006/relationships/hyperlink" Target="https://uu.diva-portal.org/smash/record.jsf?pid=diva2%3A717792&amp;dswid=-3497" TargetMode="External"/><Relationship Id="rId5" Type="http://schemas.openxmlformats.org/officeDocument/2006/relationships/hyperlink" Target="https://www.factcheck.org/2024/09/trump-clings-to-inaccurate-climate-change-talking-points/" TargetMode="External"/><Relationship Id="rId4" Type="http://schemas.openxmlformats.org/officeDocument/2006/relationships/hyperlink" Target="https://archive.org/details/vanishingfaceofg0000love"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mentalhealth.bmj.com/content/28/1/e301421" TargetMode="External"/><Relationship Id="rId2" Type="http://schemas.openxmlformats.org/officeDocument/2006/relationships/hyperlink" Target="https://link.springer.com/article/10.1007/s42398-022-00248-3#citeas" TargetMode="External"/><Relationship Id="rId1" Type="http://schemas.openxmlformats.org/officeDocument/2006/relationships/slideLayout" Target="../slideLayouts/slideLayout9.xml"/><Relationship Id="rId6" Type="http://schemas.openxmlformats.org/officeDocument/2006/relationships/hyperlink" Target="https://royalsociety.org/news-resources/projects/gm-plants/what-is-gm-and-how-is-it-done/" TargetMode="External"/><Relationship Id="rId5" Type="http://schemas.openxmlformats.org/officeDocument/2006/relationships/hyperlink" Target="https://www.rhs.org.uk/vegetables/hydroponics" TargetMode="External"/><Relationship Id="rId4" Type="http://schemas.openxmlformats.org/officeDocument/2006/relationships/hyperlink" Target="https://www.cambridge.org/core/journals/legal-studies/article/abs/environmental-justice-in-the-uk-uncertainty-ambiguity-and-the-law/FDBF785966CDCBDB4D934217CBF878C2"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un.org/en/climatechange/what-is-renewable-energy" TargetMode="External"/><Relationship Id="rId2" Type="http://schemas.openxmlformats.org/officeDocument/2006/relationships/hyperlink" Target="https://www-tandfonline-com.ezproxy.uwtsd.ac.uk/doi/full/10.1080/07075332.2025.2532505" TargetMode="External"/><Relationship Id="rId1" Type="http://schemas.openxmlformats.org/officeDocument/2006/relationships/slideLayout" Target="../slideLayouts/slideLayout9.xml"/><Relationship Id="rId5" Type="http://schemas.openxmlformats.org/officeDocument/2006/relationships/hyperlink" Target="https://news.un.org/en/events/cop30" TargetMode="External"/><Relationship Id="rId4" Type="http://schemas.openxmlformats.org/officeDocument/2006/relationships/hyperlink" Target="https://unfccc.int/process-and-meetings/what-is-the-united-nations-framework-convention-on-climate-chan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3: Ideological Paradigms (Part 2) – Green Politics</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058AF-1B3B-A0B0-2B51-1820954AB7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A503FE-80A0-4652-CE45-895160E59B60}"/>
              </a:ext>
            </a:extLst>
          </p:cNvPr>
          <p:cNvSpPr>
            <a:spLocks noGrp="1"/>
          </p:cNvSpPr>
          <p:nvPr>
            <p:ph type="title"/>
          </p:nvPr>
        </p:nvSpPr>
        <p:spPr>
          <a:xfrm>
            <a:off x="658369" y="2450649"/>
            <a:ext cx="7827264" cy="994172"/>
          </a:xfrm>
        </p:spPr>
        <p:txBody>
          <a:bodyPr>
            <a:normAutofit fontScale="90000"/>
          </a:bodyPr>
          <a:lstStyle/>
          <a:p>
            <a:pPr algn="ctr">
              <a:lnSpc>
                <a:spcPct val="100000"/>
              </a:lnSpc>
              <a:spcBef>
                <a:spcPts val="600"/>
              </a:spcBef>
              <a:spcAft>
                <a:spcPts val="600"/>
              </a:spcAft>
            </a:pPr>
            <a:r>
              <a:rPr lang="en-GB" sz="4800" b="1" dirty="0">
                <a:solidFill>
                  <a:schemeClr val="accent1">
                    <a:lumMod val="75000"/>
                  </a:schemeClr>
                </a:solidFill>
              </a:rPr>
              <a:t>Challenges to the ‘Mainstream’</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‘Green’ Politics</a:t>
            </a:r>
          </a:p>
        </p:txBody>
      </p:sp>
    </p:spTree>
    <p:extLst>
      <p:ext uri="{BB962C8B-B14F-4D97-AF65-F5344CB8AC3E}">
        <p14:creationId xmlns:p14="http://schemas.microsoft.com/office/powerpoint/2010/main" val="4064932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9742" y="268665"/>
            <a:ext cx="4536504" cy="769441"/>
          </a:xfrm>
          <a:prstGeom prst="rect">
            <a:avLst/>
          </a:prstGeom>
          <a:noFill/>
        </p:spPr>
        <p:txBody>
          <a:bodyPr wrap="square" rtlCol="0">
            <a:spAutoFit/>
          </a:bodyPr>
          <a:lstStyle/>
          <a:p>
            <a:pPr algn="ctr"/>
            <a:r>
              <a:rPr lang="en-GB" sz="4400" b="1" dirty="0">
                <a:solidFill>
                  <a:schemeClr val="accent1">
                    <a:lumMod val="75000"/>
                  </a:schemeClr>
                </a:solidFill>
              </a:rPr>
              <a:t>‘Green’ Politics</a:t>
            </a:r>
          </a:p>
        </p:txBody>
      </p:sp>
      <p:sp>
        <p:nvSpPr>
          <p:cNvPr id="3" name="TextBox 2"/>
          <p:cNvSpPr txBox="1"/>
          <p:nvPr/>
        </p:nvSpPr>
        <p:spPr>
          <a:xfrm>
            <a:off x="305526" y="1151453"/>
            <a:ext cx="8424936" cy="4811574"/>
          </a:xfrm>
          <a:prstGeom prst="rect">
            <a:avLst/>
          </a:prstGeom>
          <a:noFill/>
        </p:spPr>
        <p:txBody>
          <a:bodyPr wrap="square" rtlCol="0">
            <a:spAutoFit/>
          </a:bodyPr>
          <a:lstStyle/>
          <a:p>
            <a:pPr marL="160735" indent="-160735">
              <a:spcBef>
                <a:spcPts val="1013"/>
              </a:spcBef>
              <a:spcAft>
                <a:spcPts val="1013"/>
              </a:spcAft>
              <a:buFont typeface="Arial" panose="020B0604020202020204" pitchFamily="34" charset="0"/>
              <a:buChar char="•"/>
            </a:pPr>
            <a:r>
              <a:rPr lang="en-GB" sz="2400" dirty="0">
                <a:solidFill>
                  <a:schemeClr val="accent1">
                    <a:lumMod val="75000"/>
                  </a:schemeClr>
                </a:solidFill>
              </a:rPr>
              <a:t>Green or environmental ideologies are covered in more detail in Modules elsewhere</a:t>
            </a:r>
          </a:p>
          <a:p>
            <a:pPr marL="160735" indent="-160735">
              <a:spcBef>
                <a:spcPts val="1013"/>
              </a:spcBef>
              <a:spcAft>
                <a:spcPts val="1013"/>
              </a:spcAft>
              <a:buFont typeface="Arial" panose="020B0604020202020204" pitchFamily="34" charset="0"/>
              <a:buChar char="•"/>
            </a:pPr>
            <a:r>
              <a:rPr lang="en-GB" sz="2400" dirty="0">
                <a:solidFill>
                  <a:schemeClr val="accent1">
                    <a:lumMod val="75000"/>
                  </a:schemeClr>
                </a:solidFill>
              </a:rPr>
              <a:t>However, ‘green’ politics have an important influence on political discourse regarding social justice in the late 20</a:t>
            </a:r>
            <a:r>
              <a:rPr lang="en-GB" sz="2400" baseline="30000" dirty="0">
                <a:solidFill>
                  <a:schemeClr val="accent1">
                    <a:lumMod val="75000"/>
                  </a:schemeClr>
                </a:solidFill>
              </a:rPr>
              <a:t>th</a:t>
            </a:r>
            <a:r>
              <a:rPr lang="en-GB" sz="2400" dirty="0">
                <a:solidFill>
                  <a:schemeClr val="accent1">
                    <a:lumMod val="75000"/>
                  </a:schemeClr>
                </a:solidFill>
              </a:rPr>
              <a:t> and 21</a:t>
            </a:r>
            <a:r>
              <a:rPr lang="en-GB" sz="2400" baseline="30000" dirty="0">
                <a:solidFill>
                  <a:schemeClr val="accent1">
                    <a:lumMod val="75000"/>
                  </a:schemeClr>
                </a:solidFill>
              </a:rPr>
              <a:t>st</a:t>
            </a:r>
            <a:r>
              <a:rPr lang="en-GB" sz="2400" dirty="0">
                <a:solidFill>
                  <a:schemeClr val="accent1">
                    <a:lumMod val="75000"/>
                  </a:schemeClr>
                </a:solidFill>
              </a:rPr>
              <a:t> century</a:t>
            </a:r>
          </a:p>
          <a:p>
            <a:pPr marL="160735" indent="-160735">
              <a:spcBef>
                <a:spcPts val="1013"/>
              </a:spcBef>
              <a:spcAft>
                <a:spcPts val="1013"/>
              </a:spcAft>
              <a:buFont typeface="Arial" panose="020B0604020202020204" pitchFamily="34" charset="0"/>
              <a:buChar char="•"/>
            </a:pPr>
            <a:r>
              <a:rPr lang="en-GB" sz="2400" dirty="0">
                <a:solidFill>
                  <a:schemeClr val="accent1">
                    <a:lumMod val="75000"/>
                  </a:schemeClr>
                </a:solidFill>
              </a:rPr>
              <a:t>Indeed Gill &amp; Kaur (2025, p.30) argue that;</a:t>
            </a:r>
          </a:p>
          <a:p>
            <a:pPr algn="ctr">
              <a:spcBef>
                <a:spcPts val="1013"/>
              </a:spcBef>
              <a:spcAft>
                <a:spcPts val="1013"/>
              </a:spcAft>
            </a:pPr>
            <a:r>
              <a:rPr lang="en-GB" sz="2400" dirty="0">
                <a:solidFill>
                  <a:schemeClr val="accent1">
                    <a:lumMod val="75000"/>
                  </a:schemeClr>
                </a:solidFill>
              </a:rPr>
              <a:t> ‘The emergence of the environment as a political issue in the 1970s and 1980s posted an important challenge to existing party systems by introducing a new source of potential conflict and giving rise to a new political party- the greens’.</a:t>
            </a:r>
          </a:p>
          <a:p>
            <a:pPr marL="160735" indent="-160735">
              <a:spcBef>
                <a:spcPts val="1013"/>
              </a:spcBef>
              <a:spcAft>
                <a:spcPts val="1013"/>
              </a:spcAft>
              <a:buFont typeface="Arial" panose="020B0604020202020204" pitchFamily="34" charset="0"/>
              <a:buChar char="•"/>
            </a:pPr>
            <a:r>
              <a:rPr lang="en-GB" sz="2400" dirty="0">
                <a:solidFill>
                  <a:schemeClr val="accent1">
                    <a:lumMod val="75000"/>
                  </a:schemeClr>
                </a:solidFill>
              </a:rPr>
              <a:t>Therefore, it is important to look at this issue here</a:t>
            </a:r>
          </a:p>
        </p:txBody>
      </p:sp>
    </p:spTree>
    <p:extLst>
      <p:ext uri="{BB962C8B-B14F-4D97-AF65-F5344CB8AC3E}">
        <p14:creationId xmlns:p14="http://schemas.microsoft.com/office/powerpoint/2010/main" val="4275735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35019" y="334984"/>
            <a:ext cx="8273962" cy="518690"/>
          </a:xfrm>
        </p:spPr>
        <p:txBody>
          <a:bodyPr>
            <a:noAutofit/>
          </a:bodyPr>
          <a:lstStyle/>
          <a:p>
            <a:pPr algn="ctr"/>
            <a:r>
              <a:rPr lang="en-GB" altLang="en-US" b="1" dirty="0">
                <a:solidFill>
                  <a:schemeClr val="accent1">
                    <a:lumMod val="75000"/>
                  </a:schemeClr>
                </a:solidFill>
              </a:rPr>
              <a:t>Sustainable Development</a:t>
            </a:r>
          </a:p>
        </p:txBody>
      </p:sp>
      <p:sp>
        <p:nvSpPr>
          <p:cNvPr id="3" name="TextBox 2"/>
          <p:cNvSpPr txBox="1"/>
          <p:nvPr/>
        </p:nvSpPr>
        <p:spPr>
          <a:xfrm>
            <a:off x="180559" y="1067504"/>
            <a:ext cx="8748972" cy="2277547"/>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200" dirty="0">
                <a:solidFill>
                  <a:schemeClr val="accent1">
                    <a:lumMod val="75000"/>
                  </a:schemeClr>
                </a:solidFill>
              </a:rPr>
              <a:t>At the heart of the green political agenda is the idea of Sustainable Development </a:t>
            </a:r>
          </a:p>
          <a:p>
            <a:pPr marL="257175" indent="-257175">
              <a:spcBef>
                <a:spcPts val="338"/>
              </a:spcBef>
              <a:spcAft>
                <a:spcPts val="338"/>
              </a:spcAft>
              <a:buFont typeface="Arial" panose="020B0604020202020204" pitchFamily="34" charset="0"/>
              <a:buChar char="•"/>
            </a:pPr>
            <a:r>
              <a:rPr lang="en-GB" sz="2200" dirty="0">
                <a:solidFill>
                  <a:schemeClr val="accent1">
                    <a:lumMod val="75000"/>
                  </a:schemeClr>
                </a:solidFill>
              </a:rPr>
              <a:t>As we will see, sustainable development means different things to different people</a:t>
            </a:r>
          </a:p>
          <a:p>
            <a:pPr marL="257175" indent="-257175">
              <a:spcBef>
                <a:spcPts val="338"/>
              </a:spcBef>
              <a:spcAft>
                <a:spcPts val="338"/>
              </a:spcAft>
              <a:buFont typeface="Arial" panose="020B0604020202020204" pitchFamily="34" charset="0"/>
              <a:buChar char="•"/>
            </a:pPr>
            <a:r>
              <a:rPr lang="en-GB" sz="2200" dirty="0">
                <a:solidFill>
                  <a:schemeClr val="accent1">
                    <a:lumMod val="75000"/>
                  </a:schemeClr>
                </a:solidFill>
              </a:rPr>
              <a:t>However, there is a model that is accepted by </a:t>
            </a:r>
            <a:r>
              <a:rPr lang="en-GB" sz="2200" b="1" dirty="0">
                <a:solidFill>
                  <a:schemeClr val="accent1">
                    <a:lumMod val="75000"/>
                  </a:schemeClr>
                </a:solidFill>
              </a:rPr>
              <a:t>most</a:t>
            </a:r>
            <a:r>
              <a:rPr lang="en-GB" sz="2200" dirty="0">
                <a:solidFill>
                  <a:schemeClr val="accent1">
                    <a:lumMod val="75000"/>
                  </a:schemeClr>
                </a:solidFill>
              </a:rPr>
              <a:t> governments and organisations, known as the ‘three pillars’ of sustainable development</a:t>
            </a:r>
          </a:p>
        </p:txBody>
      </p:sp>
      <p:sp>
        <p:nvSpPr>
          <p:cNvPr id="6" name="Isosceles Triangle 5"/>
          <p:cNvSpPr/>
          <p:nvPr/>
        </p:nvSpPr>
        <p:spPr>
          <a:xfrm>
            <a:off x="3815864" y="3883495"/>
            <a:ext cx="1215135" cy="109362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7" name="TextBox 6"/>
          <p:cNvSpPr txBox="1"/>
          <p:nvPr/>
        </p:nvSpPr>
        <p:spPr>
          <a:xfrm>
            <a:off x="3451323" y="3539982"/>
            <a:ext cx="1984721" cy="369332"/>
          </a:xfrm>
          <a:prstGeom prst="rect">
            <a:avLst/>
          </a:prstGeom>
          <a:noFill/>
        </p:spPr>
        <p:txBody>
          <a:bodyPr wrap="square" rtlCol="0">
            <a:spAutoFit/>
          </a:bodyPr>
          <a:lstStyle/>
          <a:p>
            <a:pPr algn="ctr"/>
            <a:r>
              <a:rPr lang="en-GB" b="1" dirty="0">
                <a:solidFill>
                  <a:schemeClr val="accent1">
                    <a:lumMod val="75000"/>
                  </a:schemeClr>
                </a:solidFill>
              </a:rPr>
              <a:t>Economic Growth</a:t>
            </a:r>
          </a:p>
        </p:txBody>
      </p:sp>
      <p:sp>
        <p:nvSpPr>
          <p:cNvPr id="10" name="TextBox 9"/>
          <p:cNvSpPr txBox="1"/>
          <p:nvPr/>
        </p:nvSpPr>
        <p:spPr>
          <a:xfrm>
            <a:off x="2020824" y="4593100"/>
            <a:ext cx="1714031" cy="646331"/>
          </a:xfrm>
          <a:prstGeom prst="rect">
            <a:avLst/>
          </a:prstGeom>
          <a:noFill/>
        </p:spPr>
        <p:txBody>
          <a:bodyPr wrap="square" rtlCol="0">
            <a:spAutoFit/>
          </a:bodyPr>
          <a:lstStyle/>
          <a:p>
            <a:pPr algn="ctr"/>
            <a:r>
              <a:rPr lang="en-GB" b="1" dirty="0">
                <a:solidFill>
                  <a:schemeClr val="accent1">
                    <a:lumMod val="75000"/>
                  </a:schemeClr>
                </a:solidFill>
              </a:rPr>
              <a:t>Environmental Protection</a:t>
            </a:r>
          </a:p>
        </p:txBody>
      </p:sp>
      <p:sp>
        <p:nvSpPr>
          <p:cNvPr id="11" name="TextBox 10"/>
          <p:cNvSpPr txBox="1"/>
          <p:nvPr/>
        </p:nvSpPr>
        <p:spPr>
          <a:xfrm>
            <a:off x="5112008" y="4569704"/>
            <a:ext cx="1255640" cy="646331"/>
          </a:xfrm>
          <a:prstGeom prst="rect">
            <a:avLst/>
          </a:prstGeom>
          <a:noFill/>
        </p:spPr>
        <p:txBody>
          <a:bodyPr wrap="square" rtlCol="0">
            <a:spAutoFit/>
          </a:bodyPr>
          <a:lstStyle/>
          <a:p>
            <a:pPr algn="ctr"/>
            <a:r>
              <a:rPr lang="en-GB" b="1" dirty="0">
                <a:solidFill>
                  <a:schemeClr val="accent1">
                    <a:lumMod val="75000"/>
                  </a:schemeClr>
                </a:solidFill>
              </a:rPr>
              <a:t>Social Justice</a:t>
            </a:r>
          </a:p>
        </p:txBody>
      </p:sp>
      <p:sp>
        <p:nvSpPr>
          <p:cNvPr id="2" name="TextBox 1">
            <a:extLst>
              <a:ext uri="{FF2B5EF4-FFF2-40B4-BE49-F238E27FC236}">
                <a16:creationId xmlns:a16="http://schemas.microsoft.com/office/drawing/2014/main" id="{FFD09165-0014-C41E-E59C-55D3E6E13819}"/>
              </a:ext>
            </a:extLst>
          </p:cNvPr>
          <p:cNvSpPr txBox="1"/>
          <p:nvPr/>
        </p:nvSpPr>
        <p:spPr>
          <a:xfrm>
            <a:off x="2744533" y="5301320"/>
            <a:ext cx="3519133" cy="646331"/>
          </a:xfrm>
          <a:prstGeom prst="rect">
            <a:avLst/>
          </a:prstGeom>
          <a:noFill/>
        </p:spPr>
        <p:txBody>
          <a:bodyPr wrap="square" rtlCol="0">
            <a:spAutoFit/>
          </a:bodyPr>
          <a:lstStyle/>
          <a:p>
            <a:pPr algn="ctr"/>
            <a:r>
              <a:rPr lang="en-GB" i="1" dirty="0">
                <a:solidFill>
                  <a:schemeClr val="accent1">
                    <a:lumMod val="75000"/>
                  </a:schemeClr>
                </a:solidFill>
              </a:rPr>
              <a:t>But where does the idea of these three ‘pillars’ come from?</a:t>
            </a:r>
          </a:p>
        </p:txBody>
      </p:sp>
    </p:spTree>
    <p:extLst>
      <p:ext uri="{BB962C8B-B14F-4D97-AF65-F5344CB8AC3E}">
        <p14:creationId xmlns:p14="http://schemas.microsoft.com/office/powerpoint/2010/main" val="224892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10" grpId="0"/>
      <p:bldP spid="11"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4190" y="1328656"/>
            <a:ext cx="8375619" cy="1148317"/>
          </a:xfrm>
        </p:spPr>
        <p:txBody>
          <a:bodyPr>
            <a:noAutofit/>
          </a:bodyPr>
          <a:lstStyle/>
          <a:p>
            <a:pPr>
              <a:lnSpc>
                <a:spcPct val="100000"/>
              </a:lnSpc>
              <a:spcBef>
                <a:spcPts val="450"/>
              </a:spcBef>
              <a:spcAft>
                <a:spcPts val="450"/>
              </a:spcAft>
            </a:pPr>
            <a:r>
              <a:rPr lang="en-US" sz="2600" dirty="0">
                <a:solidFill>
                  <a:schemeClr val="accent1">
                    <a:lumMod val="75000"/>
                  </a:schemeClr>
                </a:solidFill>
              </a:rPr>
              <a:t>The ‘tripartite’ model (economy, society, economy) was firmly established by the United Nations (UN) report </a:t>
            </a:r>
            <a:r>
              <a:rPr lang="en-US" sz="2600" i="1" dirty="0">
                <a:solidFill>
                  <a:schemeClr val="accent1">
                    <a:lumMod val="75000"/>
                  </a:schemeClr>
                </a:solidFill>
              </a:rPr>
              <a:t>Our Common Future</a:t>
            </a:r>
            <a:r>
              <a:rPr lang="en-US" sz="2600" dirty="0">
                <a:solidFill>
                  <a:schemeClr val="accent1">
                    <a:lumMod val="75000"/>
                  </a:schemeClr>
                </a:solidFill>
              </a:rPr>
              <a:t> which states that  sustainable development;</a:t>
            </a:r>
          </a:p>
          <a:p>
            <a:pPr marL="0" indent="0" algn="ctr">
              <a:lnSpc>
                <a:spcPct val="100000"/>
              </a:lnSpc>
              <a:spcBef>
                <a:spcPts val="450"/>
              </a:spcBef>
              <a:spcAft>
                <a:spcPts val="450"/>
              </a:spcAft>
              <a:buNone/>
            </a:pPr>
            <a:r>
              <a:rPr lang="en-US" sz="2600" dirty="0">
                <a:solidFill>
                  <a:schemeClr val="accent1">
                    <a:lumMod val="75000"/>
                  </a:schemeClr>
                </a:solidFill>
              </a:rPr>
              <a:t>‘meets the needs of the present without compromising the ability of future generations to meet their own needs’ (</a:t>
            </a:r>
            <a:r>
              <a:rPr lang="en-GB" sz="2600" dirty="0">
                <a:solidFill>
                  <a:schemeClr val="accent1">
                    <a:lumMod val="75000"/>
                  </a:schemeClr>
                </a:solidFill>
              </a:rPr>
              <a:t>Brundtland, 1987, Ch 1.3)</a:t>
            </a:r>
          </a:p>
          <a:p>
            <a:pPr>
              <a:lnSpc>
                <a:spcPct val="100000"/>
              </a:lnSpc>
              <a:spcBef>
                <a:spcPts val="450"/>
              </a:spcBef>
              <a:spcAft>
                <a:spcPts val="450"/>
              </a:spcAft>
            </a:pPr>
            <a:r>
              <a:rPr lang="en-GB" sz="2600" dirty="0">
                <a:solidFill>
                  <a:schemeClr val="accent1">
                    <a:lumMod val="75000"/>
                  </a:schemeClr>
                </a:solidFill>
              </a:rPr>
              <a:t>The original report can be found here: </a:t>
            </a:r>
          </a:p>
          <a:p>
            <a:pPr marL="0" indent="0">
              <a:lnSpc>
                <a:spcPct val="100000"/>
              </a:lnSpc>
              <a:spcBef>
                <a:spcPts val="450"/>
              </a:spcBef>
              <a:spcAft>
                <a:spcPts val="450"/>
              </a:spcAft>
              <a:buNone/>
            </a:pPr>
            <a:r>
              <a:rPr lang="en-GB" sz="2600" dirty="0">
                <a:solidFill>
                  <a:schemeClr val="accent5"/>
                </a:solidFill>
                <a:hlinkClick r:id="rId2">
                  <a:extLst>
                    <a:ext uri="{A12FA001-AC4F-418D-AE19-62706E023703}">
                      <ahyp:hlinkClr xmlns:ahyp="http://schemas.microsoft.com/office/drawing/2018/hyperlinkcolor" val="tx"/>
                    </a:ext>
                  </a:extLst>
                </a:hlinkClick>
              </a:rPr>
              <a:t>Our Common Future: Report of the World Commission on Environment and Development</a:t>
            </a:r>
            <a:endParaRPr lang="en-GB" sz="2600" dirty="0">
              <a:solidFill>
                <a:schemeClr val="accent5"/>
              </a:solidFill>
            </a:endParaRPr>
          </a:p>
          <a:p>
            <a:pPr>
              <a:lnSpc>
                <a:spcPct val="100000"/>
              </a:lnSpc>
              <a:spcBef>
                <a:spcPts val="450"/>
              </a:spcBef>
              <a:spcAft>
                <a:spcPts val="450"/>
              </a:spcAft>
            </a:pPr>
            <a:endParaRPr lang="en-US" sz="2600" dirty="0">
              <a:solidFill>
                <a:schemeClr val="accent1">
                  <a:lumMod val="75000"/>
                </a:schemeClr>
              </a:solidFill>
            </a:endParaRPr>
          </a:p>
          <a:p>
            <a:pPr marL="0" indent="0">
              <a:lnSpc>
                <a:spcPct val="100000"/>
              </a:lnSpc>
              <a:spcBef>
                <a:spcPts val="450"/>
              </a:spcBef>
              <a:spcAft>
                <a:spcPts val="450"/>
              </a:spcAft>
              <a:buNone/>
            </a:pPr>
            <a:endParaRPr lang="en-US" sz="2600" dirty="0">
              <a:solidFill>
                <a:schemeClr val="accent1">
                  <a:lumMod val="75000"/>
                </a:schemeClr>
              </a:solidFill>
            </a:endParaRPr>
          </a:p>
        </p:txBody>
      </p:sp>
      <p:sp>
        <p:nvSpPr>
          <p:cNvPr id="4" name="TextBox 3"/>
          <p:cNvSpPr txBox="1"/>
          <p:nvPr/>
        </p:nvSpPr>
        <p:spPr>
          <a:xfrm>
            <a:off x="25552" y="95957"/>
            <a:ext cx="8935568" cy="769441"/>
          </a:xfrm>
          <a:prstGeom prst="rect">
            <a:avLst/>
          </a:prstGeom>
          <a:noFill/>
        </p:spPr>
        <p:txBody>
          <a:bodyPr wrap="square" rtlCol="0">
            <a:spAutoFit/>
          </a:bodyPr>
          <a:lstStyle/>
          <a:p>
            <a:pPr algn="ctr"/>
            <a:r>
              <a:rPr lang="en-GB" sz="4400" b="1" dirty="0">
                <a:solidFill>
                  <a:schemeClr val="accent1">
                    <a:lumMod val="75000"/>
                  </a:schemeClr>
                </a:solidFill>
              </a:rPr>
              <a:t>Defining Sustainable Development</a:t>
            </a:r>
          </a:p>
        </p:txBody>
      </p:sp>
    </p:spTree>
    <p:extLst>
      <p:ext uri="{BB962C8B-B14F-4D97-AF65-F5344CB8AC3E}">
        <p14:creationId xmlns:p14="http://schemas.microsoft.com/office/powerpoint/2010/main" val="1860037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09529" y="1251481"/>
            <a:ext cx="8644735" cy="4355038"/>
          </a:xfrm>
          <a:prstGeom prst="rect">
            <a:avLst/>
          </a:prstGeom>
          <a:noFill/>
        </p:spPr>
        <p:txBody>
          <a:bodyPr wrap="square" rtlCol="0">
            <a:spAutoFit/>
          </a:bodyPr>
          <a:lstStyle/>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The report established two key principles;</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Firstly, the concept of 'needs', in particular the </a:t>
            </a:r>
            <a:r>
              <a:rPr lang="en-GB" sz="2800" b="1" dirty="0">
                <a:solidFill>
                  <a:schemeClr val="accent1">
                    <a:lumMod val="75000"/>
                  </a:schemeClr>
                </a:solidFill>
              </a:rPr>
              <a:t>essential needs </a:t>
            </a:r>
            <a:r>
              <a:rPr lang="en-GB" sz="2800" dirty="0">
                <a:solidFill>
                  <a:schemeClr val="accent1">
                    <a:lumMod val="75000"/>
                  </a:schemeClr>
                </a:solidFill>
              </a:rPr>
              <a:t>of the world's poor, to which </a:t>
            </a:r>
            <a:r>
              <a:rPr lang="en-GB" sz="2800" b="1" dirty="0">
                <a:solidFill>
                  <a:schemeClr val="accent1">
                    <a:lumMod val="75000"/>
                  </a:schemeClr>
                </a:solidFill>
              </a:rPr>
              <a:t>overriding priority </a:t>
            </a:r>
            <a:r>
              <a:rPr lang="en-GB" sz="2800" dirty="0">
                <a:solidFill>
                  <a:schemeClr val="accent1">
                    <a:lumMod val="75000"/>
                  </a:schemeClr>
                </a:solidFill>
              </a:rPr>
              <a:t>should be given; </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Secondly, the idea of </a:t>
            </a:r>
            <a:r>
              <a:rPr lang="en-GB" sz="2800" b="1" dirty="0">
                <a:solidFill>
                  <a:schemeClr val="accent1">
                    <a:lumMod val="75000"/>
                  </a:schemeClr>
                </a:solidFill>
              </a:rPr>
              <a:t>limitations</a:t>
            </a:r>
            <a:r>
              <a:rPr lang="en-GB" sz="2800" dirty="0">
                <a:solidFill>
                  <a:schemeClr val="accent1">
                    <a:lumMod val="75000"/>
                  </a:schemeClr>
                </a:solidFill>
              </a:rPr>
              <a:t> imposed by the </a:t>
            </a:r>
            <a:r>
              <a:rPr lang="en-GB" sz="2800" b="1" dirty="0">
                <a:solidFill>
                  <a:schemeClr val="accent1">
                    <a:lumMod val="75000"/>
                  </a:schemeClr>
                </a:solidFill>
              </a:rPr>
              <a:t>state</a:t>
            </a:r>
            <a:r>
              <a:rPr lang="en-GB" sz="2800" dirty="0">
                <a:solidFill>
                  <a:schemeClr val="accent1">
                    <a:lumMod val="75000"/>
                  </a:schemeClr>
                </a:solidFill>
              </a:rPr>
              <a:t> on </a:t>
            </a:r>
            <a:r>
              <a:rPr lang="en-GB" sz="2800" b="1" dirty="0">
                <a:solidFill>
                  <a:schemeClr val="accent1">
                    <a:lumMod val="75000"/>
                  </a:schemeClr>
                </a:solidFill>
              </a:rPr>
              <a:t>technology and social organization </a:t>
            </a:r>
            <a:r>
              <a:rPr lang="en-GB" sz="2800" dirty="0">
                <a:solidFill>
                  <a:schemeClr val="accent1">
                    <a:lumMod val="75000"/>
                  </a:schemeClr>
                </a:solidFill>
              </a:rPr>
              <a:t>in order to support the environment's ability to meet present and future needs </a:t>
            </a:r>
          </a:p>
          <a:p>
            <a:pPr algn="r">
              <a:spcBef>
                <a:spcPts val="450"/>
              </a:spcBef>
              <a:spcAft>
                <a:spcPts val="450"/>
              </a:spcAft>
            </a:pPr>
            <a:r>
              <a:rPr lang="en-GB" sz="2800" dirty="0">
                <a:solidFill>
                  <a:schemeClr val="accent1">
                    <a:lumMod val="75000"/>
                  </a:schemeClr>
                </a:solidFill>
              </a:rPr>
              <a:t>(Brundtland, 1987)</a:t>
            </a:r>
          </a:p>
        </p:txBody>
      </p:sp>
      <p:sp>
        <p:nvSpPr>
          <p:cNvPr id="3" name="TextBox 2">
            <a:extLst>
              <a:ext uri="{FF2B5EF4-FFF2-40B4-BE49-F238E27FC236}">
                <a16:creationId xmlns:a16="http://schemas.microsoft.com/office/drawing/2014/main" id="{3EBE7ABA-A0AE-8387-F18B-D47ED58F7B2D}"/>
              </a:ext>
            </a:extLst>
          </p:cNvPr>
          <p:cNvSpPr txBox="1"/>
          <p:nvPr/>
        </p:nvSpPr>
        <p:spPr>
          <a:xfrm>
            <a:off x="264697" y="130538"/>
            <a:ext cx="8734400" cy="769441"/>
          </a:xfrm>
          <a:prstGeom prst="rect">
            <a:avLst/>
          </a:prstGeom>
          <a:noFill/>
        </p:spPr>
        <p:txBody>
          <a:bodyPr wrap="square" rtlCol="0">
            <a:spAutoFit/>
          </a:bodyPr>
          <a:lstStyle/>
          <a:p>
            <a:pPr algn="ctr"/>
            <a:r>
              <a:rPr lang="en-GB" sz="4400" b="1" dirty="0">
                <a:solidFill>
                  <a:schemeClr val="accent1">
                    <a:lumMod val="75000"/>
                  </a:schemeClr>
                </a:solidFill>
              </a:rPr>
              <a:t>Defining Sustainable Development</a:t>
            </a:r>
          </a:p>
        </p:txBody>
      </p:sp>
    </p:spTree>
    <p:extLst>
      <p:ext uri="{BB962C8B-B14F-4D97-AF65-F5344CB8AC3E}">
        <p14:creationId xmlns:p14="http://schemas.microsoft.com/office/powerpoint/2010/main" val="2436687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8224" y="1389980"/>
            <a:ext cx="8856984" cy="4078039"/>
          </a:xfrm>
          <a:prstGeom prst="rect">
            <a:avLst/>
          </a:prstGeom>
          <a:noFill/>
        </p:spPr>
        <p:txBody>
          <a:bodyPr wrap="square" rtlCol="0">
            <a:spAutoFit/>
          </a:bodyPr>
          <a:lstStyle/>
          <a:p>
            <a:pPr marL="192881" indent="-192881">
              <a:spcBef>
                <a:spcPts val="450"/>
              </a:spcBef>
              <a:spcAft>
                <a:spcPts val="450"/>
              </a:spcAft>
              <a:buFont typeface="Arial" panose="020B0604020202020204" pitchFamily="34" charset="0"/>
              <a:buChar char="•"/>
            </a:pPr>
            <a:r>
              <a:rPr lang="en-GB" sz="2600" dirty="0">
                <a:solidFill>
                  <a:schemeClr val="accent1">
                    <a:lumMod val="75000"/>
                  </a:schemeClr>
                </a:solidFill>
              </a:rPr>
              <a:t>The report goes on to state that;</a:t>
            </a:r>
          </a:p>
          <a:p>
            <a:pPr marL="192881" indent="-192881">
              <a:spcBef>
                <a:spcPts val="450"/>
              </a:spcBef>
              <a:spcAft>
                <a:spcPts val="450"/>
              </a:spcAft>
              <a:buFont typeface="Arial" panose="020B0604020202020204" pitchFamily="34" charset="0"/>
              <a:buChar char="•"/>
            </a:pPr>
            <a:r>
              <a:rPr lang="en-GB" sz="2600" dirty="0">
                <a:solidFill>
                  <a:schemeClr val="accent1">
                    <a:lumMod val="75000"/>
                  </a:schemeClr>
                </a:solidFill>
              </a:rPr>
              <a:t>The goals of </a:t>
            </a:r>
            <a:r>
              <a:rPr lang="en-GB" sz="2600" b="1" dirty="0">
                <a:solidFill>
                  <a:schemeClr val="accent1">
                    <a:lumMod val="75000"/>
                  </a:schemeClr>
                </a:solidFill>
              </a:rPr>
              <a:t>economi</a:t>
            </a:r>
            <a:r>
              <a:rPr lang="en-GB" sz="2600" dirty="0">
                <a:solidFill>
                  <a:schemeClr val="accent1">
                    <a:lumMod val="75000"/>
                  </a:schemeClr>
                </a:solidFill>
              </a:rPr>
              <a:t>c and social </a:t>
            </a:r>
            <a:r>
              <a:rPr lang="en-GB" sz="2600" b="1" dirty="0">
                <a:solidFill>
                  <a:schemeClr val="accent1">
                    <a:lumMod val="75000"/>
                  </a:schemeClr>
                </a:solidFill>
              </a:rPr>
              <a:t>development</a:t>
            </a:r>
            <a:r>
              <a:rPr lang="en-GB" sz="2600" dirty="0">
                <a:solidFill>
                  <a:schemeClr val="accent1">
                    <a:lumMod val="75000"/>
                  </a:schemeClr>
                </a:solidFill>
              </a:rPr>
              <a:t> must be defined in terms of sustainability in all countries: developed or developing; market-oriented or centrally planned</a:t>
            </a:r>
          </a:p>
          <a:p>
            <a:pPr marL="192881" indent="-192881">
              <a:spcBef>
                <a:spcPts val="450"/>
              </a:spcBef>
              <a:spcAft>
                <a:spcPts val="450"/>
              </a:spcAft>
              <a:buFont typeface="Arial" panose="020B0604020202020204" pitchFamily="34" charset="0"/>
              <a:buChar char="•"/>
            </a:pPr>
            <a:r>
              <a:rPr lang="en-GB" sz="2600" dirty="0">
                <a:solidFill>
                  <a:schemeClr val="accent1">
                    <a:lumMod val="75000"/>
                  </a:schemeClr>
                </a:solidFill>
              </a:rPr>
              <a:t>Interpretations taken by governments will vary but must share certain general features and must flow from a consensus on the basic concept of sustainable development and on a broad strategic framework for achieving it </a:t>
            </a:r>
          </a:p>
          <a:p>
            <a:pPr algn="r">
              <a:spcBef>
                <a:spcPts val="450"/>
              </a:spcBef>
              <a:spcAft>
                <a:spcPts val="450"/>
              </a:spcAft>
            </a:pPr>
            <a:r>
              <a:rPr lang="en-GB" sz="2600" dirty="0">
                <a:solidFill>
                  <a:schemeClr val="accent1">
                    <a:lumMod val="75000"/>
                  </a:schemeClr>
                </a:solidFill>
              </a:rPr>
              <a:t>(Brundtland, 1987)</a:t>
            </a:r>
          </a:p>
        </p:txBody>
      </p:sp>
      <p:sp>
        <p:nvSpPr>
          <p:cNvPr id="2" name="TextBox 1">
            <a:extLst>
              <a:ext uri="{FF2B5EF4-FFF2-40B4-BE49-F238E27FC236}">
                <a16:creationId xmlns:a16="http://schemas.microsoft.com/office/drawing/2014/main" id="{B79BD632-F21E-D04A-8306-E02966D7AF30}"/>
              </a:ext>
            </a:extLst>
          </p:cNvPr>
          <p:cNvSpPr txBox="1"/>
          <p:nvPr/>
        </p:nvSpPr>
        <p:spPr>
          <a:xfrm>
            <a:off x="192940" y="130947"/>
            <a:ext cx="8807552" cy="769441"/>
          </a:xfrm>
          <a:prstGeom prst="rect">
            <a:avLst/>
          </a:prstGeom>
          <a:noFill/>
        </p:spPr>
        <p:txBody>
          <a:bodyPr wrap="square" rtlCol="0">
            <a:spAutoFit/>
          </a:bodyPr>
          <a:lstStyle/>
          <a:p>
            <a:pPr algn="ctr"/>
            <a:r>
              <a:rPr lang="en-GB" sz="4400" b="1" dirty="0">
                <a:solidFill>
                  <a:schemeClr val="accent1">
                    <a:lumMod val="75000"/>
                  </a:schemeClr>
                </a:solidFill>
              </a:rPr>
              <a:t>Defining Sustainable Development</a:t>
            </a:r>
          </a:p>
        </p:txBody>
      </p:sp>
    </p:spTree>
    <p:extLst>
      <p:ext uri="{BB962C8B-B14F-4D97-AF65-F5344CB8AC3E}">
        <p14:creationId xmlns:p14="http://schemas.microsoft.com/office/powerpoint/2010/main" val="992477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09" y="1265811"/>
            <a:ext cx="8830173" cy="1973800"/>
          </a:xfrm>
        </p:spPr>
        <p:txBody>
          <a:bodyPr>
            <a:noAutofit/>
          </a:bodyPr>
          <a:lstStyle/>
          <a:p>
            <a:pPr>
              <a:lnSpc>
                <a:spcPct val="100000"/>
              </a:lnSpc>
              <a:spcBef>
                <a:spcPts val="450"/>
              </a:spcBef>
              <a:spcAft>
                <a:spcPts val="450"/>
              </a:spcAft>
            </a:pPr>
            <a:r>
              <a:rPr lang="en-US" sz="2200" dirty="0">
                <a:solidFill>
                  <a:schemeClr val="accent1">
                    <a:lumMod val="75000"/>
                  </a:schemeClr>
                </a:solidFill>
              </a:rPr>
              <a:t>The report;</a:t>
            </a:r>
          </a:p>
          <a:p>
            <a:pPr>
              <a:lnSpc>
                <a:spcPct val="100000"/>
              </a:lnSpc>
              <a:spcBef>
                <a:spcPts val="450"/>
              </a:spcBef>
              <a:spcAft>
                <a:spcPts val="450"/>
              </a:spcAft>
            </a:pPr>
            <a:r>
              <a:rPr lang="en-US" sz="2200" dirty="0">
                <a:solidFill>
                  <a:schemeClr val="accent1">
                    <a:lumMod val="75000"/>
                  </a:schemeClr>
                </a:solidFill>
              </a:rPr>
              <a:t>Places a duty on the </a:t>
            </a:r>
            <a:r>
              <a:rPr lang="en-US" sz="2200" b="1" dirty="0">
                <a:solidFill>
                  <a:schemeClr val="accent1">
                    <a:lumMod val="75000"/>
                  </a:schemeClr>
                </a:solidFill>
              </a:rPr>
              <a:t>state</a:t>
            </a:r>
            <a:r>
              <a:rPr lang="en-US" sz="2200" dirty="0">
                <a:solidFill>
                  <a:schemeClr val="accent1">
                    <a:lumMod val="75000"/>
                  </a:schemeClr>
                </a:solidFill>
              </a:rPr>
              <a:t> to hold environmental resources in trust for the benefit of the public</a:t>
            </a:r>
          </a:p>
          <a:p>
            <a:pPr>
              <a:lnSpc>
                <a:spcPct val="100000"/>
              </a:lnSpc>
              <a:spcBef>
                <a:spcPts val="450"/>
              </a:spcBef>
              <a:spcAft>
                <a:spcPts val="450"/>
              </a:spcAft>
            </a:pPr>
            <a:r>
              <a:rPr lang="en-US" sz="2200" dirty="0">
                <a:solidFill>
                  <a:schemeClr val="accent1">
                    <a:lumMod val="75000"/>
                  </a:schemeClr>
                </a:solidFill>
              </a:rPr>
              <a:t>Where there are threats of serious or reversible damage, lack of scientific certainty should not be used as a reason [for] not acting to prevent environmental degradation </a:t>
            </a:r>
          </a:p>
          <a:p>
            <a:pPr>
              <a:lnSpc>
                <a:spcPct val="100000"/>
              </a:lnSpc>
              <a:spcBef>
                <a:spcPts val="450"/>
              </a:spcBef>
              <a:spcAft>
                <a:spcPts val="450"/>
              </a:spcAft>
            </a:pPr>
            <a:r>
              <a:rPr lang="en-US" sz="2200" dirty="0">
                <a:solidFill>
                  <a:schemeClr val="accent1">
                    <a:lumMod val="75000"/>
                  </a:schemeClr>
                </a:solidFill>
              </a:rPr>
              <a:t>All people currently alive should have an </a:t>
            </a:r>
            <a:r>
              <a:rPr lang="en-US" sz="2200" b="1" dirty="0">
                <a:solidFill>
                  <a:schemeClr val="accent1">
                    <a:lumMod val="75000"/>
                  </a:schemeClr>
                </a:solidFill>
              </a:rPr>
              <a:t>equal right</a:t>
            </a:r>
            <a:r>
              <a:rPr lang="en-US" sz="2200" dirty="0">
                <a:solidFill>
                  <a:schemeClr val="accent1">
                    <a:lumMod val="75000"/>
                  </a:schemeClr>
                </a:solidFill>
              </a:rPr>
              <a:t> to benefit from the use of resources…within and between countries</a:t>
            </a:r>
          </a:p>
          <a:p>
            <a:pPr>
              <a:lnSpc>
                <a:spcPct val="100000"/>
              </a:lnSpc>
              <a:spcBef>
                <a:spcPts val="450"/>
              </a:spcBef>
              <a:spcAft>
                <a:spcPts val="450"/>
              </a:spcAft>
            </a:pPr>
            <a:r>
              <a:rPr lang="en-US" sz="2200" dirty="0">
                <a:solidFill>
                  <a:schemeClr val="accent1">
                    <a:lumMod val="75000"/>
                  </a:schemeClr>
                </a:solidFill>
              </a:rPr>
              <a:t>Decisions should be made at the lowest appropriate level</a:t>
            </a:r>
          </a:p>
          <a:p>
            <a:pPr>
              <a:lnSpc>
                <a:spcPct val="100000"/>
              </a:lnSpc>
              <a:spcBef>
                <a:spcPts val="450"/>
              </a:spcBef>
              <a:spcAft>
                <a:spcPts val="450"/>
              </a:spcAft>
            </a:pPr>
            <a:r>
              <a:rPr lang="en-US" sz="2200" dirty="0">
                <a:solidFill>
                  <a:schemeClr val="accent1">
                    <a:lumMod val="75000"/>
                  </a:schemeClr>
                </a:solidFill>
              </a:rPr>
              <a:t>Costs of environmental damage should </a:t>
            </a:r>
            <a:r>
              <a:rPr lang="en-US" sz="2200" b="1" dirty="0">
                <a:solidFill>
                  <a:schemeClr val="accent1">
                    <a:lumMod val="75000"/>
                  </a:schemeClr>
                </a:solidFill>
              </a:rPr>
              <a:t>be borne by those who cause it</a:t>
            </a:r>
            <a:r>
              <a:rPr lang="en-US" sz="2200" dirty="0">
                <a:solidFill>
                  <a:schemeClr val="accent1">
                    <a:lumMod val="75000"/>
                  </a:schemeClr>
                </a:solidFill>
              </a:rPr>
              <a:t>…</a:t>
            </a:r>
          </a:p>
          <a:p>
            <a:pPr marL="0" indent="0" algn="r">
              <a:lnSpc>
                <a:spcPct val="100000"/>
              </a:lnSpc>
              <a:spcBef>
                <a:spcPts val="450"/>
              </a:spcBef>
              <a:spcAft>
                <a:spcPts val="450"/>
              </a:spcAft>
              <a:buNone/>
            </a:pPr>
            <a:r>
              <a:rPr lang="en-GB" sz="2200" dirty="0">
                <a:solidFill>
                  <a:schemeClr val="accent1">
                    <a:lumMod val="75000"/>
                  </a:schemeClr>
                </a:solidFill>
              </a:rPr>
              <a:t>(Brundtland, 1987)</a:t>
            </a:r>
          </a:p>
          <a:p>
            <a:pPr marL="0" indent="0" algn="r">
              <a:lnSpc>
                <a:spcPct val="100000"/>
              </a:lnSpc>
              <a:spcBef>
                <a:spcPts val="450"/>
              </a:spcBef>
              <a:spcAft>
                <a:spcPts val="450"/>
              </a:spcAft>
              <a:buNone/>
            </a:pPr>
            <a:endParaRPr lang="en-US" sz="2200" dirty="0">
              <a:solidFill>
                <a:schemeClr val="accent1">
                  <a:lumMod val="75000"/>
                </a:schemeClr>
              </a:solidFill>
            </a:endParaRPr>
          </a:p>
          <a:p>
            <a:pPr>
              <a:lnSpc>
                <a:spcPct val="100000"/>
              </a:lnSpc>
              <a:spcBef>
                <a:spcPts val="450"/>
              </a:spcBef>
              <a:spcAft>
                <a:spcPts val="450"/>
              </a:spcAft>
            </a:pPr>
            <a:endParaRPr lang="en-US" sz="2200" dirty="0">
              <a:solidFill>
                <a:schemeClr val="accent1">
                  <a:lumMod val="75000"/>
                </a:schemeClr>
              </a:solidFill>
            </a:endParaRPr>
          </a:p>
          <a:p>
            <a:pPr>
              <a:lnSpc>
                <a:spcPct val="100000"/>
              </a:lnSpc>
              <a:spcBef>
                <a:spcPts val="450"/>
              </a:spcBef>
              <a:spcAft>
                <a:spcPts val="450"/>
              </a:spcAft>
            </a:pPr>
            <a:endParaRPr lang="en-US" sz="2200" dirty="0">
              <a:solidFill>
                <a:schemeClr val="accent1">
                  <a:lumMod val="75000"/>
                </a:schemeClr>
              </a:solidFill>
            </a:endParaRPr>
          </a:p>
        </p:txBody>
      </p:sp>
      <p:sp>
        <p:nvSpPr>
          <p:cNvPr id="2" name="TextBox 1">
            <a:extLst>
              <a:ext uri="{FF2B5EF4-FFF2-40B4-BE49-F238E27FC236}">
                <a16:creationId xmlns:a16="http://schemas.microsoft.com/office/drawing/2014/main" id="{6FE28C49-7CC3-B99A-24C8-1E99D25D3B9E}"/>
              </a:ext>
            </a:extLst>
          </p:cNvPr>
          <p:cNvSpPr txBox="1"/>
          <p:nvPr/>
        </p:nvSpPr>
        <p:spPr>
          <a:xfrm>
            <a:off x="64845" y="149235"/>
            <a:ext cx="9014310" cy="769441"/>
          </a:xfrm>
          <a:prstGeom prst="rect">
            <a:avLst/>
          </a:prstGeom>
          <a:noFill/>
        </p:spPr>
        <p:txBody>
          <a:bodyPr wrap="square" rtlCol="0">
            <a:spAutoFit/>
          </a:bodyPr>
          <a:lstStyle/>
          <a:p>
            <a:pPr algn="ctr"/>
            <a:r>
              <a:rPr lang="en-GB" sz="4400" b="1" dirty="0">
                <a:solidFill>
                  <a:schemeClr val="accent1">
                    <a:lumMod val="75000"/>
                  </a:schemeClr>
                </a:solidFill>
              </a:rPr>
              <a:t>Defining Sustainable Development</a:t>
            </a:r>
          </a:p>
        </p:txBody>
      </p:sp>
    </p:spTree>
    <p:extLst>
      <p:ext uri="{BB962C8B-B14F-4D97-AF65-F5344CB8AC3E}">
        <p14:creationId xmlns:p14="http://schemas.microsoft.com/office/powerpoint/2010/main" val="2938901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2258854" y="1129427"/>
            <a:ext cx="4599146" cy="4599146"/>
          </a:xfrm>
        </p:spPr>
      </p:pic>
      <p:sp>
        <p:nvSpPr>
          <p:cNvPr id="3" name="TextBox 2">
            <a:extLst>
              <a:ext uri="{FF2B5EF4-FFF2-40B4-BE49-F238E27FC236}">
                <a16:creationId xmlns:a16="http://schemas.microsoft.com/office/drawing/2014/main" id="{EF397E0F-2C48-C0A0-E473-F654D3967A34}"/>
              </a:ext>
            </a:extLst>
          </p:cNvPr>
          <p:cNvSpPr txBox="1"/>
          <p:nvPr/>
        </p:nvSpPr>
        <p:spPr>
          <a:xfrm>
            <a:off x="277952" y="239330"/>
            <a:ext cx="8588096" cy="769441"/>
          </a:xfrm>
          <a:prstGeom prst="rect">
            <a:avLst/>
          </a:prstGeom>
          <a:noFill/>
        </p:spPr>
        <p:txBody>
          <a:bodyPr wrap="square" rtlCol="0">
            <a:spAutoFit/>
          </a:bodyPr>
          <a:lstStyle/>
          <a:p>
            <a:pPr algn="ctr"/>
            <a:r>
              <a:rPr lang="en-GB" sz="4400" b="1" dirty="0">
                <a:solidFill>
                  <a:schemeClr val="accent1">
                    <a:lumMod val="75000"/>
                  </a:schemeClr>
                </a:solidFill>
              </a:rPr>
              <a:t>Variations of the Tripartite Model</a:t>
            </a:r>
          </a:p>
        </p:txBody>
      </p:sp>
    </p:spTree>
    <p:extLst>
      <p:ext uri="{BB962C8B-B14F-4D97-AF65-F5344CB8AC3E}">
        <p14:creationId xmlns:p14="http://schemas.microsoft.com/office/powerpoint/2010/main" val="2151442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ACF02-C70B-D673-9426-8A49B2E0C51B}"/>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63607CB-8EAD-C053-6C93-2C43F04BC8F7}"/>
              </a:ext>
            </a:extLst>
          </p:cNvPr>
          <p:cNvGraphicFramePr/>
          <p:nvPr>
            <p:extLst>
              <p:ext uri="{D42A27DB-BD31-4B8C-83A1-F6EECF244321}">
                <p14:modId xmlns:p14="http://schemas.microsoft.com/office/powerpoint/2010/main" val="2032501020"/>
              </p:ext>
            </p:extLst>
          </p:nvPr>
        </p:nvGraphicFramePr>
        <p:xfrm>
          <a:off x="1005840" y="1216152"/>
          <a:ext cx="7196327"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9F2CBB-499E-5D51-70CD-A912E9B399F6}"/>
              </a:ext>
            </a:extLst>
          </p:cNvPr>
          <p:cNvSpPr txBox="1"/>
          <p:nvPr/>
        </p:nvSpPr>
        <p:spPr>
          <a:xfrm>
            <a:off x="81999" y="252750"/>
            <a:ext cx="8898992" cy="769441"/>
          </a:xfrm>
          <a:prstGeom prst="rect">
            <a:avLst/>
          </a:prstGeom>
          <a:noFill/>
        </p:spPr>
        <p:txBody>
          <a:bodyPr wrap="square" rtlCol="0">
            <a:spAutoFit/>
          </a:bodyPr>
          <a:lstStyle/>
          <a:p>
            <a:pPr algn="ctr"/>
            <a:r>
              <a:rPr lang="en-GB" sz="4400" b="1" dirty="0">
                <a:solidFill>
                  <a:schemeClr val="accent1">
                    <a:lumMod val="75000"/>
                  </a:schemeClr>
                </a:solidFill>
              </a:rPr>
              <a:t>Variations of the Tripartite Model</a:t>
            </a:r>
          </a:p>
        </p:txBody>
      </p:sp>
    </p:spTree>
    <p:extLst>
      <p:ext uri="{BB962C8B-B14F-4D97-AF65-F5344CB8AC3E}">
        <p14:creationId xmlns:p14="http://schemas.microsoft.com/office/powerpoint/2010/main" val="3810541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90921" y="1666170"/>
            <a:ext cx="4526750" cy="4312043"/>
          </a:xfrm>
          <a:prstGeom prst="rect">
            <a:avLst/>
          </a:prstGeom>
        </p:spPr>
      </p:pic>
      <p:sp>
        <p:nvSpPr>
          <p:cNvPr id="4" name="TextBox 3">
            <a:extLst>
              <a:ext uri="{FF2B5EF4-FFF2-40B4-BE49-F238E27FC236}">
                <a16:creationId xmlns:a16="http://schemas.microsoft.com/office/drawing/2014/main" id="{4172B7B3-1C8C-B085-BB98-6857489F453D}"/>
              </a:ext>
            </a:extLst>
          </p:cNvPr>
          <p:cNvSpPr txBox="1"/>
          <p:nvPr/>
        </p:nvSpPr>
        <p:spPr>
          <a:xfrm>
            <a:off x="438912" y="239330"/>
            <a:ext cx="8266176" cy="769441"/>
          </a:xfrm>
          <a:prstGeom prst="rect">
            <a:avLst/>
          </a:prstGeom>
          <a:noFill/>
        </p:spPr>
        <p:txBody>
          <a:bodyPr wrap="square" rtlCol="0">
            <a:spAutoFit/>
          </a:bodyPr>
          <a:lstStyle/>
          <a:p>
            <a:pPr algn="ctr"/>
            <a:r>
              <a:rPr lang="en-GB" sz="4400" b="1" dirty="0"/>
              <a:t>Variations of the Tripartite Model</a:t>
            </a:r>
          </a:p>
        </p:txBody>
      </p:sp>
    </p:spTree>
    <p:extLst>
      <p:ext uri="{BB962C8B-B14F-4D97-AF65-F5344CB8AC3E}">
        <p14:creationId xmlns:p14="http://schemas.microsoft.com/office/powerpoint/2010/main" val="3690265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9CF87-8DC3-4441-A40B-C6B2DD10E1F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FA1A351-B0AE-3449-EC88-F8ABBB0F67AA}"/>
              </a:ext>
            </a:extLst>
          </p:cNvPr>
          <p:cNvSpPr txBox="1"/>
          <p:nvPr/>
        </p:nvSpPr>
        <p:spPr>
          <a:xfrm>
            <a:off x="2303748" y="1248724"/>
            <a:ext cx="4414991" cy="523220"/>
          </a:xfrm>
          <a:prstGeom prst="rect">
            <a:avLst/>
          </a:prstGeom>
          <a:noFill/>
        </p:spPr>
        <p:txBody>
          <a:bodyPr wrap="square" rtlCol="0">
            <a:spAutoFit/>
          </a:bodyPr>
          <a:lstStyle/>
          <a:p>
            <a:pPr algn="ctr"/>
            <a:r>
              <a:rPr lang="en-GB" sz="2800" b="1" dirty="0">
                <a:solidFill>
                  <a:schemeClr val="accent1">
                    <a:lumMod val="75000"/>
                  </a:schemeClr>
                </a:solidFill>
              </a:rPr>
              <a:t>The Triple Bottom Line</a:t>
            </a:r>
          </a:p>
        </p:txBody>
      </p:sp>
      <p:sp>
        <p:nvSpPr>
          <p:cNvPr id="3" name="TextBox 2">
            <a:extLst>
              <a:ext uri="{FF2B5EF4-FFF2-40B4-BE49-F238E27FC236}">
                <a16:creationId xmlns:a16="http://schemas.microsoft.com/office/drawing/2014/main" id="{214E1D07-7049-88D9-ECB6-E5D80834ABC1}"/>
              </a:ext>
            </a:extLst>
          </p:cNvPr>
          <p:cNvSpPr txBox="1"/>
          <p:nvPr/>
        </p:nvSpPr>
        <p:spPr>
          <a:xfrm>
            <a:off x="186512" y="2101992"/>
            <a:ext cx="8837243" cy="3262432"/>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800" dirty="0">
                <a:solidFill>
                  <a:schemeClr val="accent1">
                    <a:lumMod val="75000"/>
                  </a:schemeClr>
                </a:solidFill>
              </a:rPr>
              <a:t>These three aspects; environment/planet, society/people and economy/profit have been labelled the Triple Bottom line by economists and business analysts such as John </a:t>
            </a:r>
            <a:r>
              <a:rPr lang="en-GB" sz="2800" dirty="0" err="1">
                <a:solidFill>
                  <a:schemeClr val="accent1">
                    <a:lumMod val="75000"/>
                  </a:schemeClr>
                </a:solidFill>
              </a:rPr>
              <a:t>Elkington</a:t>
            </a:r>
            <a:r>
              <a:rPr lang="en-GB" sz="2800" dirty="0">
                <a:solidFill>
                  <a:schemeClr val="accent1">
                    <a:lumMod val="75000"/>
                  </a:schemeClr>
                </a:solidFill>
              </a:rPr>
              <a:t> as far back as 1998</a:t>
            </a:r>
          </a:p>
          <a:p>
            <a:pPr marL="257175" indent="-257175">
              <a:spcBef>
                <a:spcPts val="338"/>
              </a:spcBef>
              <a:spcAft>
                <a:spcPts val="338"/>
              </a:spcAft>
              <a:buFont typeface="Arial" panose="020B0604020202020204" pitchFamily="34" charset="0"/>
              <a:buChar char="•"/>
            </a:pPr>
            <a:r>
              <a:rPr lang="en-GB" sz="2800" dirty="0">
                <a:solidFill>
                  <a:schemeClr val="accent1">
                    <a:lumMod val="75000"/>
                  </a:schemeClr>
                </a:solidFill>
              </a:rPr>
              <a:t>They have argued that all three aspects need to be balanced in order for sustainable growth to be possible</a:t>
            </a:r>
          </a:p>
          <a:p>
            <a:pPr algn="r">
              <a:spcBef>
                <a:spcPts val="338"/>
              </a:spcBef>
              <a:spcAft>
                <a:spcPts val="338"/>
              </a:spcAft>
            </a:pPr>
            <a:r>
              <a:rPr lang="en-GB" sz="2800" dirty="0">
                <a:solidFill>
                  <a:schemeClr val="accent1">
                    <a:lumMod val="75000"/>
                  </a:schemeClr>
                </a:solidFill>
              </a:rPr>
              <a:t>Elkington (1998)</a:t>
            </a:r>
          </a:p>
        </p:txBody>
      </p:sp>
      <p:sp>
        <p:nvSpPr>
          <p:cNvPr id="5" name="TextBox 4">
            <a:extLst>
              <a:ext uri="{FF2B5EF4-FFF2-40B4-BE49-F238E27FC236}">
                <a16:creationId xmlns:a16="http://schemas.microsoft.com/office/drawing/2014/main" id="{B9501FCE-C203-1FD1-8592-01D720706DCA}"/>
              </a:ext>
            </a:extLst>
          </p:cNvPr>
          <p:cNvSpPr txBox="1"/>
          <p:nvPr/>
        </p:nvSpPr>
        <p:spPr>
          <a:xfrm>
            <a:off x="120245" y="149235"/>
            <a:ext cx="8903510" cy="769441"/>
          </a:xfrm>
          <a:prstGeom prst="rect">
            <a:avLst/>
          </a:prstGeom>
          <a:noFill/>
        </p:spPr>
        <p:txBody>
          <a:bodyPr wrap="square" rtlCol="0">
            <a:spAutoFit/>
          </a:bodyPr>
          <a:lstStyle/>
          <a:p>
            <a:pPr algn="ctr"/>
            <a:r>
              <a:rPr lang="en-GB" sz="4400" b="1" dirty="0">
                <a:solidFill>
                  <a:schemeClr val="accent1">
                    <a:lumMod val="75000"/>
                  </a:schemeClr>
                </a:solidFill>
              </a:rPr>
              <a:t>Variations of the Tripartite Model</a:t>
            </a:r>
          </a:p>
        </p:txBody>
      </p:sp>
    </p:spTree>
    <p:extLst>
      <p:ext uri="{BB962C8B-B14F-4D97-AF65-F5344CB8AC3E}">
        <p14:creationId xmlns:p14="http://schemas.microsoft.com/office/powerpoint/2010/main" val="4017904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2815A-3BFC-0B3A-9504-230839DE195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21199F-DC67-06B7-045B-1CB94AC214E2}"/>
              </a:ext>
            </a:extLst>
          </p:cNvPr>
          <p:cNvSpPr>
            <a:spLocks noGrp="1"/>
          </p:cNvSpPr>
          <p:nvPr>
            <p:ph idx="1"/>
          </p:nvPr>
        </p:nvSpPr>
        <p:spPr>
          <a:xfrm>
            <a:off x="373024" y="1318040"/>
            <a:ext cx="8591643" cy="1973800"/>
          </a:xfrm>
        </p:spPr>
        <p:txBody>
          <a:bodyPr>
            <a:noAutofit/>
          </a:bodyPr>
          <a:lstStyle/>
          <a:p>
            <a:pPr>
              <a:lnSpc>
                <a:spcPct val="100000"/>
              </a:lnSpc>
              <a:spcBef>
                <a:spcPts val="450"/>
              </a:spcBef>
              <a:spcAft>
                <a:spcPts val="450"/>
              </a:spcAft>
            </a:pPr>
            <a:r>
              <a:rPr lang="en-US" sz="2200" dirty="0">
                <a:solidFill>
                  <a:schemeClr val="accent1">
                    <a:lumMod val="75000"/>
                  </a:schemeClr>
                </a:solidFill>
              </a:rPr>
              <a:t>The UN has continued to lead the policy debate on this issue</a:t>
            </a:r>
          </a:p>
          <a:p>
            <a:pPr>
              <a:lnSpc>
                <a:spcPct val="100000"/>
              </a:lnSpc>
              <a:spcBef>
                <a:spcPts val="450"/>
              </a:spcBef>
              <a:spcAft>
                <a:spcPts val="450"/>
              </a:spcAft>
            </a:pPr>
            <a:r>
              <a:rPr lang="en-US" sz="2200" dirty="0">
                <a:solidFill>
                  <a:schemeClr val="accent1">
                    <a:lumMod val="75000"/>
                  </a:schemeClr>
                </a:solidFill>
              </a:rPr>
              <a:t>‘In 1992, member countries signed up to the </a:t>
            </a:r>
            <a:r>
              <a:rPr lang="en-GB" sz="2200" dirty="0">
                <a:solidFill>
                  <a:schemeClr val="accent5"/>
                </a:solidFill>
                <a:hlinkClick r:id="rId2">
                  <a:extLst>
                    <a:ext uri="{A12FA001-AC4F-418D-AE19-62706E023703}">
                      <ahyp:hlinkClr xmlns:ahyp="http://schemas.microsoft.com/office/drawing/2018/hyperlinkcolor" val="tx"/>
                    </a:ext>
                  </a:extLst>
                </a:hlinkClick>
              </a:rPr>
              <a:t>United Nations Framework Convention on Climate Change</a:t>
            </a:r>
            <a:r>
              <a:rPr lang="en-GB" sz="2200" dirty="0">
                <a:solidFill>
                  <a:schemeClr val="accent1">
                    <a:lumMod val="75000"/>
                  </a:schemeClr>
                </a:solidFill>
              </a:rPr>
              <a:t> (UNFCCC)’</a:t>
            </a:r>
            <a:endParaRPr lang="en-US" sz="2200" dirty="0">
              <a:solidFill>
                <a:schemeClr val="accent1">
                  <a:lumMod val="75000"/>
                </a:schemeClr>
              </a:solidFill>
            </a:endParaRPr>
          </a:p>
          <a:p>
            <a:pPr>
              <a:lnSpc>
                <a:spcPct val="100000"/>
              </a:lnSpc>
              <a:spcBef>
                <a:spcPts val="450"/>
              </a:spcBef>
              <a:spcAft>
                <a:spcPts val="450"/>
              </a:spcAft>
            </a:pPr>
            <a:r>
              <a:rPr lang="en-GB" sz="2200" dirty="0">
                <a:solidFill>
                  <a:schemeClr val="accent1">
                    <a:lumMod val="75000"/>
                  </a:schemeClr>
                </a:solidFill>
              </a:rPr>
              <a:t>‘The UNFCCC entered into force on 21 March 1994. Today, it has near-</a:t>
            </a:r>
            <a:r>
              <a:rPr lang="en-GB" sz="2200" b="1" dirty="0">
                <a:solidFill>
                  <a:schemeClr val="accent1">
                    <a:lumMod val="75000"/>
                  </a:schemeClr>
                </a:solidFill>
              </a:rPr>
              <a:t>universal</a:t>
            </a:r>
            <a:r>
              <a:rPr lang="en-GB" sz="2200" dirty="0">
                <a:solidFill>
                  <a:schemeClr val="accent1">
                    <a:lumMod val="75000"/>
                  </a:schemeClr>
                </a:solidFill>
              </a:rPr>
              <a:t> membership’. </a:t>
            </a:r>
          </a:p>
          <a:p>
            <a:pPr>
              <a:lnSpc>
                <a:spcPct val="100000"/>
              </a:lnSpc>
              <a:spcBef>
                <a:spcPts val="450"/>
              </a:spcBef>
              <a:spcAft>
                <a:spcPts val="450"/>
              </a:spcAft>
            </a:pPr>
            <a:r>
              <a:rPr lang="en-GB" sz="2200" dirty="0">
                <a:solidFill>
                  <a:schemeClr val="accent1">
                    <a:lumMod val="75000"/>
                  </a:schemeClr>
                </a:solidFill>
              </a:rPr>
              <a:t>‘The 198 countries that have ratified the Convention are called </a:t>
            </a:r>
            <a:r>
              <a:rPr lang="en-GB" sz="2200" b="1" dirty="0">
                <a:solidFill>
                  <a:schemeClr val="accent1">
                    <a:lumMod val="75000"/>
                  </a:schemeClr>
                </a:solidFill>
              </a:rPr>
              <a:t>Parties to the Convention’</a:t>
            </a:r>
            <a:r>
              <a:rPr lang="en-GB" sz="2200" dirty="0">
                <a:solidFill>
                  <a:schemeClr val="accent1">
                    <a:lumMod val="75000"/>
                  </a:schemeClr>
                </a:solidFill>
              </a:rPr>
              <a:t>. </a:t>
            </a:r>
          </a:p>
          <a:p>
            <a:pPr>
              <a:lnSpc>
                <a:spcPct val="100000"/>
              </a:lnSpc>
              <a:spcBef>
                <a:spcPts val="450"/>
              </a:spcBef>
              <a:spcAft>
                <a:spcPts val="450"/>
              </a:spcAft>
            </a:pPr>
            <a:r>
              <a:rPr lang="en-GB" sz="2200" dirty="0">
                <a:solidFill>
                  <a:schemeClr val="accent1">
                    <a:lumMod val="75000"/>
                  </a:schemeClr>
                </a:solidFill>
              </a:rPr>
              <a:t>‘Preventing “dangerous” human interference with the climate system is the ultimate aim of the UNFCCC’.</a:t>
            </a:r>
          </a:p>
          <a:p>
            <a:pPr marL="0" indent="0" algn="r">
              <a:lnSpc>
                <a:spcPct val="100000"/>
              </a:lnSpc>
              <a:spcBef>
                <a:spcPts val="450"/>
              </a:spcBef>
              <a:spcAft>
                <a:spcPts val="450"/>
              </a:spcAft>
              <a:buNone/>
            </a:pPr>
            <a:r>
              <a:rPr lang="en-GB" sz="2200" dirty="0">
                <a:solidFill>
                  <a:schemeClr val="accent1">
                    <a:lumMod val="75000"/>
                  </a:schemeClr>
                </a:solidFill>
              </a:rPr>
              <a:t>(UNFCCC, No Date a)</a:t>
            </a:r>
            <a:endParaRPr lang="en-US" sz="2200" dirty="0">
              <a:solidFill>
                <a:schemeClr val="accent1">
                  <a:lumMod val="75000"/>
                </a:schemeClr>
              </a:solidFill>
            </a:endParaRPr>
          </a:p>
          <a:p>
            <a:pPr marL="0" indent="0" algn="r">
              <a:lnSpc>
                <a:spcPct val="100000"/>
              </a:lnSpc>
              <a:spcBef>
                <a:spcPts val="450"/>
              </a:spcBef>
              <a:spcAft>
                <a:spcPts val="450"/>
              </a:spcAft>
              <a:buNone/>
            </a:pPr>
            <a:endParaRPr lang="en-GB" sz="2200" dirty="0">
              <a:solidFill>
                <a:schemeClr val="accent1">
                  <a:lumMod val="75000"/>
                </a:schemeClr>
              </a:solidFill>
            </a:endParaRPr>
          </a:p>
          <a:p>
            <a:pPr marL="0" indent="0" algn="r">
              <a:lnSpc>
                <a:spcPct val="100000"/>
              </a:lnSpc>
              <a:spcBef>
                <a:spcPts val="450"/>
              </a:spcBef>
              <a:spcAft>
                <a:spcPts val="450"/>
              </a:spcAft>
              <a:buNone/>
            </a:pPr>
            <a:endParaRPr lang="en-US" sz="2200" dirty="0">
              <a:solidFill>
                <a:schemeClr val="accent1">
                  <a:lumMod val="75000"/>
                </a:schemeClr>
              </a:solidFill>
            </a:endParaRPr>
          </a:p>
          <a:p>
            <a:pPr>
              <a:lnSpc>
                <a:spcPct val="100000"/>
              </a:lnSpc>
              <a:spcBef>
                <a:spcPts val="450"/>
              </a:spcBef>
              <a:spcAft>
                <a:spcPts val="450"/>
              </a:spcAft>
            </a:pPr>
            <a:endParaRPr lang="en-US" sz="2200" dirty="0">
              <a:solidFill>
                <a:schemeClr val="accent1">
                  <a:lumMod val="75000"/>
                </a:schemeClr>
              </a:solidFill>
            </a:endParaRPr>
          </a:p>
          <a:p>
            <a:pPr>
              <a:lnSpc>
                <a:spcPct val="100000"/>
              </a:lnSpc>
              <a:spcBef>
                <a:spcPts val="450"/>
              </a:spcBef>
              <a:spcAft>
                <a:spcPts val="450"/>
              </a:spcAft>
            </a:pPr>
            <a:endParaRPr lang="en-US" sz="2200" dirty="0">
              <a:solidFill>
                <a:schemeClr val="accent1">
                  <a:lumMod val="75000"/>
                </a:schemeClr>
              </a:solidFill>
            </a:endParaRPr>
          </a:p>
        </p:txBody>
      </p:sp>
      <p:sp>
        <p:nvSpPr>
          <p:cNvPr id="2" name="TextBox 1">
            <a:extLst>
              <a:ext uri="{FF2B5EF4-FFF2-40B4-BE49-F238E27FC236}">
                <a16:creationId xmlns:a16="http://schemas.microsoft.com/office/drawing/2014/main" id="{38B63EF2-279F-AEE6-1A4C-5C72D426BE18}"/>
              </a:ext>
            </a:extLst>
          </p:cNvPr>
          <p:cNvSpPr txBox="1"/>
          <p:nvPr/>
        </p:nvSpPr>
        <p:spPr>
          <a:xfrm>
            <a:off x="373024" y="239330"/>
            <a:ext cx="8240624" cy="769441"/>
          </a:xfrm>
          <a:prstGeom prst="rect">
            <a:avLst/>
          </a:prstGeom>
          <a:noFill/>
        </p:spPr>
        <p:txBody>
          <a:bodyPr wrap="square" rtlCol="0">
            <a:spAutoFit/>
          </a:bodyPr>
          <a:lstStyle/>
          <a:p>
            <a:pPr algn="ctr"/>
            <a:r>
              <a:rPr lang="en-GB" sz="4400" b="1" dirty="0">
                <a:solidFill>
                  <a:schemeClr val="accent1">
                    <a:lumMod val="75000"/>
                  </a:schemeClr>
                </a:solidFill>
              </a:rPr>
              <a:t>Sustainable Development Policy</a:t>
            </a:r>
          </a:p>
        </p:txBody>
      </p:sp>
    </p:spTree>
    <p:extLst>
      <p:ext uri="{BB962C8B-B14F-4D97-AF65-F5344CB8AC3E}">
        <p14:creationId xmlns:p14="http://schemas.microsoft.com/office/powerpoint/2010/main" val="2675845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2173" y="1019604"/>
            <a:ext cx="8699655" cy="1973800"/>
          </a:xfrm>
        </p:spPr>
        <p:txBody>
          <a:bodyPr>
            <a:noAutofit/>
          </a:bodyPr>
          <a:lstStyle/>
          <a:p>
            <a:pPr>
              <a:lnSpc>
                <a:spcPct val="100000"/>
              </a:lnSpc>
              <a:spcBef>
                <a:spcPts val="450"/>
              </a:spcBef>
              <a:spcAft>
                <a:spcPts val="450"/>
              </a:spcAft>
            </a:pPr>
            <a:r>
              <a:rPr lang="en-GB" sz="2400" dirty="0">
                <a:solidFill>
                  <a:schemeClr val="accent5">
                    <a:lumMod val="75000"/>
                  </a:schemeClr>
                </a:solidFill>
              </a:rPr>
              <a:t>This has led to the </a:t>
            </a:r>
            <a:r>
              <a:rPr lang="en-GB" sz="2400" b="1" dirty="0">
                <a:solidFill>
                  <a:schemeClr val="accent5">
                    <a:lumMod val="75000"/>
                  </a:schemeClr>
                </a:solidFill>
              </a:rPr>
              <a:t>annual Conference of the Parties </a:t>
            </a:r>
            <a:r>
              <a:rPr lang="en-GB" sz="2400" dirty="0">
                <a:solidFill>
                  <a:schemeClr val="accent5">
                    <a:lumMod val="75000"/>
                  </a:schemeClr>
                </a:solidFill>
              </a:rPr>
              <a:t>to the United Nations Framework Convention on Climate Change. This is known as </a:t>
            </a:r>
            <a:r>
              <a:rPr lang="en-GB" sz="2400" b="1" dirty="0">
                <a:solidFill>
                  <a:schemeClr val="accent5">
                    <a:lumMod val="75000"/>
                  </a:schemeClr>
                </a:solidFill>
              </a:rPr>
              <a:t>COP</a:t>
            </a:r>
            <a:r>
              <a:rPr lang="en-GB" sz="2400" dirty="0">
                <a:solidFill>
                  <a:schemeClr val="accent5">
                    <a:lumMod val="75000"/>
                  </a:schemeClr>
                </a:solidFill>
              </a:rPr>
              <a:t>.</a:t>
            </a:r>
          </a:p>
          <a:p>
            <a:pPr>
              <a:lnSpc>
                <a:spcPct val="100000"/>
              </a:lnSpc>
              <a:spcBef>
                <a:spcPts val="450"/>
              </a:spcBef>
              <a:spcAft>
                <a:spcPts val="450"/>
              </a:spcAft>
            </a:pPr>
            <a:r>
              <a:rPr lang="en-GB" sz="2400" dirty="0">
                <a:solidFill>
                  <a:schemeClr val="accent5">
                    <a:lumMod val="75000"/>
                  </a:schemeClr>
                </a:solidFill>
              </a:rPr>
              <a:t>The UNFCCC states that these conferences are:</a:t>
            </a:r>
          </a:p>
          <a:p>
            <a:pPr>
              <a:lnSpc>
                <a:spcPct val="100000"/>
              </a:lnSpc>
              <a:spcBef>
                <a:spcPts val="450"/>
              </a:spcBef>
              <a:spcAft>
                <a:spcPts val="450"/>
              </a:spcAft>
            </a:pPr>
            <a:r>
              <a:rPr lang="en-GB" sz="2400" dirty="0">
                <a:solidFill>
                  <a:schemeClr val="accent5">
                    <a:lumMod val="75000"/>
                  </a:schemeClr>
                </a:solidFill>
              </a:rPr>
              <a:t>‘where the world comes together to agree on the actions to address the climate crisis, such as;</a:t>
            </a:r>
          </a:p>
          <a:p>
            <a:pPr>
              <a:lnSpc>
                <a:spcPct val="100000"/>
              </a:lnSpc>
              <a:spcBef>
                <a:spcPts val="450"/>
              </a:spcBef>
              <a:spcAft>
                <a:spcPts val="450"/>
              </a:spcAft>
            </a:pPr>
            <a:r>
              <a:rPr lang="en-GB" sz="2400" dirty="0">
                <a:solidFill>
                  <a:schemeClr val="accent5">
                    <a:lumMod val="75000"/>
                  </a:schemeClr>
                </a:solidFill>
              </a:rPr>
              <a:t>limiting the global temperature rise to 1.5 degrees Celsius, </a:t>
            </a:r>
          </a:p>
          <a:p>
            <a:pPr>
              <a:lnSpc>
                <a:spcPct val="100000"/>
              </a:lnSpc>
              <a:spcBef>
                <a:spcPts val="450"/>
              </a:spcBef>
              <a:spcAft>
                <a:spcPts val="450"/>
              </a:spcAft>
            </a:pPr>
            <a:r>
              <a:rPr lang="en-GB" sz="2400" dirty="0">
                <a:solidFill>
                  <a:schemeClr val="accent5">
                    <a:lumMod val="75000"/>
                  </a:schemeClr>
                </a:solidFill>
              </a:rPr>
              <a:t>helping vulnerable communities adapt to the effects of climate change, and; </a:t>
            </a:r>
          </a:p>
          <a:p>
            <a:pPr>
              <a:lnSpc>
                <a:spcPct val="100000"/>
              </a:lnSpc>
              <a:spcBef>
                <a:spcPts val="450"/>
              </a:spcBef>
              <a:spcAft>
                <a:spcPts val="450"/>
              </a:spcAft>
            </a:pPr>
            <a:r>
              <a:rPr lang="en-GB" sz="2400" dirty="0">
                <a:solidFill>
                  <a:schemeClr val="accent5">
                    <a:lumMod val="75000"/>
                  </a:schemeClr>
                </a:solidFill>
              </a:rPr>
              <a:t>achieving net-zero emissions by 2050’.</a:t>
            </a:r>
            <a:endParaRPr lang="en-US" sz="2400" dirty="0">
              <a:solidFill>
                <a:schemeClr val="accent5">
                  <a:lumMod val="75000"/>
                </a:schemeClr>
              </a:solidFill>
            </a:endParaRPr>
          </a:p>
          <a:p>
            <a:pPr marL="0" indent="0" algn="r">
              <a:lnSpc>
                <a:spcPct val="100000"/>
              </a:lnSpc>
              <a:spcBef>
                <a:spcPts val="450"/>
              </a:spcBef>
              <a:spcAft>
                <a:spcPts val="450"/>
              </a:spcAft>
              <a:buNone/>
            </a:pPr>
            <a:r>
              <a:rPr lang="en-US" sz="2400" dirty="0">
                <a:solidFill>
                  <a:schemeClr val="accent5">
                    <a:lumMod val="75000"/>
                  </a:schemeClr>
                </a:solidFill>
              </a:rPr>
              <a:t>(UNFCC, No Date b)</a:t>
            </a:r>
          </a:p>
        </p:txBody>
      </p:sp>
      <p:sp>
        <p:nvSpPr>
          <p:cNvPr id="2" name="TextBox 1">
            <a:extLst>
              <a:ext uri="{FF2B5EF4-FFF2-40B4-BE49-F238E27FC236}">
                <a16:creationId xmlns:a16="http://schemas.microsoft.com/office/drawing/2014/main" id="{6FE28C49-7CC3-B99A-24C8-1E99D25D3B9E}"/>
              </a:ext>
            </a:extLst>
          </p:cNvPr>
          <p:cNvSpPr txBox="1"/>
          <p:nvPr/>
        </p:nvSpPr>
        <p:spPr>
          <a:xfrm>
            <a:off x="222172" y="121803"/>
            <a:ext cx="8699656" cy="769441"/>
          </a:xfrm>
          <a:prstGeom prst="rect">
            <a:avLst/>
          </a:prstGeom>
          <a:noFill/>
        </p:spPr>
        <p:txBody>
          <a:bodyPr wrap="square" rtlCol="0">
            <a:spAutoFit/>
          </a:bodyPr>
          <a:lstStyle/>
          <a:p>
            <a:pPr algn="ctr"/>
            <a:r>
              <a:rPr lang="en-GB" sz="4400" b="1" dirty="0">
                <a:solidFill>
                  <a:schemeClr val="accent5">
                    <a:lumMod val="75000"/>
                  </a:schemeClr>
                </a:solidFill>
              </a:rPr>
              <a:t>Sustainable Development Policy</a:t>
            </a:r>
          </a:p>
        </p:txBody>
      </p:sp>
    </p:spTree>
    <p:extLst>
      <p:ext uri="{BB962C8B-B14F-4D97-AF65-F5344CB8AC3E}">
        <p14:creationId xmlns:p14="http://schemas.microsoft.com/office/powerpoint/2010/main" val="238926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511" y="1293339"/>
            <a:ext cx="8802977" cy="1070776"/>
          </a:xfrm>
        </p:spPr>
        <p:txBody>
          <a:bodyPr>
            <a:noAutofit/>
          </a:bodyPr>
          <a:lstStyle/>
          <a:p>
            <a:pPr marL="0" indent="0" algn="ctr">
              <a:lnSpc>
                <a:spcPct val="100000"/>
              </a:lnSpc>
              <a:spcBef>
                <a:spcPts val="450"/>
              </a:spcBef>
              <a:spcAft>
                <a:spcPts val="450"/>
              </a:spcAft>
              <a:buNone/>
            </a:pPr>
            <a:r>
              <a:rPr lang="en-GB" sz="2400" i="1" dirty="0">
                <a:solidFill>
                  <a:schemeClr val="accent1">
                    <a:lumMod val="75000"/>
                  </a:schemeClr>
                </a:solidFill>
              </a:rPr>
              <a:t>Are you aware of the COP conferences?</a:t>
            </a:r>
            <a:endParaRPr lang="en-US" sz="2400" i="1" dirty="0">
              <a:solidFill>
                <a:schemeClr val="accent1">
                  <a:lumMod val="75000"/>
                </a:schemeClr>
              </a:solidFill>
            </a:endParaRPr>
          </a:p>
          <a:p>
            <a:pPr>
              <a:lnSpc>
                <a:spcPct val="100000"/>
              </a:lnSpc>
              <a:spcBef>
                <a:spcPts val="450"/>
              </a:spcBef>
              <a:spcAft>
                <a:spcPts val="450"/>
              </a:spcAft>
            </a:pPr>
            <a:r>
              <a:rPr lang="en-US" sz="2400" dirty="0">
                <a:solidFill>
                  <a:schemeClr val="accent1">
                    <a:lumMod val="75000"/>
                  </a:schemeClr>
                </a:solidFill>
              </a:rPr>
              <a:t>The latest conference was COP 30, held in </a:t>
            </a:r>
            <a:r>
              <a:rPr lang="en-GB" sz="2400" dirty="0">
                <a:solidFill>
                  <a:schemeClr val="accent1">
                    <a:lumMod val="75000"/>
                  </a:schemeClr>
                </a:solidFill>
              </a:rPr>
              <a:t>Belem, Brazil from in November 2025</a:t>
            </a:r>
          </a:p>
        </p:txBody>
      </p:sp>
      <p:sp>
        <p:nvSpPr>
          <p:cNvPr id="2" name="TextBox 1">
            <a:extLst>
              <a:ext uri="{FF2B5EF4-FFF2-40B4-BE49-F238E27FC236}">
                <a16:creationId xmlns:a16="http://schemas.microsoft.com/office/drawing/2014/main" id="{6FE28C49-7CC3-B99A-24C8-1E99D25D3B9E}"/>
              </a:ext>
            </a:extLst>
          </p:cNvPr>
          <p:cNvSpPr txBox="1"/>
          <p:nvPr/>
        </p:nvSpPr>
        <p:spPr>
          <a:xfrm>
            <a:off x="396824" y="207030"/>
            <a:ext cx="8350352" cy="769441"/>
          </a:xfrm>
          <a:prstGeom prst="rect">
            <a:avLst/>
          </a:prstGeom>
          <a:noFill/>
        </p:spPr>
        <p:txBody>
          <a:bodyPr wrap="square" rtlCol="0">
            <a:spAutoFit/>
          </a:bodyPr>
          <a:lstStyle/>
          <a:p>
            <a:pPr algn="ctr"/>
            <a:r>
              <a:rPr lang="en-GB" sz="4400" b="1" dirty="0">
                <a:solidFill>
                  <a:schemeClr val="accent1">
                    <a:lumMod val="75000"/>
                  </a:schemeClr>
                </a:solidFill>
              </a:rPr>
              <a:t>Sustainable Development Policy</a:t>
            </a:r>
          </a:p>
        </p:txBody>
      </p:sp>
      <p:sp>
        <p:nvSpPr>
          <p:cNvPr id="4" name="TextBox 3">
            <a:extLst>
              <a:ext uri="{FF2B5EF4-FFF2-40B4-BE49-F238E27FC236}">
                <a16:creationId xmlns:a16="http://schemas.microsoft.com/office/drawing/2014/main" id="{9EFCBAAF-35B0-17B1-A233-34DEEB0AA867}"/>
              </a:ext>
            </a:extLst>
          </p:cNvPr>
          <p:cNvSpPr txBox="1"/>
          <p:nvPr/>
        </p:nvSpPr>
        <p:spPr>
          <a:xfrm>
            <a:off x="1618307" y="2968972"/>
            <a:ext cx="5791955" cy="2703304"/>
          </a:xfrm>
          <a:prstGeom prst="rect">
            <a:avLst/>
          </a:prstGeom>
          <a:noFill/>
        </p:spPr>
        <p:txBody>
          <a:bodyPr wrap="square" rtlCol="0">
            <a:spAutoFit/>
          </a:bodyPr>
          <a:lstStyle/>
          <a:p>
            <a:pPr algn="ctr">
              <a:spcBef>
                <a:spcPts val="450"/>
              </a:spcBef>
              <a:spcAft>
                <a:spcPts val="450"/>
              </a:spcAft>
            </a:pPr>
            <a:r>
              <a:rPr lang="en-GB" sz="2400" i="1" dirty="0">
                <a:solidFill>
                  <a:schemeClr val="accent1">
                    <a:lumMod val="75000"/>
                  </a:schemeClr>
                </a:solidFill>
              </a:rPr>
              <a:t>Guided Study Activity</a:t>
            </a:r>
          </a:p>
          <a:p>
            <a:pPr algn="ctr">
              <a:spcBef>
                <a:spcPts val="450"/>
              </a:spcBef>
              <a:spcAft>
                <a:spcPts val="450"/>
              </a:spcAft>
            </a:pPr>
            <a:r>
              <a:rPr lang="en-GB" i="1" dirty="0">
                <a:solidFill>
                  <a:schemeClr val="accent1">
                    <a:lumMod val="75000"/>
                  </a:schemeClr>
                </a:solidFill>
              </a:rPr>
              <a:t>Take a moment to research the media coverage of COP30.</a:t>
            </a:r>
          </a:p>
          <a:p>
            <a:pPr algn="ctr">
              <a:spcBef>
                <a:spcPts val="450"/>
              </a:spcBef>
              <a:spcAft>
                <a:spcPts val="450"/>
              </a:spcAft>
            </a:pPr>
            <a:r>
              <a:rPr lang="en-GB" sz="1400" b="1" i="1" dirty="0">
                <a:solidFill>
                  <a:schemeClr val="accent1">
                    <a:lumMod val="75000"/>
                  </a:schemeClr>
                </a:solidFill>
              </a:rPr>
              <a:t>If using your own device then please ensure that you are logged into Eduroam</a:t>
            </a:r>
            <a:r>
              <a:rPr lang="en-GB" i="1" dirty="0">
                <a:solidFill>
                  <a:schemeClr val="accent1">
                    <a:lumMod val="75000"/>
                  </a:schemeClr>
                </a:solidFill>
              </a:rPr>
              <a:t>.</a:t>
            </a:r>
          </a:p>
          <a:p>
            <a:pPr algn="ctr">
              <a:spcBef>
                <a:spcPts val="450"/>
              </a:spcBef>
              <a:spcAft>
                <a:spcPts val="450"/>
              </a:spcAft>
            </a:pPr>
            <a:r>
              <a:rPr lang="en-GB" i="1" dirty="0">
                <a:solidFill>
                  <a:schemeClr val="accent1">
                    <a:lumMod val="75000"/>
                  </a:schemeClr>
                </a:solidFill>
              </a:rPr>
              <a:t>Feedback to the group.</a:t>
            </a:r>
          </a:p>
          <a:p>
            <a:pPr algn="ctr">
              <a:spcBef>
                <a:spcPts val="450"/>
              </a:spcBef>
              <a:spcAft>
                <a:spcPts val="450"/>
              </a:spcAft>
            </a:pPr>
            <a:r>
              <a:rPr lang="en-GB" i="1" dirty="0">
                <a:solidFill>
                  <a:schemeClr val="accent1">
                    <a:lumMod val="75000"/>
                  </a:schemeClr>
                </a:solidFill>
              </a:rPr>
              <a:t>Was the coverage positive or negative?</a:t>
            </a:r>
          </a:p>
          <a:p>
            <a:pPr algn="ctr">
              <a:spcBef>
                <a:spcPts val="450"/>
              </a:spcBef>
              <a:spcAft>
                <a:spcPts val="450"/>
              </a:spcAft>
            </a:pPr>
            <a:r>
              <a:rPr lang="en-GB" i="1" dirty="0">
                <a:solidFill>
                  <a:schemeClr val="accent1">
                    <a:lumMod val="75000"/>
                  </a:schemeClr>
                </a:solidFill>
              </a:rPr>
              <a:t>What is your view of these conferences?</a:t>
            </a:r>
          </a:p>
        </p:txBody>
      </p:sp>
    </p:spTree>
    <p:extLst>
      <p:ext uri="{BB962C8B-B14F-4D97-AF65-F5344CB8AC3E}">
        <p14:creationId xmlns:p14="http://schemas.microsoft.com/office/powerpoint/2010/main" val="1400691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BC0A8C-AD0E-2A49-BF02-1AED44387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51227-3852-CE96-2786-8B7E5DDBE616}"/>
              </a:ext>
            </a:extLst>
          </p:cNvPr>
          <p:cNvSpPr>
            <a:spLocks noGrp="1"/>
          </p:cNvSpPr>
          <p:nvPr>
            <p:ph type="title"/>
          </p:nvPr>
        </p:nvSpPr>
        <p:spPr>
          <a:xfrm>
            <a:off x="1408178" y="2373684"/>
            <a:ext cx="6327646" cy="994172"/>
          </a:xfrm>
        </p:spPr>
        <p:txBody>
          <a:bodyPr>
            <a:noAutofit/>
          </a:bodyPr>
          <a:lstStyle/>
          <a:p>
            <a:pPr algn="ctr"/>
            <a:r>
              <a:rPr lang="en-GB" b="1" dirty="0">
                <a:solidFill>
                  <a:schemeClr val="accent1">
                    <a:lumMod val="75000"/>
                  </a:schemeClr>
                </a:solidFill>
              </a:rPr>
              <a:t>Political Challenges to the UN Model</a:t>
            </a:r>
          </a:p>
        </p:txBody>
      </p:sp>
    </p:spTree>
    <p:extLst>
      <p:ext uri="{BB962C8B-B14F-4D97-AF65-F5344CB8AC3E}">
        <p14:creationId xmlns:p14="http://schemas.microsoft.com/office/powerpoint/2010/main" val="1370449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0" y="323445"/>
            <a:ext cx="6172200" cy="536685"/>
          </a:xfrm>
        </p:spPr>
        <p:txBody>
          <a:bodyPr>
            <a:noAutofit/>
          </a:bodyPr>
          <a:lstStyle/>
          <a:p>
            <a:pPr algn="ctr">
              <a:defRPr/>
            </a:pPr>
            <a:r>
              <a:rPr lang="en-GB" b="1" dirty="0">
                <a:solidFill>
                  <a:schemeClr val="accent1">
                    <a:lumMod val="75000"/>
                  </a:schemeClr>
                </a:solidFill>
              </a:rPr>
              <a:t>Environmental Inequality</a:t>
            </a:r>
          </a:p>
        </p:txBody>
      </p:sp>
      <p:sp>
        <p:nvSpPr>
          <p:cNvPr id="7" name="TextBox 6"/>
          <p:cNvSpPr txBox="1"/>
          <p:nvPr/>
        </p:nvSpPr>
        <p:spPr>
          <a:xfrm>
            <a:off x="1292382" y="5014294"/>
            <a:ext cx="6090371" cy="707886"/>
          </a:xfrm>
          <a:prstGeom prst="rect">
            <a:avLst/>
          </a:prstGeom>
          <a:noFill/>
        </p:spPr>
        <p:txBody>
          <a:bodyPr wrap="square" rtlCol="0">
            <a:spAutoFit/>
          </a:bodyPr>
          <a:lstStyle/>
          <a:p>
            <a:pPr algn="ctr"/>
            <a:r>
              <a:rPr lang="en-GB" sz="2000" i="1" dirty="0">
                <a:solidFill>
                  <a:schemeClr val="accent1">
                    <a:lumMod val="75000"/>
                  </a:schemeClr>
                </a:solidFill>
              </a:rPr>
              <a:t>Discuss what you consider environmental inequalities to include?</a:t>
            </a:r>
          </a:p>
        </p:txBody>
      </p:sp>
      <p:sp>
        <p:nvSpPr>
          <p:cNvPr id="6" name="TextBox 5">
            <a:extLst>
              <a:ext uri="{FF2B5EF4-FFF2-40B4-BE49-F238E27FC236}">
                <a16:creationId xmlns:a16="http://schemas.microsoft.com/office/drawing/2014/main" id="{A9190ACD-7CC2-E55C-D945-9C2725D30453}"/>
              </a:ext>
            </a:extLst>
          </p:cNvPr>
          <p:cNvSpPr txBox="1"/>
          <p:nvPr/>
        </p:nvSpPr>
        <p:spPr>
          <a:xfrm>
            <a:off x="251520" y="1171647"/>
            <a:ext cx="8518739" cy="343170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Much of the criticism is based on the belief that the COP conferences are not acting quickly enough to address </a:t>
            </a:r>
            <a:r>
              <a:rPr lang="en-GB" sz="2400" b="1" dirty="0">
                <a:solidFill>
                  <a:schemeClr val="accent1">
                    <a:lumMod val="75000"/>
                  </a:schemeClr>
                </a:solidFill>
              </a:rPr>
              <a:t>environmental inequality</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Which has been defined as;</a:t>
            </a:r>
          </a:p>
          <a:p>
            <a:pPr algn="ctr">
              <a:spcBef>
                <a:spcPts val="450"/>
              </a:spcBef>
              <a:spcAft>
                <a:spcPts val="450"/>
              </a:spcAft>
            </a:pPr>
            <a:r>
              <a:rPr lang="en-GB" sz="2400" dirty="0">
                <a:solidFill>
                  <a:schemeClr val="accent1">
                    <a:lumMod val="75000"/>
                  </a:schemeClr>
                </a:solidFill>
              </a:rPr>
              <a:t>‘the unequal social distribution of environmental risks and hazards and access to environmental goods and services, and, is closely related to the concept of environmental justice’. </a:t>
            </a:r>
          </a:p>
          <a:p>
            <a:pPr algn="r">
              <a:spcBef>
                <a:spcPts val="450"/>
              </a:spcBef>
              <a:spcAft>
                <a:spcPts val="450"/>
              </a:spcAft>
            </a:pPr>
            <a:r>
              <a:rPr lang="en-GB" sz="2400" dirty="0">
                <a:solidFill>
                  <a:schemeClr val="accent1">
                    <a:lumMod val="75000"/>
                  </a:schemeClr>
                </a:solidFill>
              </a:rPr>
              <a:t>(Sustainable Development Research Network, 2004)</a:t>
            </a:r>
          </a:p>
        </p:txBody>
      </p:sp>
      <p:pic>
        <p:nvPicPr>
          <p:cNvPr id="3" name="Picture 2" descr="Idon - Discussion Point">
            <a:extLst>
              <a:ext uri="{FF2B5EF4-FFF2-40B4-BE49-F238E27FC236}">
                <a16:creationId xmlns:a16="http://schemas.microsoft.com/office/drawing/2014/main" id="{1EACDF8A-F5C1-39D8-8E1D-9F7B5721E55B}"/>
              </a:ext>
            </a:extLst>
          </p:cNvPr>
          <p:cNvPicPr>
            <a:picLocks noChangeAspect="1"/>
          </p:cNvPicPr>
          <p:nvPr/>
        </p:nvPicPr>
        <p:blipFill>
          <a:blip r:embed="rId2"/>
          <a:stretch>
            <a:fillRect/>
          </a:stretch>
        </p:blipFill>
        <p:spPr>
          <a:xfrm>
            <a:off x="7365606" y="5014295"/>
            <a:ext cx="707886" cy="707886"/>
          </a:xfrm>
          <a:prstGeom prst="rect">
            <a:avLst/>
          </a:prstGeom>
        </p:spPr>
      </p:pic>
    </p:spTree>
    <p:extLst>
      <p:ext uri="{BB962C8B-B14F-4D97-AF65-F5344CB8AC3E}">
        <p14:creationId xmlns:p14="http://schemas.microsoft.com/office/powerpoint/2010/main" val="3618145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23999-915A-1489-CBC3-1841A428F2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F544D8-90D9-67B2-0FBF-9AC17C6EFDFD}"/>
              </a:ext>
            </a:extLst>
          </p:cNvPr>
          <p:cNvSpPr>
            <a:spLocks noGrp="1"/>
          </p:cNvSpPr>
          <p:nvPr>
            <p:ph type="title"/>
          </p:nvPr>
        </p:nvSpPr>
        <p:spPr>
          <a:xfrm>
            <a:off x="400036" y="1066905"/>
            <a:ext cx="6172199" cy="642938"/>
          </a:xfrm>
        </p:spPr>
        <p:txBody>
          <a:bodyPr>
            <a:noAutofit/>
          </a:bodyPr>
          <a:lstStyle/>
          <a:p>
            <a:r>
              <a:rPr lang="en-GB" sz="2400" b="1" dirty="0">
                <a:solidFill>
                  <a:schemeClr val="accent1">
                    <a:lumMod val="75000"/>
                  </a:schemeClr>
                </a:solidFill>
              </a:rPr>
              <a:t>Measures of environmental inequalities include:</a:t>
            </a:r>
          </a:p>
        </p:txBody>
      </p:sp>
      <p:sp>
        <p:nvSpPr>
          <p:cNvPr id="3" name="Content Placeholder 2">
            <a:extLst>
              <a:ext uri="{FF2B5EF4-FFF2-40B4-BE49-F238E27FC236}">
                <a16:creationId xmlns:a16="http://schemas.microsoft.com/office/drawing/2014/main" id="{C5866DD5-D9F4-0FBA-ADFD-8D339CB249C4}"/>
              </a:ext>
            </a:extLst>
          </p:cNvPr>
          <p:cNvSpPr>
            <a:spLocks noGrp="1"/>
          </p:cNvSpPr>
          <p:nvPr>
            <p:ph idx="1"/>
          </p:nvPr>
        </p:nvSpPr>
        <p:spPr>
          <a:xfrm>
            <a:off x="5031500" y="2156073"/>
            <a:ext cx="3853746" cy="2545854"/>
          </a:xfrm>
        </p:spPr>
        <p:txBody>
          <a:bodyPr>
            <a:noAutofit/>
          </a:bodyPr>
          <a:lstStyle/>
          <a:p>
            <a:r>
              <a:rPr lang="en-GB" sz="2000" dirty="0">
                <a:solidFill>
                  <a:schemeClr val="accent1">
                    <a:lumMod val="75000"/>
                  </a:schemeClr>
                </a:solidFill>
              </a:rPr>
              <a:t>Access to good quality employment</a:t>
            </a:r>
          </a:p>
          <a:p>
            <a:r>
              <a:rPr lang="en-GB" sz="2000" dirty="0">
                <a:solidFill>
                  <a:schemeClr val="accent1">
                    <a:lumMod val="75000"/>
                  </a:schemeClr>
                </a:solidFill>
              </a:rPr>
              <a:t>Noise</a:t>
            </a:r>
          </a:p>
          <a:p>
            <a:r>
              <a:rPr lang="en-GB" sz="2000" dirty="0">
                <a:solidFill>
                  <a:schemeClr val="accent1">
                    <a:lumMod val="75000"/>
                  </a:schemeClr>
                </a:solidFill>
              </a:rPr>
              <a:t>Housing</a:t>
            </a:r>
          </a:p>
          <a:p>
            <a:r>
              <a:rPr lang="en-GB" sz="2000" dirty="0">
                <a:solidFill>
                  <a:schemeClr val="accent1">
                    <a:lumMod val="75000"/>
                  </a:schemeClr>
                </a:solidFill>
              </a:rPr>
              <a:t>Safety</a:t>
            </a:r>
          </a:p>
          <a:p>
            <a:r>
              <a:rPr lang="en-GB" sz="2000" dirty="0">
                <a:solidFill>
                  <a:schemeClr val="accent1">
                    <a:lumMod val="75000"/>
                  </a:schemeClr>
                </a:solidFill>
              </a:rPr>
              <a:t>Health Disparities</a:t>
            </a:r>
          </a:p>
        </p:txBody>
      </p:sp>
      <p:sp>
        <p:nvSpPr>
          <p:cNvPr id="5" name="Title 4">
            <a:extLst>
              <a:ext uri="{FF2B5EF4-FFF2-40B4-BE49-F238E27FC236}">
                <a16:creationId xmlns:a16="http://schemas.microsoft.com/office/drawing/2014/main" id="{D4302CE9-EDD1-D65D-BE17-234C2D03F139}"/>
              </a:ext>
            </a:extLst>
          </p:cNvPr>
          <p:cNvSpPr txBox="1">
            <a:spLocks/>
          </p:cNvSpPr>
          <p:nvPr/>
        </p:nvSpPr>
        <p:spPr>
          <a:xfrm>
            <a:off x="1485900" y="250271"/>
            <a:ext cx="6172200" cy="536685"/>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b="1" dirty="0">
                <a:solidFill>
                  <a:schemeClr val="accent1">
                    <a:lumMod val="75000"/>
                  </a:schemeClr>
                </a:solidFill>
              </a:rPr>
              <a:t>Environmental Inequality</a:t>
            </a:r>
          </a:p>
        </p:txBody>
      </p:sp>
      <p:sp>
        <p:nvSpPr>
          <p:cNvPr id="4" name="TextBox 3">
            <a:extLst>
              <a:ext uri="{FF2B5EF4-FFF2-40B4-BE49-F238E27FC236}">
                <a16:creationId xmlns:a16="http://schemas.microsoft.com/office/drawing/2014/main" id="{B515A24C-BE30-E5EE-EC9B-663B5E2CDA49}"/>
              </a:ext>
            </a:extLst>
          </p:cNvPr>
          <p:cNvSpPr txBox="1"/>
          <p:nvPr/>
        </p:nvSpPr>
        <p:spPr>
          <a:xfrm>
            <a:off x="5678424" y="5504688"/>
            <a:ext cx="3273552" cy="307777"/>
          </a:xfrm>
          <a:prstGeom prst="rect">
            <a:avLst/>
          </a:prstGeom>
          <a:noFill/>
        </p:spPr>
        <p:txBody>
          <a:bodyPr wrap="square" rtlCol="0">
            <a:spAutoFit/>
          </a:bodyPr>
          <a:lstStyle/>
          <a:p>
            <a:pPr algn="r"/>
            <a:r>
              <a:rPr lang="en-GB" sz="1400" dirty="0">
                <a:solidFill>
                  <a:schemeClr val="accent1">
                    <a:lumMod val="75000"/>
                  </a:schemeClr>
                </a:solidFill>
              </a:rPr>
              <a:t>(Based on Pedersen, O., 2018)</a:t>
            </a:r>
          </a:p>
        </p:txBody>
      </p:sp>
      <p:sp>
        <p:nvSpPr>
          <p:cNvPr id="6" name="Content Placeholder 2">
            <a:extLst>
              <a:ext uri="{FF2B5EF4-FFF2-40B4-BE49-F238E27FC236}">
                <a16:creationId xmlns:a16="http://schemas.microsoft.com/office/drawing/2014/main" id="{EE014B69-E551-47EE-4DFF-8F5735E44D78}"/>
              </a:ext>
            </a:extLst>
          </p:cNvPr>
          <p:cNvSpPr txBox="1">
            <a:spLocks/>
          </p:cNvSpPr>
          <p:nvPr/>
        </p:nvSpPr>
        <p:spPr>
          <a:xfrm>
            <a:off x="718254" y="2156073"/>
            <a:ext cx="3853746" cy="254585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chemeClr val="accent1">
                    <a:lumMod val="75000"/>
                  </a:schemeClr>
                </a:solidFill>
              </a:rPr>
              <a:t>Air pollution</a:t>
            </a:r>
          </a:p>
          <a:p>
            <a:r>
              <a:rPr lang="en-GB" sz="2000" dirty="0">
                <a:solidFill>
                  <a:schemeClr val="accent1">
                    <a:lumMod val="75000"/>
                  </a:schemeClr>
                </a:solidFill>
              </a:rPr>
              <a:t>Industrial pollution</a:t>
            </a:r>
          </a:p>
          <a:p>
            <a:r>
              <a:rPr lang="en-GB" sz="2000" dirty="0">
                <a:solidFill>
                  <a:schemeClr val="accent1">
                    <a:lumMod val="75000"/>
                  </a:schemeClr>
                </a:solidFill>
              </a:rPr>
              <a:t>Flooding</a:t>
            </a:r>
          </a:p>
          <a:p>
            <a:r>
              <a:rPr lang="en-GB" sz="2000" dirty="0">
                <a:solidFill>
                  <a:schemeClr val="accent1">
                    <a:lumMod val="75000"/>
                  </a:schemeClr>
                </a:solidFill>
              </a:rPr>
              <a:t>Access to food and water</a:t>
            </a:r>
          </a:p>
          <a:p>
            <a:r>
              <a:rPr lang="en-GB" sz="2000" dirty="0">
                <a:solidFill>
                  <a:schemeClr val="accent1">
                    <a:lumMod val="75000"/>
                  </a:schemeClr>
                </a:solidFill>
              </a:rPr>
              <a:t>Transport and public transport access</a:t>
            </a:r>
          </a:p>
          <a:p>
            <a:r>
              <a:rPr lang="en-GB" sz="2000" dirty="0">
                <a:solidFill>
                  <a:schemeClr val="accent1">
                    <a:lumMod val="75000"/>
                  </a:schemeClr>
                </a:solidFill>
              </a:rPr>
              <a:t>Access to natural green spaces and biodiversity</a:t>
            </a:r>
          </a:p>
        </p:txBody>
      </p:sp>
    </p:spTree>
    <p:extLst>
      <p:ext uri="{BB962C8B-B14F-4D97-AF65-F5344CB8AC3E}">
        <p14:creationId xmlns:p14="http://schemas.microsoft.com/office/powerpoint/2010/main" val="1149072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20625" y="265975"/>
            <a:ext cx="8302752" cy="994172"/>
          </a:xfrm>
        </p:spPr>
        <p:txBody>
          <a:bodyPr>
            <a:noAutofit/>
          </a:bodyPr>
          <a:lstStyle/>
          <a:p>
            <a:pPr algn="ctr"/>
            <a:r>
              <a:rPr lang="en-US" altLang="en-US" b="1" dirty="0">
                <a:solidFill>
                  <a:schemeClr val="accent1">
                    <a:lumMod val="75000"/>
                  </a:schemeClr>
                </a:solidFill>
              </a:rPr>
              <a:t>Who says this is important?</a:t>
            </a:r>
          </a:p>
        </p:txBody>
      </p:sp>
      <p:sp>
        <p:nvSpPr>
          <p:cNvPr id="3" name="TextBox 2"/>
          <p:cNvSpPr txBox="1"/>
          <p:nvPr/>
        </p:nvSpPr>
        <p:spPr>
          <a:xfrm>
            <a:off x="292607" y="1352962"/>
            <a:ext cx="8558786" cy="2067233"/>
          </a:xfrm>
          <a:prstGeom prst="rect">
            <a:avLst/>
          </a:prstGeom>
          <a:noFill/>
        </p:spPr>
        <p:txBody>
          <a:bodyPr wrap="square" rtlCol="0">
            <a:spAutoFit/>
          </a:bodyPr>
          <a:lstStyle/>
          <a:p>
            <a:pPr algn="ctr">
              <a:spcBef>
                <a:spcPts val="450"/>
              </a:spcBef>
              <a:spcAft>
                <a:spcPts val="450"/>
              </a:spcAft>
            </a:pPr>
            <a:r>
              <a:rPr lang="en-GB" sz="2400" dirty="0">
                <a:solidFill>
                  <a:schemeClr val="accent1">
                    <a:lumMod val="75000"/>
                  </a:schemeClr>
                </a:solidFill>
              </a:rPr>
              <a:t>“Effects of climate change on health will affect most populations in the next decades and put lives and wellbeing of billions of people at increased risk”</a:t>
            </a:r>
          </a:p>
          <a:p>
            <a:pPr algn="ctr">
              <a:spcBef>
                <a:spcPts val="450"/>
              </a:spcBef>
              <a:spcAft>
                <a:spcPts val="450"/>
              </a:spcAft>
            </a:pPr>
            <a:r>
              <a:rPr lang="en-GB" sz="2400" dirty="0">
                <a:solidFill>
                  <a:schemeClr val="accent1">
                    <a:lumMod val="75000"/>
                  </a:schemeClr>
                </a:solidFill>
              </a:rPr>
              <a:t>“Climate change effects on health will exacerbate inequities between rich and poor”</a:t>
            </a:r>
          </a:p>
        </p:txBody>
      </p:sp>
      <p:sp>
        <p:nvSpPr>
          <p:cNvPr id="4" name="TextBox 3"/>
          <p:cNvSpPr txBox="1"/>
          <p:nvPr/>
        </p:nvSpPr>
        <p:spPr>
          <a:xfrm>
            <a:off x="2332444" y="3553284"/>
            <a:ext cx="3802163" cy="830997"/>
          </a:xfrm>
          <a:prstGeom prst="rect">
            <a:avLst/>
          </a:prstGeom>
          <a:noFill/>
        </p:spPr>
        <p:txBody>
          <a:bodyPr wrap="square" rtlCol="0">
            <a:spAutoFit/>
          </a:bodyPr>
          <a:lstStyle/>
          <a:p>
            <a:pPr algn="ctr"/>
            <a:r>
              <a:rPr lang="en-GB" sz="2400" i="1" dirty="0">
                <a:solidFill>
                  <a:schemeClr val="accent1">
                    <a:lumMod val="75000"/>
                  </a:schemeClr>
                </a:solidFill>
              </a:rPr>
              <a:t>Who do you think made these statements?</a:t>
            </a:r>
          </a:p>
        </p:txBody>
      </p:sp>
      <p:pic>
        <p:nvPicPr>
          <p:cNvPr id="5" name="Picture 4" descr="Icon - Question Mark"/>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2585" y="3607086"/>
            <a:ext cx="723391" cy="723391"/>
          </a:xfrm>
          <a:prstGeom prst="rect">
            <a:avLst/>
          </a:prstGeom>
        </p:spPr>
      </p:pic>
      <p:sp>
        <p:nvSpPr>
          <p:cNvPr id="6" name="TextBox 5"/>
          <p:cNvSpPr txBox="1"/>
          <p:nvPr/>
        </p:nvSpPr>
        <p:spPr>
          <a:xfrm>
            <a:off x="603772" y="4718208"/>
            <a:ext cx="8247622" cy="707886"/>
          </a:xfrm>
          <a:prstGeom prst="rect">
            <a:avLst/>
          </a:prstGeom>
          <a:noFill/>
        </p:spPr>
        <p:txBody>
          <a:bodyPr wrap="square" rtlCol="0">
            <a:spAutoFit/>
          </a:bodyPr>
          <a:lstStyle/>
          <a:p>
            <a:r>
              <a:rPr lang="en-GB" sz="2000" dirty="0">
                <a:solidFill>
                  <a:schemeClr val="accent1">
                    <a:lumMod val="75000"/>
                  </a:schemeClr>
                </a:solidFill>
              </a:rPr>
              <a:t>Costello, </a:t>
            </a:r>
            <a:r>
              <a:rPr lang="en-GB" sz="2000" dirty="0" err="1">
                <a:solidFill>
                  <a:schemeClr val="accent1">
                    <a:lumMod val="75000"/>
                  </a:schemeClr>
                </a:solidFill>
              </a:rPr>
              <a:t>Prof.</a:t>
            </a:r>
            <a:r>
              <a:rPr lang="en-GB" sz="2000" dirty="0">
                <a:solidFill>
                  <a:schemeClr val="accent1">
                    <a:lumMod val="75000"/>
                  </a:schemeClr>
                </a:solidFill>
              </a:rPr>
              <a:t> A. </a:t>
            </a:r>
            <a:r>
              <a:rPr lang="en-GB" sz="2000" i="1" dirty="0">
                <a:solidFill>
                  <a:schemeClr val="accent1">
                    <a:lumMod val="75000"/>
                  </a:schemeClr>
                </a:solidFill>
              </a:rPr>
              <a:t>et al </a:t>
            </a:r>
            <a:r>
              <a:rPr lang="en-GB" sz="2000" dirty="0">
                <a:solidFill>
                  <a:schemeClr val="accent1">
                    <a:lumMod val="75000"/>
                  </a:schemeClr>
                </a:solidFill>
              </a:rPr>
              <a:t>(2009) </a:t>
            </a:r>
            <a:r>
              <a:rPr lang="en-GB" sz="2000" dirty="0">
                <a:solidFill>
                  <a:schemeClr val="accent5"/>
                </a:solidFill>
              </a:rPr>
              <a:t>‘</a:t>
            </a:r>
            <a:r>
              <a:rPr lang="en-GB" sz="2000" dirty="0">
                <a:solidFill>
                  <a:schemeClr val="accent5"/>
                </a:solidFill>
                <a:hlinkClick r:id="rId3">
                  <a:extLst>
                    <a:ext uri="{A12FA001-AC4F-418D-AE19-62706E023703}">
                      <ahyp:hlinkClr xmlns:ahyp="http://schemas.microsoft.com/office/drawing/2018/hyperlinkcolor" val="tx"/>
                    </a:ext>
                  </a:extLst>
                </a:hlinkClick>
              </a:rPr>
              <a:t>Managing the health effects of climate change</a:t>
            </a:r>
            <a:r>
              <a:rPr lang="en-GB" sz="2000" dirty="0">
                <a:solidFill>
                  <a:schemeClr val="accent5"/>
                </a:solidFill>
              </a:rPr>
              <a:t>’ </a:t>
            </a:r>
            <a:r>
              <a:rPr lang="en-GB" sz="2000" i="1" dirty="0">
                <a:solidFill>
                  <a:schemeClr val="accent1">
                    <a:lumMod val="75000"/>
                  </a:schemeClr>
                </a:solidFill>
              </a:rPr>
              <a:t>The Lancet </a:t>
            </a:r>
            <a:r>
              <a:rPr lang="en-GB" sz="2000" dirty="0">
                <a:solidFill>
                  <a:schemeClr val="accent1">
                    <a:lumMod val="75000"/>
                  </a:schemeClr>
                </a:solidFill>
              </a:rPr>
              <a:t>Volume 373 (No. 9676, May 2009) p. 1693</a:t>
            </a:r>
          </a:p>
        </p:txBody>
      </p:sp>
    </p:spTree>
    <p:extLst>
      <p:ext uri="{BB962C8B-B14F-4D97-AF65-F5344CB8AC3E}">
        <p14:creationId xmlns:p14="http://schemas.microsoft.com/office/powerpoint/2010/main" val="1566952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35" y="330360"/>
            <a:ext cx="9076130" cy="478185"/>
          </a:xfrm>
        </p:spPr>
        <p:txBody>
          <a:bodyPr>
            <a:noAutofit/>
          </a:bodyPr>
          <a:lstStyle/>
          <a:p>
            <a:pPr algn="ctr"/>
            <a:r>
              <a:rPr lang="en-GB" sz="4000" b="1" dirty="0">
                <a:solidFill>
                  <a:schemeClr val="accent1">
                    <a:lumMod val="75000"/>
                  </a:schemeClr>
                </a:solidFill>
              </a:rPr>
              <a:t>Four Key areas of Environmental Inequality</a:t>
            </a:r>
          </a:p>
        </p:txBody>
      </p:sp>
      <p:sp>
        <p:nvSpPr>
          <p:cNvPr id="3" name="TextBox 2"/>
          <p:cNvSpPr txBox="1"/>
          <p:nvPr/>
        </p:nvSpPr>
        <p:spPr>
          <a:xfrm>
            <a:off x="265177" y="1113485"/>
            <a:ext cx="8567928" cy="4385816"/>
          </a:xfrm>
          <a:prstGeom prst="rect">
            <a:avLst/>
          </a:prstGeom>
          <a:noFill/>
        </p:spPr>
        <p:txBody>
          <a:bodyPr wrap="square" rtlCol="0">
            <a:spAutoFit/>
          </a:bodyPr>
          <a:lstStyle/>
          <a:p>
            <a:pPr marL="160735" indent="-160735">
              <a:spcBef>
                <a:spcPts val="338"/>
              </a:spcBef>
              <a:spcAft>
                <a:spcPts val="338"/>
              </a:spcAft>
              <a:buFont typeface="Arial" panose="020B0604020202020204" pitchFamily="34" charset="0"/>
              <a:buChar char="•"/>
            </a:pPr>
            <a:r>
              <a:rPr lang="en-GB" sz="2400" b="1" dirty="0">
                <a:solidFill>
                  <a:schemeClr val="accent1">
                    <a:lumMod val="75000"/>
                  </a:schemeClr>
                </a:solidFill>
              </a:rPr>
              <a:t>Immediate locality </a:t>
            </a:r>
            <a:r>
              <a:rPr lang="en-GB" sz="2400" dirty="0">
                <a:solidFill>
                  <a:schemeClr val="accent1">
                    <a:lumMod val="75000"/>
                  </a:schemeClr>
                </a:solidFill>
              </a:rPr>
              <a:t>or ‘front door’ issues such as litter, neighbourhood noise and the accessibility to and condition of open and green spaces.</a:t>
            </a:r>
          </a:p>
          <a:p>
            <a:pPr marL="160735" indent="-160735">
              <a:spcBef>
                <a:spcPts val="338"/>
              </a:spcBef>
              <a:spcAft>
                <a:spcPts val="338"/>
              </a:spcAft>
              <a:buFont typeface="Arial" panose="020B0604020202020204" pitchFamily="34" charset="0"/>
              <a:buChar char="•"/>
            </a:pPr>
            <a:r>
              <a:rPr lang="en-GB" sz="2400" b="1" dirty="0">
                <a:solidFill>
                  <a:schemeClr val="accent1">
                    <a:lumMod val="75000"/>
                  </a:schemeClr>
                </a:solidFill>
              </a:rPr>
              <a:t>Wider service issues </a:t>
            </a:r>
            <a:r>
              <a:rPr lang="en-GB" sz="2400" dirty="0">
                <a:solidFill>
                  <a:schemeClr val="accent1">
                    <a:lumMod val="75000"/>
                  </a:schemeClr>
                </a:solidFill>
              </a:rPr>
              <a:t>such as access to environmental services, local transport facilities, healthy food and fuel poverty.</a:t>
            </a:r>
          </a:p>
          <a:p>
            <a:pPr marL="160735" indent="-160735">
              <a:spcBef>
                <a:spcPts val="338"/>
              </a:spcBef>
              <a:spcAft>
                <a:spcPts val="338"/>
              </a:spcAft>
              <a:buFont typeface="Arial" panose="020B0604020202020204" pitchFamily="34" charset="0"/>
              <a:buChar char="•"/>
            </a:pPr>
            <a:r>
              <a:rPr lang="en-GB" sz="2400" b="1" dirty="0">
                <a:solidFill>
                  <a:schemeClr val="accent1">
                    <a:lumMod val="75000"/>
                  </a:schemeClr>
                </a:solidFill>
              </a:rPr>
              <a:t>Planning, infrastructure and development issues </a:t>
            </a:r>
            <a:r>
              <a:rPr lang="en-GB" sz="2400" dirty="0">
                <a:solidFill>
                  <a:schemeClr val="accent1">
                    <a:lumMod val="75000"/>
                  </a:schemeClr>
                </a:solidFill>
              </a:rPr>
              <a:t>such as air and water quality, environmental noise, road traffic accidents and flood risk.</a:t>
            </a:r>
          </a:p>
          <a:p>
            <a:pPr marL="160735" indent="-160735">
              <a:spcBef>
                <a:spcPts val="338"/>
              </a:spcBef>
              <a:spcAft>
                <a:spcPts val="338"/>
              </a:spcAft>
              <a:buFont typeface="Arial" panose="020B0604020202020204" pitchFamily="34" charset="0"/>
              <a:buChar char="•"/>
            </a:pPr>
            <a:r>
              <a:rPr lang="en-GB" sz="2400" b="1" dirty="0">
                <a:solidFill>
                  <a:schemeClr val="accent1">
                    <a:lumMod val="75000"/>
                  </a:schemeClr>
                </a:solidFill>
              </a:rPr>
              <a:t>Multiple environmental deprivation</a:t>
            </a:r>
            <a:r>
              <a:rPr lang="en-GB" sz="2400" dirty="0">
                <a:solidFill>
                  <a:schemeClr val="accent1">
                    <a:lumMod val="75000"/>
                  </a:schemeClr>
                </a:solidFill>
              </a:rPr>
              <a:t>, considering the ways in which environmental problems accumulate and have combined effects on an area and people’s health.</a:t>
            </a:r>
          </a:p>
        </p:txBody>
      </p:sp>
    </p:spTree>
    <p:extLst>
      <p:ext uri="{BB962C8B-B14F-4D97-AF65-F5344CB8AC3E}">
        <p14:creationId xmlns:p14="http://schemas.microsoft.com/office/powerpoint/2010/main" val="705959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a:xfrm>
            <a:off x="9006" y="153915"/>
            <a:ext cx="9134994" cy="742432"/>
          </a:xfrm>
        </p:spPr>
        <p:txBody>
          <a:bodyPr>
            <a:noAutofit/>
          </a:bodyPr>
          <a:lstStyle/>
          <a:p>
            <a:pPr algn="ctr">
              <a:defRPr/>
            </a:pPr>
            <a:r>
              <a:rPr lang="en-GB" sz="4000" b="1" dirty="0">
                <a:solidFill>
                  <a:schemeClr val="accent1">
                    <a:lumMod val="75000"/>
                  </a:schemeClr>
                </a:solidFill>
              </a:rPr>
              <a:t>‘Weak’ or ‘Strong’  Sustainable Development </a:t>
            </a:r>
          </a:p>
        </p:txBody>
      </p:sp>
      <p:sp>
        <p:nvSpPr>
          <p:cNvPr id="16387" name="Text Placeholder 4"/>
          <p:cNvSpPr>
            <a:spLocks noGrp="1"/>
          </p:cNvSpPr>
          <p:nvPr>
            <p:ph type="body" idx="1"/>
          </p:nvPr>
        </p:nvSpPr>
        <p:spPr>
          <a:xfrm>
            <a:off x="603504" y="2326260"/>
            <a:ext cx="3170740" cy="359867"/>
          </a:xfrm>
        </p:spPr>
        <p:txBody>
          <a:bodyPr>
            <a:noAutofit/>
          </a:bodyPr>
          <a:lstStyle/>
          <a:p>
            <a:pPr algn="ctr"/>
            <a:r>
              <a:rPr lang="en-GB" altLang="en-US" sz="2000" dirty="0">
                <a:solidFill>
                  <a:schemeClr val="accent1">
                    <a:lumMod val="75000"/>
                  </a:schemeClr>
                </a:solidFill>
              </a:rPr>
              <a:t>Weak responses focus on;</a:t>
            </a:r>
          </a:p>
        </p:txBody>
      </p:sp>
      <p:sp>
        <p:nvSpPr>
          <p:cNvPr id="64515" name="Rectangle 5"/>
          <p:cNvSpPr>
            <a:spLocks noGrp="1" noChangeArrowheads="1"/>
          </p:cNvSpPr>
          <p:nvPr>
            <p:ph sz="half" idx="2"/>
          </p:nvPr>
        </p:nvSpPr>
        <p:spPr>
          <a:xfrm>
            <a:off x="998924" y="2846732"/>
            <a:ext cx="3170740" cy="1594842"/>
          </a:xfrm>
        </p:spPr>
        <p:txBody>
          <a:bodyPr>
            <a:noAutofit/>
          </a:bodyPr>
          <a:lstStyle/>
          <a:p>
            <a:pPr>
              <a:defRPr/>
            </a:pPr>
            <a:r>
              <a:rPr lang="en-GB" sz="1800" dirty="0">
                <a:solidFill>
                  <a:schemeClr val="accent1">
                    <a:lumMod val="75000"/>
                  </a:schemeClr>
                </a:solidFill>
              </a:rPr>
              <a:t>Prevention of catastrophe for human society</a:t>
            </a:r>
          </a:p>
          <a:p>
            <a:pPr>
              <a:defRPr/>
            </a:pPr>
            <a:r>
              <a:rPr lang="en-GB" sz="1800" dirty="0">
                <a:solidFill>
                  <a:schemeClr val="accent1">
                    <a:lumMod val="75000"/>
                  </a:schemeClr>
                </a:solidFill>
              </a:rPr>
              <a:t>Acceptance of science and modern technology</a:t>
            </a:r>
          </a:p>
          <a:p>
            <a:pPr>
              <a:defRPr/>
            </a:pPr>
            <a:r>
              <a:rPr lang="en-GB" sz="1800" b="1" dirty="0">
                <a:solidFill>
                  <a:schemeClr val="accent1">
                    <a:lumMod val="75000"/>
                  </a:schemeClr>
                </a:solidFill>
              </a:rPr>
              <a:t>Anthropocentric</a:t>
            </a:r>
            <a:r>
              <a:rPr lang="en-GB" sz="1800" dirty="0">
                <a:solidFill>
                  <a:schemeClr val="accent1">
                    <a:lumMod val="75000"/>
                  </a:schemeClr>
                </a:solidFill>
              </a:rPr>
              <a:t>-Human centred </a:t>
            </a:r>
          </a:p>
          <a:p>
            <a:pPr>
              <a:defRPr/>
            </a:pPr>
            <a:r>
              <a:rPr lang="en-GB" sz="1800" dirty="0">
                <a:solidFill>
                  <a:schemeClr val="accent1">
                    <a:lumMod val="75000"/>
                  </a:schemeClr>
                </a:solidFill>
              </a:rPr>
              <a:t>Intergenerational distribution treated separately</a:t>
            </a:r>
          </a:p>
          <a:p>
            <a:pPr>
              <a:defRPr/>
            </a:pPr>
            <a:r>
              <a:rPr lang="en-GB" sz="1800" dirty="0">
                <a:solidFill>
                  <a:schemeClr val="accent1">
                    <a:lumMod val="75000"/>
                  </a:schemeClr>
                </a:solidFill>
              </a:rPr>
              <a:t>Lower environmental risk aversion</a:t>
            </a:r>
          </a:p>
        </p:txBody>
      </p:sp>
      <p:sp>
        <p:nvSpPr>
          <p:cNvPr id="16389" name="Text Placeholder 5"/>
          <p:cNvSpPr>
            <a:spLocks noGrp="1"/>
          </p:cNvSpPr>
          <p:nvPr>
            <p:ph type="body" sz="quarter" idx="3"/>
          </p:nvPr>
        </p:nvSpPr>
        <p:spPr>
          <a:xfrm>
            <a:off x="4735306" y="2322322"/>
            <a:ext cx="3003894" cy="359867"/>
          </a:xfrm>
        </p:spPr>
        <p:txBody>
          <a:bodyPr>
            <a:noAutofit/>
          </a:bodyPr>
          <a:lstStyle/>
          <a:p>
            <a:pPr algn="ctr"/>
            <a:r>
              <a:rPr lang="en-GB" altLang="en-US" sz="2000" dirty="0">
                <a:solidFill>
                  <a:schemeClr val="accent1">
                    <a:lumMod val="75000"/>
                  </a:schemeClr>
                </a:solidFill>
              </a:rPr>
              <a:t>Strong responses focus on;</a:t>
            </a:r>
          </a:p>
        </p:txBody>
      </p:sp>
      <p:sp>
        <p:nvSpPr>
          <p:cNvPr id="64516" name="Rectangle 6"/>
          <p:cNvSpPr>
            <a:spLocks noGrp="1" noChangeArrowheads="1"/>
          </p:cNvSpPr>
          <p:nvPr>
            <p:ph sz="quarter" idx="4"/>
          </p:nvPr>
        </p:nvSpPr>
        <p:spPr>
          <a:xfrm>
            <a:off x="4735306" y="2833525"/>
            <a:ext cx="3759469" cy="1594842"/>
          </a:xfrm>
        </p:spPr>
        <p:txBody>
          <a:bodyPr>
            <a:noAutofit/>
          </a:bodyPr>
          <a:lstStyle/>
          <a:p>
            <a:pPr>
              <a:defRPr/>
            </a:pPr>
            <a:r>
              <a:rPr lang="en-GB" sz="1800" dirty="0">
                <a:solidFill>
                  <a:schemeClr val="accent1">
                    <a:lumMod val="75000"/>
                  </a:schemeClr>
                </a:solidFill>
              </a:rPr>
              <a:t>Promotion of society in harmony with supporting ecosystems</a:t>
            </a:r>
          </a:p>
          <a:p>
            <a:pPr>
              <a:defRPr/>
            </a:pPr>
            <a:r>
              <a:rPr lang="en-GB" sz="1800" dirty="0">
                <a:solidFill>
                  <a:schemeClr val="accent1">
                    <a:lumMod val="75000"/>
                  </a:schemeClr>
                </a:solidFill>
              </a:rPr>
              <a:t>Questions science &amp; seeks alternative technology</a:t>
            </a:r>
          </a:p>
          <a:p>
            <a:pPr>
              <a:defRPr/>
            </a:pPr>
            <a:r>
              <a:rPr lang="en-GB" sz="1800" b="1" dirty="0">
                <a:solidFill>
                  <a:schemeClr val="accent1">
                    <a:lumMod val="75000"/>
                  </a:schemeClr>
                </a:solidFill>
              </a:rPr>
              <a:t>Ecocentric</a:t>
            </a:r>
            <a:r>
              <a:rPr lang="en-GB" sz="1800" dirty="0">
                <a:solidFill>
                  <a:schemeClr val="accent1">
                    <a:lumMod val="75000"/>
                  </a:schemeClr>
                </a:solidFill>
              </a:rPr>
              <a:t>- Values nature over humanity</a:t>
            </a:r>
          </a:p>
          <a:p>
            <a:pPr>
              <a:defRPr/>
            </a:pPr>
            <a:r>
              <a:rPr lang="en-GB" sz="1800" dirty="0">
                <a:solidFill>
                  <a:schemeClr val="accent1">
                    <a:lumMod val="75000"/>
                  </a:schemeClr>
                </a:solidFill>
              </a:rPr>
              <a:t>Intergenerational distribution central to sustainable development</a:t>
            </a:r>
          </a:p>
          <a:p>
            <a:pPr>
              <a:defRPr/>
            </a:pPr>
            <a:r>
              <a:rPr lang="en-GB" sz="1800" dirty="0">
                <a:solidFill>
                  <a:schemeClr val="accent1">
                    <a:lumMod val="75000"/>
                  </a:schemeClr>
                </a:solidFill>
              </a:rPr>
              <a:t>High environmental risk aversion</a:t>
            </a:r>
          </a:p>
        </p:txBody>
      </p:sp>
      <p:sp>
        <p:nvSpPr>
          <p:cNvPr id="3" name="TextBox 2">
            <a:extLst>
              <a:ext uri="{FF2B5EF4-FFF2-40B4-BE49-F238E27FC236}">
                <a16:creationId xmlns:a16="http://schemas.microsoft.com/office/drawing/2014/main" id="{F00FDF7D-71FD-BCFC-C385-F38B321BB289}"/>
              </a:ext>
            </a:extLst>
          </p:cNvPr>
          <p:cNvSpPr txBox="1"/>
          <p:nvPr/>
        </p:nvSpPr>
        <p:spPr>
          <a:xfrm>
            <a:off x="264539" y="1191867"/>
            <a:ext cx="8230236" cy="830997"/>
          </a:xfrm>
          <a:prstGeom prst="rect">
            <a:avLst/>
          </a:prstGeom>
          <a:noFill/>
        </p:spPr>
        <p:txBody>
          <a:bodyPr wrap="square" rtlCol="0">
            <a:spAutoFit/>
          </a:bodyPr>
          <a:lstStyle/>
          <a:p>
            <a:pPr marL="257175" indent="-257175">
              <a:buFont typeface="Arial" panose="020B0604020202020204" pitchFamily="34" charset="0"/>
              <a:buChar char="•"/>
            </a:pPr>
            <a:r>
              <a:rPr lang="en-GB" sz="2400" dirty="0">
                <a:solidFill>
                  <a:schemeClr val="accent1">
                    <a:lumMod val="75000"/>
                  </a:schemeClr>
                </a:solidFill>
              </a:rPr>
              <a:t>Critics of the UN model argue that the approach is too ‘</a:t>
            </a:r>
            <a:r>
              <a:rPr lang="en-GB" sz="2400" b="1" dirty="0">
                <a:solidFill>
                  <a:schemeClr val="accent1">
                    <a:lumMod val="75000"/>
                  </a:schemeClr>
                </a:solidFill>
              </a:rPr>
              <a:t>weak</a:t>
            </a:r>
            <a:r>
              <a:rPr lang="en-GB" sz="2400" dirty="0">
                <a:solidFill>
                  <a:schemeClr val="accent1">
                    <a:lumMod val="75000"/>
                  </a:schemeClr>
                </a:solidFill>
              </a:rPr>
              <a:t>’, rather than being a ‘</a:t>
            </a:r>
            <a:r>
              <a:rPr lang="en-GB" sz="2400" b="1" dirty="0">
                <a:solidFill>
                  <a:schemeClr val="accent1">
                    <a:lumMod val="75000"/>
                  </a:schemeClr>
                </a:solidFill>
              </a:rPr>
              <a:t>strong</a:t>
            </a:r>
            <a:r>
              <a:rPr lang="en-GB" sz="2400" dirty="0">
                <a:solidFill>
                  <a:schemeClr val="accent1">
                    <a:lumMod val="75000"/>
                  </a:schemeClr>
                </a:solidFill>
              </a:rPr>
              <a:t>’ response to climate change</a:t>
            </a:r>
          </a:p>
        </p:txBody>
      </p:sp>
    </p:spTree>
    <p:extLst>
      <p:ext uri="{BB962C8B-B14F-4D97-AF65-F5344CB8AC3E}">
        <p14:creationId xmlns:p14="http://schemas.microsoft.com/office/powerpoint/2010/main" val="2030291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20824" y="971057"/>
            <a:ext cx="5102352" cy="364541"/>
          </a:xfrm>
        </p:spPr>
        <p:txBody>
          <a:bodyPr>
            <a:noAutofit/>
          </a:bodyPr>
          <a:lstStyle/>
          <a:p>
            <a:pPr marL="0" indent="0" algn="ctr">
              <a:buNone/>
            </a:pPr>
            <a:r>
              <a:rPr lang="en-GB" b="1" dirty="0">
                <a:solidFill>
                  <a:schemeClr val="accent1">
                    <a:lumMod val="75000"/>
                  </a:schemeClr>
                </a:solidFill>
              </a:rPr>
              <a:t>Technocentric versus Ecocentric</a:t>
            </a:r>
          </a:p>
        </p:txBody>
      </p:sp>
      <p:sp>
        <p:nvSpPr>
          <p:cNvPr id="3" name="TextBox 2"/>
          <p:cNvSpPr txBox="1"/>
          <p:nvPr/>
        </p:nvSpPr>
        <p:spPr>
          <a:xfrm>
            <a:off x="418850" y="1823903"/>
            <a:ext cx="8377678" cy="3036729"/>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800" dirty="0">
                <a:solidFill>
                  <a:schemeClr val="accent1">
                    <a:lumMod val="75000"/>
                  </a:schemeClr>
                </a:solidFill>
              </a:rPr>
              <a:t>These terms were defined by Timothy </a:t>
            </a:r>
            <a:r>
              <a:rPr lang="en-GB" sz="2800" dirty="0" err="1">
                <a:solidFill>
                  <a:schemeClr val="accent1">
                    <a:lumMod val="75000"/>
                  </a:schemeClr>
                </a:solidFill>
              </a:rPr>
              <a:t>O’Riordan</a:t>
            </a:r>
            <a:r>
              <a:rPr lang="en-GB" sz="2800" dirty="0">
                <a:solidFill>
                  <a:schemeClr val="accent1">
                    <a:lumMod val="75000"/>
                  </a:schemeClr>
                </a:solidFill>
              </a:rPr>
              <a:t> in his 1989 chapter ‘The Challenge for Environmentalism’</a:t>
            </a:r>
          </a:p>
          <a:p>
            <a:pPr marL="257175" indent="-257175">
              <a:spcBef>
                <a:spcPts val="675"/>
              </a:spcBef>
              <a:spcAft>
                <a:spcPts val="675"/>
              </a:spcAft>
              <a:buFont typeface="Arial" panose="020B0604020202020204" pitchFamily="34" charset="0"/>
              <a:buChar char="•"/>
            </a:pPr>
            <a:r>
              <a:rPr lang="en-GB" sz="2800" dirty="0">
                <a:solidFill>
                  <a:schemeClr val="accent1">
                    <a:lumMod val="75000"/>
                  </a:schemeClr>
                </a:solidFill>
              </a:rPr>
              <a:t>They are seen by </a:t>
            </a:r>
            <a:r>
              <a:rPr lang="en-GB" sz="2800" dirty="0" err="1">
                <a:solidFill>
                  <a:schemeClr val="accent1">
                    <a:lumMod val="75000"/>
                  </a:schemeClr>
                </a:solidFill>
              </a:rPr>
              <a:t>O’Riordan</a:t>
            </a:r>
            <a:r>
              <a:rPr lang="en-GB" sz="2800" dirty="0">
                <a:solidFill>
                  <a:schemeClr val="accent1">
                    <a:lumMod val="75000"/>
                  </a:schemeClr>
                </a:solidFill>
              </a:rPr>
              <a:t> and others as being in opposition to each other</a:t>
            </a:r>
          </a:p>
          <a:p>
            <a:pPr marL="257175" indent="-257175">
              <a:spcBef>
                <a:spcPts val="675"/>
              </a:spcBef>
              <a:spcAft>
                <a:spcPts val="675"/>
              </a:spcAft>
              <a:buFont typeface="Arial" panose="020B0604020202020204" pitchFamily="34" charset="0"/>
              <a:buChar char="•"/>
            </a:pPr>
            <a:r>
              <a:rPr lang="en-GB" sz="2800" dirty="0">
                <a:solidFill>
                  <a:schemeClr val="accent1">
                    <a:lumMod val="75000"/>
                  </a:schemeClr>
                </a:solidFill>
              </a:rPr>
              <a:t>One focuses on technology and human needs and the other on ecology and the planet’s needs</a:t>
            </a:r>
          </a:p>
        </p:txBody>
      </p:sp>
      <p:sp>
        <p:nvSpPr>
          <p:cNvPr id="4" name="Rectangle 4">
            <a:extLst>
              <a:ext uri="{FF2B5EF4-FFF2-40B4-BE49-F238E27FC236}">
                <a16:creationId xmlns:a16="http://schemas.microsoft.com/office/drawing/2014/main" id="{FF28818E-4A9C-68BB-C92A-6038EAE72DDB}"/>
              </a:ext>
            </a:extLst>
          </p:cNvPr>
          <p:cNvSpPr txBox="1">
            <a:spLocks noChangeArrowheads="1"/>
          </p:cNvSpPr>
          <p:nvPr/>
        </p:nvSpPr>
        <p:spPr>
          <a:xfrm>
            <a:off x="27294" y="87988"/>
            <a:ext cx="9116706" cy="74243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4000" b="1" dirty="0">
                <a:solidFill>
                  <a:schemeClr val="accent1">
                    <a:lumMod val="75000"/>
                  </a:schemeClr>
                </a:solidFill>
              </a:rPr>
              <a:t>‘Weak’ or ‘Strong’  Sustainable Development </a:t>
            </a:r>
          </a:p>
        </p:txBody>
      </p:sp>
    </p:spTree>
    <p:extLst>
      <p:ext uri="{BB962C8B-B14F-4D97-AF65-F5344CB8AC3E}">
        <p14:creationId xmlns:p14="http://schemas.microsoft.com/office/powerpoint/2010/main" val="4078765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485900" y="331904"/>
            <a:ext cx="6172200" cy="437681"/>
          </a:xfrm>
        </p:spPr>
        <p:txBody>
          <a:bodyPr>
            <a:noAutofit/>
          </a:bodyPr>
          <a:lstStyle/>
          <a:p>
            <a:pPr algn="ctr"/>
            <a:br>
              <a:rPr lang="en-GB" b="1" dirty="0">
                <a:solidFill>
                  <a:schemeClr val="accent1">
                    <a:lumMod val="75000"/>
                  </a:schemeClr>
                </a:solidFill>
              </a:rPr>
            </a:br>
            <a:r>
              <a:rPr lang="en-GB" b="1" dirty="0">
                <a:solidFill>
                  <a:schemeClr val="accent1">
                    <a:lumMod val="75000"/>
                  </a:schemeClr>
                </a:solidFill>
              </a:rPr>
              <a:t>Technocentric Approaches</a:t>
            </a:r>
            <a:br>
              <a:rPr lang="en-GB" b="1" dirty="0">
                <a:solidFill>
                  <a:schemeClr val="accent1">
                    <a:lumMod val="75000"/>
                  </a:schemeClr>
                </a:solidFill>
              </a:rPr>
            </a:br>
            <a:endParaRPr lang="en-GB" b="1" dirty="0">
              <a:solidFill>
                <a:schemeClr val="accent1">
                  <a:lumMod val="75000"/>
                </a:schemeClr>
              </a:solidFill>
            </a:endParaRPr>
          </a:p>
        </p:txBody>
      </p:sp>
      <p:sp>
        <p:nvSpPr>
          <p:cNvPr id="2" name="TextBox 1"/>
          <p:cNvSpPr txBox="1"/>
          <p:nvPr/>
        </p:nvSpPr>
        <p:spPr>
          <a:xfrm>
            <a:off x="428348" y="1003844"/>
            <a:ext cx="3118847" cy="523220"/>
          </a:xfrm>
          <a:prstGeom prst="rect">
            <a:avLst/>
          </a:prstGeom>
          <a:noFill/>
        </p:spPr>
        <p:txBody>
          <a:bodyPr wrap="square" rtlCol="0">
            <a:spAutoFit/>
          </a:bodyPr>
          <a:lstStyle/>
          <a:p>
            <a:r>
              <a:rPr lang="en-GB" sz="2800" b="1" dirty="0">
                <a:solidFill>
                  <a:schemeClr val="accent1">
                    <a:lumMod val="75000"/>
                  </a:schemeClr>
                </a:solidFill>
              </a:rPr>
              <a:t>Interventionists</a:t>
            </a:r>
          </a:p>
        </p:txBody>
      </p:sp>
      <p:sp>
        <p:nvSpPr>
          <p:cNvPr id="4" name="TextBox 3"/>
          <p:cNvSpPr txBox="1"/>
          <p:nvPr/>
        </p:nvSpPr>
        <p:spPr>
          <a:xfrm>
            <a:off x="585216" y="1642343"/>
            <a:ext cx="8257032" cy="3954929"/>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Have complete faith in human ingenuity, science, and the market to solve all problems and ‘improve’ the quality of the environment</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It is argued that this is the view of those who control industry and commerce</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Sees the natural world as a means to the end of human well-being (also known as androcentric/anthropocentric)</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Examples would be </a:t>
            </a:r>
            <a:r>
              <a:rPr lang="en-GB" sz="2400" dirty="0">
                <a:solidFill>
                  <a:schemeClr val="accent5"/>
                </a:solidFill>
                <a:hlinkClick r:id="rId2">
                  <a:extLst>
                    <a:ext uri="{A12FA001-AC4F-418D-AE19-62706E023703}">
                      <ahyp:hlinkClr xmlns:ahyp="http://schemas.microsoft.com/office/drawing/2018/hyperlinkcolor" val="tx"/>
                    </a:ext>
                  </a:extLst>
                </a:hlinkClick>
              </a:rPr>
              <a:t>GM crops</a:t>
            </a:r>
            <a:r>
              <a:rPr lang="en-GB" sz="2400" dirty="0">
                <a:solidFill>
                  <a:schemeClr val="accent5"/>
                </a:solidFill>
              </a:rPr>
              <a:t> </a:t>
            </a:r>
            <a:r>
              <a:rPr lang="en-GB" sz="2400" dirty="0">
                <a:solidFill>
                  <a:schemeClr val="accent1">
                    <a:lumMod val="75000"/>
                  </a:schemeClr>
                </a:solidFill>
              </a:rPr>
              <a:t>(i.e. changing nature for the good of humankind), </a:t>
            </a:r>
            <a:r>
              <a:rPr lang="en-GB" sz="2400" dirty="0">
                <a:solidFill>
                  <a:schemeClr val="accent5"/>
                </a:solidFill>
                <a:hlinkClick r:id="rId3">
                  <a:extLst>
                    <a:ext uri="{A12FA001-AC4F-418D-AE19-62706E023703}">
                      <ahyp:hlinkClr xmlns:ahyp="http://schemas.microsoft.com/office/drawing/2018/hyperlinkcolor" val="tx"/>
                    </a:ext>
                  </a:extLst>
                </a:hlinkClick>
              </a:rPr>
              <a:t>hydroponics</a:t>
            </a:r>
            <a:r>
              <a:rPr lang="en-GB" sz="2400" dirty="0">
                <a:solidFill>
                  <a:schemeClr val="accent1">
                    <a:lumMod val="75000"/>
                  </a:schemeClr>
                </a:solidFill>
              </a:rPr>
              <a:t> or </a:t>
            </a:r>
            <a:r>
              <a:rPr lang="en-GB" sz="2400" dirty="0">
                <a:solidFill>
                  <a:schemeClr val="accent5"/>
                </a:solidFill>
                <a:hlinkClick r:id="rId4">
                  <a:extLst>
                    <a:ext uri="{A12FA001-AC4F-418D-AE19-62706E023703}">
                      <ahyp:hlinkClr xmlns:ahyp="http://schemas.microsoft.com/office/drawing/2018/hyperlinkcolor" val="tx"/>
                    </a:ext>
                  </a:extLst>
                </a:hlinkClick>
              </a:rPr>
              <a:t>flood barriers</a:t>
            </a:r>
            <a:endParaRPr lang="en-GB" sz="2400" dirty="0">
              <a:solidFill>
                <a:schemeClr val="accent5"/>
              </a:solidFill>
            </a:endParaRPr>
          </a:p>
        </p:txBody>
      </p:sp>
    </p:spTree>
    <p:extLst>
      <p:ext uri="{BB962C8B-B14F-4D97-AF65-F5344CB8AC3E}">
        <p14:creationId xmlns:p14="http://schemas.microsoft.com/office/powerpoint/2010/main" val="960521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8096" y="958831"/>
            <a:ext cx="3118847" cy="523220"/>
          </a:xfrm>
          <a:prstGeom prst="rect">
            <a:avLst/>
          </a:prstGeom>
          <a:noFill/>
        </p:spPr>
        <p:txBody>
          <a:bodyPr wrap="square" rtlCol="0">
            <a:spAutoFit/>
          </a:bodyPr>
          <a:lstStyle/>
          <a:p>
            <a:r>
              <a:rPr lang="en-GB" sz="2800" b="1" dirty="0">
                <a:solidFill>
                  <a:schemeClr val="accent1">
                    <a:lumMod val="75000"/>
                  </a:schemeClr>
                </a:solidFill>
              </a:rPr>
              <a:t>Accomodationists</a:t>
            </a:r>
          </a:p>
        </p:txBody>
      </p:sp>
      <p:sp>
        <p:nvSpPr>
          <p:cNvPr id="4" name="TextBox 3"/>
          <p:cNvSpPr txBox="1"/>
          <p:nvPr/>
        </p:nvSpPr>
        <p:spPr>
          <a:xfrm>
            <a:off x="587773" y="1803702"/>
            <a:ext cx="7968453" cy="3585597"/>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Largely follow this view but are more moderate and express a note of caution</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They believe some accommodations are needed to mitigate the impact of humans on the environment</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Believe that technology and institutions can adapt to deal with resource scarcity or environmental problems</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Solutions include </a:t>
            </a:r>
            <a:r>
              <a:rPr lang="en-GB" sz="2400" dirty="0">
                <a:solidFill>
                  <a:schemeClr val="accent5"/>
                </a:solidFill>
                <a:hlinkClick r:id="rId2">
                  <a:extLst>
                    <a:ext uri="{A12FA001-AC4F-418D-AE19-62706E023703}">
                      <ahyp:hlinkClr xmlns:ahyp="http://schemas.microsoft.com/office/drawing/2018/hyperlinkcolor" val="tx"/>
                    </a:ext>
                  </a:extLst>
                </a:hlinkClick>
              </a:rPr>
              <a:t>renewable energy</a:t>
            </a:r>
            <a:r>
              <a:rPr lang="en-GB" sz="2400" dirty="0">
                <a:solidFill>
                  <a:schemeClr val="accent1">
                    <a:lumMod val="75000"/>
                  </a:schemeClr>
                </a:solidFill>
              </a:rPr>
              <a:t>, </a:t>
            </a:r>
            <a:r>
              <a:rPr lang="en-GB" sz="2400" dirty="0">
                <a:solidFill>
                  <a:schemeClr val="accent5"/>
                </a:solidFill>
                <a:hlinkClick r:id="rId3">
                  <a:extLst>
                    <a:ext uri="{A12FA001-AC4F-418D-AE19-62706E023703}">
                      <ahyp:hlinkClr xmlns:ahyp="http://schemas.microsoft.com/office/drawing/2018/hyperlinkcolor" val="tx"/>
                    </a:ext>
                  </a:extLst>
                </a:hlinkClick>
              </a:rPr>
              <a:t>electric vehicles </a:t>
            </a:r>
            <a:r>
              <a:rPr lang="en-GB" sz="2400" dirty="0">
                <a:solidFill>
                  <a:schemeClr val="accent1">
                    <a:lumMod val="75000"/>
                  </a:schemeClr>
                </a:solidFill>
              </a:rPr>
              <a:t>(EVs) or </a:t>
            </a:r>
            <a:r>
              <a:rPr lang="en-GB" sz="2400" dirty="0">
                <a:solidFill>
                  <a:schemeClr val="accent5"/>
                </a:solidFill>
                <a:hlinkClick r:id="rId4">
                  <a:extLst>
                    <a:ext uri="{A12FA001-AC4F-418D-AE19-62706E023703}">
                      <ahyp:hlinkClr xmlns:ahyp="http://schemas.microsoft.com/office/drawing/2018/hyperlinkcolor" val="tx"/>
                    </a:ext>
                  </a:extLst>
                </a:hlinkClick>
              </a:rPr>
              <a:t>bioplastics</a:t>
            </a:r>
            <a:endParaRPr lang="en-GB" sz="2400" dirty="0">
              <a:solidFill>
                <a:schemeClr val="accent5"/>
              </a:solidFill>
            </a:endParaRPr>
          </a:p>
        </p:txBody>
      </p:sp>
      <p:sp>
        <p:nvSpPr>
          <p:cNvPr id="6" name="Rectangle 2">
            <a:extLst>
              <a:ext uri="{FF2B5EF4-FFF2-40B4-BE49-F238E27FC236}">
                <a16:creationId xmlns:a16="http://schemas.microsoft.com/office/drawing/2014/main" id="{5D49AD70-C673-9860-2BFF-2FFAB708C5C7}"/>
              </a:ext>
            </a:extLst>
          </p:cNvPr>
          <p:cNvSpPr txBox="1">
            <a:spLocks noChangeArrowheads="1"/>
          </p:cNvSpPr>
          <p:nvPr/>
        </p:nvSpPr>
        <p:spPr>
          <a:xfrm>
            <a:off x="1485900" y="103304"/>
            <a:ext cx="6172200" cy="43768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Technocentric Approaches</a:t>
            </a:r>
            <a:br>
              <a:rPr lang="en-GB" b="1" dirty="0">
                <a:solidFill>
                  <a:schemeClr val="accent1">
                    <a:lumMod val="75000"/>
                  </a:schemeClr>
                </a:solidFill>
              </a:rPr>
            </a:br>
            <a:endParaRPr lang="en-GB" b="1" dirty="0">
              <a:solidFill>
                <a:schemeClr val="accent1">
                  <a:lumMod val="75000"/>
                </a:schemeClr>
              </a:solidFill>
            </a:endParaRPr>
          </a:p>
        </p:txBody>
      </p:sp>
    </p:spTree>
    <p:extLst>
      <p:ext uri="{BB962C8B-B14F-4D97-AF65-F5344CB8AC3E}">
        <p14:creationId xmlns:p14="http://schemas.microsoft.com/office/powerpoint/2010/main" val="668216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04217" y="258752"/>
            <a:ext cx="8685714" cy="437681"/>
          </a:xfrm>
        </p:spPr>
        <p:txBody>
          <a:bodyPr>
            <a:noAutofit/>
          </a:bodyPr>
          <a:lstStyle/>
          <a:p>
            <a:pPr algn="ctr"/>
            <a:br>
              <a:rPr lang="en-GB" b="1" dirty="0">
                <a:solidFill>
                  <a:schemeClr val="accent1">
                    <a:lumMod val="75000"/>
                  </a:schemeClr>
                </a:solidFill>
              </a:rPr>
            </a:br>
            <a:r>
              <a:rPr lang="en-GB" b="1" dirty="0">
                <a:solidFill>
                  <a:schemeClr val="accent1">
                    <a:lumMod val="75000"/>
                  </a:schemeClr>
                </a:solidFill>
              </a:rPr>
              <a:t>Criticisms of Technocentrism</a:t>
            </a:r>
            <a:br>
              <a:rPr lang="en-GB" b="1" dirty="0">
                <a:solidFill>
                  <a:schemeClr val="accent1">
                    <a:lumMod val="75000"/>
                  </a:schemeClr>
                </a:solidFill>
              </a:rPr>
            </a:br>
            <a:endParaRPr lang="en-GB" b="1" dirty="0">
              <a:solidFill>
                <a:schemeClr val="accent1">
                  <a:lumMod val="75000"/>
                </a:schemeClr>
              </a:solidFill>
            </a:endParaRPr>
          </a:p>
        </p:txBody>
      </p:sp>
      <p:sp>
        <p:nvSpPr>
          <p:cNvPr id="4" name="TextBox 3"/>
          <p:cNvSpPr txBox="1"/>
          <p:nvPr/>
        </p:nvSpPr>
        <p:spPr>
          <a:xfrm>
            <a:off x="399831" y="1160213"/>
            <a:ext cx="8294485" cy="4539704"/>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Academic critics of this approach, such as </a:t>
            </a:r>
            <a:r>
              <a:rPr lang="en-GB" sz="2200" dirty="0" err="1">
                <a:solidFill>
                  <a:schemeClr val="accent1">
                    <a:lumMod val="75000"/>
                  </a:schemeClr>
                </a:solidFill>
              </a:rPr>
              <a:t>Biely</a:t>
            </a:r>
            <a:r>
              <a:rPr lang="en-GB" sz="2200" dirty="0">
                <a:solidFill>
                  <a:schemeClr val="accent1">
                    <a:lumMod val="75000"/>
                  </a:schemeClr>
                </a:solidFill>
              </a:rPr>
              <a:t> &amp; </a:t>
            </a:r>
            <a:r>
              <a:rPr lang="en-GB" sz="2200" dirty="0" err="1">
                <a:solidFill>
                  <a:schemeClr val="accent1">
                    <a:lumMod val="75000"/>
                  </a:schemeClr>
                </a:solidFill>
              </a:rPr>
              <a:t>Chakori</a:t>
            </a:r>
            <a:r>
              <a:rPr lang="en-GB" sz="2200" dirty="0">
                <a:solidFill>
                  <a:schemeClr val="accent1">
                    <a:lumMod val="75000"/>
                  </a:schemeClr>
                </a:solidFill>
              </a:rPr>
              <a:t> (2024, no page)  argue that it still accepts the ‘current </a:t>
            </a:r>
            <a:r>
              <a:rPr lang="en-GB" sz="2200" b="1" dirty="0">
                <a:solidFill>
                  <a:schemeClr val="accent1">
                    <a:lumMod val="75000"/>
                  </a:schemeClr>
                </a:solidFill>
              </a:rPr>
              <a:t>growth driven</a:t>
            </a:r>
            <a:r>
              <a:rPr lang="en-GB" sz="2200" dirty="0">
                <a:solidFill>
                  <a:schemeClr val="accent1">
                    <a:lumMod val="75000"/>
                  </a:schemeClr>
                </a:solidFill>
              </a:rPr>
              <a:t> economic system’ (i.e. capitalism)</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They go on to state that ‘</a:t>
            </a:r>
            <a:r>
              <a:rPr lang="en-GB" sz="2200" b="1" dirty="0">
                <a:solidFill>
                  <a:schemeClr val="accent1">
                    <a:lumMod val="75000"/>
                  </a:schemeClr>
                </a:solidFill>
              </a:rPr>
              <a:t>infinite</a:t>
            </a:r>
            <a:r>
              <a:rPr lang="en-GB" sz="2200" dirty="0">
                <a:solidFill>
                  <a:schemeClr val="accent1">
                    <a:lumMod val="75000"/>
                  </a:schemeClr>
                </a:solidFill>
              </a:rPr>
              <a:t> economic expansion on a </a:t>
            </a:r>
            <a:r>
              <a:rPr lang="en-GB" sz="2200" b="1" dirty="0">
                <a:solidFill>
                  <a:schemeClr val="accent1">
                    <a:lumMod val="75000"/>
                  </a:schemeClr>
                </a:solidFill>
              </a:rPr>
              <a:t>finite</a:t>
            </a:r>
            <a:r>
              <a:rPr lang="en-GB" sz="2200" dirty="0">
                <a:solidFill>
                  <a:schemeClr val="accent1">
                    <a:lumMod val="75000"/>
                  </a:schemeClr>
                </a:solidFill>
              </a:rPr>
              <a:t> planet is, probably, impossible’ (Ibid.)</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Others go further, arguing ‘Capitalism can be described as a </a:t>
            </a:r>
            <a:r>
              <a:rPr lang="en-GB" sz="2200" b="1" dirty="0">
                <a:solidFill>
                  <a:schemeClr val="accent1">
                    <a:lumMod val="75000"/>
                  </a:schemeClr>
                </a:solidFill>
              </a:rPr>
              <a:t>linear </a:t>
            </a:r>
            <a:r>
              <a:rPr lang="en-GB" sz="2200" dirty="0">
                <a:solidFill>
                  <a:schemeClr val="accent1">
                    <a:lumMod val="75000"/>
                  </a:schemeClr>
                </a:solidFill>
              </a:rPr>
              <a:t>system that continuously generates waste in terms of social injustice, poverty, alienation, exploitation, and conflicts over resources’ (Calisto Friant </a:t>
            </a:r>
            <a:r>
              <a:rPr lang="en-GB" sz="2200" i="1" dirty="0">
                <a:solidFill>
                  <a:schemeClr val="accent1">
                    <a:lumMod val="75000"/>
                  </a:schemeClr>
                </a:solidFill>
              </a:rPr>
              <a:t>et al</a:t>
            </a:r>
            <a:r>
              <a:rPr lang="en-GB" sz="2200" dirty="0">
                <a:solidFill>
                  <a:schemeClr val="accent1">
                    <a:lumMod val="75000"/>
                  </a:schemeClr>
                </a:solidFill>
              </a:rPr>
              <a:t>, 2023, no page) </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as well as waste in terms of environmental pollution, biodiversity reduction, and disruption of biogeochemical flows and cycles’ (Calisto Friant </a:t>
            </a:r>
            <a:r>
              <a:rPr lang="en-GB" sz="2200" i="1" dirty="0">
                <a:solidFill>
                  <a:schemeClr val="accent1">
                    <a:lumMod val="75000"/>
                  </a:schemeClr>
                </a:solidFill>
              </a:rPr>
              <a:t>et al</a:t>
            </a:r>
            <a:r>
              <a:rPr lang="en-GB" sz="2200" dirty="0">
                <a:solidFill>
                  <a:schemeClr val="accent1">
                    <a:lumMod val="75000"/>
                  </a:schemeClr>
                </a:solidFill>
              </a:rPr>
              <a:t>, 2023, no page)</a:t>
            </a:r>
          </a:p>
        </p:txBody>
      </p:sp>
    </p:spTree>
    <p:extLst>
      <p:ext uri="{BB962C8B-B14F-4D97-AF65-F5344CB8AC3E}">
        <p14:creationId xmlns:p14="http://schemas.microsoft.com/office/powerpoint/2010/main" val="616934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9998" y="1031294"/>
            <a:ext cx="8521665" cy="4314001"/>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Accommodationists  are accused of wishing for the ‘status quo’</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i.e. when asked they want an </a:t>
            </a:r>
            <a:r>
              <a:rPr lang="en-GB" sz="2400" b="1" dirty="0">
                <a:solidFill>
                  <a:schemeClr val="accent1">
                    <a:lumMod val="75000"/>
                  </a:schemeClr>
                </a:solidFill>
              </a:rPr>
              <a:t>undisturbed environment</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But also want a </a:t>
            </a:r>
            <a:r>
              <a:rPr lang="en-GB" sz="2400" b="1" dirty="0">
                <a:solidFill>
                  <a:schemeClr val="accent1">
                    <a:lumMod val="75000"/>
                  </a:schemeClr>
                </a:solidFill>
              </a:rPr>
              <a:t>house, car, luxury goods and overseas holidays</a:t>
            </a:r>
          </a:p>
          <a:p>
            <a:pPr marL="257175" indent="-257175">
              <a:spcBef>
                <a:spcPts val="675"/>
              </a:spcBef>
              <a:spcAft>
                <a:spcPts val="675"/>
              </a:spcAft>
              <a:buFont typeface="Arial" panose="020B0604020202020204" pitchFamily="34" charset="0"/>
              <a:buChar char="•"/>
            </a:pPr>
            <a:r>
              <a:rPr lang="en-GB" sz="2400" i="1" dirty="0">
                <a:solidFill>
                  <a:schemeClr val="accent1">
                    <a:lumMod val="75000"/>
                  </a:schemeClr>
                </a:solidFill>
              </a:rPr>
              <a:t>An example of </a:t>
            </a:r>
            <a:r>
              <a:rPr lang="en-GB" sz="2400" i="1" dirty="0">
                <a:solidFill>
                  <a:schemeClr val="accent5"/>
                </a:solidFill>
                <a:hlinkClick r:id="rId2">
                  <a:extLst>
                    <a:ext uri="{A12FA001-AC4F-418D-AE19-62706E023703}">
                      <ahyp:hlinkClr xmlns:ahyp="http://schemas.microsoft.com/office/drawing/2018/hyperlinkcolor" val="tx"/>
                    </a:ext>
                  </a:extLst>
                </a:hlinkClick>
              </a:rPr>
              <a:t>cognitive dissonance</a:t>
            </a:r>
            <a:r>
              <a:rPr lang="en-GB" sz="2400" dirty="0">
                <a:solidFill>
                  <a:schemeClr val="accent1">
                    <a:lumMod val="75000"/>
                  </a:schemeClr>
                </a:solidFill>
              </a:rPr>
              <a:t>? </a:t>
            </a:r>
            <a:r>
              <a:rPr lang="en-GB" sz="2400" i="1" dirty="0">
                <a:solidFill>
                  <a:schemeClr val="accent1">
                    <a:lumMod val="75000"/>
                  </a:schemeClr>
                </a:solidFill>
              </a:rPr>
              <a:t>What do you understand this phrase to mean?</a:t>
            </a:r>
          </a:p>
          <a:p>
            <a:pPr marL="257175" indent="-257175">
              <a:spcBef>
                <a:spcPts val="675"/>
              </a:spcBef>
              <a:spcAft>
                <a:spcPts val="675"/>
              </a:spcAft>
              <a:buFont typeface="Arial" panose="020B0604020202020204" pitchFamily="34" charset="0"/>
              <a:buChar char="•"/>
            </a:pPr>
            <a:r>
              <a:rPr lang="en-GB" sz="2400" dirty="0">
                <a:solidFill>
                  <a:schemeClr val="accent1">
                    <a:lumMod val="75000"/>
                  </a:schemeClr>
                </a:solidFill>
              </a:rPr>
              <a:t>The concept is central to discussion regarding sustainability, see for example </a:t>
            </a:r>
            <a:r>
              <a:rPr lang="en-GB" sz="2400" dirty="0">
                <a:solidFill>
                  <a:schemeClr val="accent5"/>
                </a:solidFill>
                <a:hlinkClick r:id="rId3">
                  <a:extLst>
                    <a:ext uri="{A12FA001-AC4F-418D-AE19-62706E023703}">
                      <ahyp:hlinkClr xmlns:ahyp="http://schemas.microsoft.com/office/drawing/2018/hyperlinkcolor" val="tx"/>
                    </a:ext>
                  </a:extLst>
                </a:hlinkClick>
              </a:rPr>
              <a:t>Designing Persuasive Systems For Sustainability – A Cognitive Dissonance Model</a:t>
            </a:r>
            <a:r>
              <a:rPr lang="en-GB" sz="2400" dirty="0">
                <a:solidFill>
                  <a:schemeClr val="accent5"/>
                </a:solidFill>
              </a:rPr>
              <a:t> </a:t>
            </a:r>
            <a:r>
              <a:rPr lang="en-GB" sz="2400" dirty="0">
                <a:solidFill>
                  <a:schemeClr val="accent1">
                    <a:lumMod val="75000"/>
                  </a:schemeClr>
                </a:solidFill>
              </a:rPr>
              <a:t>(</a:t>
            </a:r>
            <a:r>
              <a:rPr lang="pt-BR" sz="2400" dirty="0">
                <a:solidFill>
                  <a:schemeClr val="accent1">
                    <a:lumMod val="75000"/>
                  </a:schemeClr>
                </a:solidFill>
              </a:rPr>
              <a:t>Mustaquim, M., Nyström, T. ,2014) </a:t>
            </a:r>
            <a:endParaRPr lang="en-GB" sz="2400" dirty="0">
              <a:solidFill>
                <a:schemeClr val="accent1">
                  <a:lumMod val="75000"/>
                </a:schemeClr>
              </a:solidFill>
            </a:endParaRPr>
          </a:p>
          <a:p>
            <a:pPr marL="257175" indent="-257175">
              <a:spcBef>
                <a:spcPts val="675"/>
              </a:spcBef>
              <a:spcAft>
                <a:spcPts val="675"/>
              </a:spcAft>
              <a:buFont typeface="Arial" panose="020B0604020202020204" pitchFamily="34" charset="0"/>
              <a:buChar char="•"/>
            </a:pPr>
            <a:endParaRPr lang="en-GB" sz="2400" dirty="0">
              <a:solidFill>
                <a:schemeClr val="accent1">
                  <a:lumMod val="75000"/>
                </a:schemeClr>
              </a:solidFill>
            </a:endParaRPr>
          </a:p>
        </p:txBody>
      </p:sp>
      <p:sp>
        <p:nvSpPr>
          <p:cNvPr id="2" name="Rectangle 2">
            <a:extLst>
              <a:ext uri="{FF2B5EF4-FFF2-40B4-BE49-F238E27FC236}">
                <a16:creationId xmlns:a16="http://schemas.microsoft.com/office/drawing/2014/main" id="{DB668E5A-5C5A-F048-51A4-81AE97402136}"/>
              </a:ext>
            </a:extLst>
          </p:cNvPr>
          <p:cNvSpPr txBox="1">
            <a:spLocks noChangeArrowheads="1"/>
          </p:cNvSpPr>
          <p:nvPr/>
        </p:nvSpPr>
        <p:spPr>
          <a:xfrm>
            <a:off x="219999" y="185600"/>
            <a:ext cx="8704002" cy="43768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Criticisms of Technocentrism</a:t>
            </a:r>
          </a:p>
        </p:txBody>
      </p:sp>
    </p:spTree>
    <p:extLst>
      <p:ext uri="{BB962C8B-B14F-4D97-AF65-F5344CB8AC3E}">
        <p14:creationId xmlns:p14="http://schemas.microsoft.com/office/powerpoint/2010/main" val="165880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49301-7045-7B9A-41A6-428774E3DF45}"/>
              </a:ext>
            </a:extLst>
          </p:cNvPr>
          <p:cNvSpPr>
            <a:spLocks noGrp="1"/>
          </p:cNvSpPr>
          <p:nvPr>
            <p:ph type="title"/>
          </p:nvPr>
        </p:nvSpPr>
        <p:spPr>
          <a:xfrm>
            <a:off x="210312" y="365125"/>
            <a:ext cx="8723376" cy="686435"/>
          </a:xfrm>
        </p:spPr>
        <p:txBody>
          <a:bodyPr>
            <a:normAutofit fontScale="90000"/>
          </a:bodyPr>
          <a:lstStyle/>
          <a:p>
            <a:pPr algn="ctr"/>
            <a:r>
              <a:rPr lang="en-GB" b="1" dirty="0">
                <a:solidFill>
                  <a:schemeClr val="accent1">
                    <a:lumMod val="75000"/>
                  </a:schemeClr>
                </a:solidFill>
              </a:rPr>
              <a:t>Cognitive Dissonance and Climate Change</a:t>
            </a:r>
          </a:p>
        </p:txBody>
      </p:sp>
      <p:sp>
        <p:nvSpPr>
          <p:cNvPr id="3" name="TextBox 2">
            <a:extLst>
              <a:ext uri="{FF2B5EF4-FFF2-40B4-BE49-F238E27FC236}">
                <a16:creationId xmlns:a16="http://schemas.microsoft.com/office/drawing/2014/main" id="{75B32EF4-00D0-6266-B725-998EBC28E068}"/>
              </a:ext>
            </a:extLst>
          </p:cNvPr>
          <p:cNvSpPr txBox="1"/>
          <p:nvPr/>
        </p:nvSpPr>
        <p:spPr>
          <a:xfrm>
            <a:off x="557784" y="1308846"/>
            <a:ext cx="8302752" cy="455509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solidFill>
                  <a:schemeClr val="accent1">
                    <a:lumMod val="75000"/>
                  </a:schemeClr>
                </a:solidFill>
              </a:rPr>
              <a:t>The phrase refers to a situation where an individual is faced with two </a:t>
            </a:r>
            <a:r>
              <a:rPr lang="en-GB" sz="2600" b="1" dirty="0">
                <a:solidFill>
                  <a:schemeClr val="accent1">
                    <a:lumMod val="75000"/>
                  </a:schemeClr>
                </a:solidFill>
              </a:rPr>
              <a:t>contradictory</a:t>
            </a:r>
            <a:r>
              <a:rPr lang="en-GB" sz="2600" dirty="0">
                <a:solidFill>
                  <a:schemeClr val="accent1">
                    <a:lumMod val="75000"/>
                  </a:schemeClr>
                </a:solidFill>
              </a:rPr>
              <a:t> ‘items of knowledge’ (Colman, 2015, no page)</a:t>
            </a:r>
          </a:p>
          <a:p>
            <a:pPr marL="342900" indent="-342900">
              <a:spcBef>
                <a:spcPts val="600"/>
              </a:spcBef>
              <a:spcAft>
                <a:spcPts val="600"/>
              </a:spcAft>
              <a:buFont typeface="Arial" panose="020B0604020202020204" pitchFamily="34" charset="0"/>
              <a:buChar char="•"/>
            </a:pPr>
            <a:r>
              <a:rPr lang="en-GB" sz="2600" dirty="0">
                <a:solidFill>
                  <a:schemeClr val="accent1">
                    <a:lumMod val="75000"/>
                  </a:schemeClr>
                </a:solidFill>
              </a:rPr>
              <a:t>In the case of climate change these ‘items of knowledge’ could be said to be the knowledge that climate change is bad for the planet and that much of it is caused by human activity</a:t>
            </a:r>
          </a:p>
          <a:p>
            <a:pPr marL="342900" indent="-342900">
              <a:spcBef>
                <a:spcPts val="600"/>
              </a:spcBef>
              <a:spcAft>
                <a:spcPts val="600"/>
              </a:spcAft>
              <a:buFont typeface="Arial" panose="020B0604020202020204" pitchFamily="34" charset="0"/>
              <a:buChar char="•"/>
            </a:pPr>
            <a:r>
              <a:rPr lang="en-GB" sz="2600" dirty="0">
                <a:solidFill>
                  <a:schemeClr val="accent1">
                    <a:lumMod val="75000"/>
                  </a:schemeClr>
                </a:solidFill>
              </a:rPr>
              <a:t>Colman states that faced with such a situation the human mind is faced with </a:t>
            </a:r>
            <a:r>
              <a:rPr lang="en-GB" sz="2600" b="1" dirty="0">
                <a:solidFill>
                  <a:schemeClr val="accent1">
                    <a:lumMod val="75000"/>
                  </a:schemeClr>
                </a:solidFill>
              </a:rPr>
              <a:t>three options </a:t>
            </a:r>
            <a:r>
              <a:rPr lang="en-GB" sz="2600" dirty="0">
                <a:solidFill>
                  <a:schemeClr val="accent1">
                    <a:lumMod val="75000"/>
                  </a:schemeClr>
                </a:solidFill>
              </a:rPr>
              <a:t>(Colman, 2015, no page)</a:t>
            </a:r>
          </a:p>
          <a:p>
            <a:pPr marL="342900" indent="-342900">
              <a:spcBef>
                <a:spcPts val="600"/>
              </a:spcBef>
              <a:spcAft>
                <a:spcPts val="600"/>
              </a:spcAft>
              <a:buFont typeface="Arial" panose="020B0604020202020204" pitchFamily="34" charset="0"/>
              <a:buChar char="•"/>
            </a:pPr>
            <a:r>
              <a:rPr lang="en-GB" sz="2600" dirty="0">
                <a:solidFill>
                  <a:schemeClr val="accent1">
                    <a:lumMod val="75000"/>
                  </a:schemeClr>
                </a:solidFill>
              </a:rPr>
              <a:t>We will look at each in turn.</a:t>
            </a:r>
          </a:p>
        </p:txBody>
      </p:sp>
    </p:spTree>
    <p:extLst>
      <p:ext uri="{BB962C8B-B14F-4D97-AF65-F5344CB8AC3E}">
        <p14:creationId xmlns:p14="http://schemas.microsoft.com/office/powerpoint/2010/main" val="3888315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73503-6A0C-A3FA-67F8-7BE85006E2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5290B3-31B3-6927-2330-17E044728AFA}"/>
              </a:ext>
            </a:extLst>
          </p:cNvPr>
          <p:cNvSpPr>
            <a:spLocks noGrp="1"/>
          </p:cNvSpPr>
          <p:nvPr>
            <p:ph type="title"/>
          </p:nvPr>
        </p:nvSpPr>
        <p:spPr>
          <a:xfrm>
            <a:off x="210312" y="365125"/>
            <a:ext cx="8723376" cy="686435"/>
          </a:xfrm>
        </p:spPr>
        <p:txBody>
          <a:bodyPr>
            <a:normAutofit fontScale="90000"/>
          </a:bodyPr>
          <a:lstStyle/>
          <a:p>
            <a:pPr algn="ctr"/>
            <a:r>
              <a:rPr lang="en-GB" b="1" dirty="0">
                <a:solidFill>
                  <a:schemeClr val="accent1">
                    <a:lumMod val="75000"/>
                  </a:schemeClr>
                </a:solidFill>
              </a:rPr>
              <a:t>Cognitive Dissonance and Climate Change</a:t>
            </a:r>
          </a:p>
        </p:txBody>
      </p:sp>
      <p:sp>
        <p:nvSpPr>
          <p:cNvPr id="3" name="TextBox 2">
            <a:extLst>
              <a:ext uri="{FF2B5EF4-FFF2-40B4-BE49-F238E27FC236}">
                <a16:creationId xmlns:a16="http://schemas.microsoft.com/office/drawing/2014/main" id="{760766E3-590B-98A6-44C4-EE3ADAD64378}"/>
              </a:ext>
            </a:extLst>
          </p:cNvPr>
          <p:cNvSpPr txBox="1"/>
          <p:nvPr/>
        </p:nvSpPr>
        <p:spPr>
          <a:xfrm>
            <a:off x="420624" y="1133391"/>
            <a:ext cx="8513064"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Option 1 is;</a:t>
            </a:r>
          </a:p>
          <a:p>
            <a:pPr marL="914400" lvl="1" indent="-457200">
              <a:spcBef>
                <a:spcPts val="600"/>
              </a:spcBef>
              <a:spcAft>
                <a:spcPts val="600"/>
              </a:spcAft>
              <a:buFont typeface="+mj-lt"/>
              <a:buAutoNum type="arabicPeriod"/>
            </a:pPr>
            <a:r>
              <a:rPr lang="en-GB" sz="2400" b="1" dirty="0">
                <a:solidFill>
                  <a:schemeClr val="accent1">
                    <a:lumMod val="75000"/>
                  </a:schemeClr>
                </a:solidFill>
              </a:rPr>
              <a:t>Ceasing to act in ways that add to the problem </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However, Colman (2015, no page) argues that changing behaviour ‘is difficult because this cognition is behaviourally anchored’ (i.e. it is habitual)</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In the case of climate change this has been borne out by research such as that undertaken by Duncan, S., </a:t>
            </a:r>
            <a:r>
              <a:rPr lang="en-GB" sz="2400" dirty="0" err="1">
                <a:solidFill>
                  <a:schemeClr val="accent1">
                    <a:lumMod val="75000"/>
                  </a:schemeClr>
                </a:solidFill>
              </a:rPr>
              <a:t>Hjelmskog</a:t>
            </a:r>
            <a:r>
              <a:rPr lang="en-GB" sz="2400" dirty="0">
                <a:solidFill>
                  <a:schemeClr val="accent1">
                    <a:lumMod val="75000"/>
                  </a:schemeClr>
                </a:solidFill>
              </a:rPr>
              <a:t>, A. and </a:t>
            </a:r>
            <a:r>
              <a:rPr lang="en-GB" sz="2400" dirty="0" err="1">
                <a:solidFill>
                  <a:schemeClr val="accent1">
                    <a:lumMod val="75000"/>
                  </a:schemeClr>
                </a:solidFill>
              </a:rPr>
              <a:t>Papies</a:t>
            </a:r>
            <a:r>
              <a:rPr lang="en-GB" sz="2400" dirty="0">
                <a:solidFill>
                  <a:schemeClr val="accent1">
                    <a:lumMod val="75000"/>
                  </a:schemeClr>
                </a:solidFill>
              </a:rPr>
              <a:t>, E.K. (2025)  in a paper entitled ‘“</a:t>
            </a:r>
            <a:r>
              <a:rPr lang="en-GB" sz="2400" i="1" dirty="0">
                <a:solidFill>
                  <a:schemeClr val="accent5"/>
                </a:solidFill>
                <a:hlinkClick r:id="rId2">
                  <a:extLst>
                    <a:ext uri="{A12FA001-AC4F-418D-AE19-62706E023703}">
                      <ahyp:hlinkClr xmlns:ahyp="http://schemas.microsoft.com/office/drawing/2018/hyperlinkcolor" val="tx"/>
                    </a:ext>
                  </a:extLst>
                </a:hlinkClick>
              </a:rPr>
              <a:t>I can’t compromise the quality of my life I’m sorry</a:t>
            </a:r>
            <a:r>
              <a:rPr lang="en-GB" sz="2400" dirty="0">
                <a:solidFill>
                  <a:schemeClr val="accent1">
                    <a:lumMod val="75000"/>
                  </a:schemeClr>
                </a:solidFill>
              </a:rPr>
              <a:t>”</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However, Nimo </a:t>
            </a:r>
            <a:r>
              <a:rPr lang="en-GB" sz="2400" i="1" dirty="0">
                <a:solidFill>
                  <a:schemeClr val="accent1">
                    <a:lumMod val="75000"/>
                  </a:schemeClr>
                </a:solidFill>
              </a:rPr>
              <a:t>et al</a:t>
            </a:r>
            <a:r>
              <a:rPr lang="en-GB" sz="2400" dirty="0">
                <a:solidFill>
                  <a:schemeClr val="accent1">
                    <a:lumMod val="75000"/>
                  </a:schemeClr>
                </a:solidFill>
              </a:rPr>
              <a:t> (2025) have argued that such a positive response is possible</a:t>
            </a:r>
          </a:p>
        </p:txBody>
      </p:sp>
    </p:spTree>
    <p:extLst>
      <p:ext uri="{BB962C8B-B14F-4D97-AF65-F5344CB8AC3E}">
        <p14:creationId xmlns:p14="http://schemas.microsoft.com/office/powerpoint/2010/main" val="3194419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DB5C8-91E0-C261-C08A-CF6D0FF578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03B741-D854-9282-CC82-F96A805AF354}"/>
              </a:ext>
            </a:extLst>
          </p:cNvPr>
          <p:cNvSpPr>
            <a:spLocks noGrp="1"/>
          </p:cNvSpPr>
          <p:nvPr>
            <p:ph type="title"/>
          </p:nvPr>
        </p:nvSpPr>
        <p:spPr>
          <a:xfrm>
            <a:off x="210312" y="365125"/>
            <a:ext cx="8723376" cy="686435"/>
          </a:xfrm>
        </p:spPr>
        <p:txBody>
          <a:bodyPr>
            <a:normAutofit fontScale="90000"/>
          </a:bodyPr>
          <a:lstStyle/>
          <a:p>
            <a:pPr algn="ctr"/>
            <a:r>
              <a:rPr lang="en-GB" b="1" dirty="0">
                <a:solidFill>
                  <a:schemeClr val="accent1">
                    <a:lumMod val="75000"/>
                  </a:schemeClr>
                </a:solidFill>
              </a:rPr>
              <a:t>Cognitive Dissonance and Climate Change</a:t>
            </a:r>
          </a:p>
        </p:txBody>
      </p:sp>
      <p:sp>
        <p:nvSpPr>
          <p:cNvPr id="3" name="TextBox 2">
            <a:extLst>
              <a:ext uri="{FF2B5EF4-FFF2-40B4-BE49-F238E27FC236}">
                <a16:creationId xmlns:a16="http://schemas.microsoft.com/office/drawing/2014/main" id="{ACF7D7BA-732D-BC3F-8A6E-D7E6AF9A32BC}"/>
              </a:ext>
            </a:extLst>
          </p:cNvPr>
          <p:cNvSpPr txBox="1"/>
          <p:nvPr/>
        </p:nvSpPr>
        <p:spPr>
          <a:xfrm>
            <a:off x="356616" y="1228397"/>
            <a:ext cx="8302752" cy="458587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The second option is;</a:t>
            </a:r>
          </a:p>
          <a:p>
            <a:pPr marL="914400" lvl="1" indent="-457200">
              <a:spcBef>
                <a:spcPts val="600"/>
              </a:spcBef>
              <a:spcAft>
                <a:spcPts val="600"/>
              </a:spcAft>
              <a:buFont typeface="+mj-lt"/>
              <a:buAutoNum type="arabicPeriod" startAt="2"/>
            </a:pPr>
            <a:r>
              <a:rPr lang="en-GB" sz="2200" b="1" dirty="0">
                <a:solidFill>
                  <a:schemeClr val="accent1">
                    <a:lumMod val="75000"/>
                  </a:schemeClr>
                </a:solidFill>
              </a:rPr>
              <a:t>Changing the second cognition by dismissing or denying the evidence</a:t>
            </a:r>
          </a:p>
          <a:p>
            <a:pPr marL="457200" indent="-457200">
              <a:spcBef>
                <a:spcPts val="600"/>
              </a:spcBef>
              <a:spcAft>
                <a:spcPts val="600"/>
              </a:spcAft>
              <a:buFont typeface="Arial" panose="020B0604020202020204" pitchFamily="34" charset="0"/>
              <a:buChar char="•"/>
            </a:pPr>
            <a:r>
              <a:rPr lang="en-GB" sz="2200" dirty="0">
                <a:solidFill>
                  <a:schemeClr val="accent1">
                    <a:lumMod val="75000"/>
                  </a:schemeClr>
                </a:solidFill>
              </a:rPr>
              <a:t>Colman (2015, no date) states that ‘it is [often] difficult […] because of the overwhelming evidence’</a:t>
            </a:r>
          </a:p>
          <a:p>
            <a:pPr marL="457200" indent="-457200">
              <a:spcBef>
                <a:spcPts val="600"/>
              </a:spcBef>
              <a:spcAft>
                <a:spcPts val="600"/>
              </a:spcAft>
              <a:buFont typeface="Arial" panose="020B0604020202020204" pitchFamily="34" charset="0"/>
              <a:buChar char="•"/>
            </a:pPr>
            <a:r>
              <a:rPr lang="en-GB" sz="2200" dirty="0">
                <a:solidFill>
                  <a:schemeClr val="accent1">
                    <a:lumMod val="75000"/>
                  </a:schemeClr>
                </a:solidFill>
              </a:rPr>
              <a:t>However, in the case of climate change the denial is not just on an individual level as </a:t>
            </a:r>
            <a:r>
              <a:rPr lang="en-GB" sz="2200" dirty="0" err="1">
                <a:solidFill>
                  <a:schemeClr val="accent1">
                    <a:lumMod val="75000"/>
                  </a:schemeClr>
                </a:solidFill>
              </a:rPr>
              <a:t>Scaufelbuehl</a:t>
            </a:r>
            <a:r>
              <a:rPr lang="en-GB" sz="2200" dirty="0">
                <a:solidFill>
                  <a:schemeClr val="accent1">
                    <a:lumMod val="75000"/>
                  </a:schemeClr>
                </a:solidFill>
              </a:rPr>
              <a:t> (2025, no page) points out;</a:t>
            </a:r>
          </a:p>
          <a:p>
            <a:pPr algn="ctr">
              <a:spcBef>
                <a:spcPts val="600"/>
              </a:spcBef>
              <a:spcAft>
                <a:spcPts val="600"/>
              </a:spcAft>
            </a:pPr>
            <a:r>
              <a:rPr lang="en-GB" sz="2200" dirty="0">
                <a:solidFill>
                  <a:schemeClr val="accent1">
                    <a:lumMod val="75000"/>
                  </a:schemeClr>
                </a:solidFill>
              </a:rPr>
              <a:t>‘Organized big business […] took the lead in establishing the Global Climate Coalition, thereby actively participating in a global campaign of climate change denial’.</a:t>
            </a:r>
          </a:p>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There are also, possibly, better- known </a:t>
            </a:r>
            <a:r>
              <a:rPr lang="en-GB" sz="2200" dirty="0">
                <a:solidFill>
                  <a:schemeClr val="accent5"/>
                </a:solidFill>
                <a:hlinkClick r:id="rId2">
                  <a:extLst>
                    <a:ext uri="{A12FA001-AC4F-418D-AE19-62706E023703}">
                      <ahyp:hlinkClr xmlns:ahyp="http://schemas.microsoft.com/office/drawing/2018/hyperlinkcolor" val="tx"/>
                    </a:ext>
                  </a:extLst>
                </a:hlinkClick>
              </a:rPr>
              <a:t>examples</a:t>
            </a:r>
            <a:r>
              <a:rPr lang="en-GB" sz="2200" dirty="0">
                <a:solidFill>
                  <a:schemeClr val="accent1">
                    <a:lumMod val="75000"/>
                  </a:schemeClr>
                </a:solidFill>
              </a:rPr>
              <a:t> (McDonald, 2024)</a:t>
            </a:r>
          </a:p>
        </p:txBody>
      </p:sp>
    </p:spTree>
    <p:extLst>
      <p:ext uri="{BB962C8B-B14F-4D97-AF65-F5344CB8AC3E}">
        <p14:creationId xmlns:p14="http://schemas.microsoft.com/office/powerpoint/2010/main" val="1035232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A226B-F95E-5802-CBC4-7FF1C4ED19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44982-EB48-A9E2-F27F-64005794BDF5}"/>
              </a:ext>
            </a:extLst>
          </p:cNvPr>
          <p:cNvSpPr>
            <a:spLocks noGrp="1"/>
          </p:cNvSpPr>
          <p:nvPr>
            <p:ph type="title"/>
          </p:nvPr>
        </p:nvSpPr>
        <p:spPr>
          <a:xfrm>
            <a:off x="210312" y="365125"/>
            <a:ext cx="8723376" cy="686435"/>
          </a:xfrm>
        </p:spPr>
        <p:txBody>
          <a:bodyPr>
            <a:normAutofit fontScale="90000"/>
          </a:bodyPr>
          <a:lstStyle/>
          <a:p>
            <a:pPr algn="ctr"/>
            <a:r>
              <a:rPr lang="en-GB" b="1" dirty="0">
                <a:solidFill>
                  <a:schemeClr val="accent1">
                    <a:lumMod val="75000"/>
                  </a:schemeClr>
                </a:solidFill>
              </a:rPr>
              <a:t>Cognitive Dissonance and Climate Change</a:t>
            </a:r>
          </a:p>
        </p:txBody>
      </p:sp>
      <p:sp>
        <p:nvSpPr>
          <p:cNvPr id="3" name="TextBox 2">
            <a:extLst>
              <a:ext uri="{FF2B5EF4-FFF2-40B4-BE49-F238E27FC236}">
                <a16:creationId xmlns:a16="http://schemas.microsoft.com/office/drawing/2014/main" id="{6A7AC418-E932-7D0C-7422-37A8CC66A5DA}"/>
              </a:ext>
            </a:extLst>
          </p:cNvPr>
          <p:cNvSpPr txBox="1"/>
          <p:nvPr/>
        </p:nvSpPr>
        <p:spPr>
          <a:xfrm>
            <a:off x="420624" y="1456997"/>
            <a:ext cx="8302752" cy="326243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The third, and final, option is;</a:t>
            </a:r>
          </a:p>
          <a:p>
            <a:pPr marL="914400" lvl="1" indent="-457200">
              <a:spcBef>
                <a:spcPts val="600"/>
              </a:spcBef>
              <a:spcAft>
                <a:spcPts val="600"/>
              </a:spcAft>
              <a:buFont typeface="+mj-lt"/>
              <a:buAutoNum type="arabicPeriod" startAt="3"/>
            </a:pPr>
            <a:r>
              <a:rPr lang="en-GB" sz="2200" b="1" dirty="0">
                <a:solidFill>
                  <a:schemeClr val="accent1">
                    <a:lumMod val="75000"/>
                  </a:schemeClr>
                </a:solidFill>
              </a:rPr>
              <a:t>Changing the second cognition by adding justifying cognitions</a:t>
            </a:r>
          </a:p>
          <a:p>
            <a:pPr marL="457200" indent="-457200">
              <a:spcBef>
                <a:spcPts val="600"/>
              </a:spcBef>
              <a:spcAft>
                <a:spcPts val="600"/>
              </a:spcAft>
              <a:buFont typeface="Arial" panose="020B0604020202020204" pitchFamily="34" charset="0"/>
              <a:buChar char="•"/>
            </a:pPr>
            <a:r>
              <a:rPr lang="en-GB" sz="2200" dirty="0">
                <a:solidFill>
                  <a:schemeClr val="accent1">
                    <a:lumMod val="75000"/>
                  </a:schemeClr>
                </a:solidFill>
              </a:rPr>
              <a:t>For example, “I am an individual, it’s Governments and Business that need to change”, “What I do won’t make much difference”.</a:t>
            </a:r>
          </a:p>
          <a:p>
            <a:pPr marL="457200" indent="-457200">
              <a:spcBef>
                <a:spcPts val="600"/>
              </a:spcBef>
              <a:spcAft>
                <a:spcPts val="600"/>
              </a:spcAft>
              <a:buFont typeface="Arial" panose="020B0604020202020204" pitchFamily="34" charset="0"/>
              <a:buChar char="•"/>
            </a:pPr>
            <a:r>
              <a:rPr lang="en-GB" sz="2200" dirty="0">
                <a:solidFill>
                  <a:schemeClr val="accent1">
                    <a:lumMod val="75000"/>
                  </a:schemeClr>
                </a:solidFill>
              </a:rPr>
              <a:t>This has been termed by researchers such as Lou, Li &amp; Ito (2025, no page) as ‘the reality that their individual actions are too insignificant to impact climate change—a phenomenon known as personal climate response inefficacy’</a:t>
            </a:r>
          </a:p>
        </p:txBody>
      </p:sp>
    </p:spTree>
    <p:extLst>
      <p:ext uri="{BB962C8B-B14F-4D97-AF65-F5344CB8AC3E}">
        <p14:creationId xmlns:p14="http://schemas.microsoft.com/office/powerpoint/2010/main" val="36333685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27C0B-EFA4-D810-A68E-515E2D2ED76A}"/>
              </a:ext>
            </a:extLst>
          </p:cNvPr>
          <p:cNvSpPr>
            <a:spLocks noGrp="1"/>
          </p:cNvSpPr>
          <p:nvPr>
            <p:ph type="title"/>
          </p:nvPr>
        </p:nvSpPr>
        <p:spPr>
          <a:xfrm>
            <a:off x="1614488" y="2373684"/>
            <a:ext cx="5915025" cy="994172"/>
          </a:xfrm>
        </p:spPr>
        <p:txBody>
          <a:bodyPr>
            <a:noAutofit/>
          </a:bodyPr>
          <a:lstStyle/>
          <a:p>
            <a:pPr algn="ctr"/>
            <a:r>
              <a:rPr lang="en-GB" sz="4800" b="1" dirty="0">
                <a:solidFill>
                  <a:schemeClr val="accent1">
                    <a:lumMod val="75000"/>
                  </a:schemeClr>
                </a:solidFill>
              </a:rPr>
              <a:t>Alternatives to the UN Model</a:t>
            </a:r>
          </a:p>
        </p:txBody>
      </p:sp>
    </p:spTree>
    <p:extLst>
      <p:ext uri="{BB962C8B-B14F-4D97-AF65-F5344CB8AC3E}">
        <p14:creationId xmlns:p14="http://schemas.microsoft.com/office/powerpoint/2010/main" val="3708360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355E0-FAC4-DA77-CD9C-FF0EF1A25A51}"/>
            </a:ext>
          </a:extLst>
        </p:cNvPr>
        <p:cNvGrpSpPr/>
        <p:nvPr/>
      </p:nvGrpSpPr>
      <p:grpSpPr>
        <a:xfrm>
          <a:off x="0" y="0"/>
          <a:ext cx="0" cy="0"/>
          <a:chOff x="0" y="0"/>
          <a:chExt cx="0" cy="0"/>
        </a:xfrm>
      </p:grpSpPr>
      <p:sp>
        <p:nvSpPr>
          <p:cNvPr id="2" name="Rectangle 2">
            <a:extLst>
              <a:ext uri="{FF2B5EF4-FFF2-40B4-BE49-F238E27FC236}">
                <a16:creationId xmlns:a16="http://schemas.microsoft.com/office/drawing/2014/main" id="{183F45AC-F48D-B919-EC35-0FCE2C64FF18}"/>
              </a:ext>
            </a:extLst>
          </p:cNvPr>
          <p:cNvSpPr txBox="1">
            <a:spLocks noChangeArrowheads="1"/>
          </p:cNvSpPr>
          <p:nvPr/>
        </p:nvSpPr>
        <p:spPr>
          <a:xfrm>
            <a:off x="1048738" y="156865"/>
            <a:ext cx="6803498" cy="60134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Ecocentric Viewpoints</a:t>
            </a:r>
            <a:br>
              <a:rPr lang="en-GB" b="1" dirty="0">
                <a:solidFill>
                  <a:schemeClr val="accent1">
                    <a:lumMod val="75000"/>
                  </a:schemeClr>
                </a:solidFill>
              </a:rPr>
            </a:br>
            <a:endParaRPr lang="en-GB" b="1" dirty="0">
              <a:solidFill>
                <a:schemeClr val="accent1">
                  <a:lumMod val="75000"/>
                </a:schemeClr>
              </a:solidFill>
            </a:endParaRPr>
          </a:p>
        </p:txBody>
      </p:sp>
      <p:sp>
        <p:nvSpPr>
          <p:cNvPr id="3" name="TextBox 2">
            <a:extLst>
              <a:ext uri="{FF2B5EF4-FFF2-40B4-BE49-F238E27FC236}">
                <a16:creationId xmlns:a16="http://schemas.microsoft.com/office/drawing/2014/main" id="{61589186-0147-BDAE-8777-9D3F5A651E76}"/>
              </a:ext>
            </a:extLst>
          </p:cNvPr>
          <p:cNvSpPr txBox="1"/>
          <p:nvPr/>
        </p:nvSpPr>
        <p:spPr>
          <a:xfrm>
            <a:off x="328441" y="1004414"/>
            <a:ext cx="3118847" cy="523220"/>
          </a:xfrm>
          <a:prstGeom prst="rect">
            <a:avLst/>
          </a:prstGeom>
          <a:noFill/>
        </p:spPr>
        <p:txBody>
          <a:bodyPr wrap="square" rtlCol="0">
            <a:spAutoFit/>
          </a:bodyPr>
          <a:lstStyle/>
          <a:p>
            <a:r>
              <a:rPr lang="en-GB" sz="2800" b="1" dirty="0">
                <a:solidFill>
                  <a:schemeClr val="accent1">
                    <a:lumMod val="75000"/>
                  </a:schemeClr>
                </a:solidFill>
              </a:rPr>
              <a:t>‘Environmentalism’</a:t>
            </a:r>
          </a:p>
        </p:txBody>
      </p:sp>
      <p:sp>
        <p:nvSpPr>
          <p:cNvPr id="4" name="TextBox 3">
            <a:extLst>
              <a:ext uri="{FF2B5EF4-FFF2-40B4-BE49-F238E27FC236}">
                <a16:creationId xmlns:a16="http://schemas.microsoft.com/office/drawing/2014/main" id="{2AA570DD-0422-9C2F-0346-506B5E514E86}"/>
              </a:ext>
            </a:extLst>
          </p:cNvPr>
          <p:cNvSpPr txBox="1"/>
          <p:nvPr/>
        </p:nvSpPr>
        <p:spPr>
          <a:xfrm>
            <a:off x="420625" y="1644592"/>
            <a:ext cx="8641079" cy="3857466"/>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‘Environmentalist </a:t>
            </a:r>
            <a:r>
              <a:rPr lang="en-GB" sz="2200" b="1" i="1" dirty="0">
                <a:solidFill>
                  <a:schemeClr val="accent1">
                    <a:lumMod val="75000"/>
                  </a:schemeClr>
                </a:solidFill>
              </a:rPr>
              <a:t>noun</a:t>
            </a:r>
            <a:r>
              <a:rPr lang="en-GB" sz="2200" dirty="0">
                <a:solidFill>
                  <a:schemeClr val="accent1">
                    <a:lumMod val="75000"/>
                  </a:schemeClr>
                </a:solidFill>
              </a:rPr>
              <a:t> – a person who is concerned with or seeks to protect the environment, especially from pollution’ [OED]</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Often seen as concerned with conservationism and preservation (e.g. national parks)</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Can be seen as being technocratic (i.e. try to win arguments on the terms of governments and industry rather than being ‘radical’)</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An example might be the activities of the WWF or the National Trust</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For these reasons, environmentalism is often seen as a ‘weak’ form of response to sustainability</a:t>
            </a:r>
          </a:p>
        </p:txBody>
      </p:sp>
    </p:spTree>
    <p:extLst>
      <p:ext uri="{BB962C8B-B14F-4D97-AF65-F5344CB8AC3E}">
        <p14:creationId xmlns:p14="http://schemas.microsoft.com/office/powerpoint/2010/main" val="2580290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1327" y="1033022"/>
            <a:ext cx="4926785" cy="523220"/>
          </a:xfrm>
          <a:prstGeom prst="rect">
            <a:avLst/>
          </a:prstGeom>
          <a:noFill/>
        </p:spPr>
        <p:txBody>
          <a:bodyPr wrap="square" rtlCol="0">
            <a:spAutoFit/>
          </a:bodyPr>
          <a:lstStyle/>
          <a:p>
            <a:r>
              <a:rPr lang="en-GB" sz="2800" b="1" dirty="0">
                <a:solidFill>
                  <a:schemeClr val="accent1">
                    <a:lumMod val="75000"/>
                  </a:schemeClr>
                </a:solidFill>
              </a:rPr>
              <a:t>Deep Ecologists / Deep Greens</a:t>
            </a:r>
          </a:p>
        </p:txBody>
      </p:sp>
      <p:sp>
        <p:nvSpPr>
          <p:cNvPr id="4" name="TextBox 3"/>
          <p:cNvSpPr txBox="1"/>
          <p:nvPr/>
        </p:nvSpPr>
        <p:spPr>
          <a:xfrm>
            <a:off x="541327" y="1730673"/>
            <a:ext cx="8375904" cy="4037003"/>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Phrase coined by Arne </a:t>
            </a:r>
            <a:r>
              <a:rPr lang="en-GB" sz="2200" dirty="0" err="1">
                <a:solidFill>
                  <a:schemeClr val="accent1">
                    <a:lumMod val="75000"/>
                  </a:schemeClr>
                </a:solidFill>
              </a:rPr>
              <a:t>Naess</a:t>
            </a:r>
            <a:r>
              <a:rPr lang="en-GB" sz="2200" dirty="0">
                <a:solidFill>
                  <a:schemeClr val="accent1">
                    <a:lumMod val="75000"/>
                  </a:schemeClr>
                </a:solidFill>
              </a:rPr>
              <a:t> in 1973 and expanded on in 1989</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He argued that humans must focus on what is good for the planet rather than what is good for humankind</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Human society can only be understood from the viewpoint of ecology</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Sees the connections between every organism as being important</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Deep green ideology argues that humans must sacrifice much of modern living</a:t>
            </a:r>
          </a:p>
          <a:p>
            <a:pPr marL="257175" indent="-257175">
              <a:spcBef>
                <a:spcPts val="675"/>
              </a:spcBef>
              <a:spcAft>
                <a:spcPts val="675"/>
              </a:spcAft>
              <a:buFont typeface="Arial" panose="020B0604020202020204" pitchFamily="34" charset="0"/>
              <a:buChar char="•"/>
            </a:pPr>
            <a:r>
              <a:rPr lang="en-GB" sz="2200" dirty="0">
                <a:solidFill>
                  <a:schemeClr val="accent1">
                    <a:lumMod val="75000"/>
                  </a:schemeClr>
                </a:solidFill>
              </a:rPr>
              <a:t>Promotes low impact housing and </a:t>
            </a:r>
            <a:r>
              <a:rPr lang="en-GB" sz="2200" b="1" dirty="0">
                <a:solidFill>
                  <a:schemeClr val="accent1">
                    <a:lumMod val="75000"/>
                  </a:schemeClr>
                </a:solidFill>
              </a:rPr>
              <a:t>subsistence</a:t>
            </a:r>
            <a:r>
              <a:rPr lang="en-GB" sz="2200" dirty="0">
                <a:solidFill>
                  <a:schemeClr val="accent1">
                    <a:lumMod val="75000"/>
                  </a:schemeClr>
                </a:solidFill>
              </a:rPr>
              <a:t> living (see </a:t>
            </a:r>
            <a:r>
              <a:rPr lang="en-GB" sz="2200" dirty="0">
                <a:solidFill>
                  <a:schemeClr val="accent1">
                    <a:lumMod val="75000"/>
                  </a:schemeClr>
                </a:solidFill>
                <a:hlinkClick r:id="rId2">
                  <a:extLst>
                    <a:ext uri="{A12FA001-AC4F-418D-AE19-62706E023703}">
                      <ahyp:hlinkClr xmlns:ahyp="http://schemas.microsoft.com/office/drawing/2018/hyperlinkcolor" val="tx"/>
                    </a:ext>
                  </a:extLst>
                </a:hlinkClick>
              </a:rPr>
              <a:t>Tipi Valley </a:t>
            </a:r>
            <a:r>
              <a:rPr lang="en-GB" sz="2200" dirty="0">
                <a:solidFill>
                  <a:schemeClr val="accent1">
                    <a:lumMod val="75000"/>
                  </a:schemeClr>
                </a:solidFill>
              </a:rPr>
              <a:t>for example)</a:t>
            </a:r>
          </a:p>
        </p:txBody>
      </p:sp>
      <p:sp>
        <p:nvSpPr>
          <p:cNvPr id="5" name="Rectangle 2">
            <a:extLst>
              <a:ext uri="{FF2B5EF4-FFF2-40B4-BE49-F238E27FC236}">
                <a16:creationId xmlns:a16="http://schemas.microsoft.com/office/drawing/2014/main" id="{FE86EB00-68EA-5111-E315-AB4A5FAE38AA}"/>
              </a:ext>
            </a:extLst>
          </p:cNvPr>
          <p:cNvSpPr txBox="1">
            <a:spLocks noChangeArrowheads="1"/>
          </p:cNvSpPr>
          <p:nvPr/>
        </p:nvSpPr>
        <p:spPr>
          <a:xfrm>
            <a:off x="697337" y="138577"/>
            <a:ext cx="7425290" cy="60134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Ecocentric Viewpoints</a:t>
            </a:r>
            <a:br>
              <a:rPr lang="en-GB" b="1" dirty="0">
                <a:solidFill>
                  <a:schemeClr val="accent1">
                    <a:lumMod val="75000"/>
                  </a:schemeClr>
                </a:solidFill>
              </a:rPr>
            </a:br>
            <a:endParaRPr lang="en-GB" b="1" dirty="0">
              <a:solidFill>
                <a:schemeClr val="accent1">
                  <a:lumMod val="75000"/>
                </a:schemeClr>
              </a:solidFill>
            </a:endParaRPr>
          </a:p>
        </p:txBody>
      </p:sp>
    </p:spTree>
    <p:extLst>
      <p:ext uri="{BB962C8B-B14F-4D97-AF65-F5344CB8AC3E}">
        <p14:creationId xmlns:p14="http://schemas.microsoft.com/office/powerpoint/2010/main" val="2822635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7B2B2-2700-A44A-9D70-E4FCC368D65C}"/>
            </a:ext>
          </a:extLst>
        </p:cNvPr>
        <p:cNvGrpSpPr/>
        <p:nvPr/>
      </p:nvGrpSpPr>
      <p:grpSpPr>
        <a:xfrm>
          <a:off x="0" y="0"/>
          <a:ext cx="0" cy="0"/>
          <a:chOff x="0" y="0"/>
          <a:chExt cx="0" cy="0"/>
        </a:xfrm>
      </p:grpSpPr>
      <p:sp>
        <p:nvSpPr>
          <p:cNvPr id="2" name="Rectangle 2">
            <a:extLst>
              <a:ext uri="{FF2B5EF4-FFF2-40B4-BE49-F238E27FC236}">
                <a16:creationId xmlns:a16="http://schemas.microsoft.com/office/drawing/2014/main" id="{97033D21-EA18-A149-7EA0-D88501E57690}"/>
              </a:ext>
            </a:extLst>
          </p:cNvPr>
          <p:cNvSpPr txBox="1">
            <a:spLocks noChangeArrowheads="1"/>
          </p:cNvSpPr>
          <p:nvPr/>
        </p:nvSpPr>
        <p:spPr>
          <a:xfrm>
            <a:off x="100584" y="121829"/>
            <a:ext cx="8920564" cy="64293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solidFill>
                  <a:schemeClr val="accent1">
                    <a:lumMod val="75000"/>
                  </a:schemeClr>
                </a:solidFill>
              </a:rPr>
              <a:t>‘Political’ views of Sustainable Development</a:t>
            </a:r>
          </a:p>
        </p:txBody>
      </p:sp>
      <p:sp>
        <p:nvSpPr>
          <p:cNvPr id="3" name="TextBox 2">
            <a:extLst>
              <a:ext uri="{FF2B5EF4-FFF2-40B4-BE49-F238E27FC236}">
                <a16:creationId xmlns:a16="http://schemas.microsoft.com/office/drawing/2014/main" id="{FCA33CCA-C4CB-9E34-49BA-BD6CE7150A15}"/>
              </a:ext>
            </a:extLst>
          </p:cNvPr>
          <p:cNvSpPr txBox="1"/>
          <p:nvPr/>
        </p:nvSpPr>
        <p:spPr>
          <a:xfrm>
            <a:off x="342944" y="1040616"/>
            <a:ext cx="8362143" cy="2272417"/>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Whereas technocentrics see humanity as the only, or main, priority and ecocentrics see ecology as the only, or main, priority other theories seek to bring the two together ideologically (i.e. based on a set of shared values)</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Three examples of these are;</a:t>
            </a:r>
          </a:p>
        </p:txBody>
      </p:sp>
      <p:sp>
        <p:nvSpPr>
          <p:cNvPr id="4" name="TextBox 3">
            <a:extLst>
              <a:ext uri="{FF2B5EF4-FFF2-40B4-BE49-F238E27FC236}">
                <a16:creationId xmlns:a16="http://schemas.microsoft.com/office/drawing/2014/main" id="{5BE720C3-9549-0DAA-95A6-D87E84B1CCD0}"/>
              </a:ext>
            </a:extLst>
          </p:cNvPr>
          <p:cNvSpPr txBox="1"/>
          <p:nvPr/>
        </p:nvSpPr>
        <p:spPr>
          <a:xfrm>
            <a:off x="2952764" y="3595686"/>
            <a:ext cx="3928937" cy="1651734"/>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Eco-feminist viewpoints</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Eco-socialist viewpoints</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Social Ecology</a:t>
            </a:r>
          </a:p>
        </p:txBody>
      </p:sp>
    </p:spTree>
    <p:extLst>
      <p:ext uri="{BB962C8B-B14F-4D97-AF65-F5344CB8AC3E}">
        <p14:creationId xmlns:p14="http://schemas.microsoft.com/office/powerpoint/2010/main" val="2273698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807313" y="134957"/>
            <a:ext cx="7529374" cy="58096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Eco-feminist Viewpoints</a:t>
            </a:r>
            <a:br>
              <a:rPr lang="en-GB" b="1" dirty="0">
                <a:solidFill>
                  <a:schemeClr val="accent1">
                    <a:lumMod val="75000"/>
                  </a:schemeClr>
                </a:solidFill>
              </a:rPr>
            </a:br>
            <a:endParaRPr lang="en-GB" b="1" dirty="0">
              <a:solidFill>
                <a:schemeClr val="accent1">
                  <a:lumMod val="75000"/>
                </a:schemeClr>
              </a:solidFill>
            </a:endParaRPr>
          </a:p>
        </p:txBody>
      </p:sp>
      <p:sp>
        <p:nvSpPr>
          <p:cNvPr id="4" name="TextBox 3"/>
          <p:cNvSpPr txBox="1"/>
          <p:nvPr/>
        </p:nvSpPr>
        <p:spPr>
          <a:xfrm>
            <a:off x="445382" y="1323455"/>
            <a:ext cx="8253236" cy="4231928"/>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Phrase coined by Francoise </a:t>
            </a:r>
            <a:r>
              <a:rPr lang="en-GB" sz="2600" dirty="0" err="1">
                <a:solidFill>
                  <a:schemeClr val="accent1">
                    <a:lumMod val="75000"/>
                  </a:schemeClr>
                </a:solidFill>
              </a:rPr>
              <a:t>D’eaubonne</a:t>
            </a:r>
            <a:r>
              <a:rPr lang="en-GB" sz="2600" dirty="0">
                <a:solidFill>
                  <a:schemeClr val="accent1">
                    <a:lumMod val="75000"/>
                  </a:schemeClr>
                </a:solidFill>
              </a:rPr>
              <a:t> in her 1974 essay </a:t>
            </a:r>
            <a:r>
              <a:rPr lang="en-GB" sz="2600" i="1" dirty="0">
                <a:solidFill>
                  <a:schemeClr val="accent1">
                    <a:lumMod val="75000"/>
                  </a:schemeClr>
                </a:solidFill>
              </a:rPr>
              <a:t>Le </a:t>
            </a:r>
            <a:r>
              <a:rPr lang="en-GB" sz="2600" i="1" dirty="0" err="1">
                <a:solidFill>
                  <a:schemeClr val="accent1">
                    <a:lumMod val="75000"/>
                  </a:schemeClr>
                </a:solidFill>
              </a:rPr>
              <a:t>feminisme</a:t>
            </a:r>
            <a:r>
              <a:rPr lang="en-GB" sz="2600" i="1" dirty="0">
                <a:solidFill>
                  <a:schemeClr val="accent1">
                    <a:lumMod val="75000"/>
                  </a:schemeClr>
                </a:solidFill>
              </a:rPr>
              <a:t> </a:t>
            </a:r>
            <a:r>
              <a:rPr lang="en-GB" sz="2600" i="1" dirty="0" err="1">
                <a:solidFill>
                  <a:schemeClr val="accent1">
                    <a:lumMod val="75000"/>
                  </a:schemeClr>
                </a:solidFill>
              </a:rPr>
              <a:t>ou</a:t>
            </a:r>
            <a:r>
              <a:rPr lang="en-GB" sz="2600" i="1" dirty="0">
                <a:solidFill>
                  <a:schemeClr val="accent1">
                    <a:lumMod val="75000"/>
                  </a:schemeClr>
                </a:solidFill>
              </a:rPr>
              <a:t> la mort (Feminism or Death)</a:t>
            </a:r>
            <a:r>
              <a:rPr lang="en-GB" sz="2600" dirty="0">
                <a:solidFill>
                  <a:schemeClr val="accent1">
                    <a:lumMod val="75000"/>
                  </a:schemeClr>
                </a:solidFill>
              </a:rPr>
              <a:t> </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She emphasises a merging of ecological and feminist ideologies</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Argues for a positive re-evaluation of the connection between women and nature that has been ‘forgotten’ in Western society</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Stresses that social gender roles give women more of an affinity with nature</a:t>
            </a:r>
          </a:p>
        </p:txBody>
      </p:sp>
    </p:spTree>
    <p:extLst>
      <p:ext uri="{BB962C8B-B14F-4D97-AF65-F5344CB8AC3E}">
        <p14:creationId xmlns:p14="http://schemas.microsoft.com/office/powerpoint/2010/main" val="28760854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7370" y="1077057"/>
            <a:ext cx="8404878" cy="4231928"/>
          </a:xfrm>
          <a:prstGeom prst="rect">
            <a:avLst/>
          </a:prstGeom>
          <a:noFill/>
        </p:spPr>
        <p:txBody>
          <a:bodyPr wrap="square" rtlCol="0">
            <a:spAutoFit/>
          </a:bodyPr>
          <a:lstStyle/>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Approaches, such as </a:t>
            </a:r>
            <a:r>
              <a:rPr lang="en-GB" sz="2600" dirty="0" err="1">
                <a:solidFill>
                  <a:schemeClr val="accent1">
                    <a:lumMod val="75000"/>
                  </a:schemeClr>
                </a:solidFill>
              </a:rPr>
              <a:t>D’eaubonne’s</a:t>
            </a:r>
            <a:r>
              <a:rPr lang="en-GB" sz="2600" dirty="0">
                <a:solidFill>
                  <a:schemeClr val="accent1">
                    <a:lumMod val="75000"/>
                  </a:schemeClr>
                </a:solidFill>
              </a:rPr>
              <a:t>, see both women and nature as being repressed by patriarchy</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Arguing that women living in developing nations tend to be managers of natural resources (firewood, water etc.)</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Such approaches are often criticised by other feminists for being ‘essentialist’ (i.e. assuming all women are the same and that all women a nurturing and caring)</a:t>
            </a:r>
          </a:p>
          <a:p>
            <a:pPr marL="257175" indent="-257175">
              <a:spcBef>
                <a:spcPts val="675"/>
              </a:spcBef>
              <a:spcAft>
                <a:spcPts val="675"/>
              </a:spcAft>
              <a:buFont typeface="Arial" panose="020B0604020202020204" pitchFamily="34" charset="0"/>
              <a:buChar char="•"/>
            </a:pPr>
            <a:r>
              <a:rPr lang="en-GB" sz="2600" dirty="0">
                <a:solidFill>
                  <a:schemeClr val="accent1">
                    <a:lumMod val="75000"/>
                  </a:schemeClr>
                </a:solidFill>
              </a:rPr>
              <a:t>Different strands emphasise the ecological, the social and the female spiritual dimensions</a:t>
            </a:r>
          </a:p>
        </p:txBody>
      </p:sp>
      <p:sp>
        <p:nvSpPr>
          <p:cNvPr id="5" name="Rectangle 2">
            <a:extLst>
              <a:ext uri="{FF2B5EF4-FFF2-40B4-BE49-F238E27FC236}">
                <a16:creationId xmlns:a16="http://schemas.microsoft.com/office/drawing/2014/main" id="{F7A7932C-AD0E-1DBC-3927-FF56489544E6}"/>
              </a:ext>
            </a:extLst>
          </p:cNvPr>
          <p:cNvSpPr txBox="1">
            <a:spLocks noChangeArrowheads="1"/>
          </p:cNvSpPr>
          <p:nvPr/>
        </p:nvSpPr>
        <p:spPr>
          <a:xfrm>
            <a:off x="873896" y="83442"/>
            <a:ext cx="7396208" cy="58096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Eco-feminist Viewpoints</a:t>
            </a:r>
          </a:p>
        </p:txBody>
      </p:sp>
    </p:spTree>
    <p:extLst>
      <p:ext uri="{BB962C8B-B14F-4D97-AF65-F5344CB8AC3E}">
        <p14:creationId xmlns:p14="http://schemas.microsoft.com/office/powerpoint/2010/main" val="27191130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916187" y="113771"/>
            <a:ext cx="7311626" cy="437681"/>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Eco-socialist Viewpoints</a:t>
            </a:r>
            <a:br>
              <a:rPr lang="en-GB" b="1" dirty="0">
                <a:solidFill>
                  <a:schemeClr val="accent1">
                    <a:lumMod val="75000"/>
                  </a:schemeClr>
                </a:solidFill>
              </a:rPr>
            </a:br>
            <a:endParaRPr lang="en-GB" b="1" dirty="0">
              <a:solidFill>
                <a:schemeClr val="accent1">
                  <a:lumMod val="75000"/>
                </a:schemeClr>
              </a:solidFill>
            </a:endParaRPr>
          </a:p>
        </p:txBody>
      </p:sp>
      <p:sp>
        <p:nvSpPr>
          <p:cNvPr id="4" name="TextBox 3"/>
          <p:cNvSpPr txBox="1"/>
          <p:nvPr/>
        </p:nvSpPr>
        <p:spPr>
          <a:xfrm>
            <a:off x="426884" y="1060934"/>
            <a:ext cx="8296492" cy="4093428"/>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Interested in the social inequalities that exist between humans and how this is reflected in the wider environment</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Capitalism alienates us from our work, from nature, and from ourselves</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Redistribution of wealth </a:t>
            </a:r>
            <a:r>
              <a:rPr lang="en-GB" sz="2400" u="sng" dirty="0">
                <a:solidFill>
                  <a:schemeClr val="accent1">
                    <a:lumMod val="75000"/>
                  </a:schemeClr>
                </a:solidFill>
              </a:rPr>
              <a:t>and</a:t>
            </a:r>
            <a:r>
              <a:rPr lang="en-GB" sz="2400" dirty="0">
                <a:solidFill>
                  <a:schemeClr val="accent1">
                    <a:lumMod val="75000"/>
                  </a:schemeClr>
                </a:solidFill>
              </a:rPr>
              <a:t> natural resources would improve both society and the environment for the majority of people</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Often criticised for being unrealistic in the same way that ‘environmentalists’ are</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However, eco-socialists argue that environmental inequality is a cause of mass migration </a:t>
            </a:r>
          </a:p>
        </p:txBody>
      </p:sp>
      <p:pic>
        <p:nvPicPr>
          <p:cNvPr id="5" name="Picture 4" descr="Icon - Link to online video resource">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3936" y="5020277"/>
            <a:ext cx="937505" cy="988875"/>
          </a:xfrm>
          <a:prstGeom prst="rect">
            <a:avLst/>
          </a:prstGeom>
        </p:spPr>
      </p:pic>
      <p:sp>
        <p:nvSpPr>
          <p:cNvPr id="7" name="TextBox 6">
            <a:extLst>
              <a:ext uri="{FF2B5EF4-FFF2-40B4-BE49-F238E27FC236}">
                <a16:creationId xmlns:a16="http://schemas.microsoft.com/office/drawing/2014/main" id="{06F409AA-6763-4AB2-D84A-388977606F7F}"/>
              </a:ext>
            </a:extLst>
          </p:cNvPr>
          <p:cNvSpPr txBox="1"/>
          <p:nvPr/>
        </p:nvSpPr>
        <p:spPr>
          <a:xfrm>
            <a:off x="4481441" y="5360827"/>
            <a:ext cx="2138815" cy="307777"/>
          </a:xfrm>
          <a:prstGeom prst="rect">
            <a:avLst/>
          </a:prstGeom>
          <a:noFill/>
        </p:spPr>
        <p:txBody>
          <a:bodyPr wrap="square" rtlCol="0">
            <a:spAutoFit/>
          </a:bodyPr>
          <a:lstStyle/>
          <a:p>
            <a:r>
              <a:rPr lang="en-GB" sz="1400" dirty="0">
                <a:solidFill>
                  <a:schemeClr val="accent1">
                    <a:lumMod val="75000"/>
                  </a:schemeClr>
                </a:solidFill>
              </a:rPr>
              <a:t>Geographer Online, 2015</a:t>
            </a:r>
          </a:p>
        </p:txBody>
      </p:sp>
    </p:spTree>
    <p:extLst>
      <p:ext uri="{BB962C8B-B14F-4D97-AF65-F5344CB8AC3E}">
        <p14:creationId xmlns:p14="http://schemas.microsoft.com/office/powerpoint/2010/main" val="800325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48910-5281-CA63-69BF-F03CE0F682E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651ED6-AEC3-EAA5-B459-26AB58B82F84}"/>
              </a:ext>
            </a:extLst>
          </p:cNvPr>
          <p:cNvSpPr txBox="1"/>
          <p:nvPr/>
        </p:nvSpPr>
        <p:spPr>
          <a:xfrm>
            <a:off x="214987" y="1024492"/>
            <a:ext cx="5088533" cy="523220"/>
          </a:xfrm>
          <a:prstGeom prst="rect">
            <a:avLst/>
          </a:prstGeom>
          <a:noFill/>
        </p:spPr>
        <p:txBody>
          <a:bodyPr wrap="square" rtlCol="0">
            <a:spAutoFit/>
          </a:bodyPr>
          <a:lstStyle/>
          <a:p>
            <a:r>
              <a:rPr lang="en-GB" sz="2800" b="1" dirty="0">
                <a:solidFill>
                  <a:schemeClr val="accent1">
                    <a:lumMod val="75000"/>
                  </a:schemeClr>
                </a:solidFill>
              </a:rPr>
              <a:t>Communalists / Communitarians</a:t>
            </a:r>
          </a:p>
        </p:txBody>
      </p:sp>
      <p:sp>
        <p:nvSpPr>
          <p:cNvPr id="4" name="TextBox 3">
            <a:extLst>
              <a:ext uri="{FF2B5EF4-FFF2-40B4-BE49-F238E27FC236}">
                <a16:creationId xmlns:a16="http://schemas.microsoft.com/office/drawing/2014/main" id="{AE1B6D4D-780D-0066-B9D1-551F594A2D7D}"/>
              </a:ext>
            </a:extLst>
          </p:cNvPr>
          <p:cNvSpPr txBox="1"/>
          <p:nvPr/>
        </p:nvSpPr>
        <p:spPr>
          <a:xfrm>
            <a:off x="791059" y="1691732"/>
            <a:ext cx="8014613" cy="4478149"/>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Often seen as a more radical form of eco-socialism and developed from Social Ecology (see later)</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Focuses far more on local economies, self-sufficiency and sustainable lifestyles</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Local communities are best placed to decide what is best for the environment and therefore themselves</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More about producing less rather than redistributing what is produced</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Has common threads with Deep Green ideology</a:t>
            </a:r>
          </a:p>
          <a:p>
            <a:pPr marL="257175" indent="-257175">
              <a:spcBef>
                <a:spcPts val="338"/>
              </a:spcBef>
              <a:spcAft>
                <a:spcPts val="338"/>
              </a:spcAft>
              <a:buFont typeface="Arial" panose="020B0604020202020204" pitchFamily="34" charset="0"/>
              <a:buChar char="•"/>
            </a:pPr>
            <a:endParaRPr lang="en-GB" sz="2600" dirty="0">
              <a:solidFill>
                <a:schemeClr val="accent1">
                  <a:lumMod val="75000"/>
                </a:schemeClr>
              </a:solidFill>
            </a:endParaRPr>
          </a:p>
        </p:txBody>
      </p:sp>
      <p:sp>
        <p:nvSpPr>
          <p:cNvPr id="5" name="Rectangle 2">
            <a:extLst>
              <a:ext uri="{FF2B5EF4-FFF2-40B4-BE49-F238E27FC236}">
                <a16:creationId xmlns:a16="http://schemas.microsoft.com/office/drawing/2014/main" id="{6D83554F-8996-0E4A-185C-6321A4EF8F24}"/>
              </a:ext>
            </a:extLst>
          </p:cNvPr>
          <p:cNvSpPr txBox="1">
            <a:spLocks noChangeArrowheads="1"/>
          </p:cNvSpPr>
          <p:nvPr/>
        </p:nvSpPr>
        <p:spPr>
          <a:xfrm>
            <a:off x="877744" y="141203"/>
            <a:ext cx="7117766" cy="437681"/>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Eco-socialist Viewpoints</a:t>
            </a:r>
            <a:br>
              <a:rPr lang="en-GB" b="1" dirty="0">
                <a:solidFill>
                  <a:schemeClr val="accent1">
                    <a:lumMod val="75000"/>
                  </a:schemeClr>
                </a:solidFill>
              </a:rPr>
            </a:br>
            <a:endParaRPr lang="en-GB" b="1" dirty="0">
              <a:solidFill>
                <a:schemeClr val="accent1">
                  <a:lumMod val="75000"/>
                </a:schemeClr>
              </a:solidFill>
            </a:endParaRPr>
          </a:p>
        </p:txBody>
      </p:sp>
    </p:spTree>
    <p:extLst>
      <p:ext uri="{BB962C8B-B14F-4D97-AF65-F5344CB8AC3E}">
        <p14:creationId xmlns:p14="http://schemas.microsoft.com/office/powerpoint/2010/main" val="3545792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7972" y="979339"/>
            <a:ext cx="3118847" cy="523220"/>
          </a:xfrm>
          <a:prstGeom prst="rect">
            <a:avLst/>
          </a:prstGeom>
          <a:noFill/>
        </p:spPr>
        <p:txBody>
          <a:bodyPr wrap="square" rtlCol="0">
            <a:spAutoFit/>
          </a:bodyPr>
          <a:lstStyle/>
          <a:p>
            <a:r>
              <a:rPr lang="en-GB" sz="2800" b="1" dirty="0">
                <a:solidFill>
                  <a:schemeClr val="accent1">
                    <a:lumMod val="75000"/>
                  </a:schemeClr>
                </a:solidFill>
              </a:rPr>
              <a:t>Social Ecology</a:t>
            </a:r>
          </a:p>
        </p:txBody>
      </p:sp>
      <p:sp>
        <p:nvSpPr>
          <p:cNvPr id="4" name="TextBox 3"/>
          <p:cNvSpPr txBox="1"/>
          <p:nvPr/>
        </p:nvSpPr>
        <p:spPr>
          <a:xfrm>
            <a:off x="816325" y="1630430"/>
            <a:ext cx="8044211" cy="4324261"/>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Created by the </a:t>
            </a:r>
            <a:r>
              <a:rPr lang="en-GB" sz="2600" b="1" dirty="0">
                <a:solidFill>
                  <a:schemeClr val="accent1">
                    <a:lumMod val="75000"/>
                  </a:schemeClr>
                </a:solidFill>
              </a:rPr>
              <a:t>anarchist</a:t>
            </a:r>
            <a:r>
              <a:rPr lang="en-GB" sz="2600" dirty="0">
                <a:solidFill>
                  <a:schemeClr val="accent1">
                    <a:lumMod val="75000"/>
                  </a:schemeClr>
                </a:solidFill>
              </a:rPr>
              <a:t> and </a:t>
            </a:r>
            <a:r>
              <a:rPr lang="en-GB" sz="2600" b="1" dirty="0">
                <a:solidFill>
                  <a:schemeClr val="accent1">
                    <a:lumMod val="75000"/>
                  </a:schemeClr>
                </a:solidFill>
              </a:rPr>
              <a:t>libertarian socialist </a:t>
            </a:r>
            <a:r>
              <a:rPr lang="en-GB" sz="2600" dirty="0">
                <a:solidFill>
                  <a:schemeClr val="accent1">
                    <a:lumMod val="75000"/>
                  </a:schemeClr>
                </a:solidFill>
              </a:rPr>
              <a:t>Murray </a:t>
            </a:r>
            <a:r>
              <a:rPr lang="en-GB" sz="2600" dirty="0" err="1">
                <a:solidFill>
                  <a:schemeClr val="accent1">
                    <a:lumMod val="75000"/>
                  </a:schemeClr>
                </a:solidFill>
              </a:rPr>
              <a:t>Bookchin</a:t>
            </a:r>
            <a:endParaRPr lang="en-GB" sz="2600" dirty="0">
              <a:solidFill>
                <a:schemeClr val="accent1">
                  <a:lumMod val="75000"/>
                </a:schemeClr>
              </a:solidFill>
            </a:endParaRP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Sees environmental abuse as a direct result of the domination of groups of humans by other humans</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With the exception of natural disasters most major ecological disasters in the 20</a:t>
            </a:r>
            <a:r>
              <a:rPr lang="en-GB" sz="2600" baseline="30000" dirty="0">
                <a:solidFill>
                  <a:schemeClr val="accent1">
                    <a:lumMod val="75000"/>
                  </a:schemeClr>
                </a:solidFill>
              </a:rPr>
              <a:t>th</a:t>
            </a:r>
            <a:r>
              <a:rPr lang="en-GB" sz="2600" dirty="0">
                <a:solidFill>
                  <a:schemeClr val="accent1">
                    <a:lumMod val="75000"/>
                  </a:schemeClr>
                </a:solidFill>
              </a:rPr>
              <a:t> and 21</a:t>
            </a:r>
            <a:r>
              <a:rPr lang="en-GB" sz="2600" baseline="30000" dirty="0">
                <a:solidFill>
                  <a:schemeClr val="accent1">
                    <a:lumMod val="75000"/>
                  </a:schemeClr>
                </a:solidFill>
              </a:rPr>
              <a:t>st</a:t>
            </a:r>
            <a:r>
              <a:rPr lang="en-GB" sz="2600" dirty="0">
                <a:solidFill>
                  <a:schemeClr val="accent1">
                    <a:lumMod val="75000"/>
                  </a:schemeClr>
                </a:solidFill>
              </a:rPr>
              <a:t> centuries have been caused by ethnic, cultural, commercial or international conflict.</a:t>
            </a:r>
          </a:p>
          <a:p>
            <a:pPr marL="257175" indent="-257175">
              <a:spcBef>
                <a:spcPts val="338"/>
              </a:spcBef>
              <a:spcAft>
                <a:spcPts val="338"/>
              </a:spcAft>
              <a:buFont typeface="Arial" panose="020B0604020202020204" pitchFamily="34" charset="0"/>
              <a:buChar char="•"/>
            </a:pPr>
            <a:r>
              <a:rPr lang="en-GB" sz="2600" dirty="0">
                <a:solidFill>
                  <a:schemeClr val="accent1">
                    <a:lumMod val="75000"/>
                  </a:schemeClr>
                </a:solidFill>
              </a:rPr>
              <a:t>Argues that if humans can live in harmony with each other they will also live in harmony with nature</a:t>
            </a:r>
          </a:p>
        </p:txBody>
      </p:sp>
      <p:sp>
        <p:nvSpPr>
          <p:cNvPr id="5" name="Rectangle 2">
            <a:extLst>
              <a:ext uri="{FF2B5EF4-FFF2-40B4-BE49-F238E27FC236}">
                <a16:creationId xmlns:a16="http://schemas.microsoft.com/office/drawing/2014/main" id="{ABFAFCC6-7536-BD8D-1360-1BE4D959C8D3}"/>
              </a:ext>
            </a:extLst>
          </p:cNvPr>
          <p:cNvSpPr txBox="1">
            <a:spLocks noChangeArrowheads="1"/>
          </p:cNvSpPr>
          <p:nvPr/>
        </p:nvSpPr>
        <p:spPr>
          <a:xfrm>
            <a:off x="-97010" y="113771"/>
            <a:ext cx="9067274" cy="437681"/>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Eco-socialist / Anarchist Viewpoints</a:t>
            </a:r>
          </a:p>
        </p:txBody>
      </p:sp>
    </p:spTree>
    <p:extLst>
      <p:ext uri="{BB962C8B-B14F-4D97-AF65-F5344CB8AC3E}">
        <p14:creationId xmlns:p14="http://schemas.microsoft.com/office/powerpoint/2010/main" val="36687141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15AA4-B34C-2392-30BD-A434D9BFADF4}"/>
            </a:ext>
          </a:extLst>
        </p:cNvPr>
        <p:cNvGrpSpPr/>
        <p:nvPr/>
      </p:nvGrpSpPr>
      <p:grpSpPr>
        <a:xfrm>
          <a:off x="0" y="0"/>
          <a:ext cx="0" cy="0"/>
          <a:chOff x="0" y="0"/>
          <a:chExt cx="0" cy="0"/>
        </a:xfrm>
      </p:grpSpPr>
      <p:sp>
        <p:nvSpPr>
          <p:cNvPr id="25602" name="Rectangle 2">
            <a:extLst>
              <a:ext uri="{FF2B5EF4-FFF2-40B4-BE49-F238E27FC236}">
                <a16:creationId xmlns:a16="http://schemas.microsoft.com/office/drawing/2014/main" id="{F17E27C6-6F42-A9DB-2E62-BC48BFB36BA3}"/>
              </a:ext>
            </a:extLst>
          </p:cNvPr>
          <p:cNvSpPr>
            <a:spLocks noGrp="1" noChangeArrowheads="1"/>
          </p:cNvSpPr>
          <p:nvPr>
            <p:ph type="title"/>
          </p:nvPr>
        </p:nvSpPr>
        <p:spPr>
          <a:xfrm>
            <a:off x="1161661" y="263259"/>
            <a:ext cx="6848109" cy="356672"/>
          </a:xfrm>
        </p:spPr>
        <p:txBody>
          <a:bodyPr>
            <a:noAutofit/>
          </a:bodyPr>
          <a:lstStyle/>
          <a:p>
            <a:pPr algn="ctr"/>
            <a:r>
              <a:rPr lang="en-GB" altLang="en-US" b="1" dirty="0">
                <a:solidFill>
                  <a:schemeClr val="accent1">
                    <a:lumMod val="75000"/>
                  </a:schemeClr>
                </a:solidFill>
              </a:rPr>
              <a:t>The Social Ecology Model </a:t>
            </a:r>
          </a:p>
        </p:txBody>
      </p:sp>
      <p:graphicFrame>
        <p:nvGraphicFramePr>
          <p:cNvPr id="2" name="Diagram 1">
            <a:extLst>
              <a:ext uri="{FF2B5EF4-FFF2-40B4-BE49-F238E27FC236}">
                <a16:creationId xmlns:a16="http://schemas.microsoft.com/office/drawing/2014/main" id="{03CCB41A-4639-9CFD-8DC8-E56A35C1EE3C}"/>
              </a:ext>
            </a:extLst>
          </p:cNvPr>
          <p:cNvGraphicFramePr/>
          <p:nvPr>
            <p:extLst>
              <p:ext uri="{D42A27DB-BD31-4B8C-83A1-F6EECF244321}">
                <p14:modId xmlns:p14="http://schemas.microsoft.com/office/powerpoint/2010/main" val="1773497849"/>
              </p:ext>
            </p:extLst>
          </p:nvPr>
        </p:nvGraphicFramePr>
        <p:xfrm>
          <a:off x="882396" y="894588"/>
          <a:ext cx="7379208" cy="4873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B60AAC9-8E9E-DB53-D081-EBFD4C72ECB8}"/>
              </a:ext>
            </a:extLst>
          </p:cNvPr>
          <p:cNvSpPr txBox="1"/>
          <p:nvPr/>
        </p:nvSpPr>
        <p:spPr>
          <a:xfrm>
            <a:off x="4393692" y="3030712"/>
            <a:ext cx="1783080" cy="369332"/>
          </a:xfrm>
          <a:prstGeom prst="rect">
            <a:avLst/>
          </a:prstGeom>
          <a:noFill/>
        </p:spPr>
        <p:txBody>
          <a:bodyPr wrap="square" rtlCol="0">
            <a:spAutoFit/>
          </a:bodyPr>
          <a:lstStyle/>
          <a:p>
            <a:pPr algn="ctr"/>
            <a:r>
              <a:rPr lang="en-GB" dirty="0">
                <a:solidFill>
                  <a:schemeClr val="accent1">
                    <a:lumMod val="75000"/>
                  </a:schemeClr>
                </a:solidFill>
              </a:rPr>
              <a:t>Equitable</a:t>
            </a:r>
          </a:p>
        </p:txBody>
      </p:sp>
      <p:sp>
        <p:nvSpPr>
          <p:cNvPr id="7" name="TextBox 6">
            <a:extLst>
              <a:ext uri="{FF2B5EF4-FFF2-40B4-BE49-F238E27FC236}">
                <a16:creationId xmlns:a16="http://schemas.microsoft.com/office/drawing/2014/main" id="{10F02C78-52BA-3365-0BCE-652F665E141A}"/>
              </a:ext>
            </a:extLst>
          </p:cNvPr>
          <p:cNvSpPr txBox="1"/>
          <p:nvPr/>
        </p:nvSpPr>
        <p:spPr>
          <a:xfrm>
            <a:off x="3680460" y="4190476"/>
            <a:ext cx="1783080" cy="369332"/>
          </a:xfrm>
          <a:prstGeom prst="rect">
            <a:avLst/>
          </a:prstGeom>
          <a:noFill/>
        </p:spPr>
        <p:txBody>
          <a:bodyPr wrap="square" rtlCol="0">
            <a:spAutoFit/>
          </a:bodyPr>
          <a:lstStyle/>
          <a:p>
            <a:pPr algn="ctr"/>
            <a:r>
              <a:rPr lang="en-GB" dirty="0">
                <a:solidFill>
                  <a:schemeClr val="accent1">
                    <a:lumMod val="75000"/>
                  </a:schemeClr>
                </a:solidFill>
              </a:rPr>
              <a:t>Viable</a:t>
            </a:r>
          </a:p>
        </p:txBody>
      </p:sp>
      <p:sp>
        <p:nvSpPr>
          <p:cNvPr id="8" name="TextBox 7">
            <a:extLst>
              <a:ext uri="{FF2B5EF4-FFF2-40B4-BE49-F238E27FC236}">
                <a16:creationId xmlns:a16="http://schemas.microsoft.com/office/drawing/2014/main" id="{404CB586-E1AB-0656-F52D-7771CA982B3A}"/>
              </a:ext>
            </a:extLst>
          </p:cNvPr>
          <p:cNvSpPr txBox="1"/>
          <p:nvPr/>
        </p:nvSpPr>
        <p:spPr>
          <a:xfrm>
            <a:off x="3037332" y="3079480"/>
            <a:ext cx="1783080" cy="369332"/>
          </a:xfrm>
          <a:prstGeom prst="rect">
            <a:avLst/>
          </a:prstGeom>
          <a:noFill/>
        </p:spPr>
        <p:txBody>
          <a:bodyPr wrap="square" rtlCol="0">
            <a:spAutoFit/>
          </a:bodyPr>
          <a:lstStyle/>
          <a:p>
            <a:pPr algn="ctr"/>
            <a:r>
              <a:rPr lang="en-GB" dirty="0">
                <a:solidFill>
                  <a:schemeClr val="accent1">
                    <a:lumMod val="75000"/>
                  </a:schemeClr>
                </a:solidFill>
              </a:rPr>
              <a:t>Bearable</a:t>
            </a:r>
          </a:p>
        </p:txBody>
      </p:sp>
    </p:spTree>
    <p:extLst>
      <p:ext uri="{BB962C8B-B14F-4D97-AF65-F5344CB8AC3E}">
        <p14:creationId xmlns:p14="http://schemas.microsoft.com/office/powerpoint/2010/main" val="30569577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280590"/>
            <a:ext cx="4629150" cy="445550"/>
          </a:xfrm>
        </p:spPr>
        <p:txBody>
          <a:bodyPr>
            <a:normAutofit fontScale="90000"/>
          </a:bodyPr>
          <a:lstStyle/>
          <a:p>
            <a:pPr algn="ctr"/>
            <a:r>
              <a:rPr lang="en-GB" b="1" dirty="0"/>
              <a:t>References</a:t>
            </a:r>
          </a:p>
        </p:txBody>
      </p:sp>
      <p:sp>
        <p:nvSpPr>
          <p:cNvPr id="4" name="TextBox 3"/>
          <p:cNvSpPr txBox="1"/>
          <p:nvPr/>
        </p:nvSpPr>
        <p:spPr>
          <a:xfrm>
            <a:off x="86868" y="718001"/>
            <a:ext cx="8970264" cy="5421997"/>
          </a:xfrm>
          <a:prstGeom prst="rect">
            <a:avLst/>
          </a:prstGeom>
          <a:noFill/>
        </p:spPr>
        <p:txBody>
          <a:bodyPr wrap="square" rtlCol="0">
            <a:spAutoFit/>
          </a:bodyPr>
          <a:lstStyle/>
          <a:p>
            <a:pPr>
              <a:spcBef>
                <a:spcPts val="450"/>
              </a:spcBef>
              <a:spcAft>
                <a:spcPts val="450"/>
              </a:spcAft>
            </a:pPr>
            <a:r>
              <a:rPr lang="en-GB" sz="1400" dirty="0" err="1"/>
              <a:t>Biely</a:t>
            </a:r>
            <a:r>
              <a:rPr lang="en-GB" sz="1400" dirty="0"/>
              <a:t>, K &amp; </a:t>
            </a:r>
            <a:r>
              <a:rPr lang="en-GB" sz="1400" dirty="0" err="1"/>
              <a:t>Chakori</a:t>
            </a:r>
            <a:r>
              <a:rPr lang="en-GB" sz="1400" dirty="0"/>
              <a:t>, S. (2024) ‘Sustainability transition theories: Perpetuating or breaking with the status quo’ in </a:t>
            </a:r>
            <a:r>
              <a:rPr lang="en-GB" sz="1400" i="1" dirty="0"/>
              <a:t>Sustainable Development</a:t>
            </a:r>
            <a:r>
              <a:rPr lang="en-GB" sz="1400" dirty="0"/>
              <a:t> Wiley Online Available at: </a:t>
            </a:r>
            <a:r>
              <a:rPr lang="en-GB" sz="1400" dirty="0">
                <a:hlinkClick r:id="rId2"/>
              </a:rPr>
              <a:t>Sustainability transition theories: Perpetuating or breaking with the status quo - Biely - Sustainable Development - Wiley Online Library</a:t>
            </a:r>
            <a:r>
              <a:rPr lang="en-GB" sz="1400" dirty="0"/>
              <a:t> [Last Accessed 07/01/2026]</a:t>
            </a:r>
          </a:p>
          <a:p>
            <a:pPr>
              <a:spcBef>
                <a:spcPts val="450"/>
              </a:spcBef>
              <a:spcAft>
                <a:spcPts val="450"/>
              </a:spcAft>
            </a:pPr>
            <a:r>
              <a:rPr lang="en-GB" altLang="en-US" sz="1400" dirty="0"/>
              <a:t>Bookchin, M. (1993) </a:t>
            </a:r>
            <a:r>
              <a:rPr lang="en-GB" altLang="en-US" sz="1400" i="1" dirty="0"/>
              <a:t>What is Social Ecology? </a:t>
            </a:r>
            <a:r>
              <a:rPr lang="en-GB" altLang="en-US" sz="1400" dirty="0"/>
              <a:t>The Anarchist Library Available at: </a:t>
            </a:r>
            <a:r>
              <a:rPr lang="en-GB" sz="1400" dirty="0">
                <a:hlinkClick r:id="rId3"/>
              </a:rPr>
              <a:t>What is Social Ecology? | The Anarchist Library</a:t>
            </a:r>
            <a:r>
              <a:rPr lang="en-GB" sz="1400" dirty="0"/>
              <a:t> [Last Accessed 07/01/2026]</a:t>
            </a:r>
          </a:p>
          <a:p>
            <a:pPr>
              <a:spcBef>
                <a:spcPts val="450"/>
              </a:spcBef>
              <a:spcAft>
                <a:spcPts val="450"/>
              </a:spcAft>
            </a:pPr>
            <a:r>
              <a:rPr lang="en-GB" sz="1400" dirty="0"/>
              <a:t>Boston, P.J. (2008) ‘Gaia Hypothesis’, in Jørgensen &amp; Fath (eds), </a:t>
            </a:r>
            <a:r>
              <a:rPr lang="en-GB" sz="1400" i="1" dirty="0"/>
              <a:t>Encyclopedia of Ecology</a:t>
            </a:r>
            <a:r>
              <a:rPr lang="en-GB" sz="1400" dirty="0"/>
              <a:t>, Academic Press pp.1727-1731 Available at: </a:t>
            </a:r>
            <a:r>
              <a:rPr lang="en-GB" sz="1400" dirty="0">
                <a:hlinkClick r:id="rId4"/>
              </a:rPr>
              <a:t>Gaia Hypothesis – ScienceDirect</a:t>
            </a:r>
            <a:r>
              <a:rPr lang="en-GB" sz="1400" dirty="0"/>
              <a:t> [Last Accessed 07/01/2026]</a:t>
            </a:r>
          </a:p>
          <a:p>
            <a:pPr>
              <a:spcBef>
                <a:spcPts val="450"/>
              </a:spcBef>
              <a:spcAft>
                <a:spcPts val="450"/>
              </a:spcAft>
            </a:pPr>
            <a:r>
              <a:rPr lang="en-GB" sz="1400" dirty="0"/>
              <a:t>Brundtland (1987) </a:t>
            </a:r>
            <a:r>
              <a:rPr lang="en-GB" sz="1400" i="1" dirty="0"/>
              <a:t>Report of the World Commission on Environmental Development: Our Common Future</a:t>
            </a:r>
            <a:r>
              <a:rPr lang="en-GB" sz="1400" dirty="0"/>
              <a:t> New York: United Nations Available at: </a:t>
            </a:r>
            <a:r>
              <a:rPr lang="en-GB" sz="1400" dirty="0">
                <a:hlinkClick r:id="rId5"/>
              </a:rPr>
              <a:t>Our Common Future: Report of the World Commission on Environment and Development</a:t>
            </a:r>
            <a:r>
              <a:rPr lang="en-GB" sz="1400" dirty="0"/>
              <a:t> [Last Accessed 07/01/2026]</a:t>
            </a:r>
          </a:p>
          <a:p>
            <a:pPr>
              <a:spcBef>
                <a:spcPts val="450"/>
              </a:spcBef>
              <a:spcAft>
                <a:spcPts val="450"/>
              </a:spcAft>
            </a:pPr>
            <a:r>
              <a:rPr lang="en-GB" sz="1400" dirty="0"/>
              <a:t>Calisto Friant, M., Vermeulen, W.J.V. &amp; </a:t>
            </a:r>
            <a:r>
              <a:rPr lang="en-GB" sz="1400" dirty="0" err="1"/>
              <a:t>Salomone</a:t>
            </a:r>
            <a:r>
              <a:rPr lang="en-GB" sz="1400" dirty="0"/>
              <a:t>, R. (2023) ‘Transition to a Sustainable Circular Society: More than Just Resource Efficiency’. </a:t>
            </a:r>
            <a:r>
              <a:rPr lang="en-GB" sz="1400" i="1" dirty="0"/>
              <a:t>Circular Economy and Sustainability</a:t>
            </a:r>
            <a:r>
              <a:rPr lang="en-GB" sz="1400" dirty="0"/>
              <a:t>. Vol. 4, pp.23–42 Springer Nature Available at: </a:t>
            </a:r>
            <a:r>
              <a:rPr lang="en-GB" sz="1400" dirty="0">
                <a:hlinkClick r:id="rId6"/>
              </a:rPr>
              <a:t>Transition to a Sustainable Circular Society: More than Just Resource Efficiency | Circular Economy and Sustainability</a:t>
            </a:r>
            <a:r>
              <a:rPr lang="en-GB" sz="1400" dirty="0"/>
              <a:t> [Last Accessed 07/01/2026]</a:t>
            </a:r>
          </a:p>
          <a:p>
            <a:pPr>
              <a:spcBef>
                <a:spcPts val="450"/>
              </a:spcBef>
              <a:spcAft>
                <a:spcPts val="450"/>
              </a:spcAft>
            </a:pPr>
            <a:r>
              <a:rPr lang="en-GB" sz="1400" dirty="0"/>
              <a:t>Colman, A.M. (2015) ’Cognitive Dissonance’ in </a:t>
            </a:r>
            <a:r>
              <a:rPr lang="en-GB" sz="1400" i="1" dirty="0"/>
              <a:t>A Dictionary of Psychology</a:t>
            </a:r>
            <a:r>
              <a:rPr lang="en-GB" sz="1400" dirty="0"/>
              <a:t>. Fourth edition. Oxford University Press Available at: </a:t>
            </a:r>
            <a:r>
              <a:rPr lang="en-GB" sz="1400" dirty="0">
                <a:hlinkClick r:id="rId7"/>
              </a:rPr>
              <a:t>Cognitive dissonance - Oxford Reference</a:t>
            </a:r>
            <a:r>
              <a:rPr lang="en-GB" sz="1400" dirty="0"/>
              <a:t> [Last Accessed 07/01/2026]</a:t>
            </a:r>
          </a:p>
          <a:p>
            <a:pPr>
              <a:spcBef>
                <a:spcPts val="450"/>
              </a:spcBef>
              <a:spcAft>
                <a:spcPts val="450"/>
              </a:spcAft>
            </a:pPr>
            <a:r>
              <a:rPr lang="en-GB" sz="1400" dirty="0"/>
              <a:t>Costello, Prof. A. </a:t>
            </a:r>
            <a:r>
              <a:rPr lang="en-GB" sz="1400" i="1" dirty="0"/>
              <a:t> et al </a:t>
            </a:r>
            <a:r>
              <a:rPr lang="en-GB" sz="1400" dirty="0"/>
              <a:t>(2009) ‘Managing the health effects of climate change’ </a:t>
            </a:r>
            <a:r>
              <a:rPr lang="en-GB" sz="1400" i="1" dirty="0"/>
              <a:t>The Lancet </a:t>
            </a:r>
            <a:r>
              <a:rPr lang="en-GB" sz="1400" dirty="0"/>
              <a:t>Volume 373 (No. 9676, May 2009) p. 1693 Available at: </a:t>
            </a:r>
            <a:r>
              <a:rPr lang="en-GB" sz="1400" dirty="0">
                <a:hlinkClick r:id="rId8"/>
              </a:rPr>
              <a:t>Managing the health effects of climate change: Lancet and University College London Institute for Global Health Commission – ScienceDirect</a:t>
            </a:r>
            <a:r>
              <a:rPr lang="en-GB" sz="1400" dirty="0"/>
              <a:t> [Last Accessed 07/01/2026]</a:t>
            </a:r>
          </a:p>
          <a:p>
            <a:pPr>
              <a:spcBef>
                <a:spcPts val="450"/>
              </a:spcBef>
              <a:spcAft>
                <a:spcPts val="450"/>
              </a:spcAft>
            </a:pPr>
            <a:r>
              <a:rPr lang="en-GB" sz="1400" dirty="0"/>
              <a:t>Cudworth E. (2003) </a:t>
            </a:r>
            <a:r>
              <a:rPr lang="en-GB" sz="1400" i="1" dirty="0"/>
              <a:t>Environment and Society</a:t>
            </a:r>
            <a:r>
              <a:rPr lang="en-GB" sz="1400" dirty="0"/>
              <a:t> London: Routledge.</a:t>
            </a:r>
          </a:p>
        </p:txBody>
      </p:sp>
    </p:spTree>
    <p:extLst>
      <p:ext uri="{BB962C8B-B14F-4D97-AF65-F5344CB8AC3E}">
        <p14:creationId xmlns:p14="http://schemas.microsoft.com/office/powerpoint/2010/main" val="24325901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91656"/>
            <a:ext cx="4629150" cy="445550"/>
          </a:xfrm>
        </p:spPr>
        <p:txBody>
          <a:bodyPr>
            <a:normAutofit fontScale="90000"/>
          </a:bodyPr>
          <a:lstStyle/>
          <a:p>
            <a:pPr algn="ctr"/>
            <a:r>
              <a:rPr lang="en-GB" b="1" dirty="0"/>
              <a:t>References</a:t>
            </a:r>
          </a:p>
        </p:txBody>
      </p:sp>
      <p:sp>
        <p:nvSpPr>
          <p:cNvPr id="4" name="TextBox 3"/>
          <p:cNvSpPr txBox="1"/>
          <p:nvPr/>
        </p:nvSpPr>
        <p:spPr>
          <a:xfrm>
            <a:off x="182881" y="853026"/>
            <a:ext cx="8476488" cy="4739759"/>
          </a:xfrm>
          <a:prstGeom prst="rect">
            <a:avLst/>
          </a:prstGeom>
          <a:noFill/>
        </p:spPr>
        <p:txBody>
          <a:bodyPr wrap="square" rtlCol="0">
            <a:spAutoFit/>
          </a:bodyPr>
          <a:lstStyle/>
          <a:p>
            <a:pPr>
              <a:spcBef>
                <a:spcPts val="450"/>
              </a:spcBef>
              <a:spcAft>
                <a:spcPts val="450"/>
              </a:spcAft>
            </a:pPr>
            <a:r>
              <a:rPr lang="en-GB" altLang="en-US" sz="1400" dirty="0" err="1"/>
              <a:t>D’Eaubonne</a:t>
            </a:r>
            <a:r>
              <a:rPr lang="en-GB" altLang="en-US" sz="1400" dirty="0"/>
              <a:t>, F. (1974 [2020]) Feminism or Death London: Verso Available at: </a:t>
            </a:r>
            <a:r>
              <a:rPr lang="en-GB" sz="1400" dirty="0">
                <a:hlinkClick r:id="rId2"/>
              </a:rPr>
              <a:t>Feminism Or Death - Google Books</a:t>
            </a:r>
            <a:r>
              <a:rPr lang="en-GB" sz="1400" dirty="0"/>
              <a:t> [Last Accessed 07/01/2026]</a:t>
            </a:r>
          </a:p>
          <a:p>
            <a:pPr>
              <a:spcBef>
                <a:spcPts val="450"/>
              </a:spcBef>
              <a:spcAft>
                <a:spcPts val="450"/>
              </a:spcAft>
            </a:pPr>
            <a:r>
              <a:rPr lang="en-GB" altLang="en-US" sz="1400" dirty="0"/>
              <a:t>Duncan, S., </a:t>
            </a:r>
            <a:r>
              <a:rPr lang="en-GB" altLang="en-US" sz="1400" dirty="0" err="1"/>
              <a:t>Hjelmskog</a:t>
            </a:r>
            <a:r>
              <a:rPr lang="en-GB" altLang="en-US" sz="1400" dirty="0"/>
              <a:t>, A. and </a:t>
            </a:r>
            <a:r>
              <a:rPr lang="en-GB" altLang="en-US" sz="1400" dirty="0" err="1"/>
              <a:t>Papies</a:t>
            </a:r>
            <a:r>
              <a:rPr lang="en-GB" altLang="en-US" sz="1400" dirty="0"/>
              <a:t>, E.K. (2025) ‘“I can’t compromise the quality of my life I’m sorry”: Privileged individuals in the United Kingdom show little willingness to change high-carbon lifestyles’, </a:t>
            </a:r>
            <a:r>
              <a:rPr lang="en-GB" altLang="en-US" sz="1400" i="1" dirty="0"/>
              <a:t>Energy Research &amp; Social Science</a:t>
            </a:r>
            <a:r>
              <a:rPr lang="en-GB" altLang="en-US" sz="1400" dirty="0"/>
              <a:t>, 126 Available at: </a:t>
            </a:r>
            <a:r>
              <a:rPr lang="en-GB" sz="1400" dirty="0">
                <a:hlinkClick r:id="rId3"/>
              </a:rPr>
              <a:t>“I can't compromise the quality of my life I'm sorry”: Privileged individuals in the United Kingdom show little willingness to change high-carbon lifestyles – ScienceDirect</a:t>
            </a:r>
            <a:r>
              <a:rPr lang="en-GB" sz="1400" dirty="0"/>
              <a:t> [Last Accessed 07/01/2026]</a:t>
            </a:r>
          </a:p>
          <a:p>
            <a:pPr>
              <a:spcBef>
                <a:spcPts val="450"/>
              </a:spcBef>
              <a:spcAft>
                <a:spcPts val="450"/>
              </a:spcAft>
            </a:pPr>
            <a:r>
              <a:rPr lang="en-GB" sz="1400" dirty="0"/>
              <a:t>Elkington, J. (1998) ‘Partnerships from cannibals with forks: The triple bottom line of 21st-century business’, Environmental quality management, 8(1), pp. 37–51. Available at: </a:t>
            </a:r>
            <a:r>
              <a:rPr lang="en-GB" sz="1400" dirty="0">
                <a:hlinkClick r:id="rId4"/>
              </a:rPr>
              <a:t>Partnerships from Cannibals with Forks: The Triple Bottom Line of 21st-Century Business. – EBSCO</a:t>
            </a:r>
            <a:r>
              <a:rPr lang="en-GB" sz="1400" dirty="0"/>
              <a:t> [Last Accessed 07/01/2026]</a:t>
            </a:r>
          </a:p>
          <a:p>
            <a:pPr>
              <a:spcBef>
                <a:spcPts val="450"/>
              </a:spcBef>
              <a:spcAft>
                <a:spcPts val="450"/>
              </a:spcAft>
            </a:pPr>
            <a:r>
              <a:rPr lang="en-GB" sz="1400" dirty="0"/>
              <a:t>Environment Agency (2024) </a:t>
            </a:r>
            <a:r>
              <a:rPr lang="en-GB" sz="1400" i="1" dirty="0"/>
              <a:t>Guidance: The Thames Barrier</a:t>
            </a:r>
            <a:r>
              <a:rPr lang="en-GB" sz="1400" dirty="0"/>
              <a:t> UK Government Available at: </a:t>
            </a:r>
            <a:r>
              <a:rPr lang="en-GB" sz="1400" dirty="0">
                <a:hlinkClick r:id="rId5"/>
              </a:rPr>
              <a:t>The Thames Barrier - GOV.UK</a:t>
            </a:r>
            <a:r>
              <a:rPr lang="en-GB" sz="1400" dirty="0"/>
              <a:t> [Last Accessed 07/01/2026]</a:t>
            </a:r>
          </a:p>
          <a:p>
            <a:pPr>
              <a:spcBef>
                <a:spcPts val="450"/>
              </a:spcBef>
              <a:spcAft>
                <a:spcPts val="450"/>
              </a:spcAft>
            </a:pPr>
            <a:r>
              <a:rPr lang="en-GB" sz="1400" dirty="0"/>
              <a:t>Geographer Online (2015) </a:t>
            </a:r>
            <a:r>
              <a:rPr lang="en-GB" sz="1400" i="1" dirty="0"/>
              <a:t>Migration - Why do people migrate?</a:t>
            </a:r>
            <a:r>
              <a:rPr lang="en-GB" sz="1400" dirty="0"/>
              <a:t> [Video] Available at: </a:t>
            </a:r>
            <a:r>
              <a:rPr lang="en-GB" sz="1400" dirty="0">
                <a:hlinkClick r:id="rId6"/>
              </a:rPr>
              <a:t>Migration - Why do people migrate?</a:t>
            </a:r>
            <a:r>
              <a:rPr lang="en-GB" sz="1400" dirty="0"/>
              <a:t> [Last Accessed 07/01/2026]</a:t>
            </a:r>
          </a:p>
          <a:p>
            <a:pPr>
              <a:spcBef>
                <a:spcPts val="450"/>
              </a:spcBef>
              <a:spcAft>
                <a:spcPts val="450"/>
              </a:spcAft>
            </a:pPr>
            <a:r>
              <a:rPr lang="en-GB" sz="1400" dirty="0"/>
              <a:t>Gibbs, G (2002) </a:t>
            </a:r>
            <a:r>
              <a:rPr lang="en-GB" sz="1400" i="1" dirty="0"/>
              <a:t>Dyson, champion of British industry, switches production to far east </a:t>
            </a:r>
            <a:r>
              <a:rPr lang="en-GB" sz="1400" dirty="0"/>
              <a:t>The Guardian Available at </a:t>
            </a:r>
            <a:r>
              <a:rPr lang="en-GB" sz="1400" dirty="0">
                <a:hlinkClick r:id="rId7"/>
              </a:rPr>
              <a:t>https://www.theguardian.com/business/2002/feb/06/manufacturing.globalrecession</a:t>
            </a:r>
            <a:r>
              <a:rPr lang="en-GB" sz="1400" dirty="0"/>
              <a:t> [[Last Accessed 07/01/2026]</a:t>
            </a:r>
          </a:p>
          <a:p>
            <a:pPr>
              <a:spcBef>
                <a:spcPts val="450"/>
              </a:spcBef>
              <a:spcAft>
                <a:spcPts val="450"/>
              </a:spcAft>
            </a:pPr>
            <a:r>
              <a:rPr lang="en-GB" sz="1400" dirty="0"/>
              <a:t>Gill, Dr. P. K. &amp; Kaur, S (2025) ‘Emergence of Green Politics in the World’ </a:t>
            </a:r>
            <a:r>
              <a:rPr lang="en-GB" sz="1400" i="1" dirty="0"/>
              <a:t>International Journal of Political Science and Governance</a:t>
            </a:r>
            <a:r>
              <a:rPr lang="en-GB" sz="1400" dirty="0"/>
              <a:t> Available at: </a:t>
            </a:r>
            <a:r>
              <a:rPr lang="en-GB" sz="1400" dirty="0">
                <a:hlinkClick r:id="rId8"/>
              </a:rPr>
              <a:t>Emergence of green politics in the world</a:t>
            </a:r>
            <a:r>
              <a:rPr lang="en-GB" sz="1400" dirty="0"/>
              <a:t> [Last Accessed 07/01/2026]</a:t>
            </a:r>
          </a:p>
        </p:txBody>
      </p:sp>
    </p:spTree>
    <p:extLst>
      <p:ext uri="{BB962C8B-B14F-4D97-AF65-F5344CB8AC3E}">
        <p14:creationId xmlns:p14="http://schemas.microsoft.com/office/powerpoint/2010/main" val="23747833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225726"/>
            <a:ext cx="4629150" cy="445550"/>
          </a:xfrm>
        </p:spPr>
        <p:txBody>
          <a:bodyPr>
            <a:normAutofit fontScale="90000"/>
          </a:bodyPr>
          <a:lstStyle/>
          <a:p>
            <a:pPr algn="ctr"/>
            <a:r>
              <a:rPr lang="en-GB" b="1" dirty="0"/>
              <a:t>References</a:t>
            </a:r>
          </a:p>
        </p:txBody>
      </p:sp>
      <p:sp>
        <p:nvSpPr>
          <p:cNvPr id="4" name="TextBox 3"/>
          <p:cNvSpPr txBox="1"/>
          <p:nvPr/>
        </p:nvSpPr>
        <p:spPr>
          <a:xfrm>
            <a:off x="228601" y="951398"/>
            <a:ext cx="8494776" cy="4396075"/>
          </a:xfrm>
          <a:prstGeom prst="rect">
            <a:avLst/>
          </a:prstGeom>
          <a:noFill/>
        </p:spPr>
        <p:txBody>
          <a:bodyPr wrap="square" rtlCol="0">
            <a:spAutoFit/>
          </a:bodyPr>
          <a:lstStyle/>
          <a:p>
            <a:pPr>
              <a:spcBef>
                <a:spcPts val="450"/>
              </a:spcBef>
              <a:spcAft>
                <a:spcPts val="450"/>
              </a:spcAft>
            </a:pPr>
            <a:r>
              <a:rPr lang="en-GB" sz="1400" dirty="0"/>
              <a:t>House of Commons Library (2024) </a:t>
            </a:r>
            <a:r>
              <a:rPr lang="en-GB" sz="1400" i="1" dirty="0"/>
              <a:t>Research Briefing: Electric vehicles and infrastructure </a:t>
            </a:r>
            <a:r>
              <a:rPr lang="en-GB" sz="1400" dirty="0"/>
              <a:t>UK Parliament Available at: </a:t>
            </a:r>
            <a:r>
              <a:rPr lang="en-GB" sz="1400" dirty="0">
                <a:hlinkClick r:id="rId2"/>
              </a:rPr>
              <a:t>Electric vehicles and infrastructure - House of Commons Library</a:t>
            </a:r>
            <a:r>
              <a:rPr lang="en-GB" sz="1400" dirty="0"/>
              <a:t> [Last Accessed 07/01/2026]</a:t>
            </a:r>
          </a:p>
          <a:p>
            <a:pPr>
              <a:spcBef>
                <a:spcPts val="450"/>
              </a:spcBef>
              <a:spcAft>
                <a:spcPts val="450"/>
              </a:spcAft>
            </a:pPr>
            <a:r>
              <a:rPr lang="en-GB" sz="1400" dirty="0"/>
              <a:t>Lou, X., Li, L.M.W. and Ito, K. (2025) ‘Compensating personal climate response inefficacy with political conservatism?’, </a:t>
            </a:r>
            <a:r>
              <a:rPr lang="en-GB" sz="1400" i="1" dirty="0"/>
              <a:t>Political psychology</a:t>
            </a:r>
            <a:r>
              <a:rPr lang="en-GB" sz="1400" dirty="0"/>
              <a:t> Available at: </a:t>
            </a:r>
            <a:r>
              <a:rPr lang="en-GB" sz="1400" dirty="0">
                <a:hlinkClick r:id="rId3"/>
              </a:rPr>
              <a:t>Compensating personal climate response inefficacy with political conservatism? - Lou - Political Psychology - Wiley Online Library</a:t>
            </a:r>
            <a:r>
              <a:rPr lang="en-GB" sz="1400" dirty="0"/>
              <a:t> [Last Accessed 07/01/2026]</a:t>
            </a:r>
          </a:p>
          <a:p>
            <a:pPr>
              <a:spcBef>
                <a:spcPts val="450"/>
              </a:spcBef>
              <a:spcAft>
                <a:spcPts val="450"/>
              </a:spcAft>
            </a:pPr>
            <a:r>
              <a:rPr lang="en-GB" sz="1400" dirty="0"/>
              <a:t>Lovelock, James (2009). </a:t>
            </a:r>
            <a:r>
              <a:rPr lang="en-GB" sz="1400" i="1" dirty="0"/>
              <a:t>The Vanishing Face of Gaia: A Final Warning</a:t>
            </a:r>
            <a:r>
              <a:rPr lang="en-GB" sz="1400" dirty="0"/>
              <a:t>. Allen Lane. Available at: </a:t>
            </a:r>
            <a:r>
              <a:rPr lang="en-GB" sz="1400" dirty="0">
                <a:hlinkClick r:id="rId4"/>
              </a:rPr>
              <a:t>The vanishing face of Gaia : a final warning : Lovelock, James, 1919- : Free Download, Borrow, and Streaming : Internet Archive</a:t>
            </a:r>
            <a:r>
              <a:rPr lang="en-GB" sz="1400" dirty="0"/>
              <a:t> [Last Accessed 07/01/2026]</a:t>
            </a:r>
          </a:p>
          <a:p>
            <a:pPr>
              <a:spcBef>
                <a:spcPts val="450"/>
              </a:spcBef>
              <a:spcAft>
                <a:spcPts val="450"/>
              </a:spcAft>
            </a:pPr>
            <a:r>
              <a:rPr lang="en-GB" sz="1400" dirty="0"/>
              <a:t>McDonald, J. (2024) </a:t>
            </a:r>
            <a:r>
              <a:rPr lang="en-GB" sz="1400" i="1" dirty="0"/>
              <a:t>Trump Clings to Inaccurate Climate Change Talking Points </a:t>
            </a:r>
            <a:r>
              <a:rPr lang="en-GB" sz="1400" dirty="0"/>
              <a:t>Available at: </a:t>
            </a:r>
            <a:r>
              <a:rPr lang="en-GB" sz="1400" dirty="0">
                <a:hlinkClick r:id="rId5"/>
              </a:rPr>
              <a:t>Trump Clings to Inaccurate Climate Change Talking Points - FactCheck.org</a:t>
            </a:r>
            <a:r>
              <a:rPr lang="en-GB" sz="1400" dirty="0"/>
              <a:t> [Last Accessed 07/01/2026]</a:t>
            </a:r>
          </a:p>
          <a:p>
            <a:pPr>
              <a:spcBef>
                <a:spcPts val="450"/>
              </a:spcBef>
              <a:spcAft>
                <a:spcPts val="450"/>
              </a:spcAft>
            </a:pPr>
            <a:r>
              <a:rPr lang="en-GB" sz="1400" dirty="0" err="1"/>
              <a:t>Mustaquim</a:t>
            </a:r>
            <a:r>
              <a:rPr lang="en-GB" sz="1400" dirty="0"/>
              <a:t>, M., Nyström, T. (2014) ‘Designing Persuasive Systems For Sustainability – A Cognitive Dissonance Model’. In: </a:t>
            </a:r>
            <a:r>
              <a:rPr lang="en-GB" sz="1400" i="1" dirty="0"/>
              <a:t>Proceedings of the 22nd European Conference on Information Systems </a:t>
            </a:r>
            <a:r>
              <a:rPr lang="en-GB" sz="1400" dirty="0"/>
              <a:t>(ECIS) 2014 AIS Electronic Library Available at: </a:t>
            </a:r>
            <a:r>
              <a:rPr lang="en-GB" sz="1400" dirty="0">
                <a:hlinkClick r:id="rId6"/>
              </a:rPr>
              <a:t>Designing Persuasive Systems For Sustainability – A Cognitive Dissonance Model</a:t>
            </a:r>
            <a:r>
              <a:rPr lang="en-GB" sz="1400" dirty="0"/>
              <a:t> [Last Accessed 07/01/2026]</a:t>
            </a:r>
          </a:p>
          <a:p>
            <a:pPr>
              <a:spcBef>
                <a:spcPts val="450"/>
              </a:spcBef>
              <a:spcAft>
                <a:spcPts val="450"/>
              </a:spcAft>
            </a:pPr>
            <a:r>
              <a:rPr lang="en-GB" sz="1400" dirty="0"/>
              <a:t>Næss, A.  &amp; Rothenberg, D. (1989) Ecology, Community and Lifestyle: Outline of an </a:t>
            </a:r>
            <a:r>
              <a:rPr lang="en-GB" sz="1400" dirty="0" err="1"/>
              <a:t>Ecosophy</a:t>
            </a:r>
            <a:r>
              <a:rPr lang="en-GB" sz="1400" dirty="0"/>
              <a:t> Translated by D. Rothenberg. Cambridge: Cambridge University Press Available at: </a:t>
            </a:r>
            <a:r>
              <a:rPr lang="en-GB" sz="1400" dirty="0">
                <a:hlinkClick r:id="rId7"/>
              </a:rPr>
              <a:t>Ecology, Community and Lifestyle - Google Books</a:t>
            </a:r>
            <a:r>
              <a:rPr lang="en-GB" sz="1400" dirty="0"/>
              <a:t> [Last Accessed 07/01/2026]</a:t>
            </a:r>
          </a:p>
        </p:txBody>
      </p:sp>
    </p:spTree>
    <p:extLst>
      <p:ext uri="{BB962C8B-B14F-4D97-AF65-F5344CB8AC3E}">
        <p14:creationId xmlns:p14="http://schemas.microsoft.com/office/powerpoint/2010/main" val="17684865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2336" y="826725"/>
            <a:ext cx="8330184" cy="4739759"/>
          </a:xfrm>
          <a:prstGeom prst="rect">
            <a:avLst/>
          </a:prstGeom>
          <a:noFill/>
        </p:spPr>
        <p:txBody>
          <a:bodyPr wrap="square" rtlCol="0">
            <a:spAutoFit/>
          </a:bodyPr>
          <a:lstStyle/>
          <a:p>
            <a:pPr>
              <a:spcBef>
                <a:spcPts val="450"/>
              </a:spcBef>
              <a:spcAft>
                <a:spcPts val="450"/>
              </a:spcAft>
            </a:pPr>
            <a:r>
              <a:rPr lang="en-GB" sz="1400" dirty="0"/>
              <a:t>Nigam, S., Das, A.K., </a:t>
            </a:r>
            <a:r>
              <a:rPr lang="en-GB" sz="1400" dirty="0" err="1"/>
              <a:t>Matkawala</a:t>
            </a:r>
            <a:r>
              <a:rPr lang="en-GB" sz="1400" dirty="0"/>
              <a:t>, F. </a:t>
            </a:r>
            <a:r>
              <a:rPr lang="en-GB" sz="1400" i="1" dirty="0"/>
              <a:t>et al</a:t>
            </a:r>
            <a:r>
              <a:rPr lang="en-GB" sz="1400" dirty="0"/>
              <a:t>. (2022) ‘An insight overview of bioplastics produced from cellulose extracted from plant material, its applications and degradation’. </a:t>
            </a:r>
            <a:r>
              <a:rPr lang="en-GB" sz="1400" i="1" dirty="0"/>
              <a:t>Environmental Sustainability </a:t>
            </a:r>
            <a:r>
              <a:rPr lang="en-GB" sz="1400" dirty="0"/>
              <a:t>Vol 5, pp. 423–441 Springer Nature Available at: </a:t>
            </a:r>
            <a:r>
              <a:rPr lang="en-GB" sz="1400" dirty="0">
                <a:hlinkClick r:id="rId2"/>
              </a:rPr>
              <a:t>An insight overview of bioplastics produced from cellulose extracted from plant material, its applications and degradation | Environmental Sustainability</a:t>
            </a:r>
            <a:r>
              <a:rPr lang="en-GB" sz="1400" dirty="0"/>
              <a:t> [Last Accessed 07/01/2026]</a:t>
            </a:r>
          </a:p>
          <a:p>
            <a:pPr>
              <a:spcBef>
                <a:spcPts val="450"/>
              </a:spcBef>
              <a:spcAft>
                <a:spcPts val="450"/>
              </a:spcAft>
            </a:pPr>
            <a:r>
              <a:rPr lang="en-GB" sz="1400" dirty="0"/>
              <a:t>Nimo, T.K.O.A. et al. (2025) ‘Coping strategies for climate change anxiety: a perspective on building resilience through psychological capital’, BMJ mental health, 28(1), p. e301421 Available at: </a:t>
            </a:r>
            <a:r>
              <a:rPr lang="en-GB" sz="1400" dirty="0">
                <a:hlinkClick r:id="rId3"/>
              </a:rPr>
              <a:t>Coping strategies for climate change anxiety: a perspective on building resilience through psychological capital | BMJ Mental Health</a:t>
            </a:r>
            <a:r>
              <a:rPr lang="en-GB" sz="1400" dirty="0"/>
              <a:t> [[Last Accessed 07/01/2026]</a:t>
            </a:r>
          </a:p>
          <a:p>
            <a:pPr>
              <a:spcBef>
                <a:spcPts val="450"/>
              </a:spcBef>
              <a:spcAft>
                <a:spcPts val="450"/>
              </a:spcAft>
            </a:pPr>
            <a:r>
              <a:rPr lang="en-GB" sz="1400" dirty="0"/>
              <a:t>O’Riordan, T (1989) ‘The Challenge for Environmentalism’ In Peet, R. &amp; Thrift, N. (ed) </a:t>
            </a:r>
            <a:r>
              <a:rPr lang="en-GB" sz="1400" i="1" dirty="0"/>
              <a:t>New Models in Geography</a:t>
            </a:r>
            <a:r>
              <a:rPr lang="en-GB" sz="1400" dirty="0"/>
              <a:t> London: Unwin Hyman</a:t>
            </a:r>
          </a:p>
          <a:p>
            <a:pPr>
              <a:spcBef>
                <a:spcPts val="450"/>
              </a:spcBef>
              <a:spcAft>
                <a:spcPts val="450"/>
              </a:spcAft>
            </a:pPr>
            <a:r>
              <a:rPr lang="en-GB" sz="1400" dirty="0"/>
              <a:t>Pedersen, O. (2018) </a:t>
            </a:r>
            <a:r>
              <a:rPr lang="en-GB" sz="1400" i="1" dirty="0"/>
              <a:t>Environmental justice in the UK: uncertainty, ambiguity and the law </a:t>
            </a:r>
            <a:r>
              <a:rPr lang="en-GB" sz="1400" dirty="0"/>
              <a:t>Available at </a:t>
            </a:r>
            <a:r>
              <a:rPr lang="en-GB" sz="1400" dirty="0">
                <a:hlinkClick r:id="rId4"/>
              </a:rPr>
              <a:t>Environmental justice in the UK: uncertainty, ambiguity and the law | Legal Studies | Cambridge Core</a:t>
            </a:r>
            <a:r>
              <a:rPr lang="en-GB" sz="1400" dirty="0"/>
              <a:t> [Last Accessed 07/01/2026]</a:t>
            </a:r>
          </a:p>
          <a:p>
            <a:pPr>
              <a:spcBef>
                <a:spcPts val="450"/>
              </a:spcBef>
              <a:spcAft>
                <a:spcPts val="450"/>
              </a:spcAft>
            </a:pPr>
            <a:r>
              <a:rPr lang="en-GB" sz="1400" dirty="0"/>
              <a:t>Phillips, M. &amp; </a:t>
            </a:r>
            <a:r>
              <a:rPr lang="en-GB" sz="1400" dirty="0" err="1"/>
              <a:t>Mighall</a:t>
            </a:r>
            <a:r>
              <a:rPr lang="en-GB" sz="1400" dirty="0"/>
              <a:t>, T (2013) </a:t>
            </a:r>
            <a:r>
              <a:rPr lang="en-GB" sz="1400" i="1" dirty="0"/>
              <a:t>Society and Exploitation Through Nature</a:t>
            </a:r>
            <a:r>
              <a:rPr lang="en-GB" sz="1400" dirty="0"/>
              <a:t> Abingdon: Routledge</a:t>
            </a:r>
          </a:p>
          <a:p>
            <a:pPr>
              <a:spcBef>
                <a:spcPts val="450"/>
              </a:spcBef>
              <a:spcAft>
                <a:spcPts val="450"/>
              </a:spcAft>
            </a:pPr>
            <a:r>
              <a:rPr lang="en-GB" sz="1400" dirty="0"/>
              <a:t>Royal Horticultural Society (2024) </a:t>
            </a:r>
            <a:r>
              <a:rPr lang="en-GB" sz="1400" i="1" dirty="0"/>
              <a:t>Hydroponics </a:t>
            </a:r>
            <a:r>
              <a:rPr lang="en-GB" sz="1400" dirty="0"/>
              <a:t>Available at: </a:t>
            </a:r>
            <a:r>
              <a:rPr lang="en-GB" sz="1400" dirty="0">
                <a:hlinkClick r:id="rId5"/>
              </a:rPr>
              <a:t>Hydroponics / RHS Gardening</a:t>
            </a:r>
            <a:r>
              <a:rPr lang="en-GB" sz="1400" dirty="0"/>
              <a:t> [Last Accessed 07/01/2026]</a:t>
            </a:r>
          </a:p>
          <a:p>
            <a:pPr>
              <a:spcBef>
                <a:spcPts val="450"/>
              </a:spcBef>
              <a:spcAft>
                <a:spcPts val="450"/>
              </a:spcAft>
            </a:pPr>
            <a:r>
              <a:rPr lang="en-GB" sz="1400" dirty="0"/>
              <a:t>Royal Society (2016) </a:t>
            </a:r>
            <a:r>
              <a:rPr lang="en-GB" sz="1400" i="1" dirty="0"/>
              <a:t>What is genetic modification (GM) of crops and how is it done?  </a:t>
            </a:r>
            <a:r>
              <a:rPr lang="en-GB" sz="1400" dirty="0"/>
              <a:t>Available at: </a:t>
            </a:r>
            <a:r>
              <a:rPr lang="en-GB" sz="1400" dirty="0">
                <a:hlinkClick r:id="rId6"/>
              </a:rPr>
              <a:t>What are GM crops and how is it done? | Royal Society</a:t>
            </a:r>
            <a:r>
              <a:rPr lang="en-GB" sz="1400" dirty="0"/>
              <a:t> [Last Accessed 07/01/2026]</a:t>
            </a:r>
          </a:p>
        </p:txBody>
      </p:sp>
      <p:sp>
        <p:nvSpPr>
          <p:cNvPr id="2" name="Title 1">
            <a:extLst>
              <a:ext uri="{FF2B5EF4-FFF2-40B4-BE49-F238E27FC236}">
                <a16:creationId xmlns:a16="http://schemas.microsoft.com/office/drawing/2014/main" id="{9DA3248D-D82B-C74B-2E6D-6DD2931C0126}"/>
              </a:ext>
            </a:extLst>
          </p:cNvPr>
          <p:cNvSpPr txBox="1">
            <a:spLocks/>
          </p:cNvSpPr>
          <p:nvPr/>
        </p:nvSpPr>
        <p:spPr>
          <a:xfrm>
            <a:off x="2252853" y="180006"/>
            <a:ext cx="4629150" cy="4455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15893429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A8DAD-2E42-8493-066D-4BEE95E046C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20FECDD-B59C-64CB-2900-34CF2A6D3E89}"/>
              </a:ext>
            </a:extLst>
          </p:cNvPr>
          <p:cNvSpPr txBox="1"/>
          <p:nvPr/>
        </p:nvSpPr>
        <p:spPr>
          <a:xfrm>
            <a:off x="402336" y="1026126"/>
            <a:ext cx="8330184" cy="3965188"/>
          </a:xfrm>
          <a:prstGeom prst="rect">
            <a:avLst/>
          </a:prstGeom>
          <a:noFill/>
        </p:spPr>
        <p:txBody>
          <a:bodyPr wrap="square" rtlCol="0">
            <a:spAutoFit/>
          </a:bodyPr>
          <a:lstStyle/>
          <a:p>
            <a:pPr>
              <a:spcBef>
                <a:spcPts val="450"/>
              </a:spcBef>
              <a:spcAft>
                <a:spcPts val="450"/>
              </a:spcAft>
            </a:pPr>
            <a:r>
              <a:rPr lang="en-GB" sz="1400" dirty="0" err="1"/>
              <a:t>Schaufelbuehl</a:t>
            </a:r>
            <a:r>
              <a:rPr lang="en-GB" sz="1400" dirty="0"/>
              <a:t>, J.M. (2025) ‘How US Business Associations Supported Neoliberal Environmentalism and Climate Change Denial (1970–1992)’, International history review, pp. 1–16  Available at </a:t>
            </a:r>
            <a:r>
              <a:rPr lang="en-GB" sz="1400" dirty="0">
                <a:hlinkClick r:id="rId2"/>
              </a:rPr>
              <a:t>Full article: How US Business Associations Supported Neoliberal Environmentalism and Climate Change Denial (1970–1992)</a:t>
            </a:r>
            <a:r>
              <a:rPr lang="en-GB" sz="1400" dirty="0"/>
              <a:t> [Last Accessed 07/01/2026]</a:t>
            </a:r>
          </a:p>
          <a:p>
            <a:pPr>
              <a:spcBef>
                <a:spcPts val="450"/>
              </a:spcBef>
              <a:spcAft>
                <a:spcPts val="450"/>
              </a:spcAft>
            </a:pPr>
            <a:r>
              <a:rPr lang="en-GB" sz="1400" dirty="0" err="1"/>
              <a:t>Spretnak</a:t>
            </a:r>
            <a:r>
              <a:rPr lang="en-GB" sz="1400" dirty="0"/>
              <a:t>, C. (1990) ‘Ecofeminism: Our Roots and Flowering’ In Diamond, I &amp; Orenstein, G. (ed)</a:t>
            </a:r>
            <a:r>
              <a:rPr lang="en-GB" sz="1400" i="1" dirty="0"/>
              <a:t> Reweaving the World: The Emergence of Ecofeminism</a:t>
            </a:r>
            <a:r>
              <a:rPr lang="en-GB" sz="1400" dirty="0"/>
              <a:t> San Francisco: Sierra Club Books</a:t>
            </a:r>
          </a:p>
          <a:p>
            <a:pPr>
              <a:spcBef>
                <a:spcPts val="450"/>
              </a:spcBef>
              <a:spcAft>
                <a:spcPts val="450"/>
              </a:spcAft>
            </a:pPr>
            <a:r>
              <a:rPr lang="en-GB" sz="1400" dirty="0"/>
              <a:t>Sustainable Development Research Network (2004) </a:t>
            </a:r>
            <a:r>
              <a:rPr lang="en-GB" sz="1400" i="1" dirty="0"/>
              <a:t>Environmental and social justice : rapid research and evidence review, sustainable development research network UK</a:t>
            </a:r>
            <a:r>
              <a:rPr lang="en-GB" sz="1400" dirty="0"/>
              <a:t> Not currently available online</a:t>
            </a:r>
          </a:p>
          <a:p>
            <a:pPr>
              <a:spcBef>
                <a:spcPts val="450"/>
              </a:spcBef>
              <a:spcAft>
                <a:spcPts val="450"/>
              </a:spcAft>
            </a:pPr>
            <a:r>
              <a:rPr lang="en-GB" sz="1400" dirty="0"/>
              <a:t>United Nations (No date) </a:t>
            </a:r>
            <a:r>
              <a:rPr lang="en-GB" sz="1400" i="1" dirty="0"/>
              <a:t>What is sustainable energy? </a:t>
            </a:r>
            <a:r>
              <a:rPr lang="en-GB" sz="1400" dirty="0"/>
              <a:t>Available at: </a:t>
            </a:r>
            <a:r>
              <a:rPr lang="en-GB" sz="1400" dirty="0">
                <a:hlinkClick r:id="rId3"/>
              </a:rPr>
              <a:t>What is renewable energy? | United Nations</a:t>
            </a:r>
            <a:r>
              <a:rPr lang="en-GB" sz="1400" dirty="0"/>
              <a:t> [Last Accessed 07/01/2026]</a:t>
            </a:r>
          </a:p>
          <a:p>
            <a:pPr>
              <a:spcBef>
                <a:spcPts val="450"/>
              </a:spcBef>
              <a:spcAft>
                <a:spcPts val="450"/>
              </a:spcAft>
            </a:pPr>
            <a:r>
              <a:rPr lang="en-GB" sz="1400" dirty="0"/>
              <a:t>United Nations Framework Convention on Climate Change (No Date a) </a:t>
            </a:r>
            <a:r>
              <a:rPr lang="en-GB" sz="1400" i="1" dirty="0"/>
              <a:t>What is the United Nations Framework Convention on Climate Change?</a:t>
            </a:r>
            <a:r>
              <a:rPr lang="en-GB" sz="1400" dirty="0"/>
              <a:t> Available at: </a:t>
            </a:r>
            <a:r>
              <a:rPr lang="en-GB" sz="1400" dirty="0">
                <a:hlinkClick r:id="rId4"/>
              </a:rPr>
              <a:t>What is the United Nations Framework Convention on Climate Change? | UNFCCC</a:t>
            </a:r>
            <a:r>
              <a:rPr lang="en-GB" sz="1400" dirty="0"/>
              <a:t> Last [Last Accessed 07/01/2026]</a:t>
            </a:r>
          </a:p>
          <a:p>
            <a:pPr>
              <a:spcBef>
                <a:spcPts val="450"/>
              </a:spcBef>
              <a:spcAft>
                <a:spcPts val="450"/>
              </a:spcAft>
            </a:pPr>
            <a:r>
              <a:rPr lang="en-GB" sz="1400" dirty="0"/>
              <a:t>United Nations Framework Convention on Climate Change (No Date b) </a:t>
            </a:r>
            <a:r>
              <a:rPr lang="en-GB" sz="1400" i="1" dirty="0"/>
              <a:t>UN Climate Conference COP30 </a:t>
            </a:r>
            <a:r>
              <a:rPr lang="en-GB" sz="1400" dirty="0"/>
              <a:t>Available at: </a:t>
            </a:r>
            <a:r>
              <a:rPr lang="en-GB" sz="1400" dirty="0">
                <a:hlinkClick r:id="rId5"/>
              </a:rPr>
              <a:t>COP30 | UN </a:t>
            </a:r>
            <a:r>
              <a:rPr lang="en-GB" sz="1400">
                <a:hlinkClick r:id="rId5"/>
              </a:rPr>
              <a:t>News </a:t>
            </a:r>
            <a:r>
              <a:rPr lang="en-GB" sz="1400"/>
              <a:t>[Last Accessed 07/01/2026]</a:t>
            </a:r>
          </a:p>
        </p:txBody>
      </p:sp>
      <p:sp>
        <p:nvSpPr>
          <p:cNvPr id="2" name="Title 1">
            <a:extLst>
              <a:ext uri="{FF2B5EF4-FFF2-40B4-BE49-F238E27FC236}">
                <a16:creationId xmlns:a16="http://schemas.microsoft.com/office/drawing/2014/main" id="{7796FCFD-C2C6-464E-CD5A-4A74E59CCD11}"/>
              </a:ext>
            </a:extLst>
          </p:cNvPr>
          <p:cNvSpPr txBox="1">
            <a:spLocks/>
          </p:cNvSpPr>
          <p:nvPr/>
        </p:nvSpPr>
        <p:spPr>
          <a:xfrm>
            <a:off x="2252853" y="180006"/>
            <a:ext cx="4629150" cy="4455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12298117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4324</Words>
  <Application>Microsoft Office PowerPoint</Application>
  <PresentationFormat>On-screen Show (4:3)</PresentationFormat>
  <Paragraphs>273</Paragraphs>
  <Slides>46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Arial</vt:lpstr>
      <vt:lpstr>Calibri</vt:lpstr>
      <vt:lpstr>Calibri Light</vt:lpstr>
      <vt:lpstr>Holding PAge</vt:lpstr>
      <vt:lpstr>Accessible 2</vt:lpstr>
      <vt:lpstr>PowerPoint Presentation</vt:lpstr>
      <vt:lpstr>PowerPoint Presentation</vt:lpstr>
      <vt:lpstr>Challenges to the ‘Mainstream’  ‘Green’ Politics</vt:lpstr>
      <vt:lpstr>PowerPoint Presentation</vt:lpstr>
      <vt:lpstr>Sustainable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Challenges to the UN Model</vt:lpstr>
      <vt:lpstr>Environmental Inequality</vt:lpstr>
      <vt:lpstr>Measures of environmental inequalities include:</vt:lpstr>
      <vt:lpstr>Who says this is important?</vt:lpstr>
      <vt:lpstr>Four Key areas of Environmental Inequality</vt:lpstr>
      <vt:lpstr>‘Weak’ or ‘Strong’  Sustainable Development </vt:lpstr>
      <vt:lpstr>PowerPoint Presentation</vt:lpstr>
      <vt:lpstr> Technocentric Approaches </vt:lpstr>
      <vt:lpstr>PowerPoint Presentation</vt:lpstr>
      <vt:lpstr> Criticisms of Technocentrism </vt:lpstr>
      <vt:lpstr>PowerPoint Presentation</vt:lpstr>
      <vt:lpstr>Cognitive Dissonance and Climate Change</vt:lpstr>
      <vt:lpstr>Cognitive Dissonance and Climate Change</vt:lpstr>
      <vt:lpstr>Cognitive Dissonance and Climate Change</vt:lpstr>
      <vt:lpstr>Cognitive Dissonance and Climate Change</vt:lpstr>
      <vt:lpstr>Alternatives to the UN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Social Ecology Model </vt:lpstr>
      <vt:lpstr>References</vt:lpstr>
      <vt:lpstr>References</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63</cp:revision>
  <dcterms:created xsi:type="dcterms:W3CDTF">2024-09-09T09:14:57Z</dcterms:created>
  <dcterms:modified xsi:type="dcterms:W3CDTF">2026-01-07T17:43:54Z</dcterms:modified>
</cp:coreProperties>
</file>