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7" r:id="rId8"/>
    <p:sldId id="262" r:id="rId9"/>
    <p:sldId id="266" r:id="rId10"/>
    <p:sldId id="268" r:id="rId11"/>
    <p:sldId id="269" r:id="rId12"/>
    <p:sldId id="270" r:id="rId13"/>
    <p:sldId id="272" r:id="rId14"/>
    <p:sldId id="271" r:id="rId15"/>
    <p:sldId id="273" r:id="rId16"/>
    <p:sldId id="274" r:id="rId17"/>
    <p:sldId id="275" r:id="rId18"/>
    <p:sldId id="264" r:id="rId19"/>
    <p:sldId id="276"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C2408B-8698-4D6D-8058-180653EF94F4}" v="513" dt="2026-03-15T10:50:35.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1" autoAdjust="0"/>
    <p:restoredTop sz="94660"/>
  </p:normalViewPr>
  <p:slideViewPr>
    <p:cSldViewPr snapToGrid="0">
      <p:cViewPr varScale="1">
        <p:scale>
          <a:sx n="59" d="100"/>
          <a:sy n="59" d="100"/>
        </p:scale>
        <p:origin x="9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ssy Kaye Pimentel (2530434)" userId="b7fe9153-c9d6-4a1e-b78d-e201ee68a31f" providerId="ADAL" clId="{CCAA9F5B-0BDE-421C-B7E2-75C9526C966A}"/>
    <pc:docChg chg="undo custSel addSld delSld modSld sldOrd">
      <pc:chgData name="Kissy Kaye Pimentel (2530434)" userId="b7fe9153-c9d6-4a1e-b78d-e201ee68a31f" providerId="ADAL" clId="{CCAA9F5B-0BDE-421C-B7E2-75C9526C966A}" dt="2026-03-15T12:01:07.265" v="4332" actId="20577"/>
      <pc:docMkLst>
        <pc:docMk/>
      </pc:docMkLst>
      <pc:sldChg chg="modSp mod">
        <pc:chgData name="Kissy Kaye Pimentel (2530434)" userId="b7fe9153-c9d6-4a1e-b78d-e201ee68a31f" providerId="ADAL" clId="{CCAA9F5B-0BDE-421C-B7E2-75C9526C966A}" dt="2026-03-13T20:31:07.884" v="3174" actId="113"/>
        <pc:sldMkLst>
          <pc:docMk/>
          <pc:sldMk cId="2707625178" sldId="256"/>
        </pc:sldMkLst>
        <pc:spChg chg="mod">
          <ac:chgData name="Kissy Kaye Pimentel (2530434)" userId="b7fe9153-c9d6-4a1e-b78d-e201ee68a31f" providerId="ADAL" clId="{CCAA9F5B-0BDE-421C-B7E2-75C9526C966A}" dt="2026-03-08T09:37:01.944" v="1" actId="27636"/>
          <ac:spMkLst>
            <pc:docMk/>
            <pc:sldMk cId="2707625178" sldId="256"/>
            <ac:spMk id="2" creationId="{02546C73-B013-26D7-5757-1BB2A19E570B}"/>
          </ac:spMkLst>
        </pc:spChg>
        <pc:spChg chg="mod">
          <ac:chgData name="Kissy Kaye Pimentel (2530434)" userId="b7fe9153-c9d6-4a1e-b78d-e201ee68a31f" providerId="ADAL" clId="{CCAA9F5B-0BDE-421C-B7E2-75C9526C966A}" dt="2026-03-13T20:31:07.884" v="3174" actId="113"/>
          <ac:spMkLst>
            <pc:docMk/>
            <pc:sldMk cId="2707625178" sldId="256"/>
            <ac:spMk id="3" creationId="{DD03488E-47D5-C451-C445-7AB481D49C19}"/>
          </ac:spMkLst>
        </pc:spChg>
      </pc:sldChg>
      <pc:sldChg chg="modSp mod">
        <pc:chgData name="Kissy Kaye Pimentel (2530434)" userId="b7fe9153-c9d6-4a1e-b78d-e201ee68a31f" providerId="ADAL" clId="{CCAA9F5B-0BDE-421C-B7E2-75C9526C966A}" dt="2026-03-15T10:31:43.737" v="4059" actId="2711"/>
        <pc:sldMkLst>
          <pc:docMk/>
          <pc:sldMk cId="1353281135" sldId="257"/>
        </pc:sldMkLst>
        <pc:spChg chg="mod">
          <ac:chgData name="Kissy Kaye Pimentel (2530434)" userId="b7fe9153-c9d6-4a1e-b78d-e201ee68a31f" providerId="ADAL" clId="{CCAA9F5B-0BDE-421C-B7E2-75C9526C966A}" dt="2026-03-08T09:37:01.986" v="3" actId="27636"/>
          <ac:spMkLst>
            <pc:docMk/>
            <pc:sldMk cId="1353281135" sldId="257"/>
            <ac:spMk id="4" creationId="{C310F639-A208-8D0E-D118-D4066335D6C4}"/>
          </ac:spMkLst>
        </pc:spChg>
        <pc:graphicFrameChg chg="mod modGraphic">
          <ac:chgData name="Kissy Kaye Pimentel (2530434)" userId="b7fe9153-c9d6-4a1e-b78d-e201ee68a31f" providerId="ADAL" clId="{CCAA9F5B-0BDE-421C-B7E2-75C9526C966A}" dt="2026-03-15T10:31:43.737" v="4059" actId="2711"/>
          <ac:graphicFrameMkLst>
            <pc:docMk/>
            <pc:sldMk cId="1353281135" sldId="257"/>
            <ac:graphicFrameMk id="6" creationId="{BA123F8C-9D4C-AB1C-D855-0EBA4627F996}"/>
          </ac:graphicFrameMkLst>
        </pc:graphicFrameChg>
      </pc:sldChg>
      <pc:sldChg chg="modSp mod">
        <pc:chgData name="Kissy Kaye Pimentel (2530434)" userId="b7fe9153-c9d6-4a1e-b78d-e201ee68a31f" providerId="ADAL" clId="{CCAA9F5B-0BDE-421C-B7E2-75C9526C966A}" dt="2026-03-13T21:59:35.471" v="3678" actId="33524"/>
        <pc:sldMkLst>
          <pc:docMk/>
          <pc:sldMk cId="3711448553" sldId="258"/>
        </pc:sldMkLst>
        <pc:spChg chg="mod">
          <ac:chgData name="Kissy Kaye Pimentel (2530434)" userId="b7fe9153-c9d6-4a1e-b78d-e201ee68a31f" providerId="ADAL" clId="{CCAA9F5B-0BDE-421C-B7E2-75C9526C966A}" dt="2026-03-08T09:37:02.001" v="4" actId="27636"/>
          <ac:spMkLst>
            <pc:docMk/>
            <pc:sldMk cId="3711448553" sldId="258"/>
            <ac:spMk id="2" creationId="{7648607A-1099-FF96-FAB8-5D151462AFA5}"/>
          </ac:spMkLst>
        </pc:spChg>
        <pc:spChg chg="mod">
          <ac:chgData name="Kissy Kaye Pimentel (2530434)" userId="b7fe9153-c9d6-4a1e-b78d-e201ee68a31f" providerId="ADAL" clId="{CCAA9F5B-0BDE-421C-B7E2-75C9526C966A}" dt="2026-03-13T21:59:35.471" v="3678" actId="33524"/>
          <ac:spMkLst>
            <pc:docMk/>
            <pc:sldMk cId="3711448553" sldId="258"/>
            <ac:spMk id="3" creationId="{B5E2C7CA-6A59-79A8-6929-1CDDB19ACF6F}"/>
          </ac:spMkLst>
        </pc:spChg>
      </pc:sldChg>
      <pc:sldChg chg="modSp mod modAnim">
        <pc:chgData name="Kissy Kaye Pimentel (2530434)" userId="b7fe9153-c9d6-4a1e-b78d-e201ee68a31f" providerId="ADAL" clId="{CCAA9F5B-0BDE-421C-B7E2-75C9526C966A}" dt="2026-03-13T21:52:22.258" v="3605" actId="20577"/>
        <pc:sldMkLst>
          <pc:docMk/>
          <pc:sldMk cId="1148573040" sldId="260"/>
        </pc:sldMkLst>
        <pc:spChg chg="mod">
          <ac:chgData name="Kissy Kaye Pimentel (2530434)" userId="b7fe9153-c9d6-4a1e-b78d-e201ee68a31f" providerId="ADAL" clId="{CCAA9F5B-0BDE-421C-B7E2-75C9526C966A}" dt="2026-03-13T21:52:22.258" v="3605" actId="20577"/>
          <ac:spMkLst>
            <pc:docMk/>
            <pc:sldMk cId="1148573040" sldId="260"/>
            <ac:spMk id="3" creationId="{DDC9BF99-D00A-B1F2-2887-C3116BD8B241}"/>
          </ac:spMkLst>
        </pc:spChg>
      </pc:sldChg>
      <pc:sldChg chg="addSp delSp modSp mod modAnim">
        <pc:chgData name="Kissy Kaye Pimentel (2530434)" userId="b7fe9153-c9d6-4a1e-b78d-e201ee68a31f" providerId="ADAL" clId="{CCAA9F5B-0BDE-421C-B7E2-75C9526C966A}" dt="2026-03-15T10:03:40.087" v="4054" actId="20577"/>
        <pc:sldMkLst>
          <pc:docMk/>
          <pc:sldMk cId="3130983514" sldId="261"/>
        </pc:sldMkLst>
        <pc:spChg chg="mod">
          <ac:chgData name="Kissy Kaye Pimentel (2530434)" userId="b7fe9153-c9d6-4a1e-b78d-e201ee68a31f" providerId="ADAL" clId="{CCAA9F5B-0BDE-421C-B7E2-75C9526C966A}" dt="2026-03-15T10:03:40.087" v="4054" actId="20577"/>
          <ac:spMkLst>
            <pc:docMk/>
            <pc:sldMk cId="3130983514" sldId="261"/>
            <ac:spMk id="3" creationId="{3FD69775-5259-9A7D-23BE-3EFC81FC908A}"/>
          </ac:spMkLst>
        </pc:spChg>
        <pc:graphicFrameChg chg="add del mod">
          <ac:chgData name="Kissy Kaye Pimentel (2530434)" userId="b7fe9153-c9d6-4a1e-b78d-e201ee68a31f" providerId="ADAL" clId="{CCAA9F5B-0BDE-421C-B7E2-75C9526C966A}" dt="2026-03-15T10:02:35.691" v="4034" actId="478"/>
          <ac:graphicFrameMkLst>
            <pc:docMk/>
            <pc:sldMk cId="3130983514" sldId="261"/>
            <ac:graphicFrameMk id="4" creationId="{F110EB48-9463-C31A-007D-24694755668D}"/>
          </ac:graphicFrameMkLst>
        </pc:graphicFrameChg>
      </pc:sldChg>
      <pc:sldChg chg="modSp mod modAnim">
        <pc:chgData name="Kissy Kaye Pimentel (2530434)" userId="b7fe9153-c9d6-4a1e-b78d-e201ee68a31f" providerId="ADAL" clId="{CCAA9F5B-0BDE-421C-B7E2-75C9526C966A}" dt="2026-03-15T10:34:25.502" v="4236" actId="20577"/>
        <pc:sldMkLst>
          <pc:docMk/>
          <pc:sldMk cId="452808670" sldId="262"/>
        </pc:sldMkLst>
        <pc:spChg chg="mod">
          <ac:chgData name="Kissy Kaye Pimentel (2530434)" userId="b7fe9153-c9d6-4a1e-b78d-e201ee68a31f" providerId="ADAL" clId="{CCAA9F5B-0BDE-421C-B7E2-75C9526C966A}" dt="2026-03-08T09:37:02.026" v="7" actId="27636"/>
          <ac:spMkLst>
            <pc:docMk/>
            <pc:sldMk cId="452808670" sldId="262"/>
            <ac:spMk id="2" creationId="{31E9C102-5ADF-EBBA-D32E-ED56C6356887}"/>
          </ac:spMkLst>
        </pc:spChg>
        <pc:spChg chg="mod">
          <ac:chgData name="Kissy Kaye Pimentel (2530434)" userId="b7fe9153-c9d6-4a1e-b78d-e201ee68a31f" providerId="ADAL" clId="{CCAA9F5B-0BDE-421C-B7E2-75C9526C966A}" dt="2026-03-15T10:34:25.502" v="4236" actId="20577"/>
          <ac:spMkLst>
            <pc:docMk/>
            <pc:sldMk cId="452808670" sldId="262"/>
            <ac:spMk id="3" creationId="{C6B51929-3E8C-029E-2796-2FFEBEA0D13D}"/>
          </ac:spMkLst>
        </pc:spChg>
      </pc:sldChg>
      <pc:sldChg chg="modSp mod modAnim">
        <pc:chgData name="Kissy Kaye Pimentel (2530434)" userId="b7fe9153-c9d6-4a1e-b78d-e201ee68a31f" providerId="ADAL" clId="{CCAA9F5B-0BDE-421C-B7E2-75C9526C966A}" dt="2026-03-13T21:36:33.556" v="3451" actId="313"/>
        <pc:sldMkLst>
          <pc:docMk/>
          <pc:sldMk cId="2527619209" sldId="264"/>
        </pc:sldMkLst>
        <pc:spChg chg="mod">
          <ac:chgData name="Kissy Kaye Pimentel (2530434)" userId="b7fe9153-c9d6-4a1e-b78d-e201ee68a31f" providerId="ADAL" clId="{CCAA9F5B-0BDE-421C-B7E2-75C9526C966A}" dt="2026-03-13T21:36:33.556" v="3451" actId="313"/>
          <ac:spMkLst>
            <pc:docMk/>
            <pc:sldMk cId="2527619209" sldId="264"/>
            <ac:spMk id="3" creationId="{5435E3AF-F16F-39D1-04ED-EB6DAF9728C9}"/>
          </ac:spMkLst>
        </pc:spChg>
      </pc:sldChg>
      <pc:sldChg chg="modSp mod">
        <pc:chgData name="Kissy Kaye Pimentel (2530434)" userId="b7fe9153-c9d6-4a1e-b78d-e201ee68a31f" providerId="ADAL" clId="{CCAA9F5B-0BDE-421C-B7E2-75C9526C966A}" dt="2026-03-15T10:51:36.147" v="4322" actId="27636"/>
        <pc:sldMkLst>
          <pc:docMk/>
          <pc:sldMk cId="788003329" sldId="265"/>
        </pc:sldMkLst>
        <pc:spChg chg="mod">
          <ac:chgData name="Kissy Kaye Pimentel (2530434)" userId="b7fe9153-c9d6-4a1e-b78d-e201ee68a31f" providerId="ADAL" clId="{CCAA9F5B-0BDE-421C-B7E2-75C9526C966A}" dt="2026-03-15T10:51:36.147" v="4322" actId="27636"/>
          <ac:spMkLst>
            <pc:docMk/>
            <pc:sldMk cId="788003329" sldId="265"/>
            <ac:spMk id="3" creationId="{D0697271-EB93-BEE0-08C8-10C19775EF41}"/>
          </ac:spMkLst>
        </pc:spChg>
      </pc:sldChg>
      <pc:sldChg chg="modSp mod modAnim">
        <pc:chgData name="Kissy Kaye Pimentel (2530434)" userId="b7fe9153-c9d6-4a1e-b78d-e201ee68a31f" providerId="ADAL" clId="{CCAA9F5B-0BDE-421C-B7E2-75C9526C966A}" dt="2026-03-15T12:01:07.265" v="4332" actId="20577"/>
        <pc:sldMkLst>
          <pc:docMk/>
          <pc:sldMk cId="3302724406" sldId="266"/>
        </pc:sldMkLst>
        <pc:spChg chg="mod">
          <ac:chgData name="Kissy Kaye Pimentel (2530434)" userId="b7fe9153-c9d6-4a1e-b78d-e201ee68a31f" providerId="ADAL" clId="{CCAA9F5B-0BDE-421C-B7E2-75C9526C966A}" dt="2026-03-15T12:01:07.265" v="4332" actId="20577"/>
          <ac:spMkLst>
            <pc:docMk/>
            <pc:sldMk cId="3302724406" sldId="266"/>
            <ac:spMk id="2" creationId="{E3A0BF0D-C57C-C4C7-E8B9-AF20E4C40586}"/>
          </ac:spMkLst>
        </pc:spChg>
        <pc:graphicFrameChg chg="mod modGraphic">
          <ac:chgData name="Kissy Kaye Pimentel (2530434)" userId="b7fe9153-c9d6-4a1e-b78d-e201ee68a31f" providerId="ADAL" clId="{CCAA9F5B-0BDE-421C-B7E2-75C9526C966A}" dt="2026-03-08T10:14:01.803" v="41" actId="255"/>
          <ac:graphicFrameMkLst>
            <pc:docMk/>
            <pc:sldMk cId="3302724406" sldId="266"/>
            <ac:graphicFrameMk id="4" creationId="{F36EFE5F-8CED-D02D-4EE8-15235101E766}"/>
          </ac:graphicFrameMkLst>
        </pc:graphicFrameChg>
      </pc:sldChg>
      <pc:sldChg chg="modSp mod modAnim">
        <pc:chgData name="Kissy Kaye Pimentel (2530434)" userId="b7fe9153-c9d6-4a1e-b78d-e201ee68a31f" providerId="ADAL" clId="{CCAA9F5B-0BDE-421C-B7E2-75C9526C966A}" dt="2026-03-15T10:31:12.183" v="4056" actId="14100"/>
        <pc:sldMkLst>
          <pc:docMk/>
          <pc:sldMk cId="264063102" sldId="267"/>
        </pc:sldMkLst>
        <pc:graphicFrameChg chg="mod modGraphic">
          <ac:chgData name="Kissy Kaye Pimentel (2530434)" userId="b7fe9153-c9d6-4a1e-b78d-e201ee68a31f" providerId="ADAL" clId="{CCAA9F5B-0BDE-421C-B7E2-75C9526C966A}" dt="2026-03-15T10:31:12.183" v="4056" actId="14100"/>
          <ac:graphicFrameMkLst>
            <pc:docMk/>
            <pc:sldMk cId="264063102" sldId="267"/>
            <ac:graphicFrameMk id="4" creationId="{EE18439F-BD54-AE97-F112-BED973A2A548}"/>
          </ac:graphicFrameMkLst>
        </pc:graphicFrameChg>
      </pc:sldChg>
      <pc:sldChg chg="addSp delSp modSp add mod setBg modAnim">
        <pc:chgData name="Kissy Kaye Pimentel (2530434)" userId="b7fe9153-c9d6-4a1e-b78d-e201ee68a31f" providerId="ADAL" clId="{CCAA9F5B-0BDE-421C-B7E2-75C9526C966A}" dt="2026-03-15T09:52:06.266" v="3825" actId="20577"/>
        <pc:sldMkLst>
          <pc:docMk/>
          <pc:sldMk cId="1218274584" sldId="268"/>
        </pc:sldMkLst>
        <pc:spChg chg="mod">
          <ac:chgData name="Kissy Kaye Pimentel (2530434)" userId="b7fe9153-c9d6-4a1e-b78d-e201ee68a31f" providerId="ADAL" clId="{CCAA9F5B-0BDE-421C-B7E2-75C9526C966A}" dt="2026-03-15T09:50:24.587" v="3803" actId="1076"/>
          <ac:spMkLst>
            <pc:docMk/>
            <pc:sldMk cId="1218274584" sldId="268"/>
            <ac:spMk id="2" creationId="{5BFDE9B0-65A6-DD90-3A82-7C84EDB8009E}"/>
          </ac:spMkLst>
        </pc:spChg>
        <pc:spChg chg="mod">
          <ac:chgData name="Kissy Kaye Pimentel (2530434)" userId="b7fe9153-c9d6-4a1e-b78d-e201ee68a31f" providerId="ADAL" clId="{CCAA9F5B-0BDE-421C-B7E2-75C9526C966A}" dt="2026-03-15T09:52:06.266" v="3825" actId="20577"/>
          <ac:spMkLst>
            <pc:docMk/>
            <pc:sldMk cId="1218274584" sldId="268"/>
            <ac:spMk id="3" creationId="{5B694A56-44D1-6D51-B824-5D15411A7D56}"/>
          </ac:spMkLst>
        </pc:spChg>
        <pc:spChg chg="add mod">
          <ac:chgData name="Kissy Kaye Pimentel (2530434)" userId="b7fe9153-c9d6-4a1e-b78d-e201ee68a31f" providerId="ADAL" clId="{CCAA9F5B-0BDE-421C-B7E2-75C9526C966A}" dt="2026-03-13T21:52:39.260" v="3606"/>
          <ac:spMkLst>
            <pc:docMk/>
            <pc:sldMk cId="1218274584" sldId="268"/>
            <ac:spMk id="6" creationId="{66CCAEF2-F442-F83D-029D-45F406A667D2}"/>
          </ac:spMkLst>
        </pc:spChg>
        <pc:spChg chg="add">
          <ac:chgData name="Kissy Kaye Pimentel (2530434)" userId="b7fe9153-c9d6-4a1e-b78d-e201ee68a31f" providerId="ADAL" clId="{CCAA9F5B-0BDE-421C-B7E2-75C9526C966A}" dt="2026-03-13T20:43:30.904" v="3193" actId="26606"/>
          <ac:spMkLst>
            <pc:docMk/>
            <pc:sldMk cId="1218274584" sldId="268"/>
            <ac:spMk id="21" creationId="{2B97F24A-32CE-4C1C-A50D-3016B394DCFB}"/>
          </ac:spMkLst>
        </pc:spChg>
        <pc:spChg chg="add">
          <ac:chgData name="Kissy Kaye Pimentel (2530434)" userId="b7fe9153-c9d6-4a1e-b78d-e201ee68a31f" providerId="ADAL" clId="{CCAA9F5B-0BDE-421C-B7E2-75C9526C966A}" dt="2026-03-13T20:43:30.904" v="3193" actId="26606"/>
          <ac:spMkLst>
            <pc:docMk/>
            <pc:sldMk cId="1218274584" sldId="268"/>
            <ac:spMk id="22" creationId="{3CE8AF5E-D374-4CF1-90CC-35CF73B81C3E}"/>
          </ac:spMkLst>
        </pc:spChg>
        <pc:graphicFrameChg chg="add mod modGraphic">
          <ac:chgData name="Kissy Kaye Pimentel (2530434)" userId="b7fe9153-c9d6-4a1e-b78d-e201ee68a31f" providerId="ADAL" clId="{CCAA9F5B-0BDE-421C-B7E2-75C9526C966A}" dt="2026-03-15T09:49:15.229" v="3782" actId="14100"/>
          <ac:graphicFrameMkLst>
            <pc:docMk/>
            <pc:sldMk cId="1218274584" sldId="268"/>
            <ac:graphicFrameMk id="4" creationId="{D521CF62-77D7-2EEC-7F7D-1044365D16BC}"/>
          </ac:graphicFrameMkLst>
        </pc:graphicFrameChg>
        <pc:graphicFrameChg chg="add mod modGraphic">
          <ac:chgData name="Kissy Kaye Pimentel (2530434)" userId="b7fe9153-c9d6-4a1e-b78d-e201ee68a31f" providerId="ADAL" clId="{CCAA9F5B-0BDE-421C-B7E2-75C9526C966A}" dt="2026-03-15T09:50:19.908" v="3802" actId="14100"/>
          <ac:graphicFrameMkLst>
            <pc:docMk/>
            <pc:sldMk cId="1218274584" sldId="268"/>
            <ac:graphicFrameMk id="7" creationId="{5302B671-622D-1668-F413-748B6B555965}"/>
          </ac:graphicFrameMkLst>
        </pc:graphicFrameChg>
        <pc:graphicFrameChg chg="add del mod">
          <ac:chgData name="Kissy Kaye Pimentel (2530434)" userId="b7fe9153-c9d6-4a1e-b78d-e201ee68a31f" providerId="ADAL" clId="{CCAA9F5B-0BDE-421C-B7E2-75C9526C966A}" dt="2026-03-15T09:51:28.384" v="3815" actId="478"/>
          <ac:graphicFrameMkLst>
            <pc:docMk/>
            <pc:sldMk cId="1218274584" sldId="268"/>
            <ac:graphicFrameMk id="8" creationId="{A657BD53-8597-DCCC-E485-AC223CC5EAA1}"/>
          </ac:graphicFrameMkLst>
        </pc:graphicFrameChg>
        <pc:picChg chg="add mod">
          <ac:chgData name="Kissy Kaye Pimentel (2530434)" userId="b7fe9153-c9d6-4a1e-b78d-e201ee68a31f" providerId="ADAL" clId="{CCAA9F5B-0BDE-421C-B7E2-75C9526C966A}" dt="2026-03-13T20:43:30.904" v="3193" actId="26606"/>
          <ac:picMkLst>
            <pc:docMk/>
            <pc:sldMk cId="1218274584" sldId="268"/>
            <ac:picMk id="5" creationId="{66F561D8-CF54-6FC2-DF11-8DB6D075FEE3}"/>
          </ac:picMkLst>
        </pc:picChg>
        <pc:inkChg chg="add">
          <ac:chgData name="Kissy Kaye Pimentel (2530434)" userId="b7fe9153-c9d6-4a1e-b78d-e201ee68a31f" providerId="ADAL" clId="{CCAA9F5B-0BDE-421C-B7E2-75C9526C966A}" dt="2026-03-13T20:43:30.904" v="3193" actId="26606"/>
          <ac:inkMkLst>
            <pc:docMk/>
            <pc:sldMk cId="1218274584" sldId="268"/>
            <ac:inkMk id="20" creationId="{070477C5-0410-4E4F-97A1-F84C2465C187}"/>
          </ac:inkMkLst>
        </pc:inkChg>
      </pc:sldChg>
      <pc:sldChg chg="addSp delSp modSp add mod">
        <pc:chgData name="Kissy Kaye Pimentel (2530434)" userId="b7fe9153-c9d6-4a1e-b78d-e201ee68a31f" providerId="ADAL" clId="{CCAA9F5B-0BDE-421C-B7E2-75C9526C966A}" dt="2026-03-13T21:30:09.452" v="3444" actId="2711"/>
        <pc:sldMkLst>
          <pc:docMk/>
          <pc:sldMk cId="1198756141" sldId="269"/>
        </pc:sldMkLst>
        <pc:spChg chg="add mod">
          <ac:chgData name="Kissy Kaye Pimentel (2530434)" userId="b7fe9153-c9d6-4a1e-b78d-e201ee68a31f" providerId="ADAL" clId="{CCAA9F5B-0BDE-421C-B7E2-75C9526C966A}" dt="2026-03-08T11:02:24.371" v="494" actId="1076"/>
          <ac:spMkLst>
            <pc:docMk/>
            <pc:sldMk cId="1198756141" sldId="269"/>
            <ac:spMk id="14" creationId="{31241649-9535-8876-A816-07D166872002}"/>
          </ac:spMkLst>
        </pc:spChg>
        <pc:spChg chg="add mod">
          <ac:chgData name="Kissy Kaye Pimentel (2530434)" userId="b7fe9153-c9d6-4a1e-b78d-e201ee68a31f" providerId="ADAL" clId="{CCAA9F5B-0BDE-421C-B7E2-75C9526C966A}" dt="2026-03-08T10:20:57.387" v="60"/>
          <ac:spMkLst>
            <pc:docMk/>
            <pc:sldMk cId="1198756141" sldId="269"/>
            <ac:spMk id="15" creationId="{69A1EEBB-95DC-FFDE-BE9F-7018688A5ACC}"/>
          </ac:spMkLst>
        </pc:spChg>
        <pc:graphicFrameChg chg="add mod modGraphic">
          <ac:chgData name="Kissy Kaye Pimentel (2530434)" userId="b7fe9153-c9d6-4a1e-b78d-e201ee68a31f" providerId="ADAL" clId="{CCAA9F5B-0BDE-421C-B7E2-75C9526C966A}" dt="2026-03-13T21:30:09.452" v="3444" actId="2711"/>
          <ac:graphicFrameMkLst>
            <pc:docMk/>
            <pc:sldMk cId="1198756141" sldId="269"/>
            <ac:graphicFrameMk id="16" creationId="{697BA72B-AE54-F2CB-85BE-F1F8B6660563}"/>
          </ac:graphicFrameMkLst>
        </pc:graphicFrameChg>
      </pc:sldChg>
      <pc:sldChg chg="addSp delSp modSp add mod">
        <pc:chgData name="Kissy Kaye Pimentel (2530434)" userId="b7fe9153-c9d6-4a1e-b78d-e201ee68a31f" providerId="ADAL" clId="{CCAA9F5B-0BDE-421C-B7E2-75C9526C966A}" dt="2026-03-08T11:07:08.310" v="507" actId="478"/>
        <pc:sldMkLst>
          <pc:docMk/>
          <pc:sldMk cId="948214434" sldId="270"/>
        </pc:sldMkLst>
        <pc:spChg chg="add mod">
          <ac:chgData name="Kissy Kaye Pimentel (2530434)" userId="b7fe9153-c9d6-4a1e-b78d-e201ee68a31f" providerId="ADAL" clId="{CCAA9F5B-0BDE-421C-B7E2-75C9526C966A}" dt="2026-03-08T11:06:05.450" v="501" actId="478"/>
          <ac:spMkLst>
            <pc:docMk/>
            <pc:sldMk cId="948214434" sldId="270"/>
            <ac:spMk id="3" creationId="{2EC85045-B0FC-3377-15A6-71139CA6628D}"/>
          </ac:spMkLst>
        </pc:spChg>
        <pc:spChg chg="add mod">
          <ac:chgData name="Kissy Kaye Pimentel (2530434)" userId="b7fe9153-c9d6-4a1e-b78d-e201ee68a31f" providerId="ADAL" clId="{CCAA9F5B-0BDE-421C-B7E2-75C9526C966A}" dt="2026-03-08T11:06:17.062" v="502"/>
          <ac:spMkLst>
            <pc:docMk/>
            <pc:sldMk cId="948214434" sldId="270"/>
            <ac:spMk id="4" creationId="{5F3B4DB5-EEB6-4F21-6BDD-8FBD7306C8B6}"/>
          </ac:spMkLst>
        </pc:spChg>
        <pc:graphicFrameChg chg="add mod">
          <ac:chgData name="Kissy Kaye Pimentel (2530434)" userId="b7fe9153-c9d6-4a1e-b78d-e201ee68a31f" providerId="ADAL" clId="{CCAA9F5B-0BDE-421C-B7E2-75C9526C966A}" dt="2026-03-08T11:06:17.062" v="502"/>
          <ac:graphicFrameMkLst>
            <pc:docMk/>
            <pc:sldMk cId="948214434" sldId="270"/>
            <ac:graphicFrameMk id="5" creationId="{66E4E5AD-6374-70F0-0FCD-A4BB87B2836C}"/>
          </ac:graphicFrameMkLst>
        </pc:graphicFrameChg>
      </pc:sldChg>
      <pc:sldChg chg="modSp add mod ord">
        <pc:chgData name="Kissy Kaye Pimentel (2530434)" userId="b7fe9153-c9d6-4a1e-b78d-e201ee68a31f" providerId="ADAL" clId="{CCAA9F5B-0BDE-421C-B7E2-75C9526C966A}" dt="2026-03-13T22:11:30.506" v="3754" actId="20577"/>
        <pc:sldMkLst>
          <pc:docMk/>
          <pc:sldMk cId="1621366938" sldId="271"/>
        </pc:sldMkLst>
        <pc:graphicFrameChg chg="mod modGraphic">
          <ac:chgData name="Kissy Kaye Pimentel (2530434)" userId="b7fe9153-c9d6-4a1e-b78d-e201ee68a31f" providerId="ADAL" clId="{CCAA9F5B-0BDE-421C-B7E2-75C9526C966A}" dt="2026-03-13T22:11:30.506" v="3754" actId="20577"/>
          <ac:graphicFrameMkLst>
            <pc:docMk/>
            <pc:sldMk cId="1621366938" sldId="271"/>
            <ac:graphicFrameMk id="5" creationId="{A78A41AF-1D47-B924-F9C8-28FD51E2B057}"/>
          </ac:graphicFrameMkLst>
        </pc:graphicFrameChg>
      </pc:sldChg>
      <pc:sldChg chg="modSp add">
        <pc:chgData name="Kissy Kaye Pimentel (2530434)" userId="b7fe9153-c9d6-4a1e-b78d-e201ee68a31f" providerId="ADAL" clId="{CCAA9F5B-0BDE-421C-B7E2-75C9526C966A}" dt="2026-03-08T11:36:36.335" v="727"/>
        <pc:sldMkLst>
          <pc:docMk/>
          <pc:sldMk cId="564088801" sldId="272"/>
        </pc:sldMkLst>
        <pc:graphicFrameChg chg="mod">
          <ac:chgData name="Kissy Kaye Pimentel (2530434)" userId="b7fe9153-c9d6-4a1e-b78d-e201ee68a31f" providerId="ADAL" clId="{CCAA9F5B-0BDE-421C-B7E2-75C9526C966A}" dt="2026-03-08T11:36:36.335" v="727"/>
          <ac:graphicFrameMkLst>
            <pc:docMk/>
            <pc:sldMk cId="564088801" sldId="272"/>
            <ac:graphicFrameMk id="5" creationId="{7BCD0F70-0CA9-00D3-D122-DF4E2303E243}"/>
          </ac:graphicFrameMkLst>
        </pc:graphicFrameChg>
      </pc:sldChg>
      <pc:sldChg chg="modSp add mod">
        <pc:chgData name="Kissy Kaye Pimentel (2530434)" userId="b7fe9153-c9d6-4a1e-b78d-e201ee68a31f" providerId="ADAL" clId="{CCAA9F5B-0BDE-421C-B7E2-75C9526C966A}" dt="2026-03-13T22:12:55.337" v="3773" actId="20577"/>
        <pc:sldMkLst>
          <pc:docMk/>
          <pc:sldMk cId="1308474420" sldId="273"/>
        </pc:sldMkLst>
        <pc:graphicFrameChg chg="mod modGraphic">
          <ac:chgData name="Kissy Kaye Pimentel (2530434)" userId="b7fe9153-c9d6-4a1e-b78d-e201ee68a31f" providerId="ADAL" clId="{CCAA9F5B-0BDE-421C-B7E2-75C9526C966A}" dt="2026-03-13T22:12:55.337" v="3773" actId="20577"/>
          <ac:graphicFrameMkLst>
            <pc:docMk/>
            <pc:sldMk cId="1308474420" sldId="273"/>
            <ac:graphicFrameMk id="5" creationId="{F7942E1F-FE6F-B575-2302-C20DFD540120}"/>
          </ac:graphicFrameMkLst>
        </pc:graphicFrameChg>
      </pc:sldChg>
      <pc:sldChg chg="modSp add">
        <pc:chgData name="Kissy Kaye Pimentel (2530434)" userId="b7fe9153-c9d6-4a1e-b78d-e201ee68a31f" providerId="ADAL" clId="{CCAA9F5B-0BDE-421C-B7E2-75C9526C966A}" dt="2026-03-08T11:38:32.143" v="733"/>
        <pc:sldMkLst>
          <pc:docMk/>
          <pc:sldMk cId="3566173006" sldId="274"/>
        </pc:sldMkLst>
        <pc:graphicFrameChg chg="mod">
          <ac:chgData name="Kissy Kaye Pimentel (2530434)" userId="b7fe9153-c9d6-4a1e-b78d-e201ee68a31f" providerId="ADAL" clId="{CCAA9F5B-0BDE-421C-B7E2-75C9526C966A}" dt="2026-03-08T11:38:32.143" v="733"/>
          <ac:graphicFrameMkLst>
            <pc:docMk/>
            <pc:sldMk cId="3566173006" sldId="274"/>
            <ac:graphicFrameMk id="5" creationId="{E8DCD9D1-3655-22B5-0A0D-507EE3447D91}"/>
          </ac:graphicFrameMkLst>
        </pc:graphicFrameChg>
      </pc:sldChg>
      <pc:sldChg chg="modSp add">
        <pc:chgData name="Kissy Kaye Pimentel (2530434)" userId="b7fe9153-c9d6-4a1e-b78d-e201ee68a31f" providerId="ADAL" clId="{CCAA9F5B-0BDE-421C-B7E2-75C9526C966A}" dt="2026-03-08T11:38:52.050" v="735"/>
        <pc:sldMkLst>
          <pc:docMk/>
          <pc:sldMk cId="4217685428" sldId="275"/>
        </pc:sldMkLst>
        <pc:graphicFrameChg chg="mod">
          <ac:chgData name="Kissy Kaye Pimentel (2530434)" userId="b7fe9153-c9d6-4a1e-b78d-e201ee68a31f" providerId="ADAL" clId="{CCAA9F5B-0BDE-421C-B7E2-75C9526C966A}" dt="2026-03-08T11:38:52.050" v="735"/>
          <ac:graphicFrameMkLst>
            <pc:docMk/>
            <pc:sldMk cId="4217685428" sldId="275"/>
            <ac:graphicFrameMk id="5" creationId="{D8AF2A2E-0DB9-79D6-7CEA-8CC2A83E62D3}"/>
          </ac:graphicFrameMkLst>
        </pc:graphicFrameChg>
      </pc:sldChg>
      <pc:sldChg chg="modSp add mod ord">
        <pc:chgData name="Kissy Kaye Pimentel (2530434)" userId="b7fe9153-c9d6-4a1e-b78d-e201ee68a31f" providerId="ADAL" clId="{CCAA9F5B-0BDE-421C-B7E2-75C9526C966A}" dt="2026-03-15T10:51:20.027" v="4320" actId="27636"/>
        <pc:sldMkLst>
          <pc:docMk/>
          <pc:sldMk cId="897669759" sldId="276"/>
        </pc:sldMkLst>
        <pc:spChg chg="mod">
          <ac:chgData name="Kissy Kaye Pimentel (2530434)" userId="b7fe9153-c9d6-4a1e-b78d-e201ee68a31f" providerId="ADAL" clId="{CCAA9F5B-0BDE-421C-B7E2-75C9526C966A}" dt="2026-03-15T10:51:20.027" v="4320" actId="27636"/>
          <ac:spMkLst>
            <pc:docMk/>
            <pc:sldMk cId="897669759" sldId="276"/>
            <ac:spMk id="3" creationId="{09FD49B7-8B04-EA69-FB23-6241B967E331}"/>
          </ac:spMkLst>
        </pc:spChg>
      </pc:sldChg>
      <pc:sldChg chg="modSp add del mod">
        <pc:chgData name="Kissy Kaye Pimentel (2530434)" userId="b7fe9153-c9d6-4a1e-b78d-e201ee68a31f" providerId="ADAL" clId="{CCAA9F5B-0BDE-421C-B7E2-75C9526C966A}" dt="2026-03-15T10:36:46.058" v="4253" actId="2696"/>
        <pc:sldMkLst>
          <pc:docMk/>
          <pc:sldMk cId="3941179228" sldId="276"/>
        </pc:sldMkLst>
      </pc:sldChg>
      <pc:sldChg chg="add del">
        <pc:chgData name="Kissy Kaye Pimentel (2530434)" userId="b7fe9153-c9d6-4a1e-b78d-e201ee68a31f" providerId="ADAL" clId="{CCAA9F5B-0BDE-421C-B7E2-75C9526C966A}" dt="2026-03-14T10:30:04.936" v="3774" actId="2696"/>
        <pc:sldMkLst>
          <pc:docMk/>
          <pc:sldMk cId="3611237240" sldId="27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Introduction and Case study context</a:t>
          </a:r>
          <a:endParaRPr lang="en-US" sz="20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Evaluate Productivity tools</a:t>
          </a:r>
          <a:endParaRPr lang="en-US" sz="20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Evaluate Co0mmunication Tools</a:t>
          </a:r>
          <a:endParaRPr lang="en-US" sz="20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Design digital safety action plan</a:t>
          </a:r>
          <a:endParaRPr lang="en-US" sz="20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Conclusion</a:t>
          </a:r>
          <a:endParaRPr lang="en-US" sz="20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References</a:t>
          </a:r>
          <a:endParaRPr lang="en-US" sz="20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3T20:43:17.450"/>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21149/8874" TargetMode="External"/><Relationship Id="rId2" Type="http://schemas.openxmlformats.org/officeDocument/2006/relationships/hyperlink" Target="https://fva.org/news.asp?id=1977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b="1" dirty="0"/>
              <a:t>Assessment 1: Group Presentation 9</a:t>
            </a:r>
          </a:p>
          <a:p>
            <a:pPr>
              <a:lnSpc>
                <a:spcPct val="100000"/>
              </a:lnSpc>
            </a:pPr>
            <a:r>
              <a:rPr lang="en-GB" sz="2600" b="1" dirty="0"/>
              <a:t>Programme: Certificate of Higher Education in Health and Social Care</a:t>
            </a:r>
          </a:p>
          <a:p>
            <a:pPr>
              <a:lnSpc>
                <a:spcPct val="100000"/>
              </a:lnSpc>
            </a:pPr>
            <a:r>
              <a:rPr lang="en-GB" sz="2600" b="1" dirty="0"/>
              <a:t>Lecturer name: </a:t>
            </a:r>
            <a:r>
              <a:rPr lang="en-GB" sz="2400" b="1" dirty="0"/>
              <a:t>Dr. </a:t>
            </a:r>
            <a:r>
              <a:rPr lang="en-GB" sz="2400" b="1" dirty="0" err="1"/>
              <a:t>Sadeque</a:t>
            </a:r>
            <a:r>
              <a:rPr lang="en-GB" sz="2400" b="1" dirty="0"/>
              <a:t> Shaikh</a:t>
            </a:r>
            <a:endParaRPr lang="en-GB" sz="2600" b="1" dirty="0"/>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3926340939"/>
              </p:ext>
            </p:extLst>
          </p:nvPr>
        </p:nvGraphicFramePr>
        <p:xfrm>
          <a:off x="5268686" y="756478"/>
          <a:ext cx="5133096" cy="4887113"/>
        </p:xfrm>
        <a:graphic>
          <a:graphicData uri="http://schemas.openxmlformats.org/drawingml/2006/table">
            <a:tbl>
              <a:tblPr firstRow="1" bandRow="1">
                <a:tableStyleId>{3B4B98B0-60AC-42C2-AFA5-B58CD77FA1E5}</a:tableStyleId>
              </a:tblPr>
              <a:tblGrid>
                <a:gridCol w="2537317">
                  <a:extLst>
                    <a:ext uri="{9D8B030D-6E8A-4147-A177-3AD203B41FA5}">
                      <a16:colId xmlns:a16="http://schemas.microsoft.com/office/drawing/2014/main" val="933752240"/>
                    </a:ext>
                  </a:extLst>
                </a:gridCol>
                <a:gridCol w="2595779">
                  <a:extLst>
                    <a:ext uri="{9D8B030D-6E8A-4147-A177-3AD203B41FA5}">
                      <a16:colId xmlns:a16="http://schemas.microsoft.com/office/drawing/2014/main" val="3209040192"/>
                    </a:ext>
                  </a:extLst>
                </a:gridCol>
              </a:tblGrid>
              <a:tr h="1614491">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1090874">
                <a:tc>
                  <a: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Kissy Kaye Pimentel</a:t>
                      </a:r>
                    </a:p>
                  </a:txBody>
                  <a:tcPr/>
                </a:tc>
                <a:tc>
                  <a: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2530434</a:t>
                      </a:r>
                    </a:p>
                  </a:txBody>
                  <a:tcPr/>
                </a:tc>
                <a:extLst>
                  <a:ext uri="{0D108BD9-81ED-4DB2-BD59-A6C34878D82A}">
                    <a16:rowId xmlns:a16="http://schemas.microsoft.com/office/drawing/2014/main" val="3576773117"/>
                  </a:ext>
                </a:extLst>
              </a:tr>
              <a:tr h="10908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Emma </a:t>
                      </a:r>
                      <a:r>
                        <a:rPr lang="en-GB" dirty="0" err="1">
                          <a:latin typeface="ADLaM Display" panose="02010000000000000000" pitchFamily="2" charset="0"/>
                          <a:ea typeface="ADLaM Display" panose="02010000000000000000" pitchFamily="2" charset="0"/>
                          <a:cs typeface="ADLaM Display" panose="02010000000000000000" pitchFamily="2" charset="0"/>
                        </a:rPr>
                        <a:t>Lawingco</a:t>
                      </a:r>
                      <a:r>
                        <a:rPr lang="en-GB" dirty="0">
                          <a:latin typeface="ADLaM Display" panose="02010000000000000000" pitchFamily="2" charset="0"/>
                          <a:ea typeface="ADLaM Display" panose="02010000000000000000" pitchFamily="2" charset="0"/>
                          <a:cs typeface="ADLaM Display" panose="02010000000000000000" pitchFamily="2" charset="0"/>
                        </a:rPr>
                        <a:t> </a:t>
                      </a:r>
                      <a:r>
                        <a:rPr lang="en-GB" dirty="0" err="1">
                          <a:latin typeface="ADLaM Display" panose="02010000000000000000" pitchFamily="2" charset="0"/>
                          <a:ea typeface="ADLaM Display" panose="02010000000000000000" pitchFamily="2" charset="0"/>
                          <a:cs typeface="ADLaM Display" panose="02010000000000000000" pitchFamily="2" charset="0"/>
                        </a:rPr>
                        <a:t>Duay</a:t>
                      </a:r>
                      <a:endParaRPr lang="en-GB" dirty="0">
                        <a:latin typeface="ADLaM Display" panose="02010000000000000000" pitchFamily="2" charset="0"/>
                        <a:ea typeface="ADLaM Display" panose="02010000000000000000" pitchFamily="2" charset="0"/>
                        <a:cs typeface="ADLaM Display" panose="02010000000000000000" pitchFamily="2"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2524373</a:t>
                      </a:r>
                    </a:p>
                  </a:txBody>
                  <a:tcPr/>
                </a:tc>
                <a:extLst>
                  <a:ext uri="{0D108BD9-81ED-4DB2-BD59-A6C34878D82A}">
                    <a16:rowId xmlns:a16="http://schemas.microsoft.com/office/drawing/2014/main" val="1747151769"/>
                  </a:ext>
                </a:extLst>
              </a:tr>
              <a:tr h="10908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Kateryna </a:t>
                      </a:r>
                      <a:r>
                        <a:rPr lang="en-GB" dirty="0" err="1">
                          <a:latin typeface="ADLaM Display" panose="02010000000000000000" pitchFamily="2" charset="0"/>
                          <a:ea typeface="ADLaM Display" panose="02010000000000000000" pitchFamily="2" charset="0"/>
                          <a:cs typeface="ADLaM Display" panose="02010000000000000000" pitchFamily="2" charset="0"/>
                        </a:rPr>
                        <a:t>Churaieva</a:t>
                      </a:r>
                      <a:endParaRPr lang="en-GB" dirty="0">
                        <a:latin typeface="ADLaM Display" panose="02010000000000000000" pitchFamily="2" charset="0"/>
                        <a:ea typeface="ADLaM Display" panose="02010000000000000000" pitchFamily="2" charset="0"/>
                        <a:cs typeface="ADLaM Display" panose="02010000000000000000" pitchFamily="2"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2532697</a:t>
                      </a:r>
                    </a:p>
                  </a:txBody>
                  <a:tcPr/>
                </a:tc>
                <a:extLst>
                  <a:ext uri="{0D108BD9-81ED-4DB2-BD59-A6C34878D82A}">
                    <a16:rowId xmlns:a16="http://schemas.microsoft.com/office/drawing/2014/main" val="3145154892"/>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March 7-8, 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lstStyle/>
          <a:p>
            <a:pPr marL="0" indent="0">
              <a:buNone/>
            </a:pPr>
            <a:r>
              <a:rPr lang="en-GB" dirty="0"/>
              <a:t>Greenfield home care agency has recently introduced Microsoft 365 to improve scheduling, communication and documentation through the institution. The staff are challenging using the system and still developing confidence. The employee experiencing different challenges in adopting the new technology. With this challenges it may affect the staff's teamwork in providing their services to the elderly. </a:t>
            </a:r>
          </a:p>
          <a:p>
            <a:pPr marL="0" indent="0">
              <a:buNone/>
            </a:pPr>
            <a:r>
              <a:rPr lang="en-GB" dirty="0"/>
              <a:t>Therefore, it is important to require all the employee to have training and seminars about digital tools to strengthen their skills and confidence in using Microsoft 365. implementing this tools helps to ensure effective communication, better services, and provide efficient care to the elderly living independently.</a:t>
            </a:r>
          </a:p>
        </p:txBody>
      </p:sp>
    </p:spTree>
    <p:extLst>
      <p:ext uri="{BB962C8B-B14F-4D97-AF65-F5344CB8AC3E}">
        <p14:creationId xmlns:p14="http://schemas.microsoft.com/office/powerpoint/2010/main" val="114857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lnSpcReduction="10000"/>
          </a:bodyPr>
          <a:lstStyle/>
          <a:p>
            <a:r>
              <a:rPr lang="en-GB" dirty="0"/>
              <a:t>Excel is an effective tool that helps save time, reduce paperwork, minimise errors, and improve information sharing among staff (Winston, 2021).</a:t>
            </a:r>
          </a:p>
          <a:p>
            <a:r>
              <a:rPr lang="en-GB" dirty="0"/>
              <a:t>Excel allows the Greenfield Home Care Agency to significantly reduce time , optimise staff workload, and improve documentation and patient data analysis. Excel also makes it possible to update and maintain information about patients and staff on a regular basis.</a:t>
            </a:r>
          </a:p>
          <a:p>
            <a:r>
              <a:rPr lang="en-GB" dirty="0"/>
              <a:t>Greenfield Home Care Agency currently recording data's manually – such as medication administration and scheduling – using paper-based logs. There are high risk of errors and slowing down information sharing that leads to ineffective care implementation. On the other hand, imposing digital application supported by Microsoft 365 can improve accuracy, reduce paper works and make the work easier for the team members to monitor medication records across shifts.</a:t>
            </a:r>
          </a:p>
          <a:p>
            <a:endParaRPr lang="en-GB" dirty="0">
              <a:solidFill>
                <a:srgbClr val="FF0000"/>
              </a:solidFill>
            </a:endParaRPr>
          </a:p>
          <a:p>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313098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943313554"/>
              </p:ext>
            </p:extLst>
          </p:nvPr>
        </p:nvGraphicFramePr>
        <p:xfrm>
          <a:off x="838200" y="1928812"/>
          <a:ext cx="10515600" cy="40147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1003697">
                <a:tc>
                  <a:txBody>
                    <a:bodyPr/>
                    <a:lstStyle/>
                    <a:p>
                      <a:r>
                        <a:rPr lang="en-GB" sz="3600" dirty="0"/>
                        <a:t>Benefits</a:t>
                      </a:r>
                    </a:p>
                  </a:txBody>
                  <a:tcPr/>
                </a:tc>
                <a:tc>
                  <a:txBody>
                    <a:bodyPr/>
                    <a:lstStyle/>
                    <a:p>
                      <a:r>
                        <a:rPr lang="en-GB" sz="3600" dirty="0"/>
                        <a:t>Limitations</a:t>
                      </a:r>
                    </a:p>
                  </a:txBody>
                  <a:tcPr/>
                </a:tc>
                <a:extLst>
                  <a:ext uri="{0D108BD9-81ED-4DB2-BD59-A6C34878D82A}">
                    <a16:rowId xmlns:a16="http://schemas.microsoft.com/office/drawing/2014/main" val="2601703228"/>
                  </a:ext>
                </a:extLst>
              </a:tr>
              <a:tr h="1003697">
                <a:tc>
                  <a:txBody>
                    <a:bodyPr/>
                    <a:lstStyle/>
                    <a:p>
                      <a:r>
                        <a:rPr lang="en-GB" sz="3600" b="1" dirty="0"/>
                        <a:t>Real – time update</a:t>
                      </a:r>
                    </a:p>
                  </a:txBody>
                  <a:tcPr/>
                </a:tc>
                <a:tc>
                  <a:txBody>
                    <a:bodyPr/>
                    <a:lstStyle/>
                    <a:p>
                      <a:r>
                        <a:rPr lang="en-GB" sz="3600" b="1" dirty="0"/>
                        <a:t>Connectivity issues</a:t>
                      </a:r>
                    </a:p>
                  </a:txBody>
                  <a:tcPr/>
                </a:tc>
                <a:extLst>
                  <a:ext uri="{0D108BD9-81ED-4DB2-BD59-A6C34878D82A}">
                    <a16:rowId xmlns:a16="http://schemas.microsoft.com/office/drawing/2014/main" val="2567844958"/>
                  </a:ext>
                </a:extLst>
              </a:tr>
              <a:tr h="1003697">
                <a:tc>
                  <a:txBody>
                    <a:bodyPr/>
                    <a:lstStyle/>
                    <a:p>
                      <a:r>
                        <a:rPr lang="en-GB" sz="3600" b="1" dirty="0"/>
                        <a:t>Cost-effectiveness</a:t>
                      </a:r>
                    </a:p>
                  </a:txBody>
                  <a:tcPr/>
                </a:tc>
                <a:tc>
                  <a:txBody>
                    <a:bodyPr/>
                    <a:lstStyle/>
                    <a:p>
                      <a:r>
                        <a:rPr lang="en-GB" sz="3600" b="1" dirty="0"/>
                        <a:t>Learning curve</a:t>
                      </a:r>
                    </a:p>
                  </a:txBody>
                  <a:tcPr/>
                </a:tc>
                <a:extLst>
                  <a:ext uri="{0D108BD9-81ED-4DB2-BD59-A6C34878D82A}">
                    <a16:rowId xmlns:a16="http://schemas.microsoft.com/office/drawing/2014/main" val="724709091"/>
                  </a:ext>
                </a:extLst>
              </a:tr>
              <a:tr h="1003697">
                <a:tc>
                  <a:txBody>
                    <a:bodyPr/>
                    <a:lstStyle/>
                    <a:p>
                      <a:r>
                        <a:rPr lang="en-GB" sz="3600" b="1" dirty="0"/>
                        <a:t>Data accuracy</a:t>
                      </a:r>
                    </a:p>
                  </a:txBody>
                  <a:tcPr/>
                </a:tc>
                <a:tc>
                  <a:txBody>
                    <a:bodyPr/>
                    <a:lstStyle/>
                    <a:p>
                      <a:r>
                        <a:rPr lang="en-GB" sz="3600" b="1" dirty="0"/>
                        <a:t>Data security</a:t>
                      </a:r>
                    </a:p>
                  </a:txBody>
                  <a:tcPr/>
                </a:tc>
                <a:extLst>
                  <a:ext uri="{0D108BD9-81ED-4DB2-BD59-A6C34878D82A}">
                    <a16:rowId xmlns:a16="http://schemas.microsoft.com/office/drawing/2014/main" val="816450203"/>
                  </a:ext>
                </a:extLst>
              </a:tr>
            </a:tbl>
          </a:graphicData>
        </a:graphic>
      </p:graphicFrame>
    </p:spTree>
    <p:extLst>
      <p:ext uri="{BB962C8B-B14F-4D97-AF65-F5344CB8AC3E}">
        <p14:creationId xmlns:p14="http://schemas.microsoft.com/office/powerpoint/2010/main" val="26406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normAutofit fontScale="85000" lnSpcReduction="20000"/>
          </a:bodyPr>
          <a:lstStyle/>
          <a:p>
            <a:pPr marL="0" indent="0">
              <a:buNone/>
            </a:pPr>
            <a:r>
              <a:rPr lang="en-US" dirty="0">
                <a:latin typeface="Corbel" panose="020B0503020204020204" pitchFamily="34" charset="0"/>
              </a:rPr>
              <a:t>Microsoft Outlook is valuable tool for communication, email management, and organizing scheduled appointments. AI technologies have been transforming traditional medical methods and reshaping practitioner patient relationship (Capasso et al., 2022).</a:t>
            </a:r>
          </a:p>
          <a:p>
            <a:pPr marL="0" indent="0">
              <a:buNone/>
            </a:pPr>
            <a:endParaRPr lang="en-US" dirty="0">
              <a:latin typeface="Corbel" panose="020B0503020204020204" pitchFamily="34" charset="0"/>
            </a:endParaRPr>
          </a:p>
          <a:p>
            <a:pPr marL="0" indent="0">
              <a:buNone/>
            </a:pPr>
            <a:r>
              <a:rPr lang="en-US" dirty="0">
                <a:latin typeface="Corbel" panose="020B0503020204020204" pitchFamily="34" charset="0"/>
              </a:rPr>
              <a:t>It enables employees and teams to work together safely, efficiently, and effectively.</a:t>
            </a:r>
          </a:p>
          <a:p>
            <a:pPr marL="0" indent="0">
              <a:buNone/>
            </a:pPr>
            <a:endParaRPr lang="en-US" dirty="0">
              <a:latin typeface="Corbel" panose="020B0503020204020204" pitchFamily="34" charset="0"/>
            </a:endParaRPr>
          </a:p>
          <a:p>
            <a:pPr marL="0" indent="0">
              <a:buNone/>
            </a:pPr>
            <a:r>
              <a:rPr lang="en-US" dirty="0">
                <a:latin typeface="Corbel" panose="020B0503020204020204" pitchFamily="34" charset="0"/>
              </a:rPr>
              <a:t>Outlook also supports clear document management and information sharing among collaborative teams, which is essential for maintaining confidentiality and ensuring smooth, accurate communication.</a:t>
            </a:r>
          </a:p>
          <a:p>
            <a:pPr marL="0" indent="0">
              <a:buNone/>
            </a:pPr>
            <a:endParaRPr lang="en-GB" dirty="0"/>
          </a:p>
        </p:txBody>
      </p:sp>
    </p:spTree>
    <p:extLst>
      <p:ext uri="{BB962C8B-B14F-4D97-AF65-F5344CB8AC3E}">
        <p14:creationId xmlns:p14="http://schemas.microsoft.com/office/powerpoint/2010/main" val="45280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MS OUTLOOK</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1397395753"/>
              </p:ext>
            </p:extLst>
          </p:nvPr>
        </p:nvGraphicFramePr>
        <p:xfrm>
          <a:off x="838200" y="1928813"/>
          <a:ext cx="10515600" cy="45720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sz="4000" dirty="0"/>
                        <a:t>Advantages </a:t>
                      </a:r>
                    </a:p>
                  </a:txBody>
                  <a:tcPr/>
                </a:tc>
                <a:tc>
                  <a:txBody>
                    <a:bodyPr/>
                    <a:lstStyle/>
                    <a:p>
                      <a:r>
                        <a:rPr lang="en-GB" sz="4000" dirty="0"/>
                        <a:t>Limitation</a:t>
                      </a:r>
                    </a:p>
                  </a:txBody>
                  <a:tcPr/>
                </a:tc>
                <a:extLst>
                  <a:ext uri="{0D108BD9-81ED-4DB2-BD59-A6C34878D82A}">
                    <a16:rowId xmlns:a16="http://schemas.microsoft.com/office/drawing/2014/main" val="2079448867"/>
                  </a:ext>
                </a:extLst>
              </a:tr>
              <a:tr h="370840">
                <a:tc>
                  <a:txBody>
                    <a:bodyPr/>
                    <a:lstStyle/>
                    <a:p>
                      <a:r>
                        <a:rPr lang="en-GB" sz="2800" dirty="0">
                          <a:latin typeface="Aharoni" panose="02010803020104030203" pitchFamily="2" charset="-79"/>
                          <a:cs typeface="Aharoni" panose="02010803020104030203" pitchFamily="2" charset="-79"/>
                        </a:rPr>
                        <a:t>Secure  and good Communication</a:t>
                      </a:r>
                    </a:p>
                  </a:txBody>
                  <a:tcPr/>
                </a:tc>
                <a:tc>
                  <a:txBody>
                    <a:bodyPr/>
                    <a:lstStyle/>
                    <a:p>
                      <a:r>
                        <a:rPr lang="en-GB" sz="2800" dirty="0">
                          <a:latin typeface="Aharoni" panose="02010803020104030203" pitchFamily="2" charset="-79"/>
                          <a:cs typeface="Aharoni" panose="02010803020104030203" pitchFamily="2" charset="-79"/>
                        </a:rPr>
                        <a:t>Data Security Risk</a:t>
                      </a:r>
                    </a:p>
                  </a:txBody>
                  <a:tcPr/>
                </a:tc>
                <a:extLst>
                  <a:ext uri="{0D108BD9-81ED-4DB2-BD59-A6C34878D82A}">
                    <a16:rowId xmlns:a16="http://schemas.microsoft.com/office/drawing/2014/main" val="922042968"/>
                  </a:ext>
                </a:extLst>
              </a:tr>
              <a:tr h="370840">
                <a:tc>
                  <a:txBody>
                    <a:bodyPr/>
                    <a:lstStyle/>
                    <a:p>
                      <a:r>
                        <a:rPr lang="en-GB" sz="2800" dirty="0">
                          <a:latin typeface="Aharoni" panose="02010803020104030203" pitchFamily="2" charset="-79"/>
                          <a:cs typeface="Aharoni" panose="02010803020104030203" pitchFamily="2" charset="-79"/>
                        </a:rPr>
                        <a:t>Scheduling and Appointment Management</a:t>
                      </a:r>
                    </a:p>
                  </a:txBody>
                  <a:tcPr/>
                </a:tc>
                <a:tc>
                  <a:txBody>
                    <a:bodyPr/>
                    <a:lstStyle/>
                    <a:p>
                      <a:r>
                        <a:rPr lang="en-GB" sz="2800" dirty="0">
                          <a:latin typeface="Aharoni" panose="02010803020104030203" pitchFamily="2" charset="-79"/>
                          <a:cs typeface="Aharoni" panose="02010803020104030203" pitchFamily="2" charset="-79"/>
                        </a:rPr>
                        <a:t>Not suitable for emergency care  or communication</a:t>
                      </a:r>
                    </a:p>
                  </a:txBody>
                  <a:tcPr/>
                </a:tc>
                <a:extLst>
                  <a:ext uri="{0D108BD9-81ED-4DB2-BD59-A6C34878D82A}">
                    <a16:rowId xmlns:a16="http://schemas.microsoft.com/office/drawing/2014/main" val="2999129598"/>
                  </a:ext>
                </a:extLst>
              </a:tr>
              <a:tr h="370840">
                <a:tc>
                  <a:txBody>
                    <a:bodyPr/>
                    <a:lstStyle/>
                    <a:p>
                      <a:r>
                        <a:rPr lang="en-GB" sz="2800" dirty="0">
                          <a:latin typeface="Aharoni" panose="02010803020104030203" pitchFamily="2" charset="-79"/>
                          <a:cs typeface="Aharoni" panose="02010803020104030203" pitchFamily="2" charset="-79"/>
                        </a:rPr>
                        <a:t>Support Collaboration Team</a:t>
                      </a:r>
                    </a:p>
                  </a:txBody>
                  <a:tcPr/>
                </a:tc>
                <a:tc>
                  <a:txBody>
                    <a:bodyPr/>
                    <a:lstStyle/>
                    <a:p>
                      <a:r>
                        <a:rPr lang="en-GB" sz="2800" dirty="0">
                          <a:latin typeface="Aharoni" panose="02010803020104030203" pitchFamily="2" charset="-79"/>
                          <a:cs typeface="Aharoni" panose="02010803020104030203" pitchFamily="2" charset="-79"/>
                        </a:rPr>
                        <a:t>Requires good digital skills</a:t>
                      </a:r>
                    </a:p>
                  </a:txBody>
                  <a:tcPr/>
                </a:tc>
                <a:extLst>
                  <a:ext uri="{0D108BD9-81ED-4DB2-BD59-A6C34878D82A}">
                    <a16:rowId xmlns:a16="http://schemas.microsoft.com/office/drawing/2014/main" val="3345647487"/>
                  </a:ext>
                </a:extLst>
              </a:tr>
              <a:tr h="370840">
                <a:tc>
                  <a:txBody>
                    <a:bodyPr/>
                    <a:lstStyle/>
                    <a:p>
                      <a:r>
                        <a:rPr lang="en-GB" sz="2800" dirty="0">
                          <a:latin typeface="Aharoni" panose="02010803020104030203" pitchFamily="2" charset="-79"/>
                          <a:cs typeface="Aharoni" panose="02010803020104030203" pitchFamily="2" charset="-79"/>
                        </a:rPr>
                        <a:t>Integration system</a:t>
                      </a:r>
                    </a:p>
                  </a:txBody>
                  <a:tcPr/>
                </a:tc>
                <a:tc>
                  <a:txBody>
                    <a:bodyPr/>
                    <a:lstStyle/>
                    <a:p>
                      <a:r>
                        <a:rPr lang="en-GB" sz="2800" dirty="0">
                          <a:latin typeface="Aharoni" panose="02010803020104030203" pitchFamily="2" charset="-79"/>
                          <a:cs typeface="Aharoni" panose="02010803020104030203" pitchFamily="2" charset="-79"/>
                        </a:rPr>
                        <a:t>Overload information</a:t>
                      </a:r>
                    </a:p>
                  </a:txBody>
                  <a:tcPr/>
                </a:tc>
                <a:extLst>
                  <a:ext uri="{0D108BD9-81ED-4DB2-BD59-A6C34878D82A}">
                    <a16:rowId xmlns:a16="http://schemas.microsoft.com/office/drawing/2014/main" val="236248419"/>
                  </a:ext>
                </a:extLst>
              </a:tr>
              <a:tr h="370840">
                <a:tc>
                  <a:txBody>
                    <a:bodyPr/>
                    <a:lstStyle/>
                    <a:p>
                      <a:r>
                        <a:rPr lang="en-GB" sz="2800" dirty="0">
                          <a:latin typeface="Aharoni" panose="02010803020104030203" pitchFamily="2" charset="-79"/>
                          <a:cs typeface="Aharoni" panose="02010803020104030203" pitchFamily="2" charset="-79"/>
                        </a:rPr>
                        <a:t>Professional and organised communication</a:t>
                      </a:r>
                    </a:p>
                  </a:txBody>
                  <a:tcPr/>
                </a:tc>
                <a:tc>
                  <a:txBody>
                    <a:bodyPr/>
                    <a:lstStyle/>
                    <a:p>
                      <a:r>
                        <a:rPr lang="en-GB" sz="2800" dirty="0">
                          <a:latin typeface="Aharoni" panose="02010803020104030203" pitchFamily="2" charset="-79"/>
                          <a:cs typeface="Aharoni" panose="02010803020104030203" pitchFamily="2" charset="-79"/>
                        </a:rPr>
                        <a:t>Dependence on technology</a:t>
                      </a:r>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93EBB-C80B-4E7C-85C8-5185C359E43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DE9B0-65A6-DD90-3A82-7C84EDB8009E}"/>
              </a:ext>
            </a:extLst>
          </p:cNvPr>
          <p:cNvSpPr>
            <a:spLocks noGrp="1"/>
          </p:cNvSpPr>
          <p:nvPr>
            <p:ph type="title"/>
          </p:nvPr>
        </p:nvSpPr>
        <p:spPr>
          <a:xfrm>
            <a:off x="541924" y="173736"/>
            <a:ext cx="3429000" cy="1719072"/>
          </a:xfrm>
        </p:spPr>
        <p:txBody>
          <a:bodyPr anchor="b">
            <a:normAutofit/>
          </a:bodyPr>
          <a:lstStyle/>
          <a:p>
            <a:pPr>
              <a:lnSpc>
                <a:spcPct val="90000"/>
              </a:lnSpc>
            </a:pPr>
            <a:r>
              <a:rPr lang="en-GB" sz="3800" dirty="0"/>
              <a:t>Group Member 3: Digital safety action plan</a:t>
            </a:r>
          </a:p>
        </p:txBody>
      </p:sp>
      <p:sp>
        <p:nvSpPr>
          <p:cNvPr id="2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sX0" fmla="*/ 0 w 3291840"/>
              <a:gd name="csY0" fmla="*/ 0 h 18288"/>
              <a:gd name="csX1" fmla="*/ 625450 w 3291840"/>
              <a:gd name="csY1" fmla="*/ 0 h 18288"/>
              <a:gd name="csX2" fmla="*/ 1283818 w 3291840"/>
              <a:gd name="csY2" fmla="*/ 0 h 18288"/>
              <a:gd name="csX3" fmla="*/ 1975104 w 3291840"/>
              <a:gd name="csY3" fmla="*/ 0 h 18288"/>
              <a:gd name="csX4" fmla="*/ 2666390 w 3291840"/>
              <a:gd name="csY4" fmla="*/ 0 h 18288"/>
              <a:gd name="csX5" fmla="*/ 3291840 w 3291840"/>
              <a:gd name="csY5" fmla="*/ 0 h 18288"/>
              <a:gd name="csX6" fmla="*/ 3291840 w 3291840"/>
              <a:gd name="csY6" fmla="*/ 18288 h 18288"/>
              <a:gd name="csX7" fmla="*/ 2567635 w 3291840"/>
              <a:gd name="csY7" fmla="*/ 18288 h 18288"/>
              <a:gd name="csX8" fmla="*/ 1843430 w 3291840"/>
              <a:gd name="csY8" fmla="*/ 18288 h 18288"/>
              <a:gd name="csX9" fmla="*/ 1185062 w 3291840"/>
              <a:gd name="csY9" fmla="*/ 18288 h 18288"/>
              <a:gd name="csX10" fmla="*/ 0 w 3291840"/>
              <a:gd name="csY10" fmla="*/ 18288 h 18288"/>
              <a:gd name="csX11" fmla="*/ 0 w 3291840"/>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FA5DA8"/>
          </a:solidFill>
          <a:ln w="38100" cap="rnd">
            <a:solidFill>
              <a:srgbClr val="FA5DA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694A56-44D1-6D51-B824-5D15411A7D56}"/>
              </a:ext>
            </a:extLst>
          </p:cNvPr>
          <p:cNvSpPr>
            <a:spLocks noGrp="1"/>
          </p:cNvSpPr>
          <p:nvPr>
            <p:ph idx="1"/>
          </p:nvPr>
        </p:nvSpPr>
        <p:spPr>
          <a:xfrm>
            <a:off x="630936" y="1971579"/>
            <a:ext cx="3429000" cy="4246341"/>
          </a:xfrm>
        </p:spPr>
        <p:txBody>
          <a:bodyPr anchor="t">
            <a:normAutofit fontScale="70000" lnSpcReduction="20000"/>
          </a:bodyPr>
          <a:lstStyle/>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Digital safety</a:t>
            </a:r>
          </a:p>
          <a:p>
            <a:pPr marL="0" indent="0">
              <a:buNone/>
            </a:pP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a:p>
            <a:pPr>
              <a:buFont typeface="Wingdings" panose="05000000000000000000" pitchFamily="2" charset="2"/>
              <a:buChar char="Ø"/>
            </a:pPr>
            <a:r>
              <a:rPr lang="en-GB" sz="2400" dirty="0">
                <a:latin typeface="Bahnschrift SemiCondensed" panose="020B0502040204020203" pitchFamily="34" charset="0"/>
              </a:rPr>
              <a:t>Promoting digital technology within healthcare organisations may improve the quality of care, enhance service outcomes, and enable faster and more efficient delivery of care (</a:t>
            </a:r>
            <a:r>
              <a:rPr lang="en-GB" sz="2400" dirty="0" err="1">
                <a:latin typeface="Bahnschrift SemiCondensed" panose="020B0502040204020203" pitchFamily="34" charset="0"/>
              </a:rPr>
              <a:t>Oskrochi</a:t>
            </a:r>
            <a:r>
              <a:rPr lang="en-GB" sz="2400" dirty="0">
                <a:latin typeface="Bahnschrift SemiCondensed" panose="020B0502040204020203" pitchFamily="34" charset="0"/>
              </a:rPr>
              <a:t> et al., 2025).</a:t>
            </a:r>
            <a:endParaRPr lang="en-GB" sz="2400" dirty="0">
              <a:latin typeface="Bahnschrift SemiCondensed" panose="020B0502040204020203" pitchFamily="34" charset="0"/>
              <a:ea typeface="ADLaM Display" panose="02010000000000000000" pitchFamily="2" charset="0"/>
              <a:cs typeface="ADLaM Display" panose="02010000000000000000" pitchFamily="2" charset="0"/>
            </a:endParaRPr>
          </a:p>
          <a:p>
            <a:pPr>
              <a:buFont typeface="Wingdings" panose="05000000000000000000" pitchFamily="2" charset="2"/>
              <a:buChar char="Ø"/>
            </a:pPr>
            <a:r>
              <a:rPr lang="en-US" sz="2400" b="1" dirty="0">
                <a:latin typeface="Bahnschrift SemiCondensed" panose="020B0502040204020203" pitchFamily="34" charset="0"/>
              </a:rPr>
              <a:t>is the ability to promote effective care delivery, communication and teamwork of Greenfield Home Care Agency by integrating digital tools, technologies and online system to support care delivery.</a:t>
            </a:r>
            <a:endParaRPr lang="en-GB" sz="2400" dirty="0">
              <a:latin typeface="Bahnschrift SemiCondensed" panose="020B0502040204020203" pitchFamily="34" charset="0"/>
            </a:endParaRPr>
          </a:p>
        </p:txBody>
      </p:sp>
      <mc:AlternateContent xmlns:mc="http://schemas.openxmlformats.org/markup-compatibility/2006" xmlns:p14="http://schemas.microsoft.com/office/powerpoint/2010/main">
        <mc:Choice Requires="p14">
          <p:contentPart p14:bwMode="auto" r:id="rId2">
            <p14:nvContentPartPr>
              <p14:cNvPr id="20" name="Ink 1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0" name="Ink 1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4">
            <a:extLst>
              <a:ext uri="{FF2B5EF4-FFF2-40B4-BE49-F238E27FC236}">
                <a16:creationId xmlns:a16="http://schemas.microsoft.com/office/drawing/2014/main" id="{66F561D8-CF54-6FC2-DF11-8DB6D075FEE3}"/>
              </a:ext>
            </a:extLst>
          </p:cNvPr>
          <p:cNvPicPr>
            <a:picLocks noChangeAspect="1"/>
          </p:cNvPicPr>
          <p:nvPr/>
        </p:nvPicPr>
        <p:blipFill>
          <a:blip r:embed="rId4"/>
          <a:stretch>
            <a:fillRect/>
          </a:stretch>
        </p:blipFill>
        <p:spPr>
          <a:xfrm>
            <a:off x="4654296" y="1478700"/>
            <a:ext cx="6903720" cy="3900600"/>
          </a:xfrm>
          <a:prstGeom prst="rect">
            <a:avLst/>
          </a:prstGeom>
        </p:spPr>
      </p:pic>
      <p:sp>
        <p:nvSpPr>
          <p:cNvPr id="6" name="TextBox 5">
            <a:extLst>
              <a:ext uri="{FF2B5EF4-FFF2-40B4-BE49-F238E27FC236}">
                <a16:creationId xmlns:a16="http://schemas.microsoft.com/office/drawing/2014/main" id="{66CCAEF2-F442-F83D-029D-45F406A667D2}"/>
              </a:ext>
            </a:extLst>
          </p:cNvPr>
          <p:cNvSpPr txBox="1"/>
          <p:nvPr/>
        </p:nvSpPr>
        <p:spPr>
          <a:xfrm>
            <a:off x="5442857" y="5704114"/>
            <a:ext cx="5355772" cy="369332"/>
          </a:xfrm>
          <a:prstGeom prst="rect">
            <a:avLst/>
          </a:prstGeom>
          <a:noFill/>
        </p:spPr>
        <p:txBody>
          <a:bodyPr wrap="square" rtlCol="0">
            <a:spAutoFit/>
          </a:bodyPr>
          <a:lstStyle/>
          <a:p>
            <a:pPr algn="ctr"/>
            <a:r>
              <a:rPr lang="en-GB" dirty="0"/>
              <a:t>https://www.fva.org/downloads/SC_Framework.png</a:t>
            </a:r>
          </a:p>
        </p:txBody>
      </p:sp>
    </p:spTree>
    <p:extLst>
      <p:ext uri="{BB962C8B-B14F-4D97-AF65-F5344CB8AC3E}">
        <p14:creationId xmlns:p14="http://schemas.microsoft.com/office/powerpoint/2010/main" val="121827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wipe(down)">
                                      <p:cBhvr>
                                        <p:cTn id="14" dur="500"/>
                                        <p:tgtEl>
                                          <p:spTgt spid="6">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strips(downLeft)">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strips(downLeft)">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8" presetClass="entr" presetSubtype="16"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diamond(in)">
                                      <p:cBhvr>
                                        <p:cTn id="2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A00637-75A7-FCF3-8D00-014E42D8E0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4D7A52-5E24-ECB5-170A-01A35D8A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01C9A891-DC4D-A340-E7C3-D5088563E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31241649-9535-8876-A816-07D166872002}"/>
              </a:ext>
            </a:extLst>
          </p:cNvPr>
          <p:cNvSpPr>
            <a:spLocks noGrp="1"/>
          </p:cNvSpPr>
          <p:nvPr>
            <p:ph type="title"/>
          </p:nvPr>
        </p:nvSpPr>
        <p:spPr>
          <a:xfrm>
            <a:off x="765093" y="64679"/>
            <a:ext cx="10515600" cy="712561"/>
          </a:xfrm>
        </p:spPr>
        <p:txBody>
          <a:bodyPr>
            <a:normAutofit fontScale="90000"/>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Action Plan</a:t>
            </a:r>
          </a:p>
        </p:txBody>
      </p:sp>
      <p:sp>
        <p:nvSpPr>
          <p:cNvPr id="15" name="Content Placeholder 2">
            <a:extLst>
              <a:ext uri="{FF2B5EF4-FFF2-40B4-BE49-F238E27FC236}">
                <a16:creationId xmlns:a16="http://schemas.microsoft.com/office/drawing/2014/main" id="{69A1EEBB-95DC-FFDE-BE9F-7018688A5ACC}"/>
              </a:ext>
            </a:extLst>
          </p:cNvPr>
          <p:cNvSpPr>
            <a:spLocks noGrp="1"/>
          </p:cNvSpPr>
          <p:nvPr>
            <p:ph idx="1"/>
          </p:nvPr>
        </p:nvSpPr>
        <p:spPr>
          <a:xfrm>
            <a:off x="838200" y="1825625"/>
            <a:ext cx="10515600" cy="4351338"/>
          </a:xfrm>
        </p:spPr>
        <p:txBody>
          <a:bodyPr>
            <a:normAutofit/>
          </a:bodyPr>
          <a:lstStyle/>
          <a:p>
            <a:pPr marL="0" indent="0">
              <a:buNone/>
            </a:pPr>
            <a:endParaRPr lang="en-US" dirty="0"/>
          </a:p>
          <a:p>
            <a:pPr marL="0" indent="0">
              <a:buNone/>
            </a:pPr>
            <a:endParaRPr lang="en-GB" dirty="0"/>
          </a:p>
        </p:txBody>
      </p:sp>
      <p:graphicFrame>
        <p:nvGraphicFramePr>
          <p:cNvPr id="16" name="Table 15">
            <a:extLst>
              <a:ext uri="{FF2B5EF4-FFF2-40B4-BE49-F238E27FC236}">
                <a16:creationId xmlns:a16="http://schemas.microsoft.com/office/drawing/2014/main" id="{697BA72B-AE54-F2CB-85BE-F1F8B6660563}"/>
              </a:ext>
            </a:extLst>
          </p:cNvPr>
          <p:cNvGraphicFramePr>
            <a:graphicFrameLocks noGrp="1"/>
          </p:cNvGraphicFramePr>
          <p:nvPr>
            <p:extLst>
              <p:ext uri="{D42A27DB-BD31-4B8C-83A1-F6EECF244321}">
                <p14:modId xmlns:p14="http://schemas.microsoft.com/office/powerpoint/2010/main" val="2599007274"/>
              </p:ext>
            </p:extLst>
          </p:nvPr>
        </p:nvGraphicFramePr>
        <p:xfrm>
          <a:off x="525854" y="777240"/>
          <a:ext cx="10994077" cy="5760720"/>
        </p:xfrm>
        <a:graphic>
          <a:graphicData uri="http://schemas.openxmlformats.org/drawingml/2006/table">
            <a:tbl>
              <a:tblPr firstRow="1" bandRow="1">
                <a:tableStyleId>{5C22544A-7EE6-4342-B048-85BDC9FD1C3A}</a:tableStyleId>
              </a:tblPr>
              <a:tblGrid>
                <a:gridCol w="2127663">
                  <a:extLst>
                    <a:ext uri="{9D8B030D-6E8A-4147-A177-3AD203B41FA5}">
                      <a16:colId xmlns:a16="http://schemas.microsoft.com/office/drawing/2014/main" val="2255171520"/>
                    </a:ext>
                  </a:extLst>
                </a:gridCol>
                <a:gridCol w="3581400">
                  <a:extLst>
                    <a:ext uri="{9D8B030D-6E8A-4147-A177-3AD203B41FA5}">
                      <a16:colId xmlns:a16="http://schemas.microsoft.com/office/drawing/2014/main" val="372620411"/>
                    </a:ext>
                  </a:extLst>
                </a:gridCol>
                <a:gridCol w="5285014">
                  <a:extLst>
                    <a:ext uri="{9D8B030D-6E8A-4147-A177-3AD203B41FA5}">
                      <a16:colId xmlns:a16="http://schemas.microsoft.com/office/drawing/2014/main" val="1320068171"/>
                    </a:ext>
                  </a:extLst>
                </a:gridCol>
              </a:tblGrid>
              <a:tr h="370840">
                <a:tc>
                  <a:txBody>
                    <a:bodyPr/>
                    <a:lstStyle/>
                    <a:p>
                      <a:pPr algn="ctr"/>
                      <a:r>
                        <a:rPr lang="en-GB" sz="1800" dirty="0">
                          <a:latin typeface="Candara Light" panose="020E0502030303020204" pitchFamily="34" charset="0"/>
                        </a:rPr>
                        <a:t>Goals </a:t>
                      </a:r>
                    </a:p>
                  </a:txBody>
                  <a:tcPr/>
                </a:tc>
                <a:tc>
                  <a:txBody>
                    <a:bodyPr/>
                    <a:lstStyle/>
                    <a:p>
                      <a:pPr algn="ctr"/>
                      <a:r>
                        <a:rPr lang="en-GB" sz="1800" dirty="0">
                          <a:latin typeface="Candara Light" panose="020E0502030303020204" pitchFamily="34" charset="0"/>
                        </a:rPr>
                        <a:t>Skills, Knowledge and/or Experiences</a:t>
                      </a:r>
                    </a:p>
                  </a:txBody>
                  <a:tcPr/>
                </a:tc>
                <a:tc>
                  <a:txBody>
                    <a:bodyPr/>
                    <a:lstStyle/>
                    <a:p>
                      <a:pPr algn="ctr"/>
                      <a:r>
                        <a:rPr lang="en-GB" sz="1800" dirty="0">
                          <a:latin typeface="Candara Light" panose="020E0502030303020204" pitchFamily="34" charset="0"/>
                        </a:rPr>
                        <a:t>Activities </a:t>
                      </a:r>
                    </a:p>
                  </a:txBody>
                  <a:tcPr/>
                </a:tc>
                <a:extLst>
                  <a:ext uri="{0D108BD9-81ED-4DB2-BD59-A6C34878D82A}">
                    <a16:rowId xmlns:a16="http://schemas.microsoft.com/office/drawing/2014/main" val="418354176"/>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Secure Access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Establish clear data protection policies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Conduct seminars to ensure staff to be aware on the rules on data protection, confidentiality and secure system use.</a:t>
                      </a:r>
                    </a:p>
                  </a:txBody>
                  <a:tcPr/>
                </a:tc>
                <a:extLst>
                  <a:ext uri="{0D108BD9-81ED-4DB2-BD59-A6C34878D82A}">
                    <a16:rowId xmlns:a16="http://schemas.microsoft.com/office/drawing/2014/main" val="222043588"/>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Strengthen access security</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Enforce Multi-Factor Authenticator (MFA) to encrypt or secure system </a:t>
                      </a:r>
                    </a:p>
                  </a:txBody>
                  <a:tcPr/>
                </a:tc>
                <a:extLst>
                  <a:ext uri="{0D108BD9-81ED-4DB2-BD59-A6C34878D82A}">
                    <a16:rowId xmlns:a16="http://schemas.microsoft.com/office/drawing/2014/main" val="64488134"/>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Email Awareness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Phishing and scam awareness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Organise quarterly test to all the staff and focus the training to the staff who failed to pass the simulation phishing campaign</a:t>
                      </a:r>
                    </a:p>
                  </a:txBody>
                  <a:tcPr/>
                </a:tc>
                <a:extLst>
                  <a:ext uri="{0D108BD9-81ED-4DB2-BD59-A6C34878D82A}">
                    <a16:rowId xmlns:a16="http://schemas.microsoft.com/office/drawing/2014/main" val="2551694769"/>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Increase awareness to reduce risk of email-related security incident</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Promoting a short awareness session and explain the importance of email awareness</a:t>
                      </a:r>
                    </a:p>
                  </a:txBody>
                  <a:tcPr/>
                </a:tc>
                <a:extLst>
                  <a:ext uri="{0D108BD9-81ED-4DB2-BD59-A6C34878D82A}">
                    <a16:rowId xmlns:a16="http://schemas.microsoft.com/office/drawing/2014/main" val="1746196589"/>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3. Data Management</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Annual Security Plan Review</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Administer updates to all the staff when there is a changes or new digital tools to sustain staff competency</a:t>
                      </a:r>
                    </a:p>
                  </a:txBody>
                  <a:tcPr/>
                </a:tc>
                <a:extLst>
                  <a:ext uri="{0D108BD9-81ED-4DB2-BD59-A6C34878D82A}">
                    <a16:rowId xmlns:a16="http://schemas.microsoft.com/office/drawing/2014/main" val="2147910890"/>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Evaluate Key Performance Indicators (KPI) to all the Employees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Monitor a quarterly evaluation to all the staff performance in the implementation of digital literacy.</a:t>
                      </a:r>
                    </a:p>
                  </a:txBody>
                  <a:tcPr/>
                </a:tc>
                <a:extLst>
                  <a:ext uri="{0D108BD9-81ED-4DB2-BD59-A6C34878D82A}">
                    <a16:rowId xmlns:a16="http://schemas.microsoft.com/office/drawing/2014/main" val="4233245720"/>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4. Confidentiality and Compliance</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Mandatory Training to all the staff</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Implement annual training for handling sensitive data and safe use of mobile and remote work tools</a:t>
                      </a:r>
                    </a:p>
                  </a:txBody>
                  <a:tcPr/>
                </a:tc>
                <a:extLst>
                  <a:ext uri="{0D108BD9-81ED-4DB2-BD59-A6C34878D82A}">
                    <a16:rowId xmlns:a16="http://schemas.microsoft.com/office/drawing/2014/main" val="2976444997"/>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Implement security measures and manage access rights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Provide micro-learning reminders to maintain awareness and conduct audit of access rights, storage </a:t>
                      </a:r>
                      <a:r>
                        <a:rPr lang="en-GB" sz="1600" b="1" dirty="0" err="1">
                          <a:latin typeface="Calibri" panose="020F0502020204030204" pitchFamily="34" charset="0"/>
                          <a:ea typeface="Calibri" panose="020F0502020204030204" pitchFamily="34" charset="0"/>
                          <a:cs typeface="Calibri" panose="020F0502020204030204" pitchFamily="34" charset="0"/>
                        </a:rPr>
                        <a:t>datas</a:t>
                      </a:r>
                      <a:r>
                        <a:rPr lang="en-GB" sz="1600" b="1" dirty="0">
                          <a:latin typeface="Calibri" panose="020F0502020204030204" pitchFamily="34" charset="0"/>
                          <a:ea typeface="Calibri" panose="020F0502020204030204" pitchFamily="34" charset="0"/>
                          <a:cs typeface="Calibri" panose="020F0502020204030204" pitchFamily="34" charset="0"/>
                        </a:rPr>
                        <a:t> and adherence policies.</a:t>
                      </a:r>
                    </a:p>
                  </a:txBody>
                  <a:tcPr/>
                </a:tc>
                <a:extLst>
                  <a:ext uri="{0D108BD9-81ED-4DB2-BD59-A6C34878D82A}">
                    <a16:rowId xmlns:a16="http://schemas.microsoft.com/office/drawing/2014/main" val="2777618175"/>
                  </a:ext>
                </a:extLst>
              </a:tr>
            </a:tbl>
          </a:graphicData>
        </a:graphic>
      </p:graphicFrame>
    </p:spTree>
    <p:extLst>
      <p:ext uri="{BB962C8B-B14F-4D97-AF65-F5344CB8AC3E}">
        <p14:creationId xmlns:p14="http://schemas.microsoft.com/office/powerpoint/2010/main" val="119875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plus(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6113A5-F424-1498-C708-1989F155AB0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DDFBDA-487D-9EFF-3E79-9E57DE3DA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F0135DD-9F70-8C4D-BB02-BD1FFCE1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C85045-B0FC-3377-15A6-71139CA6628D}"/>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5F3B4DB5-EEB6-4F21-6BDD-8FBD7306C8B6}"/>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66E4E5AD-6374-70F0-0FCD-A4BB87B2836C}"/>
              </a:ext>
            </a:extLst>
          </p:cNvPr>
          <p:cNvGraphicFramePr>
            <a:graphicFrameLocks/>
          </p:cNvGraphicFramePr>
          <p:nvPr>
            <p:extLst>
              <p:ext uri="{D42A27DB-BD31-4B8C-83A1-F6EECF244321}">
                <p14:modId xmlns:p14="http://schemas.microsoft.com/office/powerpoint/2010/main" val="3812008198"/>
              </p:ext>
            </p:extLst>
          </p:nvPr>
        </p:nvGraphicFramePr>
        <p:xfrm>
          <a:off x="708660" y="1859914"/>
          <a:ext cx="10786653" cy="414034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800" dirty="0">
                          <a:latin typeface="ADLaM Display" panose="02010000000000000000" pitchFamily="2" charset="0"/>
                          <a:ea typeface="ADLaM Display" panose="02010000000000000000" pitchFamily="2" charset="0"/>
                          <a:cs typeface="ADLaM Display" panose="02010000000000000000" pitchFamily="2" charset="0"/>
                        </a:rPr>
                        <a:t>Secure Login Checklist</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Yes </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No </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Create smart and strong password</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Enabling multi-factor authentication</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Ensuring devices by using antivirus software</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Avoid logging in on public or shared computers without proper security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Always log out after using shared devices or system</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94821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E59D60-AB56-0DD1-E1CF-4D22AC0285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68600-9EEB-9716-CE44-B4A9A9537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2FC1C15B-8E6F-9400-34CD-FC5E1BC2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0CE34-23B5-CFDA-F9B0-2C9BEFF98D2E}"/>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2CF3F41E-6784-B3C3-B7C6-1711720E820A}"/>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7BCD0F70-0CA9-00D3-D122-DF4E2303E243}"/>
              </a:ext>
            </a:extLst>
          </p:cNvPr>
          <p:cNvGraphicFramePr>
            <a:graphicFrameLocks/>
          </p:cNvGraphicFramePr>
          <p:nvPr>
            <p:extLst>
              <p:ext uri="{D42A27DB-BD31-4B8C-83A1-F6EECF244321}">
                <p14:modId xmlns:p14="http://schemas.microsoft.com/office/powerpoint/2010/main" val="3510034619"/>
              </p:ext>
            </p:extLst>
          </p:nvPr>
        </p:nvGraphicFramePr>
        <p:xfrm>
          <a:off x="708660" y="1859914"/>
          <a:ext cx="10786653" cy="4718862"/>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Email Safety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Open emails from recognised source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Do not open suspicious links or download unknown attachments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Use encrypted or secure systems when sending private information</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Scan attachments for viruses when possible</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Avoid using personal email accounts for work-related communication</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56408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A912D4-6D87-D634-3FA1-7A890FE459F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C1DB8E-A91E-BB5E-5CF6-F745A3BE8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D5C544AC-2D93-427C-6F2C-D625485A3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B2382F-6984-7FBE-5C04-DBC25603025D}"/>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F6E8DFB6-93B5-DF98-926D-44BAE51C4FD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A78A41AF-1D47-B924-F9C8-28FD51E2B057}"/>
              </a:ext>
            </a:extLst>
          </p:cNvPr>
          <p:cNvGraphicFramePr>
            <a:graphicFrameLocks/>
          </p:cNvGraphicFramePr>
          <p:nvPr>
            <p:extLst>
              <p:ext uri="{D42A27DB-BD31-4B8C-83A1-F6EECF244321}">
                <p14:modId xmlns:p14="http://schemas.microsoft.com/office/powerpoint/2010/main" val="1920546190"/>
              </p:ext>
            </p:extLst>
          </p:nvPr>
        </p:nvGraphicFramePr>
        <p:xfrm>
          <a:off x="708660" y="1859914"/>
          <a:ext cx="10786653" cy="445360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Safe Document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Use approved platforms such as OneDrive, SharePoint or the organisations secure server</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Use password-protected files when necessary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Always use the updated version of documents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Set permission so staff have access only to the files they need</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Do not share files through personal emails or other messaging apps</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1621366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AA0505-411D-4775-0EB5-E7DF4E64DF0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E2CEC7-0B10-355B-2BAB-0596765E8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B9090EFC-59B1-9A35-808F-526480CFD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B30C3A-E25A-DA70-8C4E-07D3124B08DA}"/>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85F2E333-55C0-FF3E-599D-19C7403D39F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F7942E1F-FE6F-B575-2302-C20DFD540120}"/>
              </a:ext>
            </a:extLst>
          </p:cNvPr>
          <p:cNvGraphicFramePr>
            <a:graphicFrameLocks/>
          </p:cNvGraphicFramePr>
          <p:nvPr>
            <p:extLst>
              <p:ext uri="{D42A27DB-BD31-4B8C-83A1-F6EECF244321}">
                <p14:modId xmlns:p14="http://schemas.microsoft.com/office/powerpoint/2010/main" val="2128345757"/>
              </p:ext>
            </p:extLst>
          </p:nvPr>
        </p:nvGraphicFramePr>
        <p:xfrm>
          <a:off x="708660" y="1859914"/>
          <a:ext cx="10786653" cy="4718862"/>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Patient confidentiality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Only access patient information when necessary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Store all confidential information on approved systems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Use password-protected documents for </a:t>
                      </a:r>
                      <a:r>
                        <a:rPr lang="en-GB" sz="2400">
                          <a:latin typeface="Aharoni" panose="02010803020104030203" pitchFamily="2" charset="-79"/>
                          <a:cs typeface="Aharoni" panose="02010803020104030203" pitchFamily="2" charset="-79"/>
                        </a:rPr>
                        <a:t>sensitive documents</a:t>
                      </a:r>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Keep paper records locked away when not in use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Ensure no one can view confidential information over your shoulder</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130847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B77AC3-86E5-7E0E-E404-6696D1AF55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5C0291-5E8B-9FC3-D825-391BDF257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2065AA6D-F0FC-8EF8-82F3-8DC73DAA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87CB3C-D537-0C0C-020B-87B5CCF2DB00}"/>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CA5CED64-87AE-592D-FEF9-F8ABB048266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E8DCD9D1-3655-22B5-0A0D-507EE3447D91}"/>
              </a:ext>
            </a:extLst>
          </p:cNvPr>
          <p:cNvGraphicFramePr>
            <a:graphicFrameLocks/>
          </p:cNvGraphicFramePr>
          <p:nvPr>
            <p:extLst>
              <p:ext uri="{D42A27DB-BD31-4B8C-83A1-F6EECF244321}">
                <p14:modId xmlns:p14="http://schemas.microsoft.com/office/powerpoint/2010/main" val="1199882467"/>
              </p:ext>
            </p:extLst>
          </p:nvPr>
        </p:nvGraphicFramePr>
        <p:xfrm>
          <a:off x="708660" y="1859914"/>
          <a:ext cx="10786653" cy="445360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Staff Training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Provide scheduled digital skills training for all staff</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Introduce digital skills to all the new employee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Offer updates when systems change or new digital tools are introduced to maintain staff competence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Ensure staff understand data protection, safe document storage and confidentiality requirements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Provide access to IT support or digital champions for staff who need extra help with digital task</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356617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6D11EC-E66E-3672-931E-2F8B36FB53C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EC9E6B-9584-5556-431A-44F8FCC89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6B650151-6B53-BC5F-2C8F-971B1DFEE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D59426-BA1C-A11E-52A3-95E14967D5BB}"/>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628866EC-CB8A-7F43-4F95-8ACE9BC3595A}"/>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D8AF2A2E-0DB9-79D6-7CEA-8CC2A83E62D3}"/>
              </a:ext>
            </a:extLst>
          </p:cNvPr>
          <p:cNvGraphicFramePr>
            <a:graphicFrameLocks/>
          </p:cNvGraphicFramePr>
          <p:nvPr>
            <p:extLst>
              <p:ext uri="{D42A27DB-BD31-4B8C-83A1-F6EECF244321}">
                <p14:modId xmlns:p14="http://schemas.microsoft.com/office/powerpoint/2010/main" val="575267439"/>
              </p:ext>
            </p:extLst>
          </p:nvPr>
        </p:nvGraphicFramePr>
        <p:xfrm>
          <a:off x="708660" y="1859914"/>
          <a:ext cx="10786653" cy="4801238"/>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Awareness on Digital Safety Procedures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200" dirty="0">
                          <a:latin typeface="Aharoni" panose="02010803020104030203" pitchFamily="2" charset="-79"/>
                          <a:cs typeface="Aharoni" panose="02010803020104030203" pitchFamily="2" charset="-79"/>
                        </a:rPr>
                        <a:t>Staff should be aware on the organisations rules on data protection, confidentiality and secure system use</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200" dirty="0">
                          <a:latin typeface="Aharoni" panose="02010803020104030203" pitchFamily="2" charset="-79"/>
                          <a:cs typeface="Aharoni" panose="02010803020104030203" pitchFamily="2" charset="-79"/>
                        </a:rPr>
                        <a:t>Staff should know what information is considered confidential and how to store, share or delete it safely</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200" dirty="0">
                          <a:latin typeface="Aharoni" panose="02010803020104030203" pitchFamily="2" charset="-79"/>
                          <a:cs typeface="Aharoni" panose="02010803020104030203" pitchFamily="2" charset="-79"/>
                        </a:rPr>
                        <a:t>Staff must understand when to use encrypted email, secure messaging platforms or approved cloud storage</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200" dirty="0">
                          <a:latin typeface="Aharoni" panose="02010803020104030203" pitchFamily="2" charset="-79"/>
                          <a:cs typeface="Aharoni" panose="02010803020104030203" pitchFamily="2" charset="-79"/>
                        </a:rPr>
                        <a:t>Staff should know how to lock screen, update devices and avoid using personal devices for work tasks</a:t>
                      </a: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200" dirty="0">
                          <a:latin typeface="Aharoni" panose="02010803020104030203" pitchFamily="2" charset="-79"/>
                          <a:cs typeface="Aharoni" panose="02010803020104030203" pitchFamily="2" charset="-79"/>
                        </a:rPr>
                        <a:t>Clear awareness of IT support, availability, digital champions or supervisors to ask for help when unsure</a:t>
                      </a: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42176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normAutofit lnSpcReduction="10000"/>
          </a:bodyPr>
          <a:lstStyle/>
          <a:p>
            <a:pPr marL="0" indent="0">
              <a:buNone/>
            </a:pPr>
            <a:r>
              <a:rPr lang="en-GB" dirty="0"/>
              <a:t>	The use of Microsoft 365 helps Greenfield Home Care Agency to improve the way of the staff to communicate and organise their work. It supports better scheduling, sharing information, and keeping records between Care Coordinators, Nurses, Visiting Carers, and Office Staff.</a:t>
            </a:r>
          </a:p>
          <a:p>
            <a:pPr marL="0" indent="0">
              <a:buNone/>
            </a:pPr>
            <a:r>
              <a:rPr lang="en-GB" dirty="0"/>
              <a:t>	However, some employees find it difficult to integrate the new digital tools and not confident to use all the features. To solve this problem, the organisation should provide training and ongoing support to help staff understand the system.</a:t>
            </a:r>
          </a:p>
          <a:p>
            <a:pPr marL="0" indent="0">
              <a:buNone/>
            </a:pPr>
            <a:r>
              <a:rPr lang="en-GB" dirty="0"/>
              <a:t>	If staff are properly supported; Microsoft 365 can improve teamwork and communication. For example, nurses can quickly share updates with care coordinators, and office staff can organise schedules </a:t>
            </a:r>
            <a:r>
              <a:rPr lang="en-GB"/>
              <a:t>more efficiently. </a:t>
            </a:r>
            <a:r>
              <a:rPr lang="en-GB" dirty="0"/>
              <a:t>This can help reduce delays and improve the quality of care provides to older adults.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2761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AA00E-6E9E-0226-EF8B-CDE23B36A9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A2A6E-0208-AB59-9F3F-8A28227F94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FD49B7-8B04-EA69-FB23-6241B967E331}"/>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dirty="0" err="1"/>
              <a:t>Atobatele</a:t>
            </a:r>
            <a:r>
              <a:rPr lang="en-GB" dirty="0"/>
              <a:t>, O.K., Ajayi, O.O., </a:t>
            </a:r>
            <a:r>
              <a:rPr lang="en-GB" dirty="0" err="1"/>
              <a:t>Hungbo</a:t>
            </a:r>
            <a:r>
              <a:rPr lang="en-GB" dirty="0"/>
              <a:t>, A.Q. and Adeyemi, C., 2023. Transforming digital health information systems with Microsoft Dynamics, SharePoint, and low-code automation platforms. </a:t>
            </a:r>
            <a:r>
              <a:rPr lang="en-GB" i="1" dirty="0" err="1"/>
              <a:t>Gyanshauryam</a:t>
            </a:r>
            <a:r>
              <a:rPr lang="en-GB" i="1" dirty="0"/>
              <a:t>: International Scientific Refereed Research Journal</a:t>
            </a:r>
            <a:r>
              <a:rPr lang="en-GB" dirty="0"/>
              <a:t>, </a:t>
            </a:r>
            <a:r>
              <a:rPr lang="en-GB" i="1" dirty="0"/>
              <a:t>6</a:t>
            </a:r>
            <a:r>
              <a:rPr lang="en-GB" dirty="0"/>
              <a:t>(4), pp.385-412. (Accessed March 3, 2026)</a:t>
            </a:r>
          </a:p>
          <a:p>
            <a:pPr>
              <a:buFont typeface="Wingdings" panose="05000000000000000000" pitchFamily="2" charset="2"/>
              <a:buChar char="Ø"/>
            </a:pPr>
            <a:r>
              <a:rPr lang="en-GB" dirty="0"/>
              <a:t>Capasso, M., &amp; </a:t>
            </a:r>
            <a:r>
              <a:rPr lang="en-GB" dirty="0" err="1"/>
              <a:t>Umbrello</a:t>
            </a:r>
            <a:r>
              <a:rPr lang="en-GB" dirty="0"/>
              <a:t>, S. (2022). Responsible nudging for social good: new healthcare skills for AI-driven digital personal assistants. </a:t>
            </a:r>
            <a:r>
              <a:rPr lang="en-GB" i="1" dirty="0"/>
              <a:t>Medicine, Health Care, and Philosophy</a:t>
            </a:r>
            <a:r>
              <a:rPr lang="en-GB" dirty="0"/>
              <a:t>, </a:t>
            </a:r>
            <a:r>
              <a:rPr lang="en-GB" i="1" dirty="0"/>
              <a:t>25</a:t>
            </a:r>
            <a:r>
              <a:rPr lang="en-GB" dirty="0"/>
              <a:t>(1), 11–22. https://doi.org/10.1007/s11019-021-10062-z</a:t>
            </a:r>
          </a:p>
          <a:p>
            <a:pPr>
              <a:buFont typeface="Wingdings" panose="05000000000000000000" pitchFamily="2" charset="2"/>
              <a:buChar char="Ø"/>
            </a:pPr>
            <a:r>
              <a:rPr lang="en-GB" dirty="0"/>
              <a:t>Data Analysis with Microsoft </a:t>
            </a:r>
            <a:r>
              <a:rPr lang="en-GB" dirty="0" err="1"/>
              <a:t>ExcelWinston</a:t>
            </a:r>
            <a:r>
              <a:rPr lang="en-GB" dirty="0"/>
              <a:t>, W. (2021) Data Analysis with Microsoft Excel. 3rd </a:t>
            </a:r>
            <a:r>
              <a:rPr lang="en-GB" dirty="0" err="1"/>
              <a:t>edn</a:t>
            </a:r>
            <a:r>
              <a:rPr lang="en-GB" dirty="0"/>
              <a:t>. Redmond: Microsoft Press.</a:t>
            </a:r>
            <a:endParaRPr lang="en-GB" dirty="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Ø"/>
            </a:pPr>
            <a:r>
              <a:rPr lang="en-GB" dirty="0">
                <a:hlinkClick r:id="rId2">
                  <a:extLst>
                    <a:ext uri="{A12FA001-AC4F-418D-AE19-62706E023703}">
                      <ahyp:hlinkClr xmlns:ahyp="http://schemas.microsoft.com/office/drawing/2018/hyperlinkcolor" val="tx"/>
                    </a:ext>
                  </a:extLst>
                </a:hlinkClick>
              </a:rPr>
              <a:t>Edwards, J. (2025) </a:t>
            </a:r>
            <a:r>
              <a:rPr lang="en-GB" i="1" dirty="0">
                <a:hlinkClick r:id="rId2">
                  <a:extLst>
                    <a:ext uri="{A12FA001-AC4F-418D-AE19-62706E023703}">
                      <ahyp:hlinkClr xmlns:ahyp="http://schemas.microsoft.com/office/drawing/2018/hyperlinkcolor" val="tx"/>
                    </a:ext>
                  </a:extLst>
                </a:hlinkClick>
              </a:rPr>
              <a:t>Cyber </a:t>
            </a:r>
            <a:r>
              <a:rPr lang="en-GB" i="1" dirty="0" err="1">
                <a:hlinkClick r:id="rId2">
                  <a:extLst>
                    <a:ext uri="{A12FA001-AC4F-418D-AE19-62706E023703}">
                      <ahyp:hlinkClr xmlns:ahyp="http://schemas.microsoft.com/office/drawing/2018/hyperlinkcolor" val="tx"/>
                    </a:ext>
                  </a:extLst>
                </a:hlinkClick>
              </a:rPr>
              <a:t>Defense</a:t>
            </a:r>
            <a:r>
              <a:rPr lang="en-GB" i="1" dirty="0">
                <a:hlinkClick r:id="rId2">
                  <a:extLst>
                    <a:ext uri="{A12FA001-AC4F-418D-AE19-62706E023703}">
                      <ahyp:hlinkClr xmlns:ahyp="http://schemas.microsoft.com/office/drawing/2018/hyperlinkcolor" val="tx"/>
                    </a:ext>
                  </a:extLst>
                </a:hlinkClick>
              </a:rPr>
              <a:t> Best Practices for Digital Safety: </a:t>
            </a:r>
            <a:r>
              <a:rPr lang="en-GB" dirty="0">
                <a:hlinkClick r:id="rId2">
                  <a:extLst>
                    <a:ext uri="{A12FA001-AC4F-418D-AE19-62706E023703}">
                      <ahyp:hlinkClr xmlns:ahyp="http://schemas.microsoft.com/office/drawing/2018/hyperlinkcolor" val="tx"/>
                    </a:ext>
                  </a:extLst>
                </a:hlinkClick>
              </a:rPr>
              <a:t>John Wiley &amp; Sons, Incorporated</a:t>
            </a:r>
          </a:p>
          <a:p>
            <a:pPr>
              <a:buFont typeface="Wingdings" panose="05000000000000000000" pitchFamily="2" charset="2"/>
              <a:buChar char="Ø"/>
            </a:pPr>
            <a:r>
              <a:rPr lang="en-GB" dirty="0"/>
              <a:t>https://www.fva.org/downloads/SC_Framework.png online: </a:t>
            </a:r>
            <a:r>
              <a:rPr lang="en-GB" dirty="0">
                <a:solidFill>
                  <a:srgbClr val="2998E3"/>
                </a:solidFill>
                <a:hlinkClick r:id="rId2">
                  <a:extLst>
                    <a:ext uri="{A12FA001-AC4F-418D-AE19-62706E023703}">
                      <ahyp:hlinkClr xmlns:ahyp="http://schemas.microsoft.com/office/drawing/2018/hyperlinkcolor" val="tx"/>
                    </a:ext>
                  </a:extLst>
                </a:hlinkClick>
              </a:rPr>
              <a:t>https://fva.org/news.asp?id=19772</a:t>
            </a:r>
            <a:r>
              <a:rPr lang="en-GB" dirty="0">
                <a:solidFill>
                  <a:srgbClr val="2998E3"/>
                </a:solidFill>
              </a:rPr>
              <a:t> </a:t>
            </a:r>
            <a:r>
              <a:rPr lang="en-GB" dirty="0"/>
              <a:t>(accessed March 8,2026)</a:t>
            </a:r>
          </a:p>
          <a:p>
            <a:pPr>
              <a:buFont typeface="Wingdings" panose="05000000000000000000" pitchFamily="2" charset="2"/>
              <a:buChar char="Ø"/>
            </a:pPr>
            <a:r>
              <a:rPr lang="en-GB" dirty="0"/>
              <a:t>López-Hernández, D., Navarro-Meneses, R. M., Blanco-Cornejo, M., Riva-Palacio-Chiang-Y-Sam, I. L., Mosso-Zempoalteca, V., &amp; Cerritos, A. (2018). Information and communication technologies as a public health policy for health care. </a:t>
            </a:r>
            <a:r>
              <a:rPr lang="en-GB" i="1" dirty="0"/>
              <a:t>Salud </a:t>
            </a:r>
            <a:r>
              <a:rPr lang="en-GB" i="1" dirty="0" err="1"/>
              <a:t>pública</a:t>
            </a:r>
            <a:r>
              <a:rPr lang="en-GB" i="1" dirty="0"/>
              <a:t> de México</a:t>
            </a:r>
            <a:r>
              <a:rPr lang="en-GB" dirty="0"/>
              <a:t>, </a:t>
            </a:r>
            <a:r>
              <a:rPr lang="en-GB" i="1" dirty="0"/>
              <a:t>60</a:t>
            </a:r>
            <a:r>
              <a:rPr lang="en-GB" dirty="0"/>
              <a:t>(3), 372. </a:t>
            </a:r>
            <a:r>
              <a:rPr lang="en-GB" dirty="0">
                <a:hlinkClick r:id="rId3"/>
              </a:rPr>
              <a:t>https://doi.org/10.21149/8874</a:t>
            </a:r>
            <a:r>
              <a:rPr lang="en-GB" dirty="0"/>
              <a:t> (accessed February 27. 2026)</a:t>
            </a:r>
          </a:p>
          <a:p>
            <a:pPr>
              <a:buFont typeface="Wingdings" panose="05000000000000000000" pitchFamily="2" charset="2"/>
              <a:buChar char="Ø"/>
            </a:pPr>
            <a:r>
              <a:rPr lang="en-GB" dirty="0"/>
              <a:t>Microsoft Excel 365 </a:t>
            </a:r>
            <a:r>
              <a:rPr lang="en-GB" dirty="0" err="1"/>
              <a:t>BibleWalkenbach</a:t>
            </a:r>
            <a:r>
              <a:rPr lang="en-GB" dirty="0"/>
              <a:t>, J. (2022) Microsoft Excel 365 Bible. Indianapolis: Wiley.</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897669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a:t>Microsoft </a:t>
            </a:r>
            <a:r>
              <a:rPr lang="en-GB" dirty="0"/>
              <a:t>(2024) Microsoft Excel documentation. Available at: https://support.microsoft.com/excel⁠� (Accessed: 6 March 2026).</a:t>
            </a:r>
          </a:p>
          <a:p>
            <a:pPr>
              <a:buFont typeface="Wingdings" panose="05000000000000000000" pitchFamily="2" charset="2"/>
              <a:buChar char="Ø"/>
            </a:pPr>
            <a:r>
              <a:rPr lang="en-GB" dirty="0" err="1"/>
              <a:t>Oskrochi</a:t>
            </a:r>
            <a:r>
              <a:rPr lang="en-GB" dirty="0"/>
              <a:t>, Y., Roy-Highley, E., Grimes, K. and Shah, S., 2025. Digital Health Technology Compliance With Clinical Safety Standards In the National Health Service in England: National Cross-Sectional Study. </a:t>
            </a:r>
            <a:r>
              <a:rPr lang="en-GB" i="1" dirty="0"/>
              <a:t>Journal of Medical Internet Research</a:t>
            </a:r>
            <a:r>
              <a:rPr lang="en-GB" dirty="0"/>
              <a:t>, </a:t>
            </a:r>
            <a:r>
              <a:rPr lang="en-GB" i="1" dirty="0"/>
              <a:t>27</a:t>
            </a:r>
            <a:r>
              <a:rPr lang="en-GB" dirty="0"/>
              <a:t>, p.e80076. (Accessed March 8, 2026)</a:t>
            </a:r>
          </a:p>
          <a:p>
            <a:pPr>
              <a:buFont typeface="Wingdings" panose="05000000000000000000" pitchFamily="2" charset="2"/>
              <a:buChar char="Ø"/>
            </a:pPr>
            <a:r>
              <a:rPr lang="en-GB" dirty="0"/>
              <a:t>World Health Organization, 2025. </a:t>
            </a:r>
            <a:r>
              <a:rPr lang="en-GB" i="1" dirty="0"/>
              <a:t>Global strategy on digital health 2020-2027</a:t>
            </a:r>
            <a:r>
              <a:rPr lang="en-GB" dirty="0"/>
              <a:t>. World Health Organization. Online: https://scholar.google.co.uk/scholar?start=10&amp;q=digital+safety+for+health+and+social+care&amp;hl=en&amp;as_sdt=0,5&amp;as_ylo=2021&amp;as_yhi=2026#d=gs_cit&amp;t=1773434918101&amp;u=%2Fscholar%3Fq%3Dinfo%3Asf-RFLY8gJkJ%3Ascholar.google.com%2F%26output%3Dcite%26scirp%3D12%26hl%3Den (accessed March 1, 2026)</a:t>
            </a:r>
          </a:p>
          <a:p>
            <a:pPr>
              <a:buFont typeface="Wingdings" panose="05000000000000000000" pitchFamily="2" charset="2"/>
              <a:buChar char="Ø"/>
            </a:pPr>
            <a:r>
              <a:rPr lang="en-GB" dirty="0"/>
              <a:t>World Health Organization, 2021. </a:t>
            </a:r>
            <a:r>
              <a:rPr lang="en-GB" i="1" dirty="0"/>
              <a:t>Global patient safety action plan 2021-2030: towards eliminating avoidable harm in health care</a:t>
            </a:r>
            <a:r>
              <a:rPr lang="en-GB" dirty="0"/>
              <a:t>. World Health Organization. Online: https://books.google.co.uk/books?hl=en&amp;lr=&amp;id=csZqEAAAQBAJ&amp;oi=fnd&amp;pg=PR7&amp;dq=digital+safety+action+plan+for+health+and+social+care&amp;ots=xKXZ8Zelxs&amp;sig=V-rciux4mHAeIUnELxeo1LVLJsc#v=onepage&amp;q=digital%20safety%20action%20plan%20for%20health%20and%20social%20care&amp;f=false (accessed February 27, 2026)</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568</TotalTime>
  <Words>2033</Words>
  <Application>Microsoft Office PowerPoint</Application>
  <PresentationFormat>Widescreen</PresentationFormat>
  <Paragraphs>169</Paragraphs>
  <Slides>20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ADLaM Display</vt:lpstr>
      <vt:lpstr>Aharoni</vt:lpstr>
      <vt:lpstr>Arial</vt:lpstr>
      <vt:lpstr>Bahnschrift SemiCondensed</vt:lpstr>
      <vt:lpstr>Calibri</vt:lpstr>
      <vt:lpstr>Candara Light</vt:lpstr>
      <vt:lpstr>Corbel</vt:lpstr>
      <vt:lpstr>The Hand Bold</vt:lpstr>
      <vt:lpstr>The Serif Hand Black</vt:lpstr>
      <vt:lpstr>Wingdings</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vt:lpstr>
      <vt:lpstr>Group Member 2: Evaluate communication tools</vt:lpstr>
      <vt:lpstr>Advantages and limitation of using MS OUTLOOK</vt:lpstr>
      <vt:lpstr>Group Member 3: Digital safety action plan</vt:lpstr>
      <vt:lpstr>Action Plan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Kissy Kaye Pimentel (2530434)</cp:lastModifiedBy>
  <cp:revision>2</cp:revision>
  <dcterms:created xsi:type="dcterms:W3CDTF">2026-03-02T15:07:48Z</dcterms:created>
  <dcterms:modified xsi:type="dcterms:W3CDTF">2026-03-15T12:01:13Z</dcterms:modified>
</cp:coreProperties>
</file>