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802F09-D466-5787-21E8-398D79BEDC86}" v="548" dt="2025-05-22T00:05:32.252"/>
    <p1510:client id="{2B19EC74-F7BE-73A0-9630-72FD32C61E48}" v="1" dt="2025-05-23T13:33:03.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74400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44228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5188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1711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1329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6525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39286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09614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8038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1824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969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5/23/2025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43071241"/>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6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90AA72-4C44-CD38-087A-B591C2B52908}"/>
              </a:ext>
            </a:extLst>
          </p:cNvPr>
          <p:cNvSpPr txBox="1"/>
          <p:nvPr/>
        </p:nvSpPr>
        <p:spPr>
          <a:xfrm>
            <a:off x="3238201" y="-4019"/>
            <a:ext cx="7150837" cy="523220"/>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rgbClr val="FFFF00"/>
                </a:solidFill>
                <a:latin typeface="Palatino Linotype"/>
              </a:rPr>
              <a:t>Autism Spectrum Disorder </a:t>
            </a:r>
            <a:endParaRPr lang="en-US" sz="2800" b="1">
              <a:solidFill>
                <a:srgbClr val="FFFF00"/>
              </a:solidFill>
              <a:latin typeface="Palatino Linotype"/>
            </a:endParaRPr>
          </a:p>
        </p:txBody>
      </p:sp>
      <p:sp>
        <p:nvSpPr>
          <p:cNvPr id="5" name="TextBox 4">
            <a:extLst>
              <a:ext uri="{FF2B5EF4-FFF2-40B4-BE49-F238E27FC236}">
                <a16:creationId xmlns:a16="http://schemas.microsoft.com/office/drawing/2014/main" id="{7A99AF89-3B3B-347C-0E12-602B242DA135}"/>
              </a:ext>
            </a:extLst>
          </p:cNvPr>
          <p:cNvSpPr txBox="1"/>
          <p:nvPr/>
        </p:nvSpPr>
        <p:spPr>
          <a:xfrm>
            <a:off x="171828" y="360515"/>
            <a:ext cx="2918050" cy="1815882"/>
          </a:xfrm>
          <a:prstGeom prst="rect">
            <a:avLst/>
          </a:prstGeom>
          <a:noFill/>
          <a:ln w="57150">
            <a:solidFill>
              <a:srgbClr val="C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solidFill>
                  <a:schemeClr val="bg1"/>
                </a:solidFill>
                <a:latin typeface="Arial"/>
                <a:cs typeface="Arial"/>
              </a:rPr>
              <a:t>What is it?</a:t>
            </a:r>
          </a:p>
          <a:p>
            <a:r>
              <a:rPr lang="en-US" sz="1400" dirty="0">
                <a:solidFill>
                  <a:schemeClr val="bg1"/>
                </a:solidFill>
                <a:latin typeface="Arial"/>
                <a:cs typeface="Arial"/>
              </a:rPr>
              <a:t>A various group of conditions that can have an impact on the child’s ability to communicate, and the child can experience difficulties with their social skills or social interaction. (World Health Organization, 2025).</a:t>
            </a:r>
          </a:p>
        </p:txBody>
      </p:sp>
      <p:sp>
        <p:nvSpPr>
          <p:cNvPr id="6" name="TextBox 5">
            <a:extLst>
              <a:ext uri="{FF2B5EF4-FFF2-40B4-BE49-F238E27FC236}">
                <a16:creationId xmlns:a16="http://schemas.microsoft.com/office/drawing/2014/main" id="{A4204B10-662E-8461-9F04-4F9A62213061}"/>
              </a:ext>
            </a:extLst>
          </p:cNvPr>
          <p:cNvSpPr txBox="1"/>
          <p:nvPr/>
        </p:nvSpPr>
        <p:spPr>
          <a:xfrm>
            <a:off x="177389" y="2178165"/>
            <a:ext cx="2918323" cy="2246769"/>
          </a:xfrm>
          <a:prstGeom prst="rect">
            <a:avLst/>
          </a:prstGeom>
          <a:noFill/>
          <a:ln w="57150">
            <a:solidFill>
              <a:srgbClr val="C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solidFill>
                  <a:schemeClr val="bg1"/>
                </a:solidFill>
                <a:latin typeface="Arial"/>
                <a:cs typeface="Arial"/>
              </a:rPr>
              <a:t>How is it identified?</a:t>
            </a:r>
          </a:p>
          <a:p>
            <a:r>
              <a:rPr lang="en-US" sz="1400" dirty="0">
                <a:solidFill>
                  <a:schemeClr val="bg1"/>
                </a:solidFill>
                <a:latin typeface="Arial"/>
                <a:cs typeface="Arial"/>
              </a:rPr>
              <a:t>Through observation there are several traits that the child can portray that may stand out and appear different to those neurotypical individuals. Those traits are linked to their communication, social interaction and patterns of behavior. (Autism Speaks, 2025)</a:t>
            </a:r>
          </a:p>
        </p:txBody>
      </p:sp>
      <p:sp>
        <p:nvSpPr>
          <p:cNvPr id="7" name="TextBox 6">
            <a:extLst>
              <a:ext uri="{FF2B5EF4-FFF2-40B4-BE49-F238E27FC236}">
                <a16:creationId xmlns:a16="http://schemas.microsoft.com/office/drawing/2014/main" id="{93307C0C-AE7E-4D1F-E45F-6E956E141E5E}"/>
              </a:ext>
            </a:extLst>
          </p:cNvPr>
          <p:cNvSpPr txBox="1"/>
          <p:nvPr/>
        </p:nvSpPr>
        <p:spPr>
          <a:xfrm>
            <a:off x="186062" y="4415279"/>
            <a:ext cx="2933763" cy="2246769"/>
          </a:xfrm>
          <a:prstGeom prst="rect">
            <a:avLst/>
          </a:prstGeom>
          <a:noFill/>
          <a:ln w="57150">
            <a:solidFill>
              <a:srgbClr val="C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solidFill>
                  <a:schemeClr val="bg1"/>
                </a:solidFill>
                <a:latin typeface="Arial"/>
                <a:cs typeface="Arial"/>
              </a:rPr>
              <a:t>How is it diagnosed?</a:t>
            </a:r>
          </a:p>
          <a:p>
            <a:r>
              <a:rPr lang="en-US" sz="1400" dirty="0">
                <a:solidFill>
                  <a:schemeClr val="bg1"/>
                </a:solidFill>
                <a:latin typeface="Arial"/>
                <a:cs typeface="Arial"/>
              </a:rPr>
              <a:t>According to Bupa (2025) to gain a diagnosis of autism spectrum disorder an assessment needs to take place and this can be done by a specialist team which can be made up of many multi-agencies such as pediatricians, speech and language therapists, psychologists and other health professionals.</a:t>
            </a:r>
          </a:p>
        </p:txBody>
      </p:sp>
      <p:sp>
        <p:nvSpPr>
          <p:cNvPr id="8" name="TextBox 7">
            <a:extLst>
              <a:ext uri="{FF2B5EF4-FFF2-40B4-BE49-F238E27FC236}">
                <a16:creationId xmlns:a16="http://schemas.microsoft.com/office/drawing/2014/main" id="{3A68394A-44B5-3CF7-CBF1-02E0322C5953}"/>
              </a:ext>
            </a:extLst>
          </p:cNvPr>
          <p:cNvSpPr txBox="1"/>
          <p:nvPr/>
        </p:nvSpPr>
        <p:spPr>
          <a:xfrm>
            <a:off x="3237383" y="518928"/>
            <a:ext cx="8358404" cy="3323987"/>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i="1" u="sng" dirty="0">
                <a:latin typeface="Arial"/>
                <a:cs typeface="Arial"/>
              </a:rPr>
              <a:t>Barriers</a:t>
            </a:r>
          </a:p>
          <a:p>
            <a:r>
              <a:rPr lang="en-US" sz="1400" b="1" u="sng" dirty="0">
                <a:latin typeface="Arial"/>
                <a:cs typeface="Arial"/>
              </a:rPr>
              <a:t>Parents</a:t>
            </a:r>
          </a:p>
          <a:p>
            <a:r>
              <a:rPr lang="en-US" sz="1400" dirty="0">
                <a:latin typeface="Arial"/>
                <a:cs typeface="Arial"/>
              </a:rPr>
              <a:t>how they are managing or coping with not only identifying the traits but how they are emotionally dealing with the diagnosis process. (Holland, 2018).</a:t>
            </a:r>
          </a:p>
          <a:p>
            <a:r>
              <a:rPr lang="en-US" sz="1400" dirty="0">
                <a:latin typeface="Arial"/>
                <a:cs typeface="Arial"/>
              </a:rPr>
              <a:t>When it comes to autism parenting, there are many barriers to acceptance and comprehension. Misconceptions are frequently caused by the stigma attached to autism. The stigma and prejudice barriers are often seen through individuals claiming that children with autism are ‘abnormal’ thus resulting in the breakdown of acceptance within society.  (Red Kite Days, no date).</a:t>
            </a:r>
          </a:p>
          <a:p>
            <a:r>
              <a:rPr lang="en-US" sz="1400" b="1" u="sng" dirty="0">
                <a:latin typeface="Arial"/>
                <a:cs typeface="Arial"/>
              </a:rPr>
              <a:t>Self-Stimulatory Behavior</a:t>
            </a:r>
          </a:p>
          <a:p>
            <a:r>
              <a:rPr lang="en-US" sz="1400" dirty="0">
                <a:latin typeface="Arial"/>
                <a:cs typeface="Arial"/>
              </a:rPr>
              <a:t>Wang (2025) describes some of the reasoning behind why self-stimulatory behavior can be seen as a barrier for children with autism spectrum disorder. The barriers begin when individuals, these can vary from parents or practitioners working with children, start to question how they are able to put a stop to the child’s stimming. </a:t>
            </a:r>
          </a:p>
          <a:p>
            <a:r>
              <a:rPr lang="en-US" sz="1400" dirty="0">
                <a:latin typeface="Arial"/>
                <a:cs typeface="Arial"/>
              </a:rPr>
              <a:t>There is also the negative impact on the child’s social interactions that should be considered and how it could also influence the child's interpersonal relationships.</a:t>
            </a:r>
          </a:p>
        </p:txBody>
      </p:sp>
      <p:sp>
        <p:nvSpPr>
          <p:cNvPr id="9" name="TextBox 8">
            <a:extLst>
              <a:ext uri="{FF2B5EF4-FFF2-40B4-BE49-F238E27FC236}">
                <a16:creationId xmlns:a16="http://schemas.microsoft.com/office/drawing/2014/main" id="{0FD99ABE-2205-7E6A-2D87-05D3D2B24B7C}"/>
              </a:ext>
            </a:extLst>
          </p:cNvPr>
          <p:cNvSpPr txBox="1"/>
          <p:nvPr/>
        </p:nvSpPr>
        <p:spPr>
          <a:xfrm>
            <a:off x="3383866" y="4101899"/>
            <a:ext cx="8374174" cy="2462213"/>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u="sng" dirty="0">
                <a:solidFill>
                  <a:schemeClr val="accent1">
                    <a:lumMod val="76000"/>
                  </a:schemeClr>
                </a:solidFill>
                <a:latin typeface="Arial"/>
                <a:cs typeface="Arial"/>
              </a:rPr>
              <a:t>Strategy</a:t>
            </a:r>
          </a:p>
          <a:p>
            <a:endParaRPr lang="en-US" sz="1400" dirty="0">
              <a:solidFill>
                <a:schemeClr val="accent1">
                  <a:lumMod val="76000"/>
                </a:schemeClr>
              </a:solidFill>
              <a:latin typeface="Arial"/>
              <a:cs typeface="Arial"/>
            </a:endParaRPr>
          </a:p>
          <a:p>
            <a:r>
              <a:rPr lang="en-US" sz="1400" dirty="0">
                <a:solidFill>
                  <a:schemeClr val="accent1">
                    <a:lumMod val="76000"/>
                  </a:schemeClr>
                </a:solidFill>
                <a:latin typeface="Arial"/>
                <a:cs typeface="Arial"/>
              </a:rPr>
              <a:t>Reed (2022) describes the strategy of visual timetables for children with autism as an aid for transitions and allows children with autism to develop further understanding on what they will be doing at present, so in the now, and also what they will be doing in the future, so in the next.</a:t>
            </a:r>
          </a:p>
          <a:p>
            <a:endParaRPr lang="en-US" sz="1400" dirty="0">
              <a:solidFill>
                <a:schemeClr val="accent1">
                  <a:lumMod val="76000"/>
                </a:schemeClr>
              </a:solidFill>
              <a:latin typeface="Arial"/>
              <a:cs typeface="Arial"/>
            </a:endParaRPr>
          </a:p>
          <a:p>
            <a:r>
              <a:rPr lang="en-US" sz="1400" dirty="0">
                <a:solidFill>
                  <a:schemeClr val="accent1">
                    <a:lumMod val="76000"/>
                  </a:schemeClr>
                </a:solidFill>
                <a:latin typeface="Arial"/>
                <a:cs typeface="Arial"/>
              </a:rPr>
              <a:t>The visual timetable strategy is deemed appropriate for children with autism spectrum disorder, as Harris (2023) highlights that they are beneficial for children with autism as they are an aid that results in the need for less communication and words for the children as communication can be a difficulty for children with autism thus resulting in the children being less worried when being able to use more visual aids than having to communicate.</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165</cp:revision>
  <dcterms:created xsi:type="dcterms:W3CDTF">2025-05-21T23:36:46Z</dcterms:created>
  <dcterms:modified xsi:type="dcterms:W3CDTF">2025-05-23T13:35:47Z</dcterms:modified>
</cp:coreProperties>
</file>