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0" r:id="rId3"/>
    <p:sldId id="259"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0" autoAdjust="0"/>
    <p:restoredTop sz="94660"/>
  </p:normalViewPr>
  <p:slideViewPr>
    <p:cSldViewPr snapToGrid="0">
      <p:cViewPr varScale="1">
        <p:scale>
          <a:sx n="96" d="100"/>
          <a:sy n="96" d="100"/>
        </p:scale>
        <p:origin x="58"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AB8E1-817C-4E10-BB7D-4635E653C8E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6501EBE-75A2-41E1-8D86-D3F81BA43D3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238F06B-AFED-400A-B4EE-8E5316FA1C11}"/>
              </a:ext>
            </a:extLst>
          </p:cNvPr>
          <p:cNvSpPr>
            <a:spLocks noGrp="1"/>
          </p:cNvSpPr>
          <p:nvPr>
            <p:ph type="dt" sz="half" idx="10"/>
          </p:nvPr>
        </p:nvSpPr>
        <p:spPr/>
        <p:txBody>
          <a:bodyPr/>
          <a:lstStyle/>
          <a:p>
            <a:fld id="{9E2DF27A-D729-4F9C-A7C5-21E0849F5B2C}" type="datetimeFigureOut">
              <a:rPr lang="en-GB" smtClean="0"/>
              <a:t>16/01/2021</a:t>
            </a:fld>
            <a:endParaRPr lang="en-GB"/>
          </a:p>
        </p:txBody>
      </p:sp>
      <p:sp>
        <p:nvSpPr>
          <p:cNvPr id="5" name="Footer Placeholder 4">
            <a:extLst>
              <a:ext uri="{FF2B5EF4-FFF2-40B4-BE49-F238E27FC236}">
                <a16:creationId xmlns:a16="http://schemas.microsoft.com/office/drawing/2014/main" id="{45EA4D0C-F96C-4B85-860F-230B526B6F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BB439C-F465-48F9-B3B0-4F963C18AE88}"/>
              </a:ext>
            </a:extLst>
          </p:cNvPr>
          <p:cNvSpPr>
            <a:spLocks noGrp="1"/>
          </p:cNvSpPr>
          <p:nvPr>
            <p:ph type="sldNum" sz="quarter" idx="12"/>
          </p:nvPr>
        </p:nvSpPr>
        <p:spPr/>
        <p:txBody>
          <a:bodyPr/>
          <a:lstStyle/>
          <a:p>
            <a:fld id="{CEC2A68A-2522-410F-B1F2-2CB95ECD30A2}" type="slidenum">
              <a:rPr lang="en-GB" smtClean="0"/>
              <a:t>‹#›</a:t>
            </a:fld>
            <a:endParaRPr lang="en-GB"/>
          </a:p>
        </p:txBody>
      </p:sp>
    </p:spTree>
    <p:extLst>
      <p:ext uri="{BB962C8B-B14F-4D97-AF65-F5344CB8AC3E}">
        <p14:creationId xmlns:p14="http://schemas.microsoft.com/office/powerpoint/2010/main" val="18158016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33B89-BF13-426E-B8DC-E96BAA96912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5A300D3-352E-4B4C-9A8C-4DB277CEBDD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461E2A-9C32-4981-B3EF-F612E90740DE}"/>
              </a:ext>
            </a:extLst>
          </p:cNvPr>
          <p:cNvSpPr>
            <a:spLocks noGrp="1"/>
          </p:cNvSpPr>
          <p:nvPr>
            <p:ph type="dt" sz="half" idx="10"/>
          </p:nvPr>
        </p:nvSpPr>
        <p:spPr/>
        <p:txBody>
          <a:bodyPr/>
          <a:lstStyle/>
          <a:p>
            <a:fld id="{9E2DF27A-D729-4F9C-A7C5-21E0849F5B2C}" type="datetimeFigureOut">
              <a:rPr lang="en-GB" smtClean="0"/>
              <a:t>16/01/2021</a:t>
            </a:fld>
            <a:endParaRPr lang="en-GB"/>
          </a:p>
        </p:txBody>
      </p:sp>
      <p:sp>
        <p:nvSpPr>
          <p:cNvPr id="5" name="Footer Placeholder 4">
            <a:extLst>
              <a:ext uri="{FF2B5EF4-FFF2-40B4-BE49-F238E27FC236}">
                <a16:creationId xmlns:a16="http://schemas.microsoft.com/office/drawing/2014/main" id="{008D3D08-9F9A-4540-9E8E-B89F3E4DE6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177C55-15B3-4713-9D3B-38815AB2EA61}"/>
              </a:ext>
            </a:extLst>
          </p:cNvPr>
          <p:cNvSpPr>
            <a:spLocks noGrp="1"/>
          </p:cNvSpPr>
          <p:nvPr>
            <p:ph type="sldNum" sz="quarter" idx="12"/>
          </p:nvPr>
        </p:nvSpPr>
        <p:spPr/>
        <p:txBody>
          <a:bodyPr/>
          <a:lstStyle/>
          <a:p>
            <a:fld id="{CEC2A68A-2522-410F-B1F2-2CB95ECD30A2}" type="slidenum">
              <a:rPr lang="en-GB" smtClean="0"/>
              <a:t>‹#›</a:t>
            </a:fld>
            <a:endParaRPr lang="en-GB"/>
          </a:p>
        </p:txBody>
      </p:sp>
    </p:spTree>
    <p:extLst>
      <p:ext uri="{BB962C8B-B14F-4D97-AF65-F5344CB8AC3E}">
        <p14:creationId xmlns:p14="http://schemas.microsoft.com/office/powerpoint/2010/main" val="819911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E307A-AD71-423B-9793-B394D32F5AB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586C51F-F480-4594-90D4-2A76C6A70A4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C5FC5A4-C018-443B-91AF-351EFFE2E889}"/>
              </a:ext>
            </a:extLst>
          </p:cNvPr>
          <p:cNvSpPr>
            <a:spLocks noGrp="1"/>
          </p:cNvSpPr>
          <p:nvPr>
            <p:ph type="dt" sz="half" idx="10"/>
          </p:nvPr>
        </p:nvSpPr>
        <p:spPr/>
        <p:txBody>
          <a:bodyPr/>
          <a:lstStyle/>
          <a:p>
            <a:fld id="{9E2DF27A-D729-4F9C-A7C5-21E0849F5B2C}" type="datetimeFigureOut">
              <a:rPr lang="en-GB" smtClean="0"/>
              <a:t>16/01/2021</a:t>
            </a:fld>
            <a:endParaRPr lang="en-GB"/>
          </a:p>
        </p:txBody>
      </p:sp>
      <p:sp>
        <p:nvSpPr>
          <p:cNvPr id="5" name="Footer Placeholder 4">
            <a:extLst>
              <a:ext uri="{FF2B5EF4-FFF2-40B4-BE49-F238E27FC236}">
                <a16:creationId xmlns:a16="http://schemas.microsoft.com/office/drawing/2014/main" id="{E04E4654-E938-4D77-A8E8-6941FAA4F5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4D9811-FE82-4CE5-95F0-7A8B40036469}"/>
              </a:ext>
            </a:extLst>
          </p:cNvPr>
          <p:cNvSpPr>
            <a:spLocks noGrp="1"/>
          </p:cNvSpPr>
          <p:nvPr>
            <p:ph type="sldNum" sz="quarter" idx="12"/>
          </p:nvPr>
        </p:nvSpPr>
        <p:spPr/>
        <p:txBody>
          <a:bodyPr/>
          <a:lstStyle/>
          <a:p>
            <a:fld id="{CEC2A68A-2522-410F-B1F2-2CB95ECD30A2}" type="slidenum">
              <a:rPr lang="en-GB" smtClean="0"/>
              <a:t>‹#›</a:t>
            </a:fld>
            <a:endParaRPr lang="en-GB"/>
          </a:p>
        </p:txBody>
      </p:sp>
    </p:spTree>
    <p:extLst>
      <p:ext uri="{BB962C8B-B14F-4D97-AF65-F5344CB8AC3E}">
        <p14:creationId xmlns:p14="http://schemas.microsoft.com/office/powerpoint/2010/main" val="29546136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D453E-24E6-496B-8D8E-B2297EF9B70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0286435-F614-4777-9870-F04B20A44E3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364F89F-C761-4B6F-AC61-2D0ED669CB9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E765010-2C74-4961-B33B-0125BC52A6EE}"/>
              </a:ext>
            </a:extLst>
          </p:cNvPr>
          <p:cNvSpPr>
            <a:spLocks noGrp="1"/>
          </p:cNvSpPr>
          <p:nvPr>
            <p:ph type="dt" sz="half" idx="10"/>
          </p:nvPr>
        </p:nvSpPr>
        <p:spPr/>
        <p:txBody>
          <a:bodyPr/>
          <a:lstStyle/>
          <a:p>
            <a:fld id="{9E2DF27A-D729-4F9C-A7C5-21E0849F5B2C}" type="datetimeFigureOut">
              <a:rPr lang="en-GB" smtClean="0"/>
              <a:t>16/01/2021</a:t>
            </a:fld>
            <a:endParaRPr lang="en-GB"/>
          </a:p>
        </p:txBody>
      </p:sp>
      <p:sp>
        <p:nvSpPr>
          <p:cNvPr id="6" name="Footer Placeholder 5">
            <a:extLst>
              <a:ext uri="{FF2B5EF4-FFF2-40B4-BE49-F238E27FC236}">
                <a16:creationId xmlns:a16="http://schemas.microsoft.com/office/drawing/2014/main" id="{1F86C5A4-366E-4FE3-B1AE-A241B58740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F4B973-0C81-40CA-B4E7-1A77B34F8327}"/>
              </a:ext>
            </a:extLst>
          </p:cNvPr>
          <p:cNvSpPr>
            <a:spLocks noGrp="1"/>
          </p:cNvSpPr>
          <p:nvPr>
            <p:ph type="sldNum" sz="quarter" idx="12"/>
          </p:nvPr>
        </p:nvSpPr>
        <p:spPr/>
        <p:txBody>
          <a:bodyPr/>
          <a:lstStyle/>
          <a:p>
            <a:fld id="{CEC2A68A-2522-410F-B1F2-2CB95ECD30A2}" type="slidenum">
              <a:rPr lang="en-GB" smtClean="0"/>
              <a:t>‹#›</a:t>
            </a:fld>
            <a:endParaRPr lang="en-GB"/>
          </a:p>
        </p:txBody>
      </p:sp>
    </p:spTree>
    <p:extLst>
      <p:ext uri="{BB962C8B-B14F-4D97-AF65-F5344CB8AC3E}">
        <p14:creationId xmlns:p14="http://schemas.microsoft.com/office/powerpoint/2010/main" val="38796322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921D0-8562-4502-9BF3-03D797541C8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748494C-8485-4D79-BE20-3CE6A1DD191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33E58E7-C3A8-4022-B2B2-E428A87F0EC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55CA02D-69FB-4458-BF48-182F2166982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ED65850-844F-43AC-A468-562D3EE0381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36B4428-6A14-4AE1-8FA7-6DB718AC6EA9}"/>
              </a:ext>
            </a:extLst>
          </p:cNvPr>
          <p:cNvSpPr>
            <a:spLocks noGrp="1"/>
          </p:cNvSpPr>
          <p:nvPr>
            <p:ph type="dt" sz="half" idx="10"/>
          </p:nvPr>
        </p:nvSpPr>
        <p:spPr/>
        <p:txBody>
          <a:bodyPr/>
          <a:lstStyle/>
          <a:p>
            <a:fld id="{9E2DF27A-D729-4F9C-A7C5-21E0849F5B2C}" type="datetimeFigureOut">
              <a:rPr lang="en-GB" smtClean="0"/>
              <a:t>16/01/2021</a:t>
            </a:fld>
            <a:endParaRPr lang="en-GB"/>
          </a:p>
        </p:txBody>
      </p:sp>
      <p:sp>
        <p:nvSpPr>
          <p:cNvPr id="8" name="Footer Placeholder 7">
            <a:extLst>
              <a:ext uri="{FF2B5EF4-FFF2-40B4-BE49-F238E27FC236}">
                <a16:creationId xmlns:a16="http://schemas.microsoft.com/office/drawing/2014/main" id="{05A342ED-6801-4E8E-ACDF-202961B5181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C3F5712-34F7-4C0A-AA62-D956A2983EDC}"/>
              </a:ext>
            </a:extLst>
          </p:cNvPr>
          <p:cNvSpPr>
            <a:spLocks noGrp="1"/>
          </p:cNvSpPr>
          <p:nvPr>
            <p:ph type="sldNum" sz="quarter" idx="12"/>
          </p:nvPr>
        </p:nvSpPr>
        <p:spPr/>
        <p:txBody>
          <a:bodyPr/>
          <a:lstStyle/>
          <a:p>
            <a:fld id="{CEC2A68A-2522-410F-B1F2-2CB95ECD30A2}" type="slidenum">
              <a:rPr lang="en-GB" smtClean="0"/>
              <a:t>‹#›</a:t>
            </a:fld>
            <a:endParaRPr lang="en-GB"/>
          </a:p>
        </p:txBody>
      </p:sp>
    </p:spTree>
    <p:extLst>
      <p:ext uri="{BB962C8B-B14F-4D97-AF65-F5344CB8AC3E}">
        <p14:creationId xmlns:p14="http://schemas.microsoft.com/office/powerpoint/2010/main" val="26272200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FEE9E-F222-4C99-8086-3A692D11885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484F257-2B6E-4CB8-8BC0-CBCBACDDA3F4}"/>
              </a:ext>
            </a:extLst>
          </p:cNvPr>
          <p:cNvSpPr>
            <a:spLocks noGrp="1"/>
          </p:cNvSpPr>
          <p:nvPr>
            <p:ph type="dt" sz="half" idx="10"/>
          </p:nvPr>
        </p:nvSpPr>
        <p:spPr/>
        <p:txBody>
          <a:bodyPr/>
          <a:lstStyle/>
          <a:p>
            <a:fld id="{9E2DF27A-D729-4F9C-A7C5-21E0849F5B2C}" type="datetimeFigureOut">
              <a:rPr lang="en-GB" smtClean="0"/>
              <a:t>16/01/2021</a:t>
            </a:fld>
            <a:endParaRPr lang="en-GB"/>
          </a:p>
        </p:txBody>
      </p:sp>
      <p:sp>
        <p:nvSpPr>
          <p:cNvPr id="4" name="Footer Placeholder 3">
            <a:extLst>
              <a:ext uri="{FF2B5EF4-FFF2-40B4-BE49-F238E27FC236}">
                <a16:creationId xmlns:a16="http://schemas.microsoft.com/office/drawing/2014/main" id="{DD1882E6-5950-4836-AF18-6974D1F6EC0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A65238C-7A17-4A05-B1DC-B62758DA0C67}"/>
              </a:ext>
            </a:extLst>
          </p:cNvPr>
          <p:cNvSpPr>
            <a:spLocks noGrp="1"/>
          </p:cNvSpPr>
          <p:nvPr>
            <p:ph type="sldNum" sz="quarter" idx="12"/>
          </p:nvPr>
        </p:nvSpPr>
        <p:spPr/>
        <p:txBody>
          <a:bodyPr/>
          <a:lstStyle/>
          <a:p>
            <a:fld id="{CEC2A68A-2522-410F-B1F2-2CB95ECD30A2}" type="slidenum">
              <a:rPr lang="en-GB" smtClean="0"/>
              <a:t>‹#›</a:t>
            </a:fld>
            <a:endParaRPr lang="en-GB"/>
          </a:p>
        </p:txBody>
      </p:sp>
    </p:spTree>
    <p:extLst>
      <p:ext uri="{BB962C8B-B14F-4D97-AF65-F5344CB8AC3E}">
        <p14:creationId xmlns:p14="http://schemas.microsoft.com/office/powerpoint/2010/main" val="36779715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FE3FA7E-CC3C-4C2F-94F4-03B971CDB3DA}"/>
              </a:ext>
            </a:extLst>
          </p:cNvPr>
          <p:cNvSpPr>
            <a:spLocks noGrp="1"/>
          </p:cNvSpPr>
          <p:nvPr>
            <p:ph type="dt" sz="half" idx="10"/>
          </p:nvPr>
        </p:nvSpPr>
        <p:spPr/>
        <p:txBody>
          <a:bodyPr/>
          <a:lstStyle/>
          <a:p>
            <a:fld id="{9E2DF27A-D729-4F9C-A7C5-21E0849F5B2C}" type="datetimeFigureOut">
              <a:rPr lang="en-GB" smtClean="0"/>
              <a:t>16/01/2021</a:t>
            </a:fld>
            <a:endParaRPr lang="en-GB"/>
          </a:p>
        </p:txBody>
      </p:sp>
      <p:sp>
        <p:nvSpPr>
          <p:cNvPr id="3" name="Footer Placeholder 2">
            <a:extLst>
              <a:ext uri="{FF2B5EF4-FFF2-40B4-BE49-F238E27FC236}">
                <a16:creationId xmlns:a16="http://schemas.microsoft.com/office/drawing/2014/main" id="{4FC0D4B7-BD97-432D-9898-331B5CCF2BB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3FF09A4-3DEC-481F-AFA2-E5853A027010}"/>
              </a:ext>
            </a:extLst>
          </p:cNvPr>
          <p:cNvSpPr>
            <a:spLocks noGrp="1"/>
          </p:cNvSpPr>
          <p:nvPr>
            <p:ph type="sldNum" sz="quarter" idx="12"/>
          </p:nvPr>
        </p:nvSpPr>
        <p:spPr/>
        <p:txBody>
          <a:bodyPr/>
          <a:lstStyle/>
          <a:p>
            <a:fld id="{CEC2A68A-2522-410F-B1F2-2CB95ECD30A2}" type="slidenum">
              <a:rPr lang="en-GB" smtClean="0"/>
              <a:t>‹#›</a:t>
            </a:fld>
            <a:endParaRPr lang="en-GB"/>
          </a:p>
        </p:txBody>
      </p:sp>
    </p:spTree>
    <p:extLst>
      <p:ext uri="{BB962C8B-B14F-4D97-AF65-F5344CB8AC3E}">
        <p14:creationId xmlns:p14="http://schemas.microsoft.com/office/powerpoint/2010/main" val="8246848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C30B8-D3C2-4864-ACA3-9ACD63D6F5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03CA3D7-960F-43EF-A5A9-7BD84AABA4C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6D15997-4812-4982-A0F5-2075F8489F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14337E6-657F-4BD1-9E58-9C6DE18CB80B}"/>
              </a:ext>
            </a:extLst>
          </p:cNvPr>
          <p:cNvSpPr>
            <a:spLocks noGrp="1"/>
          </p:cNvSpPr>
          <p:nvPr>
            <p:ph type="dt" sz="half" idx="10"/>
          </p:nvPr>
        </p:nvSpPr>
        <p:spPr/>
        <p:txBody>
          <a:bodyPr/>
          <a:lstStyle/>
          <a:p>
            <a:fld id="{9E2DF27A-D729-4F9C-A7C5-21E0849F5B2C}" type="datetimeFigureOut">
              <a:rPr lang="en-GB" smtClean="0"/>
              <a:t>16/01/2021</a:t>
            </a:fld>
            <a:endParaRPr lang="en-GB"/>
          </a:p>
        </p:txBody>
      </p:sp>
      <p:sp>
        <p:nvSpPr>
          <p:cNvPr id="6" name="Footer Placeholder 5">
            <a:extLst>
              <a:ext uri="{FF2B5EF4-FFF2-40B4-BE49-F238E27FC236}">
                <a16:creationId xmlns:a16="http://schemas.microsoft.com/office/drawing/2014/main" id="{CC111AE9-45F7-4274-83CA-D126CD80A75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30D43F4-3B14-4668-A0A7-5C57C96910E2}"/>
              </a:ext>
            </a:extLst>
          </p:cNvPr>
          <p:cNvSpPr>
            <a:spLocks noGrp="1"/>
          </p:cNvSpPr>
          <p:nvPr>
            <p:ph type="sldNum" sz="quarter" idx="12"/>
          </p:nvPr>
        </p:nvSpPr>
        <p:spPr/>
        <p:txBody>
          <a:bodyPr/>
          <a:lstStyle/>
          <a:p>
            <a:fld id="{CEC2A68A-2522-410F-B1F2-2CB95ECD30A2}" type="slidenum">
              <a:rPr lang="en-GB" smtClean="0"/>
              <a:t>‹#›</a:t>
            </a:fld>
            <a:endParaRPr lang="en-GB"/>
          </a:p>
        </p:txBody>
      </p:sp>
    </p:spTree>
    <p:extLst>
      <p:ext uri="{BB962C8B-B14F-4D97-AF65-F5344CB8AC3E}">
        <p14:creationId xmlns:p14="http://schemas.microsoft.com/office/powerpoint/2010/main" val="24172939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16030A-86B9-47A3-B691-94E419092F7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63097F1-278E-4BDB-9482-7726A4C832A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E7DBE48-F69A-4C19-8038-457F212F0E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3BC7BA-52F7-4F11-800F-327756BC4653}"/>
              </a:ext>
            </a:extLst>
          </p:cNvPr>
          <p:cNvSpPr>
            <a:spLocks noGrp="1"/>
          </p:cNvSpPr>
          <p:nvPr>
            <p:ph type="dt" sz="half" idx="10"/>
          </p:nvPr>
        </p:nvSpPr>
        <p:spPr/>
        <p:txBody>
          <a:bodyPr/>
          <a:lstStyle/>
          <a:p>
            <a:fld id="{9E2DF27A-D729-4F9C-A7C5-21E0849F5B2C}" type="datetimeFigureOut">
              <a:rPr lang="en-GB" smtClean="0"/>
              <a:t>16/01/2021</a:t>
            </a:fld>
            <a:endParaRPr lang="en-GB"/>
          </a:p>
        </p:txBody>
      </p:sp>
      <p:sp>
        <p:nvSpPr>
          <p:cNvPr id="6" name="Footer Placeholder 5">
            <a:extLst>
              <a:ext uri="{FF2B5EF4-FFF2-40B4-BE49-F238E27FC236}">
                <a16:creationId xmlns:a16="http://schemas.microsoft.com/office/drawing/2014/main" id="{110A1B39-2EDF-4085-9FA0-1534DC09C0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B6B73F-6B8E-4BBC-85BF-A379684E1ACC}"/>
              </a:ext>
            </a:extLst>
          </p:cNvPr>
          <p:cNvSpPr>
            <a:spLocks noGrp="1"/>
          </p:cNvSpPr>
          <p:nvPr>
            <p:ph type="sldNum" sz="quarter" idx="12"/>
          </p:nvPr>
        </p:nvSpPr>
        <p:spPr/>
        <p:txBody>
          <a:bodyPr/>
          <a:lstStyle/>
          <a:p>
            <a:fld id="{CEC2A68A-2522-410F-B1F2-2CB95ECD30A2}" type="slidenum">
              <a:rPr lang="en-GB" smtClean="0"/>
              <a:t>‹#›</a:t>
            </a:fld>
            <a:endParaRPr lang="en-GB"/>
          </a:p>
        </p:txBody>
      </p:sp>
    </p:spTree>
    <p:extLst>
      <p:ext uri="{BB962C8B-B14F-4D97-AF65-F5344CB8AC3E}">
        <p14:creationId xmlns:p14="http://schemas.microsoft.com/office/powerpoint/2010/main" val="19677415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18F3F-9607-47E2-AA80-47D5843060B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26670D0-7D2C-46D6-AC2A-C3678D7609E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1829AE-7D29-4519-A671-B832F6A5CA29}"/>
              </a:ext>
            </a:extLst>
          </p:cNvPr>
          <p:cNvSpPr>
            <a:spLocks noGrp="1"/>
          </p:cNvSpPr>
          <p:nvPr>
            <p:ph type="dt" sz="half" idx="10"/>
          </p:nvPr>
        </p:nvSpPr>
        <p:spPr/>
        <p:txBody>
          <a:bodyPr/>
          <a:lstStyle/>
          <a:p>
            <a:fld id="{9E2DF27A-D729-4F9C-A7C5-21E0849F5B2C}" type="datetimeFigureOut">
              <a:rPr lang="en-GB" smtClean="0"/>
              <a:t>16/01/2021</a:t>
            </a:fld>
            <a:endParaRPr lang="en-GB"/>
          </a:p>
        </p:txBody>
      </p:sp>
      <p:sp>
        <p:nvSpPr>
          <p:cNvPr id="5" name="Footer Placeholder 4">
            <a:extLst>
              <a:ext uri="{FF2B5EF4-FFF2-40B4-BE49-F238E27FC236}">
                <a16:creationId xmlns:a16="http://schemas.microsoft.com/office/drawing/2014/main" id="{3F32174A-3FC9-4607-A3DB-B38D28A4BB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C964CF-1B27-4318-AFDA-B7B7FCFC424F}"/>
              </a:ext>
            </a:extLst>
          </p:cNvPr>
          <p:cNvSpPr>
            <a:spLocks noGrp="1"/>
          </p:cNvSpPr>
          <p:nvPr>
            <p:ph type="sldNum" sz="quarter" idx="12"/>
          </p:nvPr>
        </p:nvSpPr>
        <p:spPr/>
        <p:txBody>
          <a:bodyPr/>
          <a:lstStyle/>
          <a:p>
            <a:fld id="{CEC2A68A-2522-410F-B1F2-2CB95ECD30A2}" type="slidenum">
              <a:rPr lang="en-GB" smtClean="0"/>
              <a:t>‹#›</a:t>
            </a:fld>
            <a:endParaRPr lang="en-GB"/>
          </a:p>
        </p:txBody>
      </p:sp>
    </p:spTree>
    <p:extLst>
      <p:ext uri="{BB962C8B-B14F-4D97-AF65-F5344CB8AC3E}">
        <p14:creationId xmlns:p14="http://schemas.microsoft.com/office/powerpoint/2010/main" val="26902006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0C586EF-E2B1-41F2-8889-35B406B19A6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3635F32-B285-4687-BD8A-72124818D94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A2DA98-EA67-4C08-8EC0-9F4168AD9F03}"/>
              </a:ext>
            </a:extLst>
          </p:cNvPr>
          <p:cNvSpPr>
            <a:spLocks noGrp="1"/>
          </p:cNvSpPr>
          <p:nvPr>
            <p:ph type="dt" sz="half" idx="10"/>
          </p:nvPr>
        </p:nvSpPr>
        <p:spPr/>
        <p:txBody>
          <a:bodyPr/>
          <a:lstStyle/>
          <a:p>
            <a:fld id="{9E2DF27A-D729-4F9C-A7C5-21E0849F5B2C}" type="datetimeFigureOut">
              <a:rPr lang="en-GB" smtClean="0"/>
              <a:t>16/01/2021</a:t>
            </a:fld>
            <a:endParaRPr lang="en-GB"/>
          </a:p>
        </p:txBody>
      </p:sp>
      <p:sp>
        <p:nvSpPr>
          <p:cNvPr id="5" name="Footer Placeholder 4">
            <a:extLst>
              <a:ext uri="{FF2B5EF4-FFF2-40B4-BE49-F238E27FC236}">
                <a16:creationId xmlns:a16="http://schemas.microsoft.com/office/drawing/2014/main" id="{ED6D6C41-4013-4975-89C8-6DE4B402AD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466BF0-A019-41F0-89AE-A7606E344D22}"/>
              </a:ext>
            </a:extLst>
          </p:cNvPr>
          <p:cNvSpPr>
            <a:spLocks noGrp="1"/>
          </p:cNvSpPr>
          <p:nvPr>
            <p:ph type="sldNum" sz="quarter" idx="12"/>
          </p:nvPr>
        </p:nvSpPr>
        <p:spPr/>
        <p:txBody>
          <a:bodyPr/>
          <a:lstStyle/>
          <a:p>
            <a:fld id="{CEC2A68A-2522-410F-B1F2-2CB95ECD30A2}" type="slidenum">
              <a:rPr lang="en-GB" smtClean="0"/>
              <a:t>‹#›</a:t>
            </a:fld>
            <a:endParaRPr lang="en-GB"/>
          </a:p>
        </p:txBody>
      </p:sp>
    </p:spTree>
    <p:extLst>
      <p:ext uri="{BB962C8B-B14F-4D97-AF65-F5344CB8AC3E}">
        <p14:creationId xmlns:p14="http://schemas.microsoft.com/office/powerpoint/2010/main" val="37678797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0B743B-AD87-4440-B0BB-C1B40846DCB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F470712-E3D9-4768-BAA2-F650CE0176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B90504-98B0-431C-AE49-5E6112D3042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E2DF27A-D729-4F9C-A7C5-21E0849F5B2C}" type="datetimeFigureOut">
              <a:rPr lang="en-GB" smtClean="0"/>
              <a:t>16/01/2021</a:t>
            </a:fld>
            <a:endParaRPr lang="en-GB"/>
          </a:p>
        </p:txBody>
      </p:sp>
      <p:sp>
        <p:nvSpPr>
          <p:cNvPr id="5" name="Footer Placeholder 4">
            <a:extLst>
              <a:ext uri="{FF2B5EF4-FFF2-40B4-BE49-F238E27FC236}">
                <a16:creationId xmlns:a16="http://schemas.microsoft.com/office/drawing/2014/main" id="{FF27F9DC-91A0-4423-AB6A-8841FB80F1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09343D8-7337-4555-8F93-B54D9EF5441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EC2A68A-2522-410F-B1F2-2CB95ECD30A2}" type="slidenum">
              <a:rPr lang="en-GB" smtClean="0"/>
              <a:t>‹#›</a:t>
            </a:fld>
            <a:endParaRPr lang="en-GB"/>
          </a:p>
        </p:txBody>
      </p:sp>
    </p:spTree>
    <p:extLst>
      <p:ext uri="{BB962C8B-B14F-4D97-AF65-F5344CB8AC3E}">
        <p14:creationId xmlns:p14="http://schemas.microsoft.com/office/powerpoint/2010/main" val="30736563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hyperlink" Target="https://gov.wales/new-guidance-will-challenge-bullying-welsh-schools" TargetMode="External"/><Relationship Id="rId13" Type="http://schemas.openxmlformats.org/officeDocument/2006/relationships/hyperlink" Target="https://webcomicms.net/bullying-images" TargetMode="External"/><Relationship Id="rId3" Type="http://schemas.openxmlformats.org/officeDocument/2006/relationships/hyperlink" Target="https://www.ons.gov.uk/peoplepopulationandcommunity/crimeandjustice/bulletins/onlinebullyinginenglandandwales/yearendingmarch2020#bullying-and-school" TargetMode="External"/><Relationship Id="rId7" Type="http://schemas.openxmlformats.org/officeDocument/2006/relationships/hyperlink" Target="https://www.simplypsychology.org/maslow.html" TargetMode="External"/><Relationship Id="rId12" Type="http://schemas.openxmlformats.org/officeDocument/2006/relationships/hyperlink" Target="https://boksburgadvertiser.co.za/anti-bullying/" TargetMode="External"/><Relationship Id="rId2" Type="http://schemas.openxmlformats.org/officeDocument/2006/relationships/hyperlink" Target="https://www.ons.gov.uk/peoplepopulationandcommunity/crimeandjustice/bulletins/onlinebullyinginenglandandwales/yearendingmarch2020#:~:text=In%20the%20year%20ending%20March%202020%2C%20an%20estimated%20one%20out,equates%20to%20approximately%20764%2C000%20children." TargetMode="External"/><Relationship Id="rId1" Type="http://schemas.openxmlformats.org/officeDocument/2006/relationships/slideLayout" Target="../slideLayouts/slideLayout7.xml"/><Relationship Id="rId6" Type="http://schemas.openxmlformats.org/officeDocument/2006/relationships/hyperlink" Target="https://www.stopbullying.gov/bullying/warning-signs#:~:text=Look%20for%20changes%20in%20the%20child.%20However%2C%20be,school%20hungry%20because%20they%20did%20not%20eat%20lunch" TargetMode="External"/><Relationship Id="rId11" Type="http://schemas.openxmlformats.org/officeDocument/2006/relationships/hyperlink" Target="https://dlpng.com/png/6855343" TargetMode="External"/><Relationship Id="rId5" Type="http://schemas.openxmlformats.org/officeDocument/2006/relationships/hyperlink" Target="https://www.parents.com/kids/problems/bullying/common-types-of-bullying/" TargetMode="External"/><Relationship Id="rId15" Type="http://schemas.openxmlformats.org/officeDocument/2006/relationships/hyperlink" Target="https://www.pinterest.de/pin/853080354402975793/" TargetMode="External"/><Relationship Id="rId10" Type="http://schemas.openxmlformats.org/officeDocument/2006/relationships/hyperlink" Target="http://clipart-library.com/clipart/566221.htm" TargetMode="External"/><Relationship Id="rId4" Type="http://schemas.openxmlformats.org/officeDocument/2006/relationships/hyperlink" Target="https://www.simplypsychology.org/Bronfenbrenner.html" TargetMode="External"/><Relationship Id="rId9" Type="http://schemas.openxmlformats.org/officeDocument/2006/relationships/hyperlink" Target="https://www.clipartmax.com/middle/m2H7N4m2b1Z5i8b1_bully-free-classroom-anti-bullying-resources-free-spirit-classroom-rules-no-bullying/" TargetMode="External"/><Relationship Id="rId14" Type="http://schemas.openxmlformats.org/officeDocument/2006/relationships/hyperlink" Target="https://www.pinclipart.com/maxpin/iiwmwJ/"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4BD84061-F6F3-41FD-94AB-2A8DF110017B}"/>
              </a:ext>
            </a:extLst>
          </p:cNvPr>
          <p:cNvSpPr/>
          <p:nvPr/>
        </p:nvSpPr>
        <p:spPr>
          <a:xfrm>
            <a:off x="9307770" y="1822921"/>
            <a:ext cx="2793558" cy="3768567"/>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A9C4EFB8-F380-433E-B4B6-CA986E189E6F}"/>
              </a:ext>
            </a:extLst>
          </p:cNvPr>
          <p:cNvSpPr/>
          <p:nvPr/>
        </p:nvSpPr>
        <p:spPr>
          <a:xfrm>
            <a:off x="3249843" y="5530715"/>
            <a:ext cx="5621572" cy="1186097"/>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30" name="Picture 6" descr="Png Clip Art - Kids Cartoon Transparent Png - Full Size Clipart (#327282) -  PinClipart">
            <a:extLst>
              <a:ext uri="{FF2B5EF4-FFF2-40B4-BE49-F238E27FC236}">
                <a16:creationId xmlns:a16="http://schemas.microsoft.com/office/drawing/2014/main" id="{44BC6395-CE18-41D3-976D-5EBC0A92548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07611" y="5739598"/>
            <a:ext cx="1212664" cy="935987"/>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Sad Child Transparent &amp; PNG Clipart Free #2529721 - PNG Images - PNGio">
            <a:extLst>
              <a:ext uri="{FF2B5EF4-FFF2-40B4-BE49-F238E27FC236}">
                <a16:creationId xmlns:a16="http://schemas.microsoft.com/office/drawing/2014/main" id="{6ABF5DAA-F6C1-44FA-9630-BFB70D2357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39752" y="2876028"/>
            <a:ext cx="1694994" cy="2256648"/>
          </a:xfrm>
          <a:prstGeom prst="rect">
            <a:avLst/>
          </a:prstGeom>
          <a:noFill/>
          <a:extLst>
            <a:ext uri="{909E8E84-426E-40DD-AFC4-6F175D3DCCD1}">
              <a14:hiddenFill xmlns:a14="http://schemas.microsoft.com/office/drawing/2010/main">
                <a:solidFill>
                  <a:srgbClr val="FFFFFF"/>
                </a:solidFill>
              </a14:hiddenFill>
            </a:ext>
          </a:extLst>
        </p:spPr>
      </p:pic>
      <p:pic>
        <p:nvPicPr>
          <p:cNvPr id="1046" name="Picture 22" descr="Anti Bullying | Boksburg Advertiser">
            <a:extLst>
              <a:ext uri="{FF2B5EF4-FFF2-40B4-BE49-F238E27FC236}">
                <a16:creationId xmlns:a16="http://schemas.microsoft.com/office/drawing/2014/main" id="{7EBB8E64-11A2-4FC5-9341-3200E0123C4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31734" y="5648845"/>
            <a:ext cx="5316773" cy="1033586"/>
          </a:xfrm>
          <a:prstGeom prst="rect">
            <a:avLst/>
          </a:prstGeom>
          <a:noFill/>
          <a:extLst>
            <a:ext uri="{909E8E84-426E-40DD-AFC4-6F175D3DCCD1}">
              <a14:hiddenFill xmlns:a14="http://schemas.microsoft.com/office/drawing/2010/main">
                <a:solidFill>
                  <a:srgbClr val="FFFFFF"/>
                </a:solidFill>
              </a14:hiddenFill>
            </a:ext>
          </a:extLst>
        </p:spPr>
      </p:pic>
      <p:pic>
        <p:nvPicPr>
          <p:cNvPr id="1048" name="Picture 24" descr="Bullying Images Free Download Clip Art - WebComicms.Net">
            <a:extLst>
              <a:ext uri="{FF2B5EF4-FFF2-40B4-BE49-F238E27FC236}">
                <a16:creationId xmlns:a16="http://schemas.microsoft.com/office/drawing/2014/main" id="{54E7E852-9461-47E1-A360-2B9B3F884FD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502857" y="2585779"/>
            <a:ext cx="2359870" cy="2821220"/>
          </a:xfrm>
          <a:prstGeom prst="rect">
            <a:avLst/>
          </a:prstGeom>
          <a:noFill/>
          <a:extLst>
            <a:ext uri="{909E8E84-426E-40DD-AFC4-6F175D3DCCD1}">
              <a14:hiddenFill xmlns:a14="http://schemas.microsoft.com/office/drawing/2010/main">
                <a:solidFill>
                  <a:srgbClr val="FFFFFF"/>
                </a:solidFill>
              </a14:hiddenFill>
            </a:ext>
          </a:extLst>
        </p:spPr>
      </p:pic>
      <p:pic>
        <p:nvPicPr>
          <p:cNvPr id="1050" name="Picture 26" descr="Best Clipart Best Friends #297 - Clipartion.com | Kids hugging, Clip art  pictures, Clip art">
            <a:extLst>
              <a:ext uri="{FF2B5EF4-FFF2-40B4-BE49-F238E27FC236}">
                <a16:creationId xmlns:a16="http://schemas.microsoft.com/office/drawing/2014/main" id="{3488A44A-D95A-42EC-9759-21B0828148F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132548" y="5623332"/>
            <a:ext cx="846098" cy="1084612"/>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18" descr="Bully Free Classroom Anti Bullying Resources Free Spirit - Classroom Rules  No Bullying - (500x420) Png Clipart Download">
            <a:extLst>
              <a:ext uri="{FF2B5EF4-FFF2-40B4-BE49-F238E27FC236}">
                <a16:creationId xmlns:a16="http://schemas.microsoft.com/office/drawing/2014/main" id="{7B1E9E8D-F3B3-45BA-8528-F54EE1360B8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873959" y="79728"/>
            <a:ext cx="1066561" cy="1054043"/>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18" descr="Bully Free Classroom Anti Bullying Resources Free Spirit - Classroom Rules  No Bullying - (500x420) Png Clipart Download">
            <a:extLst>
              <a:ext uri="{FF2B5EF4-FFF2-40B4-BE49-F238E27FC236}">
                <a16:creationId xmlns:a16="http://schemas.microsoft.com/office/drawing/2014/main" id="{725ACA21-03ED-4162-912E-B71BB946B60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5085" y="86273"/>
            <a:ext cx="1015460" cy="1003542"/>
          </a:xfrm>
          <a:prstGeom prst="rect">
            <a:avLst/>
          </a:prstGeom>
          <a:noFill/>
          <a:extLst>
            <a:ext uri="{909E8E84-426E-40DD-AFC4-6F175D3DCCD1}">
              <a14:hiddenFill xmlns:a14="http://schemas.microsoft.com/office/drawing/2010/main">
                <a:solidFill>
                  <a:srgbClr val="FFFFFF"/>
                </a:solidFill>
              </a14:hiddenFill>
            </a:ext>
          </a:extLst>
        </p:spPr>
      </p:pic>
      <p:sp>
        <p:nvSpPr>
          <p:cNvPr id="26" name="Speech Bubble: Oval 25">
            <a:extLst>
              <a:ext uri="{FF2B5EF4-FFF2-40B4-BE49-F238E27FC236}">
                <a16:creationId xmlns:a16="http://schemas.microsoft.com/office/drawing/2014/main" id="{8AD2C802-1EA9-4367-B13D-EC6E66601A05}"/>
              </a:ext>
            </a:extLst>
          </p:cNvPr>
          <p:cNvSpPr/>
          <p:nvPr/>
        </p:nvSpPr>
        <p:spPr>
          <a:xfrm rot="1029620">
            <a:off x="3425211" y="3915913"/>
            <a:ext cx="1677825" cy="1224501"/>
          </a:xfrm>
          <a:prstGeom prst="wedgeEllipseCallou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Speech Bubble: Oval 26">
            <a:extLst>
              <a:ext uri="{FF2B5EF4-FFF2-40B4-BE49-F238E27FC236}">
                <a16:creationId xmlns:a16="http://schemas.microsoft.com/office/drawing/2014/main" id="{12613EEB-26FD-4F1C-8AF2-09979ECD99F7}"/>
              </a:ext>
            </a:extLst>
          </p:cNvPr>
          <p:cNvSpPr/>
          <p:nvPr/>
        </p:nvSpPr>
        <p:spPr>
          <a:xfrm rot="1029620">
            <a:off x="3300995" y="2418551"/>
            <a:ext cx="1677825" cy="1224501"/>
          </a:xfrm>
          <a:prstGeom prst="wedgeEllipseCallou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Speech Bubble: Oval 27">
            <a:extLst>
              <a:ext uri="{FF2B5EF4-FFF2-40B4-BE49-F238E27FC236}">
                <a16:creationId xmlns:a16="http://schemas.microsoft.com/office/drawing/2014/main" id="{534E8104-1E6D-49C2-A3CE-17F8289BF5E4}"/>
              </a:ext>
            </a:extLst>
          </p:cNvPr>
          <p:cNvSpPr/>
          <p:nvPr/>
        </p:nvSpPr>
        <p:spPr>
          <a:xfrm rot="18874107">
            <a:off x="6793957" y="3477729"/>
            <a:ext cx="1677825" cy="1224501"/>
          </a:xfrm>
          <a:prstGeom prst="wedgeEllipseCallou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9" name="Speech Bubble: Oval 28">
            <a:extLst>
              <a:ext uri="{FF2B5EF4-FFF2-40B4-BE49-F238E27FC236}">
                <a16:creationId xmlns:a16="http://schemas.microsoft.com/office/drawing/2014/main" id="{141AB4A7-A94B-42E7-97B5-7AC9862C300F}"/>
              </a:ext>
            </a:extLst>
          </p:cNvPr>
          <p:cNvSpPr/>
          <p:nvPr/>
        </p:nvSpPr>
        <p:spPr>
          <a:xfrm>
            <a:off x="4820656" y="1562806"/>
            <a:ext cx="1677825" cy="1224501"/>
          </a:xfrm>
          <a:prstGeom prst="wedgeEllipseCallou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Speech Bubble: Oval 29">
            <a:extLst>
              <a:ext uri="{FF2B5EF4-FFF2-40B4-BE49-F238E27FC236}">
                <a16:creationId xmlns:a16="http://schemas.microsoft.com/office/drawing/2014/main" id="{A054B24E-0233-4956-ADE8-8A76BEEA297C}"/>
              </a:ext>
            </a:extLst>
          </p:cNvPr>
          <p:cNvSpPr/>
          <p:nvPr/>
        </p:nvSpPr>
        <p:spPr>
          <a:xfrm rot="20541106">
            <a:off x="6895209" y="1763221"/>
            <a:ext cx="1677825" cy="1224501"/>
          </a:xfrm>
          <a:prstGeom prst="wedgeEllipseCallou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22803D55-F90A-4655-BDD8-DE3561431E42}"/>
              </a:ext>
            </a:extLst>
          </p:cNvPr>
          <p:cNvSpPr/>
          <p:nvPr/>
        </p:nvSpPr>
        <p:spPr>
          <a:xfrm>
            <a:off x="3522831" y="4218388"/>
            <a:ext cx="1419363" cy="646331"/>
          </a:xfrm>
          <a:prstGeom prst="rect">
            <a:avLst/>
          </a:prstGeom>
          <a:noFill/>
        </p:spPr>
        <p:txBody>
          <a:bodyPr wrap="none" lIns="91440" tIns="45720" rIns="91440" bIns="45720">
            <a:spAutoFit/>
          </a:bodyPr>
          <a:lstStyle/>
          <a:p>
            <a:pPr algn="ctr"/>
            <a:r>
              <a:rPr lang="en-US" sz="3600" b="1" cap="none" spc="0" dirty="0">
                <a:ln w="9525">
                  <a:solidFill>
                    <a:schemeClr val="bg1"/>
                  </a:solidFill>
                  <a:prstDash val="solid"/>
                </a:ln>
                <a:solidFill>
                  <a:srgbClr val="FF0000"/>
                </a:solidFill>
                <a:effectLst>
                  <a:outerShdw blurRad="12700" dist="38100" dir="2700000" algn="tl" rotWithShape="0">
                    <a:schemeClr val="bg1">
                      <a:lumMod val="50000"/>
                    </a:schemeClr>
                  </a:outerShdw>
                </a:effectLst>
              </a:rPr>
              <a:t>Verbal</a:t>
            </a:r>
          </a:p>
        </p:txBody>
      </p:sp>
      <p:sp>
        <p:nvSpPr>
          <p:cNvPr id="32" name="Rectangle 31">
            <a:extLst>
              <a:ext uri="{FF2B5EF4-FFF2-40B4-BE49-F238E27FC236}">
                <a16:creationId xmlns:a16="http://schemas.microsoft.com/office/drawing/2014/main" id="{77F00C54-B794-417F-AF15-58FC1D08E1DC}"/>
              </a:ext>
            </a:extLst>
          </p:cNvPr>
          <p:cNvSpPr/>
          <p:nvPr/>
        </p:nvSpPr>
        <p:spPr>
          <a:xfrm>
            <a:off x="3281915" y="2694246"/>
            <a:ext cx="1715983" cy="646331"/>
          </a:xfrm>
          <a:prstGeom prst="rect">
            <a:avLst/>
          </a:prstGeom>
          <a:noFill/>
        </p:spPr>
        <p:txBody>
          <a:bodyPr wrap="none" lIns="91440" tIns="45720" rIns="91440" bIns="45720">
            <a:spAutoFit/>
          </a:bodyPr>
          <a:lstStyle/>
          <a:p>
            <a:pPr algn="ctr"/>
            <a:r>
              <a:rPr lang="en-US" sz="3600" b="1" dirty="0">
                <a:ln w="9525">
                  <a:solidFill>
                    <a:schemeClr val="bg1"/>
                  </a:solidFill>
                  <a:prstDash val="solid"/>
                </a:ln>
                <a:solidFill>
                  <a:srgbClr val="FF0000"/>
                </a:solidFill>
                <a:effectLst>
                  <a:outerShdw blurRad="12700" dist="38100" dir="2700000" algn="tl" rotWithShape="0">
                    <a:schemeClr val="bg1">
                      <a:lumMod val="50000"/>
                    </a:schemeClr>
                  </a:outerShdw>
                </a:effectLst>
              </a:rPr>
              <a:t>Physical</a:t>
            </a:r>
            <a:endParaRPr lang="en-US" sz="3600" b="1" cap="none" spc="0" dirty="0">
              <a:ln w="9525">
                <a:solidFill>
                  <a:schemeClr val="bg1"/>
                </a:solidFill>
                <a:prstDash val="solid"/>
              </a:ln>
              <a:solidFill>
                <a:srgbClr val="FF0000"/>
              </a:solidFill>
              <a:effectLst>
                <a:outerShdw blurRad="12700" dist="38100" dir="2700000" algn="tl" rotWithShape="0">
                  <a:schemeClr val="bg1">
                    <a:lumMod val="50000"/>
                  </a:schemeClr>
                </a:outerShdw>
              </a:effectLst>
            </a:endParaRPr>
          </a:p>
        </p:txBody>
      </p:sp>
      <p:sp>
        <p:nvSpPr>
          <p:cNvPr id="33" name="Rectangle 32">
            <a:extLst>
              <a:ext uri="{FF2B5EF4-FFF2-40B4-BE49-F238E27FC236}">
                <a16:creationId xmlns:a16="http://schemas.microsoft.com/office/drawing/2014/main" id="{38574E8A-EA75-4ECB-98EF-DAD354E63232}"/>
              </a:ext>
            </a:extLst>
          </p:cNvPr>
          <p:cNvSpPr/>
          <p:nvPr/>
        </p:nvSpPr>
        <p:spPr>
          <a:xfrm>
            <a:off x="4814913" y="1866916"/>
            <a:ext cx="1689309" cy="523220"/>
          </a:xfrm>
          <a:prstGeom prst="rect">
            <a:avLst/>
          </a:prstGeom>
          <a:noFill/>
        </p:spPr>
        <p:txBody>
          <a:bodyPr wrap="none" lIns="91440" tIns="45720" rIns="91440" bIns="45720">
            <a:spAutoFit/>
          </a:bodyPr>
          <a:lstStyle/>
          <a:p>
            <a:pPr algn="ctr"/>
            <a:r>
              <a:rPr lang="en-US" sz="2800" b="1" dirty="0">
                <a:ln w="9525">
                  <a:solidFill>
                    <a:schemeClr val="bg1"/>
                  </a:solidFill>
                  <a:prstDash val="solid"/>
                </a:ln>
                <a:solidFill>
                  <a:srgbClr val="FF0000"/>
                </a:solidFill>
                <a:effectLst>
                  <a:outerShdw blurRad="12700" dist="38100" dir="2700000" algn="tl" rotWithShape="0">
                    <a:schemeClr val="bg1">
                      <a:lumMod val="50000"/>
                    </a:schemeClr>
                  </a:outerShdw>
                </a:effectLst>
              </a:rPr>
              <a:t>Relational</a:t>
            </a:r>
            <a:endParaRPr lang="en-US" sz="2800" b="1" cap="none" spc="0" dirty="0">
              <a:ln w="9525">
                <a:solidFill>
                  <a:schemeClr val="bg1"/>
                </a:solidFill>
                <a:prstDash val="solid"/>
              </a:ln>
              <a:solidFill>
                <a:srgbClr val="FF0000"/>
              </a:solidFill>
              <a:effectLst>
                <a:outerShdw blurRad="12700" dist="38100" dir="2700000" algn="tl" rotWithShape="0">
                  <a:schemeClr val="bg1">
                    <a:lumMod val="50000"/>
                  </a:schemeClr>
                </a:outerShdw>
              </a:effectLst>
            </a:endParaRPr>
          </a:p>
        </p:txBody>
      </p:sp>
      <p:sp>
        <p:nvSpPr>
          <p:cNvPr id="37" name="Rectangle 36">
            <a:extLst>
              <a:ext uri="{FF2B5EF4-FFF2-40B4-BE49-F238E27FC236}">
                <a16:creationId xmlns:a16="http://schemas.microsoft.com/office/drawing/2014/main" id="{E0BA8F9C-F985-407A-99A3-2705CEA51FE2}"/>
              </a:ext>
            </a:extLst>
          </p:cNvPr>
          <p:cNvSpPr/>
          <p:nvPr/>
        </p:nvSpPr>
        <p:spPr>
          <a:xfrm>
            <a:off x="7115855" y="2002913"/>
            <a:ext cx="1290738" cy="646331"/>
          </a:xfrm>
          <a:prstGeom prst="rect">
            <a:avLst/>
          </a:prstGeom>
          <a:noFill/>
        </p:spPr>
        <p:txBody>
          <a:bodyPr wrap="none" lIns="91440" tIns="45720" rIns="91440" bIns="45720">
            <a:spAutoFit/>
          </a:bodyPr>
          <a:lstStyle/>
          <a:p>
            <a:pPr algn="ctr"/>
            <a:r>
              <a:rPr lang="en-US" sz="3600" b="1" dirty="0">
                <a:ln w="9525">
                  <a:solidFill>
                    <a:schemeClr val="bg1"/>
                  </a:solidFill>
                  <a:prstDash val="solid"/>
                </a:ln>
                <a:solidFill>
                  <a:srgbClr val="FF0000"/>
                </a:solidFill>
                <a:effectLst>
                  <a:outerShdw blurRad="12700" dist="38100" dir="2700000" algn="tl" rotWithShape="0">
                    <a:schemeClr val="bg1">
                      <a:lumMod val="50000"/>
                    </a:schemeClr>
                  </a:outerShdw>
                </a:effectLst>
              </a:rPr>
              <a:t>Cyber</a:t>
            </a:r>
            <a:endParaRPr lang="en-US" sz="3600" b="1" cap="none" spc="0" dirty="0">
              <a:ln w="9525">
                <a:solidFill>
                  <a:schemeClr val="bg1"/>
                </a:solidFill>
                <a:prstDash val="solid"/>
              </a:ln>
              <a:solidFill>
                <a:srgbClr val="FF0000"/>
              </a:solidFill>
              <a:effectLst>
                <a:outerShdw blurRad="12700" dist="38100" dir="2700000" algn="tl" rotWithShape="0">
                  <a:schemeClr val="bg1">
                    <a:lumMod val="50000"/>
                  </a:schemeClr>
                </a:outerShdw>
              </a:effectLst>
            </a:endParaRPr>
          </a:p>
        </p:txBody>
      </p:sp>
      <p:sp>
        <p:nvSpPr>
          <p:cNvPr id="38" name="Rectangle 37">
            <a:extLst>
              <a:ext uri="{FF2B5EF4-FFF2-40B4-BE49-F238E27FC236}">
                <a16:creationId xmlns:a16="http://schemas.microsoft.com/office/drawing/2014/main" id="{0E170B31-E656-478C-A863-5181E1D22F59}"/>
              </a:ext>
            </a:extLst>
          </p:cNvPr>
          <p:cNvSpPr/>
          <p:nvPr/>
        </p:nvSpPr>
        <p:spPr>
          <a:xfrm>
            <a:off x="6974797" y="3799136"/>
            <a:ext cx="1319207" cy="646331"/>
          </a:xfrm>
          <a:prstGeom prst="rect">
            <a:avLst/>
          </a:prstGeom>
          <a:noFill/>
        </p:spPr>
        <p:txBody>
          <a:bodyPr wrap="none" lIns="91440" tIns="45720" rIns="91440" bIns="45720">
            <a:spAutoFit/>
          </a:bodyPr>
          <a:lstStyle/>
          <a:p>
            <a:pPr algn="ctr"/>
            <a:r>
              <a:rPr lang="en-US" sz="3600" b="1" cap="none" spc="0" dirty="0">
                <a:ln w="9525">
                  <a:solidFill>
                    <a:schemeClr val="bg1"/>
                  </a:solidFill>
                  <a:prstDash val="solid"/>
                </a:ln>
                <a:solidFill>
                  <a:srgbClr val="FF0000"/>
                </a:solidFill>
                <a:effectLst>
                  <a:outerShdw blurRad="12700" dist="38100" dir="2700000" algn="tl" rotWithShape="0">
                    <a:schemeClr val="bg1">
                      <a:lumMod val="50000"/>
                    </a:schemeClr>
                  </a:outerShdw>
                </a:effectLst>
              </a:rPr>
              <a:t>Racist</a:t>
            </a:r>
          </a:p>
        </p:txBody>
      </p:sp>
      <p:sp>
        <p:nvSpPr>
          <p:cNvPr id="13" name="Rectangle: Rounded Corners 12">
            <a:extLst>
              <a:ext uri="{FF2B5EF4-FFF2-40B4-BE49-F238E27FC236}">
                <a16:creationId xmlns:a16="http://schemas.microsoft.com/office/drawing/2014/main" id="{08191C3B-89F4-49DC-B609-317954C183AA}"/>
              </a:ext>
            </a:extLst>
          </p:cNvPr>
          <p:cNvSpPr/>
          <p:nvPr/>
        </p:nvSpPr>
        <p:spPr>
          <a:xfrm>
            <a:off x="194534" y="1133771"/>
            <a:ext cx="2819322" cy="3051408"/>
          </a:xfrm>
          <a:prstGeom prst="roundRect">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D7393CFD-D6E7-4A3C-A196-3BB0F0ACC4D6}"/>
              </a:ext>
            </a:extLst>
          </p:cNvPr>
          <p:cNvSpPr txBox="1"/>
          <p:nvPr/>
        </p:nvSpPr>
        <p:spPr>
          <a:xfrm>
            <a:off x="292863" y="1219828"/>
            <a:ext cx="2711826" cy="3023905"/>
          </a:xfrm>
          <a:prstGeom prst="rect">
            <a:avLst/>
          </a:prstGeom>
          <a:noFill/>
        </p:spPr>
        <p:txBody>
          <a:bodyPr wrap="square" rtlCol="0">
            <a:spAutoFit/>
          </a:bodyPr>
          <a:lstStyle/>
          <a:p>
            <a:pPr algn="ctr"/>
            <a:r>
              <a:rPr lang="en-GB" sz="1050" b="1" u="sng" dirty="0">
                <a:solidFill>
                  <a:srgbClr val="FF0000"/>
                </a:solidFill>
              </a:rPr>
              <a:t>Are you worried someone could be getting bullied?</a:t>
            </a:r>
          </a:p>
          <a:p>
            <a:pPr algn="ctr"/>
            <a:r>
              <a:rPr lang="en-GB" sz="1050" b="1" dirty="0">
                <a:solidFill>
                  <a:schemeClr val="accent1"/>
                </a:solidFill>
              </a:rPr>
              <a:t>Signs to look out for:</a:t>
            </a:r>
          </a:p>
          <a:p>
            <a:pPr marL="171450" indent="-171450">
              <a:buFont typeface="Arial" panose="020B0604020202020204" pitchFamily="34" charset="0"/>
              <a:buChar char="•"/>
            </a:pPr>
            <a:r>
              <a:rPr lang="en-GB" sz="1050" b="1" dirty="0">
                <a:solidFill>
                  <a:schemeClr val="accent1"/>
                </a:solidFill>
              </a:rPr>
              <a:t>They are always on their own and not part of a social group.</a:t>
            </a:r>
          </a:p>
          <a:p>
            <a:pPr marL="171450" indent="-171450">
              <a:buFont typeface="Arial" panose="020B0604020202020204" pitchFamily="34" charset="0"/>
              <a:buChar char="•"/>
            </a:pPr>
            <a:r>
              <a:rPr lang="en-GB" sz="1050" b="1" dirty="0">
                <a:solidFill>
                  <a:schemeClr val="accent1"/>
                </a:solidFill>
              </a:rPr>
              <a:t>They may have unexplainable injuries.</a:t>
            </a:r>
          </a:p>
          <a:p>
            <a:pPr marL="171450" indent="-171450">
              <a:buFont typeface="Arial" panose="020B0604020202020204" pitchFamily="34" charset="0"/>
              <a:buChar char="•"/>
            </a:pPr>
            <a:r>
              <a:rPr lang="en-GB" sz="1050" b="1" dirty="0">
                <a:solidFill>
                  <a:schemeClr val="accent1"/>
                </a:solidFill>
              </a:rPr>
              <a:t>They don’t want to go to school, they do no homework.</a:t>
            </a:r>
          </a:p>
          <a:p>
            <a:pPr marL="171450" indent="-171450">
              <a:buFont typeface="Arial" panose="020B0604020202020204" pitchFamily="34" charset="0"/>
              <a:buChar char="•"/>
            </a:pPr>
            <a:r>
              <a:rPr lang="en-GB" sz="1050" b="1" dirty="0">
                <a:solidFill>
                  <a:schemeClr val="accent1"/>
                </a:solidFill>
              </a:rPr>
              <a:t>They may have changes in their eating habits, always hungry or doesn’t want to eat anything.</a:t>
            </a:r>
          </a:p>
          <a:p>
            <a:pPr marL="171450" indent="-171450">
              <a:buFont typeface="Arial" panose="020B0604020202020204" pitchFamily="34" charset="0"/>
              <a:buChar char="•"/>
            </a:pPr>
            <a:r>
              <a:rPr lang="en-GB" sz="1050" b="1" dirty="0">
                <a:solidFill>
                  <a:schemeClr val="accent1"/>
                </a:solidFill>
              </a:rPr>
              <a:t>They frequently don’t feel well.</a:t>
            </a:r>
          </a:p>
          <a:p>
            <a:pPr marL="171450" indent="-171450">
              <a:buFont typeface="Arial" panose="020B0604020202020204" pitchFamily="34" charset="0"/>
              <a:buChar char="•"/>
            </a:pPr>
            <a:r>
              <a:rPr lang="en-GB" sz="1050" b="1" dirty="0">
                <a:solidFill>
                  <a:schemeClr val="accent1"/>
                </a:solidFill>
              </a:rPr>
              <a:t>They might have destructive behaviour.</a:t>
            </a:r>
          </a:p>
          <a:p>
            <a:pPr marL="171450" indent="-171450">
              <a:buFont typeface="Arial" panose="020B0604020202020204" pitchFamily="34" charset="0"/>
              <a:buChar char="•"/>
            </a:pPr>
            <a:r>
              <a:rPr lang="en-GB" sz="1050" b="1" dirty="0">
                <a:solidFill>
                  <a:schemeClr val="accent1"/>
                </a:solidFill>
              </a:rPr>
              <a:t>They have no self-esteem.</a:t>
            </a:r>
          </a:p>
          <a:p>
            <a:pPr marL="171450" indent="-171450">
              <a:buFont typeface="Arial" panose="020B0604020202020204" pitchFamily="34" charset="0"/>
              <a:buChar char="•"/>
            </a:pPr>
            <a:r>
              <a:rPr lang="en-GB" sz="1050" b="1" dirty="0">
                <a:solidFill>
                  <a:schemeClr val="accent1"/>
                </a:solidFill>
              </a:rPr>
              <a:t>Lost or destroyed clothing, bag, equipment etc..</a:t>
            </a:r>
          </a:p>
          <a:p>
            <a:pPr marL="171450" indent="-171450">
              <a:buFont typeface="Arial" panose="020B0604020202020204" pitchFamily="34" charset="0"/>
              <a:buChar char="•"/>
            </a:pPr>
            <a:r>
              <a:rPr lang="en-GB" sz="1050" b="1" dirty="0">
                <a:solidFill>
                  <a:schemeClr val="accent1"/>
                </a:solidFill>
              </a:rPr>
              <a:t>Very quiet and withdrawn.</a:t>
            </a:r>
          </a:p>
          <a:p>
            <a:pPr marL="171450" indent="-171450">
              <a:buFont typeface="Arial" panose="020B0604020202020204" pitchFamily="34" charset="0"/>
              <a:buChar char="•"/>
            </a:pPr>
            <a:endParaRPr lang="en-GB" sz="1200" b="1" dirty="0"/>
          </a:p>
        </p:txBody>
      </p:sp>
      <p:sp>
        <p:nvSpPr>
          <p:cNvPr id="2" name="Rectangle: Rounded Corners 1">
            <a:extLst>
              <a:ext uri="{FF2B5EF4-FFF2-40B4-BE49-F238E27FC236}">
                <a16:creationId xmlns:a16="http://schemas.microsoft.com/office/drawing/2014/main" id="{F657F96C-A9CB-47D9-BD2F-AD26BD0BF205}"/>
              </a:ext>
            </a:extLst>
          </p:cNvPr>
          <p:cNvSpPr/>
          <p:nvPr/>
        </p:nvSpPr>
        <p:spPr>
          <a:xfrm>
            <a:off x="2407989" y="85368"/>
            <a:ext cx="7132320" cy="881067"/>
          </a:xfrm>
          <a:prstGeom prst="roundRect">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01278986-014D-4C8C-89A3-1E51A1CA9934}"/>
              </a:ext>
            </a:extLst>
          </p:cNvPr>
          <p:cNvSpPr txBox="1"/>
          <p:nvPr/>
        </p:nvSpPr>
        <p:spPr>
          <a:xfrm>
            <a:off x="2146381" y="60943"/>
            <a:ext cx="6964902" cy="369332"/>
          </a:xfrm>
          <a:prstGeom prst="rect">
            <a:avLst/>
          </a:prstGeom>
          <a:noFill/>
        </p:spPr>
        <p:txBody>
          <a:bodyPr wrap="square" rtlCol="0">
            <a:spAutoFit/>
          </a:bodyPr>
          <a:lstStyle/>
          <a:p>
            <a:pPr algn="ctr"/>
            <a:r>
              <a:rPr lang="en-GB" b="1" dirty="0">
                <a:solidFill>
                  <a:srgbClr val="FF0000"/>
                </a:solidFill>
              </a:rPr>
              <a:t>What is bullying?</a:t>
            </a:r>
          </a:p>
        </p:txBody>
      </p:sp>
      <p:sp>
        <p:nvSpPr>
          <p:cNvPr id="6" name="TextBox 5">
            <a:extLst>
              <a:ext uri="{FF2B5EF4-FFF2-40B4-BE49-F238E27FC236}">
                <a16:creationId xmlns:a16="http://schemas.microsoft.com/office/drawing/2014/main" id="{8D5A7A4D-4DDD-4A3D-87C0-5032B60026B8}"/>
              </a:ext>
            </a:extLst>
          </p:cNvPr>
          <p:cNvSpPr txBox="1"/>
          <p:nvPr/>
        </p:nvSpPr>
        <p:spPr>
          <a:xfrm>
            <a:off x="2407989" y="316767"/>
            <a:ext cx="6964902" cy="584775"/>
          </a:xfrm>
          <a:prstGeom prst="rect">
            <a:avLst/>
          </a:prstGeom>
          <a:noFill/>
        </p:spPr>
        <p:txBody>
          <a:bodyPr wrap="square" rtlCol="0">
            <a:spAutoFit/>
          </a:bodyPr>
          <a:lstStyle/>
          <a:p>
            <a:pPr algn="ctr"/>
            <a:r>
              <a:rPr lang="en-GB" sz="1600" b="1" dirty="0"/>
              <a:t>Behaviour that hurts someone else, whether it is physically or emotionally and can happen anywhere.</a:t>
            </a:r>
          </a:p>
        </p:txBody>
      </p:sp>
      <p:sp>
        <p:nvSpPr>
          <p:cNvPr id="31" name="Rectangle: Rounded Corners 30">
            <a:extLst>
              <a:ext uri="{FF2B5EF4-FFF2-40B4-BE49-F238E27FC236}">
                <a16:creationId xmlns:a16="http://schemas.microsoft.com/office/drawing/2014/main" id="{A7022D83-3307-4456-808E-A57A4D4B5690}"/>
              </a:ext>
            </a:extLst>
          </p:cNvPr>
          <p:cNvSpPr/>
          <p:nvPr/>
        </p:nvSpPr>
        <p:spPr>
          <a:xfrm>
            <a:off x="213354" y="4378151"/>
            <a:ext cx="2673444" cy="2290054"/>
          </a:xfrm>
          <a:prstGeom prst="roundRect">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4" name="TextBox 33">
            <a:extLst>
              <a:ext uri="{FF2B5EF4-FFF2-40B4-BE49-F238E27FC236}">
                <a16:creationId xmlns:a16="http://schemas.microsoft.com/office/drawing/2014/main" id="{6385ED67-DFC8-4526-A300-88ABD96FCF8F}"/>
              </a:ext>
            </a:extLst>
          </p:cNvPr>
          <p:cNvSpPr txBox="1"/>
          <p:nvPr/>
        </p:nvSpPr>
        <p:spPr>
          <a:xfrm>
            <a:off x="246370" y="4445467"/>
            <a:ext cx="2711826" cy="1408078"/>
          </a:xfrm>
          <a:prstGeom prst="rect">
            <a:avLst/>
          </a:prstGeom>
          <a:noFill/>
        </p:spPr>
        <p:txBody>
          <a:bodyPr wrap="square" rtlCol="0">
            <a:spAutoFit/>
          </a:bodyPr>
          <a:lstStyle/>
          <a:p>
            <a:pPr algn="ctr"/>
            <a:r>
              <a:rPr lang="en-GB" sz="1050" b="1" u="sng" dirty="0">
                <a:solidFill>
                  <a:srgbClr val="FF0000"/>
                </a:solidFill>
              </a:rPr>
              <a:t>What impact can it have on someone?</a:t>
            </a:r>
          </a:p>
          <a:p>
            <a:pPr marL="171450" indent="-171450">
              <a:buFont typeface="Arial" panose="020B0604020202020204" pitchFamily="34" charset="0"/>
              <a:buChar char="•"/>
            </a:pPr>
            <a:r>
              <a:rPr lang="en-GB" sz="1050" b="1" dirty="0">
                <a:solidFill>
                  <a:schemeClr val="accent1"/>
                </a:solidFill>
              </a:rPr>
              <a:t>Low self-esteem.</a:t>
            </a:r>
          </a:p>
          <a:p>
            <a:pPr marL="171450" indent="-171450">
              <a:buFont typeface="Arial" panose="020B0604020202020204" pitchFamily="34" charset="0"/>
              <a:buChar char="•"/>
            </a:pPr>
            <a:r>
              <a:rPr lang="en-GB" sz="1050" b="1" dirty="0">
                <a:solidFill>
                  <a:schemeClr val="accent1"/>
                </a:solidFill>
              </a:rPr>
              <a:t>Anxiety and depression.</a:t>
            </a:r>
          </a:p>
          <a:p>
            <a:pPr marL="171450" indent="-171450">
              <a:buFont typeface="Arial" panose="020B0604020202020204" pitchFamily="34" charset="0"/>
              <a:buChar char="•"/>
            </a:pPr>
            <a:r>
              <a:rPr lang="en-GB" sz="1050" b="1" dirty="0">
                <a:solidFill>
                  <a:schemeClr val="accent1"/>
                </a:solidFill>
              </a:rPr>
              <a:t>Become socially isolated.</a:t>
            </a:r>
          </a:p>
          <a:p>
            <a:pPr marL="171450" indent="-171450">
              <a:buFont typeface="Arial" panose="020B0604020202020204" pitchFamily="34" charset="0"/>
              <a:buChar char="•"/>
            </a:pPr>
            <a:r>
              <a:rPr lang="en-GB" sz="1050" b="1" dirty="0">
                <a:solidFill>
                  <a:schemeClr val="accent1"/>
                </a:solidFill>
              </a:rPr>
              <a:t>Low academic achievement.</a:t>
            </a:r>
          </a:p>
          <a:p>
            <a:pPr marL="171450" indent="-171450">
              <a:buFont typeface="Arial" panose="020B0604020202020204" pitchFamily="34" charset="0"/>
              <a:buChar char="•"/>
            </a:pPr>
            <a:r>
              <a:rPr lang="en-GB" sz="1050" b="1" dirty="0">
                <a:solidFill>
                  <a:schemeClr val="accent1"/>
                </a:solidFill>
              </a:rPr>
              <a:t>Unable to form trusting relationships.</a:t>
            </a:r>
          </a:p>
          <a:p>
            <a:pPr marL="171450" indent="-171450">
              <a:buFont typeface="Arial" panose="020B0604020202020204" pitchFamily="34" charset="0"/>
              <a:buChar char="•"/>
            </a:pPr>
            <a:r>
              <a:rPr lang="en-GB" sz="1050" b="1" dirty="0">
                <a:solidFill>
                  <a:schemeClr val="accent1"/>
                </a:solidFill>
              </a:rPr>
              <a:t>Poor Attendance.</a:t>
            </a:r>
          </a:p>
          <a:p>
            <a:pPr marL="171450" indent="-171450">
              <a:buFont typeface="Arial" panose="020B0604020202020204" pitchFamily="34" charset="0"/>
              <a:buChar char="•"/>
            </a:pPr>
            <a:endParaRPr lang="en-GB" sz="1200" b="1" dirty="0"/>
          </a:p>
        </p:txBody>
      </p:sp>
      <p:pic>
        <p:nvPicPr>
          <p:cNvPr id="1028" name="Picture 4" descr="kid being bullied cartoon - Clip Art Library">
            <a:extLst>
              <a:ext uri="{FF2B5EF4-FFF2-40B4-BE49-F238E27FC236}">
                <a16:creationId xmlns:a16="http://schemas.microsoft.com/office/drawing/2014/main" id="{F1985CCE-FB75-4226-865C-82E1BE57530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05138" y="5765543"/>
            <a:ext cx="1208068" cy="84470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CB06051-84F3-4B81-8D46-CDC68F3310E4}"/>
              </a:ext>
            </a:extLst>
          </p:cNvPr>
          <p:cNvSpPr txBox="1"/>
          <p:nvPr/>
        </p:nvSpPr>
        <p:spPr>
          <a:xfrm>
            <a:off x="9540309" y="1923173"/>
            <a:ext cx="2265503" cy="646331"/>
          </a:xfrm>
          <a:prstGeom prst="rect">
            <a:avLst/>
          </a:prstGeom>
          <a:noFill/>
        </p:spPr>
        <p:txBody>
          <a:bodyPr wrap="square" rtlCol="0">
            <a:spAutoFit/>
          </a:bodyPr>
          <a:lstStyle/>
          <a:p>
            <a:pPr algn="ctr"/>
            <a:r>
              <a:rPr lang="en-GB" dirty="0">
                <a:latin typeface="Eras Bold ITC" panose="020B0907030504020204" pitchFamily="34" charset="0"/>
              </a:rPr>
              <a:t>What can you do to help?</a:t>
            </a:r>
          </a:p>
        </p:txBody>
      </p:sp>
      <p:sp>
        <p:nvSpPr>
          <p:cNvPr id="9" name="TextBox 8">
            <a:extLst>
              <a:ext uri="{FF2B5EF4-FFF2-40B4-BE49-F238E27FC236}">
                <a16:creationId xmlns:a16="http://schemas.microsoft.com/office/drawing/2014/main" id="{2685E0B0-BBEE-4DEB-9C3A-9C981DABC8AD}"/>
              </a:ext>
            </a:extLst>
          </p:cNvPr>
          <p:cNvSpPr txBox="1"/>
          <p:nvPr/>
        </p:nvSpPr>
        <p:spPr>
          <a:xfrm>
            <a:off x="1101288" y="654460"/>
            <a:ext cx="560536" cy="276999"/>
          </a:xfrm>
          <a:prstGeom prst="rect">
            <a:avLst/>
          </a:prstGeom>
          <a:noFill/>
        </p:spPr>
        <p:txBody>
          <a:bodyPr wrap="square" rtlCol="0">
            <a:spAutoFit/>
          </a:bodyPr>
          <a:lstStyle/>
          <a:p>
            <a:r>
              <a:rPr lang="en-GB" sz="1200" b="1" dirty="0"/>
              <a:t>(GI-1)</a:t>
            </a:r>
          </a:p>
        </p:txBody>
      </p:sp>
      <p:sp>
        <p:nvSpPr>
          <p:cNvPr id="35" name="TextBox 34">
            <a:extLst>
              <a:ext uri="{FF2B5EF4-FFF2-40B4-BE49-F238E27FC236}">
                <a16:creationId xmlns:a16="http://schemas.microsoft.com/office/drawing/2014/main" id="{0215F635-8CA8-4C61-8D0F-839E198A5640}"/>
              </a:ext>
            </a:extLst>
          </p:cNvPr>
          <p:cNvSpPr txBox="1"/>
          <p:nvPr/>
        </p:nvSpPr>
        <p:spPr>
          <a:xfrm>
            <a:off x="2002683" y="6281686"/>
            <a:ext cx="560536" cy="276999"/>
          </a:xfrm>
          <a:prstGeom prst="rect">
            <a:avLst/>
          </a:prstGeom>
          <a:noFill/>
        </p:spPr>
        <p:txBody>
          <a:bodyPr wrap="square" rtlCol="0">
            <a:spAutoFit/>
          </a:bodyPr>
          <a:lstStyle/>
          <a:p>
            <a:r>
              <a:rPr lang="en-GB" sz="1200" b="1" dirty="0"/>
              <a:t>(GI-2)</a:t>
            </a:r>
          </a:p>
        </p:txBody>
      </p:sp>
      <p:sp>
        <p:nvSpPr>
          <p:cNvPr id="36" name="TextBox 35">
            <a:extLst>
              <a:ext uri="{FF2B5EF4-FFF2-40B4-BE49-F238E27FC236}">
                <a16:creationId xmlns:a16="http://schemas.microsoft.com/office/drawing/2014/main" id="{F5D121B9-EC55-4E95-B33E-112C111EEA1A}"/>
              </a:ext>
            </a:extLst>
          </p:cNvPr>
          <p:cNvSpPr txBox="1"/>
          <p:nvPr/>
        </p:nvSpPr>
        <p:spPr>
          <a:xfrm>
            <a:off x="6414485" y="4754362"/>
            <a:ext cx="560536" cy="276999"/>
          </a:xfrm>
          <a:prstGeom prst="rect">
            <a:avLst/>
          </a:prstGeom>
          <a:noFill/>
        </p:spPr>
        <p:txBody>
          <a:bodyPr wrap="square" rtlCol="0">
            <a:spAutoFit/>
          </a:bodyPr>
          <a:lstStyle/>
          <a:p>
            <a:r>
              <a:rPr lang="en-GB" sz="1200" b="1" dirty="0"/>
              <a:t>(GI-3)</a:t>
            </a:r>
          </a:p>
        </p:txBody>
      </p:sp>
      <p:sp>
        <p:nvSpPr>
          <p:cNvPr id="39" name="TextBox 38">
            <a:extLst>
              <a:ext uri="{FF2B5EF4-FFF2-40B4-BE49-F238E27FC236}">
                <a16:creationId xmlns:a16="http://schemas.microsoft.com/office/drawing/2014/main" id="{40630E72-ECBF-4A9C-8250-F2375192FF37}"/>
              </a:ext>
            </a:extLst>
          </p:cNvPr>
          <p:cNvSpPr txBox="1"/>
          <p:nvPr/>
        </p:nvSpPr>
        <p:spPr>
          <a:xfrm>
            <a:off x="8386747" y="6376964"/>
            <a:ext cx="560536" cy="276999"/>
          </a:xfrm>
          <a:prstGeom prst="rect">
            <a:avLst/>
          </a:prstGeom>
          <a:noFill/>
        </p:spPr>
        <p:txBody>
          <a:bodyPr wrap="square" rtlCol="0">
            <a:spAutoFit/>
          </a:bodyPr>
          <a:lstStyle/>
          <a:p>
            <a:r>
              <a:rPr lang="en-GB" sz="1200" b="1" dirty="0"/>
              <a:t>(GI-4)</a:t>
            </a:r>
          </a:p>
        </p:txBody>
      </p:sp>
      <p:sp>
        <p:nvSpPr>
          <p:cNvPr id="40" name="TextBox 39">
            <a:extLst>
              <a:ext uri="{FF2B5EF4-FFF2-40B4-BE49-F238E27FC236}">
                <a16:creationId xmlns:a16="http://schemas.microsoft.com/office/drawing/2014/main" id="{B3165D6A-EB9D-456A-B011-CBF9C7B8FE81}"/>
              </a:ext>
            </a:extLst>
          </p:cNvPr>
          <p:cNvSpPr txBox="1"/>
          <p:nvPr/>
        </p:nvSpPr>
        <p:spPr>
          <a:xfrm>
            <a:off x="10509446" y="5344697"/>
            <a:ext cx="560536" cy="276999"/>
          </a:xfrm>
          <a:prstGeom prst="rect">
            <a:avLst/>
          </a:prstGeom>
          <a:noFill/>
        </p:spPr>
        <p:txBody>
          <a:bodyPr wrap="square" rtlCol="0">
            <a:spAutoFit/>
          </a:bodyPr>
          <a:lstStyle/>
          <a:p>
            <a:r>
              <a:rPr lang="en-GB" sz="1200" b="1" dirty="0"/>
              <a:t>(GI-5)</a:t>
            </a:r>
          </a:p>
        </p:txBody>
      </p:sp>
      <p:sp>
        <p:nvSpPr>
          <p:cNvPr id="41" name="TextBox 40">
            <a:extLst>
              <a:ext uri="{FF2B5EF4-FFF2-40B4-BE49-F238E27FC236}">
                <a16:creationId xmlns:a16="http://schemas.microsoft.com/office/drawing/2014/main" id="{80F1ED55-F74A-4A81-89E4-4A6493E47827}"/>
              </a:ext>
            </a:extLst>
          </p:cNvPr>
          <p:cNvSpPr txBox="1"/>
          <p:nvPr/>
        </p:nvSpPr>
        <p:spPr>
          <a:xfrm>
            <a:off x="10163148" y="6430945"/>
            <a:ext cx="560536" cy="276999"/>
          </a:xfrm>
          <a:prstGeom prst="rect">
            <a:avLst/>
          </a:prstGeom>
          <a:noFill/>
        </p:spPr>
        <p:txBody>
          <a:bodyPr wrap="square" rtlCol="0">
            <a:spAutoFit/>
          </a:bodyPr>
          <a:lstStyle/>
          <a:p>
            <a:r>
              <a:rPr lang="en-GB" sz="1200" b="1" dirty="0"/>
              <a:t>(GI-6)</a:t>
            </a:r>
          </a:p>
        </p:txBody>
      </p:sp>
      <p:sp>
        <p:nvSpPr>
          <p:cNvPr id="42" name="TextBox 41">
            <a:extLst>
              <a:ext uri="{FF2B5EF4-FFF2-40B4-BE49-F238E27FC236}">
                <a16:creationId xmlns:a16="http://schemas.microsoft.com/office/drawing/2014/main" id="{68E0F879-0C25-4F9E-BF87-CAEBC2ABA753}"/>
              </a:ext>
            </a:extLst>
          </p:cNvPr>
          <p:cNvSpPr txBox="1"/>
          <p:nvPr/>
        </p:nvSpPr>
        <p:spPr>
          <a:xfrm>
            <a:off x="10995061" y="6582294"/>
            <a:ext cx="560536" cy="276999"/>
          </a:xfrm>
          <a:prstGeom prst="rect">
            <a:avLst/>
          </a:prstGeom>
          <a:noFill/>
        </p:spPr>
        <p:txBody>
          <a:bodyPr wrap="square" rtlCol="0">
            <a:spAutoFit/>
          </a:bodyPr>
          <a:lstStyle/>
          <a:p>
            <a:r>
              <a:rPr lang="en-GB" sz="1200" b="1" dirty="0"/>
              <a:t>(GI-7)</a:t>
            </a:r>
          </a:p>
        </p:txBody>
      </p:sp>
      <p:sp>
        <p:nvSpPr>
          <p:cNvPr id="43" name="TextBox 42">
            <a:extLst>
              <a:ext uri="{FF2B5EF4-FFF2-40B4-BE49-F238E27FC236}">
                <a16:creationId xmlns:a16="http://schemas.microsoft.com/office/drawing/2014/main" id="{E9763FA5-95C6-49FE-A327-7BE89105B466}"/>
              </a:ext>
            </a:extLst>
          </p:cNvPr>
          <p:cNvSpPr txBox="1"/>
          <p:nvPr/>
        </p:nvSpPr>
        <p:spPr>
          <a:xfrm>
            <a:off x="6969702" y="678138"/>
            <a:ext cx="1156531" cy="276999"/>
          </a:xfrm>
          <a:prstGeom prst="rect">
            <a:avLst/>
          </a:prstGeom>
          <a:noFill/>
        </p:spPr>
        <p:txBody>
          <a:bodyPr wrap="square" rtlCol="0">
            <a:spAutoFit/>
          </a:bodyPr>
          <a:lstStyle/>
          <a:p>
            <a:r>
              <a:rPr lang="en-GB" sz="1200" b="1" dirty="0"/>
              <a:t>(N.Stripe,2020)</a:t>
            </a:r>
          </a:p>
        </p:txBody>
      </p:sp>
      <p:sp>
        <p:nvSpPr>
          <p:cNvPr id="44" name="TextBox 43">
            <a:extLst>
              <a:ext uri="{FF2B5EF4-FFF2-40B4-BE49-F238E27FC236}">
                <a16:creationId xmlns:a16="http://schemas.microsoft.com/office/drawing/2014/main" id="{0C15DF62-67CD-41A6-8307-2B3DD450A896}"/>
              </a:ext>
            </a:extLst>
          </p:cNvPr>
          <p:cNvSpPr txBox="1"/>
          <p:nvPr/>
        </p:nvSpPr>
        <p:spPr>
          <a:xfrm>
            <a:off x="653166" y="3926352"/>
            <a:ext cx="1778361" cy="276999"/>
          </a:xfrm>
          <a:prstGeom prst="rect">
            <a:avLst/>
          </a:prstGeom>
          <a:noFill/>
        </p:spPr>
        <p:txBody>
          <a:bodyPr wrap="square" rtlCol="0">
            <a:spAutoFit/>
          </a:bodyPr>
          <a:lstStyle/>
          <a:p>
            <a:r>
              <a:rPr lang="en-GB" sz="1200" b="1" dirty="0"/>
              <a:t>(Stopbullying.com,2020)</a:t>
            </a:r>
          </a:p>
        </p:txBody>
      </p:sp>
      <p:sp>
        <p:nvSpPr>
          <p:cNvPr id="45" name="TextBox 44">
            <a:extLst>
              <a:ext uri="{FF2B5EF4-FFF2-40B4-BE49-F238E27FC236}">
                <a16:creationId xmlns:a16="http://schemas.microsoft.com/office/drawing/2014/main" id="{12CBE45C-1620-4803-93CA-93931AF27659}"/>
              </a:ext>
            </a:extLst>
          </p:cNvPr>
          <p:cNvSpPr txBox="1"/>
          <p:nvPr/>
        </p:nvSpPr>
        <p:spPr>
          <a:xfrm>
            <a:off x="873021" y="5554529"/>
            <a:ext cx="1280184" cy="276999"/>
          </a:xfrm>
          <a:prstGeom prst="rect">
            <a:avLst/>
          </a:prstGeom>
          <a:noFill/>
        </p:spPr>
        <p:txBody>
          <a:bodyPr wrap="square" rtlCol="0">
            <a:spAutoFit/>
          </a:bodyPr>
          <a:lstStyle/>
          <a:p>
            <a:r>
              <a:rPr lang="en-GB" sz="1200" b="1" dirty="0"/>
              <a:t>(Kidscape,2020)</a:t>
            </a:r>
          </a:p>
        </p:txBody>
      </p:sp>
      <p:sp>
        <p:nvSpPr>
          <p:cNvPr id="46" name="TextBox 45">
            <a:extLst>
              <a:ext uri="{FF2B5EF4-FFF2-40B4-BE49-F238E27FC236}">
                <a16:creationId xmlns:a16="http://schemas.microsoft.com/office/drawing/2014/main" id="{2FA67938-E21D-4C5E-BAE0-358AF3881422}"/>
              </a:ext>
            </a:extLst>
          </p:cNvPr>
          <p:cNvSpPr txBox="1"/>
          <p:nvPr/>
        </p:nvSpPr>
        <p:spPr>
          <a:xfrm>
            <a:off x="6402942" y="1505342"/>
            <a:ext cx="6094674" cy="276999"/>
          </a:xfrm>
          <a:prstGeom prst="rect">
            <a:avLst/>
          </a:prstGeom>
          <a:noFill/>
        </p:spPr>
        <p:txBody>
          <a:bodyPr wrap="square">
            <a:spAutoFit/>
          </a:bodyPr>
          <a:lstStyle/>
          <a:p>
            <a:r>
              <a:rPr lang="en-GB" sz="1200" b="1" dirty="0"/>
              <a:t>(Peck,2014)</a:t>
            </a:r>
          </a:p>
        </p:txBody>
      </p:sp>
    </p:spTree>
    <p:extLst>
      <p:ext uri="{BB962C8B-B14F-4D97-AF65-F5344CB8AC3E}">
        <p14:creationId xmlns:p14="http://schemas.microsoft.com/office/powerpoint/2010/main" val="32432576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3FCD32E-304C-4E85-8BAF-79371576E0E7}"/>
              </a:ext>
            </a:extLst>
          </p:cNvPr>
          <p:cNvSpPr txBox="1"/>
          <p:nvPr/>
        </p:nvSpPr>
        <p:spPr>
          <a:xfrm>
            <a:off x="820972" y="600317"/>
            <a:ext cx="6094674" cy="307777"/>
          </a:xfrm>
          <a:prstGeom prst="rect">
            <a:avLst/>
          </a:prstGeom>
          <a:noFill/>
        </p:spPr>
        <p:txBody>
          <a:bodyPr wrap="square">
            <a:spAutoFit/>
          </a:bodyPr>
          <a:lstStyle/>
          <a:p>
            <a:r>
              <a:rPr lang="en-GB" sz="1400" b="1" u="sng" dirty="0"/>
              <a:t>Maslow's Hierarchy of Needs</a:t>
            </a:r>
          </a:p>
        </p:txBody>
      </p:sp>
      <p:pic>
        <p:nvPicPr>
          <p:cNvPr id="4" name="Picture 3">
            <a:extLst>
              <a:ext uri="{FF2B5EF4-FFF2-40B4-BE49-F238E27FC236}">
                <a16:creationId xmlns:a16="http://schemas.microsoft.com/office/drawing/2014/main" id="{E4F47003-383B-421B-B7B8-B29152F369DA}"/>
              </a:ext>
            </a:extLst>
          </p:cNvPr>
          <p:cNvPicPr>
            <a:picLocks noChangeAspect="1"/>
          </p:cNvPicPr>
          <p:nvPr/>
        </p:nvPicPr>
        <p:blipFill>
          <a:blip r:embed="rId2"/>
          <a:stretch>
            <a:fillRect/>
          </a:stretch>
        </p:blipFill>
        <p:spPr>
          <a:xfrm>
            <a:off x="429370" y="896317"/>
            <a:ext cx="3053302" cy="2273013"/>
          </a:xfrm>
          <a:prstGeom prst="rect">
            <a:avLst/>
          </a:prstGeom>
        </p:spPr>
      </p:pic>
      <p:pic>
        <p:nvPicPr>
          <p:cNvPr id="2050" name="Picture 2" descr="See the source image">
            <a:extLst>
              <a:ext uri="{FF2B5EF4-FFF2-40B4-BE49-F238E27FC236}">
                <a16:creationId xmlns:a16="http://schemas.microsoft.com/office/drawing/2014/main" id="{4A5AEAAA-F774-4363-8F3B-D36A202857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9370" y="3912453"/>
            <a:ext cx="2868433" cy="282140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F277A1E-EA90-4B97-BCA1-CFACE1142984}"/>
              </a:ext>
            </a:extLst>
          </p:cNvPr>
          <p:cNvSpPr txBox="1"/>
          <p:nvPr/>
        </p:nvSpPr>
        <p:spPr>
          <a:xfrm>
            <a:off x="2790190" y="6301966"/>
            <a:ext cx="560536" cy="276999"/>
          </a:xfrm>
          <a:prstGeom prst="rect">
            <a:avLst/>
          </a:prstGeom>
          <a:noFill/>
        </p:spPr>
        <p:txBody>
          <a:bodyPr wrap="square" rtlCol="0">
            <a:spAutoFit/>
          </a:bodyPr>
          <a:lstStyle/>
          <a:p>
            <a:r>
              <a:rPr lang="en-GB" sz="1200" b="1" dirty="0"/>
              <a:t>(GI-9)</a:t>
            </a:r>
          </a:p>
        </p:txBody>
      </p:sp>
      <p:sp>
        <p:nvSpPr>
          <p:cNvPr id="7" name="TextBox 6">
            <a:extLst>
              <a:ext uri="{FF2B5EF4-FFF2-40B4-BE49-F238E27FC236}">
                <a16:creationId xmlns:a16="http://schemas.microsoft.com/office/drawing/2014/main" id="{1340CCDB-D1ED-4739-98F5-E2B0640C1E98}"/>
              </a:ext>
            </a:extLst>
          </p:cNvPr>
          <p:cNvSpPr txBox="1"/>
          <p:nvPr/>
        </p:nvSpPr>
        <p:spPr>
          <a:xfrm>
            <a:off x="3063256" y="3130135"/>
            <a:ext cx="560536" cy="276999"/>
          </a:xfrm>
          <a:prstGeom prst="rect">
            <a:avLst/>
          </a:prstGeom>
          <a:noFill/>
        </p:spPr>
        <p:txBody>
          <a:bodyPr wrap="square" rtlCol="0">
            <a:spAutoFit/>
          </a:bodyPr>
          <a:lstStyle/>
          <a:p>
            <a:r>
              <a:rPr lang="en-GB" sz="1200" b="1" dirty="0"/>
              <a:t>(GI-8)</a:t>
            </a:r>
          </a:p>
        </p:txBody>
      </p:sp>
      <p:sp>
        <p:nvSpPr>
          <p:cNvPr id="9" name="TextBox 8">
            <a:extLst>
              <a:ext uri="{FF2B5EF4-FFF2-40B4-BE49-F238E27FC236}">
                <a16:creationId xmlns:a16="http://schemas.microsoft.com/office/drawing/2014/main" id="{8A40C5C4-211B-4E44-A68A-083A49D1DF0B}"/>
              </a:ext>
            </a:extLst>
          </p:cNvPr>
          <p:cNvSpPr txBox="1"/>
          <p:nvPr/>
        </p:nvSpPr>
        <p:spPr>
          <a:xfrm>
            <a:off x="576455" y="3602915"/>
            <a:ext cx="6094674" cy="276999"/>
          </a:xfrm>
          <a:prstGeom prst="rect">
            <a:avLst/>
          </a:prstGeom>
          <a:noFill/>
        </p:spPr>
        <p:txBody>
          <a:bodyPr wrap="square">
            <a:spAutoFit/>
          </a:bodyPr>
          <a:lstStyle/>
          <a:p>
            <a:pPr algn="l"/>
            <a:r>
              <a:rPr lang="en-GB" sz="1200" b="1" i="0" u="sng" dirty="0">
                <a:solidFill>
                  <a:srgbClr val="111111"/>
                </a:solidFill>
                <a:effectLst/>
                <a:latin typeface="Roboto"/>
              </a:rPr>
              <a:t>Bronfenbrenner’s Ecological Model</a:t>
            </a:r>
          </a:p>
        </p:txBody>
      </p:sp>
      <p:sp>
        <p:nvSpPr>
          <p:cNvPr id="10" name="Rectangle 9">
            <a:extLst>
              <a:ext uri="{FF2B5EF4-FFF2-40B4-BE49-F238E27FC236}">
                <a16:creationId xmlns:a16="http://schemas.microsoft.com/office/drawing/2014/main" id="{0D242087-1EAE-4D79-BC19-448A7CD6DBB5}"/>
              </a:ext>
            </a:extLst>
          </p:cNvPr>
          <p:cNvSpPr/>
          <p:nvPr/>
        </p:nvSpPr>
        <p:spPr>
          <a:xfrm>
            <a:off x="429370" y="-4047"/>
            <a:ext cx="7165616" cy="461665"/>
          </a:xfrm>
          <a:prstGeom prst="rect">
            <a:avLst/>
          </a:prstGeom>
          <a:noFill/>
        </p:spPr>
        <p:txBody>
          <a:bodyPr wrap="none" lIns="91440" tIns="45720" rIns="91440" bIns="45720">
            <a:spAutoFit/>
          </a:bodyPr>
          <a:lstStyle/>
          <a:p>
            <a:pPr algn="ctr"/>
            <a:r>
              <a:rPr lang="en-US" sz="2400" b="1" u="sng"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Theorists who’s theories can be related to anti bullying</a:t>
            </a:r>
          </a:p>
        </p:txBody>
      </p:sp>
      <p:sp>
        <p:nvSpPr>
          <p:cNvPr id="11" name="TextBox 10">
            <a:extLst>
              <a:ext uri="{FF2B5EF4-FFF2-40B4-BE49-F238E27FC236}">
                <a16:creationId xmlns:a16="http://schemas.microsoft.com/office/drawing/2014/main" id="{E3BFD958-16A5-46C5-9FC5-F8AD7252FEEE}"/>
              </a:ext>
            </a:extLst>
          </p:cNvPr>
          <p:cNvSpPr txBox="1"/>
          <p:nvPr/>
        </p:nvSpPr>
        <p:spPr>
          <a:xfrm>
            <a:off x="3482672" y="863778"/>
            <a:ext cx="3801494" cy="2123658"/>
          </a:xfrm>
          <a:prstGeom prst="rect">
            <a:avLst/>
          </a:prstGeom>
          <a:noFill/>
        </p:spPr>
        <p:txBody>
          <a:bodyPr wrap="square" rtlCol="0">
            <a:spAutoFit/>
          </a:bodyPr>
          <a:lstStyle/>
          <a:p>
            <a:r>
              <a:rPr lang="en-GB" sz="1200" b="1" dirty="0"/>
              <a:t>Maslow’s Hierarchy of needs theory is a five-tier pyramid that shows the basic needs that need to be met in order for a person to progress fully in life and to be the best they can be. Unless these basic needs are met, they can’t progress to the next level. Every person has the opportunity to meet each of these needs but factors such as bullying can have a big impact. Bullying at home could result in the child not having rest (physical abuse), no food (neglect) warmth (emotional abuse) etc.. How do they progress to the next tier when these basic needs are not met? </a:t>
            </a:r>
            <a:r>
              <a:rPr lang="en-GB" sz="1200" b="1" dirty="0">
                <a:solidFill>
                  <a:srgbClr val="000000"/>
                </a:solidFill>
                <a:effectLst/>
                <a:ea typeface="Calibri" panose="020F0502020204030204" pitchFamily="34" charset="0"/>
              </a:rPr>
              <a:t>(</a:t>
            </a:r>
            <a:r>
              <a:rPr lang="en-GB" sz="1200" b="1" dirty="0" err="1">
                <a:solidFill>
                  <a:srgbClr val="000000"/>
                </a:solidFill>
                <a:effectLst/>
                <a:ea typeface="Calibri" panose="020F0502020204030204" pitchFamily="34" charset="0"/>
              </a:rPr>
              <a:t>McLoed</a:t>
            </a:r>
            <a:r>
              <a:rPr lang="en-GB" sz="1200" b="1" dirty="0">
                <a:solidFill>
                  <a:srgbClr val="000000"/>
                </a:solidFill>
                <a:effectLst/>
                <a:ea typeface="Calibri" panose="020F0502020204030204" pitchFamily="34" charset="0"/>
              </a:rPr>
              <a:t>, 2020) </a:t>
            </a:r>
            <a:endParaRPr lang="en-GB" sz="1200" b="1" dirty="0"/>
          </a:p>
        </p:txBody>
      </p:sp>
      <p:sp>
        <p:nvSpPr>
          <p:cNvPr id="13" name="TextBox 12">
            <a:extLst>
              <a:ext uri="{FF2B5EF4-FFF2-40B4-BE49-F238E27FC236}">
                <a16:creationId xmlns:a16="http://schemas.microsoft.com/office/drawing/2014/main" id="{8A927E7B-18E1-4B2E-9785-87A54088392A}"/>
              </a:ext>
            </a:extLst>
          </p:cNvPr>
          <p:cNvSpPr txBox="1"/>
          <p:nvPr/>
        </p:nvSpPr>
        <p:spPr>
          <a:xfrm>
            <a:off x="3350726" y="4213777"/>
            <a:ext cx="3516479" cy="1754326"/>
          </a:xfrm>
          <a:prstGeom prst="rect">
            <a:avLst/>
          </a:prstGeom>
          <a:noFill/>
        </p:spPr>
        <p:txBody>
          <a:bodyPr wrap="square" rtlCol="0">
            <a:spAutoFit/>
          </a:bodyPr>
          <a:lstStyle/>
          <a:p>
            <a:r>
              <a:rPr lang="en-GB" sz="1200" b="1" dirty="0"/>
              <a:t>Bronfenbrenner believed that a child’s development is not only influenced by the child’s immediate environment but also by the people in their surrounding environment to. When relating this theory to anti-bullying you can see the various people in a child’s life that has responsibility to identify the signs a child is suffering, and also the child needs to be made aware of the various people that are there to support them.  (</a:t>
            </a:r>
            <a:r>
              <a:rPr lang="en-GB" sz="1200" b="1" dirty="0">
                <a:effectLst/>
                <a:ea typeface="Calibri" panose="020F0502020204030204" pitchFamily="34" charset="0"/>
              </a:rPr>
              <a:t>Guy-Evans, 2020)</a:t>
            </a:r>
            <a:endParaRPr lang="en-GB" sz="1200" b="1" dirty="0"/>
          </a:p>
        </p:txBody>
      </p:sp>
      <p:sp>
        <p:nvSpPr>
          <p:cNvPr id="12" name="Rectangle: Rounded Corners 11">
            <a:extLst>
              <a:ext uri="{FF2B5EF4-FFF2-40B4-BE49-F238E27FC236}">
                <a16:creationId xmlns:a16="http://schemas.microsoft.com/office/drawing/2014/main" id="{839762E4-41B6-4940-A684-FA035F3E923C}"/>
              </a:ext>
            </a:extLst>
          </p:cNvPr>
          <p:cNvSpPr/>
          <p:nvPr/>
        </p:nvSpPr>
        <p:spPr>
          <a:xfrm>
            <a:off x="8013699" y="1643082"/>
            <a:ext cx="3864333" cy="4456706"/>
          </a:xfrm>
          <a:prstGeom prst="roundRect">
            <a:avLst/>
          </a:prstGeom>
          <a:solidFill>
            <a:schemeClr val="bg1"/>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buFont typeface="Arial" panose="020B0604020202020204" pitchFamily="34" charset="0"/>
              <a:buChar char="•"/>
            </a:pPr>
            <a:r>
              <a:rPr lang="en-GB" sz="1400" b="0" i="0" dirty="0">
                <a:solidFill>
                  <a:srgbClr val="1F1F1F"/>
                </a:solidFill>
                <a:effectLst/>
                <a:latin typeface="Arial" panose="020B0604020202020204" pitchFamily="34" charset="0"/>
              </a:rPr>
              <a:t> Take a proactive approach to prevent     bullying.</a:t>
            </a:r>
          </a:p>
          <a:p>
            <a:pPr algn="l"/>
            <a:endParaRPr lang="en-GB" sz="1400" b="0" i="0" dirty="0">
              <a:solidFill>
                <a:srgbClr val="1F1F1F"/>
              </a:solidFill>
              <a:effectLst/>
              <a:latin typeface="Arial" panose="020B0604020202020204" pitchFamily="34" charset="0"/>
            </a:endParaRPr>
          </a:p>
          <a:p>
            <a:pPr algn="l">
              <a:buFont typeface="Arial" panose="020B0604020202020204" pitchFamily="34" charset="0"/>
              <a:buChar char="•"/>
            </a:pPr>
            <a:r>
              <a:rPr lang="en-GB" sz="1400" b="0" i="0" dirty="0">
                <a:solidFill>
                  <a:srgbClr val="1F1F1F"/>
                </a:solidFill>
                <a:effectLst/>
                <a:latin typeface="Arial" panose="020B0604020202020204" pitchFamily="34" charset="0"/>
              </a:rPr>
              <a:t> Have an anti-bullying policy linking to school policies including behaviour and safeguarding.</a:t>
            </a:r>
          </a:p>
          <a:p>
            <a:pPr algn="l"/>
            <a:endParaRPr lang="en-GB" sz="1400" b="0" i="0" dirty="0">
              <a:solidFill>
                <a:srgbClr val="1F1F1F"/>
              </a:solidFill>
              <a:effectLst/>
              <a:latin typeface="Arial" panose="020B0604020202020204" pitchFamily="34" charset="0"/>
            </a:endParaRPr>
          </a:p>
          <a:p>
            <a:pPr algn="l">
              <a:buFont typeface="Arial" panose="020B0604020202020204" pitchFamily="34" charset="0"/>
              <a:buChar char="•"/>
            </a:pPr>
            <a:r>
              <a:rPr lang="en-GB" sz="1400" b="0" i="0" dirty="0">
                <a:solidFill>
                  <a:srgbClr val="1F1F1F"/>
                </a:solidFill>
                <a:effectLst/>
                <a:latin typeface="Arial" panose="020B0604020202020204" pitchFamily="34" charset="0"/>
              </a:rPr>
              <a:t> Record and monitor incidents of bullying to help take pro-active steps to challenge bullying.</a:t>
            </a:r>
          </a:p>
          <a:p>
            <a:pPr algn="l"/>
            <a:endParaRPr lang="en-GB" sz="1400" b="0" i="0" dirty="0">
              <a:solidFill>
                <a:srgbClr val="1F1F1F"/>
              </a:solidFill>
              <a:effectLst/>
              <a:latin typeface="Arial" panose="020B0604020202020204" pitchFamily="34" charset="0"/>
            </a:endParaRPr>
          </a:p>
          <a:p>
            <a:pPr algn="l">
              <a:buFont typeface="Arial" panose="020B0604020202020204" pitchFamily="34" charset="0"/>
              <a:buChar char="•"/>
            </a:pPr>
            <a:r>
              <a:rPr lang="en-GB" sz="1400" b="0" i="0" dirty="0">
                <a:solidFill>
                  <a:srgbClr val="1F1F1F"/>
                </a:solidFill>
                <a:effectLst/>
                <a:latin typeface="Arial" panose="020B0604020202020204" pitchFamily="34" charset="0"/>
              </a:rPr>
              <a:t> To regularly review their anti-bullying policy and strategy in collaboration with their learners at least every 3 years.</a:t>
            </a:r>
          </a:p>
        </p:txBody>
      </p:sp>
      <p:sp>
        <p:nvSpPr>
          <p:cNvPr id="14" name="TextBox 13">
            <a:extLst>
              <a:ext uri="{FF2B5EF4-FFF2-40B4-BE49-F238E27FC236}">
                <a16:creationId xmlns:a16="http://schemas.microsoft.com/office/drawing/2014/main" id="{06B701CF-5525-4057-AEB4-5C67D79CEFAF}"/>
              </a:ext>
            </a:extLst>
          </p:cNvPr>
          <p:cNvSpPr txBox="1"/>
          <p:nvPr/>
        </p:nvSpPr>
        <p:spPr>
          <a:xfrm>
            <a:off x="8430660" y="1643082"/>
            <a:ext cx="3108960" cy="646331"/>
          </a:xfrm>
          <a:prstGeom prst="rect">
            <a:avLst/>
          </a:prstGeom>
          <a:noFill/>
        </p:spPr>
        <p:txBody>
          <a:bodyPr wrap="square" rtlCol="0">
            <a:spAutoFit/>
          </a:bodyPr>
          <a:lstStyle/>
          <a:p>
            <a:pPr algn="ctr"/>
            <a:r>
              <a:rPr lang="en-GB" u="sng" dirty="0"/>
              <a:t>The Welsh Governments expectations for schools are:</a:t>
            </a:r>
          </a:p>
        </p:txBody>
      </p:sp>
      <p:sp>
        <p:nvSpPr>
          <p:cNvPr id="19" name="TextBox 18">
            <a:extLst>
              <a:ext uri="{FF2B5EF4-FFF2-40B4-BE49-F238E27FC236}">
                <a16:creationId xmlns:a16="http://schemas.microsoft.com/office/drawing/2014/main" id="{E026B08E-384E-4AF1-887A-39055A19C9F2}"/>
              </a:ext>
            </a:extLst>
          </p:cNvPr>
          <p:cNvSpPr txBox="1"/>
          <p:nvPr/>
        </p:nvSpPr>
        <p:spPr>
          <a:xfrm>
            <a:off x="8953832" y="5456785"/>
            <a:ext cx="6094674" cy="276999"/>
          </a:xfrm>
          <a:prstGeom prst="rect">
            <a:avLst/>
          </a:prstGeom>
          <a:noFill/>
        </p:spPr>
        <p:txBody>
          <a:bodyPr wrap="square">
            <a:spAutoFit/>
          </a:bodyPr>
          <a:lstStyle/>
          <a:p>
            <a:r>
              <a:rPr lang="en-GB" sz="1200" b="1" dirty="0">
                <a:solidFill>
                  <a:srgbClr val="000000"/>
                </a:solidFill>
                <a:ea typeface="Calibri" panose="020F0502020204030204" pitchFamily="34" charset="0"/>
              </a:rPr>
              <a:t>(Welsh </a:t>
            </a:r>
            <a:r>
              <a:rPr lang="en-GB" sz="1200" b="1" dirty="0" err="1">
                <a:solidFill>
                  <a:srgbClr val="000000"/>
                </a:solidFill>
                <a:ea typeface="Calibri" panose="020F0502020204030204" pitchFamily="34" charset="0"/>
              </a:rPr>
              <a:t>Goverment</a:t>
            </a:r>
            <a:r>
              <a:rPr lang="en-GB" sz="1200" b="1" dirty="0">
                <a:solidFill>
                  <a:srgbClr val="000000"/>
                </a:solidFill>
                <a:effectLst/>
                <a:ea typeface="Calibri" panose="020F0502020204030204" pitchFamily="34" charset="0"/>
              </a:rPr>
              <a:t>, 2019) </a:t>
            </a:r>
            <a:endParaRPr lang="en-GB" sz="1200" dirty="0"/>
          </a:p>
        </p:txBody>
      </p:sp>
    </p:spTree>
    <p:extLst>
      <p:ext uri="{BB962C8B-B14F-4D97-AF65-F5344CB8AC3E}">
        <p14:creationId xmlns:p14="http://schemas.microsoft.com/office/powerpoint/2010/main" val="2930376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DDC7311-AEEC-4D28-B286-29326D19F899}"/>
              </a:ext>
            </a:extLst>
          </p:cNvPr>
          <p:cNvSpPr/>
          <p:nvPr/>
        </p:nvSpPr>
        <p:spPr>
          <a:xfrm>
            <a:off x="170006" y="0"/>
            <a:ext cx="1356269" cy="400110"/>
          </a:xfrm>
          <a:prstGeom prst="rect">
            <a:avLst/>
          </a:prstGeom>
          <a:noFill/>
        </p:spPr>
        <p:txBody>
          <a:bodyPr wrap="none" lIns="91440" tIns="45720" rIns="91440" bIns="45720">
            <a:spAutoFit/>
          </a:bodyPr>
          <a:lstStyle/>
          <a:p>
            <a:pPr algn="ctr"/>
            <a:r>
              <a:rPr lang="en-US" sz="20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References</a:t>
            </a:r>
          </a:p>
        </p:txBody>
      </p:sp>
      <p:sp>
        <p:nvSpPr>
          <p:cNvPr id="3" name="TextBox 2">
            <a:extLst>
              <a:ext uri="{FF2B5EF4-FFF2-40B4-BE49-F238E27FC236}">
                <a16:creationId xmlns:a16="http://schemas.microsoft.com/office/drawing/2014/main" id="{FA2C549E-9437-4F0F-8EB0-DCD5015CDE0F}"/>
              </a:ext>
            </a:extLst>
          </p:cNvPr>
          <p:cNvSpPr txBox="1"/>
          <p:nvPr/>
        </p:nvSpPr>
        <p:spPr>
          <a:xfrm>
            <a:off x="170006" y="378801"/>
            <a:ext cx="11791406" cy="6524863"/>
          </a:xfrm>
          <a:prstGeom prst="rect">
            <a:avLst/>
          </a:prstGeom>
          <a:noFill/>
        </p:spPr>
        <p:txBody>
          <a:bodyPr wrap="square" rtlCol="0">
            <a:spAutoFit/>
          </a:bodyPr>
          <a:lstStyle/>
          <a:p>
            <a:r>
              <a:rPr lang="en-GB" sz="1400" b="1" dirty="0"/>
              <a:t>Information was gathered from the following sources:</a:t>
            </a:r>
          </a:p>
          <a:p>
            <a:endParaRPr lang="en-GB" sz="1200" b="1" dirty="0"/>
          </a:p>
          <a:p>
            <a:pPr marL="171450" indent="-171450">
              <a:buFont typeface="Arial" panose="020B0604020202020204" pitchFamily="34" charset="0"/>
              <a:buChar char="•"/>
            </a:pPr>
            <a:r>
              <a:rPr lang="en-GB" sz="1400" b="1" dirty="0" err="1">
                <a:hlinkClick r:id="rId2">
                  <a:extLst>
                    <a:ext uri="{A12FA001-AC4F-418D-AE19-62706E023703}">
                      <ahyp:hlinkClr xmlns:ahyp="http://schemas.microsoft.com/office/drawing/2018/hyperlinkcolor" val="tx"/>
                    </a:ext>
                  </a:extLst>
                </a:hlinkClick>
              </a:rPr>
              <a:t>N.Stripe</a:t>
            </a:r>
            <a:r>
              <a:rPr lang="en-GB" sz="1400" b="1" dirty="0">
                <a:hlinkClick r:id="rId2">
                  <a:extLst>
                    <a:ext uri="{A12FA001-AC4F-418D-AE19-62706E023703}">
                      <ahyp:hlinkClr xmlns:ahyp="http://schemas.microsoft.com/office/drawing/2018/hyperlinkcolor" val="tx"/>
                    </a:ext>
                  </a:extLst>
                </a:hlinkClick>
              </a:rPr>
              <a:t>. (2020). Online bullying in England and </a:t>
            </a:r>
            <a:r>
              <a:rPr lang="en-GB" sz="1400" b="1" dirty="0" err="1">
                <a:hlinkClick r:id="rId2">
                  <a:extLst>
                    <a:ext uri="{A12FA001-AC4F-418D-AE19-62706E023703}">
                      <ahyp:hlinkClr xmlns:ahyp="http://schemas.microsoft.com/office/drawing/2018/hyperlinkcolor" val="tx"/>
                    </a:ext>
                  </a:extLst>
                </a:hlinkClick>
              </a:rPr>
              <a:t>Wales</a:t>
            </a:r>
            <a:r>
              <a:rPr lang="en-GB" sz="1400" b="1" dirty="0" err="1"/>
              <a:t>:Year</a:t>
            </a:r>
            <a:r>
              <a:rPr lang="en-GB" sz="1400" b="1" dirty="0"/>
              <a:t> Ending March 2020. Available at: </a:t>
            </a:r>
            <a:r>
              <a:rPr lang="en-GB" sz="1400" b="1" dirty="0">
                <a:hlinkClick r:id="rId3">
                  <a:extLst>
                    <a:ext uri="{A12FA001-AC4F-418D-AE19-62706E023703}">
                      <ahyp:hlinkClr xmlns:ahyp="http://schemas.microsoft.com/office/drawing/2018/hyperlinkcolor" val="tx"/>
                    </a:ext>
                  </a:extLst>
                </a:hlinkClick>
              </a:rPr>
              <a:t>https://www.ons.gov.uk/peoplepopulationandcommunity/crimeandjustice/bulletins/onlinebullyinginenglandandwales/yearendingmarch2020#bullying-and-school</a:t>
            </a:r>
            <a:r>
              <a:rPr lang="en-GB" sz="1400" b="1" dirty="0"/>
              <a:t> Accessed January 2020.</a:t>
            </a:r>
          </a:p>
          <a:p>
            <a:pPr marL="171450" indent="-171450">
              <a:buFont typeface="Arial" panose="020B0604020202020204" pitchFamily="34" charset="0"/>
              <a:buChar char="•"/>
            </a:pPr>
            <a:endParaRPr lang="en-GB" sz="1400" b="1" dirty="0"/>
          </a:p>
          <a:p>
            <a:pPr marL="171450" indent="-171450">
              <a:buFont typeface="Arial" panose="020B0604020202020204" pitchFamily="34" charset="0"/>
              <a:buChar char="•"/>
            </a:pPr>
            <a:r>
              <a:rPr lang="en-GB" sz="1400" b="1" dirty="0">
                <a:effectLst/>
                <a:ea typeface="Calibri" panose="020F0502020204030204" pitchFamily="34" charset="0"/>
              </a:rPr>
              <a:t>Olivia Guy-Evans, 2020. Bronfenbrenner’s Ecological Systems Theory. Available at: </a:t>
            </a:r>
            <a:r>
              <a:rPr lang="en-GB" sz="1400" b="1" dirty="0">
                <a:effectLst/>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Bronfenbrenner's Ecological Systems Theory | Simply Psychology</a:t>
            </a:r>
            <a:r>
              <a:rPr lang="en-GB" sz="1400" b="1" dirty="0">
                <a:effectLst/>
                <a:ea typeface="Calibri" panose="020F0502020204030204" pitchFamily="34" charset="0"/>
                <a:cs typeface="Times New Roman" panose="02020603050405020304" pitchFamily="18" charset="0"/>
              </a:rPr>
              <a:t> Accessed January 2020.</a:t>
            </a:r>
          </a:p>
          <a:p>
            <a:pPr marL="171450" indent="-171450">
              <a:buFont typeface="Arial" panose="020B0604020202020204" pitchFamily="34" charset="0"/>
              <a:buChar char="•"/>
            </a:pPr>
            <a:endParaRPr lang="en-GB" sz="1400" b="1" dirty="0">
              <a:ea typeface="Calibri" panose="020F0502020204030204" pitchFamily="34" charset="0"/>
              <a:cs typeface="Times New Roman" panose="02020603050405020304" pitchFamily="18" charset="0"/>
            </a:endParaRPr>
          </a:p>
          <a:p>
            <a:pPr marL="171450" indent="-171450">
              <a:buFont typeface="Arial" panose="020B0604020202020204" pitchFamily="34" charset="0"/>
              <a:buChar char="•"/>
            </a:pPr>
            <a:r>
              <a:rPr lang="en-GB" sz="1400" b="1" dirty="0" err="1"/>
              <a:t>S.Peck</a:t>
            </a:r>
            <a:r>
              <a:rPr lang="en-GB" sz="1400" b="1" dirty="0"/>
              <a:t> (2014). 4 Types Of Bullying Parents Should Be Aware Of. Available at: </a:t>
            </a:r>
            <a:r>
              <a:rPr lang="en-GB" sz="1400" b="1" dirty="0">
                <a:hlinkClick r:id="rId5">
                  <a:extLst>
                    <a:ext uri="{A12FA001-AC4F-418D-AE19-62706E023703}">
                      <ahyp:hlinkClr xmlns:ahyp="http://schemas.microsoft.com/office/drawing/2018/hyperlinkcolor" val="tx"/>
                    </a:ext>
                  </a:extLst>
                </a:hlinkClick>
              </a:rPr>
              <a:t>https://www.parents.com/kids/problems/bullying/common-types-of-bullying/</a:t>
            </a:r>
            <a:r>
              <a:rPr lang="en-GB" sz="1400" b="1" dirty="0"/>
              <a:t> Accessed January 2020.</a:t>
            </a:r>
          </a:p>
          <a:p>
            <a:pPr marL="171450" indent="-171450">
              <a:buFont typeface="Arial" panose="020B0604020202020204" pitchFamily="34" charset="0"/>
              <a:buChar char="•"/>
            </a:pPr>
            <a:endParaRPr lang="en-GB" sz="1400" b="1" dirty="0"/>
          </a:p>
          <a:p>
            <a:pPr marL="171450" indent="-171450">
              <a:buFont typeface="Arial" panose="020B0604020202020204" pitchFamily="34" charset="0"/>
              <a:buChar char="•"/>
            </a:pPr>
            <a:r>
              <a:rPr lang="en-GB" sz="1400" b="1" dirty="0"/>
              <a:t>Stopbullying.com (2020). Warning Signs of Bullying. Available at: </a:t>
            </a:r>
            <a:r>
              <a:rPr lang="en-GB" sz="1400" b="1" dirty="0">
                <a:hlinkClick r:id="rId6">
                  <a:extLst>
                    <a:ext uri="{A12FA001-AC4F-418D-AE19-62706E023703}">
                      <ahyp:hlinkClr xmlns:ahyp="http://schemas.microsoft.com/office/drawing/2018/hyperlinkcolor" val="tx"/>
                    </a:ext>
                  </a:extLst>
                </a:hlinkClick>
              </a:rPr>
              <a:t>https://www.stopbullying.gov/bullying/warning-signs#:~:text=Look%20for%20changes%20in%20the%20child.%20However%2C%20be,school%20hungry%20because%20they%20did%20not%20eat%20lunch</a:t>
            </a:r>
            <a:r>
              <a:rPr lang="en-GB" sz="1400" b="1" dirty="0"/>
              <a:t>. Accessed January 2020.</a:t>
            </a:r>
          </a:p>
          <a:p>
            <a:endParaRPr lang="en-GB" sz="1400" b="1" dirty="0"/>
          </a:p>
          <a:p>
            <a:pPr marL="171450" indent="-171450">
              <a:buFont typeface="Arial" panose="020B0604020202020204" pitchFamily="34" charset="0"/>
              <a:buChar char="•"/>
            </a:pPr>
            <a:r>
              <a:rPr lang="en-GB" sz="1400" b="1" dirty="0" err="1"/>
              <a:t>S.McLoed</a:t>
            </a:r>
            <a:r>
              <a:rPr lang="en-GB" sz="1400" b="1" dirty="0"/>
              <a:t>.(2020). Maslow’s Hierarchy of Needs. Available at: </a:t>
            </a:r>
            <a:r>
              <a:rPr lang="en-GB" sz="1400" b="1" dirty="0">
                <a:hlinkClick r:id="rId7">
                  <a:extLst>
                    <a:ext uri="{A12FA001-AC4F-418D-AE19-62706E023703}">
                      <ahyp:hlinkClr xmlns:ahyp="http://schemas.microsoft.com/office/drawing/2018/hyperlinkcolor" val="tx"/>
                    </a:ext>
                  </a:extLst>
                </a:hlinkClick>
              </a:rPr>
              <a:t>https://www.simplypsychology.org/maslow.html</a:t>
            </a:r>
            <a:r>
              <a:rPr lang="en-GB" sz="1400" b="1" dirty="0"/>
              <a:t> Accessed January 2020.</a:t>
            </a:r>
          </a:p>
          <a:p>
            <a:endParaRPr lang="en-GB" sz="1400" b="1" dirty="0">
              <a:cs typeface="Times New Roman" panose="02020603050405020304" pitchFamily="18" charset="0"/>
            </a:endParaRPr>
          </a:p>
          <a:p>
            <a:pPr marL="171450" indent="-171450">
              <a:buFont typeface="Arial" panose="020B0604020202020204" pitchFamily="34" charset="0"/>
              <a:buChar char="•"/>
            </a:pPr>
            <a:r>
              <a:rPr lang="en-GB" sz="1400" b="1" dirty="0">
                <a:cs typeface="Times New Roman" panose="02020603050405020304" pitchFamily="18" charset="0"/>
              </a:rPr>
              <a:t>Welsh Government, 2019. New guidance will change bullying in Welsh Schools. Available at: </a:t>
            </a:r>
            <a:r>
              <a:rPr lang="en-GB" sz="1400" b="1" dirty="0">
                <a:cs typeface="Times New Roman" panose="02020603050405020304" pitchFamily="18" charset="0"/>
                <a:hlinkClick r:id="rId8"/>
              </a:rPr>
              <a:t>https://gov.wales/new-guidance-will-challenge-bullying-welsh-schools</a:t>
            </a:r>
            <a:r>
              <a:rPr lang="en-GB" sz="1400" b="1" dirty="0">
                <a:cs typeface="Times New Roman" panose="02020603050405020304" pitchFamily="18" charset="0"/>
              </a:rPr>
              <a:t> Accessed January 2020.</a:t>
            </a:r>
            <a:endParaRPr lang="en-GB" sz="1400" b="1" dirty="0"/>
          </a:p>
          <a:p>
            <a:r>
              <a:rPr lang="en-GB" sz="1400" b="1" dirty="0"/>
              <a:t>Images were taken from the following websites, all accessed January 2021</a:t>
            </a:r>
          </a:p>
          <a:p>
            <a:r>
              <a:rPr lang="en-GB" sz="1400" b="1" dirty="0"/>
              <a:t>(G.I-1) - </a:t>
            </a:r>
            <a:r>
              <a:rPr lang="en-GB" sz="1400" b="1" dirty="0">
                <a:hlinkClick r:id="rId9">
                  <a:extLst>
                    <a:ext uri="{A12FA001-AC4F-418D-AE19-62706E023703}">
                      <ahyp:hlinkClr xmlns:ahyp="http://schemas.microsoft.com/office/drawing/2018/hyperlinkcolor" val="tx"/>
                    </a:ext>
                  </a:extLst>
                </a:hlinkClick>
              </a:rPr>
              <a:t>https://www.clipartmax.com/middle/m2H7N4m2b1Z5i8b1_bully-free-classroom-anti-bullying-resources-free-spirit-classroom-rules-no-bullying/</a:t>
            </a:r>
            <a:endParaRPr lang="en-GB" sz="1400" b="1" dirty="0"/>
          </a:p>
          <a:p>
            <a:r>
              <a:rPr lang="en-GB" sz="1400" b="1" dirty="0"/>
              <a:t>(G.I-2) -  </a:t>
            </a:r>
            <a:r>
              <a:rPr lang="en-GB" sz="1400" b="1" dirty="0">
                <a:hlinkClick r:id="rId10">
                  <a:extLst>
                    <a:ext uri="{A12FA001-AC4F-418D-AE19-62706E023703}">
                      <ahyp:hlinkClr xmlns:ahyp="http://schemas.microsoft.com/office/drawing/2018/hyperlinkcolor" val="tx"/>
                    </a:ext>
                  </a:extLst>
                </a:hlinkClick>
              </a:rPr>
              <a:t>http://clipart-library.com/clipart/566221.htm</a:t>
            </a:r>
            <a:endParaRPr lang="en-GB" sz="1400" b="1" dirty="0"/>
          </a:p>
          <a:p>
            <a:r>
              <a:rPr lang="en-GB" sz="1400" b="1" dirty="0"/>
              <a:t>(G.I-3) - </a:t>
            </a:r>
            <a:r>
              <a:rPr lang="en-GB" sz="1400" b="1" dirty="0">
                <a:hlinkClick r:id="rId11">
                  <a:extLst>
                    <a:ext uri="{A12FA001-AC4F-418D-AE19-62706E023703}">
                      <ahyp:hlinkClr xmlns:ahyp="http://schemas.microsoft.com/office/drawing/2018/hyperlinkcolor" val="tx"/>
                    </a:ext>
                  </a:extLst>
                </a:hlinkClick>
              </a:rPr>
              <a:t>https://dlpng.com/png/6855343</a:t>
            </a:r>
            <a:endParaRPr lang="en-GB" sz="1400" b="1" dirty="0"/>
          </a:p>
          <a:p>
            <a:r>
              <a:rPr lang="en-GB" sz="1400" b="1" dirty="0"/>
              <a:t>(G.I-4) - </a:t>
            </a:r>
            <a:r>
              <a:rPr lang="en-GB" sz="1400" b="1" dirty="0">
                <a:hlinkClick r:id="rId12">
                  <a:extLst>
                    <a:ext uri="{A12FA001-AC4F-418D-AE19-62706E023703}">
                      <ahyp:hlinkClr xmlns:ahyp="http://schemas.microsoft.com/office/drawing/2018/hyperlinkcolor" val="tx"/>
                    </a:ext>
                  </a:extLst>
                </a:hlinkClick>
              </a:rPr>
              <a:t>https://boksburgadvertiser.co.za/anti-bullying/</a:t>
            </a:r>
            <a:endParaRPr lang="en-GB" sz="1400" b="1" dirty="0"/>
          </a:p>
          <a:p>
            <a:r>
              <a:rPr lang="en-GB" sz="1400" b="1" dirty="0"/>
              <a:t>(G.I-5) - </a:t>
            </a:r>
            <a:r>
              <a:rPr lang="en-GB" sz="1400" b="1" dirty="0">
                <a:hlinkClick r:id="rId13">
                  <a:extLst>
                    <a:ext uri="{A12FA001-AC4F-418D-AE19-62706E023703}">
                      <ahyp:hlinkClr xmlns:ahyp="http://schemas.microsoft.com/office/drawing/2018/hyperlinkcolor" val="tx"/>
                    </a:ext>
                  </a:extLst>
                </a:hlinkClick>
              </a:rPr>
              <a:t>https://webcomicms.net/bullying-images</a:t>
            </a:r>
            <a:endParaRPr lang="en-GB" sz="1400" b="1" dirty="0"/>
          </a:p>
          <a:p>
            <a:r>
              <a:rPr lang="en-GB" sz="1400" b="1" dirty="0"/>
              <a:t>(G.I-6) - </a:t>
            </a:r>
            <a:r>
              <a:rPr lang="en-GB" sz="1400" b="1" dirty="0">
                <a:hlinkClick r:id="rId14">
                  <a:extLst>
                    <a:ext uri="{A12FA001-AC4F-418D-AE19-62706E023703}">
                      <ahyp:hlinkClr xmlns:ahyp="http://schemas.microsoft.com/office/drawing/2018/hyperlinkcolor" val="tx"/>
                    </a:ext>
                  </a:extLst>
                </a:hlinkClick>
              </a:rPr>
              <a:t>https://www.pinclipart.com/maxpin/iiwmwJ/</a:t>
            </a:r>
            <a:endParaRPr lang="en-GB" sz="1400" b="1" dirty="0"/>
          </a:p>
          <a:p>
            <a:r>
              <a:rPr lang="en-GB" sz="1400" b="1" dirty="0"/>
              <a:t>(G.I-7) - </a:t>
            </a:r>
            <a:r>
              <a:rPr lang="en-GB" sz="1400" b="1" dirty="0">
                <a:hlinkClick r:id="rId15">
                  <a:extLst>
                    <a:ext uri="{A12FA001-AC4F-418D-AE19-62706E023703}">
                      <ahyp:hlinkClr xmlns:ahyp="http://schemas.microsoft.com/office/drawing/2018/hyperlinkcolor" val="tx"/>
                    </a:ext>
                  </a:extLst>
                </a:hlinkClick>
              </a:rPr>
              <a:t>https://www.pinterest.de/pin/853080354402975793/</a:t>
            </a:r>
            <a:endParaRPr lang="en-GB" sz="1400" b="1" dirty="0"/>
          </a:p>
          <a:p>
            <a:r>
              <a:rPr lang="en-GB" sz="1400" b="1" dirty="0"/>
              <a:t>(G.I-8) – </a:t>
            </a:r>
          </a:p>
          <a:p>
            <a:r>
              <a:rPr lang="en-GB" sz="1400" b="1" dirty="0"/>
              <a:t>(G.I-9) - https://www.researchgate.net/figure/Bronfenbrenners-ecological-model-Diagram-by-Joel-Gibbs-based-on-Bronfenbrenners-1979_fig1_311843438</a:t>
            </a:r>
          </a:p>
        </p:txBody>
      </p:sp>
    </p:spTree>
    <p:extLst>
      <p:ext uri="{BB962C8B-B14F-4D97-AF65-F5344CB8AC3E}">
        <p14:creationId xmlns:p14="http://schemas.microsoft.com/office/powerpoint/2010/main" val="21693449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306</TotalTime>
  <Words>901</Words>
  <Application>Microsoft Office PowerPoint</Application>
  <PresentationFormat>Widescreen</PresentationFormat>
  <Paragraphs>77</Paragraphs>
  <Slides>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vt:i4>
      </vt:variant>
    </vt:vector>
  </HeadingPairs>
  <TitlesOfParts>
    <vt:vector size="9" baseType="lpstr">
      <vt:lpstr>Arial</vt:lpstr>
      <vt:lpstr>Calibri</vt:lpstr>
      <vt:lpstr>Calibri Light</vt:lpstr>
      <vt:lpstr>Eras Bold ITC</vt:lpstr>
      <vt:lpstr>Roboto</vt:lpstr>
      <vt:lpstr>Office Theme</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Debbie Sharpe</dc:creator>
  <cp:lastModifiedBy>Debbie Sharpe</cp:lastModifiedBy>
  <cp:revision>33</cp:revision>
  <dcterms:created xsi:type="dcterms:W3CDTF">2021-01-10T13:29:40Z</dcterms:created>
  <dcterms:modified xsi:type="dcterms:W3CDTF">2021-01-16T23:02:34Z</dcterms:modified>
</cp:coreProperties>
</file>