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</p:sldIdLst>
  <p:sldSz cx="12192000" cy="6858000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alibri Light" panose="020F0302020204030204" pitchFamily="34" charset="0"/>
      <p:regular r:id="rId22"/>
      <p: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240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513FF6-70D4-4028-86F6-DF43521D20D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B290A55-0B6B-4C10-87AF-AA97AC656AF0}">
      <dgm:prSet/>
      <dgm:spPr/>
      <dgm:t>
        <a:bodyPr/>
        <a:lstStyle/>
        <a:p>
          <a:r>
            <a:rPr lang="en-GB"/>
            <a:t>1 Stone in KG = 6.35 KGs</a:t>
          </a:r>
          <a:endParaRPr lang="en-US"/>
        </a:p>
      </dgm:t>
    </dgm:pt>
    <dgm:pt modelId="{29D421CA-B567-4D75-8AFE-BFCC9BFED4B8}" type="parTrans" cxnId="{77B2D8CA-1853-45E1-BE7C-EEA10CCE1103}">
      <dgm:prSet/>
      <dgm:spPr/>
      <dgm:t>
        <a:bodyPr/>
        <a:lstStyle/>
        <a:p>
          <a:endParaRPr lang="en-US"/>
        </a:p>
      </dgm:t>
    </dgm:pt>
    <dgm:pt modelId="{FEFDFE0C-4FD9-4CFF-A824-A17B424EBB1E}" type="sibTrans" cxnId="{77B2D8CA-1853-45E1-BE7C-EEA10CCE1103}">
      <dgm:prSet/>
      <dgm:spPr/>
      <dgm:t>
        <a:bodyPr/>
        <a:lstStyle/>
        <a:p>
          <a:endParaRPr lang="en-US"/>
        </a:p>
      </dgm:t>
    </dgm:pt>
    <dgm:pt modelId="{20510EC6-AE1D-49C4-9BC2-F37EB4C200B1}">
      <dgm:prSet/>
      <dgm:spPr/>
      <dgm:t>
        <a:bodyPr/>
        <a:lstStyle/>
        <a:p>
          <a:r>
            <a:rPr lang="en-GB"/>
            <a:t>10 Stone in KG = 63.5 KGs</a:t>
          </a:r>
          <a:endParaRPr lang="en-US"/>
        </a:p>
      </dgm:t>
    </dgm:pt>
    <dgm:pt modelId="{F4ABD199-3A19-4FD6-A0F0-D10A93452E52}" type="parTrans" cxnId="{DA58927A-EC73-4AE9-B430-2FAF4F0423D8}">
      <dgm:prSet/>
      <dgm:spPr/>
      <dgm:t>
        <a:bodyPr/>
        <a:lstStyle/>
        <a:p>
          <a:endParaRPr lang="en-US"/>
        </a:p>
      </dgm:t>
    </dgm:pt>
    <dgm:pt modelId="{4DC6215B-1746-4657-8767-B762FC32F682}" type="sibTrans" cxnId="{DA58927A-EC73-4AE9-B430-2FAF4F0423D8}">
      <dgm:prSet/>
      <dgm:spPr/>
      <dgm:t>
        <a:bodyPr/>
        <a:lstStyle/>
        <a:p>
          <a:endParaRPr lang="en-US"/>
        </a:p>
      </dgm:t>
    </dgm:pt>
    <dgm:pt modelId="{BBAF5EBD-8F2B-4E59-91E8-03FD6D14F9D7}">
      <dgm:prSet/>
      <dgm:spPr/>
      <dgm:t>
        <a:bodyPr/>
        <a:lstStyle/>
        <a:p>
          <a:r>
            <a:rPr lang="en-GB"/>
            <a:t>1lb in KG  = 0.45 KGs</a:t>
          </a:r>
          <a:endParaRPr lang="en-US"/>
        </a:p>
      </dgm:t>
    </dgm:pt>
    <dgm:pt modelId="{8C791CFF-5F76-415F-AC6D-911BA25BAE76}" type="parTrans" cxnId="{C55D7900-003E-40BF-9299-9D7AC3C54567}">
      <dgm:prSet/>
      <dgm:spPr/>
      <dgm:t>
        <a:bodyPr/>
        <a:lstStyle/>
        <a:p>
          <a:endParaRPr lang="en-US"/>
        </a:p>
      </dgm:t>
    </dgm:pt>
    <dgm:pt modelId="{C7C689BF-723B-4B8A-8A3A-F9018F443AAF}" type="sibTrans" cxnId="{C55D7900-003E-40BF-9299-9D7AC3C54567}">
      <dgm:prSet/>
      <dgm:spPr/>
      <dgm:t>
        <a:bodyPr/>
        <a:lstStyle/>
        <a:p>
          <a:endParaRPr lang="en-US"/>
        </a:p>
      </dgm:t>
    </dgm:pt>
    <dgm:pt modelId="{9EA4F1F9-9182-4942-AEDE-99DE7E148A0E}">
      <dgm:prSet/>
      <dgm:spPr/>
      <dgm:t>
        <a:bodyPr/>
        <a:lstStyle/>
        <a:p>
          <a:r>
            <a:rPr lang="en-GB"/>
            <a:t>10lb in KG = 4.54 KGs</a:t>
          </a:r>
          <a:endParaRPr lang="en-US"/>
        </a:p>
      </dgm:t>
    </dgm:pt>
    <dgm:pt modelId="{48EE75C3-B9AE-4FB9-8772-0558187FB763}" type="parTrans" cxnId="{4B9B8D2F-2878-4AF1-9AAB-7FBAE4477975}">
      <dgm:prSet/>
      <dgm:spPr/>
      <dgm:t>
        <a:bodyPr/>
        <a:lstStyle/>
        <a:p>
          <a:endParaRPr lang="en-US"/>
        </a:p>
      </dgm:t>
    </dgm:pt>
    <dgm:pt modelId="{56464EE5-7E04-407B-A4EB-46EACF610F22}" type="sibTrans" cxnId="{4B9B8D2F-2878-4AF1-9AAB-7FBAE4477975}">
      <dgm:prSet/>
      <dgm:spPr/>
      <dgm:t>
        <a:bodyPr/>
        <a:lstStyle/>
        <a:p>
          <a:endParaRPr lang="en-US"/>
        </a:p>
      </dgm:t>
    </dgm:pt>
    <dgm:pt modelId="{6D5D1FEA-52A3-45ED-B202-22B9056F93C6}" type="pres">
      <dgm:prSet presAssocID="{C8513FF6-70D4-4028-86F6-DF43521D20D6}" presName="linear" presStyleCnt="0">
        <dgm:presLayoutVars>
          <dgm:animLvl val="lvl"/>
          <dgm:resizeHandles val="exact"/>
        </dgm:presLayoutVars>
      </dgm:prSet>
      <dgm:spPr/>
    </dgm:pt>
    <dgm:pt modelId="{716A04B8-DE17-4603-81C1-79AEFF41D3AE}" type="pres">
      <dgm:prSet presAssocID="{7B290A55-0B6B-4C10-87AF-AA97AC656AF0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F2F69BE-5397-42A1-B406-4FF522B3D6E9}" type="pres">
      <dgm:prSet presAssocID="{FEFDFE0C-4FD9-4CFF-A824-A17B424EBB1E}" presName="spacer" presStyleCnt="0"/>
      <dgm:spPr/>
    </dgm:pt>
    <dgm:pt modelId="{21A5E4CD-767B-40D4-8AB7-72C0089452D5}" type="pres">
      <dgm:prSet presAssocID="{20510EC6-AE1D-49C4-9BC2-F37EB4C200B1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D660AB81-761A-4ABD-83EF-F9F954060B84}" type="pres">
      <dgm:prSet presAssocID="{4DC6215B-1746-4657-8767-B762FC32F682}" presName="spacer" presStyleCnt="0"/>
      <dgm:spPr/>
    </dgm:pt>
    <dgm:pt modelId="{8738B477-ADF9-43CC-9653-B35D7200E079}" type="pres">
      <dgm:prSet presAssocID="{BBAF5EBD-8F2B-4E59-91E8-03FD6D14F9D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3EBFF6B-906C-4952-935A-BA8915C42216}" type="pres">
      <dgm:prSet presAssocID="{C7C689BF-723B-4B8A-8A3A-F9018F443AAF}" presName="spacer" presStyleCnt="0"/>
      <dgm:spPr/>
    </dgm:pt>
    <dgm:pt modelId="{E4E55405-50CD-4C54-8B52-595A101A0634}" type="pres">
      <dgm:prSet presAssocID="{9EA4F1F9-9182-4942-AEDE-99DE7E148A0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55D7900-003E-40BF-9299-9D7AC3C54567}" srcId="{C8513FF6-70D4-4028-86F6-DF43521D20D6}" destId="{BBAF5EBD-8F2B-4E59-91E8-03FD6D14F9D7}" srcOrd="2" destOrd="0" parTransId="{8C791CFF-5F76-415F-AC6D-911BA25BAE76}" sibTransId="{C7C689BF-723B-4B8A-8A3A-F9018F443AAF}"/>
    <dgm:cxn modelId="{808DA21C-D5B6-4BCE-9544-5AEF661D8BD9}" type="presOf" srcId="{20510EC6-AE1D-49C4-9BC2-F37EB4C200B1}" destId="{21A5E4CD-767B-40D4-8AB7-72C0089452D5}" srcOrd="0" destOrd="0" presId="urn:microsoft.com/office/officeart/2005/8/layout/vList2"/>
    <dgm:cxn modelId="{B2173122-F4D6-4845-9FAF-5E959A7F7CDE}" type="presOf" srcId="{BBAF5EBD-8F2B-4E59-91E8-03FD6D14F9D7}" destId="{8738B477-ADF9-43CC-9653-B35D7200E079}" srcOrd="0" destOrd="0" presId="urn:microsoft.com/office/officeart/2005/8/layout/vList2"/>
    <dgm:cxn modelId="{4B9B8D2F-2878-4AF1-9AAB-7FBAE4477975}" srcId="{C8513FF6-70D4-4028-86F6-DF43521D20D6}" destId="{9EA4F1F9-9182-4942-AEDE-99DE7E148A0E}" srcOrd="3" destOrd="0" parTransId="{48EE75C3-B9AE-4FB9-8772-0558187FB763}" sibTransId="{56464EE5-7E04-407B-A4EB-46EACF610F22}"/>
    <dgm:cxn modelId="{DA58927A-EC73-4AE9-B430-2FAF4F0423D8}" srcId="{C8513FF6-70D4-4028-86F6-DF43521D20D6}" destId="{20510EC6-AE1D-49C4-9BC2-F37EB4C200B1}" srcOrd="1" destOrd="0" parTransId="{F4ABD199-3A19-4FD6-A0F0-D10A93452E52}" sibTransId="{4DC6215B-1746-4657-8767-B762FC32F682}"/>
    <dgm:cxn modelId="{F6570D91-62E1-4D5E-9E95-74DE4B0E9C37}" type="presOf" srcId="{7B290A55-0B6B-4C10-87AF-AA97AC656AF0}" destId="{716A04B8-DE17-4603-81C1-79AEFF41D3AE}" srcOrd="0" destOrd="0" presId="urn:microsoft.com/office/officeart/2005/8/layout/vList2"/>
    <dgm:cxn modelId="{D161ADB9-2B64-486B-A1C4-E125129D168D}" type="presOf" srcId="{C8513FF6-70D4-4028-86F6-DF43521D20D6}" destId="{6D5D1FEA-52A3-45ED-B202-22B9056F93C6}" srcOrd="0" destOrd="0" presId="urn:microsoft.com/office/officeart/2005/8/layout/vList2"/>
    <dgm:cxn modelId="{77B2D8CA-1853-45E1-BE7C-EEA10CCE1103}" srcId="{C8513FF6-70D4-4028-86F6-DF43521D20D6}" destId="{7B290A55-0B6B-4C10-87AF-AA97AC656AF0}" srcOrd="0" destOrd="0" parTransId="{29D421CA-B567-4D75-8AFE-BFCC9BFED4B8}" sibTransId="{FEFDFE0C-4FD9-4CFF-A824-A17B424EBB1E}"/>
    <dgm:cxn modelId="{11A35EE8-D46C-4D6E-965B-E671BA203D94}" type="presOf" srcId="{9EA4F1F9-9182-4942-AEDE-99DE7E148A0E}" destId="{E4E55405-50CD-4C54-8B52-595A101A0634}" srcOrd="0" destOrd="0" presId="urn:microsoft.com/office/officeart/2005/8/layout/vList2"/>
    <dgm:cxn modelId="{639890F6-FE9B-4B6E-8F64-7E8E5F21451D}" type="presParOf" srcId="{6D5D1FEA-52A3-45ED-B202-22B9056F93C6}" destId="{716A04B8-DE17-4603-81C1-79AEFF41D3AE}" srcOrd="0" destOrd="0" presId="urn:microsoft.com/office/officeart/2005/8/layout/vList2"/>
    <dgm:cxn modelId="{29CE44C0-8A78-44A5-9444-5A275CD3E2CC}" type="presParOf" srcId="{6D5D1FEA-52A3-45ED-B202-22B9056F93C6}" destId="{0F2F69BE-5397-42A1-B406-4FF522B3D6E9}" srcOrd="1" destOrd="0" presId="urn:microsoft.com/office/officeart/2005/8/layout/vList2"/>
    <dgm:cxn modelId="{2B9A2EA9-C80D-4B5B-9DC9-AE191CCA58C2}" type="presParOf" srcId="{6D5D1FEA-52A3-45ED-B202-22B9056F93C6}" destId="{21A5E4CD-767B-40D4-8AB7-72C0089452D5}" srcOrd="2" destOrd="0" presId="urn:microsoft.com/office/officeart/2005/8/layout/vList2"/>
    <dgm:cxn modelId="{9B4C8A4F-4169-400F-AF06-68E0FFBB8CF4}" type="presParOf" srcId="{6D5D1FEA-52A3-45ED-B202-22B9056F93C6}" destId="{D660AB81-761A-4ABD-83EF-F9F954060B84}" srcOrd="3" destOrd="0" presId="urn:microsoft.com/office/officeart/2005/8/layout/vList2"/>
    <dgm:cxn modelId="{1412AFCB-B8CE-4AA4-99AD-9C728BC13A4C}" type="presParOf" srcId="{6D5D1FEA-52A3-45ED-B202-22B9056F93C6}" destId="{8738B477-ADF9-43CC-9653-B35D7200E079}" srcOrd="4" destOrd="0" presId="urn:microsoft.com/office/officeart/2005/8/layout/vList2"/>
    <dgm:cxn modelId="{E8660FEF-B3D5-48C1-8DA3-30DBC0990EB3}" type="presParOf" srcId="{6D5D1FEA-52A3-45ED-B202-22B9056F93C6}" destId="{E3EBFF6B-906C-4952-935A-BA8915C42216}" srcOrd="5" destOrd="0" presId="urn:microsoft.com/office/officeart/2005/8/layout/vList2"/>
    <dgm:cxn modelId="{4002579E-4277-4DE4-90AE-81803BBDDC87}" type="presParOf" srcId="{6D5D1FEA-52A3-45ED-B202-22B9056F93C6}" destId="{E4E55405-50CD-4C54-8B52-595A101A063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B77D13-4B0A-431A-9072-63A7C898E52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4804533-8A63-4AC4-AC88-D3A87D043AE6}">
      <dgm:prSet/>
      <dgm:spPr/>
      <dgm:t>
        <a:bodyPr/>
        <a:lstStyle/>
        <a:p>
          <a:r>
            <a:rPr lang="en-GB"/>
            <a:t>Choose three people in the room</a:t>
          </a:r>
          <a:endParaRPr lang="en-US"/>
        </a:p>
      </dgm:t>
    </dgm:pt>
    <dgm:pt modelId="{4730623C-B075-404B-B8A3-F6872B87B91A}" type="parTrans" cxnId="{560BCCCE-A309-456E-80BB-DDAC91A5E2C5}">
      <dgm:prSet/>
      <dgm:spPr/>
      <dgm:t>
        <a:bodyPr/>
        <a:lstStyle/>
        <a:p>
          <a:endParaRPr lang="en-US"/>
        </a:p>
      </dgm:t>
    </dgm:pt>
    <dgm:pt modelId="{9A341BA4-9046-4CA5-8518-438B15594C94}" type="sibTrans" cxnId="{560BCCCE-A309-456E-80BB-DDAC91A5E2C5}">
      <dgm:prSet/>
      <dgm:spPr/>
      <dgm:t>
        <a:bodyPr/>
        <a:lstStyle/>
        <a:p>
          <a:endParaRPr lang="en-US"/>
        </a:p>
      </dgm:t>
    </dgm:pt>
    <dgm:pt modelId="{414527D5-5DAF-4AD1-AEF5-E6526EBE321F}">
      <dgm:prSet/>
      <dgm:spPr/>
      <dgm:t>
        <a:bodyPr/>
        <a:lstStyle/>
        <a:p>
          <a:r>
            <a:rPr lang="en-GB"/>
            <a:t>You are going to calculate their energy expenditure</a:t>
          </a:r>
          <a:endParaRPr lang="en-US"/>
        </a:p>
      </dgm:t>
    </dgm:pt>
    <dgm:pt modelId="{291EBACB-767D-48E1-8A93-1C4720505B3A}" type="parTrans" cxnId="{AACE8552-DD99-4B8F-BFF1-EE1A886D6E2C}">
      <dgm:prSet/>
      <dgm:spPr/>
      <dgm:t>
        <a:bodyPr/>
        <a:lstStyle/>
        <a:p>
          <a:endParaRPr lang="en-US"/>
        </a:p>
      </dgm:t>
    </dgm:pt>
    <dgm:pt modelId="{62D105E5-7270-4D9E-A50E-3F968D865C51}" type="sibTrans" cxnId="{AACE8552-DD99-4B8F-BFF1-EE1A886D6E2C}">
      <dgm:prSet/>
      <dgm:spPr/>
      <dgm:t>
        <a:bodyPr/>
        <a:lstStyle/>
        <a:p>
          <a:endParaRPr lang="en-US"/>
        </a:p>
      </dgm:t>
    </dgm:pt>
    <dgm:pt modelId="{AA853306-53FE-4A2C-A8FE-A9329DC5A218}">
      <dgm:prSet/>
      <dgm:spPr/>
      <dgm:t>
        <a:bodyPr/>
        <a:lstStyle/>
        <a:p>
          <a:r>
            <a:rPr lang="en-GB"/>
            <a:t>THE VALUES MAY BE FICTIONAL BUT REALISTIC !!</a:t>
          </a:r>
          <a:endParaRPr lang="en-US"/>
        </a:p>
      </dgm:t>
    </dgm:pt>
    <dgm:pt modelId="{44B9D3B2-8FC6-474F-AB88-05070FADAE95}" type="parTrans" cxnId="{303E7F20-E6FE-45C8-923A-16F3E802A1B1}">
      <dgm:prSet/>
      <dgm:spPr/>
      <dgm:t>
        <a:bodyPr/>
        <a:lstStyle/>
        <a:p>
          <a:endParaRPr lang="en-US"/>
        </a:p>
      </dgm:t>
    </dgm:pt>
    <dgm:pt modelId="{276BBDF8-90B9-4A92-8CFD-1ECDB51C5CF3}" type="sibTrans" cxnId="{303E7F20-E6FE-45C8-923A-16F3E802A1B1}">
      <dgm:prSet/>
      <dgm:spPr/>
      <dgm:t>
        <a:bodyPr/>
        <a:lstStyle/>
        <a:p>
          <a:endParaRPr lang="en-US"/>
        </a:p>
      </dgm:t>
    </dgm:pt>
    <dgm:pt modelId="{65ECCEDC-EBA6-45EC-BD4F-94F92077A312}" type="pres">
      <dgm:prSet presAssocID="{C3B77D13-4B0A-431A-9072-63A7C898E525}" presName="linear" presStyleCnt="0">
        <dgm:presLayoutVars>
          <dgm:animLvl val="lvl"/>
          <dgm:resizeHandles val="exact"/>
        </dgm:presLayoutVars>
      </dgm:prSet>
      <dgm:spPr/>
    </dgm:pt>
    <dgm:pt modelId="{D9ACAB33-28E5-4CDE-8DB2-79DA18898E56}" type="pres">
      <dgm:prSet presAssocID="{24804533-8A63-4AC4-AC88-D3A87D043AE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2F5CA75-AB6F-4A1D-97DF-7491833BA0C3}" type="pres">
      <dgm:prSet presAssocID="{9A341BA4-9046-4CA5-8518-438B15594C94}" presName="spacer" presStyleCnt="0"/>
      <dgm:spPr/>
    </dgm:pt>
    <dgm:pt modelId="{A1FFB2C5-57A3-400E-B3A8-806E1FA3388E}" type="pres">
      <dgm:prSet presAssocID="{414527D5-5DAF-4AD1-AEF5-E6526EBE321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8E62EFF-C81E-4F26-9F93-E5CCF8E0998D}" type="pres">
      <dgm:prSet presAssocID="{62D105E5-7270-4D9E-A50E-3F968D865C51}" presName="spacer" presStyleCnt="0"/>
      <dgm:spPr/>
    </dgm:pt>
    <dgm:pt modelId="{7F5002EF-C854-4496-872D-EA77E102C3DE}" type="pres">
      <dgm:prSet presAssocID="{AA853306-53FE-4A2C-A8FE-A9329DC5A218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03E7F20-E6FE-45C8-923A-16F3E802A1B1}" srcId="{C3B77D13-4B0A-431A-9072-63A7C898E525}" destId="{AA853306-53FE-4A2C-A8FE-A9329DC5A218}" srcOrd="2" destOrd="0" parTransId="{44B9D3B2-8FC6-474F-AB88-05070FADAE95}" sibTransId="{276BBDF8-90B9-4A92-8CFD-1ECDB51C5CF3}"/>
    <dgm:cxn modelId="{6CB6E15C-7AF3-4463-8DCC-2478D54059AB}" type="presOf" srcId="{C3B77D13-4B0A-431A-9072-63A7C898E525}" destId="{65ECCEDC-EBA6-45EC-BD4F-94F92077A312}" srcOrd="0" destOrd="0" presId="urn:microsoft.com/office/officeart/2005/8/layout/vList2"/>
    <dgm:cxn modelId="{AACE8552-DD99-4B8F-BFF1-EE1A886D6E2C}" srcId="{C3B77D13-4B0A-431A-9072-63A7C898E525}" destId="{414527D5-5DAF-4AD1-AEF5-E6526EBE321F}" srcOrd="1" destOrd="0" parTransId="{291EBACB-767D-48E1-8A93-1C4720505B3A}" sibTransId="{62D105E5-7270-4D9E-A50E-3F968D865C51}"/>
    <dgm:cxn modelId="{E1CD4887-5C2D-4CCD-814E-10CC781789F3}" type="presOf" srcId="{414527D5-5DAF-4AD1-AEF5-E6526EBE321F}" destId="{A1FFB2C5-57A3-400E-B3A8-806E1FA3388E}" srcOrd="0" destOrd="0" presId="urn:microsoft.com/office/officeart/2005/8/layout/vList2"/>
    <dgm:cxn modelId="{AFAADBB4-46B5-4F96-A105-DDEC61381CA7}" type="presOf" srcId="{24804533-8A63-4AC4-AC88-D3A87D043AE6}" destId="{D9ACAB33-28E5-4CDE-8DB2-79DA18898E56}" srcOrd="0" destOrd="0" presId="urn:microsoft.com/office/officeart/2005/8/layout/vList2"/>
    <dgm:cxn modelId="{560BCCCE-A309-456E-80BB-DDAC91A5E2C5}" srcId="{C3B77D13-4B0A-431A-9072-63A7C898E525}" destId="{24804533-8A63-4AC4-AC88-D3A87D043AE6}" srcOrd="0" destOrd="0" parTransId="{4730623C-B075-404B-B8A3-F6872B87B91A}" sibTransId="{9A341BA4-9046-4CA5-8518-438B15594C94}"/>
    <dgm:cxn modelId="{8FFAD7CF-D1FC-4138-B82D-ADBAFAAAFBDB}" type="presOf" srcId="{AA853306-53FE-4A2C-A8FE-A9329DC5A218}" destId="{7F5002EF-C854-4496-872D-EA77E102C3DE}" srcOrd="0" destOrd="0" presId="urn:microsoft.com/office/officeart/2005/8/layout/vList2"/>
    <dgm:cxn modelId="{4FD880BF-02B9-4306-846C-404A4506D66D}" type="presParOf" srcId="{65ECCEDC-EBA6-45EC-BD4F-94F92077A312}" destId="{D9ACAB33-28E5-4CDE-8DB2-79DA18898E56}" srcOrd="0" destOrd="0" presId="urn:microsoft.com/office/officeart/2005/8/layout/vList2"/>
    <dgm:cxn modelId="{713FF7F0-7A71-47F3-B501-28D10ABD4FAD}" type="presParOf" srcId="{65ECCEDC-EBA6-45EC-BD4F-94F92077A312}" destId="{E2F5CA75-AB6F-4A1D-97DF-7491833BA0C3}" srcOrd="1" destOrd="0" presId="urn:microsoft.com/office/officeart/2005/8/layout/vList2"/>
    <dgm:cxn modelId="{7DB4F6C8-1FAD-4814-B9E4-067F93D5BC35}" type="presParOf" srcId="{65ECCEDC-EBA6-45EC-BD4F-94F92077A312}" destId="{A1FFB2C5-57A3-400E-B3A8-806E1FA3388E}" srcOrd="2" destOrd="0" presId="urn:microsoft.com/office/officeart/2005/8/layout/vList2"/>
    <dgm:cxn modelId="{C5392D2D-D19A-4F33-9F51-0E6EC7A08099}" type="presParOf" srcId="{65ECCEDC-EBA6-45EC-BD4F-94F92077A312}" destId="{18E62EFF-C81E-4F26-9F93-E5CCF8E0998D}" srcOrd="3" destOrd="0" presId="urn:microsoft.com/office/officeart/2005/8/layout/vList2"/>
    <dgm:cxn modelId="{6635AD59-7D0B-48ED-AD39-DEA06DFFEFAE}" type="presParOf" srcId="{65ECCEDC-EBA6-45EC-BD4F-94F92077A312}" destId="{7F5002EF-C854-4496-872D-EA77E102C3D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6A04B8-DE17-4603-81C1-79AEFF41D3AE}">
      <dsp:nvSpPr>
        <dsp:cNvPr id="0" name=""/>
        <dsp:cNvSpPr/>
      </dsp:nvSpPr>
      <dsp:spPr>
        <a:xfrm>
          <a:off x="0" y="643759"/>
          <a:ext cx="5029199" cy="83947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1 Stone in KG = 6.35 KGs</a:t>
          </a:r>
          <a:endParaRPr lang="en-US" sz="3500" kern="1200"/>
        </a:p>
      </dsp:txBody>
      <dsp:txXfrm>
        <a:off x="40980" y="684739"/>
        <a:ext cx="4947239" cy="757514"/>
      </dsp:txXfrm>
    </dsp:sp>
    <dsp:sp modelId="{21A5E4CD-767B-40D4-8AB7-72C0089452D5}">
      <dsp:nvSpPr>
        <dsp:cNvPr id="0" name=""/>
        <dsp:cNvSpPr/>
      </dsp:nvSpPr>
      <dsp:spPr>
        <a:xfrm>
          <a:off x="0" y="1584034"/>
          <a:ext cx="5029199" cy="839474"/>
        </a:xfrm>
        <a:prstGeom prst="roundRect">
          <a:avLst/>
        </a:prstGeom>
        <a:solidFill>
          <a:schemeClr val="accent5">
            <a:hueOff val="-2451115"/>
            <a:satOff val="-3409"/>
            <a:lumOff val="-13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10 Stone in KG = 63.5 KGs</a:t>
          </a:r>
          <a:endParaRPr lang="en-US" sz="3500" kern="1200"/>
        </a:p>
      </dsp:txBody>
      <dsp:txXfrm>
        <a:off x="40980" y="1625014"/>
        <a:ext cx="4947239" cy="757514"/>
      </dsp:txXfrm>
    </dsp:sp>
    <dsp:sp modelId="{8738B477-ADF9-43CC-9653-B35D7200E079}">
      <dsp:nvSpPr>
        <dsp:cNvPr id="0" name=""/>
        <dsp:cNvSpPr/>
      </dsp:nvSpPr>
      <dsp:spPr>
        <a:xfrm>
          <a:off x="0" y="2524308"/>
          <a:ext cx="5029199" cy="839474"/>
        </a:xfrm>
        <a:prstGeom prst="roundRect">
          <a:avLst/>
        </a:prstGeom>
        <a:solidFill>
          <a:schemeClr val="accent5">
            <a:hueOff val="-4902230"/>
            <a:satOff val="-6819"/>
            <a:lumOff val="-26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1lb in KG  = 0.45 KGs</a:t>
          </a:r>
          <a:endParaRPr lang="en-US" sz="3500" kern="1200"/>
        </a:p>
      </dsp:txBody>
      <dsp:txXfrm>
        <a:off x="40980" y="2565288"/>
        <a:ext cx="4947239" cy="757514"/>
      </dsp:txXfrm>
    </dsp:sp>
    <dsp:sp modelId="{E4E55405-50CD-4C54-8B52-595A101A0634}">
      <dsp:nvSpPr>
        <dsp:cNvPr id="0" name=""/>
        <dsp:cNvSpPr/>
      </dsp:nvSpPr>
      <dsp:spPr>
        <a:xfrm>
          <a:off x="0" y="3464584"/>
          <a:ext cx="5029199" cy="839474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10lb in KG = 4.54 KGs</a:t>
          </a:r>
          <a:endParaRPr lang="en-US" sz="3500" kern="1200"/>
        </a:p>
      </dsp:txBody>
      <dsp:txXfrm>
        <a:off x="40980" y="3505564"/>
        <a:ext cx="4947239" cy="7575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ACAB33-28E5-4CDE-8DB2-79DA18898E56}">
      <dsp:nvSpPr>
        <dsp:cNvPr id="0" name=""/>
        <dsp:cNvSpPr/>
      </dsp:nvSpPr>
      <dsp:spPr>
        <a:xfrm>
          <a:off x="0" y="472308"/>
          <a:ext cx="5029199" cy="12729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Choose three people in the room</a:t>
          </a:r>
          <a:endParaRPr lang="en-US" sz="3200" kern="1200"/>
        </a:p>
      </dsp:txBody>
      <dsp:txXfrm>
        <a:off x="62141" y="534449"/>
        <a:ext cx="4904917" cy="1148678"/>
      </dsp:txXfrm>
    </dsp:sp>
    <dsp:sp modelId="{A1FFB2C5-57A3-400E-B3A8-806E1FA3388E}">
      <dsp:nvSpPr>
        <dsp:cNvPr id="0" name=""/>
        <dsp:cNvSpPr/>
      </dsp:nvSpPr>
      <dsp:spPr>
        <a:xfrm>
          <a:off x="0" y="1837429"/>
          <a:ext cx="5029199" cy="1272960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You are going to calculate their energy expenditure</a:t>
          </a:r>
          <a:endParaRPr lang="en-US" sz="3200" kern="1200"/>
        </a:p>
      </dsp:txBody>
      <dsp:txXfrm>
        <a:off x="62141" y="1899570"/>
        <a:ext cx="4904917" cy="1148678"/>
      </dsp:txXfrm>
    </dsp:sp>
    <dsp:sp modelId="{7F5002EF-C854-4496-872D-EA77E102C3DE}">
      <dsp:nvSpPr>
        <dsp:cNvPr id="0" name=""/>
        <dsp:cNvSpPr/>
      </dsp:nvSpPr>
      <dsp:spPr>
        <a:xfrm>
          <a:off x="0" y="3202548"/>
          <a:ext cx="5029199" cy="127296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THE VALUES MAY BE FICTIONAL BUT REALISTIC !!</a:t>
          </a:r>
          <a:endParaRPr lang="en-US" sz="3200" kern="1200"/>
        </a:p>
      </dsp:txBody>
      <dsp:txXfrm>
        <a:off x="62141" y="3264689"/>
        <a:ext cx="4904917" cy="11486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30A0-8DDB-43E1-97E0-BCA7E232E9F1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1334-C42C-4C19-B768-0BDC5E70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235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30A0-8DDB-43E1-97E0-BCA7E232E9F1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1334-C42C-4C19-B768-0BDC5E70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797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30A0-8DDB-43E1-97E0-BCA7E232E9F1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1334-C42C-4C19-B768-0BDC5E70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944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30A0-8DDB-43E1-97E0-BCA7E232E9F1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1334-C42C-4C19-B768-0BDC5E70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594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30A0-8DDB-43E1-97E0-BCA7E232E9F1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1334-C42C-4C19-B768-0BDC5E70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853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30A0-8DDB-43E1-97E0-BCA7E232E9F1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1334-C42C-4C19-B768-0BDC5E70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736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30A0-8DDB-43E1-97E0-BCA7E232E9F1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1334-C42C-4C19-B768-0BDC5E70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095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30A0-8DDB-43E1-97E0-BCA7E232E9F1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1334-C42C-4C19-B768-0BDC5E70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762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30A0-8DDB-43E1-97E0-BCA7E232E9F1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1334-C42C-4C19-B768-0BDC5E70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852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30A0-8DDB-43E1-97E0-BCA7E232E9F1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1334-C42C-4C19-B768-0BDC5E70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111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30A0-8DDB-43E1-97E0-BCA7E232E9F1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1334-C42C-4C19-B768-0BDC5E70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772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FE30A0-8DDB-43E1-97E0-BCA7E232E9F1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D01334-C42C-4C19-B768-0BDC5E70A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453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Calculating BMR</a:t>
            </a:r>
          </a:p>
        </p:txBody>
      </p:sp>
    </p:spTree>
    <p:extLst>
      <p:ext uri="{BB962C8B-B14F-4D97-AF65-F5344CB8AC3E}">
        <p14:creationId xmlns:p14="http://schemas.microsoft.com/office/powerpoint/2010/main" val="909583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What is BMR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200">
                <a:solidFill>
                  <a:srgbClr val="000000"/>
                </a:solidFill>
              </a:rPr>
              <a:t>Basal Metabolic Rate</a:t>
            </a:r>
          </a:p>
          <a:p>
            <a:endParaRPr lang="en-GB" sz="2200">
              <a:solidFill>
                <a:srgbClr val="000000"/>
              </a:solidFill>
            </a:endParaRPr>
          </a:p>
          <a:p>
            <a:r>
              <a:rPr lang="en-GB" sz="2200">
                <a:solidFill>
                  <a:srgbClr val="000000"/>
                </a:solidFill>
              </a:rPr>
              <a:t>The minimum activity your cells exhibit to perform their function</a:t>
            </a:r>
          </a:p>
          <a:p>
            <a:endParaRPr lang="en-GB" sz="2200">
              <a:solidFill>
                <a:srgbClr val="000000"/>
              </a:solidFill>
            </a:endParaRPr>
          </a:p>
          <a:p>
            <a:r>
              <a:rPr lang="en-GB" sz="2200">
                <a:solidFill>
                  <a:srgbClr val="000000"/>
                </a:solidFill>
              </a:rPr>
              <a:t>Is a fasting state – no food absorption taking place</a:t>
            </a:r>
          </a:p>
          <a:p>
            <a:endParaRPr lang="en-GB" sz="2200">
              <a:solidFill>
                <a:srgbClr val="000000"/>
              </a:solidFill>
            </a:endParaRPr>
          </a:p>
          <a:p>
            <a:r>
              <a:rPr lang="en-GB" sz="2200">
                <a:solidFill>
                  <a:srgbClr val="000000"/>
                </a:solidFill>
              </a:rPr>
              <a:t>Energy measured in ?</a:t>
            </a:r>
          </a:p>
          <a:p>
            <a:pPr lvl="1"/>
            <a:r>
              <a:rPr lang="en-GB" sz="2200">
                <a:solidFill>
                  <a:srgbClr val="000000"/>
                </a:solidFill>
              </a:rPr>
              <a:t>Calories</a:t>
            </a:r>
          </a:p>
          <a:p>
            <a:endParaRPr lang="en-GB" sz="2200">
              <a:solidFill>
                <a:srgbClr val="000000"/>
              </a:solidFill>
            </a:endParaRPr>
          </a:p>
          <a:p>
            <a:r>
              <a:rPr lang="en-GB" sz="2200">
                <a:solidFill>
                  <a:srgbClr val="000000"/>
                </a:solidFill>
              </a:rPr>
              <a:t>Average BMR equates to 1 calorie per minute for males and 0.9 for females</a:t>
            </a:r>
          </a:p>
        </p:txBody>
      </p:sp>
    </p:spTree>
    <p:extLst>
      <p:ext uri="{BB962C8B-B14F-4D97-AF65-F5344CB8AC3E}">
        <p14:creationId xmlns:p14="http://schemas.microsoft.com/office/powerpoint/2010/main" val="855020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sz="3700">
                <a:solidFill>
                  <a:srgbClr val="FFFFFF"/>
                </a:solidFill>
              </a:rPr>
              <a:t>How do we calculate individual Energy Expenditure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</a:rPr>
              <a:t>Depends upon many things what are they?</a:t>
            </a:r>
          </a:p>
          <a:p>
            <a:pPr lvl="1"/>
            <a:r>
              <a:rPr lang="en-GB">
                <a:solidFill>
                  <a:srgbClr val="000000"/>
                </a:solidFill>
              </a:rPr>
              <a:t>Gender</a:t>
            </a:r>
          </a:p>
          <a:p>
            <a:pPr lvl="1"/>
            <a:r>
              <a:rPr lang="en-GB">
                <a:solidFill>
                  <a:srgbClr val="000000"/>
                </a:solidFill>
              </a:rPr>
              <a:t>Weight</a:t>
            </a:r>
          </a:p>
          <a:p>
            <a:pPr lvl="1"/>
            <a:r>
              <a:rPr lang="en-GB">
                <a:solidFill>
                  <a:srgbClr val="000000"/>
                </a:solidFill>
              </a:rPr>
              <a:t>Age</a:t>
            </a:r>
          </a:p>
          <a:p>
            <a:pPr lvl="1"/>
            <a:r>
              <a:rPr lang="en-GB">
                <a:solidFill>
                  <a:srgbClr val="000000"/>
                </a:solidFill>
              </a:rPr>
              <a:t>Physical Activity</a:t>
            </a:r>
          </a:p>
        </p:txBody>
      </p:sp>
    </p:spTree>
    <p:extLst>
      <p:ext uri="{BB962C8B-B14F-4D97-AF65-F5344CB8AC3E}">
        <p14:creationId xmlns:p14="http://schemas.microsoft.com/office/powerpoint/2010/main" val="748578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What information do we need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</a:rPr>
              <a:t>A method for calculation</a:t>
            </a:r>
          </a:p>
          <a:p>
            <a:r>
              <a:rPr lang="en-GB" sz="2400">
                <a:solidFill>
                  <a:srgbClr val="000000"/>
                </a:solidFill>
              </a:rPr>
              <a:t>Age groups</a:t>
            </a:r>
          </a:p>
          <a:p>
            <a:r>
              <a:rPr lang="en-GB" sz="2400">
                <a:solidFill>
                  <a:srgbClr val="000000"/>
                </a:solidFill>
              </a:rPr>
              <a:t>Weight</a:t>
            </a:r>
          </a:p>
          <a:p>
            <a:r>
              <a:rPr lang="en-GB" sz="2400">
                <a:solidFill>
                  <a:srgbClr val="000000"/>
                </a:solidFill>
              </a:rPr>
              <a:t>Constant value</a:t>
            </a:r>
          </a:p>
          <a:p>
            <a:r>
              <a:rPr lang="en-GB" sz="2400">
                <a:solidFill>
                  <a:srgbClr val="000000"/>
                </a:solidFill>
              </a:rPr>
              <a:t>Physical Activity Value</a:t>
            </a:r>
          </a:p>
        </p:txBody>
      </p:sp>
    </p:spTree>
    <p:extLst>
      <p:ext uri="{BB962C8B-B14F-4D97-AF65-F5344CB8AC3E}">
        <p14:creationId xmlns:p14="http://schemas.microsoft.com/office/powerpoint/2010/main" val="1116385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The method for calculation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</a:rPr>
              <a:t>Schofield Equation</a:t>
            </a:r>
          </a:p>
          <a:p>
            <a:endParaRPr lang="en-GB" sz="2400">
              <a:solidFill>
                <a:srgbClr val="000000"/>
              </a:solidFill>
            </a:endParaRPr>
          </a:p>
          <a:p>
            <a:pPr lvl="1"/>
            <a:r>
              <a:rPr lang="en-GB">
                <a:solidFill>
                  <a:srgbClr val="000000"/>
                </a:solidFill>
              </a:rPr>
              <a:t>Gives a value for specific age groups</a:t>
            </a:r>
          </a:p>
          <a:p>
            <a:pPr lvl="1"/>
            <a:r>
              <a:rPr lang="en-GB">
                <a:solidFill>
                  <a:srgbClr val="000000"/>
                </a:solidFill>
              </a:rPr>
              <a:t>Gives values for gender</a:t>
            </a:r>
          </a:p>
          <a:p>
            <a:pPr lvl="1"/>
            <a:r>
              <a:rPr lang="en-GB">
                <a:solidFill>
                  <a:srgbClr val="000000"/>
                </a:solidFill>
              </a:rPr>
              <a:t>Gives a value for weight in addition to the constant</a:t>
            </a:r>
          </a:p>
          <a:p>
            <a:pPr lvl="1"/>
            <a:r>
              <a:rPr lang="en-GB">
                <a:solidFill>
                  <a:srgbClr val="000000"/>
                </a:solidFill>
              </a:rPr>
              <a:t>Gives a value for physical activity levels</a:t>
            </a:r>
          </a:p>
          <a:p>
            <a:pPr lvl="1"/>
            <a:endParaRPr lang="en-GB">
              <a:solidFill>
                <a:srgbClr val="000000"/>
              </a:solidFill>
            </a:endParaRPr>
          </a:p>
          <a:p>
            <a:r>
              <a:rPr lang="en-GB" sz="2400">
                <a:solidFill>
                  <a:srgbClr val="000000"/>
                </a:solidFill>
              </a:rPr>
              <a:t>Please note: All weight should be metric not imperial</a:t>
            </a:r>
          </a:p>
        </p:txBody>
      </p:sp>
    </p:spTree>
    <p:extLst>
      <p:ext uri="{BB962C8B-B14F-4D97-AF65-F5344CB8AC3E}">
        <p14:creationId xmlns:p14="http://schemas.microsoft.com/office/powerpoint/2010/main" val="4122679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57D4A72-F4F1-498A-B083-59E8C50B78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accent5"/>
              </a:gs>
              <a:gs pos="25000">
                <a:schemeClr val="accent5"/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7FF3303-6FC3-4637-A201-B4CCC1C992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0636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23236"/>
            <a:ext cx="3659777" cy="2820908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Conversion from imperial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CE7201F-2D5A-406D-8AFD-989172FCBE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8548509"/>
              </p:ext>
            </p:extLst>
          </p:nvPr>
        </p:nvGraphicFramePr>
        <p:xfrm>
          <a:off x="6355080" y="955653"/>
          <a:ext cx="5029200" cy="4947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182683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Age / Gender and constant values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4671080"/>
              </p:ext>
            </p:extLst>
          </p:nvPr>
        </p:nvGraphicFramePr>
        <p:xfrm>
          <a:off x="838200" y="1835726"/>
          <a:ext cx="10439399" cy="45927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79047">
                  <a:extLst>
                    <a:ext uri="{9D8B030D-6E8A-4147-A177-3AD203B41FA5}">
                      <a16:colId xmlns:a16="http://schemas.microsoft.com/office/drawing/2014/main" val="4072799319"/>
                    </a:ext>
                  </a:extLst>
                </a:gridCol>
                <a:gridCol w="3480176">
                  <a:extLst>
                    <a:ext uri="{9D8B030D-6E8A-4147-A177-3AD203B41FA5}">
                      <a16:colId xmlns:a16="http://schemas.microsoft.com/office/drawing/2014/main" val="3925545372"/>
                    </a:ext>
                  </a:extLst>
                </a:gridCol>
                <a:gridCol w="3480176">
                  <a:extLst>
                    <a:ext uri="{9D8B030D-6E8A-4147-A177-3AD203B41FA5}">
                      <a16:colId xmlns:a16="http://schemas.microsoft.com/office/drawing/2014/main" val="1381560137"/>
                    </a:ext>
                  </a:extLst>
                </a:gridCol>
              </a:tblGrid>
              <a:tr h="18523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Age range in years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BMR (kcals/day)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MEN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BMR (kcals/day)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WOMEN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4848395"/>
                  </a:ext>
                </a:extLst>
              </a:tr>
              <a:tr h="6851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10-18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17.5 x weight + 651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12.2 x weight + 746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70685775"/>
                  </a:ext>
                </a:extLst>
              </a:tr>
              <a:tr h="6851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18-30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15.3 x weight + 679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14.7 x weight + 496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60408066"/>
                  </a:ext>
                </a:extLst>
              </a:tr>
              <a:tr h="6851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30-60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11.6 x weight + 879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8.7 x weight + 829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70315983"/>
                  </a:ext>
                </a:extLst>
              </a:tr>
              <a:tr h="6851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&gt;60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13.5 x weight + 487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10.5 x weight + 596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6693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1296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We have the age and gender now what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</a:rPr>
              <a:t>We need the physical activity level of an individual</a:t>
            </a:r>
          </a:p>
        </p:txBody>
      </p:sp>
    </p:spTree>
    <p:extLst>
      <p:ext uri="{BB962C8B-B14F-4D97-AF65-F5344CB8AC3E}">
        <p14:creationId xmlns:p14="http://schemas.microsoft.com/office/powerpoint/2010/main" val="3739738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Physical Activity Level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1700977"/>
              </p:ext>
            </p:extLst>
          </p:nvPr>
        </p:nvGraphicFramePr>
        <p:xfrm>
          <a:off x="484908" y="1579419"/>
          <a:ext cx="10868892" cy="45789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22180">
                  <a:extLst>
                    <a:ext uri="{9D8B030D-6E8A-4147-A177-3AD203B41FA5}">
                      <a16:colId xmlns:a16="http://schemas.microsoft.com/office/drawing/2014/main" val="857786153"/>
                    </a:ext>
                  </a:extLst>
                </a:gridCol>
                <a:gridCol w="3623356">
                  <a:extLst>
                    <a:ext uri="{9D8B030D-6E8A-4147-A177-3AD203B41FA5}">
                      <a16:colId xmlns:a16="http://schemas.microsoft.com/office/drawing/2014/main" val="474842609"/>
                    </a:ext>
                  </a:extLst>
                </a:gridCol>
                <a:gridCol w="3623356">
                  <a:extLst>
                    <a:ext uri="{9D8B030D-6E8A-4147-A177-3AD203B41FA5}">
                      <a16:colId xmlns:a16="http://schemas.microsoft.com/office/drawing/2014/main" val="2247660433"/>
                    </a:ext>
                  </a:extLst>
                </a:gridCol>
              </a:tblGrid>
              <a:tr h="9157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ACTIVITY LEVEL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>
                          <a:effectLst/>
                        </a:rPr>
                        <a:t>PAL - MEN</a:t>
                      </a:r>
                      <a:endParaRPr lang="en-GB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>
                          <a:effectLst/>
                        </a:rPr>
                        <a:t>PAL - WOMEN</a:t>
                      </a:r>
                      <a:endParaRPr lang="en-GB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66232202"/>
                  </a:ext>
                </a:extLst>
              </a:tr>
              <a:tr h="9157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Inactive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1.3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>
                          <a:effectLst/>
                        </a:rPr>
                        <a:t>1.3</a:t>
                      </a:r>
                      <a:endParaRPr lang="en-GB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83827206"/>
                  </a:ext>
                </a:extLst>
              </a:tr>
              <a:tr h="9157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>
                          <a:effectLst/>
                        </a:rPr>
                        <a:t>Light</a:t>
                      </a:r>
                      <a:endParaRPr lang="en-GB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1.55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1.3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26348285"/>
                  </a:ext>
                </a:extLst>
              </a:tr>
              <a:tr h="9157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>
                          <a:effectLst/>
                        </a:rPr>
                        <a:t>Moderate</a:t>
                      </a:r>
                      <a:endParaRPr lang="en-GB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1.78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1.64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57973725"/>
                  </a:ext>
                </a:extLst>
              </a:tr>
              <a:tr h="9157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>
                          <a:effectLst/>
                        </a:rPr>
                        <a:t>Heavy</a:t>
                      </a:r>
                      <a:endParaRPr lang="en-GB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>
                          <a:effectLst/>
                        </a:rPr>
                        <a:t>2.1</a:t>
                      </a:r>
                      <a:endParaRPr lang="en-GB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1.82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016339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08253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We have all of our information now what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</a:rPr>
              <a:t>Use the method that we have to calculate the Energy Expenditure</a:t>
            </a:r>
          </a:p>
          <a:p>
            <a:endParaRPr lang="en-GB" sz="2400">
              <a:solidFill>
                <a:srgbClr val="000000"/>
              </a:solidFill>
            </a:endParaRPr>
          </a:p>
          <a:p>
            <a:r>
              <a:rPr lang="en-GB" sz="2400">
                <a:solidFill>
                  <a:srgbClr val="000000"/>
                </a:solidFill>
              </a:rPr>
              <a:t>Achieved through plugging the values into the Schofield equation</a:t>
            </a:r>
          </a:p>
          <a:p>
            <a:endParaRPr lang="en-GB" sz="2400">
              <a:solidFill>
                <a:srgbClr val="000000"/>
              </a:solidFill>
            </a:endParaRPr>
          </a:p>
          <a:p>
            <a:pPr lvl="1"/>
            <a:r>
              <a:rPr lang="en-GB">
                <a:solidFill>
                  <a:srgbClr val="000000"/>
                </a:solidFill>
              </a:rPr>
              <a:t>EE = BMR  X PAL</a:t>
            </a:r>
          </a:p>
          <a:p>
            <a:pPr lvl="1"/>
            <a:r>
              <a:rPr lang="en-GB">
                <a:solidFill>
                  <a:srgbClr val="000000"/>
                </a:solidFill>
              </a:rPr>
              <a:t>Energy Expenditure = Basal Metabolic Rate X Physical Activity Level</a:t>
            </a:r>
          </a:p>
        </p:txBody>
      </p:sp>
    </p:spTree>
    <p:extLst>
      <p:ext uri="{BB962C8B-B14F-4D97-AF65-F5344CB8AC3E}">
        <p14:creationId xmlns:p14="http://schemas.microsoft.com/office/powerpoint/2010/main" val="23956324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#1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Identify BMR value</a:t>
            </a: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2570227"/>
              </p:ext>
            </p:extLst>
          </p:nvPr>
        </p:nvGraphicFramePr>
        <p:xfrm>
          <a:off x="1087581" y="2535381"/>
          <a:ext cx="10190018" cy="38931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95938">
                  <a:extLst>
                    <a:ext uri="{9D8B030D-6E8A-4147-A177-3AD203B41FA5}">
                      <a16:colId xmlns:a16="http://schemas.microsoft.com/office/drawing/2014/main" val="4072799319"/>
                    </a:ext>
                  </a:extLst>
                </a:gridCol>
                <a:gridCol w="3397040">
                  <a:extLst>
                    <a:ext uri="{9D8B030D-6E8A-4147-A177-3AD203B41FA5}">
                      <a16:colId xmlns:a16="http://schemas.microsoft.com/office/drawing/2014/main" val="3925545372"/>
                    </a:ext>
                  </a:extLst>
                </a:gridCol>
                <a:gridCol w="3397040">
                  <a:extLst>
                    <a:ext uri="{9D8B030D-6E8A-4147-A177-3AD203B41FA5}">
                      <a16:colId xmlns:a16="http://schemas.microsoft.com/office/drawing/2014/main" val="1381560137"/>
                    </a:ext>
                  </a:extLst>
                </a:gridCol>
              </a:tblGrid>
              <a:tr h="15701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Age range in years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BMR (kcals/day)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MEN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BMR (kcals/day)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WOMEN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4848395"/>
                  </a:ext>
                </a:extLst>
              </a:tr>
              <a:tr h="5807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10-18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17.5 x weight + 651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12.2 x weight + 746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70685775"/>
                  </a:ext>
                </a:extLst>
              </a:tr>
              <a:tr h="5807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18-30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15.3 x weight + 679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14.7 x weight + 496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60408066"/>
                  </a:ext>
                </a:extLst>
              </a:tr>
              <a:tr h="5807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30-60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11.6 x weight + 879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8.7 x weight + 829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70315983"/>
                  </a:ext>
                </a:extLst>
              </a:tr>
              <a:tr h="5807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&gt;60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13.5 x weight + 487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10.5 x weight + 596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669303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876800" y="5881255"/>
            <a:ext cx="2708564" cy="430645"/>
          </a:xfrm>
          <a:prstGeom prst="rect">
            <a:avLst/>
          </a:prstGeom>
          <a:noFill/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954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CB6C291-6CAF-46DF-ACFF-AADF0FD03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EBADBCA-DA20-4279-93C6-011DEF18AA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53" t="3964" b="3964"/>
          <a:stretch>
            <a:fillRect/>
          </a:stretch>
        </p:blipFill>
        <p:spPr>
          <a:xfrm>
            <a:off x="0" y="1"/>
            <a:ext cx="7554138" cy="6857999"/>
          </a:xfrm>
          <a:custGeom>
            <a:avLst/>
            <a:gdLst>
              <a:gd name="connsiteX0" fmla="*/ 0 w 7554138"/>
              <a:gd name="connsiteY0" fmla="*/ 0 h 6857999"/>
              <a:gd name="connsiteX1" fmla="*/ 7554138 w 7554138"/>
              <a:gd name="connsiteY1" fmla="*/ 0 h 6857999"/>
              <a:gd name="connsiteX2" fmla="*/ 7554138 w 7554138"/>
              <a:gd name="connsiteY2" fmla="*/ 6857999 h 6857999"/>
              <a:gd name="connsiteX3" fmla="*/ 0 w 7554138"/>
              <a:gd name="connsiteY3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54138" h="6857999">
                <a:moveTo>
                  <a:pt x="0" y="0"/>
                </a:moveTo>
                <a:lnTo>
                  <a:pt x="7554138" y="0"/>
                </a:lnTo>
                <a:lnTo>
                  <a:pt x="7554138" y="6857999"/>
                </a:lnTo>
                <a:lnTo>
                  <a:pt x="0" y="6857999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How does this fit into our method 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735DC46-5663-471D-AADB-81E00E65BC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0850" y="0"/>
            <a:ext cx="539115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</a:rPr>
              <a:t>Energy Expenditure = Basal Metabolic Rate X Physical Activity Level</a:t>
            </a:r>
          </a:p>
          <a:p>
            <a:endParaRPr lang="en-GB" sz="2400">
              <a:solidFill>
                <a:srgbClr val="000000"/>
              </a:solidFill>
            </a:endParaRPr>
          </a:p>
          <a:p>
            <a:endParaRPr lang="en-GB" sz="2400">
              <a:solidFill>
                <a:srgbClr val="000000"/>
              </a:solidFill>
            </a:endParaRPr>
          </a:p>
          <a:p>
            <a:r>
              <a:rPr lang="en-GB" sz="2400">
                <a:solidFill>
                  <a:srgbClr val="000000"/>
                </a:solidFill>
              </a:rPr>
              <a:t>This is the BMR component</a:t>
            </a:r>
          </a:p>
          <a:p>
            <a:endParaRPr lang="en-GB" sz="2400">
              <a:solidFill>
                <a:srgbClr val="000000"/>
              </a:solidFill>
            </a:endParaRPr>
          </a:p>
          <a:p>
            <a:r>
              <a:rPr lang="en-GB" sz="2400">
                <a:solidFill>
                  <a:srgbClr val="000000"/>
                </a:solidFill>
              </a:rPr>
              <a:t>Energy Expenditure = ((13.5 x 76) +487)  X Physical Activity Level</a:t>
            </a:r>
          </a:p>
          <a:p>
            <a:endParaRPr lang="en-GB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529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 we have the BMR in our equation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What’s next ?</a:t>
            </a:r>
          </a:p>
          <a:p>
            <a:pPr lvl="1"/>
            <a:r>
              <a:rPr lang="en-GB" dirty="0"/>
              <a:t>Physical Activity Level (PAL)</a:t>
            </a:r>
          </a:p>
          <a:p>
            <a:pPr lvl="1"/>
            <a:endParaRPr lang="en-GB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151062"/>
              </p:ext>
            </p:extLst>
          </p:nvPr>
        </p:nvGraphicFramePr>
        <p:xfrm>
          <a:off x="644237" y="2913610"/>
          <a:ext cx="10252363" cy="29695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16715">
                  <a:extLst>
                    <a:ext uri="{9D8B030D-6E8A-4147-A177-3AD203B41FA5}">
                      <a16:colId xmlns:a16="http://schemas.microsoft.com/office/drawing/2014/main" val="857786153"/>
                    </a:ext>
                  </a:extLst>
                </a:gridCol>
                <a:gridCol w="3417824">
                  <a:extLst>
                    <a:ext uri="{9D8B030D-6E8A-4147-A177-3AD203B41FA5}">
                      <a16:colId xmlns:a16="http://schemas.microsoft.com/office/drawing/2014/main" val="474842609"/>
                    </a:ext>
                  </a:extLst>
                </a:gridCol>
                <a:gridCol w="3417824">
                  <a:extLst>
                    <a:ext uri="{9D8B030D-6E8A-4147-A177-3AD203B41FA5}">
                      <a16:colId xmlns:a16="http://schemas.microsoft.com/office/drawing/2014/main" val="2247660433"/>
                    </a:ext>
                  </a:extLst>
                </a:gridCol>
              </a:tblGrid>
              <a:tr h="5527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ACTIVITY LEVEL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>
                          <a:effectLst/>
                        </a:rPr>
                        <a:t>PAL - MEN</a:t>
                      </a:r>
                      <a:endParaRPr lang="en-GB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>
                          <a:effectLst/>
                        </a:rPr>
                        <a:t>PAL - WOMEN</a:t>
                      </a:r>
                      <a:endParaRPr lang="en-GB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66232202"/>
                  </a:ext>
                </a:extLst>
              </a:tr>
              <a:tr h="5527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Inactive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1.3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>
                          <a:effectLst/>
                        </a:rPr>
                        <a:t>1.3</a:t>
                      </a:r>
                      <a:endParaRPr lang="en-GB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83827206"/>
                  </a:ext>
                </a:extLst>
              </a:tr>
              <a:tr h="5527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>
                          <a:effectLst/>
                        </a:rPr>
                        <a:t>Light</a:t>
                      </a:r>
                      <a:endParaRPr lang="en-GB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1.55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1.3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26348285"/>
                  </a:ext>
                </a:extLst>
              </a:tr>
              <a:tr h="5527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>
                          <a:effectLst/>
                        </a:rPr>
                        <a:t>Moderate</a:t>
                      </a:r>
                      <a:endParaRPr lang="en-GB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1.78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1.64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57973725"/>
                  </a:ext>
                </a:extLst>
              </a:tr>
              <a:tr h="5527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>
                          <a:effectLst/>
                        </a:rPr>
                        <a:t>Heavy</a:t>
                      </a:r>
                      <a:endParaRPr lang="en-GB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>
                          <a:effectLst/>
                        </a:rPr>
                        <a:t>2.1</a:t>
                      </a:r>
                      <a:endParaRPr lang="en-GB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dirty="0">
                          <a:effectLst/>
                        </a:rPr>
                        <a:t>1.82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01633934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30436" y="4246418"/>
            <a:ext cx="2348346" cy="498764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74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How does this fit into our method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</a:rPr>
              <a:t>Energy Expenditure = Basal Metabolic Rate X Physical Activity Level</a:t>
            </a:r>
          </a:p>
          <a:p>
            <a:endParaRPr lang="en-GB" sz="2400">
              <a:solidFill>
                <a:srgbClr val="000000"/>
              </a:solidFill>
            </a:endParaRPr>
          </a:p>
          <a:p>
            <a:r>
              <a:rPr lang="en-GB" sz="2400">
                <a:solidFill>
                  <a:srgbClr val="000000"/>
                </a:solidFill>
              </a:rPr>
              <a:t>This is the PAL component</a:t>
            </a:r>
          </a:p>
          <a:p>
            <a:endParaRPr lang="en-GB" sz="2400">
              <a:solidFill>
                <a:srgbClr val="000000"/>
              </a:solidFill>
            </a:endParaRPr>
          </a:p>
          <a:p>
            <a:r>
              <a:rPr lang="en-GB" sz="2400">
                <a:solidFill>
                  <a:srgbClr val="000000"/>
                </a:solidFill>
              </a:rPr>
              <a:t>Energy Expenditure = ((13.5 x 76) +487)  X 1.55</a:t>
            </a:r>
          </a:p>
          <a:p>
            <a:endParaRPr lang="en-GB" sz="2400">
              <a:solidFill>
                <a:srgbClr val="000000"/>
              </a:solidFill>
            </a:endParaRPr>
          </a:p>
          <a:p>
            <a:endParaRPr lang="en-GB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6585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We now have all the components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</a:rPr>
              <a:t>Energy Expenditure = ((13.5 x 76) +487)  X 1.55</a:t>
            </a:r>
          </a:p>
          <a:p>
            <a:endParaRPr lang="en-GB" sz="2400">
              <a:solidFill>
                <a:srgbClr val="000000"/>
              </a:solidFill>
            </a:endParaRPr>
          </a:p>
          <a:p>
            <a:r>
              <a:rPr lang="en-GB" sz="2400">
                <a:solidFill>
                  <a:srgbClr val="000000"/>
                </a:solidFill>
              </a:rPr>
              <a:t>? = ((13.5 x 76) +487)  X 1.55</a:t>
            </a:r>
          </a:p>
          <a:p>
            <a:endParaRPr lang="en-GB" sz="2400">
              <a:solidFill>
                <a:srgbClr val="000000"/>
              </a:solidFill>
            </a:endParaRPr>
          </a:p>
          <a:p>
            <a:r>
              <a:rPr lang="en-GB" sz="2400">
                <a:solidFill>
                  <a:srgbClr val="000000"/>
                </a:solidFill>
              </a:rPr>
              <a:t>(13.5 x 76) = 1026</a:t>
            </a:r>
          </a:p>
          <a:p>
            <a:r>
              <a:rPr lang="en-GB" sz="2400">
                <a:solidFill>
                  <a:srgbClr val="000000"/>
                </a:solidFill>
              </a:rPr>
              <a:t>1026+487 = 1513</a:t>
            </a:r>
          </a:p>
          <a:p>
            <a:r>
              <a:rPr lang="en-GB" sz="2400">
                <a:solidFill>
                  <a:srgbClr val="000000"/>
                </a:solidFill>
              </a:rPr>
              <a:t>1513  x 1.55 = 2345.15</a:t>
            </a:r>
          </a:p>
          <a:p>
            <a:endParaRPr lang="en-GB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8122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57D4A72-F4F1-498A-B083-59E8C50B78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accent5"/>
              </a:gs>
              <a:gs pos="25000">
                <a:schemeClr val="accent5"/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7FF3303-6FC3-4637-A201-B4CCC1C992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0636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23236"/>
            <a:ext cx="3659777" cy="2820908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Activity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C8FAFE9-8080-459C-9E26-11486943AF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876268"/>
              </p:ext>
            </p:extLst>
          </p:nvPr>
        </p:nvGraphicFramePr>
        <p:xfrm>
          <a:off x="6355080" y="955653"/>
          <a:ext cx="5029200" cy="4947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80347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565</Words>
  <Application>Microsoft Office PowerPoint</Application>
  <PresentationFormat>Widescreen</PresentationFormat>
  <Paragraphs>145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Calibri</vt:lpstr>
      <vt:lpstr>Arial</vt:lpstr>
      <vt:lpstr>Calibri Light</vt:lpstr>
      <vt:lpstr>Office Theme</vt:lpstr>
      <vt:lpstr>Calculating BMR</vt:lpstr>
      <vt:lpstr>What is BMR ?</vt:lpstr>
      <vt:lpstr>How do we calculate individual Energy Expenditure ?</vt:lpstr>
      <vt:lpstr>What information do we need ?</vt:lpstr>
      <vt:lpstr>The method for calculation</vt:lpstr>
      <vt:lpstr>Conversion from imperial</vt:lpstr>
      <vt:lpstr>Age / Gender and constant values</vt:lpstr>
      <vt:lpstr>We have the age and gender now what ?</vt:lpstr>
      <vt:lpstr>Physical Activity Level</vt:lpstr>
      <vt:lpstr>We have all of our information now what ?</vt:lpstr>
      <vt:lpstr>Example #1</vt:lpstr>
      <vt:lpstr>How does this fit into our method ?</vt:lpstr>
      <vt:lpstr>So we have the BMR in our equation</vt:lpstr>
      <vt:lpstr>How does this fit into our method ?</vt:lpstr>
      <vt:lpstr>We now have all the components </vt:lpstr>
      <vt:lpstr>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Calculating BMR</dc:title>
  <dc:creator>Felicity Page</dc:creator>
  <cp:lastModifiedBy>Felicity Page</cp:lastModifiedBy>
  <cp:revision>2</cp:revision>
  <dcterms:created xsi:type="dcterms:W3CDTF">2020-09-25T12:14:05Z</dcterms:created>
  <dcterms:modified xsi:type="dcterms:W3CDTF">2021-10-01T13:26:07Z</dcterms:modified>
</cp:coreProperties>
</file>