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handoutMasterIdLst>
    <p:handoutMasterId r:id="rId23"/>
  </p:handoutMasterIdLst>
  <p:sldIdLst>
    <p:sldId id="256" r:id="rId2"/>
    <p:sldId id="259" r:id="rId3"/>
    <p:sldId id="260" r:id="rId4"/>
    <p:sldId id="264" r:id="rId5"/>
    <p:sldId id="261" r:id="rId6"/>
    <p:sldId id="257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62" r:id="rId16"/>
    <p:sldId id="265" r:id="rId17"/>
    <p:sldId id="276" r:id="rId18"/>
    <p:sldId id="274" r:id="rId19"/>
    <p:sldId id="277" r:id="rId20"/>
    <p:sldId id="275" r:id="rId21"/>
    <p:sldId id="278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8"/>
    <p:restoredTop sz="94670"/>
  </p:normalViewPr>
  <p:slideViewPr>
    <p:cSldViewPr snapToGrid="0" snapToObjects="1">
      <p:cViewPr varScale="1">
        <p:scale>
          <a:sx n="77" d="100"/>
          <a:sy n="77" d="100"/>
        </p:scale>
        <p:origin x="216" y="1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4DFCE5B-FF38-EC4C-AB6E-5995EF20F48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7A606D-1DE3-8345-95C6-9F9D3567F04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C1E124-D720-A74D-BE87-6D84FD595FFE}" type="datetimeFigureOut">
              <a:rPr lang="en-US" smtClean="0"/>
              <a:t>2/26/18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CC8433-BC2C-B146-AE56-5D102F0AF7F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A5EA6A-F953-AE40-8561-4E910FD4280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F0DA7A-56AC-064F-926F-9140795EA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1625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2/26/18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2/26/18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2/26/18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2/26/18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2/26/18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2/26/18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2/26/18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2/26/18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2/26/18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2/26/18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2/26/18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2/26/18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2/26/18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2/26/18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2/26/18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2/26/18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2/26/18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2/26/18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CET:Cwrs%20Sylfaen%202014:Taflen%20Cenedl%20Enwau%20W10.docx!OLE_LINK1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BEF0C-6330-7C47-AA52-9963A0D342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Pwyslais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lafaredd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AEE834-2064-024A-878B-C976317D3C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Dydd</a:t>
            </a:r>
            <a:r>
              <a:rPr lang="en-US" dirty="0"/>
              <a:t> </a:t>
            </a:r>
            <a:r>
              <a:rPr lang="en-US" dirty="0" err="1"/>
              <a:t>mawrth</a:t>
            </a:r>
            <a:r>
              <a:rPr lang="en-US" dirty="0"/>
              <a:t> 23ain o </a:t>
            </a:r>
            <a:r>
              <a:rPr lang="en-US" dirty="0" err="1"/>
              <a:t>chwefror</a:t>
            </a:r>
            <a:r>
              <a:rPr lang="en-US" dirty="0"/>
              <a:t> 2018</a:t>
            </a:r>
          </a:p>
        </p:txBody>
      </p:sp>
    </p:spTree>
    <p:extLst>
      <p:ext uri="{BB962C8B-B14F-4D97-AF65-F5344CB8AC3E}">
        <p14:creationId xmlns:p14="http://schemas.microsoft.com/office/powerpoint/2010/main" val="2321373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57226-894A-F041-A36B-20DCFEAAF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Nod y </a:t>
            </a:r>
            <a:r>
              <a:rPr lang="en-US" dirty="0" err="1"/>
              <a:t>sesiwn</a:t>
            </a:r>
            <a:r>
              <a:rPr lang="en-US" dirty="0"/>
              <a:t> </a:t>
            </a:r>
            <a:r>
              <a:rPr lang="en-US" dirty="0" err="1"/>
              <a:t>heddiw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2692ED-B1D3-8647-A417-FC57A91748F8}"/>
              </a:ext>
            </a:extLst>
          </p:cNvPr>
          <p:cNvSpPr txBox="1"/>
          <p:nvPr/>
        </p:nvSpPr>
        <p:spPr>
          <a:xfrm>
            <a:off x="791737" y="1951463"/>
            <a:ext cx="1050444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 err="1">
                <a:latin typeface="Arial Rounded MT Bold" panose="020F0704030504030204" pitchFamily="34" charset="77"/>
                <a:cs typeface="Al Bayan Plain" pitchFamily="2" charset="-78"/>
              </a:rPr>
              <a:t>Trafod</a:t>
            </a:r>
            <a:r>
              <a:rPr lang="en-US" sz="3000" dirty="0">
                <a:latin typeface="Arial Rounded MT Bold" panose="020F0704030504030204" pitchFamily="34" charset="77"/>
                <a:cs typeface="Al Bayan Plain" pitchFamily="2" charset="-78"/>
              </a:rPr>
              <a:t> </a:t>
            </a:r>
            <a:r>
              <a:rPr lang="en-US" sz="3000" dirty="0" err="1">
                <a:latin typeface="Arial Rounded MT Bold" panose="020F0704030504030204" pitchFamily="34" charset="77"/>
                <a:cs typeface="Al Bayan Plain" pitchFamily="2" charset="-78"/>
              </a:rPr>
              <a:t>cenedl</a:t>
            </a:r>
            <a:r>
              <a:rPr lang="en-US" sz="3000" dirty="0">
                <a:latin typeface="Arial Rounded MT Bold" panose="020F0704030504030204" pitchFamily="34" charset="77"/>
                <a:cs typeface="Al Bayan Plain" pitchFamily="2" charset="-78"/>
              </a:rPr>
              <a:t> </a:t>
            </a:r>
            <a:r>
              <a:rPr lang="en-US" sz="3000" dirty="0" err="1">
                <a:latin typeface="Arial Rounded MT Bold" panose="020F0704030504030204" pitchFamily="34" charset="77"/>
                <a:cs typeface="Al Bayan Plain" pitchFamily="2" charset="-78"/>
              </a:rPr>
              <a:t>enwau</a:t>
            </a:r>
            <a:r>
              <a:rPr lang="en-US" sz="3000" dirty="0">
                <a:latin typeface="Arial Rounded MT Bold" panose="020F0704030504030204" pitchFamily="34" charset="77"/>
                <a:cs typeface="Al Bayan Plain" pitchFamily="2" charset="-78"/>
              </a:rPr>
              <a:t>.  Beth </a:t>
            </a:r>
            <a:r>
              <a:rPr lang="en-US" sz="3000" dirty="0" err="1">
                <a:latin typeface="Arial Rounded MT Bold" panose="020F0704030504030204" pitchFamily="34" charset="77"/>
                <a:cs typeface="Al Bayan Plain" pitchFamily="2" charset="-78"/>
              </a:rPr>
              <a:t>ydy’r</a:t>
            </a:r>
            <a:r>
              <a:rPr lang="en-US" sz="3000" dirty="0">
                <a:latin typeface="Arial Rounded MT Bold" panose="020F0704030504030204" pitchFamily="34" charset="77"/>
                <a:cs typeface="Al Bayan Plain" pitchFamily="2" charset="-78"/>
              </a:rPr>
              <a:t> </a:t>
            </a:r>
            <a:r>
              <a:rPr lang="en-US" sz="3000" dirty="0" err="1">
                <a:latin typeface="Arial Rounded MT Bold" panose="020F0704030504030204" pitchFamily="34" charset="77"/>
                <a:cs typeface="Al Bayan Plain" pitchFamily="2" charset="-78"/>
              </a:rPr>
              <a:t>rheolau</a:t>
            </a:r>
            <a:r>
              <a:rPr lang="en-US" sz="3000" dirty="0">
                <a:latin typeface="Arial Rounded MT Bold" panose="020F0704030504030204" pitchFamily="34" charset="77"/>
                <a:cs typeface="Al Bayan Plain" pitchFamily="2" charset="-78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000" dirty="0">
              <a:latin typeface="Arial Rounded MT Bold" panose="020F0704030504030204" pitchFamily="34" charset="77"/>
              <a:cs typeface="Al Bayan Plain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 err="1">
                <a:latin typeface="Arial Rounded MT Bold" panose="020F0704030504030204" pitchFamily="34" charset="77"/>
                <a:cs typeface="Al Bayan Plain" pitchFamily="2" charset="-78"/>
              </a:rPr>
              <a:t>Rhifolion</a:t>
            </a:r>
            <a:r>
              <a:rPr lang="en-US" sz="3000" dirty="0">
                <a:latin typeface="Arial Rounded MT Bold" panose="020F0704030504030204" pitchFamily="34" charset="77"/>
                <a:cs typeface="Al Bayan Plain" pitchFamily="2" charset="-78"/>
              </a:rPr>
              <a:t> a </a:t>
            </a:r>
            <a:r>
              <a:rPr lang="en-US" sz="3000" dirty="0" err="1">
                <a:latin typeface="Arial Rounded MT Bold" panose="020F0704030504030204" pitchFamily="34" charset="77"/>
                <a:cs typeface="Al Bayan Plain" pitchFamily="2" charset="-78"/>
              </a:rPr>
              <a:t>threfnolion</a:t>
            </a:r>
            <a:r>
              <a:rPr lang="en-US" sz="3000" dirty="0">
                <a:latin typeface="Arial Rounded MT Bold" panose="020F0704030504030204" pitchFamily="34" charset="77"/>
                <a:cs typeface="Al Bayan Plain" pitchFamily="2" charset="-78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000" dirty="0">
              <a:latin typeface="Arial Rounded MT Bold" panose="020F0704030504030204" pitchFamily="34" charset="77"/>
              <a:cs typeface="Al Bayan Plain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 err="1">
                <a:latin typeface="Arial Rounded MT Bold" panose="020F0704030504030204" pitchFamily="34" charset="77"/>
                <a:cs typeface="Al Bayan Plain" pitchFamily="2" charset="-78"/>
              </a:rPr>
              <a:t>Carwsel</a:t>
            </a:r>
            <a:r>
              <a:rPr lang="en-US" sz="3000" dirty="0">
                <a:latin typeface="Arial Rounded MT Bold" panose="020F0704030504030204" pitchFamily="34" charset="77"/>
                <a:cs typeface="Al Bayan Plain" pitchFamily="2" charset="-78"/>
              </a:rPr>
              <a:t> </a:t>
            </a:r>
            <a:r>
              <a:rPr lang="en-US" sz="3000" dirty="0" err="1">
                <a:latin typeface="Arial Rounded MT Bold" panose="020F0704030504030204" pitchFamily="34" charset="77"/>
                <a:cs typeface="Al Bayan Plain" pitchFamily="2" charset="-78"/>
              </a:rPr>
              <a:t>gweithgareddau</a:t>
            </a:r>
            <a:r>
              <a:rPr lang="en-US" sz="3000" dirty="0">
                <a:latin typeface="Arial Rounded MT Bold" panose="020F0704030504030204" pitchFamily="34" charset="77"/>
                <a:cs typeface="Al Bayan Plain" pitchFamily="2" charset="-78"/>
              </a:rPr>
              <a:t> </a:t>
            </a:r>
            <a:r>
              <a:rPr lang="en-US" sz="3000" dirty="0" err="1">
                <a:latin typeface="Arial Rounded MT Bold" panose="020F0704030504030204" pitchFamily="34" charset="77"/>
                <a:cs typeface="Al Bayan Plain" pitchFamily="2" charset="-78"/>
              </a:rPr>
              <a:t>er</a:t>
            </a:r>
            <a:r>
              <a:rPr lang="en-US" sz="3000" dirty="0">
                <a:latin typeface="Arial Rounded MT Bold" panose="020F0704030504030204" pitchFamily="34" charset="77"/>
                <a:cs typeface="Al Bayan Plain" pitchFamily="2" charset="-78"/>
              </a:rPr>
              <a:t> </a:t>
            </a:r>
            <a:r>
              <a:rPr lang="en-US" sz="3000" dirty="0" err="1">
                <a:latin typeface="Arial Rounded MT Bold" panose="020F0704030504030204" pitchFamily="34" charset="77"/>
                <a:cs typeface="Al Bayan Plain" pitchFamily="2" charset="-78"/>
              </a:rPr>
              <a:t>mwyn</a:t>
            </a:r>
            <a:r>
              <a:rPr lang="en-US" sz="3000" dirty="0">
                <a:latin typeface="Arial Rounded MT Bold" panose="020F0704030504030204" pitchFamily="34" charset="77"/>
                <a:cs typeface="Al Bayan Plain" pitchFamily="2" charset="-78"/>
              </a:rPr>
              <a:t> </a:t>
            </a:r>
            <a:r>
              <a:rPr lang="en-US" sz="3000" dirty="0" err="1">
                <a:latin typeface="Arial Rounded MT Bold" panose="020F0704030504030204" pitchFamily="34" charset="77"/>
                <a:cs typeface="Al Bayan Plain" pitchFamily="2" charset="-78"/>
              </a:rPr>
              <a:t>ymarfer</a:t>
            </a:r>
            <a:r>
              <a:rPr lang="en-US" sz="3000" dirty="0">
                <a:latin typeface="Arial Rounded MT Bold" panose="020F0704030504030204" pitchFamily="34" charset="77"/>
                <a:cs typeface="Al Bayan Plain" pitchFamily="2" charset="-78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000" dirty="0">
              <a:latin typeface="Arial Rounded MT Bold" panose="020F0704030504030204" pitchFamily="34" charset="77"/>
              <a:cs typeface="Al Bayan Plain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 err="1">
                <a:latin typeface="Arial Rounded MT Bold" panose="020F0704030504030204" pitchFamily="34" charset="77"/>
                <a:cs typeface="Al Bayan Plain" pitchFamily="2" charset="-78"/>
              </a:rPr>
              <a:t>Cyfle</a:t>
            </a:r>
            <a:r>
              <a:rPr lang="en-US" sz="3000" dirty="0">
                <a:latin typeface="Arial Rounded MT Bold" panose="020F0704030504030204" pitchFamily="34" charset="77"/>
                <a:cs typeface="Al Bayan Plain" pitchFamily="2" charset="-78"/>
              </a:rPr>
              <a:t> </a:t>
            </a:r>
            <a:r>
              <a:rPr lang="en-US" sz="3000" dirty="0" err="1">
                <a:latin typeface="Arial Rounded MT Bold" panose="020F0704030504030204" pitchFamily="34" charset="77"/>
                <a:cs typeface="Al Bayan Plain" pitchFamily="2" charset="-78"/>
              </a:rPr>
              <a:t>i</a:t>
            </a:r>
            <a:r>
              <a:rPr lang="en-US" sz="3000" dirty="0">
                <a:latin typeface="Arial Rounded MT Bold" panose="020F0704030504030204" pitchFamily="34" charset="77"/>
                <a:cs typeface="Al Bayan Plain" pitchFamily="2" charset="-78"/>
              </a:rPr>
              <a:t> </a:t>
            </a:r>
            <a:r>
              <a:rPr lang="en-US" sz="3000" dirty="0" err="1">
                <a:latin typeface="Arial Rounded MT Bold" panose="020F0704030504030204" pitchFamily="34" charset="77"/>
                <a:cs typeface="Al Bayan Plain" pitchFamily="2" charset="-78"/>
              </a:rPr>
              <a:t>ofyn</a:t>
            </a:r>
            <a:r>
              <a:rPr lang="en-US" sz="3000" dirty="0">
                <a:latin typeface="Arial Rounded MT Bold" panose="020F0704030504030204" pitchFamily="34" charset="77"/>
                <a:cs typeface="Al Bayan Plain" pitchFamily="2" charset="-78"/>
              </a:rPr>
              <a:t> </a:t>
            </a:r>
            <a:r>
              <a:rPr lang="en-US" sz="3000" dirty="0" err="1">
                <a:latin typeface="Arial Rounded MT Bold" panose="020F0704030504030204" pitchFamily="34" charset="77"/>
                <a:cs typeface="Al Bayan Plain" pitchFamily="2" charset="-78"/>
              </a:rPr>
              <a:t>cwestiynau</a:t>
            </a:r>
            <a:r>
              <a:rPr lang="en-US" sz="3000" dirty="0">
                <a:latin typeface="Arial Rounded MT Bold" panose="020F0704030504030204" pitchFamily="34" charset="77"/>
                <a:cs typeface="Al Bayan Plain" pitchFamily="2" charset="-78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49520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97C79-F0CF-964E-8312-B65C28880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650" y="0"/>
            <a:ext cx="10396882" cy="992459"/>
          </a:xfrm>
        </p:spPr>
        <p:txBody>
          <a:bodyPr>
            <a:normAutofit/>
          </a:bodyPr>
          <a:lstStyle/>
          <a:p>
            <a:pPr algn="ctr"/>
            <a:r>
              <a:rPr lang="en-US" dirty="0" err="1"/>
              <a:t>Cenedl</a:t>
            </a:r>
            <a:r>
              <a:rPr lang="en-US" dirty="0"/>
              <a:t> </a:t>
            </a:r>
            <a:r>
              <a:rPr lang="en-US" dirty="0" err="1"/>
              <a:t>enwau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578C67-9D15-794F-9D5E-AB8CAF40AFDD}"/>
              </a:ext>
            </a:extLst>
          </p:cNvPr>
          <p:cNvSpPr txBox="1"/>
          <p:nvPr/>
        </p:nvSpPr>
        <p:spPr>
          <a:xfrm>
            <a:off x="1126273" y="1170956"/>
            <a:ext cx="3189249" cy="553998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000" dirty="0" err="1"/>
              <a:t>Enwau</a:t>
            </a:r>
            <a:r>
              <a:rPr lang="en-US" sz="3000" dirty="0"/>
              <a:t> </a:t>
            </a:r>
            <a:r>
              <a:rPr lang="en-US" sz="3000" dirty="0" err="1"/>
              <a:t>benywaidd</a:t>
            </a:r>
            <a:endParaRPr lang="en-US" sz="3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E5E9F3-3074-6448-B174-4C39ABD6E80C}"/>
              </a:ext>
            </a:extLst>
          </p:cNvPr>
          <p:cNvSpPr txBox="1"/>
          <p:nvPr/>
        </p:nvSpPr>
        <p:spPr>
          <a:xfrm>
            <a:off x="7522310" y="1170956"/>
            <a:ext cx="3189249" cy="553998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000" dirty="0" err="1"/>
              <a:t>Enwau</a:t>
            </a:r>
            <a:r>
              <a:rPr lang="en-US" sz="3000" dirty="0"/>
              <a:t> </a:t>
            </a:r>
            <a:r>
              <a:rPr lang="en-US" sz="3000" dirty="0" err="1"/>
              <a:t>gwrywaidd</a:t>
            </a:r>
            <a:endParaRPr lang="en-US" sz="3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79CB77-FA2B-4644-847D-87E56DA3D70E}"/>
              </a:ext>
            </a:extLst>
          </p:cNvPr>
          <p:cNvSpPr txBox="1"/>
          <p:nvPr/>
        </p:nvSpPr>
        <p:spPr>
          <a:xfrm>
            <a:off x="486704" y="2028825"/>
            <a:ext cx="5386387" cy="33624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500" dirty="0">
                <a:latin typeface="Arial Rounded MT Bold" panose="020F0704030504030204" pitchFamily="34" charset="77"/>
              </a:rPr>
              <a:t>TM </a:t>
            </a:r>
            <a:r>
              <a:rPr lang="en-US" sz="2500" dirty="0" err="1">
                <a:latin typeface="Arial Rounded MT Bold" panose="020F0704030504030204" pitchFamily="34" charset="77"/>
              </a:rPr>
              <a:t>yn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dilyn</a:t>
            </a:r>
            <a:r>
              <a:rPr lang="en-US" sz="2500" dirty="0">
                <a:latin typeface="Arial Rounded MT Bold" panose="020F0704030504030204" pitchFamily="34" charset="77"/>
              </a:rPr>
              <a:t> ‘y’ </a:t>
            </a:r>
            <a:r>
              <a:rPr lang="en-US" sz="2500" dirty="0" err="1">
                <a:latin typeface="Arial Rounded MT Bold" panose="020F0704030504030204" pitchFamily="34" charset="77"/>
              </a:rPr>
              <a:t>fannod</a:t>
            </a:r>
            <a:r>
              <a:rPr lang="en-US" sz="2500" dirty="0">
                <a:latin typeface="Arial Rounded MT Bold" panose="020F0704030504030204" pitchFamily="34" charset="77"/>
              </a:rPr>
              <a:t>.</a:t>
            </a:r>
          </a:p>
          <a:p>
            <a:pPr lvl="1">
              <a:lnSpc>
                <a:spcPct val="150000"/>
              </a:lnSpc>
            </a:pPr>
            <a:r>
              <a:rPr lang="en-US" sz="2500" dirty="0" err="1">
                <a:latin typeface="Arial Rounded MT Bold" panose="020F0704030504030204" pitchFamily="34" charset="77"/>
              </a:rPr>
              <a:t>ee</a:t>
            </a:r>
            <a:r>
              <a:rPr lang="en-US" sz="2500" dirty="0">
                <a:latin typeface="Arial Rounded MT Bold" panose="020F0704030504030204" pitchFamily="34" charset="77"/>
              </a:rPr>
              <a:t>. Y </a:t>
            </a:r>
            <a:r>
              <a:rPr lang="en-US" sz="2500" dirty="0" err="1">
                <a:latin typeface="Arial Rounded MT Bold" panose="020F0704030504030204" pitchFamily="34" charset="77"/>
              </a:rPr>
              <a:t>gadair</a:t>
            </a:r>
            <a:r>
              <a:rPr lang="en-US" sz="2500" dirty="0">
                <a:latin typeface="Arial Rounded MT Bold" panose="020F0704030504030204" pitchFamily="34" charset="77"/>
              </a:rPr>
              <a:t>, y </a:t>
            </a:r>
            <a:r>
              <a:rPr lang="en-US" sz="2500" dirty="0" err="1">
                <a:latin typeface="Arial Rounded MT Bold" panose="020F0704030504030204" pitchFamily="34" charset="77"/>
              </a:rPr>
              <a:t>ferch</a:t>
            </a:r>
            <a:endParaRPr lang="en-US" sz="2500" dirty="0">
              <a:latin typeface="Arial Rounded MT Bold" panose="020F0704030504030204" pitchFamily="34" charset="77"/>
            </a:endParaRPr>
          </a:p>
          <a:p>
            <a:pPr lvl="1"/>
            <a:endParaRPr lang="en-US" sz="2500" dirty="0">
              <a:latin typeface="Arial Rounded MT Bold" panose="020F0704030504030204" pitchFamily="34" charset="77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500" dirty="0" err="1">
                <a:latin typeface="Arial Rounded MT Bold" panose="020F0704030504030204" pitchFamily="34" charset="77"/>
              </a:rPr>
              <a:t>Ansoddeiriau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yn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treiglo’n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feddal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yn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dilyn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enw</a:t>
            </a:r>
            <a:r>
              <a:rPr lang="en-US" sz="2500" dirty="0">
                <a:latin typeface="Arial Rounded MT Bold" panose="020F0704030504030204" pitchFamily="34" charset="77"/>
              </a:rPr>
              <a:t> ben.</a:t>
            </a:r>
          </a:p>
          <a:p>
            <a:pPr lvl="1">
              <a:lnSpc>
                <a:spcPct val="150000"/>
              </a:lnSpc>
            </a:pPr>
            <a:r>
              <a:rPr lang="en-US" sz="2500" dirty="0" err="1">
                <a:latin typeface="Arial Rounded MT Bold" panose="020F0704030504030204" pitchFamily="34" charset="77"/>
              </a:rPr>
              <a:t>ee</a:t>
            </a:r>
            <a:r>
              <a:rPr lang="en-US" sz="2500" dirty="0">
                <a:latin typeface="Arial Rounded MT Bold" panose="020F0704030504030204" pitchFamily="34" charset="77"/>
              </a:rPr>
              <a:t>.  </a:t>
            </a:r>
            <a:r>
              <a:rPr lang="en-US" sz="2500" dirty="0" err="1">
                <a:latin typeface="Arial Rounded MT Bold" panose="020F0704030504030204" pitchFamily="34" charset="77"/>
              </a:rPr>
              <a:t>Ffenest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fawr</a:t>
            </a:r>
            <a:r>
              <a:rPr lang="en-US" sz="2500" dirty="0">
                <a:latin typeface="Arial Rounded MT Bold" panose="020F0704030504030204" pitchFamily="34" charset="77"/>
              </a:rPr>
              <a:t>, </a:t>
            </a:r>
            <a:r>
              <a:rPr lang="en-US" sz="2500" dirty="0" err="1">
                <a:latin typeface="Arial Rounded MT Bold" panose="020F0704030504030204" pitchFamily="34" charset="77"/>
              </a:rPr>
              <a:t>cadair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goch</a:t>
            </a:r>
            <a:r>
              <a:rPr lang="en-US" sz="2500" dirty="0">
                <a:latin typeface="Arial Rounded MT Bold" panose="020F0704030504030204" pitchFamily="34" charset="77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9EB981-34DA-4540-8A51-F31B1B366248}"/>
              </a:ext>
            </a:extLst>
          </p:cNvPr>
          <p:cNvSpPr txBox="1"/>
          <p:nvPr/>
        </p:nvSpPr>
        <p:spPr>
          <a:xfrm>
            <a:off x="5873091" y="1903451"/>
            <a:ext cx="5967412" cy="34806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500" dirty="0">
                <a:latin typeface="Arial Rounded MT Bold" panose="020F0704030504030204" pitchFamily="34" charset="77"/>
              </a:rPr>
              <a:t>Dim </a:t>
            </a:r>
            <a:r>
              <a:rPr lang="en-US" sz="2500" dirty="0" err="1">
                <a:latin typeface="Arial Rounded MT Bold" panose="020F0704030504030204" pitchFamily="34" charset="77"/>
              </a:rPr>
              <a:t>treiglad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yn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dilyn</a:t>
            </a:r>
            <a:r>
              <a:rPr lang="en-US" sz="2500" dirty="0">
                <a:latin typeface="Arial Rounded MT Bold" panose="020F0704030504030204" pitchFamily="34" charset="77"/>
              </a:rPr>
              <a:t> ‘y’ </a:t>
            </a:r>
            <a:r>
              <a:rPr lang="en-US" sz="2500" dirty="0" err="1">
                <a:latin typeface="Arial Rounded MT Bold" panose="020F0704030504030204" pitchFamily="34" charset="77"/>
              </a:rPr>
              <a:t>fannod</a:t>
            </a:r>
            <a:r>
              <a:rPr lang="en-US" sz="2500" dirty="0">
                <a:latin typeface="Arial Rounded MT Bold" panose="020F0704030504030204" pitchFamily="34" charset="77"/>
              </a:rPr>
              <a:t>.</a:t>
            </a:r>
          </a:p>
          <a:p>
            <a:pPr lvl="2">
              <a:lnSpc>
                <a:spcPct val="150000"/>
              </a:lnSpc>
            </a:pPr>
            <a:r>
              <a:rPr lang="en-US" sz="2500" dirty="0" err="1">
                <a:latin typeface="Arial Rounded MT Bold" panose="020F0704030504030204" pitchFamily="34" charset="77"/>
              </a:rPr>
              <a:t>ee</a:t>
            </a:r>
            <a:r>
              <a:rPr lang="en-US" sz="2500" dirty="0">
                <a:latin typeface="Arial Rounded MT Bold" panose="020F0704030504030204" pitchFamily="34" charset="77"/>
              </a:rPr>
              <a:t>. Y bag, y </a:t>
            </a:r>
            <a:r>
              <a:rPr lang="en-US" sz="2500" dirty="0" err="1">
                <a:latin typeface="Arial Rounded MT Bold" panose="020F0704030504030204" pitchFamily="34" charset="77"/>
              </a:rPr>
              <a:t>bachgen</a:t>
            </a:r>
            <a:r>
              <a:rPr lang="en-US" sz="2500" dirty="0">
                <a:latin typeface="Arial Rounded MT Bold" panose="020F0704030504030204" pitchFamily="34" charset="77"/>
              </a:rPr>
              <a:t>.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500" dirty="0">
              <a:latin typeface="Arial Rounded MT Bold" panose="020F0704030504030204" pitchFamily="34" charset="77"/>
            </a:endParaRP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500" dirty="0" err="1">
                <a:latin typeface="Arial Rounded MT Bold" panose="020F0704030504030204" pitchFamily="34" charset="77"/>
              </a:rPr>
              <a:t>Ansoddeiriau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ddim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yn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treiglo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yn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dilyn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enw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gwr</a:t>
            </a:r>
            <a:r>
              <a:rPr lang="en-US" sz="2500" dirty="0">
                <a:latin typeface="Arial Rounded MT Bold" panose="020F0704030504030204" pitchFamily="34" charset="77"/>
              </a:rPr>
              <a:t>.</a:t>
            </a:r>
          </a:p>
          <a:p>
            <a:pPr lvl="1">
              <a:lnSpc>
                <a:spcPct val="150000"/>
              </a:lnSpc>
            </a:pPr>
            <a:r>
              <a:rPr lang="en-US" sz="2500" dirty="0">
                <a:latin typeface="Arial Rounded MT Bold" panose="020F0704030504030204" pitchFamily="34" charset="77"/>
              </a:rPr>
              <a:t>	</a:t>
            </a:r>
            <a:r>
              <a:rPr lang="en-US" sz="2500" dirty="0" err="1">
                <a:latin typeface="Arial Rounded MT Bold" panose="020F0704030504030204" pitchFamily="34" charset="77"/>
              </a:rPr>
              <a:t>ee</a:t>
            </a:r>
            <a:r>
              <a:rPr lang="en-US" sz="2500" dirty="0">
                <a:latin typeface="Arial Rounded MT Bold" panose="020F0704030504030204" pitchFamily="34" charset="77"/>
              </a:rPr>
              <a:t>. </a:t>
            </a:r>
            <a:r>
              <a:rPr lang="en-US" sz="2500" dirty="0" err="1">
                <a:latin typeface="Arial Rounded MT Bold" panose="020F0704030504030204" pitchFamily="34" charset="77"/>
              </a:rPr>
              <a:t>Bwrdd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gwyn</a:t>
            </a:r>
            <a:r>
              <a:rPr lang="en-US" sz="2500" dirty="0">
                <a:latin typeface="Arial Rounded MT Bold" panose="020F0704030504030204" pitchFamily="34" charset="77"/>
              </a:rPr>
              <a:t>, </a:t>
            </a:r>
            <a:r>
              <a:rPr lang="en-US" sz="2500" dirty="0" err="1">
                <a:latin typeface="Arial Rounded MT Bold" panose="020F0704030504030204" pitchFamily="34" charset="77"/>
              </a:rPr>
              <a:t>cas</a:t>
            </a:r>
            <a:r>
              <a:rPr lang="en-US" sz="2500" dirty="0">
                <a:latin typeface="Arial Rounded MT Bold" panose="020F0704030504030204" pitchFamily="34" charset="77"/>
              </a:rPr>
              <a:t> </a:t>
            </a:r>
            <a:r>
              <a:rPr lang="en-US" sz="2500" dirty="0" err="1">
                <a:latin typeface="Arial Rounded MT Bold" panose="020F0704030504030204" pitchFamily="34" charset="77"/>
              </a:rPr>
              <a:t>pensil</a:t>
            </a:r>
            <a:r>
              <a:rPr lang="en-US" sz="2500" dirty="0">
                <a:latin typeface="Arial Rounded MT Bold" panose="020F0704030504030204" pitchFamily="34" charset="77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90213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010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07314920"/>
              </p:ext>
            </p:extLst>
          </p:nvPr>
        </p:nvGraphicFramePr>
        <p:xfrm>
          <a:off x="-133215" y="829008"/>
          <a:ext cx="8429235" cy="5809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6" name="Document" r:id="rId3" imgW="22552381" imgH="15542857" progId="Word.Document.12">
                  <p:link updateAutomatic="1"/>
                </p:oleObj>
              </mc:Choice>
              <mc:Fallback>
                <p:oleObj name="Document" r:id="rId3" imgW="22552381" imgH="15542857" progId="Word.Document.12">
                  <p:link updateAutomatic="1"/>
                  <p:pic>
                    <p:nvPicPr>
                      <p:cNvPr id="4301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33215" y="829008"/>
                        <a:ext cx="8429235" cy="5809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4F1A858D-3630-8A4B-839C-8B0AD61B644C}"/>
              </a:ext>
            </a:extLst>
          </p:cNvPr>
          <p:cNvSpPr txBox="1"/>
          <p:nvPr/>
        </p:nvSpPr>
        <p:spPr>
          <a:xfrm>
            <a:off x="1678959" y="121122"/>
            <a:ext cx="8429235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latin typeface="Trebuchet MS" panose="020B0703020202090204" pitchFamily="34" charset="0"/>
              </a:rPr>
              <a:t>Rhifau</a:t>
            </a:r>
            <a:r>
              <a:rPr lang="en-US" sz="4000" b="1" dirty="0">
                <a:latin typeface="Trebuchet MS" panose="020B0703020202090204" pitchFamily="34" charset="0"/>
              </a:rPr>
              <a:t> </a:t>
            </a:r>
            <a:r>
              <a:rPr lang="en-US" sz="4000" b="1" dirty="0" err="1">
                <a:latin typeface="Trebuchet MS" panose="020B0703020202090204" pitchFamily="34" charset="0"/>
              </a:rPr>
              <a:t>benywaidd</a:t>
            </a:r>
            <a:r>
              <a:rPr lang="en-US" sz="4000" b="1" dirty="0">
                <a:latin typeface="Trebuchet MS" panose="020B0703020202090204" pitchFamily="34" charset="0"/>
              </a:rPr>
              <a:t> a </a:t>
            </a:r>
            <a:r>
              <a:rPr lang="en-US" sz="4000" b="1" dirty="0" err="1">
                <a:latin typeface="Trebuchet MS" panose="020B0703020202090204" pitchFamily="34" charset="0"/>
              </a:rPr>
              <a:t>gwrywaidd</a:t>
            </a:r>
            <a:endParaRPr lang="en-US" sz="4000" b="1" dirty="0">
              <a:latin typeface="Trebuchet MS" panose="020B0703020202090204" pitchFamily="34" charset="0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9053422A-3C65-BB46-8343-C015529C482C}"/>
              </a:ext>
            </a:extLst>
          </p:cNvPr>
          <p:cNvSpPr/>
          <p:nvPr/>
        </p:nvSpPr>
        <p:spPr>
          <a:xfrm>
            <a:off x="7614458" y="1712422"/>
            <a:ext cx="4577542" cy="324196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dirty="0" err="1"/>
              <a:t>Cofiwch</a:t>
            </a:r>
            <a:r>
              <a:rPr lang="en-US" sz="3000" dirty="0"/>
              <a:t>:</a:t>
            </a:r>
          </a:p>
          <a:p>
            <a:pPr algn="ctr"/>
            <a:endParaRPr lang="en-US" sz="3000" dirty="0"/>
          </a:p>
          <a:p>
            <a:pPr algn="ctr"/>
            <a:r>
              <a:rPr lang="en-US" sz="3000" dirty="0"/>
              <a:t>PUM = dim </a:t>
            </a:r>
            <a:r>
              <a:rPr lang="en-US" sz="3000" dirty="0" err="1"/>
              <a:t>treiglad</a:t>
            </a:r>
            <a:endParaRPr lang="en-US" sz="3000" dirty="0"/>
          </a:p>
          <a:p>
            <a:pPr algn="ctr"/>
            <a:r>
              <a:rPr lang="en-US" sz="3000" dirty="0"/>
              <a:t>CHWE = T.LL</a:t>
            </a:r>
          </a:p>
        </p:txBody>
      </p:sp>
    </p:spTree>
    <p:extLst>
      <p:ext uri="{BB962C8B-B14F-4D97-AF65-F5344CB8AC3E}">
        <p14:creationId xmlns:p14="http://schemas.microsoft.com/office/powerpoint/2010/main" val="8764460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xplosion 2 1">
            <a:extLst>
              <a:ext uri="{FF2B5EF4-FFF2-40B4-BE49-F238E27FC236}">
                <a16:creationId xmlns:a16="http://schemas.microsoft.com/office/drawing/2014/main" id="{0AE40AB2-A6E6-564F-9B8C-E5841ED03674}"/>
              </a:ext>
            </a:extLst>
          </p:cNvPr>
          <p:cNvSpPr/>
          <p:nvPr/>
        </p:nvSpPr>
        <p:spPr>
          <a:xfrm>
            <a:off x="0" y="246429"/>
            <a:ext cx="4714875" cy="3514725"/>
          </a:xfrm>
          <a:prstGeom prst="irregularSeal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dirty="0"/>
              <a:t>Y </a:t>
            </a:r>
            <a:r>
              <a:rPr lang="en-US" sz="3000" dirty="0" err="1"/>
              <a:t>Dyddiad</a:t>
            </a:r>
            <a:endParaRPr lang="en-US" sz="3000" dirty="0"/>
          </a:p>
        </p:txBody>
      </p:sp>
      <p:graphicFrame>
        <p:nvGraphicFramePr>
          <p:cNvPr id="11266" name="Object 13">
            <a:extLst>
              <a:ext uri="{FF2B5EF4-FFF2-40B4-BE49-F238E27FC236}">
                <a16:creationId xmlns:a16="http://schemas.microsoft.com/office/drawing/2014/main" id="{6B7B22EA-4DF2-604D-98E6-352D8A90206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3198940"/>
              </p:ext>
            </p:extLst>
          </p:nvPr>
        </p:nvGraphicFramePr>
        <p:xfrm>
          <a:off x="4248150" y="170106"/>
          <a:ext cx="7696199" cy="59274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3" name="Document" r:id="rId3" imgW="3270250" imgH="2527300" progId="Word.Document.12">
                  <p:embed/>
                </p:oleObj>
              </mc:Choice>
              <mc:Fallback>
                <p:oleObj name="Document" r:id="rId3" imgW="3270250" imgH="2527300" progId="Word.Document.12">
                  <p:embed/>
                  <p:pic>
                    <p:nvPicPr>
                      <p:cNvPr id="11266" name="Object 13">
                        <a:extLst>
                          <a:ext uri="{FF2B5EF4-FFF2-40B4-BE49-F238E27FC236}">
                            <a16:creationId xmlns:a16="http://schemas.microsoft.com/office/drawing/2014/main" id="{6B7B22EA-4DF2-604D-98E6-352D8A90206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48150" y="170106"/>
                        <a:ext cx="7696199" cy="5927484"/>
                      </a:xfrm>
                      <a:prstGeom prst="rect">
                        <a:avLst/>
                      </a:prstGeom>
                      <a:solidFill>
                        <a:schemeClr val="accent4">
                          <a:lumMod val="40000"/>
                          <a:lumOff val="60000"/>
                        </a:schemeClr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900116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5DCF075-8A53-C541-90A2-CA74D6DD857E}"/>
              </a:ext>
            </a:extLst>
          </p:cNvPr>
          <p:cNvSpPr txBox="1"/>
          <p:nvPr/>
        </p:nvSpPr>
        <p:spPr>
          <a:xfrm>
            <a:off x="2495550" y="290145"/>
            <a:ext cx="588645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000" dirty="0" err="1"/>
              <a:t>Trefnolion</a:t>
            </a:r>
            <a:endParaRPr lang="en-US" sz="5000" dirty="0"/>
          </a:p>
          <a:p>
            <a:pPr algn="ctr"/>
            <a:endParaRPr lang="en-US" sz="5000" dirty="0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A1022606-E6B7-664C-A379-4E3D649C77CB}"/>
              </a:ext>
            </a:extLst>
          </p:cNvPr>
          <p:cNvSpPr txBox="1">
            <a:spLocks noChangeArrowheads="1"/>
          </p:cNvSpPr>
          <p:nvPr/>
        </p:nvSpPr>
        <p:spPr>
          <a:xfrm>
            <a:off x="1172308" y="1518138"/>
            <a:ext cx="8229600" cy="45259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y-GB" altLang="en-US" sz="2800" b="1" u="sng" dirty="0"/>
              <a:t>‘Cyntaf’</a:t>
            </a:r>
            <a:r>
              <a:rPr lang="cy-GB" altLang="en-US" sz="2800" dirty="0"/>
              <a:t> yw’r unig drefnolyn sydd yn dilyn enw: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y-GB" altLang="en-US" sz="2800" dirty="0"/>
              <a:t>    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y-GB" altLang="en-US" sz="2800" dirty="0"/>
              <a:t>     y ferch </a:t>
            </a:r>
            <a:r>
              <a:rPr lang="cy-GB" altLang="en-US" sz="2800" dirty="0">
                <a:solidFill>
                  <a:srgbClr val="FF66CC"/>
                </a:solidFill>
              </a:rPr>
              <a:t>g</a:t>
            </a:r>
            <a:r>
              <a:rPr lang="cy-GB" altLang="en-US" sz="2800" dirty="0"/>
              <a:t>yntaf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y-GB" altLang="en-US" sz="2800" dirty="0"/>
              <a:t>     y bachgen </a:t>
            </a:r>
            <a:r>
              <a:rPr lang="cy-GB" altLang="en-US" sz="2800" dirty="0">
                <a:solidFill>
                  <a:srgbClr val="0070C0"/>
                </a:solidFill>
              </a:rPr>
              <a:t>c</a:t>
            </a:r>
            <a:r>
              <a:rPr lang="cy-GB" altLang="en-US" sz="2800" dirty="0"/>
              <a:t>yntaf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endParaRPr lang="cy-GB" altLang="en-US" sz="2800" dirty="0"/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y-GB" altLang="en-US" sz="2800" dirty="0"/>
              <a:t>Beth yw’r rheolau treiglo?</a:t>
            </a:r>
          </a:p>
          <a:p>
            <a:pPr marL="990600" lvl="1" indent="-533400">
              <a:lnSpc>
                <a:spcPct val="90000"/>
              </a:lnSpc>
            </a:pPr>
            <a:r>
              <a:rPr lang="cy-GB" altLang="en-US" sz="2400" dirty="0"/>
              <a:t>Treiglir ‘cyntaf’ yn feddal ar </a:t>
            </a:r>
            <a:r>
              <a:rPr lang="en-US" altLang="en-US" sz="2400" dirty="0" err="1"/>
              <a:t>ô</a:t>
            </a:r>
            <a:r>
              <a:rPr lang="cy-GB" altLang="en-US" sz="2400" dirty="0"/>
              <a:t>l </a:t>
            </a:r>
            <a:r>
              <a:rPr lang="cy-GB" altLang="en-US" sz="2400" u="sng" dirty="0"/>
              <a:t>enw benywaidd</a:t>
            </a:r>
          </a:p>
          <a:p>
            <a:pPr marL="990600" lvl="1" indent="-533400">
              <a:lnSpc>
                <a:spcPct val="90000"/>
              </a:lnSpc>
            </a:pPr>
            <a:r>
              <a:rPr lang="cy-GB" altLang="en-US" sz="2400" dirty="0"/>
              <a:t>Nid oes treiglad ar </a:t>
            </a:r>
            <a:r>
              <a:rPr lang="en-US" altLang="en-US" sz="2400" dirty="0" err="1"/>
              <a:t>ôl</a:t>
            </a:r>
            <a:r>
              <a:rPr lang="en-US" altLang="en-US" sz="2400" dirty="0"/>
              <a:t> </a:t>
            </a:r>
            <a:r>
              <a:rPr lang="en-US" altLang="en-US" sz="2400" u="sng" dirty="0" err="1"/>
              <a:t>enw</a:t>
            </a:r>
            <a:r>
              <a:rPr lang="en-US" altLang="en-US" sz="2400" u="sng" dirty="0"/>
              <a:t> </a:t>
            </a:r>
            <a:r>
              <a:rPr lang="en-US" altLang="en-US" sz="2400" u="sng" dirty="0" err="1"/>
              <a:t>gwrywaidd</a:t>
            </a:r>
            <a:r>
              <a:rPr lang="en-US" altLang="en-US" sz="2400" dirty="0"/>
              <a:t> </a:t>
            </a:r>
            <a:r>
              <a:rPr lang="en-US" altLang="en-US" sz="2400" dirty="0" err="1"/>
              <a:t>neu</a:t>
            </a:r>
            <a:r>
              <a:rPr lang="en-US" altLang="en-US" sz="2400" dirty="0"/>
              <a:t> </a:t>
            </a:r>
            <a:r>
              <a:rPr lang="en-US" altLang="en-US" sz="2400" u="sng" dirty="0" err="1"/>
              <a:t>luosog</a:t>
            </a:r>
            <a:endParaRPr lang="en-US" altLang="en-US" sz="2400" u="sng" dirty="0"/>
          </a:p>
          <a:p>
            <a:pPr marL="2209800" lvl="4" indent="-381000">
              <a:lnSpc>
                <a:spcPct val="90000"/>
              </a:lnSpc>
              <a:buFontTx/>
              <a:buNone/>
            </a:pPr>
            <a:r>
              <a:rPr lang="en-US" altLang="en-US" sz="1800" dirty="0"/>
              <a:t>                                                                           </a:t>
            </a:r>
          </a:p>
          <a:p>
            <a:pPr marL="2209800" lvl="4" indent="-381000">
              <a:lnSpc>
                <a:spcPct val="90000"/>
              </a:lnSpc>
              <a:buFontTx/>
              <a:buNone/>
            </a:pPr>
            <a:r>
              <a:rPr lang="en-US" altLang="en-US" sz="1800" dirty="0"/>
              <a:t>							</a:t>
            </a:r>
          </a:p>
        </p:txBody>
      </p:sp>
    </p:spTree>
    <p:extLst>
      <p:ext uri="{BB962C8B-B14F-4D97-AF65-F5344CB8AC3E}">
        <p14:creationId xmlns:p14="http://schemas.microsoft.com/office/powerpoint/2010/main" val="2027340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6E20541D-AA1B-5340-A5A7-75500F7FF52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/>
              <a:t>Ymarferion</a:t>
            </a:r>
            <a:endParaRPr lang="en-GB" altLang="en-US" dirty="0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2F3A0BC1-1B4A-8048-AA17-CCE1221568F3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r>
              <a:rPr lang="cy-GB" altLang="en-US" dirty="0"/>
              <a:t>Defnyddio ‘cyntaf’</a:t>
            </a:r>
          </a:p>
          <a:p>
            <a:pPr>
              <a:lnSpc>
                <a:spcPct val="90000"/>
              </a:lnSpc>
              <a:buFontTx/>
              <a:buNone/>
            </a:pPr>
            <a:endParaRPr lang="cy-GB" altLang="en-US" dirty="0"/>
          </a:p>
          <a:p>
            <a:pPr>
              <a:lnSpc>
                <a:spcPct val="90000"/>
              </a:lnSpc>
              <a:buFontTx/>
              <a:buNone/>
            </a:pPr>
            <a:r>
              <a:rPr lang="cy-GB" altLang="en-US" dirty="0"/>
              <a:t>gwers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y-GB" altLang="en-US" dirty="0"/>
              <a:t>adroddiad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y-GB" altLang="en-US" dirty="0"/>
              <a:t>dyddiau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y-GB" altLang="en-US" dirty="0"/>
              <a:t>tr</a:t>
            </a:r>
            <a:r>
              <a:rPr lang="en-US" altLang="en-US" dirty="0" err="1"/>
              <a:t>ên</a:t>
            </a:r>
            <a:endParaRPr lang="en-US" altLang="en-US" dirty="0"/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dirty="0" err="1"/>
              <a:t>wythnos</a:t>
            </a:r>
            <a:endParaRPr lang="en-US" altLang="en-US" dirty="0"/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dirty="0" err="1"/>
              <a:t>misoedd</a:t>
            </a:r>
            <a:endParaRPr lang="en-US" altLang="en-US" dirty="0"/>
          </a:p>
          <a:p>
            <a:pPr>
              <a:lnSpc>
                <a:spcPct val="90000"/>
              </a:lnSpc>
              <a:buFontTx/>
              <a:buNone/>
            </a:pPr>
            <a:endParaRPr lang="cy-GB" altLang="en-US" dirty="0">
              <a:solidFill>
                <a:schemeClr val="folHlink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endParaRPr lang="cy-GB" altLang="en-US" dirty="0"/>
          </a:p>
          <a:p>
            <a:pPr>
              <a:lnSpc>
                <a:spcPct val="90000"/>
              </a:lnSpc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293046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AE0D6C46-708A-D44A-B3B5-9B0BA6C36A4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/>
              <a:t>Trefnolion Cyfansawdd</a:t>
            </a:r>
            <a:endParaRPr lang="en-GB" altLang="en-US" dirty="0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FF54C17F-42EC-5249-8133-272B9724856A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609600" indent="-609600"/>
            <a:endParaRPr lang="en-GB" altLang="en-US" dirty="0"/>
          </a:p>
          <a:p>
            <a:pPr marL="609600" indent="-609600">
              <a:buFontTx/>
              <a:buAutoNum type="arabicPeriod"/>
            </a:pPr>
            <a:r>
              <a:rPr lang="en-GB" altLang="en-US" sz="3000" dirty="0"/>
              <a:t>11</a:t>
            </a:r>
            <a:r>
              <a:rPr lang="en-GB" altLang="en-US" sz="3000" baseline="30000" dirty="0"/>
              <a:t>th</a:t>
            </a:r>
            <a:r>
              <a:rPr lang="en-GB" altLang="en-US" sz="3000" dirty="0"/>
              <a:t> boy – </a:t>
            </a:r>
            <a:r>
              <a:rPr lang="en-GB" altLang="en-US" sz="3000" dirty="0" err="1"/>
              <a:t>yr</a:t>
            </a:r>
            <a:r>
              <a:rPr lang="en-GB" altLang="en-US" sz="3000" dirty="0"/>
              <a:t> unfed </a:t>
            </a:r>
            <a:r>
              <a:rPr lang="en-GB" altLang="en-US" sz="3000" dirty="0" err="1"/>
              <a:t>bachgen</a:t>
            </a:r>
            <a:r>
              <a:rPr lang="en-GB" altLang="en-US" sz="3000" dirty="0"/>
              <a:t> </a:t>
            </a:r>
            <a:r>
              <a:rPr lang="en-GB" altLang="en-US" sz="3000" dirty="0" err="1"/>
              <a:t>ar</a:t>
            </a:r>
            <a:r>
              <a:rPr lang="en-GB" altLang="en-US" sz="3000" dirty="0"/>
              <a:t> </a:t>
            </a:r>
            <a:r>
              <a:rPr lang="en-GB" altLang="en-US" sz="3000" dirty="0" err="1"/>
              <a:t>ddeg</a:t>
            </a:r>
            <a:endParaRPr lang="en-GB" altLang="en-US" sz="3000" dirty="0"/>
          </a:p>
          <a:p>
            <a:pPr marL="609600" indent="-609600">
              <a:buFontTx/>
              <a:buNone/>
            </a:pPr>
            <a:r>
              <a:rPr lang="en-GB" altLang="en-US" sz="3000" dirty="0"/>
              <a:t>	11</a:t>
            </a:r>
            <a:r>
              <a:rPr lang="en-GB" altLang="en-US" sz="3000" baseline="30000" dirty="0"/>
              <a:t>th</a:t>
            </a:r>
            <a:r>
              <a:rPr lang="en-GB" altLang="en-US" sz="3000" dirty="0"/>
              <a:t> girl – </a:t>
            </a:r>
            <a:r>
              <a:rPr lang="en-GB" altLang="en-US" sz="3000" dirty="0" err="1"/>
              <a:t>yr</a:t>
            </a:r>
            <a:r>
              <a:rPr lang="en-GB" altLang="en-US" sz="3000" dirty="0"/>
              <a:t> unfed </a:t>
            </a:r>
            <a:r>
              <a:rPr lang="en-GB" altLang="en-US" sz="3000" b="1" dirty="0" err="1"/>
              <a:t>f</a:t>
            </a:r>
            <a:r>
              <a:rPr lang="en-GB" altLang="en-US" sz="3000" dirty="0" err="1"/>
              <a:t>erch</a:t>
            </a:r>
            <a:r>
              <a:rPr lang="en-GB" altLang="en-US" sz="3000" dirty="0"/>
              <a:t> </a:t>
            </a:r>
            <a:r>
              <a:rPr lang="en-GB" altLang="en-US" sz="3000" dirty="0" err="1"/>
              <a:t>ar</a:t>
            </a:r>
            <a:r>
              <a:rPr lang="en-GB" altLang="en-US" sz="3000" dirty="0"/>
              <a:t> </a:t>
            </a:r>
            <a:r>
              <a:rPr lang="en-GB" altLang="en-US" sz="3000" dirty="0" err="1"/>
              <a:t>ddeg</a:t>
            </a:r>
            <a:endParaRPr lang="en-GB" altLang="en-US" sz="3000" dirty="0"/>
          </a:p>
          <a:p>
            <a:pPr marL="609600" indent="-609600">
              <a:buFontTx/>
              <a:buNone/>
            </a:pPr>
            <a:endParaRPr lang="en-GB" altLang="en-US" sz="3000" dirty="0"/>
          </a:p>
          <a:p>
            <a:pPr marL="609600" indent="-609600">
              <a:buFontTx/>
              <a:buNone/>
            </a:pPr>
            <a:r>
              <a:rPr lang="en-GB" altLang="en-US" sz="3000" dirty="0"/>
              <a:t>2. 21</a:t>
            </a:r>
            <a:r>
              <a:rPr lang="en-GB" altLang="en-US" sz="3000" baseline="30000" dirty="0"/>
              <a:t>st</a:t>
            </a:r>
            <a:r>
              <a:rPr lang="en-GB" altLang="en-US" sz="3000" dirty="0"/>
              <a:t> day – </a:t>
            </a:r>
            <a:r>
              <a:rPr lang="en-GB" altLang="en-US" sz="3000" dirty="0" err="1"/>
              <a:t>yr</a:t>
            </a:r>
            <a:r>
              <a:rPr lang="en-GB" altLang="en-US" sz="3000" dirty="0"/>
              <a:t> unfed </a:t>
            </a:r>
            <a:r>
              <a:rPr lang="en-GB" altLang="en-US" sz="3000" dirty="0" err="1"/>
              <a:t>diwrnod</a:t>
            </a:r>
            <a:r>
              <a:rPr lang="en-GB" altLang="en-US" sz="3000" dirty="0"/>
              <a:t> </a:t>
            </a:r>
            <a:r>
              <a:rPr lang="en-GB" altLang="en-US" sz="3000" dirty="0" err="1"/>
              <a:t>ar</a:t>
            </a:r>
            <a:r>
              <a:rPr lang="en-GB" altLang="en-US" sz="3000" dirty="0"/>
              <a:t> </a:t>
            </a:r>
            <a:r>
              <a:rPr lang="en-GB" altLang="en-US" sz="3000" dirty="0" err="1"/>
              <a:t>hugain</a:t>
            </a:r>
            <a:endParaRPr lang="en-GB" altLang="en-US" sz="3000" dirty="0"/>
          </a:p>
          <a:p>
            <a:pPr marL="609600" indent="-609600">
              <a:buFontTx/>
              <a:buNone/>
            </a:pPr>
            <a:r>
              <a:rPr lang="en-GB" altLang="en-US" sz="3000" dirty="0"/>
              <a:t>    21</a:t>
            </a:r>
            <a:r>
              <a:rPr lang="en-GB" altLang="en-US" sz="3000" baseline="30000" dirty="0"/>
              <a:t>st</a:t>
            </a:r>
            <a:r>
              <a:rPr lang="en-GB" altLang="en-US" sz="3000" dirty="0"/>
              <a:t> lesson – </a:t>
            </a:r>
            <a:r>
              <a:rPr lang="en-GB" altLang="en-US" sz="3000" dirty="0" err="1"/>
              <a:t>yr</a:t>
            </a:r>
            <a:r>
              <a:rPr lang="en-GB" altLang="en-US" sz="3000" dirty="0"/>
              <a:t> unfed </a:t>
            </a:r>
            <a:r>
              <a:rPr lang="en-GB" altLang="en-US" sz="3000" b="1" dirty="0" err="1"/>
              <a:t>w</a:t>
            </a:r>
            <a:r>
              <a:rPr lang="en-GB" altLang="en-US" sz="3000" dirty="0" err="1"/>
              <a:t>ers</a:t>
            </a:r>
            <a:r>
              <a:rPr lang="en-GB" altLang="en-US" sz="3000" dirty="0"/>
              <a:t> </a:t>
            </a:r>
            <a:r>
              <a:rPr lang="en-GB" altLang="en-US" sz="3000" dirty="0" err="1"/>
              <a:t>ar</a:t>
            </a:r>
            <a:r>
              <a:rPr lang="en-GB" altLang="en-US" sz="3000" dirty="0"/>
              <a:t> </a:t>
            </a:r>
            <a:r>
              <a:rPr lang="en-GB" altLang="en-US" sz="3000" dirty="0" err="1"/>
              <a:t>hugain</a:t>
            </a:r>
            <a:endParaRPr lang="en-GB" altLang="en-US" sz="3000" dirty="0"/>
          </a:p>
        </p:txBody>
      </p:sp>
    </p:spTree>
    <p:extLst>
      <p:ext uri="{BB962C8B-B14F-4D97-AF65-F5344CB8AC3E}">
        <p14:creationId xmlns:p14="http://schemas.microsoft.com/office/powerpoint/2010/main" val="40260859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A1313B71-7420-6947-8AD8-51C8AC208AEE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/>
              <a:t>ail</a:t>
            </a:r>
            <a:endParaRPr lang="en-GB" altLang="en-US" dirty="0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1CC5CDB4-ABF9-3047-85F8-1BE183C8037C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cy-GB" altLang="en-US" sz="2800"/>
              <a:t>Mae’n rhaid treiglo </a:t>
            </a:r>
            <a:r>
              <a:rPr lang="cy-GB" altLang="en-US" sz="2800" u="sng"/>
              <a:t>enwau unigol</a:t>
            </a:r>
            <a:r>
              <a:rPr lang="cy-GB" altLang="en-US" sz="2800"/>
              <a:t> yn feddal ar </a:t>
            </a:r>
            <a:r>
              <a:rPr lang="en-US" altLang="en-US" sz="2800"/>
              <a:t>ô</a:t>
            </a:r>
            <a:r>
              <a:rPr lang="cy-GB" altLang="en-US" sz="2800"/>
              <a:t>l ‘ail’</a:t>
            </a:r>
          </a:p>
          <a:p>
            <a:pPr>
              <a:lnSpc>
                <a:spcPct val="80000"/>
              </a:lnSpc>
              <a:buFontTx/>
              <a:buNone/>
            </a:pPr>
            <a:endParaRPr lang="cy-GB" altLang="en-US" sz="2800"/>
          </a:p>
          <a:p>
            <a:pPr>
              <a:lnSpc>
                <a:spcPct val="80000"/>
              </a:lnSpc>
              <a:buFontTx/>
              <a:buNone/>
            </a:pPr>
            <a:r>
              <a:rPr lang="cy-GB" altLang="en-US" sz="2800"/>
              <a:t>  dewis &gt; yr ail </a:t>
            </a:r>
            <a:r>
              <a:rPr lang="cy-GB" altLang="en-US" sz="2800" b="1"/>
              <a:t>dd</a:t>
            </a:r>
            <a:r>
              <a:rPr lang="cy-GB" altLang="en-US" sz="2800"/>
              <a:t>ewis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y-GB" altLang="en-US" sz="2800"/>
              <a:t>  rhaglen &gt; yr ail </a:t>
            </a:r>
            <a:r>
              <a:rPr lang="cy-GB" altLang="en-US" sz="2800" b="1"/>
              <a:t>r</a:t>
            </a:r>
            <a:r>
              <a:rPr lang="cy-GB" altLang="en-US" sz="2800"/>
              <a:t>aglen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y-GB" altLang="en-US" sz="2800"/>
              <a:t>  gair &gt; yr ail </a:t>
            </a:r>
            <a:r>
              <a:rPr lang="cy-GB" altLang="en-US" sz="2800" b="1"/>
              <a:t>a</a:t>
            </a:r>
            <a:r>
              <a:rPr lang="cy-GB" altLang="en-US" sz="2800"/>
              <a:t>ir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y-GB" altLang="en-US" sz="2800"/>
              <a:t>  gwers &gt;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y-GB" altLang="en-US" sz="2800"/>
              <a:t>  penderfyniad &gt;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y-GB" altLang="en-US" sz="2800"/>
              <a:t>  llyfr &gt;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y-GB" altLang="en-US" sz="2800"/>
              <a:t>								</a:t>
            </a: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690366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31CF91A6-F44C-B04E-850D-5FE58ACD666A}"/>
              </a:ext>
            </a:extLst>
          </p:cNvPr>
          <p:cNvSpPr txBox="1">
            <a:spLocks noChangeArrowheads="1"/>
          </p:cNvSpPr>
          <p:nvPr/>
        </p:nvSpPr>
        <p:spPr>
          <a:xfrm>
            <a:off x="457199" y="274638"/>
            <a:ext cx="10656277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/>
              <a:t>Enwau Benywaidd</a:t>
            </a:r>
            <a:endParaRPr lang="en-GB" altLang="en-US" dirty="0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EF76C6EC-ADF1-D04A-AACA-3DAD13CF944A}"/>
              </a:ext>
            </a:extLst>
          </p:cNvPr>
          <p:cNvSpPr txBox="1">
            <a:spLocks noChangeArrowheads="1"/>
          </p:cNvSpPr>
          <p:nvPr/>
        </p:nvSpPr>
        <p:spPr>
          <a:xfrm>
            <a:off x="457199" y="1048361"/>
            <a:ext cx="10656277" cy="525621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r>
              <a:rPr lang="cy-GB" altLang="en-US" sz="2800" dirty="0"/>
              <a:t>Pan fydd </a:t>
            </a:r>
            <a:r>
              <a:rPr lang="cy-GB" altLang="en-US" sz="2800" u="sng" dirty="0"/>
              <a:t>enw benywaidd</a:t>
            </a:r>
            <a:r>
              <a:rPr lang="cy-GB" altLang="en-US" sz="2800" dirty="0"/>
              <a:t> yn dilyn unrhyw drefnolyn, mae angen </a:t>
            </a:r>
            <a:r>
              <a:rPr lang="cy-GB" altLang="en-US" sz="2800" u="sng" dirty="0"/>
              <a:t>treiglad meddal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y-GB" altLang="en-US" sz="2800" dirty="0"/>
              <a:t>  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y-GB" altLang="en-US" sz="2800" dirty="0"/>
              <a:t>			y nawfed wers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y-GB" altLang="en-US" sz="2800" dirty="0"/>
              <a:t>     		y chweched gyfrol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y-GB" altLang="en-US" sz="2800" dirty="0"/>
              <a:t>    			y ddegfed noson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y-GB" altLang="en-US" sz="2800" dirty="0"/>
              <a:t>     		y bumed gath</a:t>
            </a:r>
          </a:p>
          <a:p>
            <a:pPr>
              <a:lnSpc>
                <a:spcPct val="90000"/>
              </a:lnSpc>
              <a:buFontTx/>
              <a:buNone/>
            </a:pPr>
            <a:endParaRPr lang="cy-GB" altLang="en-US" sz="2800" dirty="0"/>
          </a:p>
          <a:p>
            <a:pPr>
              <a:lnSpc>
                <a:spcPct val="90000"/>
              </a:lnSpc>
              <a:buFontTx/>
              <a:buNone/>
            </a:pPr>
            <a:r>
              <a:rPr lang="cy-GB" altLang="en-US" sz="2800" dirty="0"/>
              <a:t>Mae trefnolion sy’n dod o flaen enwau benywaidd yn treiglo’n feddal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y-GB" altLang="en-US" sz="2800" dirty="0"/>
              <a:t>     							</a:t>
            </a: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652901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E8517075-C3A5-1E46-97E4-FB0639A09D90}"/>
              </a:ext>
            </a:extLst>
          </p:cNvPr>
          <p:cNvSpPr txBox="1">
            <a:spLocks noChangeArrowheads="1"/>
          </p:cNvSpPr>
          <p:nvPr/>
        </p:nvSpPr>
        <p:spPr>
          <a:xfrm>
            <a:off x="457199" y="274638"/>
            <a:ext cx="11183815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 b="1"/>
              <a:t>trydedd + pedwaredd</a:t>
            </a:r>
            <a:r>
              <a:rPr lang="cy-GB" altLang="en-US"/>
              <a:t> </a:t>
            </a:r>
            <a:endParaRPr lang="en-GB" altLang="en-US" dirty="0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4A749962-DDFC-084A-BBE5-E1D784BA33C8}"/>
              </a:ext>
            </a:extLst>
          </p:cNvPr>
          <p:cNvSpPr txBox="1">
            <a:spLocks noChangeArrowheads="1"/>
          </p:cNvSpPr>
          <p:nvPr/>
        </p:nvSpPr>
        <p:spPr>
          <a:xfrm>
            <a:off x="457199" y="1341438"/>
            <a:ext cx="11183815" cy="55165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cy-GB" altLang="en-US" sz="2800" dirty="0"/>
              <a:t>Mae’r trefnolion benywaidd yn cael eu defnyddio cyn enwau </a:t>
            </a:r>
            <a:r>
              <a:rPr lang="cy-GB" altLang="en-US" sz="2800" u="sng" dirty="0"/>
              <a:t>benywaidd </a:t>
            </a:r>
            <a:r>
              <a:rPr lang="cy-GB" altLang="en-US" sz="2800" dirty="0"/>
              <a:t>yn unig</a:t>
            </a:r>
          </a:p>
          <a:p>
            <a:pPr>
              <a:lnSpc>
                <a:spcPct val="80000"/>
              </a:lnSpc>
              <a:buFontTx/>
              <a:buNone/>
            </a:pPr>
            <a:endParaRPr lang="cy-GB" altLang="en-US" sz="2800" dirty="0"/>
          </a:p>
          <a:p>
            <a:pPr>
              <a:lnSpc>
                <a:spcPct val="80000"/>
              </a:lnSpc>
              <a:buFontTx/>
              <a:buNone/>
            </a:pPr>
            <a:r>
              <a:rPr lang="cy-GB" altLang="en-US" sz="2800" dirty="0"/>
              <a:t>  	 y </a:t>
            </a:r>
            <a:r>
              <a:rPr lang="cy-GB" altLang="en-US" sz="2800" b="1" dirty="0"/>
              <a:t>d</a:t>
            </a:r>
            <a:r>
              <a:rPr lang="cy-GB" altLang="en-US" sz="2800" dirty="0"/>
              <a:t>rydedd gadair		y </a:t>
            </a:r>
            <a:r>
              <a:rPr lang="cy-GB" altLang="en-US" sz="2800" b="1" dirty="0"/>
              <a:t>d</a:t>
            </a:r>
            <a:r>
              <a:rPr lang="cy-GB" altLang="en-US" sz="2800" dirty="0"/>
              <a:t>rydedd dywysoges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y-GB" altLang="en-US" sz="2800" dirty="0"/>
              <a:t>  	 y </a:t>
            </a:r>
            <a:r>
              <a:rPr lang="cy-GB" altLang="en-US" sz="2800" b="1" dirty="0"/>
              <a:t>b</a:t>
            </a:r>
            <a:r>
              <a:rPr lang="cy-GB" altLang="en-US" sz="2800" dirty="0"/>
              <a:t>edwaredd ganrif		y </a:t>
            </a:r>
            <a:r>
              <a:rPr lang="cy-GB" altLang="en-US" sz="2800" b="1" dirty="0"/>
              <a:t>b</a:t>
            </a:r>
            <a:r>
              <a:rPr lang="cy-GB" altLang="en-US" sz="2800" dirty="0"/>
              <a:t>edwaredd bennod </a:t>
            </a:r>
          </a:p>
          <a:p>
            <a:pPr>
              <a:lnSpc>
                <a:spcPct val="80000"/>
              </a:lnSpc>
              <a:buFontTx/>
              <a:buNone/>
            </a:pPr>
            <a:endParaRPr lang="cy-GB" altLang="en-US" sz="2800" dirty="0"/>
          </a:p>
          <a:p>
            <a:pPr>
              <a:lnSpc>
                <a:spcPct val="80000"/>
              </a:lnSpc>
              <a:buFontTx/>
              <a:buNone/>
            </a:pPr>
            <a:r>
              <a:rPr lang="cy-GB" altLang="en-US" sz="2800" dirty="0"/>
              <a:t>Mae </a:t>
            </a:r>
            <a:r>
              <a:rPr lang="cy-GB" altLang="en-US" sz="2800" u="sng" dirty="0"/>
              <a:t>trydedd </a:t>
            </a:r>
            <a:r>
              <a:rPr lang="cy-GB" altLang="en-US" sz="2800" dirty="0"/>
              <a:t>a </a:t>
            </a:r>
            <a:r>
              <a:rPr lang="cy-GB" altLang="en-US" sz="2800" u="sng" dirty="0"/>
              <a:t>phedwaredd</a:t>
            </a:r>
            <a:r>
              <a:rPr lang="cy-GB" altLang="en-US" sz="2800" dirty="0"/>
              <a:t> yn treiglo’n feddal ar </a:t>
            </a:r>
            <a:r>
              <a:rPr lang="en-US" altLang="en-US" sz="2800" dirty="0" err="1"/>
              <a:t>ô</a:t>
            </a:r>
            <a:r>
              <a:rPr lang="cy-GB" altLang="en-US" sz="2800" dirty="0"/>
              <a:t>l ‘y’</a:t>
            </a:r>
          </a:p>
          <a:p>
            <a:pPr>
              <a:lnSpc>
                <a:spcPct val="80000"/>
              </a:lnSpc>
              <a:buFontTx/>
              <a:buNone/>
            </a:pPr>
            <a:endParaRPr lang="cy-GB" altLang="en-US" sz="2800" dirty="0"/>
          </a:p>
          <a:p>
            <a:pPr>
              <a:lnSpc>
                <a:spcPct val="80000"/>
              </a:lnSpc>
              <a:buFontTx/>
              <a:buNone/>
            </a:pPr>
            <a:r>
              <a:rPr lang="cy-GB" altLang="en-US" sz="2800" dirty="0"/>
              <a:t>Mae </a:t>
            </a:r>
            <a:r>
              <a:rPr lang="cy-GB" altLang="en-US" sz="2800" u="sng" dirty="0"/>
              <a:t>trydedd </a:t>
            </a:r>
            <a:r>
              <a:rPr lang="cy-GB" altLang="en-US" sz="2800" dirty="0"/>
              <a:t>a </a:t>
            </a:r>
            <a:r>
              <a:rPr lang="cy-GB" altLang="en-US" sz="2800" u="sng" dirty="0"/>
              <a:t>phedwaredd</a:t>
            </a:r>
            <a:r>
              <a:rPr lang="cy-GB" altLang="en-US" sz="2800" dirty="0"/>
              <a:t> yn achosi treiglad meddal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y-GB" altLang="en-US" sz="2800" dirty="0"/>
              <a:t>								</a:t>
            </a: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874256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22BAD3BB-B14B-5549-8DA8-9657CDFFC54B}"/>
              </a:ext>
            </a:extLst>
          </p:cNvPr>
          <p:cNvSpPr txBox="1">
            <a:spLocks noChangeArrowheads="1"/>
          </p:cNvSpPr>
          <p:nvPr/>
        </p:nvSpPr>
        <p:spPr>
          <a:xfrm>
            <a:off x="457199" y="274638"/>
            <a:ext cx="11113477" cy="1143000"/>
          </a:xfrm>
          <a:prstGeom prst="rect">
            <a:avLst/>
          </a:prstGeom>
        </p:spPr>
        <p:txBody>
          <a:bodyPr rtlCol="0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4000"/>
              <a:t>trydedd/pedwaredd + Trefnolion Cyfansawdd </a:t>
            </a:r>
            <a:endParaRPr lang="en-GB" sz="4000" dirty="0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372593D7-5D32-0741-AA17-912F1E9BD885}"/>
              </a:ext>
            </a:extLst>
          </p:cNvPr>
          <p:cNvSpPr txBox="1">
            <a:spLocks noChangeArrowheads="1"/>
          </p:cNvSpPr>
          <p:nvPr/>
        </p:nvSpPr>
        <p:spPr>
          <a:xfrm>
            <a:off x="457198" y="1002323"/>
            <a:ext cx="11113477" cy="45259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000" dirty="0" err="1"/>
              <a:t>Gallwn</a:t>
            </a:r>
            <a:r>
              <a:rPr lang="en-GB" altLang="en-US" sz="3000" dirty="0"/>
              <a:t> </a:t>
            </a:r>
            <a:r>
              <a:rPr lang="en-GB" altLang="en-US" sz="3000" dirty="0" err="1"/>
              <a:t>ddefnyddio</a:t>
            </a:r>
            <a:r>
              <a:rPr lang="en-GB" altLang="en-US" sz="3000" dirty="0"/>
              <a:t> </a:t>
            </a:r>
            <a:r>
              <a:rPr lang="en-GB" altLang="en-US" sz="3000" u="sng" dirty="0" err="1"/>
              <a:t>trydedd</a:t>
            </a:r>
            <a:r>
              <a:rPr lang="en-GB" altLang="en-US" sz="3000" u="sng" dirty="0"/>
              <a:t> </a:t>
            </a:r>
            <a:r>
              <a:rPr lang="en-GB" altLang="en-US" sz="3000" dirty="0"/>
              <a:t>a </a:t>
            </a:r>
            <a:r>
              <a:rPr lang="en-GB" altLang="en-US" sz="3000" u="sng" dirty="0" err="1"/>
              <a:t>phedwaredd</a:t>
            </a:r>
            <a:r>
              <a:rPr lang="en-GB" altLang="en-US" sz="3000" dirty="0"/>
              <a:t> </a:t>
            </a:r>
            <a:r>
              <a:rPr lang="en-GB" altLang="en-US" sz="3000" dirty="0" err="1"/>
              <a:t>i</a:t>
            </a:r>
            <a:r>
              <a:rPr lang="en-GB" altLang="en-US" sz="3000" dirty="0"/>
              <a:t> </a:t>
            </a:r>
            <a:r>
              <a:rPr lang="en-GB" altLang="en-US" sz="3000" dirty="0" err="1"/>
              <a:t>greu</a:t>
            </a:r>
            <a:r>
              <a:rPr lang="en-GB" altLang="en-US" sz="3000" dirty="0"/>
              <a:t> </a:t>
            </a:r>
            <a:r>
              <a:rPr lang="en-GB" altLang="en-US" sz="3000" dirty="0" err="1"/>
              <a:t>trefnolion</a:t>
            </a:r>
            <a:r>
              <a:rPr lang="en-GB" altLang="en-US" sz="3000" dirty="0"/>
              <a:t> </a:t>
            </a:r>
            <a:r>
              <a:rPr lang="en-GB" altLang="en-US" sz="3000" dirty="0" err="1"/>
              <a:t>cyfansawdd</a:t>
            </a:r>
            <a:r>
              <a:rPr lang="en-GB" altLang="en-US" sz="3000" dirty="0"/>
              <a:t> </a:t>
            </a:r>
          </a:p>
          <a:p>
            <a:pPr>
              <a:buFontTx/>
              <a:buNone/>
            </a:pPr>
            <a:endParaRPr lang="en-GB" altLang="en-US" sz="3000" dirty="0"/>
          </a:p>
          <a:p>
            <a:pPr>
              <a:buFontTx/>
              <a:buNone/>
            </a:pPr>
            <a:r>
              <a:rPr lang="en-GB" altLang="en-US" sz="3000" dirty="0"/>
              <a:t>    13</a:t>
            </a:r>
            <a:r>
              <a:rPr lang="en-GB" altLang="en-US" sz="3000" baseline="30000" dirty="0"/>
              <a:t>th</a:t>
            </a:r>
            <a:r>
              <a:rPr lang="en-GB" altLang="en-US" sz="3000" dirty="0"/>
              <a:t> century – y </a:t>
            </a:r>
            <a:r>
              <a:rPr lang="en-GB" altLang="en-US" sz="3000" dirty="0" err="1"/>
              <a:t>drydedd</a:t>
            </a:r>
            <a:r>
              <a:rPr lang="en-GB" altLang="en-US" sz="3000" dirty="0"/>
              <a:t> </a:t>
            </a:r>
            <a:r>
              <a:rPr lang="en-GB" altLang="en-US" sz="3000" dirty="0" err="1"/>
              <a:t>ganrif</a:t>
            </a:r>
            <a:r>
              <a:rPr lang="en-GB" altLang="en-US" sz="3000" dirty="0"/>
              <a:t> </a:t>
            </a:r>
            <a:r>
              <a:rPr lang="en-GB" altLang="en-US" sz="3000" dirty="0" err="1"/>
              <a:t>ar</a:t>
            </a:r>
            <a:r>
              <a:rPr lang="en-GB" altLang="en-US" sz="3000" dirty="0"/>
              <a:t> </a:t>
            </a:r>
            <a:r>
              <a:rPr lang="en-GB" altLang="en-US" sz="3000" dirty="0" err="1"/>
              <a:t>ddeg</a:t>
            </a:r>
            <a:endParaRPr lang="en-GB" altLang="en-US" sz="3000" dirty="0"/>
          </a:p>
          <a:p>
            <a:pPr>
              <a:buFontTx/>
              <a:buNone/>
            </a:pPr>
            <a:r>
              <a:rPr lang="en-GB" altLang="en-US" sz="3000" dirty="0"/>
              <a:t>    14</a:t>
            </a:r>
            <a:r>
              <a:rPr lang="en-GB" altLang="en-US" sz="3000" baseline="30000" dirty="0"/>
              <a:t>th</a:t>
            </a:r>
            <a:r>
              <a:rPr lang="en-GB" altLang="en-US" sz="3000" dirty="0"/>
              <a:t> lesson – y </a:t>
            </a:r>
            <a:r>
              <a:rPr lang="en-GB" altLang="en-US" sz="3000" dirty="0" err="1"/>
              <a:t>bedwaredd</a:t>
            </a:r>
            <a:r>
              <a:rPr lang="en-GB" altLang="en-US" sz="3000" dirty="0"/>
              <a:t> </a:t>
            </a:r>
            <a:r>
              <a:rPr lang="en-GB" altLang="en-US" sz="3000" dirty="0" err="1"/>
              <a:t>wers</a:t>
            </a:r>
            <a:r>
              <a:rPr lang="en-GB" altLang="en-US" sz="3000" dirty="0"/>
              <a:t> </a:t>
            </a:r>
            <a:r>
              <a:rPr lang="en-GB" altLang="en-US" sz="3000" dirty="0" err="1"/>
              <a:t>ar</a:t>
            </a:r>
            <a:r>
              <a:rPr lang="en-GB" altLang="en-US" sz="3000" dirty="0"/>
              <a:t> </a:t>
            </a:r>
            <a:r>
              <a:rPr lang="en-GB" altLang="en-US" sz="3000" dirty="0" err="1"/>
              <a:t>ddeg</a:t>
            </a:r>
            <a:endParaRPr lang="en-GB" altLang="en-US" sz="3000" dirty="0"/>
          </a:p>
          <a:p>
            <a:pPr>
              <a:buFontTx/>
              <a:buNone/>
            </a:pPr>
            <a:r>
              <a:rPr lang="en-GB" altLang="en-US" sz="3000" dirty="0"/>
              <a:t>    19</a:t>
            </a:r>
            <a:r>
              <a:rPr lang="en-GB" altLang="en-US" sz="3000" baseline="30000" dirty="0"/>
              <a:t>th</a:t>
            </a:r>
            <a:r>
              <a:rPr lang="en-GB" altLang="en-US" sz="3000" dirty="0"/>
              <a:t> girl - ?</a:t>
            </a:r>
          </a:p>
          <a:p>
            <a:pPr>
              <a:buFontTx/>
              <a:buNone/>
            </a:pPr>
            <a:r>
              <a:rPr lang="en-GB" altLang="en-US" sz="3000" dirty="0"/>
              <a:t>     23</a:t>
            </a:r>
            <a:r>
              <a:rPr lang="en-GB" altLang="en-US" sz="3000" baseline="30000" dirty="0"/>
              <a:t>rd</a:t>
            </a:r>
            <a:r>
              <a:rPr lang="en-GB" altLang="en-US" sz="3000" dirty="0"/>
              <a:t> week - ?</a:t>
            </a:r>
          </a:p>
        </p:txBody>
      </p:sp>
    </p:spTree>
    <p:extLst>
      <p:ext uri="{BB962C8B-B14F-4D97-AF65-F5344CB8AC3E}">
        <p14:creationId xmlns:p14="http://schemas.microsoft.com/office/powerpoint/2010/main" val="17897166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F9711352-C37E-9544-AA6C-DE4758A8C43A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0"/>
            <a:ext cx="82296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dirty="0" err="1">
                <a:latin typeface="Calibri" charset="0"/>
                <a:cs typeface="Arial" charset="0"/>
              </a:rPr>
              <a:t>Trefnolion</a:t>
            </a:r>
            <a:r>
              <a:rPr lang="en-GB" dirty="0">
                <a:latin typeface="Calibri" charset="0"/>
                <a:cs typeface="Arial" charset="0"/>
              </a:rPr>
              <a:t> - </a:t>
            </a:r>
            <a:r>
              <a:rPr lang="en-GB" dirty="0" err="1">
                <a:latin typeface="Calibri" charset="0"/>
                <a:cs typeface="Arial" charset="0"/>
              </a:rPr>
              <a:t>Cyfieithwch</a:t>
            </a:r>
            <a:endParaRPr lang="en-US" dirty="0">
              <a:latin typeface="Calibri" charset="0"/>
              <a:cs typeface="Arial" charset="0"/>
            </a:endParaRP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E82A4B18-4B7B-E24F-A5E6-29AF6A77F3BE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010261"/>
            <a:ext cx="4724400" cy="4839554"/>
          </a:xfrm>
          <a:prstGeom prst="rect">
            <a:avLst/>
          </a:prstGeom>
        </p:spPr>
        <p:txBody>
          <a:bodyPr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lnSpc>
                <a:spcPct val="90000"/>
              </a:lnSpc>
              <a:buNone/>
              <a:defRPr/>
            </a:pPr>
            <a:r>
              <a:rPr lang="en-GB" sz="3000" dirty="0">
                <a:cs typeface="Arial" charset="0"/>
              </a:rPr>
              <a:t>- the first boy</a:t>
            </a:r>
          </a:p>
          <a:p>
            <a:pPr>
              <a:lnSpc>
                <a:spcPct val="90000"/>
              </a:lnSpc>
              <a:buFont typeface="Wingdings" charset="0"/>
              <a:buNone/>
              <a:defRPr/>
            </a:pPr>
            <a:r>
              <a:rPr lang="en-GB" sz="3000" dirty="0">
                <a:cs typeface="Arial" charset="0"/>
              </a:rPr>
              <a:t>   - the first girl</a:t>
            </a:r>
          </a:p>
          <a:p>
            <a:pPr>
              <a:lnSpc>
                <a:spcPct val="90000"/>
              </a:lnSpc>
              <a:buFont typeface="Wingdings" charset="0"/>
              <a:buNone/>
              <a:defRPr/>
            </a:pPr>
            <a:r>
              <a:rPr lang="en-GB" sz="3000" dirty="0">
                <a:cs typeface="Arial" charset="0"/>
              </a:rPr>
              <a:t>   - the second son</a:t>
            </a:r>
          </a:p>
          <a:p>
            <a:pPr>
              <a:lnSpc>
                <a:spcPct val="90000"/>
              </a:lnSpc>
              <a:buFont typeface="Wingdings" charset="0"/>
              <a:buNone/>
              <a:defRPr/>
            </a:pPr>
            <a:r>
              <a:rPr lang="en-GB" sz="3000" dirty="0">
                <a:cs typeface="Arial" charset="0"/>
              </a:rPr>
              <a:t>   - the second daughter</a:t>
            </a:r>
          </a:p>
          <a:p>
            <a:pPr>
              <a:lnSpc>
                <a:spcPct val="90000"/>
              </a:lnSpc>
              <a:buFont typeface="Wingdings" charset="0"/>
              <a:buNone/>
              <a:defRPr/>
            </a:pPr>
            <a:r>
              <a:rPr lang="en-GB" sz="3000" dirty="0">
                <a:cs typeface="Arial" charset="0"/>
              </a:rPr>
              <a:t>   - the third point</a:t>
            </a:r>
          </a:p>
          <a:p>
            <a:pPr>
              <a:lnSpc>
                <a:spcPct val="90000"/>
              </a:lnSpc>
              <a:buFont typeface="Wingdings" charset="0"/>
              <a:buNone/>
              <a:defRPr/>
            </a:pPr>
            <a:r>
              <a:rPr lang="en-GB" sz="3000" dirty="0">
                <a:cs typeface="Arial" charset="0"/>
              </a:rPr>
              <a:t>   - the third girl</a:t>
            </a:r>
          </a:p>
          <a:p>
            <a:pPr>
              <a:lnSpc>
                <a:spcPct val="90000"/>
              </a:lnSpc>
              <a:buFont typeface="Wingdings" charset="0"/>
              <a:buNone/>
              <a:defRPr/>
            </a:pPr>
            <a:r>
              <a:rPr lang="en-GB" sz="3000" dirty="0">
                <a:cs typeface="Arial" charset="0"/>
              </a:rPr>
              <a:t>   - the fourth verse</a:t>
            </a:r>
          </a:p>
          <a:p>
            <a:pPr>
              <a:lnSpc>
                <a:spcPct val="90000"/>
              </a:lnSpc>
              <a:buFont typeface="Wingdings" charset="0"/>
              <a:buNone/>
              <a:defRPr/>
            </a:pPr>
            <a:r>
              <a:rPr lang="en-GB" sz="3000" dirty="0">
                <a:cs typeface="Arial" charset="0"/>
              </a:rPr>
              <a:t>   - the fourth chapter</a:t>
            </a:r>
            <a:endParaRPr lang="en-US" sz="3000" dirty="0">
              <a:cs typeface="Arial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8764FB5-752C-134A-9EF0-A910810D1B38}"/>
              </a:ext>
            </a:extLst>
          </p:cNvPr>
          <p:cNvSpPr txBox="1">
            <a:spLocks noChangeArrowheads="1"/>
          </p:cNvSpPr>
          <p:nvPr/>
        </p:nvSpPr>
        <p:spPr>
          <a:xfrm>
            <a:off x="5556738" y="846137"/>
            <a:ext cx="4724400" cy="4525963"/>
          </a:xfrm>
          <a:prstGeom prst="rect">
            <a:avLst/>
          </a:prstGeom>
        </p:spPr>
        <p:txBody>
          <a:bodyPr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  <a:defRPr/>
            </a:pPr>
            <a:r>
              <a:rPr lang="en-GB" sz="1800" dirty="0">
                <a:cs typeface="Arial" charset="0"/>
              </a:rPr>
              <a:t> </a:t>
            </a:r>
            <a:r>
              <a:rPr lang="en-GB" sz="3000" dirty="0">
                <a:cs typeface="Arial" charset="0"/>
              </a:rPr>
              <a:t>- the fifth verse</a:t>
            </a:r>
          </a:p>
          <a:p>
            <a:pPr>
              <a:buNone/>
              <a:defRPr/>
            </a:pPr>
            <a:r>
              <a:rPr lang="en-GB" sz="3000" dirty="0">
                <a:cs typeface="Arial" charset="0"/>
              </a:rPr>
              <a:t>   - the fifth chapter</a:t>
            </a:r>
          </a:p>
          <a:p>
            <a:pPr>
              <a:buNone/>
              <a:defRPr/>
            </a:pPr>
            <a:r>
              <a:rPr lang="en-GB" sz="3000" dirty="0">
                <a:cs typeface="Arial" charset="0"/>
              </a:rPr>
              <a:t>   - the sixth form</a:t>
            </a:r>
          </a:p>
          <a:p>
            <a:pPr>
              <a:buNone/>
              <a:defRPr/>
            </a:pPr>
            <a:r>
              <a:rPr lang="en-GB" sz="3000" dirty="0">
                <a:cs typeface="Arial" charset="0"/>
              </a:rPr>
              <a:t>   - the sixth girl</a:t>
            </a:r>
          </a:p>
          <a:p>
            <a:pPr>
              <a:buNone/>
              <a:defRPr/>
            </a:pPr>
            <a:r>
              <a:rPr lang="en-GB" sz="3000" dirty="0">
                <a:cs typeface="Arial" charset="0"/>
              </a:rPr>
              <a:t>   - the twelfth time</a:t>
            </a:r>
          </a:p>
          <a:p>
            <a:pPr>
              <a:buNone/>
              <a:defRPr/>
            </a:pPr>
            <a:r>
              <a:rPr lang="en-GB" sz="3000" dirty="0">
                <a:cs typeface="Arial" charset="0"/>
              </a:rPr>
              <a:t>   - the thirteenth century</a:t>
            </a:r>
          </a:p>
          <a:p>
            <a:pPr>
              <a:buNone/>
              <a:defRPr/>
            </a:pPr>
            <a:r>
              <a:rPr lang="en-GB" sz="3000" dirty="0">
                <a:cs typeface="Arial" charset="0"/>
              </a:rPr>
              <a:t>   - the eighteenth year</a:t>
            </a:r>
            <a:endParaRPr lang="en-US" sz="3000" dirty="0">
              <a:latin typeface="+mj-lt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57411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E8009C37-C05F-A748-B9D8-64087CBB1973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98792"/>
            <a:ext cx="11066585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en-GB" dirty="0" err="1">
                <a:latin typeface="Calibri" charset="0"/>
                <a:cs typeface="Arial" charset="0"/>
              </a:rPr>
              <a:t>Trefnolion</a:t>
            </a:r>
            <a:endParaRPr lang="en-US" dirty="0">
              <a:latin typeface="Calibri" charset="0"/>
              <a:cs typeface="Arial" charset="0"/>
            </a:endParaRP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B6EE9229-5867-4240-8D1E-99204814F1D6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031632"/>
            <a:ext cx="11066585" cy="509453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en-US" sz="2500" dirty="0">
                <a:ea typeface="ＭＳ Ｐゴシック" charset="-128"/>
              </a:rPr>
              <a:t>Y car </a:t>
            </a:r>
            <a:r>
              <a:rPr lang="en-GB" altLang="en-US" sz="2500" dirty="0" err="1">
                <a:ea typeface="ＭＳ Ｐゴシック" charset="-128"/>
              </a:rPr>
              <a:t>cyntaf</a:t>
            </a:r>
            <a:r>
              <a:rPr lang="en-GB" altLang="en-US" sz="2500" dirty="0">
                <a:ea typeface="ＭＳ Ｐゴシック" charset="-128"/>
              </a:rPr>
              <a:t>                 -   Y g</a:t>
            </a:r>
            <a:r>
              <a:rPr lang="en-US" altLang="en-US" sz="2500" dirty="0" err="1">
                <a:ea typeface="ＭＳ Ｐゴシック" charset="-128"/>
              </a:rPr>
              <a:t>ân</a:t>
            </a:r>
            <a:r>
              <a:rPr lang="en-GB" altLang="en-US" sz="2500" dirty="0">
                <a:ea typeface="ＭＳ Ｐゴシック" charset="-128"/>
              </a:rPr>
              <a:t> </a:t>
            </a:r>
            <a:r>
              <a:rPr lang="en-GB" altLang="en-US" sz="2500" dirty="0" err="1">
                <a:ea typeface="ＭＳ Ｐゴシック" charset="-128"/>
              </a:rPr>
              <a:t>gyntaf</a:t>
            </a:r>
            <a:r>
              <a:rPr lang="en-GB" altLang="en-US" sz="2500" dirty="0">
                <a:ea typeface="ＭＳ Ｐゴシック" charset="-128"/>
              </a:rPr>
              <a:t>*</a:t>
            </a:r>
          </a:p>
          <a:p>
            <a:pPr algn="ctr"/>
            <a:r>
              <a:rPr lang="en-GB" altLang="en-US" sz="2500" dirty="0" err="1">
                <a:ea typeface="ＭＳ Ｐゴシック" charset="-128"/>
              </a:rPr>
              <a:t>Yr</a:t>
            </a:r>
            <a:r>
              <a:rPr lang="en-GB" altLang="en-US" sz="2500" dirty="0">
                <a:ea typeface="ＭＳ Ｐゴシック" charset="-128"/>
              </a:rPr>
              <a:t> ail </a:t>
            </a:r>
            <a:r>
              <a:rPr lang="en-GB" altLang="en-US" sz="2500" dirty="0" err="1">
                <a:ea typeface="ＭＳ Ｐゴシック" charset="-128"/>
              </a:rPr>
              <a:t>fachgen</a:t>
            </a:r>
            <a:r>
              <a:rPr lang="en-GB" altLang="en-US" sz="2500" dirty="0">
                <a:ea typeface="ＭＳ Ｐゴシック" charset="-128"/>
              </a:rPr>
              <a:t>*             -   </a:t>
            </a:r>
            <a:r>
              <a:rPr lang="en-GB" altLang="en-US" sz="2500" dirty="0" err="1">
                <a:ea typeface="ＭＳ Ｐゴシック" charset="-128"/>
              </a:rPr>
              <a:t>Yr</a:t>
            </a:r>
            <a:r>
              <a:rPr lang="en-GB" altLang="en-US" sz="2500" dirty="0">
                <a:ea typeface="ＭＳ Ｐゴシック" charset="-128"/>
              </a:rPr>
              <a:t> ail </a:t>
            </a:r>
            <a:r>
              <a:rPr lang="en-GB" altLang="en-US" sz="2500" dirty="0" err="1">
                <a:ea typeface="ＭＳ Ｐゴシック" charset="-128"/>
              </a:rPr>
              <a:t>ferch</a:t>
            </a:r>
            <a:r>
              <a:rPr lang="en-GB" altLang="en-US" sz="2500" dirty="0">
                <a:ea typeface="ＭＳ Ｐゴシック" charset="-128"/>
              </a:rPr>
              <a:t>*</a:t>
            </a:r>
          </a:p>
          <a:p>
            <a:pPr algn="ctr"/>
            <a:r>
              <a:rPr lang="en-GB" altLang="en-US" sz="2500" dirty="0">
                <a:ea typeface="ＭＳ Ｐゴシック" charset="-128"/>
              </a:rPr>
              <a:t>Y </a:t>
            </a:r>
            <a:r>
              <a:rPr lang="en-GB" altLang="en-US" sz="2500" dirty="0" err="1">
                <a:ea typeface="ＭＳ Ｐゴシック" charset="-128"/>
              </a:rPr>
              <a:t>trydydd</a:t>
            </a:r>
            <a:r>
              <a:rPr lang="en-GB" altLang="en-US" sz="2500" dirty="0">
                <a:ea typeface="ＭＳ Ｐゴシック" charset="-128"/>
              </a:rPr>
              <a:t> </a:t>
            </a:r>
            <a:r>
              <a:rPr lang="en-GB" altLang="en-US" sz="2500" dirty="0" err="1">
                <a:ea typeface="ＭＳ Ｐゴシック" charset="-128"/>
              </a:rPr>
              <a:t>dyn</a:t>
            </a:r>
            <a:r>
              <a:rPr lang="en-GB" altLang="en-US" sz="2500" dirty="0">
                <a:ea typeface="ＭＳ Ｐゴシック" charset="-128"/>
              </a:rPr>
              <a:t>              -   Y </a:t>
            </a:r>
            <a:r>
              <a:rPr lang="en-GB" altLang="en-US" sz="2500" dirty="0" err="1">
                <a:ea typeface="ＭＳ Ｐゴシック" charset="-128"/>
              </a:rPr>
              <a:t>drydedd</a:t>
            </a:r>
            <a:r>
              <a:rPr lang="en-GB" altLang="en-US" sz="2500" dirty="0">
                <a:ea typeface="ＭＳ Ｐゴシック" charset="-128"/>
              </a:rPr>
              <a:t> </a:t>
            </a:r>
            <a:r>
              <a:rPr lang="en-GB" altLang="en-US" sz="2500" dirty="0" err="1">
                <a:ea typeface="ＭＳ Ｐゴシック" charset="-128"/>
              </a:rPr>
              <a:t>ferch</a:t>
            </a:r>
            <a:r>
              <a:rPr lang="en-GB" altLang="en-US" sz="2500" dirty="0">
                <a:ea typeface="ＭＳ Ｐゴシック" charset="-128"/>
              </a:rPr>
              <a:t>*</a:t>
            </a:r>
          </a:p>
          <a:p>
            <a:pPr algn="ctr"/>
            <a:r>
              <a:rPr lang="en-GB" altLang="en-US" sz="2500" dirty="0">
                <a:ea typeface="ＭＳ Ｐゴシック" charset="-128"/>
              </a:rPr>
              <a:t>Y </a:t>
            </a:r>
            <a:r>
              <a:rPr lang="en-GB" altLang="en-US" sz="2500" dirty="0" err="1">
                <a:ea typeface="ＭＳ Ｐゴシック" charset="-128"/>
              </a:rPr>
              <a:t>pedwerydd</a:t>
            </a:r>
            <a:r>
              <a:rPr lang="en-GB" altLang="en-US" sz="2500" dirty="0">
                <a:ea typeface="ＭＳ Ｐゴシック" charset="-128"/>
              </a:rPr>
              <a:t> </a:t>
            </a:r>
            <a:r>
              <a:rPr lang="en-GB" altLang="en-US" sz="2500" dirty="0" err="1">
                <a:ea typeface="ＭＳ Ｐゴシック" charset="-128"/>
              </a:rPr>
              <a:t>bachgen</a:t>
            </a:r>
            <a:r>
              <a:rPr lang="en-GB" altLang="en-US" sz="2500" dirty="0">
                <a:ea typeface="ＭＳ Ｐゴシック" charset="-128"/>
              </a:rPr>
              <a:t> -  Y </a:t>
            </a:r>
            <a:r>
              <a:rPr lang="en-GB" altLang="en-US" sz="2500" dirty="0" err="1">
                <a:ea typeface="ＭＳ Ｐゴシック" charset="-128"/>
              </a:rPr>
              <a:t>bedwaredd</a:t>
            </a:r>
            <a:r>
              <a:rPr lang="en-GB" altLang="en-US" sz="2500" dirty="0">
                <a:ea typeface="ＭＳ Ｐゴシック" charset="-128"/>
              </a:rPr>
              <a:t> </a:t>
            </a:r>
            <a:r>
              <a:rPr lang="en-GB" altLang="en-US" sz="2500" dirty="0" err="1">
                <a:ea typeface="ＭＳ Ｐゴシック" charset="-128"/>
              </a:rPr>
              <a:t>ferch</a:t>
            </a:r>
            <a:r>
              <a:rPr lang="en-GB" altLang="en-US" sz="2500" dirty="0">
                <a:ea typeface="ＭＳ Ｐゴシック" charset="-128"/>
              </a:rPr>
              <a:t>*</a:t>
            </a:r>
          </a:p>
          <a:p>
            <a:pPr algn="ctr"/>
            <a:r>
              <a:rPr lang="en-GB" altLang="en-US" sz="2500" dirty="0">
                <a:ea typeface="ＭＳ Ｐゴシック" charset="-128"/>
              </a:rPr>
              <a:t>Y </a:t>
            </a:r>
            <a:r>
              <a:rPr lang="en-GB" altLang="en-US" sz="2500" dirty="0" err="1">
                <a:ea typeface="ＭＳ Ｐゴシック" charset="-128"/>
              </a:rPr>
              <a:t>pumed</a:t>
            </a:r>
            <a:r>
              <a:rPr lang="en-GB" altLang="en-US" sz="2500" dirty="0">
                <a:ea typeface="ＭＳ Ｐゴシック" charset="-128"/>
              </a:rPr>
              <a:t> </a:t>
            </a:r>
            <a:r>
              <a:rPr lang="en-GB" altLang="en-US" sz="2500" dirty="0" err="1">
                <a:ea typeface="ＭＳ Ｐゴシック" charset="-128"/>
              </a:rPr>
              <a:t>bachgen</a:t>
            </a:r>
            <a:r>
              <a:rPr lang="en-GB" altLang="en-US" sz="2500" dirty="0">
                <a:ea typeface="ＭＳ Ｐゴシック" charset="-128"/>
              </a:rPr>
              <a:t>        -  Y </a:t>
            </a:r>
            <a:r>
              <a:rPr lang="en-GB" altLang="en-US" sz="2500" dirty="0" err="1">
                <a:ea typeface="ＭＳ Ｐゴシック" charset="-128"/>
              </a:rPr>
              <a:t>bumed</a:t>
            </a:r>
            <a:r>
              <a:rPr lang="en-GB" altLang="en-US" sz="2500" dirty="0">
                <a:ea typeface="ＭＳ Ｐゴシック" charset="-128"/>
              </a:rPr>
              <a:t> </a:t>
            </a:r>
            <a:r>
              <a:rPr lang="en-GB" altLang="en-US" sz="2500" dirty="0" err="1">
                <a:ea typeface="ＭＳ Ｐゴシック" charset="-128"/>
              </a:rPr>
              <a:t>golofn</a:t>
            </a:r>
            <a:r>
              <a:rPr lang="en-GB" altLang="en-US" sz="2500" dirty="0">
                <a:ea typeface="ＭＳ Ｐゴシック" charset="-128"/>
              </a:rPr>
              <a:t>*</a:t>
            </a:r>
          </a:p>
          <a:p>
            <a:pPr algn="ctr"/>
            <a:r>
              <a:rPr lang="en-GB" altLang="en-US" sz="2500" dirty="0">
                <a:ea typeface="ＭＳ Ｐゴシック" charset="-128"/>
              </a:rPr>
              <a:t>Y </a:t>
            </a:r>
            <a:r>
              <a:rPr lang="en-GB" altLang="en-US" sz="2500" dirty="0" err="1">
                <a:ea typeface="ＭＳ Ｐゴシック" charset="-128"/>
              </a:rPr>
              <a:t>chweched</a:t>
            </a:r>
            <a:r>
              <a:rPr lang="en-GB" altLang="en-US" sz="2500" dirty="0">
                <a:ea typeface="ＭＳ Ｐゴシック" charset="-128"/>
              </a:rPr>
              <a:t> </a:t>
            </a:r>
            <a:r>
              <a:rPr lang="en-GB" altLang="en-US" sz="2500" dirty="0" err="1">
                <a:ea typeface="ＭＳ Ｐゴシック" charset="-128"/>
              </a:rPr>
              <a:t>dosbarth</a:t>
            </a:r>
            <a:r>
              <a:rPr lang="en-GB" altLang="en-US" sz="2500" dirty="0">
                <a:ea typeface="ＭＳ Ｐゴシック" charset="-128"/>
              </a:rPr>
              <a:t>   -  Y </a:t>
            </a:r>
            <a:r>
              <a:rPr lang="en-GB" altLang="en-US" sz="2500" dirty="0" err="1">
                <a:ea typeface="ＭＳ Ｐゴシック" charset="-128"/>
              </a:rPr>
              <a:t>chweched</a:t>
            </a:r>
            <a:r>
              <a:rPr lang="en-GB" altLang="en-US" sz="2500" dirty="0">
                <a:ea typeface="ＭＳ Ｐゴシック" charset="-128"/>
              </a:rPr>
              <a:t> </a:t>
            </a:r>
            <a:r>
              <a:rPr lang="en-GB" altLang="en-US" sz="2500" dirty="0" err="1">
                <a:ea typeface="ＭＳ Ｐゴシック" charset="-128"/>
              </a:rPr>
              <a:t>ferch</a:t>
            </a:r>
            <a:endParaRPr lang="en-GB" altLang="en-US" sz="2500" dirty="0">
              <a:ea typeface="ＭＳ Ｐゴシック" charset="-128"/>
            </a:endParaRPr>
          </a:p>
          <a:p>
            <a:pPr algn="ctr"/>
            <a:r>
              <a:rPr lang="en-GB" altLang="en-US" sz="2500" dirty="0">
                <a:ea typeface="ＭＳ Ｐゴシック" charset="-128"/>
              </a:rPr>
              <a:t>Y </a:t>
            </a:r>
            <a:r>
              <a:rPr lang="en-GB" altLang="en-US" sz="2500" dirty="0" err="1">
                <a:ea typeface="ＭＳ Ｐゴシック" charset="-128"/>
              </a:rPr>
              <a:t>seithfed</a:t>
            </a:r>
            <a:r>
              <a:rPr lang="en-GB" altLang="en-US" sz="2500" dirty="0">
                <a:ea typeface="ＭＳ Ｐゴシック" charset="-128"/>
              </a:rPr>
              <a:t> </a:t>
            </a:r>
            <a:r>
              <a:rPr lang="en-GB" altLang="en-US" sz="2500" dirty="0" err="1">
                <a:ea typeface="ＭＳ Ｐゴシック" charset="-128"/>
              </a:rPr>
              <a:t>flwyddyn</a:t>
            </a:r>
            <a:endParaRPr lang="en-GB" altLang="en-US" sz="2500" dirty="0">
              <a:ea typeface="ＭＳ Ｐゴシック" charset="-128"/>
            </a:endParaRPr>
          </a:p>
          <a:p>
            <a:pPr algn="ctr"/>
            <a:r>
              <a:rPr lang="en-GB" altLang="en-US" sz="2500" dirty="0" err="1">
                <a:ea typeface="ＭＳ Ｐゴシック" charset="-128"/>
              </a:rPr>
              <a:t>Yr</a:t>
            </a:r>
            <a:r>
              <a:rPr lang="en-GB" altLang="en-US" sz="2500" dirty="0">
                <a:ea typeface="ＭＳ Ｐゴシック" charset="-128"/>
              </a:rPr>
              <a:t> </a:t>
            </a:r>
            <a:r>
              <a:rPr lang="en-GB" altLang="en-US" sz="2500" dirty="0" err="1">
                <a:ea typeface="ＭＳ Ｐゴシック" charset="-128"/>
              </a:rPr>
              <a:t>wythfed</a:t>
            </a:r>
            <a:r>
              <a:rPr lang="en-GB" altLang="en-US" sz="2500" dirty="0">
                <a:ea typeface="ＭＳ Ｐゴシック" charset="-128"/>
              </a:rPr>
              <a:t> </a:t>
            </a:r>
            <a:r>
              <a:rPr lang="en-GB" altLang="en-US" sz="2500" dirty="0" err="1">
                <a:ea typeface="ＭＳ Ｐゴシック" charset="-128"/>
              </a:rPr>
              <a:t>ferch</a:t>
            </a:r>
            <a:endParaRPr lang="en-GB" altLang="en-US" sz="2500" dirty="0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789655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8AD76-4F3F-CA4B-B661-0104346DF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Adolygu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 err="1"/>
              <a:t>cwestiynau</a:t>
            </a:r>
            <a:endParaRPr lang="en-US" dirty="0"/>
          </a:p>
        </p:txBody>
      </p:sp>
      <p:pic>
        <p:nvPicPr>
          <p:cNvPr id="3" name="Picture 2" descr="Screen Shot 2015-05-14 at 21.23.53.png">
            <a:extLst>
              <a:ext uri="{FF2B5EF4-FFF2-40B4-BE49-F238E27FC236}">
                <a16:creationId xmlns:a16="http://schemas.microsoft.com/office/drawing/2014/main" id="{412727D8-EB4F-A045-AA9F-4CE9ACC5EF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3216" y="-1"/>
            <a:ext cx="5703700" cy="6862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488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9D2BEB7-1168-BA44-95F9-97C3A31B5A4E}"/>
              </a:ext>
            </a:extLst>
          </p:cNvPr>
          <p:cNvSpPr txBox="1"/>
          <p:nvPr/>
        </p:nvSpPr>
        <p:spPr>
          <a:xfrm>
            <a:off x="228601" y="214314"/>
            <a:ext cx="11126584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b="1" dirty="0" err="1">
                <a:latin typeface="Trebuchet MS" panose="020B0703020202090204" pitchFamily="34" charset="0"/>
              </a:rPr>
              <a:t>Gorsaf</a:t>
            </a:r>
            <a:r>
              <a:rPr lang="en-US" sz="2500" b="1" dirty="0">
                <a:latin typeface="Trebuchet MS" panose="020B0703020202090204" pitchFamily="34" charset="0"/>
              </a:rPr>
              <a:t> 1:  </a:t>
            </a:r>
            <a:r>
              <a:rPr lang="en-US" sz="2500" dirty="0" err="1">
                <a:latin typeface="Trebuchet MS" panose="020B0703020202090204" pitchFamily="34" charset="0"/>
              </a:rPr>
              <a:t>Gêm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fwrdd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cenedl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enwau</a:t>
            </a:r>
            <a:r>
              <a:rPr lang="en-US" sz="2500" dirty="0">
                <a:latin typeface="Trebuchet MS" panose="020B0703020202090204" pitchFamily="34" charset="0"/>
              </a:rPr>
              <a:t>.  </a:t>
            </a:r>
          </a:p>
          <a:p>
            <a:r>
              <a:rPr lang="en-US" sz="2500" dirty="0">
                <a:latin typeface="Trebuchet MS" panose="020B0703020202090204" pitchFamily="34" charset="0"/>
              </a:rPr>
              <a:t>			</a:t>
            </a:r>
            <a:r>
              <a:rPr lang="en-US" sz="2500" dirty="0" err="1">
                <a:latin typeface="Trebuchet MS" panose="020B0703020202090204" pitchFamily="34" charset="0"/>
              </a:rPr>
              <a:t>Creu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gorchmynion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ar</a:t>
            </a:r>
            <a:r>
              <a:rPr lang="en-US" sz="2500" dirty="0">
                <a:latin typeface="Trebuchet MS" panose="020B0703020202090204" pitchFamily="34" charset="0"/>
              </a:rPr>
              <a:t> sail y </a:t>
            </a:r>
            <a:r>
              <a:rPr lang="en-US" sz="2500" dirty="0" err="1">
                <a:latin typeface="Trebuchet MS" panose="020B0703020202090204" pitchFamily="34" charset="0"/>
              </a:rPr>
              <a:t>gwrthrych</a:t>
            </a:r>
            <a:r>
              <a:rPr lang="en-US" sz="2500" dirty="0">
                <a:latin typeface="Trebuchet MS" panose="020B0703020202090204" pitchFamily="34" charset="0"/>
              </a:rPr>
              <a:t>.</a:t>
            </a:r>
          </a:p>
          <a:p>
            <a:endParaRPr lang="en-US" sz="2500" dirty="0">
              <a:latin typeface="Trebuchet MS" panose="020B0703020202090204" pitchFamily="34" charset="0"/>
            </a:endParaRPr>
          </a:p>
          <a:p>
            <a:r>
              <a:rPr lang="en-US" sz="2500" b="1" dirty="0" err="1">
                <a:latin typeface="Trebuchet MS" panose="020B0703020202090204" pitchFamily="34" charset="0"/>
              </a:rPr>
              <a:t>Gorsaf</a:t>
            </a:r>
            <a:r>
              <a:rPr lang="en-US" sz="2500" b="1" dirty="0">
                <a:latin typeface="Trebuchet MS" panose="020B0703020202090204" pitchFamily="34" charset="0"/>
              </a:rPr>
              <a:t> 2:</a:t>
            </a:r>
            <a:r>
              <a:rPr lang="en-US" sz="2500" dirty="0">
                <a:latin typeface="Trebuchet MS" panose="020B0703020202090204" pitchFamily="34" charset="0"/>
              </a:rPr>
              <a:t> Beth </a:t>
            </a:r>
            <a:r>
              <a:rPr lang="en-US" sz="2500" dirty="0" err="1">
                <a:latin typeface="Trebuchet MS" panose="020B0703020202090204" pitchFamily="34" charset="0"/>
              </a:rPr>
              <a:t>welwch</a:t>
            </a:r>
            <a:r>
              <a:rPr lang="en-US" sz="2500" dirty="0">
                <a:latin typeface="Trebuchet MS" panose="020B0703020202090204" pitchFamily="34" charset="0"/>
              </a:rPr>
              <a:t> chi?</a:t>
            </a:r>
          </a:p>
          <a:p>
            <a:r>
              <a:rPr lang="en-US" sz="2500" dirty="0">
                <a:latin typeface="Trebuchet MS" panose="020B0703020202090204" pitchFamily="34" charset="0"/>
              </a:rPr>
              <a:t>			</a:t>
            </a:r>
            <a:r>
              <a:rPr lang="en-US" sz="2500" dirty="0" err="1">
                <a:latin typeface="Trebuchet MS" panose="020B0703020202090204" pitchFamily="34" charset="0"/>
              </a:rPr>
              <a:t>Ymarfer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cwestiynau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a’r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treigladau</a:t>
            </a:r>
            <a:r>
              <a:rPr lang="en-US" sz="2500" dirty="0">
                <a:latin typeface="Trebuchet MS" panose="020B0703020202090204" pitchFamily="34" charset="0"/>
              </a:rPr>
              <a:t>.</a:t>
            </a:r>
          </a:p>
          <a:p>
            <a:endParaRPr lang="en-US" sz="2500" dirty="0">
              <a:latin typeface="Trebuchet MS" panose="020B0703020202090204" pitchFamily="34" charset="0"/>
            </a:endParaRPr>
          </a:p>
          <a:p>
            <a:r>
              <a:rPr lang="en-US" sz="2500" b="1" dirty="0" err="1">
                <a:latin typeface="Trebuchet MS" panose="020B0703020202090204" pitchFamily="34" charset="0"/>
              </a:rPr>
              <a:t>Gorsaf</a:t>
            </a:r>
            <a:r>
              <a:rPr lang="en-US" sz="2500" b="1" dirty="0">
                <a:latin typeface="Trebuchet MS" panose="020B0703020202090204" pitchFamily="34" charset="0"/>
              </a:rPr>
              <a:t> 3:  </a:t>
            </a:r>
            <a:r>
              <a:rPr lang="en-US" sz="2500" dirty="0">
                <a:latin typeface="Trebuchet MS" panose="020B0703020202090204" pitchFamily="34" charset="0"/>
              </a:rPr>
              <a:t>Y </a:t>
            </a:r>
            <a:r>
              <a:rPr lang="en-US" sz="2500" dirty="0" err="1">
                <a:latin typeface="Trebuchet MS" panose="020B0703020202090204" pitchFamily="34" charset="0"/>
              </a:rPr>
              <a:t>Dyddiad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</a:p>
          <a:p>
            <a:r>
              <a:rPr lang="en-US" sz="2500" dirty="0">
                <a:latin typeface="Trebuchet MS" panose="020B0703020202090204" pitchFamily="34" charset="0"/>
              </a:rPr>
              <a:t>			</a:t>
            </a:r>
            <a:r>
              <a:rPr lang="en-US" sz="2500" dirty="0" err="1">
                <a:latin typeface="Trebuchet MS" panose="020B0703020202090204" pitchFamily="34" charset="0"/>
              </a:rPr>
              <a:t>Gêm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nadredd</a:t>
            </a:r>
            <a:r>
              <a:rPr lang="en-US" sz="2500" dirty="0">
                <a:latin typeface="Trebuchet MS" panose="020B0703020202090204" pitchFamily="34" charset="0"/>
              </a:rPr>
              <a:t> ac </a:t>
            </a:r>
            <a:r>
              <a:rPr lang="en-US" sz="2500" dirty="0" err="1">
                <a:latin typeface="Trebuchet MS" panose="020B0703020202090204" pitchFamily="34" charset="0"/>
              </a:rPr>
              <a:t>ysgolion</a:t>
            </a:r>
            <a:r>
              <a:rPr lang="en-US" sz="2500" dirty="0">
                <a:latin typeface="Trebuchet MS" panose="020B0703020202090204" pitchFamily="34" charset="0"/>
              </a:rPr>
              <a:t>.</a:t>
            </a:r>
          </a:p>
          <a:p>
            <a:endParaRPr lang="en-US" sz="2500" dirty="0">
              <a:latin typeface="Trebuchet MS" panose="020B0703020202090204" pitchFamily="34" charset="0"/>
            </a:endParaRPr>
          </a:p>
          <a:p>
            <a:r>
              <a:rPr lang="en-US" sz="2500" b="1" dirty="0" err="1">
                <a:latin typeface="Trebuchet MS" panose="020B0703020202090204" pitchFamily="34" charset="0"/>
              </a:rPr>
              <a:t>Gorsaf</a:t>
            </a:r>
            <a:r>
              <a:rPr lang="en-US" sz="2500" b="1" dirty="0">
                <a:latin typeface="Trebuchet MS" panose="020B0703020202090204" pitchFamily="34" charset="0"/>
              </a:rPr>
              <a:t> 4:  </a:t>
            </a:r>
            <a:r>
              <a:rPr lang="en-US" sz="2500" dirty="0" err="1">
                <a:latin typeface="Trebuchet MS" panose="020B0703020202090204" pitchFamily="34" charset="0"/>
              </a:rPr>
              <a:t>Rhifo</a:t>
            </a:r>
            <a:r>
              <a:rPr lang="en-US" sz="2500" dirty="0">
                <a:latin typeface="Trebuchet MS" panose="020B0703020202090204" pitchFamily="34" charset="0"/>
              </a:rPr>
              <a:t> a </a:t>
            </a:r>
            <a:r>
              <a:rPr lang="en-US" sz="2500" dirty="0" err="1">
                <a:latin typeface="Trebuchet MS" panose="020B0703020202090204" pitchFamily="34" charset="0"/>
              </a:rPr>
              <a:t>chenedl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enwau</a:t>
            </a:r>
            <a:r>
              <a:rPr lang="en-US" sz="2500" dirty="0">
                <a:latin typeface="Trebuchet MS" panose="020B0703020202090204" pitchFamily="34" charset="0"/>
              </a:rPr>
              <a:t>.</a:t>
            </a:r>
          </a:p>
          <a:p>
            <a:r>
              <a:rPr lang="en-US" sz="2500" dirty="0">
                <a:latin typeface="Trebuchet MS" panose="020B0703020202090204" pitchFamily="34" charset="0"/>
              </a:rPr>
              <a:t>			</a:t>
            </a:r>
            <a:r>
              <a:rPr lang="en-US" sz="2500" dirty="0" err="1">
                <a:latin typeface="Trebuchet MS" panose="020B0703020202090204" pitchFamily="34" charset="0"/>
              </a:rPr>
              <a:t>Rhifo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gwrthrychau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gan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ddefnyddio’r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cardiau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fflach</a:t>
            </a:r>
            <a:r>
              <a:rPr lang="en-US" sz="2500" dirty="0">
                <a:latin typeface="Trebuchet MS" panose="020B0703020202090204" pitchFamily="34" charset="0"/>
              </a:rPr>
              <a:t>.</a:t>
            </a:r>
          </a:p>
          <a:p>
            <a:endParaRPr lang="en-US" sz="2500" dirty="0">
              <a:latin typeface="Trebuchet MS" panose="020B0703020202090204" pitchFamily="34" charset="0"/>
            </a:endParaRPr>
          </a:p>
          <a:p>
            <a:r>
              <a:rPr lang="en-US" sz="2500" b="1" dirty="0" err="1">
                <a:latin typeface="Trebuchet MS" panose="020B0703020202090204" pitchFamily="34" charset="0"/>
              </a:rPr>
              <a:t>Gorsaf</a:t>
            </a:r>
            <a:r>
              <a:rPr lang="en-US" sz="2500" b="1" dirty="0">
                <a:latin typeface="Trebuchet MS" panose="020B0703020202090204" pitchFamily="34" charset="0"/>
              </a:rPr>
              <a:t> 5:  </a:t>
            </a:r>
            <a:r>
              <a:rPr lang="en-US" sz="2500" dirty="0">
                <a:latin typeface="Trebuchet MS" panose="020B0703020202090204" pitchFamily="34" charset="0"/>
              </a:rPr>
              <a:t>Quizlet a </a:t>
            </a:r>
            <a:r>
              <a:rPr lang="en-US" sz="2500" dirty="0" err="1">
                <a:latin typeface="Trebuchet MS" panose="020B0703020202090204" pitchFamily="34" charset="0"/>
              </a:rPr>
              <a:t>Wordwall</a:t>
            </a:r>
            <a:r>
              <a:rPr lang="en-US" sz="2500" dirty="0">
                <a:latin typeface="Trebuchet MS" panose="020B0703020202090204" pitchFamily="34" charset="0"/>
              </a:rPr>
              <a:t>.  </a:t>
            </a:r>
          </a:p>
          <a:p>
            <a:r>
              <a:rPr lang="en-US" sz="2500" dirty="0">
                <a:latin typeface="Trebuchet MS" panose="020B0703020202090204" pitchFamily="34" charset="0"/>
              </a:rPr>
              <a:t>			</a:t>
            </a:r>
            <a:r>
              <a:rPr lang="en-US" sz="2500" dirty="0" err="1">
                <a:latin typeface="Trebuchet MS" panose="020B0703020202090204" pitchFamily="34" charset="0"/>
              </a:rPr>
              <a:t>Defnyddiwch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yr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ipad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i</a:t>
            </a:r>
            <a:r>
              <a:rPr lang="en-US" sz="2500" dirty="0">
                <a:latin typeface="Trebuchet MS" panose="020B0703020202090204" pitchFamily="34" charset="0"/>
              </a:rPr>
              <a:t> </a:t>
            </a:r>
            <a:r>
              <a:rPr lang="en-US" sz="2500" dirty="0" err="1">
                <a:latin typeface="Trebuchet MS" panose="020B0703020202090204" pitchFamily="34" charset="0"/>
              </a:rPr>
              <a:t>ymarfer</a:t>
            </a:r>
            <a:r>
              <a:rPr lang="en-US" sz="2500" dirty="0">
                <a:latin typeface="Trebuchet MS" panose="020B0703020202090204" pitchFamily="34" charset="0"/>
              </a:rPr>
              <a:t>! </a:t>
            </a:r>
          </a:p>
        </p:txBody>
      </p:sp>
      <p:sp>
        <p:nvSpPr>
          <p:cNvPr id="6" name="Explosion 2 5">
            <a:extLst>
              <a:ext uri="{FF2B5EF4-FFF2-40B4-BE49-F238E27FC236}">
                <a16:creationId xmlns:a16="http://schemas.microsoft.com/office/drawing/2014/main" id="{B505A825-2B75-8F45-8DCE-272C77E81916}"/>
              </a:ext>
            </a:extLst>
          </p:cNvPr>
          <p:cNvSpPr/>
          <p:nvPr/>
        </p:nvSpPr>
        <p:spPr>
          <a:xfrm>
            <a:off x="6743700" y="-200025"/>
            <a:ext cx="5672138" cy="4286250"/>
          </a:xfrm>
          <a:prstGeom prst="irregularSeal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/>
              <a:t>Carwsel</a:t>
            </a:r>
            <a:endParaRPr lang="en-US" sz="4000" dirty="0"/>
          </a:p>
          <a:p>
            <a:pPr algn="ctr"/>
            <a:r>
              <a:rPr lang="en-US" sz="4000" dirty="0" err="1"/>
              <a:t>Llafar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706158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F3270-11D5-024D-B00B-F0F176979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87037"/>
            <a:ext cx="10396882" cy="1151965"/>
          </a:xfrm>
        </p:spPr>
        <p:txBody>
          <a:bodyPr/>
          <a:lstStyle/>
          <a:p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err="1"/>
              <a:t>lafar</a:t>
            </a:r>
            <a:r>
              <a:rPr lang="en-US" dirty="0"/>
              <a:t> y </a:t>
            </a:r>
            <a:r>
              <a:rPr lang="en-US" dirty="0" err="1"/>
              <a:t>portffolio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19F457-7416-CA4E-9C7A-8D82B2AC3B9F}"/>
              </a:ext>
            </a:extLst>
          </p:cNvPr>
          <p:cNvSpPr txBox="1"/>
          <p:nvPr/>
        </p:nvSpPr>
        <p:spPr>
          <a:xfrm>
            <a:off x="685801" y="1512917"/>
            <a:ext cx="990461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 err="1"/>
              <a:t>Rhan</a:t>
            </a:r>
            <a:r>
              <a:rPr lang="en-US" sz="3000" dirty="0"/>
              <a:t> 1:  </a:t>
            </a:r>
            <a:r>
              <a:rPr lang="en-US" sz="3000" dirty="0" err="1"/>
              <a:t>Llafar</a:t>
            </a:r>
            <a:r>
              <a:rPr lang="en-US" sz="3000" dirty="0"/>
              <a:t>. </a:t>
            </a:r>
          </a:p>
          <a:p>
            <a:endParaRPr lang="en-US" sz="3000" dirty="0"/>
          </a:p>
          <a:p>
            <a:r>
              <a:rPr lang="en-US" sz="3000" dirty="0"/>
              <a:t>Marc </a:t>
            </a:r>
            <a:r>
              <a:rPr lang="en-US" sz="3000" dirty="0" err="1"/>
              <a:t>allan</a:t>
            </a:r>
            <a:r>
              <a:rPr lang="en-US" sz="3000" dirty="0"/>
              <a:t> o 100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cael</a:t>
            </a:r>
            <a:r>
              <a:rPr lang="en-US" sz="3000" dirty="0"/>
              <a:t> </a:t>
            </a:r>
            <a:r>
              <a:rPr lang="en-US" sz="3000" dirty="0" err="1"/>
              <a:t>ei</a:t>
            </a:r>
            <a:r>
              <a:rPr lang="en-US" sz="3000" dirty="0"/>
              <a:t> </a:t>
            </a:r>
            <a:r>
              <a:rPr lang="en-US" sz="3000" dirty="0" err="1"/>
              <a:t>drosi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farc</a:t>
            </a:r>
            <a:r>
              <a:rPr lang="en-US" sz="3000" dirty="0"/>
              <a:t> </a:t>
            </a:r>
            <a:r>
              <a:rPr lang="en-US" sz="3000" dirty="0" err="1"/>
              <a:t>allan</a:t>
            </a:r>
            <a:r>
              <a:rPr lang="en-US" sz="3000" dirty="0"/>
              <a:t> o 30.</a:t>
            </a:r>
          </a:p>
          <a:p>
            <a:endParaRPr lang="en-US" sz="3000" dirty="0"/>
          </a:p>
          <a:p>
            <a:endParaRPr lang="en-US" sz="3000" dirty="0"/>
          </a:p>
          <a:p>
            <a:r>
              <a:rPr lang="en-US" sz="3000" dirty="0" err="1"/>
              <a:t>Rhan</a:t>
            </a:r>
            <a:r>
              <a:rPr lang="en-US" sz="3000" dirty="0"/>
              <a:t> 2:  </a:t>
            </a:r>
            <a:r>
              <a:rPr lang="en-US" sz="3000" dirty="0" err="1"/>
              <a:t>Cyflwyno</a:t>
            </a:r>
            <a:r>
              <a:rPr lang="en-US" sz="3000" dirty="0"/>
              <a:t> </a:t>
            </a:r>
            <a:r>
              <a:rPr lang="en-US" sz="3000" dirty="0" err="1"/>
              <a:t>stori</a:t>
            </a:r>
            <a:endParaRPr lang="en-US" sz="3000" dirty="0"/>
          </a:p>
          <a:p>
            <a:endParaRPr lang="en-US" sz="3000" dirty="0"/>
          </a:p>
          <a:p>
            <a:r>
              <a:rPr lang="en-US" sz="3000" dirty="0"/>
              <a:t>Marc </a:t>
            </a:r>
            <a:r>
              <a:rPr lang="en-US" sz="3000" dirty="0" err="1"/>
              <a:t>allan</a:t>
            </a:r>
            <a:r>
              <a:rPr lang="en-US" sz="3000" dirty="0"/>
              <a:t> o 100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cael</a:t>
            </a:r>
            <a:r>
              <a:rPr lang="en-US" sz="3000" dirty="0"/>
              <a:t> </a:t>
            </a:r>
            <a:r>
              <a:rPr lang="en-US" sz="3000" dirty="0" err="1"/>
              <a:t>ei</a:t>
            </a:r>
            <a:r>
              <a:rPr lang="en-US" sz="3000" dirty="0"/>
              <a:t> </a:t>
            </a:r>
            <a:r>
              <a:rPr lang="en-US" sz="3000" dirty="0" err="1"/>
              <a:t>drosi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farc</a:t>
            </a:r>
            <a:r>
              <a:rPr lang="en-US" sz="3000" dirty="0"/>
              <a:t> </a:t>
            </a:r>
            <a:r>
              <a:rPr lang="en-US" sz="3000" dirty="0" err="1"/>
              <a:t>allan</a:t>
            </a:r>
            <a:r>
              <a:rPr lang="en-US" sz="3000" dirty="0"/>
              <a:t> o 15. </a:t>
            </a:r>
          </a:p>
        </p:txBody>
      </p:sp>
    </p:spTree>
    <p:extLst>
      <p:ext uri="{BB962C8B-B14F-4D97-AF65-F5344CB8AC3E}">
        <p14:creationId xmlns:p14="http://schemas.microsoft.com/office/powerpoint/2010/main" val="27706530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BBBD30F7-D5BF-8844-BD79-8042BE2A26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67" t="37445" r="5505" b="13939"/>
          <a:stretch/>
        </p:blipFill>
        <p:spPr>
          <a:xfrm>
            <a:off x="0" y="1413163"/>
            <a:ext cx="12191743" cy="530352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DB84D8F-8E4C-F54A-B101-236F88A811E2}"/>
              </a:ext>
            </a:extLst>
          </p:cNvPr>
          <p:cNvSpPr txBox="1"/>
          <p:nvPr/>
        </p:nvSpPr>
        <p:spPr>
          <a:xfrm>
            <a:off x="482138" y="133004"/>
            <a:ext cx="108065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/>
              <a:t>Rhan</a:t>
            </a:r>
            <a:r>
              <a:rPr lang="en-US" sz="4000" dirty="0"/>
              <a:t> 1:  </a:t>
            </a:r>
            <a:r>
              <a:rPr lang="en-US" sz="4000" dirty="0" err="1"/>
              <a:t>Siarad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1589223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2DB84D8F-8E4C-F54A-B101-236F88A811E2}"/>
              </a:ext>
            </a:extLst>
          </p:cNvPr>
          <p:cNvSpPr txBox="1"/>
          <p:nvPr/>
        </p:nvSpPr>
        <p:spPr>
          <a:xfrm>
            <a:off x="399011" y="598516"/>
            <a:ext cx="108065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/>
              <a:t>Rhan</a:t>
            </a:r>
            <a:r>
              <a:rPr lang="en-US" sz="4000" dirty="0"/>
              <a:t> 2:  </a:t>
            </a:r>
            <a:r>
              <a:rPr lang="en-US" sz="4000" dirty="0" err="1"/>
              <a:t>Cyflwyno</a:t>
            </a:r>
            <a:r>
              <a:rPr lang="en-US" sz="4000" dirty="0"/>
              <a:t> </a:t>
            </a:r>
            <a:r>
              <a:rPr lang="en-US" sz="4000" dirty="0" err="1"/>
              <a:t>stori</a:t>
            </a:r>
            <a:endParaRPr lang="en-US" sz="4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236AEC-D381-5943-9659-8CB75F5BB6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70" t="23031" r="5702" b="54182"/>
          <a:stretch/>
        </p:blipFill>
        <p:spPr>
          <a:xfrm>
            <a:off x="0" y="1546168"/>
            <a:ext cx="11978636" cy="2442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0150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5D6CF-FA52-A441-8D4F-E1129B045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651" y="220287"/>
            <a:ext cx="10396882" cy="1151965"/>
          </a:xfrm>
        </p:spPr>
        <p:txBody>
          <a:bodyPr/>
          <a:lstStyle/>
          <a:p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err="1"/>
              <a:t>lafar</a:t>
            </a:r>
            <a:r>
              <a:rPr lang="en-US" dirty="0"/>
              <a:t> </a:t>
            </a:r>
            <a:r>
              <a:rPr lang="en-US" dirty="0" err="1"/>
              <a:t>portffolio</a:t>
            </a:r>
            <a:r>
              <a:rPr lang="en-US" dirty="0"/>
              <a:t>	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2D23E52-3D8F-2340-A4E5-E1B4D3BF37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6861495"/>
              </p:ext>
            </p:extLst>
          </p:nvPr>
        </p:nvGraphicFramePr>
        <p:xfrm>
          <a:off x="639651" y="1538506"/>
          <a:ext cx="10823172" cy="38100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23172">
                  <a:extLst>
                    <a:ext uri="{9D8B030D-6E8A-4147-A177-3AD203B41FA5}">
                      <a16:colId xmlns:a16="http://schemas.microsoft.com/office/drawing/2014/main" val="4115205398"/>
                    </a:ext>
                  </a:extLst>
                </a:gridCol>
              </a:tblGrid>
              <a:tr h="335609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40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Cyflwyno gwers Gymraeg sy’n cynnwys elfen o ddarllen stori i grŵp o blant. Disgwylir gweld rhyngweithio naturiol a </a:t>
                      </a:r>
                      <a:r>
                        <a:rPr lang="cy-GB" sz="40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chwestiynau hefyd.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y-GB" sz="3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3000" b="1" i="1" kern="12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i’w recordio tra ar PAP a’i chyflwyno gyda blog mis Ebrill 2018.</a:t>
                      </a:r>
                      <a:r>
                        <a:rPr lang="en-GB" sz="30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endParaRPr lang="cy-GB" sz="3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en-GB" sz="30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608404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83426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748CA-18F2-A04E-8984-11B8DAAAE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344" y="369917"/>
            <a:ext cx="10396882" cy="1151965"/>
          </a:xfrm>
        </p:spPr>
        <p:txBody>
          <a:bodyPr/>
          <a:lstStyle/>
          <a:p>
            <a:r>
              <a:rPr lang="en-US" dirty="0"/>
              <a:t>Ac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orffen</a:t>
            </a:r>
            <a:r>
              <a:rPr lang="en-US" dirty="0"/>
              <a:t>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B2AA06-1AFD-4743-89F4-03D11A1F3BCE}"/>
              </a:ext>
            </a:extLst>
          </p:cNvPr>
          <p:cNvSpPr txBox="1"/>
          <p:nvPr/>
        </p:nvSpPr>
        <p:spPr>
          <a:xfrm>
            <a:off x="465512" y="1521882"/>
            <a:ext cx="10806545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5000" dirty="0" err="1">
                <a:latin typeface="Calibri" panose="020F0502020204030204" pitchFamily="34" charset="0"/>
                <a:cs typeface="Calibri" panose="020F0502020204030204" pitchFamily="34" charset="0"/>
              </a:rPr>
              <a:t>Pwysigrwydd</a:t>
            </a:r>
            <a:r>
              <a:rPr lang="en-US" sz="5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5000" dirty="0" err="1">
                <a:latin typeface="Calibri" panose="020F0502020204030204" pitchFamily="34" charset="0"/>
                <a:cs typeface="Calibri" panose="020F0502020204030204" pitchFamily="34" charset="0"/>
              </a:rPr>
              <a:t>modelu</a:t>
            </a:r>
            <a:r>
              <a:rPr lang="en-US" sz="5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5000" dirty="0" err="1">
                <a:latin typeface="Calibri" panose="020F0502020204030204" pitchFamily="34" charset="0"/>
                <a:cs typeface="Calibri" panose="020F0502020204030204" pitchFamily="34" charset="0"/>
              </a:rPr>
              <a:t>iaith</a:t>
            </a:r>
            <a:r>
              <a:rPr lang="en-US" sz="50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US" sz="5000" dirty="0" err="1">
                <a:latin typeface="Calibri" panose="020F0502020204030204" pitchFamily="34" charset="0"/>
                <a:cs typeface="Calibri" panose="020F0502020204030204" pitchFamily="34" charset="0"/>
              </a:rPr>
              <a:t>siarad</a:t>
            </a:r>
            <a:r>
              <a:rPr lang="en-US" sz="5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5000" dirty="0" err="1">
                <a:latin typeface="Calibri" panose="020F0502020204030204" pitchFamily="34" charset="0"/>
                <a:cs typeface="Calibri" panose="020F0502020204030204" pitchFamily="34" charset="0"/>
              </a:rPr>
              <a:t>Cymraeg</a:t>
            </a:r>
            <a:r>
              <a:rPr lang="en-US" sz="5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5000" dirty="0" err="1">
                <a:latin typeface="Calibri" panose="020F0502020204030204" pitchFamily="34" charset="0"/>
                <a:cs typeface="Calibri" panose="020F0502020204030204" pitchFamily="34" charset="0"/>
              </a:rPr>
              <a:t>gan</a:t>
            </a:r>
            <a:r>
              <a:rPr lang="en-US" sz="5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5000" dirty="0" err="1">
                <a:latin typeface="Calibri" panose="020F0502020204030204" pitchFamily="34" charset="0"/>
                <a:cs typeface="Calibri" panose="020F0502020204030204" pitchFamily="34" charset="0"/>
              </a:rPr>
              <a:t>ddefnyddio</a:t>
            </a:r>
            <a:r>
              <a:rPr lang="en-US" sz="5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5000" dirty="0" err="1">
                <a:latin typeface="Calibri" panose="020F0502020204030204" pitchFamily="34" charset="0"/>
                <a:cs typeface="Calibri" panose="020F0502020204030204" pitchFamily="34" charset="0"/>
              </a:rPr>
              <a:t>patrymau</a:t>
            </a:r>
            <a:r>
              <a:rPr lang="en-US" sz="5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5000" dirty="0" err="1">
                <a:latin typeface="Calibri" panose="020F0502020204030204" pitchFamily="34" charset="0"/>
                <a:cs typeface="Calibri" panose="020F0502020204030204" pitchFamily="34" charset="0"/>
              </a:rPr>
              <a:t>llawn</a:t>
            </a:r>
            <a:r>
              <a:rPr lang="en-US" sz="50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5000" dirty="0" err="1">
                <a:latin typeface="Calibri" panose="020F0502020204030204" pitchFamily="34" charset="0"/>
                <a:cs typeface="Calibri" panose="020F0502020204030204" pitchFamily="34" charset="0"/>
              </a:rPr>
              <a:t>Gweithgaredd</a:t>
            </a:r>
            <a:r>
              <a:rPr lang="en-US" sz="5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5000" dirty="0" err="1">
                <a:latin typeface="Calibri" panose="020F0502020204030204" pitchFamily="34" charset="0"/>
                <a:cs typeface="Calibri" panose="020F0502020204030204" pitchFamily="34" charset="0"/>
              </a:rPr>
              <a:t>diwedd</a:t>
            </a:r>
            <a:r>
              <a:rPr lang="en-US" sz="50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sz="5000" dirty="0" err="1">
                <a:latin typeface="Calibri" panose="020F0502020204030204" pitchFamily="34" charset="0"/>
                <a:cs typeface="Calibri" panose="020F0502020204030204" pitchFamily="34" charset="0"/>
              </a:rPr>
              <a:t>ddarlith</a:t>
            </a:r>
            <a:r>
              <a:rPr lang="en-US" sz="5000" dirty="0"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US" sz="5000" dirty="0" err="1">
                <a:latin typeface="Calibri" panose="020F0502020204030204" pitchFamily="34" charset="0"/>
                <a:cs typeface="Calibri" panose="020F0502020204030204" pitchFamily="34" charset="0"/>
              </a:rPr>
              <a:t>dewch</a:t>
            </a:r>
            <a:r>
              <a:rPr lang="en-US" sz="5000" dirty="0">
                <a:latin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US" sz="5000" dirty="0" err="1">
                <a:latin typeface="Calibri" panose="020F0502020204030204" pitchFamily="34" charset="0"/>
                <a:cs typeface="Calibri" panose="020F0502020204030204" pitchFamily="34" charset="0"/>
              </a:rPr>
              <a:t>hyd</a:t>
            </a:r>
            <a:r>
              <a:rPr lang="en-US" sz="5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50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5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5000" dirty="0" err="1">
                <a:latin typeface="Calibri" panose="020F0502020204030204" pitchFamily="34" charset="0"/>
                <a:cs typeface="Calibri" panose="020F0502020204030204" pitchFamily="34" charset="0"/>
              </a:rPr>
              <a:t>bartner</a:t>
            </a:r>
            <a:r>
              <a:rPr lang="en-US" sz="50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188674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384</TotalTime>
  <Words>560</Words>
  <Application>Microsoft Macintosh PowerPoint</Application>
  <PresentationFormat>Widescreen</PresentationFormat>
  <Paragraphs>154</Paragraphs>
  <Slides>21</Slides>
  <Notes>0</Notes>
  <HiddenSlides>0</HiddenSlides>
  <MMClips>0</MMClips>
  <ScaleCrop>false</ScaleCrop>
  <HeadingPairs>
    <vt:vector size="10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Links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2" baseType="lpstr">
      <vt:lpstr>ＭＳ Ｐゴシック</vt:lpstr>
      <vt:lpstr>Al Bayan Plain</vt:lpstr>
      <vt:lpstr>Arial</vt:lpstr>
      <vt:lpstr>Arial Rounded MT Bold</vt:lpstr>
      <vt:lpstr>Calibri</vt:lpstr>
      <vt:lpstr>Impact</vt:lpstr>
      <vt:lpstr>Trebuchet MS</vt:lpstr>
      <vt:lpstr>Wingdings</vt:lpstr>
      <vt:lpstr>Main Event</vt:lpstr>
      <vt:lpstr>CET:Cwrs%20Sylfaen%202014:Taflen%20Cenedl%20Enwau%20W10.docx!OLE_LINK1</vt:lpstr>
      <vt:lpstr>Document</vt:lpstr>
      <vt:lpstr>Pwyslais ar lafaredd</vt:lpstr>
      <vt:lpstr>Nod y sesiwn heddiw</vt:lpstr>
      <vt:lpstr>Cenedl enwau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Adolygu  cwestiynau</vt:lpstr>
      <vt:lpstr>PowerPoint Presentation</vt:lpstr>
      <vt:lpstr>Tasg lafar y portffolio</vt:lpstr>
      <vt:lpstr>PowerPoint Presentation</vt:lpstr>
      <vt:lpstr>PowerPoint Presentation</vt:lpstr>
      <vt:lpstr>Tasg lafar portffolio </vt:lpstr>
      <vt:lpstr>Ac i orffen…</vt:lpstr>
    </vt:vector>
  </TitlesOfParts>
  <Company/>
  <LinksUpToDate>false</LinksUpToDate>
  <SharedDoc>false</SharedDoc>
  <HyperlinksChanged>false</HyperlinksChanged>
  <AppVersion>16.0010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Pwyslais ar lafaredd</dc:title>
  <dc:creator>Eleri Jenkins</dc:creator>
  <cp:lastModifiedBy>Eleri Jenkins</cp:lastModifiedBy>
  <cp:revision>16</cp:revision>
  <cp:lastPrinted>2018-02-26T16:15:57Z</cp:lastPrinted>
  <dcterms:created xsi:type="dcterms:W3CDTF">2018-02-23T09:31:46Z</dcterms:created>
  <dcterms:modified xsi:type="dcterms:W3CDTF">2018-02-26T16:16:30Z</dcterms:modified>
</cp:coreProperties>
</file>