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Lst>
  <p:notesMasterIdLst>
    <p:notesMasterId r:id="rId6"/>
  </p:notesMasterIdLst>
  <p:sldIdLst>
    <p:sldId id="256"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04774-F445-486F-BAE7-D69E93670BFF}" v="35" dt="2026-06-14T23:32:19.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A6A12A-0F10-4152-AB52-CF9E9683D06C}"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6839AE-EC02-4FDA-8F61-81B4F8B3FAA9}" type="slidenum">
              <a:rPr lang="en-GB" smtClean="0"/>
              <a:t>‹#›</a:t>
            </a:fld>
            <a:endParaRPr lang="en-GB"/>
          </a:p>
        </p:txBody>
      </p:sp>
    </p:spTree>
    <p:extLst>
      <p:ext uri="{BB962C8B-B14F-4D97-AF65-F5344CB8AC3E}">
        <p14:creationId xmlns:p14="http://schemas.microsoft.com/office/powerpoint/2010/main" val="3227523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6839AE-EC02-4FDA-8F61-81B4F8B3FAA9}" type="slidenum">
              <a:rPr lang="en-GB" smtClean="0"/>
              <a:t>1</a:t>
            </a:fld>
            <a:endParaRPr lang="en-GB"/>
          </a:p>
        </p:txBody>
      </p:sp>
    </p:spTree>
    <p:extLst>
      <p:ext uri="{BB962C8B-B14F-4D97-AF65-F5344CB8AC3E}">
        <p14:creationId xmlns:p14="http://schemas.microsoft.com/office/powerpoint/2010/main" val="3749016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6503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03693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6/14/2026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57592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1448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6/14/2026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56227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6/14/2026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4341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6/14/2026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52387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6/14/2026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756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6/14/2026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4396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6/14/2026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97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6/14/2026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7712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6/14/2026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0977578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88" r:id="rId7"/>
    <p:sldLayoutId id="2147483687" r:id="rId8"/>
    <p:sldLayoutId id="214748368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image" Target="../media/image1.jpeg"/><Relationship Id="rId7" Type="http://schemas.openxmlformats.org/officeDocument/2006/relationships/hyperlink" Target="https://conflictstudies.org/books/crskills/chapter/empathy/"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g"/><Relationship Id="rId5" Type="http://schemas.openxmlformats.org/officeDocument/2006/relationships/hyperlink" Target="https://www.bachilleratocinefilo.com/2017/05/the-miracle-worker-1962-arthur-penn.html" TargetMode="External"/><Relationship Id="rId4" Type="http://schemas.openxmlformats.org/officeDocument/2006/relationships/image" Target="../media/image2.jpg"/><Relationship Id="rId9" Type="http://schemas.openxmlformats.org/officeDocument/2006/relationships/hyperlink" Target="https://insight.knowledgeworkx.com/articles/global-intelligence/329/building-inter-cultural-teams-part-iii-information-fl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A0840C97-EED9-5765-2A8C-FD2D73CBAB21}"/>
              </a:ext>
            </a:extLst>
          </p:cNvPr>
          <p:cNvPicPr>
            <a:picLocks noChangeAspect="1"/>
          </p:cNvPicPr>
          <p:nvPr/>
        </p:nvPicPr>
        <p:blipFill>
          <a:blip r:embed="rId3"/>
          <a:srcRect t="15110" b="5385"/>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6A0389DB-6D21-F395-3B94-9545543634A8}"/>
              </a:ext>
            </a:extLst>
          </p:cNvPr>
          <p:cNvSpPr>
            <a:spLocks noGrp="1"/>
          </p:cNvSpPr>
          <p:nvPr>
            <p:ph type="ctrTitle"/>
          </p:nvPr>
        </p:nvSpPr>
        <p:spPr>
          <a:xfrm>
            <a:off x="286507" y="348483"/>
            <a:ext cx="5809494" cy="1015622"/>
          </a:xfrm>
        </p:spPr>
        <p:txBody>
          <a:bodyPr anchor="t">
            <a:normAutofit fontScale="90000"/>
          </a:bodyPr>
          <a:lstStyle/>
          <a:p>
            <a:pPr algn="l"/>
            <a:r>
              <a:rPr lang="en-GB" sz="2200" dirty="0">
                <a:latin typeface="Arial Black" panose="020B0A04020102020204" pitchFamily="34" charset="0"/>
              </a:rPr>
              <a:t>Developing Emotional Intelligence Skills </a:t>
            </a:r>
            <a:br>
              <a:rPr lang="en-GB" sz="2200" dirty="0">
                <a:latin typeface="Arial Black" panose="020B0A04020102020204" pitchFamily="34" charset="0"/>
              </a:rPr>
            </a:br>
            <a:r>
              <a:rPr lang="en-GB" sz="2200" dirty="0">
                <a:latin typeface="Arial Black" panose="020B0A04020102020204" pitchFamily="34" charset="0"/>
              </a:rPr>
              <a:t>Leon Ronald Reid 2408647</a:t>
            </a:r>
            <a:br>
              <a:rPr lang="en-GB" sz="2200" dirty="0">
                <a:latin typeface="Arial Black" panose="020B0A04020102020204" pitchFamily="34" charset="0"/>
              </a:rPr>
            </a:br>
            <a:r>
              <a:rPr lang="en-GB" sz="2200" dirty="0">
                <a:latin typeface="Arial Black" panose="020B0A04020102020204" pitchFamily="34" charset="0"/>
              </a:rPr>
              <a:t>C1-Poster Presentation</a:t>
            </a:r>
            <a:br>
              <a:rPr lang="en-GB" dirty="0"/>
            </a:br>
            <a:br>
              <a:rPr lang="en-GB" dirty="0"/>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03459DF-CD86-39E4-0162-1DC530981E75}"/>
              </a:ext>
            </a:extLst>
          </p:cNvPr>
          <p:cNvSpPr>
            <a:spLocks noGrp="1"/>
          </p:cNvSpPr>
          <p:nvPr>
            <p:ph type="subTitle" idx="1"/>
          </p:nvPr>
        </p:nvSpPr>
        <p:spPr>
          <a:xfrm>
            <a:off x="78688" y="1214203"/>
            <a:ext cx="3878715" cy="2068643"/>
          </a:xfrm>
        </p:spPr>
        <p:txBody>
          <a:bodyPr anchor="ctr">
            <a:normAutofit fontScale="85000" lnSpcReduction="10000"/>
          </a:bodyPr>
          <a:lstStyle/>
          <a:p>
            <a:pPr algn="l"/>
            <a:r>
              <a:rPr lang="en-GB" sz="1400" dirty="0"/>
              <a:t>Emotional intelligence is important in groups because it helps people understand and manage emotions—their own and others'—which improves communication, trust, collaboration, and problem-solving. In team environments, emotional intelligence can reduce conflict and help people work together more effectively. This is a key skill for successful performance because it helps manage emotions.</a:t>
            </a:r>
          </a:p>
        </p:txBody>
      </p:sp>
      <p:sp>
        <p:nvSpPr>
          <p:cNvPr id="5" name="TextBox 4">
            <a:extLst>
              <a:ext uri="{FF2B5EF4-FFF2-40B4-BE49-F238E27FC236}">
                <a16:creationId xmlns:a16="http://schemas.microsoft.com/office/drawing/2014/main" id="{0A5C6795-C385-B64B-DED3-9A348F829847}"/>
              </a:ext>
            </a:extLst>
          </p:cNvPr>
          <p:cNvSpPr txBox="1"/>
          <p:nvPr/>
        </p:nvSpPr>
        <p:spPr>
          <a:xfrm>
            <a:off x="4333741" y="1828392"/>
            <a:ext cx="7326453" cy="1938992"/>
          </a:xfrm>
          <a:prstGeom prst="rect">
            <a:avLst/>
          </a:prstGeom>
          <a:noFill/>
        </p:spPr>
        <p:txBody>
          <a:bodyPr wrap="square" rtlCol="0">
            <a:spAutoFit/>
          </a:bodyPr>
          <a:lstStyle/>
          <a:p>
            <a:r>
              <a:rPr lang="en-GB" sz="1200" dirty="0"/>
              <a:t>In group projects, students often react differently to feedback, deadlines, and pressure. Some may stay motivated and proactive, while others may become frustrated, disengaged, or withdrawn. Developing emotional intelligence can help teams overcome these challenges and work more successfully together. Key emotional intelligence skills for working in a group environment are self awareness, self regulation, motivation, empathy and having key emotional social skills. This will create a more supportive, productive, and successful team environment. </a:t>
            </a:r>
          </a:p>
          <a:p>
            <a:r>
              <a:rPr lang="en-GB" sz="1200" dirty="0"/>
              <a:t>If a group member misses a deadline, an emotionally intelligent team member stays calm, shows understanding, communicates respectfully, and helps the group find a solution so the project stays on track.</a:t>
            </a:r>
          </a:p>
          <a:p>
            <a:endParaRPr lang="en-GB" sz="1200" dirty="0"/>
          </a:p>
        </p:txBody>
      </p:sp>
      <p:sp>
        <p:nvSpPr>
          <p:cNvPr id="6" name="TextBox 5">
            <a:extLst>
              <a:ext uri="{FF2B5EF4-FFF2-40B4-BE49-F238E27FC236}">
                <a16:creationId xmlns:a16="http://schemas.microsoft.com/office/drawing/2014/main" id="{C421CB92-B40B-4ABF-3C1F-F662F3041AE8}"/>
              </a:ext>
            </a:extLst>
          </p:cNvPr>
          <p:cNvSpPr txBox="1"/>
          <p:nvPr/>
        </p:nvSpPr>
        <p:spPr>
          <a:xfrm>
            <a:off x="91831" y="3589162"/>
            <a:ext cx="5005021" cy="2154436"/>
          </a:xfrm>
          <a:prstGeom prst="rect">
            <a:avLst/>
          </a:prstGeom>
          <a:noFill/>
        </p:spPr>
        <p:txBody>
          <a:bodyPr wrap="square" rtlCol="0">
            <a:spAutoFit/>
          </a:bodyPr>
          <a:lstStyle/>
          <a:p>
            <a:r>
              <a:rPr lang="en-GB" sz="1200" dirty="0"/>
              <a:t>Students can recognise and manage their emotions during group projects by developing emotional intelligence skills also strategies ca be used and are beneficial such as mindfulness - Paying attention to thoughts and emotions without judgment, Reflection - regularly reflecting on feelings and reactions, stress management - Using techniques such as exercise, good time management, or taking short breaks can reduce stress levels, Pausing before reacting - Taking a moment to think helps to avoid emotional reactions. This helps with any problems that may become in the group and promote productivity and performance.</a:t>
            </a:r>
          </a:p>
          <a:p>
            <a:endParaRPr lang="en-GB" sz="1400" dirty="0"/>
          </a:p>
        </p:txBody>
      </p:sp>
      <p:sp>
        <p:nvSpPr>
          <p:cNvPr id="10" name="TextBox 9">
            <a:extLst>
              <a:ext uri="{FF2B5EF4-FFF2-40B4-BE49-F238E27FC236}">
                <a16:creationId xmlns:a16="http://schemas.microsoft.com/office/drawing/2014/main" id="{D1A7EA86-5186-1DDC-9418-143482AF150D}"/>
              </a:ext>
            </a:extLst>
          </p:cNvPr>
          <p:cNvSpPr txBox="1"/>
          <p:nvPr/>
        </p:nvSpPr>
        <p:spPr>
          <a:xfrm>
            <a:off x="4907764" y="4301130"/>
            <a:ext cx="7199986" cy="1384995"/>
          </a:xfrm>
          <a:prstGeom prst="rect">
            <a:avLst/>
          </a:prstGeom>
          <a:noFill/>
        </p:spPr>
        <p:txBody>
          <a:bodyPr wrap="square" rtlCol="0">
            <a:spAutoFit/>
          </a:bodyPr>
          <a:lstStyle/>
          <a:p>
            <a:r>
              <a:rPr lang="en-GB" sz="1200" dirty="0"/>
              <a:t>Empathy and understanding others' emotions help team members build trust, improve communication, reduce conflict, and work together more effectively, leading to greater team success, for example emphatic behaviours –</a:t>
            </a:r>
          </a:p>
          <a:p>
            <a:r>
              <a:rPr lang="en-GB" sz="1200" dirty="0"/>
              <a:t> Active listening: Paying attention and listening carefully when others speak.</a:t>
            </a:r>
          </a:p>
          <a:p>
            <a:r>
              <a:rPr lang="en-GB" sz="1200" dirty="0"/>
              <a:t>Perspective-taking: Considering and understanding another person's point of view.</a:t>
            </a:r>
          </a:p>
          <a:p>
            <a:r>
              <a:rPr lang="en-GB" sz="1200" dirty="0"/>
              <a:t>Constructive feedback: Giving helpful and respectful feedback that supports improvement.</a:t>
            </a:r>
          </a:p>
          <a:p>
            <a:endParaRPr lang="en-GB" sz="1200" dirty="0"/>
          </a:p>
        </p:txBody>
      </p:sp>
      <p:pic>
        <p:nvPicPr>
          <p:cNvPr id="16" name="Picture 15">
            <a:extLst>
              <a:ext uri="{FF2B5EF4-FFF2-40B4-BE49-F238E27FC236}">
                <a16:creationId xmlns:a16="http://schemas.microsoft.com/office/drawing/2014/main" id="{8DCFA3FC-50EA-5851-C31F-5A409D75762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98125" y="118210"/>
            <a:ext cx="4139699" cy="1635640"/>
          </a:xfrm>
          <a:prstGeom prst="rect">
            <a:avLst/>
          </a:prstGeom>
        </p:spPr>
      </p:pic>
      <p:pic>
        <p:nvPicPr>
          <p:cNvPr id="19" name="Picture 18">
            <a:extLst>
              <a:ext uri="{FF2B5EF4-FFF2-40B4-BE49-F238E27FC236}">
                <a16:creationId xmlns:a16="http://schemas.microsoft.com/office/drawing/2014/main" id="{BC551280-5A20-5BBD-F473-03DA422646F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188663" y="3365944"/>
            <a:ext cx="6638576" cy="952649"/>
          </a:xfrm>
          <a:prstGeom prst="rect">
            <a:avLst/>
          </a:prstGeom>
        </p:spPr>
      </p:pic>
      <p:pic>
        <p:nvPicPr>
          <p:cNvPr id="22" name="Picture 21">
            <a:extLst>
              <a:ext uri="{FF2B5EF4-FFF2-40B4-BE49-F238E27FC236}">
                <a16:creationId xmlns:a16="http://schemas.microsoft.com/office/drawing/2014/main" id="{95484467-1D03-5947-31DA-618E1DC52BB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144162" y="5507903"/>
            <a:ext cx="2887312" cy="1254289"/>
          </a:xfrm>
          <a:prstGeom prst="rect">
            <a:avLst/>
          </a:prstGeom>
        </p:spPr>
      </p:pic>
      <p:sp>
        <p:nvSpPr>
          <p:cNvPr id="24" name="TextBox 23">
            <a:extLst>
              <a:ext uri="{FF2B5EF4-FFF2-40B4-BE49-F238E27FC236}">
                <a16:creationId xmlns:a16="http://schemas.microsoft.com/office/drawing/2014/main" id="{8DB032BA-2B59-995D-8B02-3F8D7EFD0661}"/>
              </a:ext>
            </a:extLst>
          </p:cNvPr>
          <p:cNvSpPr txBox="1"/>
          <p:nvPr/>
        </p:nvSpPr>
        <p:spPr>
          <a:xfrm>
            <a:off x="4165112" y="5507903"/>
            <a:ext cx="7942638" cy="1200329"/>
          </a:xfrm>
          <a:prstGeom prst="rect">
            <a:avLst/>
          </a:prstGeom>
          <a:noFill/>
        </p:spPr>
        <p:txBody>
          <a:bodyPr wrap="square" rtlCol="0">
            <a:spAutoFit/>
          </a:bodyPr>
          <a:lstStyle/>
          <a:p>
            <a:r>
              <a:rPr lang="en-GB" sz="1200" dirty="0" err="1"/>
              <a:t>Dulewicz</a:t>
            </a:r>
            <a:r>
              <a:rPr lang="en-GB" sz="1200" dirty="0"/>
              <a:t>, V. and Higgs, M., 2000. Emotional intelligence–A review and evaluation study. </a:t>
            </a:r>
            <a:r>
              <a:rPr lang="en-GB" sz="1200" i="1" dirty="0"/>
              <a:t>Journal of managerial Psychology</a:t>
            </a:r>
            <a:r>
              <a:rPr lang="en-GB" sz="1200" dirty="0"/>
              <a:t>, </a:t>
            </a:r>
            <a:r>
              <a:rPr lang="en-GB" sz="1200" i="1" dirty="0"/>
              <a:t>15</a:t>
            </a:r>
            <a:r>
              <a:rPr lang="en-GB" sz="1200" dirty="0"/>
              <a:t>(4), pp.341-372.</a:t>
            </a:r>
          </a:p>
          <a:p>
            <a:r>
              <a:rPr lang="it-IT" sz="1200" dirty="0"/>
              <a:t>Luca, J. and Tarricone, P., 2001.</a:t>
            </a:r>
          </a:p>
          <a:p>
            <a:r>
              <a:rPr lang="en-GB" sz="1200" dirty="0"/>
              <a:t>Singh, O.R., 2007. Emotional intelligence at work place. </a:t>
            </a:r>
            <a:r>
              <a:rPr lang="en-GB" sz="1200" i="1" dirty="0"/>
              <a:t>The Indian Police Journal</a:t>
            </a:r>
            <a:r>
              <a:rPr lang="en-GB" sz="1200" dirty="0"/>
              <a:t>, p.17.</a:t>
            </a:r>
          </a:p>
          <a:p>
            <a:r>
              <a:rPr lang="en-GB" sz="1200" dirty="0"/>
              <a:t>Schutte, N.S., Malouff, J.M., Bobik, C., Coston, T.D., Greeson, C., Jedlicka, C., Rhodes, E. and Wendorf, G., 2001. Emotional intelligence and interpersonal relations. </a:t>
            </a:r>
            <a:r>
              <a:rPr lang="en-GB" sz="1200" i="1" dirty="0"/>
              <a:t>The Journal of social psychology</a:t>
            </a:r>
            <a:r>
              <a:rPr lang="en-GB" sz="1200" dirty="0"/>
              <a:t>, </a:t>
            </a:r>
            <a:r>
              <a:rPr lang="en-GB" sz="1200" i="1" dirty="0"/>
              <a:t>141</a:t>
            </a:r>
            <a:r>
              <a:rPr lang="en-GB" sz="1200" dirty="0"/>
              <a:t>(4), pp.523-536.</a:t>
            </a:r>
          </a:p>
        </p:txBody>
      </p:sp>
    </p:spTree>
    <p:extLst>
      <p:ext uri="{BB962C8B-B14F-4D97-AF65-F5344CB8AC3E}">
        <p14:creationId xmlns:p14="http://schemas.microsoft.com/office/powerpoint/2010/main" val="11534440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533349d52001a732552317e2191aa59b">
  <xsd:schema xmlns:xsd="http://www.w3.org/2001/XMLSchema" xmlns:xs="http://www.w3.org/2001/XMLSchema" xmlns:p="http://schemas.microsoft.com/office/2006/metadata/properties" xmlns:ns3="0085e1a2-9cbf-4b92-866b-21f3c89040b6" targetNamespace="http://schemas.microsoft.com/office/2006/metadata/properties" ma:root="true" ma:fieldsID="e9dfb78b1f46e27096a162af2d31a6dd"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67ED9AA8-8461-4916-8341-CC055D48C7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F4ACD4-112B-4003-AA2C-96D1906657DF}">
  <ds:schemaRefs>
    <ds:schemaRef ds:uri="http://schemas.microsoft.com/sharepoint/v3/contenttype/forms"/>
  </ds:schemaRefs>
</ds:datastoreItem>
</file>

<file path=customXml/itemProps3.xml><?xml version="1.0" encoding="utf-8"?>
<ds:datastoreItem xmlns:ds="http://schemas.openxmlformats.org/officeDocument/2006/customXml" ds:itemID="{183CC08D-AF1A-46E9-BAA6-78F61D618FA6}">
  <ds:schemaRefs>
    <ds:schemaRef ds:uri="http://schemas.microsoft.com/office/2006/metadata/properties"/>
    <ds:schemaRef ds:uri="http://schemas.microsoft.com/office/infopath/2007/PartnerControls"/>
    <ds:schemaRef ds:uri="http://schemas.openxmlformats.org/package/2006/metadata/core-properties"/>
    <ds:schemaRef ds:uri="0085e1a2-9cbf-4b92-866b-21f3c89040b6"/>
    <ds:schemaRef ds:uri="http://purl.org/dc/terms/"/>
    <ds:schemaRef ds:uri="http://purl.org/dc/elements/1.1/"/>
    <ds:schemaRef ds:uri="http://www.w3.org/XML/1998/namespace"/>
    <ds:schemaRef ds:uri="http://schemas.microsoft.com/office/2006/documentManagement/typ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3510</TotalTime>
  <Words>497</Words>
  <Application>Microsoft Office PowerPoint</Application>
  <PresentationFormat>Widescreen</PresentationFormat>
  <Paragraphs>14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Arial Black</vt:lpstr>
      <vt:lpstr>Neue Haas Grotesk Text Pro</vt:lpstr>
      <vt:lpstr>VanillaVTI</vt:lpstr>
      <vt:lpstr>Developing Emotional Intelligence Skills  Leon Ronald Reid 2408647 C1-Poster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Leon Ronald Reid (2408647)</dc:creator>
  <cp:lastModifiedBy>Leon Ronald Reid (2408647)</cp:lastModifiedBy>
  <cp:revision>2</cp:revision>
  <dcterms:created xsi:type="dcterms:W3CDTF">2026-06-12T13:36:06Z</dcterms:created>
  <dcterms:modified xsi:type="dcterms:W3CDTF">2026-06-15T00:06:42Z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