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58" r:id="rId3"/>
    <p:sldId id="259" r:id="rId4"/>
    <p:sldId id="260" r:id="rId5"/>
    <p:sldId id="261" r:id="rId6"/>
    <p:sldId id="262" r:id="rId7"/>
    <p:sldId id="263" r:id="rId8"/>
    <p:sldId id="264" r:id="rId9"/>
    <p:sldId id="265" r:id="rId10"/>
    <p:sldId id="270" r:id="rId11"/>
    <p:sldId id="269" r:id="rId12"/>
    <p:sldId id="268" r:id="rId13"/>
    <p:sldId id="266" r:id="rId14"/>
    <p:sldId id="271" r:id="rId15"/>
    <p:sldId id="272" r:id="rId16"/>
    <p:sldId id="273"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902604F-A33A-4BB7-8C26-9779462E7C4E}" v="57" dt="2025-10-12T10:44:57.60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78" d="100"/>
          <a:sy n="78" d="100"/>
        </p:scale>
        <p:origin x="878"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denike Kuku-Ogunfeibo (2329249)" userId="fb44b080-552e-4370-b179-83e7d73c37a6" providerId="ADAL" clId="{C902604F-A33A-4BB7-8C26-9779462E7C4E}"/>
    <pc:docChg chg="undo custSel addSld delSld modSld">
      <pc:chgData name="Adenike Kuku-Ogunfeibo (2329249)" userId="fb44b080-552e-4370-b179-83e7d73c37a6" providerId="ADAL" clId="{C902604F-A33A-4BB7-8C26-9779462E7C4E}" dt="2025-10-13T09:44:11.140" v="3754" actId="20577"/>
      <pc:docMkLst>
        <pc:docMk/>
      </pc:docMkLst>
      <pc:sldChg chg="del">
        <pc:chgData name="Adenike Kuku-Ogunfeibo (2329249)" userId="fb44b080-552e-4370-b179-83e7d73c37a6" providerId="ADAL" clId="{C902604F-A33A-4BB7-8C26-9779462E7C4E}" dt="2025-10-11T19:11:10.109" v="12" actId="2696"/>
        <pc:sldMkLst>
          <pc:docMk/>
          <pc:sldMk cId="3617757320" sldId="256"/>
        </pc:sldMkLst>
      </pc:sldChg>
      <pc:sldChg chg="addSp modSp new mod">
        <pc:chgData name="Adenike Kuku-Ogunfeibo (2329249)" userId="fb44b080-552e-4370-b179-83e7d73c37a6" providerId="ADAL" clId="{C902604F-A33A-4BB7-8C26-9779462E7C4E}" dt="2025-10-11T21:22:09.929" v="852" actId="20577"/>
        <pc:sldMkLst>
          <pc:docMk/>
          <pc:sldMk cId="1705712216" sldId="257"/>
        </pc:sldMkLst>
        <pc:spChg chg="mod">
          <ac:chgData name="Adenike Kuku-Ogunfeibo (2329249)" userId="fb44b080-552e-4370-b179-83e7d73c37a6" providerId="ADAL" clId="{C902604F-A33A-4BB7-8C26-9779462E7C4E}" dt="2025-10-11T20:42:09.312" v="624"/>
          <ac:spMkLst>
            <pc:docMk/>
            <pc:sldMk cId="1705712216" sldId="257"/>
            <ac:spMk id="2" creationId="{B0703BA3-CF9A-3113-21B0-1B9EA43793B8}"/>
          </ac:spMkLst>
        </pc:spChg>
        <pc:spChg chg="mod">
          <ac:chgData name="Adenike Kuku-Ogunfeibo (2329249)" userId="fb44b080-552e-4370-b179-83e7d73c37a6" providerId="ADAL" clId="{C902604F-A33A-4BB7-8C26-9779462E7C4E}" dt="2025-10-11T21:22:09.929" v="852" actId="20577"/>
          <ac:spMkLst>
            <pc:docMk/>
            <pc:sldMk cId="1705712216" sldId="257"/>
            <ac:spMk id="3" creationId="{51BE79DD-4624-2EE5-5DBC-E1A9EDE2F8C6}"/>
          </ac:spMkLst>
        </pc:spChg>
        <pc:picChg chg="add mod">
          <ac:chgData name="Adenike Kuku-Ogunfeibo (2329249)" userId="fb44b080-552e-4370-b179-83e7d73c37a6" providerId="ADAL" clId="{C902604F-A33A-4BB7-8C26-9779462E7C4E}" dt="2025-10-11T21:21:13.600" v="829" actId="14100"/>
          <ac:picMkLst>
            <pc:docMk/>
            <pc:sldMk cId="1705712216" sldId="257"/>
            <ac:picMk id="4" creationId="{443E493B-AF01-44D9-F9D7-4A568E223FFC}"/>
          </ac:picMkLst>
        </pc:picChg>
      </pc:sldChg>
      <pc:sldChg chg="modSp new mod">
        <pc:chgData name="Adenike Kuku-Ogunfeibo (2329249)" userId="fb44b080-552e-4370-b179-83e7d73c37a6" providerId="ADAL" clId="{C902604F-A33A-4BB7-8C26-9779462E7C4E}" dt="2025-10-12T10:04:52.794" v="1187" actId="20577"/>
        <pc:sldMkLst>
          <pc:docMk/>
          <pc:sldMk cId="1075599594" sldId="258"/>
        </pc:sldMkLst>
        <pc:spChg chg="mod">
          <ac:chgData name="Adenike Kuku-Ogunfeibo (2329249)" userId="fb44b080-552e-4370-b179-83e7d73c37a6" providerId="ADAL" clId="{C902604F-A33A-4BB7-8C26-9779462E7C4E}" dt="2025-10-11T20:42:09.312" v="624"/>
          <ac:spMkLst>
            <pc:docMk/>
            <pc:sldMk cId="1075599594" sldId="258"/>
            <ac:spMk id="2" creationId="{2C77244F-51B9-EAD7-9476-FC0ACD1A4A34}"/>
          </ac:spMkLst>
        </pc:spChg>
        <pc:spChg chg="mod">
          <ac:chgData name="Adenike Kuku-Ogunfeibo (2329249)" userId="fb44b080-552e-4370-b179-83e7d73c37a6" providerId="ADAL" clId="{C902604F-A33A-4BB7-8C26-9779462E7C4E}" dt="2025-10-12T10:04:52.794" v="1187" actId="20577"/>
          <ac:spMkLst>
            <pc:docMk/>
            <pc:sldMk cId="1075599594" sldId="258"/>
            <ac:spMk id="3" creationId="{BB309500-C637-41DA-4F25-A32F3A5AB124}"/>
          </ac:spMkLst>
        </pc:spChg>
      </pc:sldChg>
      <pc:sldChg chg="addSp delSp modSp new mod modClrScheme chgLayout">
        <pc:chgData name="Adenike Kuku-Ogunfeibo (2329249)" userId="fb44b080-552e-4370-b179-83e7d73c37a6" providerId="ADAL" clId="{C902604F-A33A-4BB7-8C26-9779462E7C4E}" dt="2025-10-11T21:25:10.968" v="905" actId="1076"/>
        <pc:sldMkLst>
          <pc:docMk/>
          <pc:sldMk cId="1489113386" sldId="259"/>
        </pc:sldMkLst>
        <pc:spChg chg="add mod">
          <ac:chgData name="Adenike Kuku-Ogunfeibo (2329249)" userId="fb44b080-552e-4370-b179-83e7d73c37a6" providerId="ADAL" clId="{C902604F-A33A-4BB7-8C26-9779462E7C4E}" dt="2025-10-11T21:25:10.968" v="905" actId="1076"/>
          <ac:spMkLst>
            <pc:docMk/>
            <pc:sldMk cId="1489113386" sldId="259"/>
            <ac:spMk id="5" creationId="{75A76DC7-E448-9F37-8AFE-341E92909D91}"/>
          </ac:spMkLst>
        </pc:spChg>
      </pc:sldChg>
      <pc:sldChg chg="modSp new mod">
        <pc:chgData name="Adenike Kuku-Ogunfeibo (2329249)" userId="fb44b080-552e-4370-b179-83e7d73c37a6" providerId="ADAL" clId="{C902604F-A33A-4BB7-8C26-9779462E7C4E}" dt="2025-10-11T21:25:53.825" v="909" actId="27636"/>
        <pc:sldMkLst>
          <pc:docMk/>
          <pc:sldMk cId="1627096322" sldId="260"/>
        </pc:sldMkLst>
        <pc:spChg chg="mod">
          <ac:chgData name="Adenike Kuku-Ogunfeibo (2329249)" userId="fb44b080-552e-4370-b179-83e7d73c37a6" providerId="ADAL" clId="{C902604F-A33A-4BB7-8C26-9779462E7C4E}" dt="2025-10-11T21:25:42.109" v="907" actId="14100"/>
          <ac:spMkLst>
            <pc:docMk/>
            <pc:sldMk cId="1627096322" sldId="260"/>
            <ac:spMk id="2" creationId="{10F8AF5F-30F3-D1E7-DF46-73F6D6C47E5F}"/>
          </ac:spMkLst>
        </pc:spChg>
        <pc:spChg chg="mod">
          <ac:chgData name="Adenike Kuku-Ogunfeibo (2329249)" userId="fb44b080-552e-4370-b179-83e7d73c37a6" providerId="ADAL" clId="{C902604F-A33A-4BB7-8C26-9779462E7C4E}" dt="2025-10-11T21:25:53.825" v="909" actId="27636"/>
          <ac:spMkLst>
            <pc:docMk/>
            <pc:sldMk cId="1627096322" sldId="260"/>
            <ac:spMk id="3" creationId="{46FA9B0D-BD65-94A6-8852-E723DC900A6F}"/>
          </ac:spMkLst>
        </pc:spChg>
      </pc:sldChg>
      <pc:sldChg chg="modSp new mod">
        <pc:chgData name="Adenike Kuku-Ogunfeibo (2329249)" userId="fb44b080-552e-4370-b179-83e7d73c37a6" providerId="ADAL" clId="{C902604F-A33A-4BB7-8C26-9779462E7C4E}" dt="2025-10-13T09:38:33.147" v="3121" actId="255"/>
        <pc:sldMkLst>
          <pc:docMk/>
          <pc:sldMk cId="4069884734" sldId="261"/>
        </pc:sldMkLst>
        <pc:spChg chg="mod">
          <ac:chgData name="Adenike Kuku-Ogunfeibo (2329249)" userId="fb44b080-552e-4370-b179-83e7d73c37a6" providerId="ADAL" clId="{C902604F-A33A-4BB7-8C26-9779462E7C4E}" dt="2025-10-11T20:45:51.124" v="664" actId="27636"/>
          <ac:spMkLst>
            <pc:docMk/>
            <pc:sldMk cId="4069884734" sldId="261"/>
            <ac:spMk id="2" creationId="{9622FE5E-D7F8-DF54-D270-87A922FF96CB}"/>
          </ac:spMkLst>
        </pc:spChg>
        <pc:spChg chg="mod">
          <ac:chgData name="Adenike Kuku-Ogunfeibo (2329249)" userId="fb44b080-552e-4370-b179-83e7d73c37a6" providerId="ADAL" clId="{C902604F-A33A-4BB7-8C26-9779462E7C4E}" dt="2025-10-13T09:38:24.168" v="3120" actId="255"/>
          <ac:spMkLst>
            <pc:docMk/>
            <pc:sldMk cId="4069884734" sldId="261"/>
            <ac:spMk id="3" creationId="{815B39CA-5B27-7803-E575-091D1A66D9BE}"/>
          </ac:spMkLst>
        </pc:spChg>
        <pc:spChg chg="mod">
          <ac:chgData name="Adenike Kuku-Ogunfeibo (2329249)" userId="fb44b080-552e-4370-b179-83e7d73c37a6" providerId="ADAL" clId="{C902604F-A33A-4BB7-8C26-9779462E7C4E}" dt="2025-10-13T09:38:33.147" v="3121" actId="255"/>
          <ac:spMkLst>
            <pc:docMk/>
            <pc:sldMk cId="4069884734" sldId="261"/>
            <ac:spMk id="4" creationId="{F6CB8DFA-272F-3272-7C5D-D9C0A1BC2FD0}"/>
          </ac:spMkLst>
        </pc:spChg>
      </pc:sldChg>
      <pc:sldChg chg="modSp new mod">
        <pc:chgData name="Adenike Kuku-Ogunfeibo (2329249)" userId="fb44b080-552e-4370-b179-83e7d73c37a6" providerId="ADAL" clId="{C902604F-A33A-4BB7-8C26-9779462E7C4E}" dt="2025-10-13T09:38:52.348" v="3125" actId="255"/>
        <pc:sldMkLst>
          <pc:docMk/>
          <pc:sldMk cId="603427247" sldId="262"/>
        </pc:sldMkLst>
        <pc:spChg chg="mod">
          <ac:chgData name="Adenike Kuku-Ogunfeibo (2329249)" userId="fb44b080-552e-4370-b179-83e7d73c37a6" providerId="ADAL" clId="{C902604F-A33A-4BB7-8C26-9779462E7C4E}" dt="2025-10-11T20:47:53.116" v="683" actId="27636"/>
          <ac:spMkLst>
            <pc:docMk/>
            <pc:sldMk cId="603427247" sldId="262"/>
            <ac:spMk id="2" creationId="{6B2E82D7-016E-AC1D-3B0C-D51324AC09FC}"/>
          </ac:spMkLst>
        </pc:spChg>
        <pc:spChg chg="mod">
          <ac:chgData name="Adenike Kuku-Ogunfeibo (2329249)" userId="fb44b080-552e-4370-b179-83e7d73c37a6" providerId="ADAL" clId="{C902604F-A33A-4BB7-8C26-9779462E7C4E}" dt="2025-10-13T09:38:46.613" v="3124" actId="27636"/>
          <ac:spMkLst>
            <pc:docMk/>
            <pc:sldMk cId="603427247" sldId="262"/>
            <ac:spMk id="3" creationId="{DF63DB0C-B56C-FBDD-76BF-1364E7DE7796}"/>
          </ac:spMkLst>
        </pc:spChg>
        <pc:spChg chg="mod">
          <ac:chgData name="Adenike Kuku-Ogunfeibo (2329249)" userId="fb44b080-552e-4370-b179-83e7d73c37a6" providerId="ADAL" clId="{C902604F-A33A-4BB7-8C26-9779462E7C4E}" dt="2025-10-13T09:38:52.348" v="3125" actId="255"/>
          <ac:spMkLst>
            <pc:docMk/>
            <pc:sldMk cId="603427247" sldId="262"/>
            <ac:spMk id="4" creationId="{0E2B3DEE-93FD-18E1-8E2C-F2521366147D}"/>
          </ac:spMkLst>
        </pc:spChg>
      </pc:sldChg>
      <pc:sldChg chg="addSp delSp modSp new mod modClrScheme chgLayout">
        <pc:chgData name="Adenike Kuku-Ogunfeibo (2329249)" userId="fb44b080-552e-4370-b179-83e7d73c37a6" providerId="ADAL" clId="{C902604F-A33A-4BB7-8C26-9779462E7C4E}" dt="2025-10-13T09:39:03.222" v="3126" actId="255"/>
        <pc:sldMkLst>
          <pc:docMk/>
          <pc:sldMk cId="3184139992" sldId="263"/>
        </pc:sldMkLst>
        <pc:spChg chg="add mod">
          <ac:chgData name="Adenike Kuku-Ogunfeibo (2329249)" userId="fb44b080-552e-4370-b179-83e7d73c37a6" providerId="ADAL" clId="{C902604F-A33A-4BB7-8C26-9779462E7C4E}" dt="2025-10-13T09:39:03.222" v="3126" actId="255"/>
          <ac:spMkLst>
            <pc:docMk/>
            <pc:sldMk cId="3184139992" sldId="263"/>
            <ac:spMk id="10" creationId="{7D7A8EFC-7B02-729E-EF7E-7917DEFF6DE9}"/>
          </ac:spMkLst>
        </pc:spChg>
        <pc:graphicFrameChg chg="add del modGraphic">
          <ac:chgData name="Adenike Kuku-Ogunfeibo (2329249)" userId="fb44b080-552e-4370-b179-83e7d73c37a6" providerId="ADAL" clId="{C902604F-A33A-4BB7-8C26-9779462E7C4E}" dt="2025-10-12T10:39:28.801" v="1558" actId="478"/>
          <ac:graphicFrameMkLst>
            <pc:docMk/>
            <pc:sldMk cId="3184139992" sldId="263"/>
            <ac:graphicFrameMk id="3" creationId="{419D3881-CAAA-3537-02FF-29ABF8F6AE5C}"/>
          </ac:graphicFrameMkLst>
        </pc:graphicFrameChg>
      </pc:sldChg>
      <pc:sldChg chg="addSp modSp new mod">
        <pc:chgData name="Adenike Kuku-Ogunfeibo (2329249)" userId="fb44b080-552e-4370-b179-83e7d73c37a6" providerId="ADAL" clId="{C902604F-A33A-4BB7-8C26-9779462E7C4E}" dt="2025-10-12T10:50:00.368" v="1905" actId="20577"/>
        <pc:sldMkLst>
          <pc:docMk/>
          <pc:sldMk cId="1560450480" sldId="264"/>
        </pc:sldMkLst>
        <pc:spChg chg="add mod">
          <ac:chgData name="Adenike Kuku-Ogunfeibo (2329249)" userId="fb44b080-552e-4370-b179-83e7d73c37a6" providerId="ADAL" clId="{C902604F-A33A-4BB7-8C26-9779462E7C4E}" dt="2025-10-12T10:50:00.368" v="1905" actId="20577"/>
          <ac:spMkLst>
            <pc:docMk/>
            <pc:sldMk cId="1560450480" sldId="264"/>
            <ac:spMk id="3" creationId="{48998B29-DB45-E7C4-FC2B-7B670AF9429D}"/>
          </ac:spMkLst>
        </pc:spChg>
      </pc:sldChg>
      <pc:sldChg chg="addSp delSp modSp new del mod">
        <pc:chgData name="Adenike Kuku-Ogunfeibo (2329249)" userId="fb44b080-552e-4370-b179-83e7d73c37a6" providerId="ADAL" clId="{C902604F-A33A-4BB7-8C26-9779462E7C4E}" dt="2025-10-11T19:57:03.454" v="428" actId="2696"/>
        <pc:sldMkLst>
          <pc:docMk/>
          <pc:sldMk cId="807321592" sldId="265"/>
        </pc:sldMkLst>
      </pc:sldChg>
      <pc:sldChg chg="addSp modSp new mod modClrScheme chgLayout">
        <pc:chgData name="Adenike Kuku-Ogunfeibo (2329249)" userId="fb44b080-552e-4370-b179-83e7d73c37a6" providerId="ADAL" clId="{C902604F-A33A-4BB7-8C26-9779462E7C4E}" dt="2025-10-13T09:11:27.148" v="2810" actId="20577"/>
        <pc:sldMkLst>
          <pc:docMk/>
          <pc:sldMk cId="2588382955" sldId="265"/>
        </pc:sldMkLst>
        <pc:spChg chg="add mod">
          <ac:chgData name="Adenike Kuku-Ogunfeibo (2329249)" userId="fb44b080-552e-4370-b179-83e7d73c37a6" providerId="ADAL" clId="{C902604F-A33A-4BB7-8C26-9779462E7C4E}" dt="2025-10-11T20:53:03.595" v="690"/>
          <ac:spMkLst>
            <pc:docMk/>
            <pc:sldMk cId="2588382955" sldId="265"/>
            <ac:spMk id="2" creationId="{94F38485-34E5-3D13-BFA9-10B98B3193BB}"/>
          </ac:spMkLst>
        </pc:spChg>
        <pc:spChg chg="add mod">
          <ac:chgData name="Adenike Kuku-Ogunfeibo (2329249)" userId="fb44b080-552e-4370-b179-83e7d73c37a6" providerId="ADAL" clId="{C902604F-A33A-4BB7-8C26-9779462E7C4E}" dt="2025-10-13T09:11:27.148" v="2810" actId="20577"/>
          <ac:spMkLst>
            <pc:docMk/>
            <pc:sldMk cId="2588382955" sldId="265"/>
            <ac:spMk id="3" creationId="{6551016C-10A3-11CD-F652-4A8D7851F410}"/>
          </ac:spMkLst>
        </pc:spChg>
        <pc:spChg chg="add mod">
          <ac:chgData name="Adenike Kuku-Ogunfeibo (2329249)" userId="fb44b080-552e-4370-b179-83e7d73c37a6" providerId="ADAL" clId="{C902604F-A33A-4BB7-8C26-9779462E7C4E}" dt="2025-10-13T09:06:21.271" v="2544" actId="20577"/>
          <ac:spMkLst>
            <pc:docMk/>
            <pc:sldMk cId="2588382955" sldId="265"/>
            <ac:spMk id="4" creationId="{7A3835D6-5A05-2CF4-5064-CA5E16B35DF6}"/>
          </ac:spMkLst>
        </pc:spChg>
      </pc:sldChg>
      <pc:sldChg chg="new del">
        <pc:chgData name="Adenike Kuku-Ogunfeibo (2329249)" userId="fb44b080-552e-4370-b179-83e7d73c37a6" providerId="ADAL" clId="{C902604F-A33A-4BB7-8C26-9779462E7C4E}" dt="2025-10-11T19:58:50.198" v="436" actId="47"/>
        <pc:sldMkLst>
          <pc:docMk/>
          <pc:sldMk cId="3827502685" sldId="265"/>
        </pc:sldMkLst>
      </pc:sldChg>
      <pc:sldChg chg="addSp delSp modSp new del mod">
        <pc:chgData name="Adenike Kuku-Ogunfeibo (2329249)" userId="fb44b080-552e-4370-b179-83e7d73c37a6" providerId="ADAL" clId="{C902604F-A33A-4BB7-8C26-9779462E7C4E}" dt="2025-10-11T19:54:01.616" v="416" actId="47"/>
        <pc:sldMkLst>
          <pc:docMk/>
          <pc:sldMk cId="3863768155" sldId="265"/>
        </pc:sldMkLst>
      </pc:sldChg>
      <pc:sldChg chg="addSp modSp add mod modClrScheme chgLayout">
        <pc:chgData name="Adenike Kuku-Ogunfeibo (2329249)" userId="fb44b080-552e-4370-b179-83e7d73c37a6" providerId="ADAL" clId="{C902604F-A33A-4BB7-8C26-9779462E7C4E}" dt="2025-10-11T21:42:38.030" v="1000" actId="14100"/>
        <pc:sldMkLst>
          <pc:docMk/>
          <pc:sldMk cId="1065725632" sldId="266"/>
        </pc:sldMkLst>
        <pc:spChg chg="add mod">
          <ac:chgData name="Adenike Kuku-Ogunfeibo (2329249)" userId="fb44b080-552e-4370-b179-83e7d73c37a6" providerId="ADAL" clId="{C902604F-A33A-4BB7-8C26-9779462E7C4E}" dt="2025-10-11T21:41:43.247" v="992" actId="27636"/>
          <ac:spMkLst>
            <pc:docMk/>
            <pc:sldMk cId="1065725632" sldId="266"/>
            <ac:spMk id="2" creationId="{C1A771B5-761D-E579-0D81-C6875F1F477A}"/>
          </ac:spMkLst>
        </pc:spChg>
        <pc:spChg chg="add mod">
          <ac:chgData name="Adenike Kuku-Ogunfeibo (2329249)" userId="fb44b080-552e-4370-b179-83e7d73c37a6" providerId="ADAL" clId="{C902604F-A33A-4BB7-8C26-9779462E7C4E}" dt="2025-10-11T21:42:06.066" v="994" actId="2711"/>
          <ac:spMkLst>
            <pc:docMk/>
            <pc:sldMk cId="1065725632" sldId="266"/>
            <ac:spMk id="3" creationId="{3ED88BFB-ADA7-0B64-3224-AF57ADA9820B}"/>
          </ac:spMkLst>
        </pc:spChg>
        <pc:spChg chg="add mod">
          <ac:chgData name="Adenike Kuku-Ogunfeibo (2329249)" userId="fb44b080-552e-4370-b179-83e7d73c37a6" providerId="ADAL" clId="{C902604F-A33A-4BB7-8C26-9779462E7C4E}" dt="2025-10-11T21:42:38.030" v="1000" actId="14100"/>
          <ac:spMkLst>
            <pc:docMk/>
            <pc:sldMk cId="1065725632" sldId="266"/>
            <ac:spMk id="4" creationId="{8F80C8DC-A328-2562-1466-38AEF53AF10F}"/>
          </ac:spMkLst>
        </pc:spChg>
      </pc:sldChg>
      <pc:sldChg chg="add del">
        <pc:chgData name="Adenike Kuku-Ogunfeibo (2329249)" userId="fb44b080-552e-4370-b179-83e7d73c37a6" providerId="ADAL" clId="{C902604F-A33A-4BB7-8C26-9779462E7C4E}" dt="2025-10-11T19:59:09.142" v="442" actId="47"/>
        <pc:sldMkLst>
          <pc:docMk/>
          <pc:sldMk cId="3199370451" sldId="266"/>
        </pc:sldMkLst>
      </pc:sldChg>
      <pc:sldChg chg="addSp delSp modSp add del mod">
        <pc:chgData name="Adenike Kuku-Ogunfeibo (2329249)" userId="fb44b080-552e-4370-b179-83e7d73c37a6" providerId="ADAL" clId="{C902604F-A33A-4BB7-8C26-9779462E7C4E}" dt="2025-10-11T20:17:46.528" v="498" actId="47"/>
        <pc:sldMkLst>
          <pc:docMk/>
          <pc:sldMk cId="216242599" sldId="267"/>
        </pc:sldMkLst>
      </pc:sldChg>
      <pc:sldChg chg="add del">
        <pc:chgData name="Adenike Kuku-Ogunfeibo (2329249)" userId="fb44b080-552e-4370-b179-83e7d73c37a6" providerId="ADAL" clId="{C902604F-A33A-4BB7-8C26-9779462E7C4E}" dt="2025-10-11T19:58:59.499" v="440" actId="47"/>
        <pc:sldMkLst>
          <pc:docMk/>
          <pc:sldMk cId="2728818919" sldId="267"/>
        </pc:sldMkLst>
      </pc:sldChg>
      <pc:sldChg chg="addSp delSp modSp add mod modClrScheme chgLayout">
        <pc:chgData name="Adenike Kuku-Ogunfeibo (2329249)" userId="fb44b080-552e-4370-b179-83e7d73c37a6" providerId="ADAL" clId="{C902604F-A33A-4BB7-8C26-9779462E7C4E}" dt="2025-10-11T21:41:17.089" v="990" actId="2711"/>
        <pc:sldMkLst>
          <pc:docMk/>
          <pc:sldMk cId="807321592" sldId="268"/>
        </pc:sldMkLst>
        <pc:spChg chg="add mod">
          <ac:chgData name="Adenike Kuku-Ogunfeibo (2329249)" userId="fb44b080-552e-4370-b179-83e7d73c37a6" providerId="ADAL" clId="{C902604F-A33A-4BB7-8C26-9779462E7C4E}" dt="2025-10-11T21:13:01.484" v="728" actId="20577"/>
          <ac:spMkLst>
            <pc:docMk/>
            <pc:sldMk cId="807321592" sldId="268"/>
            <ac:spMk id="4" creationId="{E2552138-D10D-A2AF-14A3-8EE2A048EA42}"/>
          </ac:spMkLst>
        </pc:spChg>
        <pc:spChg chg="add mod">
          <ac:chgData name="Adenike Kuku-Ogunfeibo (2329249)" userId="fb44b080-552e-4370-b179-83e7d73c37a6" providerId="ADAL" clId="{C902604F-A33A-4BB7-8C26-9779462E7C4E}" dt="2025-10-11T21:41:09.816" v="989" actId="2711"/>
          <ac:spMkLst>
            <pc:docMk/>
            <pc:sldMk cId="807321592" sldId="268"/>
            <ac:spMk id="5" creationId="{8F6B9CDD-B2C8-34EA-F8A7-D55EE974BB96}"/>
          </ac:spMkLst>
        </pc:spChg>
        <pc:spChg chg="add mod">
          <ac:chgData name="Adenike Kuku-Ogunfeibo (2329249)" userId="fb44b080-552e-4370-b179-83e7d73c37a6" providerId="ADAL" clId="{C902604F-A33A-4BB7-8C26-9779462E7C4E}" dt="2025-10-11T21:41:17.089" v="990" actId="2711"/>
          <ac:spMkLst>
            <pc:docMk/>
            <pc:sldMk cId="807321592" sldId="268"/>
            <ac:spMk id="6" creationId="{D14A00CD-7F33-487C-4700-A80ECFBA2284}"/>
          </ac:spMkLst>
        </pc:spChg>
      </pc:sldChg>
      <pc:sldChg chg="add del">
        <pc:chgData name="Adenike Kuku-Ogunfeibo (2329249)" userId="fb44b080-552e-4370-b179-83e7d73c37a6" providerId="ADAL" clId="{C902604F-A33A-4BB7-8C26-9779462E7C4E}" dt="2025-10-11T19:59:06.935" v="441" actId="47"/>
        <pc:sldMkLst>
          <pc:docMk/>
          <pc:sldMk cId="1975467575" sldId="268"/>
        </pc:sldMkLst>
      </pc:sldChg>
      <pc:sldChg chg="add del">
        <pc:chgData name="Adenike Kuku-Ogunfeibo (2329249)" userId="fb44b080-552e-4370-b179-83e7d73c37a6" providerId="ADAL" clId="{C902604F-A33A-4BB7-8C26-9779462E7C4E}" dt="2025-10-11T19:58:58.019" v="439" actId="47"/>
        <pc:sldMkLst>
          <pc:docMk/>
          <pc:sldMk cId="1251346586" sldId="269"/>
        </pc:sldMkLst>
      </pc:sldChg>
      <pc:sldChg chg="addSp modSp add mod modClrScheme chgLayout">
        <pc:chgData name="Adenike Kuku-Ogunfeibo (2329249)" userId="fb44b080-552e-4370-b179-83e7d73c37a6" providerId="ADAL" clId="{C902604F-A33A-4BB7-8C26-9779462E7C4E}" dt="2025-10-13T09:44:11.140" v="3754" actId="20577"/>
        <pc:sldMkLst>
          <pc:docMk/>
          <pc:sldMk cId="2827037115" sldId="269"/>
        </pc:sldMkLst>
        <pc:spChg chg="add mod">
          <ac:chgData name="Adenike Kuku-Ogunfeibo (2329249)" userId="fb44b080-552e-4370-b179-83e7d73c37a6" providerId="ADAL" clId="{C902604F-A33A-4BB7-8C26-9779462E7C4E}" dt="2025-10-11T20:42:09.312" v="624"/>
          <ac:spMkLst>
            <pc:docMk/>
            <pc:sldMk cId="2827037115" sldId="269"/>
            <ac:spMk id="2" creationId="{8EC8CBE5-2582-95B2-5A77-16956A5F9C00}"/>
          </ac:spMkLst>
        </pc:spChg>
        <pc:spChg chg="add mod">
          <ac:chgData name="Adenike Kuku-Ogunfeibo (2329249)" userId="fb44b080-552e-4370-b179-83e7d73c37a6" providerId="ADAL" clId="{C902604F-A33A-4BB7-8C26-9779462E7C4E}" dt="2025-10-13T09:42:54.050" v="3445" actId="20577"/>
          <ac:spMkLst>
            <pc:docMk/>
            <pc:sldMk cId="2827037115" sldId="269"/>
            <ac:spMk id="3" creationId="{BC68C5D2-E818-91E1-2D0A-9908A42867F9}"/>
          </ac:spMkLst>
        </pc:spChg>
        <pc:spChg chg="add mod">
          <ac:chgData name="Adenike Kuku-Ogunfeibo (2329249)" userId="fb44b080-552e-4370-b179-83e7d73c37a6" providerId="ADAL" clId="{C902604F-A33A-4BB7-8C26-9779462E7C4E}" dt="2025-10-13T09:44:11.140" v="3754" actId="20577"/>
          <ac:spMkLst>
            <pc:docMk/>
            <pc:sldMk cId="2827037115" sldId="269"/>
            <ac:spMk id="4" creationId="{0DA1ABD0-1536-5098-3933-BC6A607C830D}"/>
          </ac:spMkLst>
        </pc:spChg>
      </pc:sldChg>
      <pc:sldChg chg="add del">
        <pc:chgData name="Adenike Kuku-Ogunfeibo (2329249)" userId="fb44b080-552e-4370-b179-83e7d73c37a6" providerId="ADAL" clId="{C902604F-A33A-4BB7-8C26-9779462E7C4E}" dt="2025-10-11T19:58:53.858" v="437" actId="47"/>
        <pc:sldMkLst>
          <pc:docMk/>
          <pc:sldMk cId="1606332003" sldId="270"/>
        </pc:sldMkLst>
      </pc:sldChg>
      <pc:sldChg chg="addSp modSp add mod modClrScheme chgLayout">
        <pc:chgData name="Adenike Kuku-Ogunfeibo (2329249)" userId="fb44b080-552e-4370-b179-83e7d73c37a6" providerId="ADAL" clId="{C902604F-A33A-4BB7-8C26-9779462E7C4E}" dt="2025-10-13T09:12:49.708" v="2923" actId="20577"/>
        <pc:sldMkLst>
          <pc:docMk/>
          <pc:sldMk cId="4027700077" sldId="270"/>
        </pc:sldMkLst>
        <pc:spChg chg="add mod">
          <ac:chgData name="Adenike Kuku-Ogunfeibo (2329249)" userId="fb44b080-552e-4370-b179-83e7d73c37a6" providerId="ADAL" clId="{C902604F-A33A-4BB7-8C26-9779462E7C4E}" dt="2025-10-11T21:40:52.109" v="988" actId="14100"/>
          <ac:spMkLst>
            <pc:docMk/>
            <pc:sldMk cId="4027700077" sldId="270"/>
            <ac:spMk id="2" creationId="{61D8A450-61F1-C532-9963-2C190FE166C8}"/>
          </ac:spMkLst>
        </pc:spChg>
        <pc:spChg chg="add mod">
          <ac:chgData name="Adenike Kuku-Ogunfeibo (2329249)" userId="fb44b080-552e-4370-b179-83e7d73c37a6" providerId="ADAL" clId="{C902604F-A33A-4BB7-8C26-9779462E7C4E}" dt="2025-10-13T09:10:50.750" v="2808" actId="20577"/>
          <ac:spMkLst>
            <pc:docMk/>
            <pc:sldMk cId="4027700077" sldId="270"/>
            <ac:spMk id="3" creationId="{6DD8E398-B199-9714-0940-7A435663C392}"/>
          </ac:spMkLst>
        </pc:spChg>
        <pc:spChg chg="add mod">
          <ac:chgData name="Adenike Kuku-Ogunfeibo (2329249)" userId="fb44b080-552e-4370-b179-83e7d73c37a6" providerId="ADAL" clId="{C902604F-A33A-4BB7-8C26-9779462E7C4E}" dt="2025-10-13T09:12:49.708" v="2923" actId="20577"/>
          <ac:spMkLst>
            <pc:docMk/>
            <pc:sldMk cId="4027700077" sldId="270"/>
            <ac:spMk id="4" creationId="{D5EFDC33-71BB-3E58-81FF-9C6CD526C377}"/>
          </ac:spMkLst>
        </pc:spChg>
      </pc:sldChg>
      <pc:sldChg chg="addSp delSp modSp add del mod">
        <pc:chgData name="Adenike Kuku-Ogunfeibo (2329249)" userId="fb44b080-552e-4370-b179-83e7d73c37a6" providerId="ADAL" clId="{C902604F-A33A-4BB7-8C26-9779462E7C4E}" dt="2025-10-11T20:06:26.251" v="461" actId="47"/>
        <pc:sldMkLst>
          <pc:docMk/>
          <pc:sldMk cId="847444685" sldId="271"/>
        </pc:sldMkLst>
      </pc:sldChg>
      <pc:sldChg chg="add del">
        <pc:chgData name="Adenike Kuku-Ogunfeibo (2329249)" userId="fb44b080-552e-4370-b179-83e7d73c37a6" providerId="ADAL" clId="{C902604F-A33A-4BB7-8C26-9779462E7C4E}" dt="2025-10-11T19:58:56.438" v="438" actId="47"/>
        <pc:sldMkLst>
          <pc:docMk/>
          <pc:sldMk cId="2152982421" sldId="271"/>
        </pc:sldMkLst>
      </pc:sldChg>
      <pc:sldChg chg="modSp new mod">
        <pc:chgData name="Adenike Kuku-Ogunfeibo (2329249)" userId="fb44b080-552e-4370-b179-83e7d73c37a6" providerId="ADAL" clId="{C902604F-A33A-4BB7-8C26-9779462E7C4E}" dt="2025-10-13T09:17:14.333" v="3084" actId="14100"/>
        <pc:sldMkLst>
          <pc:docMk/>
          <pc:sldMk cId="3978111170" sldId="271"/>
        </pc:sldMkLst>
        <pc:spChg chg="mod">
          <ac:chgData name="Adenike Kuku-Ogunfeibo (2329249)" userId="fb44b080-552e-4370-b179-83e7d73c37a6" providerId="ADAL" clId="{C902604F-A33A-4BB7-8C26-9779462E7C4E}" dt="2025-10-13T09:15:32.912" v="2986" actId="20577"/>
          <ac:spMkLst>
            <pc:docMk/>
            <pc:sldMk cId="3978111170" sldId="271"/>
            <ac:spMk id="2" creationId="{C888D0AE-ABA0-ECBC-7584-7803236D06F2}"/>
          </ac:spMkLst>
        </pc:spChg>
        <pc:spChg chg="mod">
          <ac:chgData name="Adenike Kuku-Ogunfeibo (2329249)" userId="fb44b080-552e-4370-b179-83e7d73c37a6" providerId="ADAL" clId="{C902604F-A33A-4BB7-8C26-9779462E7C4E}" dt="2025-10-13T09:17:00.016" v="3081" actId="20577"/>
          <ac:spMkLst>
            <pc:docMk/>
            <pc:sldMk cId="3978111170" sldId="271"/>
            <ac:spMk id="3" creationId="{5DDC5157-BDE3-18C0-0A8F-2013678B1387}"/>
          </ac:spMkLst>
        </pc:spChg>
        <pc:spChg chg="mod">
          <ac:chgData name="Adenike Kuku-Ogunfeibo (2329249)" userId="fb44b080-552e-4370-b179-83e7d73c37a6" providerId="ADAL" clId="{C902604F-A33A-4BB7-8C26-9779462E7C4E}" dt="2025-10-13T09:17:14.333" v="3084" actId="14100"/>
          <ac:spMkLst>
            <pc:docMk/>
            <pc:sldMk cId="3978111170" sldId="271"/>
            <ac:spMk id="4" creationId="{FDD78EF2-8A85-5366-88BE-910703688F26}"/>
          </ac:spMkLst>
        </pc:spChg>
      </pc:sldChg>
      <pc:sldChg chg="modSp new mod">
        <pc:chgData name="Adenike Kuku-Ogunfeibo (2329249)" userId="fb44b080-552e-4370-b179-83e7d73c37a6" providerId="ADAL" clId="{C902604F-A33A-4BB7-8C26-9779462E7C4E}" dt="2025-10-13T09:17:38.247" v="3119" actId="20577"/>
        <pc:sldMkLst>
          <pc:docMk/>
          <pc:sldMk cId="591582608" sldId="272"/>
        </pc:sldMkLst>
        <pc:spChg chg="mod">
          <ac:chgData name="Adenike Kuku-Ogunfeibo (2329249)" userId="fb44b080-552e-4370-b179-83e7d73c37a6" providerId="ADAL" clId="{C902604F-A33A-4BB7-8C26-9779462E7C4E}" dt="2025-10-13T09:17:38.247" v="3119" actId="20577"/>
          <ac:spMkLst>
            <pc:docMk/>
            <pc:sldMk cId="591582608" sldId="272"/>
            <ac:spMk id="2" creationId="{968A93D1-27D6-B4C6-C319-71A412478357}"/>
          </ac:spMkLst>
        </pc:spChg>
        <pc:spChg chg="mod">
          <ac:chgData name="Adenike Kuku-Ogunfeibo (2329249)" userId="fb44b080-552e-4370-b179-83e7d73c37a6" providerId="ADAL" clId="{C902604F-A33A-4BB7-8C26-9779462E7C4E}" dt="2025-10-11T21:45:59.508" v="1019" actId="14100"/>
          <ac:spMkLst>
            <pc:docMk/>
            <pc:sldMk cId="591582608" sldId="272"/>
            <ac:spMk id="3" creationId="{6A97D8B8-4E70-0B4C-D4FA-A01E5473DEC8}"/>
          </ac:spMkLst>
        </pc:spChg>
        <pc:spChg chg="mod">
          <ac:chgData name="Adenike Kuku-Ogunfeibo (2329249)" userId="fb44b080-552e-4370-b179-83e7d73c37a6" providerId="ADAL" clId="{C902604F-A33A-4BB7-8C26-9779462E7C4E}" dt="2025-10-11T21:46:31.248" v="1024" actId="1076"/>
          <ac:spMkLst>
            <pc:docMk/>
            <pc:sldMk cId="591582608" sldId="272"/>
            <ac:spMk id="4" creationId="{F4265E17-390D-D287-B617-7BA385A8DADA}"/>
          </ac:spMkLst>
        </pc:spChg>
      </pc:sldChg>
      <pc:sldChg chg="new del">
        <pc:chgData name="Adenike Kuku-Ogunfeibo (2329249)" userId="fb44b080-552e-4370-b179-83e7d73c37a6" providerId="ADAL" clId="{C902604F-A33A-4BB7-8C26-9779462E7C4E}" dt="2025-10-11T20:30:12.606" v="554" actId="47"/>
        <pc:sldMkLst>
          <pc:docMk/>
          <pc:sldMk cId="1041422571" sldId="273"/>
        </pc:sldMkLst>
      </pc:sldChg>
      <pc:sldChg chg="addSp modSp new del mod">
        <pc:chgData name="Adenike Kuku-Ogunfeibo (2329249)" userId="fb44b080-552e-4370-b179-83e7d73c37a6" providerId="ADAL" clId="{C902604F-A33A-4BB7-8C26-9779462E7C4E}" dt="2025-10-11T20:31:02.349" v="558" actId="47"/>
        <pc:sldMkLst>
          <pc:docMk/>
          <pc:sldMk cId="1210191168" sldId="273"/>
        </pc:sldMkLst>
      </pc:sldChg>
      <pc:sldChg chg="new del">
        <pc:chgData name="Adenike Kuku-Ogunfeibo (2329249)" userId="fb44b080-552e-4370-b179-83e7d73c37a6" providerId="ADAL" clId="{C902604F-A33A-4BB7-8C26-9779462E7C4E}" dt="2025-10-11T20:28:18.381" v="542" actId="47"/>
        <pc:sldMkLst>
          <pc:docMk/>
          <pc:sldMk cId="2286349841" sldId="273"/>
        </pc:sldMkLst>
      </pc:sldChg>
      <pc:sldChg chg="addSp delSp modSp new del mod modClrScheme chgLayout">
        <pc:chgData name="Adenike Kuku-Ogunfeibo (2329249)" userId="fb44b080-552e-4370-b179-83e7d73c37a6" providerId="ADAL" clId="{C902604F-A33A-4BB7-8C26-9779462E7C4E}" dt="2025-10-11T20:29:47.528" v="552" actId="47"/>
        <pc:sldMkLst>
          <pc:docMk/>
          <pc:sldMk cId="2476098305" sldId="273"/>
        </pc:sldMkLst>
      </pc:sldChg>
      <pc:sldChg chg="addSp delSp modSp new mod modClrScheme chgLayout">
        <pc:chgData name="Adenike Kuku-Ogunfeibo (2329249)" userId="fb44b080-552e-4370-b179-83e7d73c37a6" providerId="ADAL" clId="{C902604F-A33A-4BB7-8C26-9779462E7C4E}" dt="2025-10-11T21:47:06.917" v="1025" actId="20577"/>
        <pc:sldMkLst>
          <pc:docMk/>
          <pc:sldMk cId="3569555248" sldId="273"/>
        </pc:sldMkLst>
        <pc:spChg chg="add mod">
          <ac:chgData name="Adenike Kuku-Ogunfeibo (2329249)" userId="fb44b080-552e-4370-b179-83e7d73c37a6" providerId="ADAL" clId="{C902604F-A33A-4BB7-8C26-9779462E7C4E}" dt="2025-10-11T21:47:06.917" v="1025" actId="20577"/>
          <ac:spMkLst>
            <pc:docMk/>
            <pc:sldMk cId="3569555248" sldId="273"/>
            <ac:spMk id="10" creationId="{172DEEDD-66DE-16E9-F571-76F2AA41E9D2}"/>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GB"/>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9CEEFE3B-D96E-469C-A6B5-44674B6E1487}" type="datetimeFigureOut">
              <a:rPr lang="en-GB" smtClean="0"/>
              <a:t>12/10/2025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B13C6E8-ABAC-4FFD-BBBA-9BA7D63DA397}" type="slidenum">
              <a:rPr lang="en-GB" smtClean="0"/>
              <a:t>‹#›</a:t>
            </a:fld>
            <a:endParaRPr lang="en-GB"/>
          </a:p>
        </p:txBody>
      </p:sp>
    </p:spTree>
    <p:extLst>
      <p:ext uri="{BB962C8B-B14F-4D97-AF65-F5344CB8AC3E}">
        <p14:creationId xmlns:p14="http://schemas.microsoft.com/office/powerpoint/2010/main" val="18007933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9CEEFE3B-D96E-469C-A6B5-44674B6E1487}" type="datetimeFigureOut">
              <a:rPr lang="en-GB" smtClean="0"/>
              <a:t>12/10/2025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B13C6E8-ABAC-4FFD-BBBA-9BA7D63DA397}" type="slidenum">
              <a:rPr lang="en-GB" smtClean="0"/>
              <a:t>‹#›</a:t>
            </a:fld>
            <a:endParaRPr lang="en-GB"/>
          </a:p>
        </p:txBody>
      </p:sp>
    </p:spTree>
    <p:extLst>
      <p:ext uri="{BB962C8B-B14F-4D97-AF65-F5344CB8AC3E}">
        <p14:creationId xmlns:p14="http://schemas.microsoft.com/office/powerpoint/2010/main" val="10037233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9CEEFE3B-D96E-469C-A6B5-44674B6E1487}" type="datetimeFigureOut">
              <a:rPr lang="en-GB" smtClean="0"/>
              <a:t>12/10/2025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B13C6E8-ABAC-4FFD-BBBA-9BA7D63DA397}" type="slidenum">
              <a:rPr lang="en-GB" smtClean="0"/>
              <a:t>‹#›</a:t>
            </a:fld>
            <a:endParaRPr lang="en-GB"/>
          </a:p>
        </p:txBody>
      </p:sp>
    </p:spTree>
    <p:extLst>
      <p:ext uri="{BB962C8B-B14F-4D97-AF65-F5344CB8AC3E}">
        <p14:creationId xmlns:p14="http://schemas.microsoft.com/office/powerpoint/2010/main" val="194548301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9CEEFE3B-D96E-469C-A6B5-44674B6E1487}" type="datetimeFigureOut">
              <a:rPr lang="en-GB" smtClean="0"/>
              <a:t>12/10/2025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B13C6E8-ABAC-4FFD-BBBA-9BA7D63DA397}" type="slidenum">
              <a:rPr lang="en-GB" smtClean="0"/>
              <a:t>‹#›</a:t>
            </a:fld>
            <a:endParaRPr lang="en-GB"/>
          </a:p>
        </p:txBody>
      </p:sp>
    </p:spTree>
    <p:extLst>
      <p:ext uri="{BB962C8B-B14F-4D97-AF65-F5344CB8AC3E}">
        <p14:creationId xmlns:p14="http://schemas.microsoft.com/office/powerpoint/2010/main" val="22208103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9CEEFE3B-D96E-469C-A6B5-44674B6E1487}" type="datetimeFigureOut">
              <a:rPr lang="en-GB" smtClean="0"/>
              <a:t>12/10/2025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B13C6E8-ABAC-4FFD-BBBA-9BA7D63DA397}" type="slidenum">
              <a:rPr lang="en-GB" smtClean="0"/>
              <a:t>‹#›</a:t>
            </a:fld>
            <a:endParaRPr lang="en-GB"/>
          </a:p>
        </p:txBody>
      </p:sp>
    </p:spTree>
    <p:extLst>
      <p:ext uri="{BB962C8B-B14F-4D97-AF65-F5344CB8AC3E}">
        <p14:creationId xmlns:p14="http://schemas.microsoft.com/office/powerpoint/2010/main" val="7952561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9CEEFE3B-D96E-469C-A6B5-44674B6E1487}" type="datetimeFigureOut">
              <a:rPr lang="en-GB" smtClean="0"/>
              <a:t>12/10/2025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B13C6E8-ABAC-4FFD-BBBA-9BA7D63DA397}" type="slidenum">
              <a:rPr lang="en-GB" smtClean="0"/>
              <a:t>‹#›</a:t>
            </a:fld>
            <a:endParaRPr lang="en-GB"/>
          </a:p>
        </p:txBody>
      </p:sp>
    </p:spTree>
    <p:extLst>
      <p:ext uri="{BB962C8B-B14F-4D97-AF65-F5344CB8AC3E}">
        <p14:creationId xmlns:p14="http://schemas.microsoft.com/office/powerpoint/2010/main" val="24916152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EEFE3B-D96E-469C-A6B5-44674B6E1487}" type="datetimeFigureOut">
              <a:rPr lang="en-GB" smtClean="0"/>
              <a:t>12/10/2025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B13C6E8-ABAC-4FFD-BBBA-9BA7D63DA397}" type="slidenum">
              <a:rPr lang="en-GB" smtClean="0"/>
              <a:t>‹#›</a:t>
            </a:fld>
            <a:endParaRPr lang="en-GB"/>
          </a:p>
        </p:txBody>
      </p:sp>
    </p:spTree>
    <p:extLst>
      <p:ext uri="{BB962C8B-B14F-4D97-AF65-F5344CB8AC3E}">
        <p14:creationId xmlns:p14="http://schemas.microsoft.com/office/powerpoint/2010/main" val="20075593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GB"/>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9CEEFE3B-D96E-469C-A6B5-44674B6E1487}" type="datetimeFigureOut">
              <a:rPr lang="en-GB" smtClean="0"/>
              <a:t>12/10/2025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B13C6E8-ABAC-4FFD-BBBA-9BA7D63DA397}" type="slidenum">
              <a:rPr lang="en-GB" smtClean="0"/>
              <a:t>‹#›</a:t>
            </a:fld>
            <a:endParaRPr lang="en-GB"/>
          </a:p>
        </p:txBody>
      </p:sp>
    </p:spTree>
    <p:extLst>
      <p:ext uri="{BB962C8B-B14F-4D97-AF65-F5344CB8AC3E}">
        <p14:creationId xmlns:p14="http://schemas.microsoft.com/office/powerpoint/2010/main" val="35679786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9CEEFE3B-D96E-469C-A6B5-44674B6E1487}" type="datetimeFigureOut">
              <a:rPr lang="en-GB" smtClean="0"/>
              <a:t>12/10/2025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B13C6E8-ABAC-4FFD-BBBA-9BA7D63DA397}" type="slidenum">
              <a:rPr lang="en-GB" smtClean="0"/>
              <a:t>‹#›</a:t>
            </a:fld>
            <a:endParaRPr lang="en-GB"/>
          </a:p>
        </p:txBody>
      </p:sp>
    </p:spTree>
    <p:extLst>
      <p:ext uri="{BB962C8B-B14F-4D97-AF65-F5344CB8AC3E}">
        <p14:creationId xmlns:p14="http://schemas.microsoft.com/office/powerpoint/2010/main" val="244051649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9CEEFE3B-D96E-469C-A6B5-44674B6E1487}" type="datetimeFigureOut">
              <a:rPr lang="en-GB" smtClean="0"/>
              <a:t>12/10/2025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B13C6E8-ABAC-4FFD-BBBA-9BA7D63DA397}" type="slidenum">
              <a:rPr lang="en-GB" smtClean="0"/>
              <a:t>‹#›</a:t>
            </a:fld>
            <a:endParaRPr lang="en-GB"/>
          </a:p>
        </p:txBody>
      </p:sp>
    </p:spTree>
    <p:extLst>
      <p:ext uri="{BB962C8B-B14F-4D97-AF65-F5344CB8AC3E}">
        <p14:creationId xmlns:p14="http://schemas.microsoft.com/office/powerpoint/2010/main" val="156450029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9CEEFE3B-D96E-469C-A6B5-44674B6E1487}" type="datetimeFigureOut">
              <a:rPr lang="en-GB" smtClean="0"/>
              <a:t>12/10/2025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B13C6E8-ABAC-4FFD-BBBA-9BA7D63DA397}"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69558597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9CEEFE3B-D96E-469C-A6B5-44674B6E1487}" type="datetimeFigureOut">
              <a:rPr lang="en-GB" smtClean="0"/>
              <a:t>12/10/2025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B13C6E8-ABAC-4FFD-BBBA-9BA7D63DA397}" type="slidenum">
              <a:rPr lang="en-GB" smtClean="0"/>
              <a:t>‹#›</a:t>
            </a:fld>
            <a:endParaRPr lang="en-GB"/>
          </a:p>
        </p:txBody>
      </p:sp>
    </p:spTree>
    <p:extLst>
      <p:ext uri="{BB962C8B-B14F-4D97-AF65-F5344CB8AC3E}">
        <p14:creationId xmlns:p14="http://schemas.microsoft.com/office/powerpoint/2010/main" val="252499183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9CEEFE3B-D96E-469C-A6B5-44674B6E1487}" type="datetimeFigureOut">
              <a:rPr lang="en-GB" smtClean="0"/>
              <a:t>12/10/2025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B13C6E8-ABAC-4FFD-BBBA-9BA7D63DA397}"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01993099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9CEEFE3B-D96E-469C-A6B5-44674B6E1487}" type="datetimeFigureOut">
              <a:rPr lang="en-GB" smtClean="0"/>
              <a:t>12/10/2025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B13C6E8-ABAC-4FFD-BBBA-9BA7D63DA397}" type="slidenum">
              <a:rPr lang="en-GB" smtClean="0"/>
              <a:t>‹#›</a:t>
            </a:fld>
            <a:endParaRPr lang="en-GB"/>
          </a:p>
        </p:txBody>
      </p:sp>
    </p:spTree>
    <p:extLst>
      <p:ext uri="{BB962C8B-B14F-4D97-AF65-F5344CB8AC3E}">
        <p14:creationId xmlns:p14="http://schemas.microsoft.com/office/powerpoint/2010/main" val="206429835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9CEEFE3B-D96E-469C-A6B5-44674B6E1487}" type="datetimeFigureOut">
              <a:rPr lang="en-GB" smtClean="0"/>
              <a:t>12/10/2025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B13C6E8-ABAC-4FFD-BBBA-9BA7D63DA397}" type="slidenum">
              <a:rPr lang="en-GB" smtClean="0"/>
              <a:t>‹#›</a:t>
            </a:fld>
            <a:endParaRPr lang="en-GB"/>
          </a:p>
        </p:txBody>
      </p:sp>
    </p:spTree>
    <p:extLst>
      <p:ext uri="{BB962C8B-B14F-4D97-AF65-F5344CB8AC3E}">
        <p14:creationId xmlns:p14="http://schemas.microsoft.com/office/powerpoint/2010/main" val="369826839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9CEEFE3B-D96E-469C-A6B5-44674B6E1487}" type="datetimeFigureOut">
              <a:rPr lang="en-GB" smtClean="0"/>
              <a:t>12/10/2025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B13C6E8-ABAC-4FFD-BBBA-9BA7D63DA397}" type="slidenum">
              <a:rPr lang="en-GB" smtClean="0"/>
              <a:t>‹#›</a:t>
            </a:fld>
            <a:endParaRPr lang="en-GB"/>
          </a:p>
        </p:txBody>
      </p:sp>
    </p:spTree>
    <p:extLst>
      <p:ext uri="{BB962C8B-B14F-4D97-AF65-F5344CB8AC3E}">
        <p14:creationId xmlns:p14="http://schemas.microsoft.com/office/powerpoint/2010/main" val="39896047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9CEEFE3B-D96E-469C-A6B5-44674B6E1487}" type="datetimeFigureOut">
              <a:rPr lang="en-GB" smtClean="0"/>
              <a:t>12/10/2025</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0B13C6E8-ABAC-4FFD-BBBA-9BA7D63DA397}" type="slidenum">
              <a:rPr lang="en-GB" smtClean="0"/>
              <a:t>‹#›</a:t>
            </a:fld>
            <a:endParaRPr lang="en-GB"/>
          </a:p>
        </p:txBody>
      </p:sp>
    </p:spTree>
    <p:extLst>
      <p:ext uri="{BB962C8B-B14F-4D97-AF65-F5344CB8AC3E}">
        <p14:creationId xmlns:p14="http://schemas.microsoft.com/office/powerpoint/2010/main" val="156718734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03BA3-CF9A-3113-21B0-1B9EA43793B8}"/>
              </a:ext>
            </a:extLst>
          </p:cNvPr>
          <p:cNvSpPr>
            <a:spLocks noGrp="1"/>
          </p:cNvSpPr>
          <p:nvPr>
            <p:ph type="title"/>
          </p:nvPr>
        </p:nvSpPr>
        <p:spPr/>
        <p:txBody>
          <a:bodyPr/>
          <a:lstStyle/>
          <a:p>
            <a:r>
              <a:rPr lang="en-GB" dirty="0"/>
              <a:t>MODULE 5002 COMPONENT 1 ASSIGNMENT</a:t>
            </a:r>
          </a:p>
        </p:txBody>
      </p:sp>
      <p:sp>
        <p:nvSpPr>
          <p:cNvPr id="3" name="Content Placeholder 2">
            <a:extLst>
              <a:ext uri="{FF2B5EF4-FFF2-40B4-BE49-F238E27FC236}">
                <a16:creationId xmlns:a16="http://schemas.microsoft.com/office/drawing/2014/main" id="{51BE79DD-4624-2EE5-5DBC-E1A9EDE2F8C6}"/>
              </a:ext>
            </a:extLst>
          </p:cNvPr>
          <p:cNvSpPr>
            <a:spLocks noGrp="1"/>
          </p:cNvSpPr>
          <p:nvPr>
            <p:ph idx="1"/>
          </p:nvPr>
        </p:nvSpPr>
        <p:spPr/>
        <p:txBody>
          <a:bodyPr>
            <a:normAutofit fontScale="32500" lnSpcReduction="20000"/>
          </a:bodyPr>
          <a:lstStyle/>
          <a:p>
            <a:pPr marL="0" indent="0">
              <a:buNone/>
            </a:pPr>
            <a:endParaRPr lang="en-GB" dirty="0"/>
          </a:p>
          <a:p>
            <a:r>
              <a:rPr lang="en-GB" sz="4800" dirty="0"/>
              <a:t>Name- KINGSLEY O KUKU-OGUNFEIBO </a:t>
            </a:r>
          </a:p>
          <a:p>
            <a:r>
              <a:rPr lang="en-GB" sz="4800" dirty="0"/>
              <a:t>STUDENT ID- 2211882 </a:t>
            </a:r>
          </a:p>
          <a:p>
            <a:r>
              <a:rPr lang="en-GB" sz="4800" dirty="0"/>
              <a:t>PROGRAMME- BA(HONS) Leadership and Management Skills For the Workplace  </a:t>
            </a:r>
          </a:p>
          <a:p>
            <a:r>
              <a:rPr lang="en-GB" sz="4800" dirty="0"/>
              <a:t>Module Name- Developing and Managing Individuals and Teams </a:t>
            </a:r>
          </a:p>
          <a:p>
            <a:r>
              <a:rPr lang="en-GB" sz="4800" dirty="0"/>
              <a:t>Module Code - LCLM 5002</a:t>
            </a:r>
          </a:p>
          <a:p>
            <a:r>
              <a:rPr lang="en-GB" sz="4800" dirty="0"/>
              <a:t>Component 1 Assessment Topic </a:t>
            </a:r>
          </a:p>
          <a:p>
            <a:r>
              <a:rPr lang="en-GB" sz="4800" dirty="0"/>
              <a:t>PowerPoint Presentation on the Recruitment and Selection Process for the Position of a Housing Support Worker for Langley Trust, a Charity Organization with Head Office in Coventry and Homeless Hostels in London and other Cities in United Kingdom </a:t>
            </a:r>
          </a:p>
          <a:p>
            <a:r>
              <a:rPr lang="en-GB" sz="4800" dirty="0"/>
              <a:t>Lecture- </a:t>
            </a:r>
            <a:r>
              <a:rPr lang="en-GB" sz="4800" dirty="0" err="1"/>
              <a:t>Mudascar</a:t>
            </a:r>
            <a:r>
              <a:rPr lang="en-GB" sz="4800" dirty="0"/>
              <a:t> Hasan </a:t>
            </a:r>
          </a:p>
          <a:p>
            <a:pPr marL="0" indent="0">
              <a:buNone/>
            </a:pPr>
            <a:endParaRPr lang="en-GB" sz="4800" dirty="0"/>
          </a:p>
          <a:p>
            <a:endParaRPr lang="en-GB" dirty="0"/>
          </a:p>
        </p:txBody>
      </p:sp>
      <p:pic>
        <p:nvPicPr>
          <p:cNvPr id="4" name="Picture 3" descr="A close-up of a sign&#10;&#10;AI-generated content may be incorrect.">
            <a:extLst>
              <a:ext uri="{FF2B5EF4-FFF2-40B4-BE49-F238E27FC236}">
                <a16:creationId xmlns:a16="http://schemas.microsoft.com/office/drawing/2014/main" id="{443E493B-AF01-44D9-F9D7-4A568E223FFC}"/>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7089058" y="383458"/>
            <a:ext cx="2075957" cy="1012723"/>
          </a:xfrm>
          <a:prstGeom prst="rect">
            <a:avLst/>
          </a:prstGeom>
          <a:noFill/>
          <a:ln>
            <a:noFill/>
          </a:ln>
        </p:spPr>
      </p:pic>
    </p:spTree>
    <p:extLst>
      <p:ext uri="{BB962C8B-B14F-4D97-AF65-F5344CB8AC3E}">
        <p14:creationId xmlns:p14="http://schemas.microsoft.com/office/powerpoint/2010/main" val="170571221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77244F-51B9-EAD7-9476-FC0ACD1A4A34}"/>
              </a:ext>
            </a:extLst>
          </p:cNvPr>
          <p:cNvSpPr>
            <a:spLocks noGrp="1"/>
          </p:cNvSpPr>
          <p:nvPr>
            <p:ph type="title"/>
          </p:nvPr>
        </p:nvSpPr>
        <p:spPr/>
        <p:txBody>
          <a:bodyPr/>
          <a:lstStyle/>
          <a:p>
            <a:r>
              <a:rPr lang="en-GB"/>
              <a:t>TABLE OF CONTENTS</a:t>
            </a:r>
            <a:endParaRPr lang="en-GB" dirty="0"/>
          </a:p>
        </p:txBody>
      </p:sp>
      <p:sp>
        <p:nvSpPr>
          <p:cNvPr id="3" name="Content Placeholder 2">
            <a:extLst>
              <a:ext uri="{FF2B5EF4-FFF2-40B4-BE49-F238E27FC236}">
                <a16:creationId xmlns:a16="http://schemas.microsoft.com/office/drawing/2014/main" id="{BB309500-C637-41DA-4F25-A32F3A5AB124}"/>
              </a:ext>
            </a:extLst>
          </p:cNvPr>
          <p:cNvSpPr>
            <a:spLocks noGrp="1"/>
          </p:cNvSpPr>
          <p:nvPr>
            <p:ph idx="1"/>
          </p:nvPr>
        </p:nvSpPr>
        <p:spPr>
          <a:xfrm>
            <a:off x="766916" y="1140543"/>
            <a:ext cx="10586884" cy="5036422"/>
          </a:xfrm>
        </p:spPr>
        <p:txBody>
          <a:bodyPr>
            <a:noAutofit/>
          </a:bodyPr>
          <a:lstStyle/>
          <a:p>
            <a:pPr marL="0" indent="0">
              <a:buNone/>
            </a:pPr>
            <a:endParaRPr lang="en-GB" sz="1200" dirty="0"/>
          </a:p>
          <a:p>
            <a:pPr marL="0" indent="0">
              <a:buNone/>
            </a:pPr>
            <a:r>
              <a:rPr lang="en-GB" sz="1200" dirty="0"/>
              <a:t>         Purpose of this Presentation</a:t>
            </a:r>
          </a:p>
          <a:p>
            <a:r>
              <a:rPr lang="en-GB" sz="1200" dirty="0"/>
              <a:t>- Brief overview of the importance of effective recruitment</a:t>
            </a:r>
          </a:p>
          <a:p>
            <a:r>
              <a:rPr lang="en-GB" sz="1200" dirty="0"/>
              <a:t>- Objective of the presentation</a:t>
            </a:r>
          </a:p>
          <a:p>
            <a:r>
              <a:rPr lang="en-GB" sz="1200" dirty="0"/>
              <a:t> Introduction of Langley Trust, my chosen Organisation </a:t>
            </a:r>
          </a:p>
          <a:p>
            <a:r>
              <a:rPr lang="en-GB" sz="1200" dirty="0"/>
              <a:t> Step by Step Guide on how to Recruit the Right Candidate at the Right Time for the Right Job</a:t>
            </a:r>
          </a:p>
          <a:p>
            <a:r>
              <a:rPr lang="en-GB" sz="1200" dirty="0"/>
              <a:t>Job Analysis, Job Description, and Person Specification for Housing Support Worker at Langley Trust Charity Organization*</a:t>
            </a:r>
          </a:p>
          <a:p>
            <a:r>
              <a:rPr lang="en-GB" sz="1200" dirty="0"/>
              <a:t>Different Types of Interviews to be USED to Recruitment a Housing Support Worker For Langley Trust.</a:t>
            </a:r>
          </a:p>
          <a:p>
            <a:r>
              <a:rPr lang="en-GB" sz="1200" dirty="0"/>
              <a:t>THE MOST APPROPRIATE QUESTIONING TECHNIQUES TO USE FOR THE POSITION OF A HOUSING SUPPORT WORKER FOR BY LANGLEY TRUST CHARITY ORGANIZATION </a:t>
            </a:r>
          </a:p>
          <a:p>
            <a:r>
              <a:rPr lang="en-GB" sz="1200" dirty="0"/>
              <a:t>Here's a comparison of face-to-face interviews and online interviews for the Housing Support Worker position at Langley Trust:</a:t>
            </a:r>
          </a:p>
          <a:p>
            <a:r>
              <a:rPr lang="en-GB" sz="1200" dirty="0"/>
              <a:t>Conclusions based on the provided write-up:</a:t>
            </a:r>
          </a:p>
          <a:p>
            <a:r>
              <a:rPr lang="en-GB" sz="1200" dirty="0"/>
              <a:t> References</a:t>
            </a:r>
          </a:p>
          <a:p>
            <a:pPr marL="0" indent="0">
              <a:buNone/>
            </a:pPr>
            <a:endParaRPr lang="en-GB" sz="1200" dirty="0"/>
          </a:p>
        </p:txBody>
      </p:sp>
    </p:spTree>
    <p:extLst>
      <p:ext uri="{BB962C8B-B14F-4D97-AF65-F5344CB8AC3E}">
        <p14:creationId xmlns:p14="http://schemas.microsoft.com/office/powerpoint/2010/main" val="107559959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75A76DC7-E448-9F37-8AFE-341E92909D91}"/>
              </a:ext>
            </a:extLst>
          </p:cNvPr>
          <p:cNvSpPr txBox="1"/>
          <p:nvPr/>
        </p:nvSpPr>
        <p:spPr>
          <a:xfrm>
            <a:off x="3048000" y="269054"/>
            <a:ext cx="6096000" cy="5609677"/>
          </a:xfrm>
          <a:prstGeom prst="rect">
            <a:avLst/>
          </a:prstGeom>
          <a:noFill/>
        </p:spPr>
        <p:txBody>
          <a:bodyPr wrap="square">
            <a:spAutoFit/>
          </a:bodyPr>
          <a:lstStyle/>
          <a:p>
            <a:pPr algn="l">
              <a:lnSpc>
                <a:spcPts val="1800"/>
              </a:lnSpc>
              <a:buNone/>
            </a:pPr>
            <a:endParaRPr lang="en-GB" sz="1100" b="0" i="0" dirty="0">
              <a:solidFill>
                <a:srgbClr val="1D2228"/>
              </a:solidFill>
              <a:effectLst/>
              <a:latin typeface="Helvetica Neue"/>
            </a:endParaRPr>
          </a:p>
          <a:p>
            <a:pPr algn="l">
              <a:lnSpc>
                <a:spcPts val="1800"/>
              </a:lnSpc>
              <a:buNone/>
            </a:pPr>
            <a:r>
              <a:rPr lang="en-GB" sz="1200" b="1" i="0" dirty="0">
                <a:solidFill>
                  <a:srgbClr val="1D2228"/>
                </a:solidFill>
                <a:effectLst/>
                <a:latin typeface="Arial" panose="020B0604020202020204" pitchFamily="34" charset="0"/>
                <a:cs typeface="Arial" panose="020B0604020202020204" pitchFamily="34" charset="0"/>
              </a:rPr>
              <a:t>Purpose of this Presentation</a:t>
            </a:r>
          </a:p>
          <a:p>
            <a:pPr algn="l">
              <a:lnSpc>
                <a:spcPts val="1800"/>
              </a:lnSpc>
              <a:buNone/>
            </a:pPr>
            <a:r>
              <a:rPr lang="en-GB" sz="1200" b="0" i="0" dirty="0">
                <a:solidFill>
                  <a:srgbClr val="1D2228"/>
                </a:solidFill>
                <a:effectLst/>
                <a:latin typeface="Arial" panose="020B0604020202020204" pitchFamily="34" charset="0"/>
                <a:cs typeface="Arial" panose="020B0604020202020204" pitchFamily="34" charset="0"/>
              </a:rPr>
              <a:t> </a:t>
            </a:r>
          </a:p>
          <a:p>
            <a:pPr algn="l">
              <a:lnSpc>
                <a:spcPts val="1800"/>
              </a:lnSpc>
              <a:buNone/>
            </a:pPr>
            <a:r>
              <a:rPr lang="en-GB" sz="1200" b="0" i="0" dirty="0">
                <a:solidFill>
                  <a:srgbClr val="1D2228"/>
                </a:solidFill>
                <a:effectLst/>
                <a:latin typeface="Arial" panose="020B0604020202020204" pitchFamily="34" charset="0"/>
                <a:cs typeface="Arial" panose="020B0604020202020204" pitchFamily="34" charset="0"/>
              </a:rPr>
              <a:t>Is that my Manager want me to make a PowerPoint Presentation on the Recruitment Process For the Position of a Housing Support Worker for Langley Trust, a Charity Organisation for the Business Transformation Project.</a:t>
            </a:r>
          </a:p>
          <a:p>
            <a:pPr algn="l">
              <a:lnSpc>
                <a:spcPts val="1800"/>
              </a:lnSpc>
              <a:buNone/>
            </a:pPr>
            <a:r>
              <a:rPr lang="en-GB" sz="1200" b="0" i="0" dirty="0">
                <a:solidFill>
                  <a:srgbClr val="1D2228"/>
                </a:solidFill>
                <a:effectLst/>
                <a:latin typeface="Arial" panose="020B0604020202020204" pitchFamily="34" charset="0"/>
                <a:cs typeface="Arial" panose="020B0604020202020204" pitchFamily="34" charset="0"/>
              </a:rPr>
              <a:t> </a:t>
            </a:r>
          </a:p>
          <a:p>
            <a:pPr algn="l">
              <a:lnSpc>
                <a:spcPts val="1800"/>
              </a:lnSpc>
              <a:buNone/>
            </a:pPr>
            <a:r>
              <a:rPr lang="en-GB" sz="1200" b="0" i="0" dirty="0">
                <a:solidFill>
                  <a:srgbClr val="1D2228"/>
                </a:solidFill>
                <a:effectLst/>
                <a:latin typeface="Arial" panose="020B0604020202020204" pitchFamily="34" charset="0"/>
                <a:cs typeface="Arial" panose="020B0604020202020204" pitchFamily="34" charset="0"/>
              </a:rPr>
              <a:t>*</a:t>
            </a:r>
            <a:r>
              <a:rPr lang="en-GB" sz="1200" b="1" i="0" dirty="0">
                <a:solidFill>
                  <a:srgbClr val="1D2228"/>
                </a:solidFill>
                <a:effectLst/>
                <a:latin typeface="Arial" panose="020B0604020202020204" pitchFamily="34" charset="0"/>
                <a:cs typeface="Arial" panose="020B0604020202020204" pitchFamily="34" charset="0"/>
              </a:rPr>
              <a:t>Importance of Effective Recruitment:</a:t>
            </a:r>
          </a:p>
          <a:p>
            <a:pPr algn="l">
              <a:lnSpc>
                <a:spcPts val="1800"/>
              </a:lnSpc>
              <a:buNone/>
            </a:pPr>
            <a:endParaRPr lang="en-GB" sz="1200" b="0" i="0" dirty="0">
              <a:solidFill>
                <a:srgbClr val="1D2228"/>
              </a:solidFill>
              <a:effectLst/>
              <a:latin typeface="Arial" panose="020B0604020202020204" pitchFamily="34" charset="0"/>
              <a:cs typeface="Arial" panose="020B0604020202020204" pitchFamily="34" charset="0"/>
            </a:endParaRPr>
          </a:p>
          <a:p>
            <a:pPr algn="l">
              <a:lnSpc>
                <a:spcPts val="1800"/>
              </a:lnSpc>
              <a:buNone/>
            </a:pPr>
            <a:r>
              <a:rPr lang="en-GB" sz="1200" b="0" i="0" dirty="0">
                <a:solidFill>
                  <a:srgbClr val="1D2228"/>
                </a:solidFill>
                <a:effectLst/>
                <a:latin typeface="Arial" panose="020B0604020202020204" pitchFamily="34" charset="0"/>
                <a:cs typeface="Arial" panose="020B0604020202020204" pitchFamily="34" charset="0"/>
              </a:rPr>
              <a:t>1. Ensures Best Fit: Finds candidates who align with the organization's values and             mission.</a:t>
            </a:r>
          </a:p>
          <a:p>
            <a:pPr algn="l">
              <a:lnSpc>
                <a:spcPts val="1800"/>
              </a:lnSpc>
              <a:buNone/>
            </a:pPr>
            <a:r>
              <a:rPr lang="en-GB" sz="1200" b="0" i="0" dirty="0">
                <a:solidFill>
                  <a:srgbClr val="1D2228"/>
                </a:solidFill>
                <a:effectLst/>
                <a:latin typeface="Arial" panose="020B0604020202020204" pitchFamily="34" charset="0"/>
                <a:cs typeface="Arial" panose="020B0604020202020204" pitchFamily="34" charset="0"/>
              </a:rPr>
              <a:t>2. Enhances Service Quality*: Recruits staff who can provide high-quality support to      clients.</a:t>
            </a:r>
          </a:p>
          <a:p>
            <a:pPr algn="l">
              <a:lnSpc>
                <a:spcPts val="1800"/>
              </a:lnSpc>
              <a:buNone/>
            </a:pPr>
            <a:r>
              <a:rPr lang="en-GB" sz="1200" b="0" i="0" dirty="0">
                <a:solidFill>
                  <a:srgbClr val="1D2228"/>
                </a:solidFill>
                <a:effectLst/>
                <a:latin typeface="Arial" panose="020B0604020202020204" pitchFamily="34" charset="0"/>
                <a:cs typeface="Arial" panose="020B0604020202020204" pitchFamily="34" charset="0"/>
              </a:rPr>
              <a:t>3. Reduces Turnover*: Saves time and resources by hiring the right candidates from the start.</a:t>
            </a:r>
          </a:p>
          <a:p>
            <a:pPr algn="l">
              <a:lnSpc>
                <a:spcPts val="1800"/>
              </a:lnSpc>
              <a:buNone/>
            </a:pPr>
            <a:r>
              <a:rPr lang="en-GB" sz="1200" b="0" i="0" dirty="0">
                <a:solidFill>
                  <a:srgbClr val="1D2228"/>
                </a:solidFill>
                <a:effectLst/>
                <a:latin typeface="Arial" panose="020B0604020202020204" pitchFamily="34" charset="0"/>
                <a:cs typeface="Arial" panose="020B0604020202020204" pitchFamily="34" charset="0"/>
              </a:rPr>
              <a:t>4. Promotes Client Safety*: Ensures staff are competent and trustworthy.</a:t>
            </a:r>
          </a:p>
          <a:p>
            <a:pPr algn="l">
              <a:lnSpc>
                <a:spcPts val="1800"/>
              </a:lnSpc>
              <a:buNone/>
            </a:pPr>
            <a:r>
              <a:rPr lang="en-GB" sz="1200" b="0" i="0" dirty="0">
                <a:solidFill>
                  <a:srgbClr val="1D2228"/>
                </a:solidFill>
                <a:effectLst/>
                <a:latin typeface="Arial" panose="020B0604020202020204" pitchFamily="34" charset="0"/>
                <a:cs typeface="Arial" panose="020B0604020202020204" pitchFamily="34" charset="0"/>
              </a:rPr>
              <a:t>5. Supports Organizational Goals*: Helps achieve Langley Trust's objectives and vision.</a:t>
            </a:r>
          </a:p>
          <a:p>
            <a:pPr algn="l">
              <a:lnSpc>
                <a:spcPts val="1800"/>
              </a:lnSpc>
              <a:buNone/>
            </a:pPr>
            <a:r>
              <a:rPr lang="en-GB" sz="1200" b="0" i="0" dirty="0">
                <a:solidFill>
                  <a:srgbClr val="1D2228"/>
                </a:solidFill>
                <a:effectLst/>
                <a:latin typeface="Arial" panose="020B0604020202020204" pitchFamily="34" charset="0"/>
                <a:cs typeface="Arial" panose="020B0604020202020204" pitchFamily="34" charset="0"/>
              </a:rPr>
              <a:t> </a:t>
            </a:r>
          </a:p>
          <a:p>
            <a:pPr algn="l">
              <a:lnSpc>
                <a:spcPts val="1800"/>
              </a:lnSpc>
              <a:buNone/>
            </a:pPr>
            <a:r>
              <a:rPr lang="en-GB" sz="1200" b="1" i="0" dirty="0">
                <a:solidFill>
                  <a:srgbClr val="1D2228"/>
                </a:solidFill>
                <a:effectLst/>
                <a:latin typeface="Arial" panose="020B0604020202020204" pitchFamily="34" charset="0"/>
                <a:cs typeface="Arial" panose="020B0604020202020204" pitchFamily="34" charset="0"/>
              </a:rPr>
              <a:t>Key Objectives:</a:t>
            </a:r>
          </a:p>
          <a:p>
            <a:pPr algn="l">
              <a:lnSpc>
                <a:spcPts val="1800"/>
              </a:lnSpc>
              <a:buNone/>
            </a:pPr>
            <a:r>
              <a:rPr lang="en-GB" sz="1200" b="0" i="0" dirty="0">
                <a:solidFill>
                  <a:srgbClr val="1D2228"/>
                </a:solidFill>
                <a:effectLst/>
                <a:latin typeface="Arial" panose="020B0604020202020204" pitchFamily="34" charset="0"/>
                <a:cs typeface="Arial" panose="020B0604020202020204" pitchFamily="34" charset="0"/>
              </a:rPr>
              <a:t> </a:t>
            </a:r>
          </a:p>
          <a:p>
            <a:pPr algn="l">
              <a:lnSpc>
                <a:spcPts val="1800"/>
              </a:lnSpc>
              <a:buNone/>
            </a:pPr>
            <a:r>
              <a:rPr lang="en-GB" sz="1200" b="0" i="0" dirty="0">
                <a:solidFill>
                  <a:srgbClr val="1D2228"/>
                </a:solidFill>
                <a:effectLst/>
                <a:latin typeface="Arial" panose="020B0604020202020204" pitchFamily="34" charset="0"/>
                <a:cs typeface="Arial" panose="020B0604020202020204" pitchFamily="34" charset="0"/>
              </a:rPr>
              <a:t>1. Attract top talent in the social care sector.</a:t>
            </a:r>
          </a:p>
          <a:p>
            <a:pPr algn="l">
              <a:lnSpc>
                <a:spcPts val="1800"/>
              </a:lnSpc>
              <a:buNone/>
            </a:pPr>
            <a:r>
              <a:rPr lang="en-GB" sz="1200" b="0" i="0" dirty="0">
                <a:solidFill>
                  <a:srgbClr val="1D2228"/>
                </a:solidFill>
                <a:effectLst/>
                <a:latin typeface="Arial" panose="020B0604020202020204" pitchFamily="34" charset="0"/>
                <a:cs typeface="Arial" panose="020B0604020202020204" pitchFamily="34" charset="0"/>
              </a:rPr>
              <a:t>2. Select candidates with the right skills and values.</a:t>
            </a:r>
          </a:p>
          <a:p>
            <a:pPr algn="l">
              <a:lnSpc>
                <a:spcPts val="1800"/>
              </a:lnSpc>
              <a:buNone/>
            </a:pPr>
            <a:r>
              <a:rPr lang="en-GB" sz="1200" b="0" i="0" dirty="0">
                <a:solidFill>
                  <a:srgbClr val="1D2228"/>
                </a:solidFill>
                <a:effectLst/>
                <a:latin typeface="Arial" panose="020B0604020202020204" pitchFamily="34" charset="0"/>
                <a:cs typeface="Arial" panose="020B0604020202020204" pitchFamily="34" charset="0"/>
              </a:rPr>
              <a:t>3. Improve staff retention and job satisfaction.</a:t>
            </a:r>
          </a:p>
          <a:p>
            <a:pPr algn="l">
              <a:lnSpc>
                <a:spcPts val="1800"/>
              </a:lnSpc>
              <a:buNone/>
            </a:pPr>
            <a:r>
              <a:rPr lang="en-GB" sz="1200" b="0" i="0" dirty="0">
                <a:solidFill>
                  <a:srgbClr val="1D2228"/>
                </a:solidFill>
                <a:effectLst/>
                <a:latin typeface="Arial" panose="020B0604020202020204" pitchFamily="34" charset="0"/>
                <a:cs typeface="Arial" panose="020B0604020202020204" pitchFamily="34" charset="0"/>
              </a:rPr>
              <a:t>4. Enhance service quality and client outcomes.</a:t>
            </a:r>
          </a:p>
        </p:txBody>
      </p:sp>
    </p:spTree>
    <p:extLst>
      <p:ext uri="{BB962C8B-B14F-4D97-AF65-F5344CB8AC3E}">
        <p14:creationId xmlns:p14="http://schemas.microsoft.com/office/powerpoint/2010/main" val="148911338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F8AF5F-30F3-D1E7-DF46-73F6D6C47E5F}"/>
              </a:ext>
            </a:extLst>
          </p:cNvPr>
          <p:cNvSpPr>
            <a:spLocks noGrp="1"/>
          </p:cNvSpPr>
          <p:nvPr>
            <p:ph type="title"/>
          </p:nvPr>
        </p:nvSpPr>
        <p:spPr>
          <a:xfrm>
            <a:off x="677334" y="609600"/>
            <a:ext cx="8596668" cy="1042219"/>
          </a:xfrm>
        </p:spPr>
        <p:txBody>
          <a:bodyPr>
            <a:normAutofit/>
          </a:bodyPr>
          <a:lstStyle/>
          <a:p>
            <a:r>
              <a:rPr lang="en-GB" sz="1600" dirty="0"/>
              <a:t>Introduction of Langley Trust, my chosen Organisation</a:t>
            </a:r>
          </a:p>
        </p:txBody>
      </p:sp>
      <p:sp>
        <p:nvSpPr>
          <p:cNvPr id="3" name="Content Placeholder 2">
            <a:extLst>
              <a:ext uri="{FF2B5EF4-FFF2-40B4-BE49-F238E27FC236}">
                <a16:creationId xmlns:a16="http://schemas.microsoft.com/office/drawing/2014/main" id="{46FA9B0D-BD65-94A6-8852-E723DC900A6F}"/>
              </a:ext>
            </a:extLst>
          </p:cNvPr>
          <p:cNvSpPr>
            <a:spLocks noGrp="1"/>
          </p:cNvSpPr>
          <p:nvPr>
            <p:ph idx="1"/>
          </p:nvPr>
        </p:nvSpPr>
        <p:spPr/>
        <p:txBody>
          <a:bodyPr>
            <a:normAutofit/>
          </a:bodyPr>
          <a:lstStyle/>
          <a:p>
            <a:pPr marL="0" indent="0">
              <a:buNone/>
            </a:pPr>
            <a:endParaRPr lang="en-GB" sz="1200" dirty="0"/>
          </a:p>
          <a:p>
            <a:r>
              <a:rPr lang="en-GB" sz="1200" dirty="0"/>
              <a:t>Langley Trust is a Christian charity organization that provides specialist housing and support services for individuals with complex needs, including those with convictions and homelessness issues (Langley Trust, n.d.). With a strong Christian foundation, the organization aims to promote rehabilitation, reduce reoffending, and support individuals in achieving stable and fulfilling lives (Langley Trust, n.d.).</a:t>
            </a:r>
          </a:p>
          <a:p>
            <a:r>
              <a:rPr lang="en-GB" sz="1200" dirty="0"/>
              <a:t>According to their website, Langley Trust operates in various locations across the UK, including Coventry, London, and other parts of England (Langley Trust, n.d.). Their services include supported housing, complex needs care, and specialist advice, all designed to address the unique needs of their clients (Langley Trust, n.d.).</a:t>
            </a:r>
          </a:p>
          <a:p>
            <a:r>
              <a:rPr lang="en-GB" sz="1200" dirty="0"/>
              <a:t>Langley Trust's approach is rooted in their Christian values, emphasizing the importance of compassion, respect, and dignity for all individuals (Langley Trust, n.d.). By providing a safe and supportive environment, the organization enables individuals to rebuild their lives and achieve positive outcomes.(The Company’s website)</a:t>
            </a:r>
          </a:p>
          <a:p>
            <a:endParaRPr lang="en-GB" sz="1200" dirty="0"/>
          </a:p>
        </p:txBody>
      </p:sp>
    </p:spTree>
    <p:extLst>
      <p:ext uri="{BB962C8B-B14F-4D97-AF65-F5344CB8AC3E}">
        <p14:creationId xmlns:p14="http://schemas.microsoft.com/office/powerpoint/2010/main" val="162709632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22FE5E-D7F8-DF54-D270-87A922FF96CB}"/>
              </a:ext>
            </a:extLst>
          </p:cNvPr>
          <p:cNvSpPr>
            <a:spLocks noGrp="1"/>
          </p:cNvSpPr>
          <p:nvPr>
            <p:ph type="title"/>
          </p:nvPr>
        </p:nvSpPr>
        <p:spPr/>
        <p:txBody>
          <a:bodyPr>
            <a:normAutofit/>
          </a:bodyPr>
          <a:lstStyle/>
          <a:p>
            <a:r>
              <a:rPr lang="en-GB" dirty="0"/>
              <a:t> </a:t>
            </a:r>
            <a:r>
              <a:rPr lang="en-GB" sz="1800" dirty="0"/>
              <a:t>Step by Step Guide on how to Recruit the Right Candidate at the Right Time for the Right Job</a:t>
            </a:r>
          </a:p>
        </p:txBody>
      </p:sp>
      <p:sp>
        <p:nvSpPr>
          <p:cNvPr id="3" name="Content Placeholder 2">
            <a:extLst>
              <a:ext uri="{FF2B5EF4-FFF2-40B4-BE49-F238E27FC236}">
                <a16:creationId xmlns:a16="http://schemas.microsoft.com/office/drawing/2014/main" id="{815B39CA-5B27-7803-E575-091D1A66D9BE}"/>
              </a:ext>
            </a:extLst>
          </p:cNvPr>
          <p:cNvSpPr>
            <a:spLocks noGrp="1"/>
          </p:cNvSpPr>
          <p:nvPr>
            <p:ph sz="half" idx="1"/>
          </p:nvPr>
        </p:nvSpPr>
        <p:spPr/>
        <p:txBody>
          <a:bodyPr>
            <a:noAutofit/>
          </a:bodyPr>
          <a:lstStyle/>
          <a:p>
            <a:pPr marL="0" indent="0">
              <a:buNone/>
            </a:pPr>
            <a:r>
              <a:rPr lang="en-GB" sz="1200" dirty="0">
                <a:latin typeface="Arial" panose="020B0604020202020204" pitchFamily="34" charset="0"/>
                <a:cs typeface="Arial" panose="020B0604020202020204" pitchFamily="34" charset="0"/>
              </a:rPr>
              <a:t> A step-by-step guide to finding the right person for the right job at the right time:</a:t>
            </a:r>
          </a:p>
          <a:p>
            <a:pPr marL="0" indent="0">
              <a:buNone/>
            </a:pPr>
            <a:r>
              <a:rPr lang="en-GB" sz="1200" dirty="0">
                <a:latin typeface="Arial" panose="020B0604020202020204" pitchFamily="34" charset="0"/>
                <a:cs typeface="Arial" panose="020B0604020202020204" pitchFamily="34" charset="0"/>
              </a:rPr>
              <a:t>Define the Job Requirements - Job Description*: Write a clear job description that lists the duties, skills, credentials, and experience needed for the job. - Job Specification*: List the must-have and nice-to-have skills.</a:t>
            </a:r>
          </a:p>
          <a:p>
            <a:pPr marL="0" indent="0">
              <a:buNone/>
            </a:pPr>
            <a:r>
              <a:rPr lang="en-GB" sz="1200" dirty="0">
                <a:latin typeface="Arial" panose="020B0604020202020204" pitchFamily="34" charset="0"/>
                <a:cs typeface="Arial" panose="020B0604020202020204" pitchFamily="34" charset="0"/>
              </a:rPr>
              <a:t>Find out what the hiring need is - Find out why you need to hire someone (for example, to fill a position, to grow the company, or to work on a new project). - Find out how urgent the situation is and then set the hiring procedure. </a:t>
            </a:r>
          </a:p>
          <a:p>
            <a:pPr marL="0" indent="0">
              <a:buNone/>
            </a:pPr>
            <a:r>
              <a:rPr lang="en-GB" sz="1200" dirty="0">
                <a:latin typeface="Arial" panose="020B0604020202020204" pitchFamily="34" charset="0"/>
                <a:cs typeface="Arial" panose="020B0604020202020204" pitchFamily="34" charset="0"/>
              </a:rPr>
              <a:t>Make a plan for recruitment - Choose the ways you will hire people, such as job boards, social media, employee referrals, and recruiting firms. internal hiring opportunities.</a:t>
            </a:r>
          </a:p>
        </p:txBody>
      </p:sp>
      <p:sp>
        <p:nvSpPr>
          <p:cNvPr id="4" name="Content Placeholder 3">
            <a:extLst>
              <a:ext uri="{FF2B5EF4-FFF2-40B4-BE49-F238E27FC236}">
                <a16:creationId xmlns:a16="http://schemas.microsoft.com/office/drawing/2014/main" id="{F6CB8DFA-272F-3272-7C5D-D9C0A1BC2FD0}"/>
              </a:ext>
            </a:extLst>
          </p:cNvPr>
          <p:cNvSpPr>
            <a:spLocks noGrp="1"/>
          </p:cNvSpPr>
          <p:nvPr>
            <p:ph sz="half" idx="2"/>
          </p:nvPr>
        </p:nvSpPr>
        <p:spPr/>
        <p:txBody>
          <a:bodyPr>
            <a:normAutofit/>
          </a:bodyPr>
          <a:lstStyle/>
          <a:p>
            <a:r>
              <a:rPr lang="en-GB" sz="1200" dirty="0">
                <a:latin typeface="Arial" panose="020B0604020202020204" pitchFamily="34" charset="0"/>
                <a:cs typeface="Arial" panose="020B0604020202020204" pitchFamily="34" charset="0"/>
              </a:rPr>
              <a:t>Make a Job Posting - Write a job advert that attracts people's attention and talks about the main tasks, perks,</a:t>
            </a:r>
          </a:p>
          <a:p>
            <a:r>
              <a:rPr lang="en-GB" sz="1200" dirty="0">
                <a:latin typeface="Arial" panose="020B0604020202020204" pitchFamily="34" charset="0"/>
                <a:cs typeface="Arial" panose="020B0604020202020204" pitchFamily="34" charset="0"/>
              </a:rPr>
              <a:t>Make sure the advertisement is welcoming and interesting to a wide range of candidates. </a:t>
            </a:r>
          </a:p>
          <a:p>
            <a:r>
              <a:rPr lang="en-GB" sz="1200" dirty="0">
                <a:latin typeface="Arial" panose="020B0604020202020204" pitchFamily="34" charset="0"/>
                <a:cs typeface="Arial" panose="020B0604020202020204" pitchFamily="34" charset="0"/>
              </a:rPr>
              <a:t>Source Candidates - Put the job advert on the right websites and ask people to apply. - Use LinkedIn, professional networks, </a:t>
            </a:r>
          </a:p>
          <a:p>
            <a:r>
              <a:rPr lang="en-GB" sz="1200" dirty="0">
                <a:latin typeface="Arial" panose="020B0604020202020204" pitchFamily="34" charset="0"/>
                <a:cs typeface="Arial" panose="020B0604020202020204" pitchFamily="34" charset="0"/>
              </a:rPr>
              <a:t>Applications for Screening - Look at resumes and cover letters to make a list of candidates who meet the job requirements. - Use an application tracking system (ATS) to make the process easier and make sure everything is the same.</a:t>
            </a:r>
          </a:p>
          <a:p>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6988473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2E82D7-016E-AC1D-3B0C-D51324AC09FC}"/>
              </a:ext>
            </a:extLst>
          </p:cNvPr>
          <p:cNvSpPr>
            <a:spLocks noGrp="1"/>
          </p:cNvSpPr>
          <p:nvPr>
            <p:ph type="title"/>
          </p:nvPr>
        </p:nvSpPr>
        <p:spPr/>
        <p:txBody>
          <a:bodyPr>
            <a:normAutofit/>
          </a:bodyPr>
          <a:lstStyle/>
          <a:p>
            <a:r>
              <a:rPr lang="en-GB" sz="1600" dirty="0"/>
              <a:t>Step by Step Guide on how to Recruit the Right Candidate at the Right Time for the Right Job</a:t>
            </a:r>
          </a:p>
        </p:txBody>
      </p:sp>
      <p:sp>
        <p:nvSpPr>
          <p:cNvPr id="3" name="Content Placeholder 2">
            <a:extLst>
              <a:ext uri="{FF2B5EF4-FFF2-40B4-BE49-F238E27FC236}">
                <a16:creationId xmlns:a16="http://schemas.microsoft.com/office/drawing/2014/main" id="{DF63DB0C-B56C-FBDD-76BF-1364E7DE7796}"/>
              </a:ext>
            </a:extLst>
          </p:cNvPr>
          <p:cNvSpPr>
            <a:spLocks noGrp="1"/>
          </p:cNvSpPr>
          <p:nvPr>
            <p:ph sz="half" idx="1"/>
          </p:nvPr>
        </p:nvSpPr>
        <p:spPr/>
        <p:txBody>
          <a:bodyPr>
            <a:normAutofit/>
          </a:bodyPr>
          <a:lstStyle/>
          <a:p>
            <a:r>
              <a:rPr lang="en-GB" sz="1200" dirty="0">
                <a:latin typeface="Arial" panose="020B0604020202020204" pitchFamily="34" charset="0"/>
                <a:cs typeface="Arial" panose="020B0604020202020204" pitchFamily="34" charset="0"/>
              </a:rPr>
              <a:t> Do interviews - Make sure your structured interview questions test both technical skills and how well the candidate fits in with the company culture.</a:t>
            </a:r>
          </a:p>
          <a:p>
            <a:r>
              <a:rPr lang="en-GB" sz="1200" dirty="0">
                <a:latin typeface="Arial" panose="020B0604020202020204" pitchFamily="34" charset="0"/>
                <a:cs typeface="Arial" panose="020B0604020202020204" pitchFamily="34" charset="0"/>
              </a:rPr>
              <a:t>Think about having more than one interview stage, like a phone screen, a technical interview, and a final interview. </a:t>
            </a:r>
          </a:p>
          <a:p>
            <a:r>
              <a:rPr lang="en-GB" sz="1200" dirty="0">
                <a:latin typeface="Arial" panose="020B0604020202020204" pitchFamily="34" charset="0"/>
                <a:cs typeface="Arial" panose="020B0604020202020204" pitchFamily="34" charset="0"/>
              </a:rPr>
              <a:t>Evaluate Candidates - Use a mix of interviews, tests, and evaluations to see how well candidates' skills, experience, and fit for the job match. - Write down what you hear during interviews.</a:t>
            </a:r>
          </a:p>
          <a:p>
            <a:r>
              <a:rPr lang="en-GB" sz="1200" dirty="0">
                <a:latin typeface="Arial" panose="020B0604020202020204" pitchFamily="34" charset="0"/>
                <a:cs typeface="Arial" panose="020B0604020202020204" pitchFamily="34" charset="0"/>
              </a:rPr>
              <a:t>Check the references - Check the candidate's job history, qualifications, and professional references. - Take advantage of this chance to learn more about the candidate's work ethic and past performance. </a:t>
            </a:r>
          </a:p>
        </p:txBody>
      </p:sp>
      <p:sp>
        <p:nvSpPr>
          <p:cNvPr id="4" name="Content Placeholder 3">
            <a:extLst>
              <a:ext uri="{FF2B5EF4-FFF2-40B4-BE49-F238E27FC236}">
                <a16:creationId xmlns:a16="http://schemas.microsoft.com/office/drawing/2014/main" id="{0E2B3DEE-93FD-18E1-8E2C-F2521366147D}"/>
              </a:ext>
            </a:extLst>
          </p:cNvPr>
          <p:cNvSpPr>
            <a:spLocks noGrp="1"/>
          </p:cNvSpPr>
          <p:nvPr>
            <p:ph sz="half" idx="2"/>
          </p:nvPr>
        </p:nvSpPr>
        <p:spPr/>
        <p:txBody>
          <a:bodyPr>
            <a:normAutofit/>
          </a:bodyPr>
          <a:lstStyle/>
          <a:p>
            <a:pPr marL="0" indent="0">
              <a:buNone/>
            </a:pPr>
            <a:r>
              <a:rPr lang="en-GB" sz="1200" dirty="0">
                <a:latin typeface="Arial" panose="020B0604020202020204" pitchFamily="34" charset="0"/>
                <a:cs typeface="Arial" panose="020B0604020202020204" pitchFamily="34" charset="0"/>
              </a:rPr>
              <a:t>  Make a suggestion - Offer the position to the     chosen candidate, providing information about the salary, benefits, and start date. - Be ready to talk about the words if you need to. </a:t>
            </a:r>
          </a:p>
          <a:p>
            <a:pPr marL="0" indent="0">
              <a:buNone/>
            </a:pPr>
            <a:r>
              <a:rPr lang="en-GB" sz="1200" dirty="0">
                <a:latin typeface="Arial" panose="020B0604020202020204" pitchFamily="34" charset="0"/>
                <a:cs typeface="Arial" panose="020B0604020202020204" pitchFamily="34" charset="0"/>
              </a:rPr>
              <a:t>Onboarding the New Hire - Make an onboarding plan to help the new worker fit in with the rest of the team. - Give them the training, tools, and help they need to do well in the job. </a:t>
            </a:r>
          </a:p>
          <a:p>
            <a:pPr marL="0" indent="0">
              <a:buNone/>
            </a:pPr>
            <a:r>
              <a:rPr lang="en-GB" sz="1200" dirty="0">
                <a:latin typeface="Arial" panose="020B0604020202020204" pitchFamily="34" charset="0"/>
                <a:cs typeface="Arial" panose="020B0604020202020204" pitchFamily="34" charset="0"/>
              </a:rPr>
              <a:t>Look at the process of hiring - Get input from both candidates and interviewers to find out what needs to be improved. - Look at how well the hiring process worked and make changes for future hiring requirements.</a:t>
            </a:r>
          </a:p>
          <a:p>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0342724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Box 9">
            <a:extLst>
              <a:ext uri="{FF2B5EF4-FFF2-40B4-BE49-F238E27FC236}">
                <a16:creationId xmlns:a16="http://schemas.microsoft.com/office/drawing/2014/main" id="{7D7A8EFC-7B02-729E-EF7E-7917DEFF6DE9}"/>
              </a:ext>
            </a:extLst>
          </p:cNvPr>
          <p:cNvSpPr txBox="1"/>
          <p:nvPr/>
        </p:nvSpPr>
        <p:spPr>
          <a:xfrm>
            <a:off x="2369574" y="338304"/>
            <a:ext cx="6774426" cy="3231654"/>
          </a:xfrm>
          <a:prstGeom prst="rect">
            <a:avLst/>
          </a:prstGeom>
          <a:noFill/>
        </p:spPr>
        <p:txBody>
          <a:bodyPr wrap="square">
            <a:spAutoFit/>
          </a:bodyPr>
          <a:lstStyle/>
          <a:p>
            <a:r>
              <a:rPr lang="en-GB" sz="1200" b="0" i="0" dirty="0">
                <a:solidFill>
                  <a:srgbClr val="1D2228"/>
                </a:solidFill>
                <a:effectLst/>
                <a:latin typeface="Arial" panose="020B0604020202020204" pitchFamily="34" charset="0"/>
                <a:cs typeface="Arial" panose="020B0604020202020204" pitchFamily="34" charset="0"/>
              </a:rPr>
              <a:t>Job Analysis, Job Description, and Person Specification for a Housing Support Worker at Langley Trust Charity Organisation. </a:t>
            </a:r>
          </a:p>
          <a:p>
            <a:endParaRPr lang="en-GB" sz="1200" dirty="0">
              <a:solidFill>
                <a:srgbClr val="1D2228"/>
              </a:solidFill>
              <a:latin typeface="Arial" panose="020B0604020202020204" pitchFamily="34" charset="0"/>
              <a:cs typeface="Arial" panose="020B0604020202020204" pitchFamily="34" charset="0"/>
            </a:endParaRPr>
          </a:p>
          <a:p>
            <a:r>
              <a:rPr lang="en-GB" sz="1200" b="0" i="0" dirty="0">
                <a:solidFill>
                  <a:srgbClr val="1D2228"/>
                </a:solidFill>
                <a:effectLst/>
                <a:latin typeface="Arial" panose="020B0604020202020204" pitchFamily="34" charset="0"/>
                <a:cs typeface="Arial" panose="020B0604020202020204" pitchFamily="34" charset="0"/>
              </a:rPr>
              <a:t>Analysis of the Job The job of a Housing </a:t>
            </a:r>
            <a:r>
              <a:rPr lang="en-GB" sz="1200" dirty="0">
                <a:solidFill>
                  <a:srgbClr val="1D2228"/>
                </a:solidFill>
                <a:latin typeface="Arial" panose="020B0604020202020204" pitchFamily="34" charset="0"/>
                <a:cs typeface="Arial" panose="020B0604020202020204" pitchFamily="34" charset="0"/>
              </a:rPr>
              <a:t>Support</a:t>
            </a:r>
            <a:r>
              <a:rPr lang="en-GB" sz="1200" b="0" i="0" dirty="0">
                <a:solidFill>
                  <a:srgbClr val="1D2228"/>
                </a:solidFill>
                <a:effectLst/>
                <a:latin typeface="Arial" panose="020B0604020202020204" pitchFamily="34" charset="0"/>
                <a:cs typeface="Arial" panose="020B0604020202020204" pitchFamily="34" charset="0"/>
              </a:rPr>
              <a:t> Worker at Langley Trust Charity is to help people with complicated needs, such as those who have been convicted of a crime or are homeless, by giving them practical guidance, information, and assistance. </a:t>
            </a:r>
          </a:p>
          <a:p>
            <a:r>
              <a:rPr lang="en-GB" sz="1200" b="0" i="0" dirty="0">
                <a:solidFill>
                  <a:srgbClr val="1D2228"/>
                </a:solidFill>
                <a:effectLst/>
                <a:latin typeface="Arial" panose="020B0604020202020204" pitchFamily="34" charset="0"/>
                <a:cs typeface="Arial" panose="020B0604020202020204" pitchFamily="34" charset="0"/>
              </a:rPr>
              <a:t>You need to be able to communicate well and get along with others, interact with vulnerable groups, and know the laws around housing. What the job is about Job </a:t>
            </a:r>
          </a:p>
          <a:p>
            <a:endParaRPr lang="en-GB" sz="1200" dirty="0">
              <a:solidFill>
                <a:srgbClr val="1D2228"/>
              </a:solidFill>
              <a:latin typeface="Arial" panose="020B0604020202020204" pitchFamily="34" charset="0"/>
              <a:cs typeface="Arial" panose="020B0604020202020204" pitchFamily="34" charset="0"/>
            </a:endParaRPr>
          </a:p>
          <a:p>
            <a:r>
              <a:rPr lang="en-GB" sz="1200" b="0" i="0" dirty="0">
                <a:solidFill>
                  <a:srgbClr val="1D2228"/>
                </a:solidFill>
                <a:effectLst/>
                <a:latin typeface="Arial" panose="020B0604020202020204" pitchFamily="34" charset="0"/>
                <a:cs typeface="Arial" panose="020B0604020202020204" pitchFamily="34" charset="0"/>
              </a:rPr>
              <a:t>Title: Housing Support Worker The main job is to give service users practical advice, information, and assistance on a wide range of topics, such as keeping their tenancy, getting an education, finding a job, learning life skills, and encouraging their independence. Main Duties - Help people who use your service</a:t>
            </a:r>
          </a:p>
          <a:p>
            <a:endParaRPr lang="en-GB" sz="1200" b="0" i="0" dirty="0">
              <a:solidFill>
                <a:srgbClr val="1D2228"/>
              </a:solidFill>
              <a:effectLst/>
              <a:latin typeface="Arial" panose="020B0604020202020204" pitchFamily="34" charset="0"/>
              <a:cs typeface="Arial" panose="020B0604020202020204" pitchFamily="34" charset="0"/>
            </a:endParaRPr>
          </a:p>
          <a:p>
            <a:r>
              <a:rPr lang="en-GB" sz="1200" b="0" i="0" dirty="0">
                <a:solidFill>
                  <a:srgbClr val="1D2228"/>
                </a:solidFill>
                <a:effectLst/>
                <a:latin typeface="Arial" panose="020B0604020202020204" pitchFamily="34" charset="0"/>
                <a:cs typeface="Arial" panose="020B0604020202020204" pitchFamily="34" charset="0"/>
              </a:rPr>
              <a:t>Help people live on their own by giving them technological help and support - Do health and safety checks and risk assessments with people - Keep track of money, like rent that is late and petty cash - Administrative chores, such as writing rental agreements -</a:t>
            </a:r>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8413999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8998B29-DB45-E7C4-FC2B-7B670AF9429D}"/>
              </a:ext>
            </a:extLst>
          </p:cNvPr>
          <p:cNvSpPr txBox="1"/>
          <p:nvPr/>
        </p:nvSpPr>
        <p:spPr>
          <a:xfrm>
            <a:off x="3048000" y="1273377"/>
            <a:ext cx="6096000" cy="4503605"/>
          </a:xfrm>
          <a:prstGeom prst="rect">
            <a:avLst/>
          </a:prstGeom>
          <a:noFill/>
        </p:spPr>
        <p:txBody>
          <a:bodyPr wrap="square">
            <a:spAutoFit/>
          </a:bodyPr>
          <a:lstStyle/>
          <a:p>
            <a:pPr>
              <a:lnSpc>
                <a:spcPts val="1463"/>
              </a:lnSpc>
            </a:pPr>
            <a:r>
              <a:rPr lang="en-GB" sz="1600" dirty="0">
                <a:solidFill>
                  <a:schemeClr val="accent1"/>
                </a:solidFill>
                <a:latin typeface="Arial" panose="020B0604020202020204" pitchFamily="34" charset="0"/>
                <a:cs typeface="Arial" panose="020B0604020202020204" pitchFamily="34" charset="0"/>
              </a:rPr>
              <a:t>Job Analysis, Job Description, and Person Specification for Housing Support Worker at Langley Trust Charity Organization</a:t>
            </a:r>
            <a:r>
              <a:rPr lang="en-GB" sz="1600" dirty="0">
                <a:latin typeface="Arial" panose="020B0604020202020204" pitchFamily="34" charset="0"/>
                <a:cs typeface="Arial" panose="020B0604020202020204" pitchFamily="34" charset="0"/>
              </a:rPr>
              <a:t>*</a:t>
            </a:r>
          </a:p>
          <a:p>
            <a:pPr>
              <a:lnSpc>
                <a:spcPts val="1463"/>
              </a:lnSpc>
            </a:pPr>
            <a:endParaRPr lang="en-GB" b="0" i="0" dirty="0">
              <a:solidFill>
                <a:srgbClr val="1D2228"/>
              </a:solidFill>
              <a:effectLst/>
              <a:latin typeface="Arial" panose="020B0604020202020204" pitchFamily="34" charset="0"/>
              <a:cs typeface="Arial" panose="020B0604020202020204" pitchFamily="34" charset="0"/>
            </a:endParaRPr>
          </a:p>
          <a:p>
            <a:pPr>
              <a:lnSpc>
                <a:spcPts val="1463"/>
              </a:lnSpc>
            </a:pPr>
            <a:r>
              <a:rPr lang="en-GB" sz="1200" b="0" i="0" dirty="0">
                <a:solidFill>
                  <a:srgbClr val="1D2228"/>
                </a:solidFill>
                <a:effectLst/>
                <a:latin typeface="Arial" panose="020B0604020202020204" pitchFamily="34" charset="0"/>
                <a:cs typeface="Arial" panose="020B0604020202020204" pitchFamily="34" charset="0"/>
              </a:rPr>
              <a:t>Work with other service providers to help clients - Stand out for your customers' rights and needs in the housing market – </a:t>
            </a:r>
          </a:p>
          <a:p>
            <a:pPr>
              <a:lnSpc>
                <a:spcPts val="1463"/>
              </a:lnSpc>
            </a:pPr>
            <a:endParaRPr lang="en-GB" sz="1200" dirty="0">
              <a:solidFill>
                <a:srgbClr val="1D2228"/>
              </a:solidFill>
              <a:latin typeface="Arial" panose="020B0604020202020204" pitchFamily="34" charset="0"/>
              <a:cs typeface="Arial" panose="020B0604020202020204" pitchFamily="34" charset="0"/>
            </a:endParaRPr>
          </a:p>
          <a:p>
            <a:pPr>
              <a:lnSpc>
                <a:spcPts val="1463"/>
              </a:lnSpc>
            </a:pPr>
            <a:r>
              <a:rPr lang="en-GB" sz="1200" b="0" i="0" dirty="0">
                <a:solidFill>
                  <a:srgbClr val="1D2228"/>
                </a:solidFill>
                <a:effectLst/>
                <a:latin typeface="Arial" panose="020B0604020202020204" pitchFamily="34" charset="0"/>
                <a:cs typeface="Arial" panose="020B0604020202020204" pitchFamily="34" charset="0"/>
              </a:rPr>
              <a:t>Build and keep good connections with clients, coworkers, and other people who have a stake in the business. Person Specification: Important Criteria: - </a:t>
            </a:r>
          </a:p>
          <a:p>
            <a:pPr>
              <a:lnSpc>
                <a:spcPts val="1463"/>
              </a:lnSpc>
            </a:pPr>
            <a:endParaRPr lang="en-GB" sz="1200" dirty="0">
              <a:solidFill>
                <a:srgbClr val="1D2228"/>
              </a:solidFill>
              <a:latin typeface="Arial" panose="020B0604020202020204" pitchFamily="34" charset="0"/>
              <a:cs typeface="Arial" panose="020B0604020202020204" pitchFamily="34" charset="0"/>
            </a:endParaRPr>
          </a:p>
          <a:p>
            <a:pPr>
              <a:lnSpc>
                <a:spcPts val="1463"/>
              </a:lnSpc>
            </a:pPr>
            <a:r>
              <a:rPr lang="en-GB" sz="1200" b="0" i="0" dirty="0">
                <a:solidFill>
                  <a:srgbClr val="1D2228"/>
                </a:solidFill>
                <a:effectLst/>
                <a:latin typeface="Arial" panose="020B0604020202020204" pitchFamily="34" charset="0"/>
                <a:cs typeface="Arial" panose="020B0604020202020204" pitchFamily="34" charset="0"/>
              </a:rPr>
              <a:t>Experience working with people who are vulnerable, perhaps in a capacity that helps them find homes or something comparable - Good in talking to and getting along with others.</a:t>
            </a:r>
          </a:p>
          <a:p>
            <a:pPr>
              <a:lnSpc>
                <a:spcPts val="1463"/>
              </a:lnSpc>
            </a:pPr>
            <a:endParaRPr lang="en-GB" sz="1200" dirty="0">
              <a:solidFill>
                <a:srgbClr val="1D2228"/>
              </a:solidFill>
              <a:latin typeface="Arial" panose="020B0604020202020204" pitchFamily="34" charset="0"/>
              <a:cs typeface="Arial" panose="020B0604020202020204" pitchFamily="34" charset="0"/>
            </a:endParaRPr>
          </a:p>
          <a:p>
            <a:pPr>
              <a:lnSpc>
                <a:spcPts val="1463"/>
              </a:lnSpc>
            </a:pPr>
            <a:r>
              <a:rPr lang="en-GB" sz="1200" b="0" i="0" dirty="0">
                <a:solidFill>
                  <a:srgbClr val="1D2228"/>
                </a:solidFill>
                <a:effectLst/>
                <a:latin typeface="Arial" panose="020B0604020202020204" pitchFamily="34" charset="0"/>
                <a:cs typeface="Arial" panose="020B0604020202020204" pitchFamily="34" charset="0"/>
              </a:rPr>
              <a:t>Knowing about the laws and perks that apply to housing - Being able to set priorities and handle a lot of work well – </a:t>
            </a:r>
            <a:endParaRPr lang="en-GB" sz="1200" dirty="0">
              <a:solidFill>
                <a:srgbClr val="1D2228"/>
              </a:solidFill>
              <a:latin typeface="Arial" panose="020B0604020202020204" pitchFamily="34" charset="0"/>
              <a:cs typeface="Arial" panose="020B0604020202020204" pitchFamily="34" charset="0"/>
            </a:endParaRPr>
          </a:p>
          <a:p>
            <a:pPr>
              <a:lnSpc>
                <a:spcPts val="1463"/>
              </a:lnSpc>
            </a:pPr>
            <a:endParaRPr lang="en-GB" sz="1200" b="0" i="0" dirty="0">
              <a:solidFill>
                <a:srgbClr val="1D2228"/>
              </a:solidFill>
              <a:effectLst/>
              <a:latin typeface="Arial" panose="020B0604020202020204" pitchFamily="34" charset="0"/>
              <a:cs typeface="Arial" panose="020B0604020202020204" pitchFamily="34" charset="0"/>
            </a:endParaRPr>
          </a:p>
          <a:p>
            <a:pPr>
              <a:lnSpc>
                <a:spcPts val="1463"/>
              </a:lnSpc>
            </a:pPr>
            <a:r>
              <a:rPr lang="en-GB" sz="1200" b="0" i="0" dirty="0">
                <a:solidFill>
                  <a:srgbClr val="1D2228"/>
                </a:solidFill>
                <a:effectLst/>
                <a:latin typeface="Arial" panose="020B0604020202020204" pitchFamily="34" charset="0"/>
                <a:cs typeface="Arial" panose="020B0604020202020204" pitchFamily="34" charset="0"/>
              </a:rPr>
              <a:t>A degree or qualification in a related field, like social policy, housing, or community development - Having worked in a comparable job or with at-risk persons before - Understanding of trauma-informed care and how to be sensitive to other cultures -</a:t>
            </a:r>
          </a:p>
          <a:p>
            <a:pPr>
              <a:lnSpc>
                <a:spcPts val="1463"/>
              </a:lnSpc>
            </a:pPr>
            <a:endParaRPr lang="en-GB" sz="1200" dirty="0">
              <a:solidFill>
                <a:srgbClr val="1D2228"/>
              </a:solidFill>
              <a:latin typeface="Arial" panose="020B0604020202020204" pitchFamily="34" charset="0"/>
              <a:cs typeface="Arial" panose="020B0604020202020204" pitchFamily="34" charset="0"/>
            </a:endParaRPr>
          </a:p>
          <a:p>
            <a:pPr>
              <a:lnSpc>
                <a:spcPts val="1463"/>
              </a:lnSpc>
            </a:pPr>
            <a:r>
              <a:rPr lang="en-GB" sz="1200" b="0" i="0" dirty="0">
                <a:solidFill>
                  <a:srgbClr val="1D2228"/>
                </a:solidFill>
                <a:effectLst/>
                <a:latin typeface="Arial" panose="020B0604020202020204" pitchFamily="34" charset="0"/>
                <a:cs typeface="Arial" panose="020B0604020202020204" pitchFamily="34" charset="0"/>
              </a:rPr>
              <a:t>Experience working with people who have complex needs, like mental health problems, drug abuse, or being homeless </a:t>
            </a:r>
            <a:r>
              <a:rPr lang="en-GB" sz="1200" dirty="0">
                <a:latin typeface="Arial" panose="020B0604020202020204" pitchFamily="34" charset="0"/>
                <a:cs typeface="Arial" panose="020B0604020202020204" pitchFamily="34" charset="0"/>
              </a:rPr>
              <a:t>(</a:t>
            </a:r>
            <a:r>
              <a:rPr lang="en-GB" sz="1200" dirty="0" err="1">
                <a:latin typeface="Arial" panose="020B0604020202020204" pitchFamily="34" charset="0"/>
                <a:cs typeface="Arial" panose="020B0604020202020204" pitchFamily="34" charset="0"/>
              </a:rPr>
              <a:t>Huffcutt</a:t>
            </a:r>
            <a:r>
              <a:rPr lang="en-GB" sz="1200" dirty="0">
                <a:latin typeface="Arial" panose="020B0604020202020204" pitchFamily="34" charset="0"/>
                <a:cs typeface="Arial" panose="020B0604020202020204" pitchFamily="34" charset="0"/>
              </a:rPr>
              <a:t> &amp; Arthur, 1994)</a:t>
            </a:r>
            <a:endParaRPr lang="en-GB" sz="1200" b="0" i="0" dirty="0">
              <a:solidFill>
                <a:srgbClr val="1D2228"/>
              </a:solidFill>
              <a:effectLst/>
              <a:latin typeface="Arial" panose="020B0604020202020204" pitchFamily="34" charset="0"/>
              <a:cs typeface="Arial" panose="020B0604020202020204" pitchFamily="34" charset="0"/>
            </a:endParaRPr>
          </a:p>
          <a:p>
            <a:pPr algn="l">
              <a:lnSpc>
                <a:spcPts val="1463"/>
              </a:lnSpc>
              <a:buNone/>
            </a:pPr>
            <a:r>
              <a:rPr lang="en-GB" sz="1200" b="0" i="0" dirty="0">
                <a:solidFill>
                  <a:srgbClr val="1D2228"/>
                </a:solidFill>
                <a:effectLst/>
                <a:latin typeface="Arial" panose="020B0604020202020204" pitchFamily="34" charset="0"/>
                <a:cs typeface="Arial" panose="020B0604020202020204" pitchFamily="34" charset="0"/>
              </a:rPr>
              <a:t> </a:t>
            </a:r>
            <a:endParaRPr lang="en-GB" b="0" i="0" dirty="0">
              <a:solidFill>
                <a:srgbClr val="1D2228"/>
              </a:solidFill>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6045048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F38485-34E5-3D13-BFA9-10B98B3193BB}"/>
              </a:ext>
            </a:extLst>
          </p:cNvPr>
          <p:cNvSpPr>
            <a:spLocks noGrp="1"/>
          </p:cNvSpPr>
          <p:nvPr>
            <p:ph type="title"/>
          </p:nvPr>
        </p:nvSpPr>
        <p:spPr/>
        <p:txBody>
          <a:bodyPr>
            <a:normAutofit/>
          </a:bodyPr>
          <a:lstStyle/>
          <a:p>
            <a:r>
              <a:rPr lang="en-GB" sz="1600" dirty="0"/>
              <a:t>Different Types of Interviews to be USED to Hire a Housing Support Worker for Langley Trust.</a:t>
            </a:r>
            <a:br>
              <a:rPr lang="en-GB" sz="1600" dirty="0"/>
            </a:br>
            <a:endParaRPr lang="en-GB" sz="1600" dirty="0"/>
          </a:p>
        </p:txBody>
      </p:sp>
      <p:sp>
        <p:nvSpPr>
          <p:cNvPr id="3" name="Content Placeholder 2">
            <a:extLst>
              <a:ext uri="{FF2B5EF4-FFF2-40B4-BE49-F238E27FC236}">
                <a16:creationId xmlns:a16="http://schemas.microsoft.com/office/drawing/2014/main" id="{6551016C-10A3-11CD-F652-4A8D7851F410}"/>
              </a:ext>
            </a:extLst>
          </p:cNvPr>
          <p:cNvSpPr>
            <a:spLocks noGrp="1"/>
          </p:cNvSpPr>
          <p:nvPr>
            <p:ph sz="half" idx="1"/>
          </p:nvPr>
        </p:nvSpPr>
        <p:spPr>
          <a:xfrm>
            <a:off x="677334" y="1002889"/>
            <a:ext cx="4184035" cy="5038471"/>
          </a:xfrm>
        </p:spPr>
        <p:txBody>
          <a:bodyPr>
            <a:noAutofit/>
          </a:bodyPr>
          <a:lstStyle/>
          <a:p>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 Interview with a Structure</a:t>
            </a: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 Purpose*: To find out what precise skills and abilities are needed for the job.</a:t>
            </a: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 *Format*: Ask a collection of questions that are closely connected to the job criteria.</a:t>
            </a: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 Sample Questions</a:t>
            </a: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 What has it been like for you to work with people who are vulnerable?</a:t>
            </a: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 In a fast-paced setting, how do you decide which chores to accomplish first?</a:t>
            </a: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a:t>
            </a:r>
            <a:r>
              <a:rPr lang="en-GB" sz="1200" dirty="0" err="1">
                <a:latin typeface="Arial" panose="020B0604020202020204" pitchFamily="34" charset="0"/>
                <a:cs typeface="Arial" panose="020B0604020202020204" pitchFamily="34" charset="0"/>
              </a:rPr>
              <a:t>Huffcutt</a:t>
            </a:r>
            <a:r>
              <a:rPr lang="en-GB" sz="1200" dirty="0">
                <a:latin typeface="Arial" panose="020B0604020202020204" pitchFamily="34" charset="0"/>
                <a:cs typeface="Arial" panose="020B0604020202020204" pitchFamily="34" charset="0"/>
              </a:rPr>
              <a:t>, A. I., and Arthur W1994)</a:t>
            </a:r>
          </a:p>
          <a:p>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 Behavioural or semi-structured interview</a:t>
            </a: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 Goal: To learn how applicants have dealt with circumstances in the past, which can help anticipate how they will do in the future.</a:t>
            </a: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 *Format*: Ask candidates to give you concrete examples of how they dealt with situations that were similar to the ones you are hiring for.</a:t>
            </a: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 Questions to Ask</a:t>
            </a: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 Talk about a moment when you had to help a customer who was having trouble with their housing. What did you do to fix it? (Janz, 1982)</a:t>
            </a:r>
            <a:br>
              <a:rPr lang="en-GB" sz="1200" dirty="0">
                <a:latin typeface="Arial" panose="020B0604020202020204" pitchFamily="34" charset="0"/>
                <a:cs typeface="Arial" panose="020B0604020202020204" pitchFamily="34" charset="0"/>
              </a:rPr>
            </a:br>
            <a:br>
              <a:rPr lang="en-GB" sz="1200" dirty="0">
                <a:latin typeface="Arial" panose="020B0604020202020204" pitchFamily="34" charset="0"/>
                <a:cs typeface="Arial" panose="020B0604020202020204" pitchFamily="34" charset="0"/>
              </a:rPr>
            </a:br>
            <a:endParaRPr lang="en-GB" sz="1200" dirty="0">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7A3835D6-5A05-2CF4-5064-CA5E16B35DF6}"/>
              </a:ext>
            </a:extLst>
          </p:cNvPr>
          <p:cNvSpPr>
            <a:spLocks noGrp="1"/>
          </p:cNvSpPr>
          <p:nvPr>
            <p:ph sz="half" idx="2"/>
          </p:nvPr>
        </p:nvSpPr>
        <p:spPr>
          <a:xfrm>
            <a:off x="5089970" y="1002889"/>
            <a:ext cx="4184034" cy="4694344"/>
          </a:xfrm>
        </p:spPr>
        <p:txBody>
          <a:bodyPr>
            <a:noAutofit/>
          </a:bodyPr>
          <a:lstStyle/>
          <a:p>
            <a:r>
              <a:rPr lang="en-GB" sz="1200" dirty="0"/>
              <a:t>. Interview in a Situation</a:t>
            </a:r>
            <a:br>
              <a:rPr lang="en-GB" sz="1200" dirty="0"/>
            </a:br>
            <a:r>
              <a:rPr lang="en-GB" sz="1200" dirty="0"/>
              <a:t>- Purpose*: To see how candidates would deal with hypothetical events that are similar to the job.</a:t>
            </a:r>
            <a:br>
              <a:rPr lang="en-GB" sz="1200" dirty="0"/>
            </a:br>
            <a:r>
              <a:rPr lang="en-GB" sz="1200" dirty="0"/>
              <a:t>- Format: Give applicants questions based on real-life situations and ask them how they would answer.</a:t>
            </a:r>
            <a:br>
              <a:rPr lang="en-GB" sz="1200" dirty="0"/>
            </a:br>
            <a:r>
              <a:rPr lang="en-GB" sz="1200" dirty="0"/>
              <a:t>- Sample Questions</a:t>
            </a:r>
            <a:br>
              <a:rPr lang="en-GB" sz="1200" dirty="0"/>
            </a:br>
            <a:r>
              <a:rPr lang="en-GB" sz="1200" dirty="0"/>
              <a:t>- What would you do to help a customer who is in danger. (Lievens &amp; Sackett, 2006</a:t>
            </a:r>
            <a:br>
              <a:rPr lang="en-GB" sz="1200" dirty="0"/>
            </a:br>
            <a:br>
              <a:rPr lang="en-GB" sz="1200" dirty="0"/>
            </a:br>
            <a:r>
              <a:rPr lang="en-GB" sz="1200" dirty="0"/>
              <a:t> Interview Based on Skills</a:t>
            </a:r>
            <a:br>
              <a:rPr lang="en-GB" sz="1200" dirty="0"/>
            </a:br>
            <a:r>
              <a:rPr lang="en-GB" sz="1200" dirty="0"/>
              <a:t>- Purpose*: To find out what skills are needed for the job, like communication, problem-solving, and empathy.</a:t>
            </a:r>
            <a:br>
              <a:rPr lang="en-GB" sz="1200" dirty="0"/>
            </a:br>
            <a:r>
              <a:rPr lang="en-GB" sz="1200" dirty="0"/>
              <a:t>- Format*: Ask questions that show how well the person can do the job.</a:t>
            </a:r>
            <a:br>
              <a:rPr lang="en-GB" sz="1200" dirty="0"/>
            </a:br>
            <a:r>
              <a:rPr lang="en-GB" sz="1200" dirty="0"/>
              <a:t>- Sample Questions</a:t>
            </a:r>
            <a:br>
              <a:rPr lang="en-GB" sz="1200" dirty="0"/>
            </a:br>
            <a:r>
              <a:rPr lang="en-GB" sz="1200" dirty="0"/>
              <a:t>- How do you get along with clients who could be hard to talk to?</a:t>
            </a:r>
            <a:br>
              <a:rPr lang="en-GB" sz="1200" dirty="0"/>
            </a:br>
            <a:r>
              <a:rPr lang="en-GB" sz="1200" dirty="0"/>
              <a:t>- Tell me about a time when you had to explain complicated facts to a client. How did you make sure they got it?</a:t>
            </a:r>
            <a:br>
              <a:rPr lang="en-GB" sz="1200" dirty="0"/>
            </a:br>
            <a:r>
              <a:rPr lang="en-GB" sz="1200" dirty="0"/>
              <a:t>Interviews Based on Skills</a:t>
            </a:r>
            <a:br>
              <a:rPr lang="en-GB" sz="1200" dirty="0"/>
            </a:br>
            <a:r>
              <a:rPr lang="en-GB" sz="1200" dirty="0"/>
              <a:t>R. Wood and T. Payne (1998).</a:t>
            </a:r>
            <a:br>
              <a:rPr lang="en-GB" sz="1200" dirty="0"/>
            </a:br>
            <a:endParaRPr lang="en-GB" sz="1200" dirty="0"/>
          </a:p>
        </p:txBody>
      </p:sp>
    </p:spTree>
    <p:extLst>
      <p:ext uri="{BB962C8B-B14F-4D97-AF65-F5344CB8AC3E}">
        <p14:creationId xmlns:p14="http://schemas.microsoft.com/office/powerpoint/2010/main" val="258838295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D8A450-61F1-C532-9963-2C190FE166C8}"/>
              </a:ext>
            </a:extLst>
          </p:cNvPr>
          <p:cNvSpPr>
            <a:spLocks noGrp="1"/>
          </p:cNvSpPr>
          <p:nvPr>
            <p:ph type="title"/>
          </p:nvPr>
        </p:nvSpPr>
        <p:spPr>
          <a:xfrm>
            <a:off x="677334" y="609600"/>
            <a:ext cx="8596668" cy="875072"/>
          </a:xfrm>
        </p:spPr>
        <p:txBody>
          <a:bodyPr>
            <a:normAutofit fontScale="90000"/>
          </a:bodyPr>
          <a:lstStyle/>
          <a:p>
            <a:r>
              <a:rPr lang="en-GB" sz="1800" dirty="0"/>
              <a:t>Different Types of Interviews to be USED to Recruitment a Housing Support Worker For Langley Trust.</a:t>
            </a:r>
            <a:br>
              <a:rPr lang="en-GB" dirty="0"/>
            </a:br>
            <a:endParaRPr lang="en-GB" dirty="0"/>
          </a:p>
        </p:txBody>
      </p:sp>
      <p:sp>
        <p:nvSpPr>
          <p:cNvPr id="3" name="Content Placeholder 2">
            <a:extLst>
              <a:ext uri="{FF2B5EF4-FFF2-40B4-BE49-F238E27FC236}">
                <a16:creationId xmlns:a16="http://schemas.microsoft.com/office/drawing/2014/main" id="{6DD8E398-B199-9714-0940-7A435663C392}"/>
              </a:ext>
            </a:extLst>
          </p:cNvPr>
          <p:cNvSpPr>
            <a:spLocks noGrp="1"/>
          </p:cNvSpPr>
          <p:nvPr>
            <p:ph sz="half" idx="1"/>
          </p:nvPr>
        </p:nvSpPr>
        <p:spPr>
          <a:xfrm>
            <a:off x="560440" y="1484672"/>
            <a:ext cx="4300930" cy="4556690"/>
          </a:xfrm>
        </p:spPr>
        <p:txBody>
          <a:bodyPr>
            <a:noAutofit/>
          </a:bodyPr>
          <a:lstStyle/>
          <a:p>
            <a:r>
              <a:rPr lang="en-GB" sz="1200" dirty="0">
                <a:solidFill>
                  <a:srgbClr val="1D2228"/>
                </a:solidFill>
                <a:latin typeface="Arial" panose="020B0604020202020204" pitchFamily="34" charset="0"/>
                <a:cs typeface="Arial" panose="020B0604020202020204" pitchFamily="34" charset="0"/>
              </a:rPr>
              <a:t>Panel Interview or Group Interview</a:t>
            </a:r>
            <a:br>
              <a:rPr lang="en-GB" sz="1200" dirty="0">
                <a:latin typeface="Arial" panose="020B0604020202020204" pitchFamily="34" charset="0"/>
                <a:cs typeface="Arial" panose="020B0604020202020204" pitchFamily="34" charset="0"/>
              </a:rPr>
            </a:br>
            <a:r>
              <a:rPr lang="en-GB" sz="1200" dirty="0">
                <a:solidFill>
                  <a:srgbClr val="1D2228"/>
                </a:solidFill>
                <a:latin typeface="Arial" panose="020B0604020202020204" pitchFamily="34" charset="0"/>
                <a:cs typeface="Arial" panose="020B0604020202020204" pitchFamily="34" charset="0"/>
              </a:rPr>
              <a:t>- Purpose: To get different people involved in the interview process so that they may all give their opinions on the candidate.</a:t>
            </a:r>
            <a:br>
              <a:rPr lang="en-GB" sz="1200" dirty="0">
                <a:latin typeface="Arial" panose="020B0604020202020204" pitchFamily="34" charset="0"/>
                <a:cs typeface="Arial" panose="020B0604020202020204" pitchFamily="34" charset="0"/>
              </a:rPr>
            </a:br>
            <a:r>
              <a:rPr lang="en-GB" sz="1200" dirty="0">
                <a:solidFill>
                  <a:srgbClr val="1D2228"/>
                </a:solidFill>
                <a:latin typeface="Arial" panose="020B0604020202020204" pitchFamily="34" charset="0"/>
                <a:cs typeface="Arial" panose="020B0604020202020204" pitchFamily="34" charset="0"/>
              </a:rPr>
              <a:t>- Format: A group of interviewers asks questions, and the person being interviewed answers.</a:t>
            </a:r>
            <a:br>
              <a:rPr lang="en-GB" sz="1200" dirty="0">
                <a:latin typeface="Arial" panose="020B0604020202020204" pitchFamily="34" charset="0"/>
                <a:cs typeface="Arial" panose="020B0604020202020204" pitchFamily="34" charset="0"/>
              </a:rPr>
            </a:br>
            <a:r>
              <a:rPr lang="en-GB" sz="1200" dirty="0">
                <a:solidFill>
                  <a:srgbClr val="1D2228"/>
                </a:solidFill>
                <a:latin typeface="Arial" panose="020B0604020202020204" pitchFamily="34" charset="0"/>
                <a:cs typeface="Arial" panose="020B0604020202020204" pitchFamily="34" charset="0"/>
              </a:rPr>
              <a:t>- Good things. Helps figure out how well the candidate works with others and answers questions from different points of view. (Gilliland, S.E, &amp; Steiner, D.D. 1999.</a:t>
            </a:r>
            <a:br>
              <a:rPr lang="en-GB" sz="1200" dirty="0">
                <a:latin typeface="Arial" panose="020B0604020202020204" pitchFamily="34" charset="0"/>
                <a:cs typeface="Arial" panose="020B0604020202020204" pitchFamily="34" charset="0"/>
              </a:rPr>
            </a:br>
            <a:endParaRPr lang="en-GB" sz="1200" dirty="0">
              <a:solidFill>
                <a:srgbClr val="1D2228"/>
              </a:solidFill>
              <a:latin typeface="Arial" panose="020B0604020202020204" pitchFamily="34" charset="0"/>
              <a:cs typeface="Arial" panose="020B0604020202020204" pitchFamily="34" charset="0"/>
            </a:endParaRPr>
          </a:p>
          <a:p>
            <a:r>
              <a:rPr lang="en-GB" sz="1200" dirty="0">
                <a:solidFill>
                  <a:srgbClr val="1D2228"/>
                </a:solidFill>
                <a:latin typeface="Arial" panose="020B0604020202020204" pitchFamily="34" charset="0"/>
                <a:cs typeface="Arial" panose="020B0604020202020204" pitchFamily="34" charset="0"/>
              </a:rPr>
              <a:t> Interview with Role-Play</a:t>
            </a:r>
            <a:br>
              <a:rPr lang="en-GB" sz="1200" dirty="0">
                <a:latin typeface="Arial" panose="020B0604020202020204" pitchFamily="34" charset="0"/>
                <a:cs typeface="Arial" panose="020B0604020202020204" pitchFamily="34" charset="0"/>
              </a:rPr>
            </a:br>
            <a:r>
              <a:rPr lang="en-GB" sz="1200" dirty="0">
                <a:solidFill>
                  <a:srgbClr val="1D2228"/>
                </a:solidFill>
                <a:latin typeface="Arial" panose="020B0604020202020204" pitchFamily="34" charset="0"/>
                <a:cs typeface="Arial" panose="020B0604020202020204" pitchFamily="34" charset="0"/>
              </a:rPr>
              <a:t>- Goal: To test real-world skills and interactions in a fake setting.</a:t>
            </a:r>
            <a:br>
              <a:rPr lang="en-GB" sz="1200" dirty="0">
                <a:latin typeface="Arial" panose="020B0604020202020204" pitchFamily="34" charset="0"/>
                <a:cs typeface="Arial" panose="020B0604020202020204" pitchFamily="34" charset="0"/>
              </a:rPr>
            </a:br>
            <a:r>
              <a:rPr lang="en-GB" sz="1200" dirty="0">
                <a:solidFill>
                  <a:srgbClr val="1D2228"/>
                </a:solidFill>
                <a:latin typeface="Arial" panose="020B0604020202020204" pitchFamily="34" charset="0"/>
                <a:cs typeface="Arial" panose="020B0604020202020204" pitchFamily="34" charset="0"/>
              </a:rPr>
              <a:t>- Format*: Candidates could have to act out situations that are related to the Housing Support Worker job, like talking to a client who is in crisis.</a:t>
            </a:r>
            <a:br>
              <a:rPr lang="en-GB" sz="1200" dirty="0">
                <a:latin typeface="Arial" panose="020B0604020202020204" pitchFamily="34" charset="0"/>
                <a:cs typeface="Arial" panose="020B0604020202020204" pitchFamily="34" charset="0"/>
              </a:rPr>
            </a:br>
            <a:r>
              <a:rPr lang="en-GB" sz="1200" dirty="0">
                <a:solidFill>
                  <a:srgbClr val="1D2228"/>
                </a:solidFill>
                <a:latin typeface="Arial" panose="020B0604020202020204" pitchFamily="34" charset="0"/>
                <a:cs typeface="Arial" panose="020B0604020202020204" pitchFamily="34" charset="0"/>
              </a:rPr>
              <a:t>- Benefits*: It shows how well the candidate can use their skills in the actual world.</a:t>
            </a:r>
            <a:br>
              <a:rPr lang="en-GB" sz="1200" dirty="0">
                <a:latin typeface="Arial" panose="020B0604020202020204" pitchFamily="34" charset="0"/>
                <a:cs typeface="Arial" panose="020B0604020202020204" pitchFamily="34" charset="0"/>
              </a:rPr>
            </a:br>
            <a:br>
              <a:rPr lang="en-GB" sz="1400" dirty="0"/>
            </a:br>
            <a:endParaRPr lang="en-GB" sz="1400" dirty="0"/>
          </a:p>
        </p:txBody>
      </p:sp>
      <p:sp>
        <p:nvSpPr>
          <p:cNvPr id="4" name="Content Placeholder 3">
            <a:extLst>
              <a:ext uri="{FF2B5EF4-FFF2-40B4-BE49-F238E27FC236}">
                <a16:creationId xmlns:a16="http://schemas.microsoft.com/office/drawing/2014/main" id="{D5EFDC33-71BB-3E58-81FF-9C6CD526C377}"/>
              </a:ext>
            </a:extLst>
          </p:cNvPr>
          <p:cNvSpPr>
            <a:spLocks noGrp="1"/>
          </p:cNvSpPr>
          <p:nvPr>
            <p:ph sz="half" idx="2"/>
          </p:nvPr>
        </p:nvSpPr>
        <p:spPr>
          <a:xfrm>
            <a:off x="5089970" y="1750143"/>
            <a:ext cx="4184032" cy="4291220"/>
          </a:xfrm>
        </p:spPr>
        <p:txBody>
          <a:bodyPr>
            <a:noAutofit/>
          </a:bodyPr>
          <a:lstStyle/>
          <a:p>
            <a:r>
              <a:rPr lang="en-GB" sz="1200" dirty="0">
                <a:latin typeface="Arial" panose="020B0604020202020204" pitchFamily="34" charset="0"/>
                <a:cs typeface="Arial" panose="020B0604020202020204" pitchFamily="34" charset="0"/>
              </a:rPr>
              <a:t>Interview by phone or video</a:t>
            </a: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 *Purpose: To check out applicants before bringing them in for an in-person interview.</a:t>
            </a: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 *Format: Use Zoom or Microsoft Teams to do interviews over the phone or video.</a:t>
            </a: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 *Benefits: It saves time and money and lets you check someone's communication skills right away.</a:t>
            </a:r>
            <a:br>
              <a:rPr lang="en-GB" sz="1200" dirty="0">
                <a:latin typeface="Arial" panose="020B0604020202020204" pitchFamily="34" charset="0"/>
                <a:cs typeface="Arial" panose="020B0604020202020204" pitchFamily="34" charset="0"/>
              </a:rPr>
            </a:b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 Interview for a case study</a:t>
            </a: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 *Purpose*: To see how well the candidate can think critically and solve problems.</a:t>
            </a: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 *Format*: Give the candidate a case study about housing help and encourage them to look at the scenario and come up with answers.</a:t>
            </a: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 *Example*: "How would you help a client who is dealing with mental health problems and also has trouble finding a place to live?"</a:t>
            </a: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*Advice for Interviewing for Housing Support Worker Positions:</a:t>
            </a: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 *Focus on Trauma-Informed Care*: Because of the nature of the job. </a:t>
            </a:r>
            <a:br>
              <a:rPr lang="en-GB" sz="1200" dirty="0">
                <a:latin typeface="Arial" panose="020B0604020202020204" pitchFamily="34" charset="0"/>
                <a:cs typeface="Arial" panose="020B0604020202020204" pitchFamily="34" charset="0"/>
              </a:rPr>
            </a:br>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2770007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C8CBE5-2582-95B2-5A77-16956A5F9C00}"/>
              </a:ext>
            </a:extLst>
          </p:cNvPr>
          <p:cNvSpPr>
            <a:spLocks noGrp="1"/>
          </p:cNvSpPr>
          <p:nvPr>
            <p:ph type="title"/>
          </p:nvPr>
        </p:nvSpPr>
        <p:spPr/>
        <p:txBody>
          <a:bodyPr>
            <a:normAutofit/>
          </a:bodyPr>
          <a:lstStyle/>
          <a:p>
            <a:r>
              <a:rPr lang="en-GB" sz="1600" dirty="0"/>
              <a:t>THE BEST WAYS TO ASK QUESTIONS FOR THE JOB OF HOUSING SUPPORT WORKER FOR BY LANGLEY TRUST CHARITY ORGANISATION</a:t>
            </a:r>
          </a:p>
        </p:txBody>
      </p:sp>
      <p:sp>
        <p:nvSpPr>
          <p:cNvPr id="3" name="Content Placeholder 2">
            <a:extLst>
              <a:ext uri="{FF2B5EF4-FFF2-40B4-BE49-F238E27FC236}">
                <a16:creationId xmlns:a16="http://schemas.microsoft.com/office/drawing/2014/main" id="{BC68C5D2-E818-91E1-2D0A-9908A42867F9}"/>
              </a:ext>
            </a:extLst>
          </p:cNvPr>
          <p:cNvSpPr>
            <a:spLocks noGrp="1"/>
          </p:cNvSpPr>
          <p:nvPr>
            <p:ph sz="half" idx="1"/>
          </p:nvPr>
        </p:nvSpPr>
        <p:spPr>
          <a:xfrm>
            <a:off x="677334" y="1386348"/>
            <a:ext cx="4184035" cy="4655015"/>
          </a:xfrm>
        </p:spPr>
        <p:txBody>
          <a:bodyPr>
            <a:noAutofit/>
          </a:bodyPr>
          <a:lstStyle/>
          <a:p>
            <a:r>
              <a:rPr lang="en-GB" sz="1200" dirty="0"/>
              <a:t>To determine a candidate's fitness for a Housing Support Worker role at Langley Trust Charity organisation, contemplate employing the below inquiry methods:</a:t>
            </a:r>
            <a:br>
              <a:rPr lang="en-GB" sz="1200" dirty="0"/>
            </a:br>
            <a:br>
              <a:rPr lang="en-GB" sz="1200" dirty="0"/>
            </a:br>
            <a:r>
              <a:rPr lang="en-GB" sz="1200" dirty="0"/>
              <a:t>*Technique for Reflective Questioning</a:t>
            </a:r>
            <a:br>
              <a:rPr lang="en-GB" sz="1200" dirty="0"/>
            </a:br>
            <a:r>
              <a:rPr lang="en-GB" sz="1200" dirty="0"/>
              <a:t>Reflective inquiry is a way to get people to think about themselves, become more aware of themselves, and evolve as people. </a:t>
            </a:r>
            <a:br>
              <a:rPr lang="en-GB" sz="1200" dirty="0"/>
            </a:br>
            <a:r>
              <a:rPr lang="en-GB" sz="1200" dirty="0"/>
              <a:t>1. Think about what they did and how they felt.</a:t>
            </a:r>
            <a:br>
              <a:rPr lang="en-GB" sz="1200" dirty="0"/>
            </a:br>
            <a:r>
              <a:rPr lang="en-GB" sz="1200" dirty="0"/>
              <a:t>2. Look at what they think, feel, and want to do.</a:t>
            </a:r>
            <a:br>
              <a:rPr lang="en-GB" sz="1200" dirty="0"/>
            </a:br>
            <a:r>
              <a:rPr lang="en-GB" sz="1200" dirty="0"/>
              <a:t>3. Find things that could be better</a:t>
            </a:r>
            <a:br>
              <a:rPr lang="en-GB" sz="1200" dirty="0"/>
            </a:br>
            <a:br>
              <a:rPr lang="en-GB" sz="1200" dirty="0"/>
            </a:br>
            <a:r>
              <a:rPr lang="en-GB" sz="1200" dirty="0"/>
              <a:t>*An example of a job as a Housing Support Worker at Langley Trust:</a:t>
            </a:r>
            <a:br>
              <a:rPr lang="en-GB" sz="1200" dirty="0"/>
            </a:br>
            <a:br>
              <a:rPr lang="en-GB" sz="1200" dirty="0"/>
            </a:br>
            <a:r>
              <a:rPr lang="en-GB" sz="1200" dirty="0"/>
              <a:t>- Can you remember of a time when you had to make a tough choice while helping a client? What did you take away from that?"</a:t>
            </a:r>
            <a:br>
              <a:rPr lang="en-GB" sz="1200" dirty="0"/>
            </a:br>
            <a:r>
              <a:rPr lang="en-GB" sz="1200" dirty="0"/>
              <a:t>- "How do you think your personal values affect how you work with clients?""</a:t>
            </a:r>
            <a:br>
              <a:rPr lang="en-GB" sz="1200" dirty="0"/>
            </a:br>
            <a:r>
              <a:rPr lang="en-GB" sz="1200" dirty="0"/>
              <a:t>- "If you ever found yourself in a similar scenario again, what would you do differently?"</a:t>
            </a:r>
            <a:br>
              <a:rPr lang="en-GB" sz="1200" dirty="0"/>
            </a:br>
            <a:br>
              <a:rPr lang="en-GB" sz="1200" dirty="0"/>
            </a:br>
            <a:r>
              <a:rPr lang="en-GB" sz="1200" dirty="0"/>
              <a:t>These questions make you think about:</a:t>
            </a:r>
            <a:br>
              <a:rPr lang="en-GB" sz="1200" dirty="0"/>
            </a:br>
            <a:r>
              <a:rPr lang="en-GB" sz="1200" dirty="0"/>
              <a:t>1. Evaluate self-awareness and emotional intelligence.</a:t>
            </a:r>
            <a:br>
              <a:rPr lang="en-GB" sz="1200" dirty="0"/>
            </a:br>
            <a:r>
              <a:rPr lang="en-GB" sz="1200" dirty="0"/>
              <a:t>2. Help people grow and develop as individuals</a:t>
            </a:r>
            <a:br>
              <a:rPr lang="en-GB" sz="1200" dirty="0"/>
            </a:br>
            <a:endParaRPr lang="en-GB" sz="1200" dirty="0"/>
          </a:p>
        </p:txBody>
      </p:sp>
      <p:sp>
        <p:nvSpPr>
          <p:cNvPr id="4" name="Content Placeholder 3">
            <a:extLst>
              <a:ext uri="{FF2B5EF4-FFF2-40B4-BE49-F238E27FC236}">
                <a16:creationId xmlns:a16="http://schemas.microsoft.com/office/drawing/2014/main" id="{0DA1ABD0-1536-5098-3933-BC6A607C830D}"/>
              </a:ext>
            </a:extLst>
          </p:cNvPr>
          <p:cNvSpPr>
            <a:spLocks noGrp="1"/>
          </p:cNvSpPr>
          <p:nvPr>
            <p:ph sz="half" idx="2"/>
          </p:nvPr>
        </p:nvSpPr>
        <p:spPr>
          <a:xfrm>
            <a:off x="5089970" y="1386348"/>
            <a:ext cx="4184034" cy="4655015"/>
          </a:xfrm>
        </p:spPr>
        <p:txBody>
          <a:bodyPr>
            <a:noAutofit/>
          </a:bodyPr>
          <a:lstStyle/>
          <a:p>
            <a:r>
              <a:rPr lang="en-GB" sz="1200" dirty="0"/>
              <a:t>Question for clarification:</a:t>
            </a:r>
            <a:br>
              <a:rPr lang="en-GB" sz="1200" dirty="0"/>
            </a:br>
            <a:br>
              <a:rPr lang="en-GB" sz="1200" dirty="0"/>
            </a:br>
            <a:r>
              <a:rPr lang="en-GB" sz="1200" dirty="0"/>
              <a:t>A clarifying question is a query that tries to make something clearer or get more information about a certain issue or answer. It helps to:</a:t>
            </a:r>
            <a:br>
              <a:rPr lang="en-GB" sz="1200" dirty="0"/>
            </a:br>
            <a:br>
              <a:rPr lang="en-GB" sz="1200" dirty="0"/>
            </a:br>
            <a:r>
              <a:rPr lang="en-GB" sz="1200" dirty="0"/>
              <a:t>1. Make sure you understand</a:t>
            </a:r>
            <a:br>
              <a:rPr lang="en-GB" sz="1200" dirty="0"/>
            </a:br>
            <a:r>
              <a:rPr lang="en-GB" sz="1200" dirty="0"/>
              <a:t>2. Don't get things wrong</a:t>
            </a:r>
            <a:br>
              <a:rPr lang="en-GB" sz="1200" dirty="0"/>
            </a:br>
            <a:r>
              <a:rPr lang="en-GB" sz="1200" dirty="0"/>
              <a:t>3. Get specific information</a:t>
            </a:r>
            <a:br>
              <a:rPr lang="en-GB" sz="1200" dirty="0"/>
            </a:br>
            <a:r>
              <a:rPr lang="en-GB" sz="1200" dirty="0"/>
              <a:t>4. Give correct answers</a:t>
            </a:r>
            <a:br>
              <a:rPr lang="en-GB" sz="1200" dirty="0"/>
            </a:br>
            <a:br>
              <a:rPr lang="en-GB" sz="1200" dirty="0"/>
            </a:br>
            <a:r>
              <a:rPr lang="en-GB" sz="1200" dirty="0"/>
              <a:t>*Example of a job as a Housing Support Worker at Langley Trust:</a:t>
            </a:r>
            <a:br>
              <a:rPr lang="en-GB" sz="1200" dirty="0"/>
            </a:br>
            <a:br>
              <a:rPr lang="en-GB" sz="1200" dirty="0"/>
            </a:br>
            <a:r>
              <a:rPr lang="en-GB" sz="1200" dirty="0"/>
              <a:t>The candidate said, "I've worked with clients who have mental health problems."</a:t>
            </a:r>
            <a:br>
              <a:rPr lang="en-GB" sz="1200" dirty="0"/>
            </a:br>
            <a:br>
              <a:rPr lang="en-GB" sz="1200" dirty="0"/>
            </a:br>
            <a:r>
              <a:rPr lang="en-GB" sz="1200" dirty="0"/>
              <a:t>A question to clarify: "Can you tell me more about the mental health issues you've dealt with and how you've helped those clients?""</a:t>
            </a:r>
            <a:br>
              <a:rPr lang="en-GB" sz="1200" dirty="0"/>
            </a:br>
            <a:br>
              <a:rPr lang="en-GB" sz="1200" dirty="0"/>
            </a:br>
            <a:r>
              <a:rPr lang="en-GB" sz="1200" dirty="0"/>
              <a:t>This query for clarification helps to:</a:t>
            </a:r>
            <a:br>
              <a:rPr lang="en-GB" sz="1200" dirty="0"/>
            </a:br>
            <a:br>
              <a:rPr lang="en-GB" sz="1200" dirty="0"/>
            </a:br>
            <a:r>
              <a:rPr lang="en-GB" sz="1200" dirty="0"/>
              <a:t>1. Collect specific instances</a:t>
            </a:r>
            <a:br>
              <a:rPr lang="en-GB" sz="1200" dirty="0"/>
            </a:br>
            <a:r>
              <a:rPr lang="en-GB" sz="1200" dirty="0"/>
              <a:t>2. Learn about the candidate's work history</a:t>
            </a:r>
            <a:br>
              <a:rPr lang="en-GB" sz="1200" dirty="0"/>
            </a:br>
            <a:r>
              <a:rPr lang="en-GB" sz="1200" dirty="0"/>
              <a:t>3. See how well they can help consumers with mental </a:t>
            </a:r>
            <a:r>
              <a:rPr lang="en-GB" sz="1200"/>
              <a:t>health problem.</a:t>
            </a:r>
            <a:br>
              <a:rPr lang="en-GB" sz="1200" dirty="0"/>
            </a:br>
            <a:endParaRPr lang="en-GB" sz="1200" dirty="0"/>
          </a:p>
        </p:txBody>
      </p:sp>
    </p:spTree>
    <p:extLst>
      <p:ext uri="{BB962C8B-B14F-4D97-AF65-F5344CB8AC3E}">
        <p14:creationId xmlns:p14="http://schemas.microsoft.com/office/powerpoint/2010/main" val="282703711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2552138-D10D-A2AF-14A3-8EE2A048EA42}"/>
              </a:ext>
            </a:extLst>
          </p:cNvPr>
          <p:cNvSpPr>
            <a:spLocks noGrp="1"/>
          </p:cNvSpPr>
          <p:nvPr>
            <p:ph type="title"/>
          </p:nvPr>
        </p:nvSpPr>
        <p:spPr/>
        <p:txBody>
          <a:bodyPr/>
          <a:lstStyle/>
          <a:p>
            <a:r>
              <a:rPr lang="en-GB" dirty="0"/>
              <a:t>Questioning Techniques</a:t>
            </a:r>
          </a:p>
        </p:txBody>
      </p:sp>
      <p:sp>
        <p:nvSpPr>
          <p:cNvPr id="5" name="Content Placeholder 4">
            <a:extLst>
              <a:ext uri="{FF2B5EF4-FFF2-40B4-BE49-F238E27FC236}">
                <a16:creationId xmlns:a16="http://schemas.microsoft.com/office/drawing/2014/main" id="{8F6B9CDD-B2C8-34EA-F8A7-D55EE974BB96}"/>
              </a:ext>
            </a:extLst>
          </p:cNvPr>
          <p:cNvSpPr>
            <a:spLocks noGrp="1"/>
          </p:cNvSpPr>
          <p:nvPr>
            <p:ph sz="half" idx="1"/>
          </p:nvPr>
        </p:nvSpPr>
        <p:spPr/>
        <p:txBody>
          <a:bodyPr>
            <a:noAutofit/>
          </a:bodyPr>
          <a:lstStyle/>
          <a:p>
            <a:r>
              <a:rPr lang="en-GB" sz="1200" dirty="0">
                <a:latin typeface="Arial" panose="020B0604020202020204" pitchFamily="34" charset="0"/>
                <a:cs typeface="Arial" panose="020B0604020202020204" pitchFamily="34" charset="0"/>
              </a:rPr>
              <a:t>Question:</a:t>
            </a: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An open inquiry is one that asks the person answering to give a full and considered answer. It can't be responded with just "yes" or "no," and its purpose is to get more information, thoughts, or ideas.</a:t>
            </a:r>
            <a:br>
              <a:rPr lang="en-GB" sz="1200" dirty="0">
                <a:latin typeface="Arial" panose="020B0604020202020204" pitchFamily="34" charset="0"/>
                <a:cs typeface="Arial" panose="020B0604020202020204" pitchFamily="34" charset="0"/>
              </a:rPr>
            </a:b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Here's an example of a job posting for a Housing Support Worker at Langley Trust:</a:t>
            </a:r>
            <a:br>
              <a:rPr lang="en-GB" sz="1200" dirty="0">
                <a:latin typeface="Arial" panose="020B0604020202020204" pitchFamily="34" charset="0"/>
                <a:cs typeface="Arial" panose="020B0604020202020204" pitchFamily="34" charset="0"/>
              </a:rPr>
            </a:b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Can you tell me about a moment when you had to help a client with a difficult problem? What did you do about the situation, and what happened?"</a:t>
            </a:r>
            <a:br>
              <a:rPr lang="en-GB" sz="1200" dirty="0">
                <a:latin typeface="Arial" panose="020B0604020202020204" pitchFamily="34" charset="0"/>
                <a:cs typeface="Arial" panose="020B0604020202020204" pitchFamily="34" charset="0"/>
              </a:rPr>
            </a:b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This open question lets the candidate talk about a specific experience, show how they solve problems, and show how well they can work with clients who have complicated needs. It also gives the interviewer useful information about the candidate's thought process, communication skills, and experience working in a support role.</a:t>
            </a: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Questions That Don't Have a Set Answer</a:t>
            </a: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Dillon, J. T. (1988). The practice of questioning. Routledge.</a:t>
            </a:r>
            <a:br>
              <a:rPr lang="en-GB" sz="1200" dirty="0">
                <a:latin typeface="Arial" panose="020B0604020202020204" pitchFamily="34" charset="0"/>
                <a:cs typeface="Arial" panose="020B0604020202020204" pitchFamily="34" charset="0"/>
              </a:rPr>
            </a:br>
            <a:endParaRPr lang="en-GB" sz="1200" dirty="0">
              <a:latin typeface="Arial" panose="020B0604020202020204" pitchFamily="34" charset="0"/>
              <a:cs typeface="Arial" panose="020B0604020202020204" pitchFamily="34" charset="0"/>
            </a:endParaRPr>
          </a:p>
        </p:txBody>
      </p:sp>
      <p:sp>
        <p:nvSpPr>
          <p:cNvPr id="6" name="Content Placeholder 5">
            <a:extLst>
              <a:ext uri="{FF2B5EF4-FFF2-40B4-BE49-F238E27FC236}">
                <a16:creationId xmlns:a16="http://schemas.microsoft.com/office/drawing/2014/main" id="{D14A00CD-7F33-487C-4700-A80ECFBA2284}"/>
              </a:ext>
            </a:extLst>
          </p:cNvPr>
          <p:cNvSpPr>
            <a:spLocks noGrp="1"/>
          </p:cNvSpPr>
          <p:nvPr>
            <p:ph sz="half" idx="2"/>
          </p:nvPr>
        </p:nvSpPr>
        <p:spPr/>
        <p:txBody>
          <a:bodyPr>
            <a:noAutofit/>
          </a:bodyPr>
          <a:lstStyle/>
          <a:p>
            <a:r>
              <a:rPr lang="en-GB" sz="1200" dirty="0">
                <a:latin typeface="Arial" panose="020B0604020202020204" pitchFamily="34" charset="0"/>
                <a:cs typeface="Arial" panose="020B0604020202020204" pitchFamily="34" charset="0"/>
              </a:rPr>
              <a:t>The Socratic Questioning Method:</a:t>
            </a: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Socratic inquiry is a way of asking questions that promotes critical thinking, exploration, and understanding. It includes asking a set of questions to:</a:t>
            </a:r>
            <a:br>
              <a:rPr lang="en-GB" sz="1200" dirty="0">
                <a:latin typeface="Arial" panose="020B0604020202020204" pitchFamily="34" charset="0"/>
                <a:cs typeface="Arial" panose="020B0604020202020204" pitchFamily="34" charset="0"/>
              </a:rPr>
            </a:b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1. Make your thoughts and ideas clearer</a:t>
            </a: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2. Look into your ideas and points of view</a:t>
            </a: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3. Question what you already know</a:t>
            </a: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4. Help people grasp things better</a:t>
            </a:r>
            <a:br>
              <a:rPr lang="en-GB" sz="1200" dirty="0">
                <a:latin typeface="Arial" panose="020B0604020202020204" pitchFamily="34" charset="0"/>
                <a:cs typeface="Arial" panose="020B0604020202020204" pitchFamily="34" charset="0"/>
              </a:rPr>
            </a:b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Example of a job opening for a Housing Support Worker at Langley Trust:</a:t>
            </a:r>
            <a:br>
              <a:rPr lang="en-GB" sz="1200" dirty="0">
                <a:latin typeface="Arial" panose="020B0604020202020204" pitchFamily="34" charset="0"/>
                <a:cs typeface="Arial" panose="020B0604020202020204" pitchFamily="34" charset="0"/>
              </a:rPr>
            </a:b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1. "In the context of housing, what do you think 'support' means?""</a:t>
            </a: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2. "How do you think where a person lives affects their health?""</a:t>
            </a: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3. "What could happen if a client doesn't get the help they need?""</a:t>
            </a: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4. "How do you help clients while also giving them the power to take charge of their own lives?""</a:t>
            </a:r>
            <a:br>
              <a:rPr lang="en-GB" sz="1200" dirty="0">
                <a:latin typeface="Arial" panose="020B0604020202020204" pitchFamily="34" charset="0"/>
                <a:cs typeface="Arial" panose="020B0604020202020204" pitchFamily="34" charset="0"/>
              </a:rPr>
            </a:br>
            <a:br>
              <a:rPr lang="en-GB" sz="1200" dirty="0">
                <a:latin typeface="Arial" panose="020B0604020202020204" pitchFamily="34" charset="0"/>
                <a:cs typeface="Arial" panose="020B0604020202020204" pitchFamily="34" charset="0"/>
              </a:rPr>
            </a:br>
            <a:br>
              <a:rPr lang="en-GB" sz="1200" dirty="0">
                <a:latin typeface="Arial" panose="020B0604020202020204" pitchFamily="34" charset="0"/>
                <a:cs typeface="Arial" panose="020B0604020202020204" pitchFamily="34" charset="0"/>
              </a:rPr>
            </a:br>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0732159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426D2AA-02BF-29AC-97F4-9FB8CA6095F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1A771B5-761D-E579-0D81-C6875F1F477A}"/>
              </a:ext>
            </a:extLst>
          </p:cNvPr>
          <p:cNvSpPr>
            <a:spLocks noGrp="1"/>
          </p:cNvSpPr>
          <p:nvPr>
            <p:ph type="title"/>
          </p:nvPr>
        </p:nvSpPr>
        <p:spPr>
          <a:xfrm>
            <a:off x="677334" y="609600"/>
            <a:ext cx="8596668" cy="1150374"/>
          </a:xfrm>
        </p:spPr>
        <p:txBody>
          <a:bodyPr>
            <a:normAutofit fontScale="90000"/>
          </a:bodyPr>
          <a:lstStyle/>
          <a:p>
            <a:br>
              <a:rPr lang="en-GB" b="1" dirty="0"/>
            </a:br>
            <a:r>
              <a:rPr lang="en-GB" b="1" dirty="0"/>
              <a:t>Questioning Techniques</a:t>
            </a:r>
          </a:p>
        </p:txBody>
      </p:sp>
      <p:sp>
        <p:nvSpPr>
          <p:cNvPr id="3" name="Content Placeholder 2">
            <a:extLst>
              <a:ext uri="{FF2B5EF4-FFF2-40B4-BE49-F238E27FC236}">
                <a16:creationId xmlns:a16="http://schemas.microsoft.com/office/drawing/2014/main" id="{3ED88BFB-ADA7-0B64-3224-AF57ADA9820B}"/>
              </a:ext>
            </a:extLst>
          </p:cNvPr>
          <p:cNvSpPr>
            <a:spLocks noGrp="1"/>
          </p:cNvSpPr>
          <p:nvPr>
            <p:ph sz="half" idx="1"/>
          </p:nvPr>
        </p:nvSpPr>
        <p:spPr>
          <a:xfrm>
            <a:off x="677334" y="1504336"/>
            <a:ext cx="4184035" cy="4537026"/>
          </a:xfrm>
        </p:spPr>
        <p:txBody>
          <a:bodyPr>
            <a:noAutofit/>
          </a:bodyPr>
          <a:lstStyle/>
          <a:p>
            <a:br>
              <a:rPr lang="en-GB" sz="1400" dirty="0"/>
            </a:br>
            <a:r>
              <a:rPr lang="en-GB" sz="1400" dirty="0">
                <a:solidFill>
                  <a:srgbClr val="1D2228"/>
                </a:solidFill>
                <a:latin typeface="Arial" panose="020B0604020202020204" pitchFamily="34" charset="0"/>
              </a:rPr>
              <a:t>"</a:t>
            </a:r>
            <a:r>
              <a:rPr lang="en-GB" sz="1200" dirty="0">
                <a:solidFill>
                  <a:srgbClr val="1D2228"/>
                </a:solidFill>
                <a:latin typeface="Arial" panose="020B0604020202020204" pitchFamily="34" charset="0"/>
                <a:cs typeface="Arial" panose="020B0604020202020204" pitchFamily="34" charset="0"/>
              </a:rPr>
              <a:t>Don't you think it's important to keep client information private when working with adults who are at risk?""</a:t>
            </a:r>
            <a:br>
              <a:rPr lang="en-GB" sz="1200" dirty="0">
                <a:latin typeface="Arial" panose="020B0604020202020204" pitchFamily="34" charset="0"/>
                <a:cs typeface="Arial" panose="020B0604020202020204" pitchFamily="34" charset="0"/>
              </a:rPr>
            </a:br>
            <a:br>
              <a:rPr lang="en-GB" sz="1200" dirty="0">
                <a:latin typeface="Arial" panose="020B0604020202020204" pitchFamily="34" charset="0"/>
                <a:cs typeface="Arial" panose="020B0604020202020204" pitchFamily="34" charset="0"/>
              </a:rPr>
            </a:br>
            <a:r>
              <a:rPr lang="en-GB" sz="1200" dirty="0">
                <a:solidFill>
                  <a:srgbClr val="1D2228"/>
                </a:solidFill>
                <a:latin typeface="Arial" panose="020B0604020202020204" pitchFamily="34" charset="0"/>
                <a:cs typeface="Arial" panose="020B0604020202020204" pitchFamily="34" charset="0"/>
              </a:rPr>
              <a:t>This question is leading because it:</a:t>
            </a:r>
            <a:br>
              <a:rPr lang="en-GB" sz="1200" dirty="0">
                <a:latin typeface="Arial" panose="020B0604020202020204" pitchFamily="34" charset="0"/>
                <a:cs typeface="Arial" panose="020B0604020202020204" pitchFamily="34" charset="0"/>
              </a:rPr>
            </a:br>
            <a:br>
              <a:rPr lang="en-GB" sz="1200" dirty="0">
                <a:latin typeface="Arial" panose="020B0604020202020204" pitchFamily="34" charset="0"/>
                <a:cs typeface="Arial" panose="020B0604020202020204" pitchFamily="34" charset="0"/>
              </a:rPr>
            </a:br>
            <a:r>
              <a:rPr lang="en-GB" sz="1200" dirty="0">
                <a:solidFill>
                  <a:srgbClr val="1D2228"/>
                </a:solidFill>
                <a:latin typeface="Arial" panose="020B0604020202020204" pitchFamily="34" charset="0"/>
                <a:cs typeface="Arial" panose="020B0604020202020204" pitchFamily="34" charset="0"/>
              </a:rPr>
              <a:t>1. Takes a certain point of view (putting client privacy first)</a:t>
            </a:r>
            <a:br>
              <a:rPr lang="en-GB" sz="1200" dirty="0">
                <a:latin typeface="Arial" panose="020B0604020202020204" pitchFamily="34" charset="0"/>
                <a:cs typeface="Arial" panose="020B0604020202020204" pitchFamily="34" charset="0"/>
              </a:rPr>
            </a:br>
            <a:r>
              <a:rPr lang="en-GB" sz="1200" dirty="0">
                <a:solidFill>
                  <a:srgbClr val="1D2228"/>
                </a:solidFill>
                <a:latin typeface="Arial" panose="020B0604020202020204" pitchFamily="34" charset="0"/>
                <a:cs typeface="Arial" panose="020B0604020202020204" pitchFamily="34" charset="0"/>
              </a:rPr>
              <a:t>2. Could affect how the candidate answers</a:t>
            </a:r>
            <a:br>
              <a:rPr lang="en-GB" sz="1200" dirty="0">
                <a:latin typeface="Arial" panose="020B0604020202020204" pitchFamily="34" charset="0"/>
                <a:cs typeface="Arial" panose="020B0604020202020204" pitchFamily="34" charset="0"/>
              </a:rPr>
            </a:br>
            <a:r>
              <a:rPr lang="en-GB" sz="1200" dirty="0">
                <a:solidFill>
                  <a:srgbClr val="1D2228"/>
                </a:solidFill>
                <a:latin typeface="Arial" panose="020B0604020202020204" pitchFamily="34" charset="0"/>
                <a:cs typeface="Arial" panose="020B0604020202020204" pitchFamily="34" charset="0"/>
              </a:rPr>
              <a:t>3. Doesn't let other points of view in</a:t>
            </a:r>
            <a:br>
              <a:rPr lang="en-GB" sz="1200" dirty="0">
                <a:latin typeface="Arial" panose="020B0604020202020204" pitchFamily="34" charset="0"/>
                <a:cs typeface="Arial" panose="020B0604020202020204" pitchFamily="34" charset="0"/>
              </a:rPr>
            </a:br>
            <a:br>
              <a:rPr lang="en-GB" sz="1200" dirty="0">
                <a:latin typeface="Arial" panose="020B0604020202020204" pitchFamily="34" charset="0"/>
                <a:cs typeface="Arial" panose="020B0604020202020204" pitchFamily="34" charset="0"/>
              </a:rPr>
            </a:br>
            <a:r>
              <a:rPr lang="en-GB" sz="1200" dirty="0">
                <a:solidFill>
                  <a:srgbClr val="1D2228"/>
                </a:solidFill>
                <a:latin typeface="Arial" panose="020B0604020202020204" pitchFamily="34" charset="0"/>
                <a:cs typeface="Arial" panose="020B0604020202020204" pitchFamily="34" charset="0"/>
              </a:rPr>
              <a:t>It's better to ask open-ended or neutral questions instead of leading ones, like:</a:t>
            </a:r>
            <a:br>
              <a:rPr lang="en-GB" sz="1200" dirty="0">
                <a:latin typeface="Arial" panose="020B0604020202020204" pitchFamily="34" charset="0"/>
                <a:cs typeface="Arial" panose="020B0604020202020204" pitchFamily="34" charset="0"/>
              </a:rPr>
            </a:br>
            <a:r>
              <a:rPr lang="en-GB" sz="1200" dirty="0">
                <a:solidFill>
                  <a:srgbClr val="1D2228"/>
                </a:solidFill>
                <a:latin typeface="Arial" panose="020B0604020202020204" pitchFamily="34" charset="0"/>
                <a:cs typeface="Arial" panose="020B0604020202020204" pitchFamily="34" charset="0"/>
              </a:rPr>
              <a:t>- "What would you do to keep things private while working with individuals who are vulnerable?"</a:t>
            </a:r>
            <a:br>
              <a:rPr lang="en-GB" sz="1200" dirty="0">
                <a:latin typeface="Arial" panose="020B0604020202020204" pitchFamily="34" charset="0"/>
                <a:cs typeface="Arial" panose="020B0604020202020204" pitchFamily="34" charset="0"/>
              </a:rPr>
            </a:br>
            <a:r>
              <a:rPr lang="en-GB" sz="1200" dirty="0">
                <a:solidFill>
                  <a:srgbClr val="1D2228"/>
                </a:solidFill>
                <a:latin typeface="Arial" panose="020B0604020202020204" pitchFamily="34" charset="0"/>
                <a:cs typeface="Arial" panose="020B0604020202020204" pitchFamily="34" charset="0"/>
              </a:rPr>
              <a:t>- "Can you tell me about your experience with keeping things private in a support setting?"</a:t>
            </a:r>
            <a:br>
              <a:rPr lang="en-GB" sz="1200" dirty="0">
                <a:latin typeface="Arial" panose="020B0604020202020204" pitchFamily="34" charset="0"/>
                <a:cs typeface="Arial" panose="020B0604020202020204" pitchFamily="34" charset="0"/>
              </a:rPr>
            </a:br>
            <a:br>
              <a:rPr lang="en-GB" sz="1200" dirty="0">
                <a:latin typeface="Arial" panose="020B0604020202020204" pitchFamily="34" charset="0"/>
                <a:cs typeface="Arial" panose="020B0604020202020204" pitchFamily="34" charset="0"/>
              </a:rPr>
            </a:br>
            <a:r>
              <a:rPr lang="en-GB" sz="1200" dirty="0">
                <a:solidFill>
                  <a:srgbClr val="1D2228"/>
                </a:solidFill>
                <a:latin typeface="Arial" panose="020B0604020202020204" pitchFamily="34" charset="0"/>
                <a:cs typeface="Arial" panose="020B0604020202020204" pitchFamily="34" charset="0"/>
              </a:rPr>
              <a:t>These kinds of enquiries make people want to be honest and think about their answers.</a:t>
            </a:r>
            <a:br>
              <a:rPr lang="en-GB" sz="1200" dirty="0">
                <a:latin typeface="Arial" panose="020B0604020202020204" pitchFamily="34" charset="0"/>
                <a:cs typeface="Arial" panose="020B0604020202020204" pitchFamily="34" charset="0"/>
              </a:rPr>
            </a:br>
            <a:r>
              <a:rPr lang="en-GB" sz="1200" dirty="0">
                <a:solidFill>
                  <a:srgbClr val="1D2228"/>
                </a:solidFill>
                <a:latin typeface="Arial" panose="020B0604020202020204" pitchFamily="34" charset="0"/>
                <a:cs typeface="Arial" panose="020B0604020202020204" pitchFamily="34" charset="0"/>
              </a:rPr>
              <a:t>Questions that lead</a:t>
            </a:r>
            <a:br>
              <a:rPr lang="en-GB" sz="1200" dirty="0">
                <a:latin typeface="Arial" panose="020B0604020202020204" pitchFamily="34" charset="0"/>
                <a:cs typeface="Arial" panose="020B0604020202020204" pitchFamily="34" charset="0"/>
              </a:rPr>
            </a:br>
            <a:r>
              <a:rPr lang="en-GB" sz="1200" dirty="0">
                <a:solidFill>
                  <a:srgbClr val="1D2228"/>
                </a:solidFill>
                <a:latin typeface="Arial" panose="020B0604020202020204" pitchFamily="34" charset="0"/>
                <a:cs typeface="Arial" panose="020B0604020202020204" pitchFamily="34" charset="0"/>
              </a:rPr>
              <a:t>Loftus, E. F. (1975). Leading questions and the eyewitness report. Cognitive Psychology, 7(4), 560-572.</a:t>
            </a:r>
            <a:br>
              <a:rPr lang="en-GB" sz="1200" dirty="0">
                <a:latin typeface="Arial" panose="020B0604020202020204" pitchFamily="34" charset="0"/>
                <a:cs typeface="Arial" panose="020B0604020202020204" pitchFamily="34" charset="0"/>
              </a:rPr>
            </a:br>
            <a:endParaRPr lang="en-GB" sz="1200" dirty="0">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8F80C8DC-A328-2562-1466-38AEF53AF10F}"/>
              </a:ext>
            </a:extLst>
          </p:cNvPr>
          <p:cNvSpPr>
            <a:spLocks noGrp="1"/>
          </p:cNvSpPr>
          <p:nvPr>
            <p:ph sz="half" idx="2"/>
          </p:nvPr>
        </p:nvSpPr>
        <p:spPr>
          <a:xfrm>
            <a:off x="5089970" y="1504336"/>
            <a:ext cx="4184034" cy="4537027"/>
          </a:xfrm>
        </p:spPr>
        <p:txBody>
          <a:bodyPr>
            <a:noAutofit/>
          </a:bodyPr>
          <a:lstStyle/>
          <a:p>
            <a:r>
              <a:rPr lang="en-GB" sz="1200" dirty="0">
                <a:latin typeface="Arial" panose="020B0604020202020204" pitchFamily="34" charset="0"/>
                <a:cs typeface="Arial" panose="020B0604020202020204" pitchFamily="34" charset="0"/>
              </a:rPr>
              <a:t>The Probing Question Technique:</a:t>
            </a: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Follow-up questions that help you get more information, make things clearer, or look into a subject in more depth are called probing enquiries. This method helps to:</a:t>
            </a:r>
            <a:br>
              <a:rPr lang="en-GB" sz="1200" dirty="0">
                <a:latin typeface="Arial" panose="020B0604020202020204" pitchFamily="34" charset="0"/>
                <a:cs typeface="Arial" panose="020B0604020202020204" pitchFamily="34" charset="0"/>
              </a:rPr>
            </a:b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1. Get specific instances</a:t>
            </a: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2. Make unclear answers clearer</a:t>
            </a: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3. Look at what you really think or feel</a:t>
            </a: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4. Encourage sharing stories in detail</a:t>
            </a:r>
            <a:br>
              <a:rPr lang="en-GB" sz="1200" dirty="0">
                <a:latin typeface="Arial" panose="020B0604020202020204" pitchFamily="34" charset="0"/>
                <a:cs typeface="Arial" panose="020B0604020202020204" pitchFamily="34" charset="0"/>
              </a:rPr>
            </a:b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*Example of a job as a Housing Support Worker at Langley Trust:*</a:t>
            </a:r>
            <a:br>
              <a:rPr lang="en-GB" sz="1200" dirty="0">
                <a:latin typeface="Arial" panose="020B0604020202020204" pitchFamily="34" charset="0"/>
                <a:cs typeface="Arial" panose="020B0604020202020204" pitchFamily="34" charset="0"/>
              </a:rPr>
            </a:b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First question: "Can you tell me about a time when you had to deal with a difficult client?""</a:t>
            </a:r>
            <a:br>
              <a:rPr lang="en-GB" sz="1200" dirty="0">
                <a:latin typeface="Arial" panose="020B0604020202020204" pitchFamily="34" charset="0"/>
                <a:cs typeface="Arial" panose="020B0604020202020204" pitchFamily="34" charset="0"/>
              </a:rPr>
            </a:b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Questions that make you think:</a:t>
            </a:r>
            <a:br>
              <a:rPr lang="en-GB" sz="1200" dirty="0">
                <a:latin typeface="Arial" panose="020B0604020202020204" pitchFamily="34" charset="0"/>
                <a:cs typeface="Arial" panose="020B0604020202020204" pitchFamily="34" charset="0"/>
              </a:rPr>
            </a:b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1. "What exactly made this client difficult?""</a:t>
            </a: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2. "How did you change your approach to meet their needs?""</a:t>
            </a: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3. "What did you do to calm things down?""</a:t>
            </a: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4. "What happened, and what did you learn from it?""</a:t>
            </a:r>
            <a:br>
              <a:rPr lang="en-GB" sz="1200" dirty="0">
                <a:latin typeface="Arial" panose="020B0604020202020204" pitchFamily="34" charset="0"/>
                <a:cs typeface="Arial" panose="020B0604020202020204" pitchFamily="34" charset="0"/>
              </a:rPr>
            </a:b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These probing enquiries help you learn more about the candidate's work history, talents, and how they deal with difficult clients.</a:t>
            </a: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Questions that dig deeper</a:t>
            </a:r>
            <a:br>
              <a:rPr lang="en-GB" sz="1200" dirty="0">
                <a:latin typeface="Arial" panose="020B0604020202020204" pitchFamily="34" charset="0"/>
                <a:cs typeface="Arial" panose="020B0604020202020204" pitchFamily="34" charset="0"/>
              </a:rPr>
            </a:b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Questions that probe</a:t>
            </a: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Hyman, R. T. (1974). Lippincott. Ways of teaching.</a:t>
            </a:r>
            <a:br>
              <a:rPr lang="en-GB" sz="1200" dirty="0">
                <a:latin typeface="Arial" panose="020B0604020202020204" pitchFamily="34" charset="0"/>
                <a:cs typeface="Arial" panose="020B0604020202020204" pitchFamily="34" charset="0"/>
              </a:rPr>
            </a:br>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6572563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88D0AE-ABA0-ECBC-7584-7803236D06F2}"/>
              </a:ext>
            </a:extLst>
          </p:cNvPr>
          <p:cNvSpPr>
            <a:spLocks noGrp="1"/>
          </p:cNvSpPr>
          <p:nvPr>
            <p:ph type="title"/>
          </p:nvPr>
        </p:nvSpPr>
        <p:spPr/>
        <p:txBody>
          <a:bodyPr>
            <a:normAutofit/>
          </a:bodyPr>
          <a:lstStyle/>
          <a:p>
            <a:r>
              <a:rPr lang="en-GB" sz="1400" dirty="0"/>
              <a:t>Different between Face to Face and online interviews for the Housing Support Worker job at Langley Trust:</a:t>
            </a:r>
            <a:br>
              <a:rPr lang="en-GB" sz="800" dirty="0"/>
            </a:br>
            <a:endParaRPr lang="en-GB" sz="1400" dirty="0"/>
          </a:p>
        </p:txBody>
      </p:sp>
      <p:sp>
        <p:nvSpPr>
          <p:cNvPr id="3" name="Content Placeholder 2">
            <a:extLst>
              <a:ext uri="{FF2B5EF4-FFF2-40B4-BE49-F238E27FC236}">
                <a16:creationId xmlns:a16="http://schemas.microsoft.com/office/drawing/2014/main" id="{5DDC5157-BDE3-18C0-0A8F-2013678B1387}"/>
              </a:ext>
            </a:extLst>
          </p:cNvPr>
          <p:cNvSpPr>
            <a:spLocks noGrp="1"/>
          </p:cNvSpPr>
          <p:nvPr>
            <p:ph sz="half" idx="1"/>
          </p:nvPr>
        </p:nvSpPr>
        <p:spPr>
          <a:xfrm>
            <a:off x="677332" y="1091380"/>
            <a:ext cx="4484603" cy="5766620"/>
          </a:xfrm>
        </p:spPr>
        <p:txBody>
          <a:bodyPr>
            <a:noAutofit/>
          </a:bodyPr>
          <a:lstStyle/>
          <a:p>
            <a:r>
              <a:rPr lang="en-GB" sz="1200" dirty="0">
                <a:latin typeface="Arial" panose="020B0604020202020204" pitchFamily="34" charset="0"/>
                <a:cs typeface="Arial" panose="020B0604020202020204" pitchFamily="34" charset="0"/>
              </a:rPr>
              <a:t>*Interviews in Person</a:t>
            </a: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*Pros:</a:t>
            </a: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 Lets you look at nonverbal signs like body language and tone of voice in a more detailed way.</a:t>
            </a: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 Can help you connect with the candidate on a more personal level, which could be helpful for a job that needs empathy and good people skills.</a:t>
            </a: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 Might work better for judging some skills, such communication and interpersonal skills.</a:t>
            </a: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 *Drawbacks</a:t>
            </a: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 Can take a lot of time and be hard to plan, especially if candidates are in various places.</a:t>
            </a: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 Could cost extra, especially if candidates have to travel to the interview.</a:t>
            </a: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 Some candidates may find it scary, which could impair how well they do.</a:t>
            </a:r>
            <a:br>
              <a:rPr lang="en-GB" sz="1200" dirty="0">
                <a:latin typeface="Arial" panose="020B0604020202020204" pitchFamily="34" charset="0"/>
                <a:cs typeface="Arial" panose="020B0604020202020204" pitchFamily="34" charset="0"/>
              </a:rPr>
            </a:b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*Interviews online:</a:t>
            </a: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Pros:</a:t>
            </a: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 Can be easier and more flexible for both the interviewer and the candidate, especially if they are in a remote or hard-to-reach place.</a:t>
            </a: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 Candidates don't have to travel, which might save time and money.</a:t>
            </a: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 Some individuals may find it less scary, which could make them feel more at ease and relaxed.</a:t>
            </a: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 *Drawbacks:</a:t>
            </a: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 There may be technical problems, such a bad internet connection or low audio/video quality.</a:t>
            </a: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 Could make it harder to read body language and tone of voice, which are examples of nonverbal clues.</a:t>
            </a:r>
            <a:br>
              <a:rPr lang="en-GB" sz="1200" dirty="0">
                <a:latin typeface="Arial" panose="020B0604020202020204" pitchFamily="34" charset="0"/>
                <a:cs typeface="Arial" panose="020B0604020202020204" pitchFamily="34" charset="0"/>
              </a:rPr>
            </a:br>
            <a:br>
              <a:rPr lang="en-GB" sz="1200" dirty="0">
                <a:latin typeface="Arial" panose="020B0604020202020204" pitchFamily="34" charset="0"/>
                <a:cs typeface="Arial" panose="020B0604020202020204" pitchFamily="34" charset="0"/>
              </a:rPr>
            </a:br>
            <a:endParaRPr lang="en-GB" sz="1200" dirty="0">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FDD78EF2-8A85-5366-88BE-910703688F26}"/>
              </a:ext>
            </a:extLst>
          </p:cNvPr>
          <p:cNvSpPr>
            <a:spLocks noGrp="1"/>
          </p:cNvSpPr>
          <p:nvPr>
            <p:ph sz="half" idx="2"/>
          </p:nvPr>
        </p:nvSpPr>
        <p:spPr>
          <a:xfrm>
            <a:off x="4975123" y="1091381"/>
            <a:ext cx="4484603" cy="5555225"/>
          </a:xfrm>
        </p:spPr>
        <p:txBody>
          <a:bodyPr>
            <a:noAutofit/>
          </a:bodyPr>
          <a:lstStyle/>
          <a:p>
            <a:r>
              <a:rPr lang="en-GB" sz="1200" dirty="0">
                <a:latin typeface="Arial" panose="020B0604020202020204" pitchFamily="34" charset="0"/>
                <a:cs typeface="Arial" panose="020B0604020202020204" pitchFamily="34" charset="0"/>
              </a:rPr>
              <a:t>Important Things to Think About for the Housing Support Worker Role:</a:t>
            </a:r>
            <a:br>
              <a:rPr lang="en-GB" sz="1200" dirty="0">
                <a:latin typeface="Arial" panose="020B0604020202020204" pitchFamily="34" charset="0"/>
                <a:cs typeface="Arial" panose="020B0604020202020204" pitchFamily="34" charset="0"/>
              </a:rPr>
            </a:b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 *Interpersonal Skills. It could be better to use face-to-face interviews to test things like empathy and communication.</a:t>
            </a: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 *Technical abilities. Online interviews could be enough to test someone's technical abilities, like their understanding of housing support services and policies.</a:t>
            </a: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 *Comfort of the applicant: Think about how comfortable the applicant is with technology and online platforms, especially if they will be working with clients who also use technology.</a:t>
            </a:r>
            <a:br>
              <a:rPr lang="en-GB" sz="1200" dirty="0">
                <a:latin typeface="Arial" panose="020B0604020202020204" pitchFamily="34" charset="0"/>
                <a:cs typeface="Arial" panose="020B0604020202020204" pitchFamily="34" charset="0"/>
              </a:rPr>
            </a:br>
            <a:br>
              <a:rPr lang="en-GB" sz="1200" dirty="0">
                <a:latin typeface="Arial" panose="020B0604020202020204" pitchFamily="34" charset="0"/>
                <a:cs typeface="Arial" panose="020B0604020202020204" pitchFamily="34" charset="0"/>
              </a:rPr>
            </a:br>
            <a:r>
              <a:rPr lang="en-GB" sz="1200" b="1" dirty="0">
                <a:latin typeface="Arial" panose="020B0604020202020204" pitchFamily="34" charset="0"/>
                <a:cs typeface="Arial" panose="020B0604020202020204" pitchFamily="34" charset="0"/>
              </a:rPr>
              <a:t>The Best Way</a:t>
            </a: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 A mix of both. Think about using both face-to-face and online interviews. For instance, you could do early screening interviews online and then face-to-face interviews with the best prospects.</a:t>
            </a: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 Clear Communication. Make sure candidates know exactly what to expect from the interview, including the structure, technical needs, and what you want from them.</a:t>
            </a: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 Be open to candidates' needs and be willing to help them out, especially if they have impairments or technical problems.</a:t>
            </a:r>
            <a:br>
              <a:rPr lang="en-GB" sz="1200" dirty="0">
                <a:latin typeface="Arial" panose="020B0604020202020204" pitchFamily="34" charset="0"/>
                <a:cs typeface="Arial" panose="020B0604020202020204" pitchFamily="34" charset="0"/>
              </a:rPr>
            </a:b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In the end, the Langley Trust organisation and the Housing Support Worker role will have to decide whether to do interviews in person or online based on their own needs and requirements.</a:t>
            </a:r>
            <a:br>
              <a:rPr lang="en-GB" sz="1200" dirty="0">
                <a:latin typeface="Arial" panose="020B0604020202020204" pitchFamily="34" charset="0"/>
                <a:cs typeface="Arial" panose="020B0604020202020204" pitchFamily="34" charset="0"/>
              </a:rPr>
            </a:br>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7811117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8A93D1-27D6-B4C6-C319-71A412478357}"/>
              </a:ext>
            </a:extLst>
          </p:cNvPr>
          <p:cNvSpPr>
            <a:spLocks noGrp="1"/>
          </p:cNvSpPr>
          <p:nvPr>
            <p:ph type="title"/>
          </p:nvPr>
        </p:nvSpPr>
        <p:spPr>
          <a:xfrm>
            <a:off x="677334" y="609600"/>
            <a:ext cx="8596668" cy="875071"/>
          </a:xfrm>
        </p:spPr>
        <p:txBody>
          <a:bodyPr>
            <a:normAutofit/>
          </a:bodyPr>
          <a:lstStyle/>
          <a:p>
            <a:r>
              <a:rPr lang="en-GB" sz="1600" dirty="0">
                <a:latin typeface="Arial" panose="020B0604020202020204" pitchFamily="34" charset="0"/>
                <a:cs typeface="Arial" panose="020B0604020202020204" pitchFamily="34" charset="0"/>
              </a:rPr>
              <a:t> Concluding points:</a:t>
            </a:r>
            <a:br>
              <a:rPr lang="en-GB" sz="1600" dirty="0">
                <a:latin typeface="Arial" panose="020B0604020202020204" pitchFamily="34" charset="0"/>
                <a:cs typeface="Arial" panose="020B0604020202020204" pitchFamily="34" charset="0"/>
              </a:rPr>
            </a:br>
            <a:endParaRPr lang="en-GB" sz="16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6A97D8B8-4E70-0B4C-D4FA-A01E5473DEC8}"/>
              </a:ext>
            </a:extLst>
          </p:cNvPr>
          <p:cNvSpPr>
            <a:spLocks noGrp="1"/>
          </p:cNvSpPr>
          <p:nvPr>
            <p:ph sz="half" idx="1"/>
          </p:nvPr>
        </p:nvSpPr>
        <p:spPr>
          <a:xfrm>
            <a:off x="677334" y="1484671"/>
            <a:ext cx="4184035" cy="4556690"/>
          </a:xfrm>
        </p:spPr>
        <p:txBody>
          <a:bodyPr>
            <a:noAutofit/>
          </a:bodyPr>
          <a:lstStyle/>
          <a:p>
            <a:r>
              <a:rPr lang="en-GB" sz="1200" dirty="0">
                <a:latin typeface="Arial" panose="020B0604020202020204" pitchFamily="34" charset="0"/>
                <a:cs typeface="Arial" panose="020B0604020202020204" pitchFamily="34" charset="0"/>
              </a:rPr>
              <a:t>Langley Trust's Mission: Langley Trust is a Christian charity that helps people with complicated needs find homes and other support services.</a:t>
            </a:r>
            <a:br>
              <a:rPr lang="en-GB" sz="1200" dirty="0">
                <a:latin typeface="Arial" panose="020B0604020202020204" pitchFamily="34" charset="0"/>
                <a:cs typeface="Arial" panose="020B0604020202020204" pitchFamily="34" charset="0"/>
              </a:rPr>
            </a:b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2. The hiring process: To find the proper people, you need to have a step-by-step hiring process that includes defining job requirements, figuring out what you need to hire, and making a plan for how to do it.</a:t>
            </a:r>
            <a:br>
              <a:rPr lang="en-GB" sz="1200" dirty="0">
                <a:latin typeface="Arial" panose="020B0604020202020204" pitchFamily="34" charset="0"/>
                <a:cs typeface="Arial" panose="020B0604020202020204" pitchFamily="34" charset="0"/>
              </a:rPr>
            </a:b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3. Job Description and Specification: It's important to write a clear job description and specification that lists the duties, skills, qualifications, and experience needed for the post.</a:t>
            </a:r>
            <a:br>
              <a:rPr lang="en-GB" sz="1200" dirty="0">
                <a:latin typeface="Arial" panose="020B0604020202020204" pitchFamily="34" charset="0"/>
                <a:cs typeface="Arial" panose="020B0604020202020204" pitchFamily="34" charset="0"/>
              </a:rPr>
            </a:b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4. Types of Interviews: You can use a mix of structured, behavioural, situational, and competency-based interviews to find out if a candidate has the right skills, experience, and personality for the Housing Support Worker job.</a:t>
            </a:r>
            <a:br>
              <a:rPr lang="en-GB" sz="1200" dirty="0">
                <a:latin typeface="Arial" panose="020B0604020202020204" pitchFamily="34" charset="0"/>
                <a:cs typeface="Arial" panose="020B0604020202020204" pitchFamily="34" charset="0"/>
              </a:rPr>
            </a:b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5. Assessment ways: You can use a variety of tests, interviews, and other ways to see how well candidates are qualified for the job.</a:t>
            </a:r>
            <a:br>
              <a:rPr lang="en-GB" sz="1200" dirty="0">
                <a:latin typeface="Arial" panose="020B0604020202020204" pitchFamily="34" charset="0"/>
                <a:cs typeface="Arial" panose="020B0604020202020204" pitchFamily="34" charset="0"/>
              </a:rPr>
            </a:b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6. The Importance of Trauma-Informed Care: For the Housing Support Worker job, it's important to find out how well a candidate understands and has used trauma-informed methods.</a:t>
            </a:r>
            <a:br>
              <a:rPr lang="en-GB" sz="1200" dirty="0">
                <a:latin typeface="Arial" panose="020B0604020202020204" pitchFamily="34" charset="0"/>
                <a:cs typeface="Arial" panose="020B0604020202020204" pitchFamily="34" charset="0"/>
              </a:rPr>
            </a:br>
            <a:endParaRPr lang="en-GB" sz="1200" dirty="0">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F4265E17-390D-D287-B617-7BA385A8DADA}"/>
              </a:ext>
            </a:extLst>
          </p:cNvPr>
          <p:cNvSpPr>
            <a:spLocks noGrp="1"/>
          </p:cNvSpPr>
          <p:nvPr>
            <p:ph sz="half" idx="2"/>
          </p:nvPr>
        </p:nvSpPr>
        <p:spPr>
          <a:xfrm>
            <a:off x="4861366" y="1317522"/>
            <a:ext cx="4412635" cy="4556691"/>
          </a:xfrm>
        </p:spPr>
        <p:txBody>
          <a:bodyPr>
            <a:noAutofit/>
          </a:bodyPr>
          <a:lstStyle/>
          <a:p>
            <a:pPr marL="0" indent="0">
              <a:buNone/>
            </a:pPr>
            <a:r>
              <a:rPr lang="en-GB" sz="1200" dirty="0">
                <a:latin typeface="Arial" panose="020B0604020202020204" pitchFamily="34" charset="0"/>
                <a:cs typeface="Arial" panose="020B0604020202020204" pitchFamily="34" charset="0"/>
              </a:rPr>
              <a:t>7. Cultural Sensitivity: It's important for the function that candidates can work with people from different backgrounds and are aware of the requirements of different communities.</a:t>
            </a:r>
            <a:br>
              <a:rPr lang="en-GB" sz="1200" dirty="0">
                <a:latin typeface="Arial" panose="020B0604020202020204" pitchFamily="34" charset="0"/>
                <a:cs typeface="Arial" panose="020B0604020202020204" pitchFamily="34" charset="0"/>
              </a:rPr>
            </a:b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8. Problem-Solving Skills: It's important for the Housing Support Worker job to be able to judge a candidate's capacity to think critically and solve problems.</a:t>
            </a:r>
            <a:br>
              <a:rPr lang="en-GB" sz="1200" dirty="0">
                <a:latin typeface="Arial" panose="020B0604020202020204" pitchFamily="34" charset="0"/>
                <a:cs typeface="Arial" panose="020B0604020202020204" pitchFamily="34" charset="0"/>
              </a:rPr>
            </a:b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9. Interviews in Person vs. Online: There are pros and cons to both types of interviews. A hybrid model that uses both may be the best way to go.</a:t>
            </a:r>
            <a:br>
              <a:rPr lang="en-GB" sz="1200" dirty="0">
                <a:latin typeface="Arial" panose="020B0604020202020204" pitchFamily="34" charset="0"/>
                <a:cs typeface="Arial" panose="020B0604020202020204" pitchFamily="34" charset="0"/>
              </a:rPr>
            </a:b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10. Clear Communication: It's important to be clear with candidates about the format of the interview, the technical requirements, and what you anticipate from them.</a:t>
            </a:r>
            <a:br>
              <a:rPr lang="en-GB" sz="1200" dirty="0">
                <a:latin typeface="Arial" panose="020B0604020202020204" pitchFamily="34" charset="0"/>
                <a:cs typeface="Arial" panose="020B0604020202020204" pitchFamily="34" charset="0"/>
              </a:rPr>
            </a:b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11. Being adaptable: It's crucial to be flexible and meet candidates' demands, especially if they have disabilities or technical problems.</a:t>
            </a:r>
            <a:br>
              <a:rPr lang="en-GB" sz="1200" dirty="0">
                <a:latin typeface="Arial" panose="020B0604020202020204" pitchFamily="34" charset="0"/>
                <a:cs typeface="Arial" panose="020B0604020202020204" pitchFamily="34" charset="0"/>
              </a:rPr>
            </a:b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12. Effective Recruitment: Langley Trust can find the right people for the Housing Support Worker job by following a step-by-step hiring process and employing a mix of interviews and tests.</a:t>
            </a:r>
            <a:br>
              <a:rPr lang="en-GB" sz="1200" dirty="0">
                <a:latin typeface="Arial" panose="020B0604020202020204" pitchFamily="34" charset="0"/>
                <a:cs typeface="Arial" panose="020B0604020202020204" pitchFamily="34" charset="0"/>
              </a:rPr>
            </a:b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These results show how important it is to have a thorough hiring process, good ways to evaluate candidates, and the ability to be flexible during interviews to find the best people for the Housing Support Worker job at Langley Trust.</a:t>
            </a:r>
          </a:p>
          <a:p>
            <a:r>
              <a:rPr lang="en-GB" sz="1200" dirty="0">
                <a:latin typeface="Arial" panose="020B0604020202020204" pitchFamily="34" charset="0"/>
                <a:cs typeface="Arial" panose="020B0604020202020204" pitchFamily="34" charset="0"/>
              </a:rPr>
              <a:t> </a:t>
            </a:r>
          </a:p>
          <a:p>
            <a:br>
              <a:rPr lang="en-GB" sz="1200" dirty="0">
                <a:latin typeface="Arial" panose="020B0604020202020204" pitchFamily="34" charset="0"/>
                <a:cs typeface="Arial" panose="020B0604020202020204" pitchFamily="34" charset="0"/>
              </a:rPr>
            </a:br>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9158260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Box 9">
            <a:extLst>
              <a:ext uri="{FF2B5EF4-FFF2-40B4-BE49-F238E27FC236}">
                <a16:creationId xmlns:a16="http://schemas.microsoft.com/office/drawing/2014/main" id="{172DEEDD-66DE-16E9-F571-76F2AA41E9D2}"/>
              </a:ext>
            </a:extLst>
          </p:cNvPr>
          <p:cNvSpPr txBox="1"/>
          <p:nvPr/>
        </p:nvSpPr>
        <p:spPr>
          <a:xfrm>
            <a:off x="2163097" y="-57959"/>
            <a:ext cx="10028903" cy="7268721"/>
          </a:xfrm>
          <a:prstGeom prst="rect">
            <a:avLst/>
          </a:prstGeom>
          <a:noFill/>
        </p:spPr>
        <p:txBody>
          <a:bodyPr wrap="square">
            <a:spAutoFit/>
          </a:bodyPr>
          <a:lstStyle/>
          <a:p>
            <a:pPr algn="l">
              <a:lnSpc>
                <a:spcPts val="1800"/>
              </a:lnSpc>
              <a:buNone/>
            </a:pPr>
            <a:r>
              <a:rPr lang="en-GB" sz="1100" b="1" i="0">
                <a:solidFill>
                  <a:srgbClr val="1D2228"/>
                </a:solidFill>
                <a:effectLst/>
                <a:latin typeface="Arial" panose="020B0604020202020204" pitchFamily="34" charset="0"/>
              </a:rPr>
              <a:t>+References</a:t>
            </a:r>
            <a:endParaRPr lang="en-GB" sz="1100" b="1" i="0" dirty="0">
              <a:solidFill>
                <a:srgbClr val="1D2228"/>
              </a:solidFill>
              <a:effectLst/>
              <a:latin typeface="Helvetica Neue"/>
            </a:endParaRPr>
          </a:p>
          <a:p>
            <a:pPr algn="l">
              <a:lnSpc>
                <a:spcPts val="1800"/>
              </a:lnSpc>
              <a:buNone/>
            </a:pPr>
            <a:r>
              <a:rPr lang="en-GB" sz="1100" b="0" i="0" dirty="0">
                <a:solidFill>
                  <a:srgbClr val="1D2228"/>
                </a:solidFill>
                <a:effectLst/>
                <a:latin typeface="Arial" panose="020B0604020202020204" pitchFamily="34" charset="0"/>
              </a:rPr>
              <a:t>Langley Trust website.</a:t>
            </a:r>
            <a:endParaRPr lang="en-GB" sz="1100" dirty="0">
              <a:solidFill>
                <a:srgbClr val="1D2228"/>
              </a:solidFill>
              <a:latin typeface="Helvetica Neue"/>
            </a:endParaRPr>
          </a:p>
          <a:p>
            <a:pPr algn="l">
              <a:lnSpc>
                <a:spcPts val="1800"/>
              </a:lnSpc>
              <a:buNone/>
            </a:pPr>
            <a:r>
              <a:rPr lang="en-GB" sz="1100" b="0" i="0" dirty="0">
                <a:solidFill>
                  <a:srgbClr val="1D2228"/>
                </a:solidFill>
                <a:effectLst/>
                <a:latin typeface="Arial" panose="020B0604020202020204" pitchFamily="34" charset="0"/>
              </a:rPr>
              <a:t>Open-Ended Questions</a:t>
            </a:r>
            <a:endParaRPr lang="en-GB" sz="1100" b="0" i="0" dirty="0">
              <a:solidFill>
                <a:srgbClr val="1D2228"/>
              </a:solidFill>
              <a:effectLst/>
              <a:latin typeface="Helvetica Neue"/>
            </a:endParaRPr>
          </a:p>
          <a:p>
            <a:pPr algn="l">
              <a:lnSpc>
                <a:spcPts val="1800"/>
              </a:lnSpc>
              <a:buNone/>
            </a:pPr>
            <a:r>
              <a:rPr lang="en-GB" sz="1100" dirty="0">
                <a:solidFill>
                  <a:srgbClr val="1D2228"/>
                </a:solidFill>
                <a:latin typeface="Arial" panose="020B0604020202020204" pitchFamily="34" charset="0"/>
              </a:rPr>
              <a:t>.</a:t>
            </a:r>
            <a:r>
              <a:rPr lang="en-GB" sz="1100" b="0" i="0" dirty="0">
                <a:solidFill>
                  <a:srgbClr val="1D2228"/>
                </a:solidFill>
                <a:effectLst/>
                <a:latin typeface="Arial" panose="020B0604020202020204" pitchFamily="34" charset="0"/>
              </a:rPr>
              <a:t>Dillon, J. T. (1988). The practice of questioning. Routledge.</a:t>
            </a:r>
            <a:endParaRPr lang="en-GB" sz="1100" dirty="0">
              <a:solidFill>
                <a:srgbClr val="1D2228"/>
              </a:solidFill>
              <a:latin typeface="Helvetica Neue"/>
            </a:endParaRPr>
          </a:p>
          <a:p>
            <a:pPr algn="l">
              <a:lnSpc>
                <a:spcPts val="1800"/>
              </a:lnSpc>
              <a:buNone/>
            </a:pPr>
            <a:r>
              <a:rPr lang="en-GB" sz="1100" dirty="0">
                <a:solidFill>
                  <a:srgbClr val="1D2228"/>
                </a:solidFill>
                <a:latin typeface="Helvetica Neue"/>
              </a:rPr>
              <a:t> </a:t>
            </a:r>
            <a:r>
              <a:rPr lang="en-GB" sz="1100" b="0" i="0" dirty="0">
                <a:solidFill>
                  <a:srgbClr val="1D2228"/>
                </a:solidFill>
                <a:effectLst/>
                <a:latin typeface="Helvetica Neue"/>
              </a:rPr>
              <a:t>Probing Questions</a:t>
            </a:r>
          </a:p>
          <a:p>
            <a:pPr algn="l">
              <a:lnSpc>
                <a:spcPts val="1800"/>
              </a:lnSpc>
              <a:buNone/>
            </a:pPr>
            <a:r>
              <a:rPr lang="en-GB" sz="1100" b="0" i="0" dirty="0">
                <a:solidFill>
                  <a:srgbClr val="1D2228"/>
                </a:solidFill>
                <a:effectLst/>
                <a:latin typeface="Arial" panose="020B0604020202020204" pitchFamily="34" charset="0"/>
              </a:rPr>
              <a:t>Hyman, R. T. (1974). Ways of teaching. Lippincott.</a:t>
            </a:r>
            <a:endParaRPr lang="en-GB" sz="1100" b="0" i="0" dirty="0">
              <a:solidFill>
                <a:srgbClr val="1D2228"/>
              </a:solidFill>
              <a:effectLst/>
              <a:latin typeface="Helvetica Neue"/>
            </a:endParaRPr>
          </a:p>
          <a:p>
            <a:pPr algn="l">
              <a:lnSpc>
                <a:spcPts val="1800"/>
              </a:lnSpc>
              <a:buNone/>
            </a:pPr>
            <a:r>
              <a:rPr lang="en-GB" sz="1100" b="0" i="0" dirty="0">
                <a:solidFill>
                  <a:srgbClr val="1D2228"/>
                </a:solidFill>
                <a:effectLst/>
                <a:latin typeface="Arial" panose="020B0604020202020204" pitchFamily="34" charset="0"/>
              </a:rPr>
              <a:t>Reflective Questions</a:t>
            </a:r>
            <a:endParaRPr lang="en-GB" sz="1100" b="0" i="0" dirty="0">
              <a:solidFill>
                <a:srgbClr val="1D2228"/>
              </a:solidFill>
              <a:effectLst/>
              <a:latin typeface="Helvetica Neue"/>
            </a:endParaRPr>
          </a:p>
          <a:p>
            <a:pPr algn="l">
              <a:lnSpc>
                <a:spcPts val="1800"/>
              </a:lnSpc>
              <a:buNone/>
            </a:pPr>
            <a:r>
              <a:rPr lang="en-GB" sz="1100" b="0" i="0" dirty="0">
                <a:solidFill>
                  <a:srgbClr val="1D2228"/>
                </a:solidFill>
                <a:effectLst/>
                <a:latin typeface="Arial" panose="020B0604020202020204" pitchFamily="34" charset="0"/>
              </a:rPr>
              <a:t>Schön, D. A. (1983). The reflective practitioner: How professionals think in action. Basic Books.</a:t>
            </a:r>
            <a:endParaRPr lang="en-GB" sz="1100" b="0" i="0" dirty="0">
              <a:solidFill>
                <a:srgbClr val="1D2228"/>
              </a:solidFill>
              <a:effectLst/>
              <a:latin typeface="Helvetica Neue"/>
            </a:endParaRPr>
          </a:p>
          <a:p>
            <a:pPr algn="l">
              <a:lnSpc>
                <a:spcPts val="1800"/>
              </a:lnSpc>
              <a:buNone/>
            </a:pPr>
            <a:r>
              <a:rPr lang="en-GB" sz="1100" b="0" i="0" dirty="0">
                <a:solidFill>
                  <a:srgbClr val="1D2228"/>
                </a:solidFill>
                <a:effectLst/>
                <a:latin typeface="Arial" panose="020B0604020202020204" pitchFamily="34" charset="0"/>
              </a:rPr>
              <a:t>Clarifying Questions</a:t>
            </a:r>
            <a:endParaRPr lang="en-GB" sz="1100" b="0" i="0" dirty="0">
              <a:solidFill>
                <a:srgbClr val="1D2228"/>
              </a:solidFill>
              <a:effectLst/>
              <a:latin typeface="Helvetica Neue"/>
            </a:endParaRPr>
          </a:p>
          <a:p>
            <a:pPr algn="l">
              <a:lnSpc>
                <a:spcPts val="1800"/>
              </a:lnSpc>
              <a:buNone/>
            </a:pPr>
            <a:r>
              <a:rPr lang="en-GB" sz="1100" b="0" i="0" dirty="0">
                <a:solidFill>
                  <a:srgbClr val="1D2228"/>
                </a:solidFill>
                <a:effectLst/>
                <a:latin typeface="Arial" panose="020B0604020202020204" pitchFamily="34" charset="0"/>
              </a:rPr>
              <a:t>Johnson, D. W., &amp; Johnson, R. T. (2009). Learning and teaching: A systems approach. Interaction Book Company.</a:t>
            </a:r>
            <a:endParaRPr lang="en-GB" sz="1100" b="0" i="0" dirty="0">
              <a:solidFill>
                <a:srgbClr val="1D2228"/>
              </a:solidFill>
              <a:effectLst/>
              <a:latin typeface="Helvetica Neue"/>
            </a:endParaRPr>
          </a:p>
          <a:p>
            <a:pPr algn="l">
              <a:lnSpc>
                <a:spcPts val="1800"/>
              </a:lnSpc>
              <a:buNone/>
            </a:pPr>
            <a:r>
              <a:rPr lang="en-GB" sz="1100" b="0" i="0" dirty="0">
                <a:solidFill>
                  <a:srgbClr val="1D2228"/>
                </a:solidFill>
                <a:effectLst/>
                <a:latin typeface="Arial" panose="020B0604020202020204" pitchFamily="34" charset="0"/>
              </a:rPr>
              <a:t>Leading Questions</a:t>
            </a:r>
            <a:endParaRPr lang="en-GB" sz="1100" b="0" i="0" dirty="0">
              <a:solidFill>
                <a:srgbClr val="1D2228"/>
              </a:solidFill>
              <a:effectLst/>
              <a:latin typeface="Helvetica Neue"/>
            </a:endParaRPr>
          </a:p>
          <a:p>
            <a:pPr algn="l">
              <a:lnSpc>
                <a:spcPts val="1800"/>
              </a:lnSpc>
              <a:buNone/>
            </a:pPr>
            <a:r>
              <a:rPr lang="en-GB" sz="1100" b="0" i="0" dirty="0">
                <a:solidFill>
                  <a:srgbClr val="1D2228"/>
                </a:solidFill>
                <a:effectLst/>
                <a:latin typeface="Arial" panose="020B0604020202020204" pitchFamily="34" charset="0"/>
              </a:rPr>
              <a:t>Loftus, E. F. (1975). Leading questions and the eyewitness report. Cognitive Psychology, 7(4), 560-572.</a:t>
            </a:r>
            <a:endParaRPr lang="en-GB" sz="1100" b="0" i="0" dirty="0">
              <a:solidFill>
                <a:srgbClr val="1D2228"/>
              </a:solidFill>
              <a:effectLst/>
              <a:latin typeface="Helvetica Neue"/>
            </a:endParaRPr>
          </a:p>
          <a:p>
            <a:pPr algn="l">
              <a:lnSpc>
                <a:spcPts val="1800"/>
              </a:lnSpc>
              <a:buNone/>
            </a:pPr>
            <a:r>
              <a:rPr lang="en-GB" sz="1100" b="0" i="0" dirty="0">
                <a:solidFill>
                  <a:srgbClr val="1D2228"/>
                </a:solidFill>
                <a:effectLst/>
                <a:latin typeface="Arial" panose="020B0604020202020204" pitchFamily="34" charset="0"/>
              </a:rPr>
              <a:t>Socratic Questions</a:t>
            </a:r>
            <a:endParaRPr lang="en-GB" sz="1100" b="0" i="0" dirty="0">
              <a:solidFill>
                <a:srgbClr val="1D2228"/>
              </a:solidFill>
              <a:effectLst/>
              <a:latin typeface="Helvetica Neue"/>
            </a:endParaRPr>
          </a:p>
          <a:p>
            <a:pPr algn="l">
              <a:lnSpc>
                <a:spcPts val="1800"/>
              </a:lnSpc>
              <a:buNone/>
            </a:pPr>
            <a:r>
              <a:rPr lang="en-GB" sz="1100" b="0" i="0" dirty="0">
                <a:solidFill>
                  <a:srgbClr val="1D2228"/>
                </a:solidFill>
                <a:effectLst/>
                <a:latin typeface="Arial" panose="020B0604020202020204" pitchFamily="34" charset="0"/>
              </a:rPr>
              <a:t>Paul, R. W., &amp; Elder, L. (2006). The art of Socratic questioning. Foundation for Critical Thinking.</a:t>
            </a:r>
            <a:endParaRPr lang="en-GB" sz="1100" b="0" i="0" dirty="0">
              <a:solidFill>
                <a:srgbClr val="1D2228"/>
              </a:solidFill>
              <a:effectLst/>
              <a:latin typeface="Helvetica Neue"/>
            </a:endParaRPr>
          </a:p>
          <a:p>
            <a:pPr algn="l">
              <a:lnSpc>
                <a:spcPts val="1800"/>
              </a:lnSpc>
              <a:buNone/>
            </a:pPr>
            <a:r>
              <a:rPr lang="en-GB" sz="1100" b="0" i="0" dirty="0">
                <a:solidFill>
                  <a:srgbClr val="1D2228"/>
                </a:solidFill>
                <a:effectLst/>
                <a:latin typeface="Arial" panose="020B0604020202020204" pitchFamily="34" charset="0"/>
              </a:rPr>
              <a:t>Structured Interviews</a:t>
            </a:r>
            <a:endParaRPr lang="en-GB" sz="1100" b="0" i="0" dirty="0">
              <a:solidFill>
                <a:srgbClr val="1D2228"/>
              </a:solidFill>
              <a:effectLst/>
              <a:latin typeface="Helvetica Neue"/>
            </a:endParaRPr>
          </a:p>
          <a:p>
            <a:pPr algn="l">
              <a:lnSpc>
                <a:spcPts val="1800"/>
              </a:lnSpc>
              <a:buNone/>
            </a:pPr>
            <a:r>
              <a:rPr lang="en-GB" sz="1100" b="0" i="0" dirty="0" err="1">
                <a:solidFill>
                  <a:srgbClr val="1D2228"/>
                </a:solidFill>
                <a:effectLst/>
                <a:latin typeface="Arial" panose="020B0604020202020204" pitchFamily="34" charset="0"/>
              </a:rPr>
              <a:t>Huffcutt</a:t>
            </a:r>
            <a:r>
              <a:rPr lang="en-GB" sz="1100" b="0" i="0" dirty="0">
                <a:solidFill>
                  <a:srgbClr val="1D2228"/>
                </a:solidFill>
                <a:effectLst/>
                <a:latin typeface="Arial" panose="020B0604020202020204" pitchFamily="34" charset="0"/>
              </a:rPr>
              <a:t>, A. I., &amp; Arthur, W. (1994). Hunter and Hunter (1984) revisited: Interview validity and the employment interview. Journal of Applied Psychology, 79(2), 184-193.</a:t>
            </a:r>
          </a:p>
          <a:p>
            <a:r>
              <a:rPr lang="en-GB" sz="1100" dirty="0"/>
              <a:t>Unstructured Interviews:</a:t>
            </a:r>
          </a:p>
          <a:p>
            <a:r>
              <a:rPr lang="en-GB" sz="1100" dirty="0" err="1"/>
              <a:t>Dipboye</a:t>
            </a:r>
            <a:r>
              <a:rPr lang="en-GB" sz="1100" dirty="0"/>
              <a:t>, R. L. (1994). Structured and unstructured interviews: Beyond the myth of the best method. In G. Ferris &amp; K. Rowland (Eds.), Research in personnel and human resources management (Vol. 12, pp. 147-169). JAI Press.</a:t>
            </a:r>
          </a:p>
          <a:p>
            <a:r>
              <a:rPr lang="en-GB" sz="1100" dirty="0"/>
              <a:t> </a:t>
            </a:r>
          </a:p>
          <a:p>
            <a:r>
              <a:rPr lang="en-GB" sz="1100" dirty="0" err="1"/>
              <a:t>Behavioral</a:t>
            </a:r>
            <a:r>
              <a:rPr lang="en-GB" sz="1100" dirty="0"/>
              <a:t> Interviews</a:t>
            </a:r>
          </a:p>
          <a:p>
            <a:r>
              <a:rPr lang="en-GB" sz="1100" dirty="0"/>
              <a:t>Janz, T. (1982). Initial comparisons of patterned </a:t>
            </a:r>
            <a:r>
              <a:rPr lang="en-GB" sz="1100" dirty="0" err="1"/>
              <a:t>behavior</a:t>
            </a:r>
            <a:r>
              <a:rPr lang="en-GB" sz="1100" dirty="0"/>
              <a:t> description interviews versus unstructured interviews. Journal of Applied Psychology, 67(5), 577-586.</a:t>
            </a:r>
          </a:p>
          <a:p>
            <a:r>
              <a:rPr lang="en-GB" sz="1100" dirty="0"/>
              <a:t> Latham, G. P., &amp; Saari, L. M. (1984). The application of goal setting and </a:t>
            </a:r>
            <a:r>
              <a:rPr lang="en-GB" sz="1100" dirty="0" err="1"/>
              <a:t>behavioral</a:t>
            </a:r>
            <a:r>
              <a:rPr lang="en-GB" sz="1100" dirty="0"/>
              <a:t> observation scales to organizational settings. Journal of Applied Psychology, 69(3), 437-445.</a:t>
            </a:r>
          </a:p>
          <a:p>
            <a:r>
              <a:rPr lang="en-GB" sz="1100" dirty="0"/>
              <a:t> </a:t>
            </a:r>
          </a:p>
          <a:p>
            <a:r>
              <a:rPr lang="en-GB" sz="1100" dirty="0"/>
              <a:t>Panel Interviews</a:t>
            </a:r>
          </a:p>
          <a:p>
            <a:r>
              <a:rPr lang="en-GB" sz="1100" dirty="0"/>
              <a:t>Gilliland, S. E., &amp; Steiner, D. D. (1999). Applicant reactions to interviews: Influences on fairness perceptions and self-efficacy. Journal of Applied Psychology, 84(3), 344-354.</a:t>
            </a:r>
          </a:p>
          <a:p>
            <a:r>
              <a:rPr lang="en-GB" sz="1100" dirty="0"/>
              <a:t> </a:t>
            </a:r>
          </a:p>
          <a:p>
            <a:r>
              <a:rPr lang="en-GB" sz="1100" dirty="0"/>
              <a:t>Competency-Based Interviews</a:t>
            </a:r>
          </a:p>
          <a:p>
            <a:r>
              <a:rPr lang="en-GB" sz="1100" dirty="0"/>
              <a:t>Wood, R., &amp; Payne, T. (1998). Competency-based recruitment and selection. John Wiley &amp; Sons.</a:t>
            </a:r>
          </a:p>
          <a:p>
            <a:r>
              <a:rPr lang="en-GB" sz="1100" dirty="0"/>
              <a:t> </a:t>
            </a:r>
          </a:p>
          <a:p>
            <a:endParaRPr lang="en-GB" sz="1100" dirty="0"/>
          </a:p>
          <a:p>
            <a:pPr algn="l">
              <a:lnSpc>
                <a:spcPts val="1800"/>
              </a:lnSpc>
              <a:buNone/>
            </a:pPr>
            <a:endParaRPr lang="en-GB" sz="1100" b="0" i="0" dirty="0">
              <a:solidFill>
                <a:srgbClr val="1D2228"/>
              </a:solidFill>
              <a:effectLst/>
              <a:latin typeface="Helvetica Neue"/>
            </a:endParaRPr>
          </a:p>
        </p:txBody>
      </p:sp>
    </p:spTree>
    <p:extLst>
      <p:ext uri="{BB962C8B-B14F-4D97-AF65-F5344CB8AC3E}">
        <p14:creationId xmlns:p14="http://schemas.microsoft.com/office/powerpoint/2010/main" val="3569555248"/>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Facet</Template>
  <TotalTime>1636</TotalTime>
  <Words>4736</Words>
  <Application>Microsoft Office PowerPoint</Application>
  <PresentationFormat>Widescreen</PresentationFormat>
  <Paragraphs>140</Paragraphs>
  <Slides>16</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Arial</vt:lpstr>
      <vt:lpstr>Helvetica Neue</vt:lpstr>
      <vt:lpstr>Trebuchet MS</vt:lpstr>
      <vt:lpstr>Wingdings 3</vt:lpstr>
      <vt:lpstr>Facet</vt:lpstr>
      <vt:lpstr>MODULE 5002 COMPONENT 1 ASSIGNMENT</vt:lpstr>
      <vt:lpstr>TABLE OF CONTENTS</vt:lpstr>
      <vt:lpstr>PowerPoint Presentation</vt:lpstr>
      <vt:lpstr>Introduction of Langley Trust, my chosen Organisation</vt:lpstr>
      <vt:lpstr> Step by Step Guide on how to Recruit the Right Candidate at the Right Time for the Right Job</vt:lpstr>
      <vt:lpstr>Step by Step Guide on how to Recruit the Right Candidate at the Right Time for the Right Job</vt:lpstr>
      <vt:lpstr>PowerPoint Presentation</vt:lpstr>
      <vt:lpstr>PowerPoint Presentation</vt:lpstr>
      <vt:lpstr>Different Types of Interviews to be USED to Hire a Housing Support Worker for Langley Trust. </vt:lpstr>
      <vt:lpstr>Different Types of Interviews to be USED to Recruitment a Housing Support Worker For Langley Trust. </vt:lpstr>
      <vt:lpstr>THE BEST WAYS TO ASK QUESTIONS FOR THE JOB OF HOUSING SUPPORT WORKER FOR BY LANGLEY TRUST CHARITY ORGANISATION</vt:lpstr>
      <vt:lpstr>Questioning Techniques</vt:lpstr>
      <vt:lpstr> Questioning Techniques</vt:lpstr>
      <vt:lpstr>Different between Face to Face and online interviews for the Housing Support Worker job at Langley Trust: </vt:lpstr>
      <vt:lpstr> Concluding points: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Adenike Kuku-Ogunfeibo (2329249)</dc:creator>
  <cp:lastModifiedBy>Adenike Kuku-Ogunfeibo (2329249)</cp:lastModifiedBy>
  <cp:revision>1</cp:revision>
  <dcterms:created xsi:type="dcterms:W3CDTF">2025-10-11T19:07:19Z</dcterms:created>
  <dcterms:modified xsi:type="dcterms:W3CDTF">2025-10-13T09:44:16Z</dcterms:modified>
</cp:coreProperties>
</file>