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112" d="100"/>
          <a:sy n="112" d="100"/>
        </p:scale>
        <p:origin x="162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course/view.php?id=12894&amp;section=3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moodle.uwtsd.ac.uk/course/view.php?id=12894&amp;section=3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moodle.uwtsd.ac.uk/mod/folder/view.php?id=62946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moodle.uwtsd.ac.uk/mod/folder/view.php?id=62946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moodle.uwtsd.ac.uk/mod/folder/view.php?id=399854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epapers.bham.ac.uk/1797/1/WP100_Volunteering_and_employability_-_Ellis_Paine%2C_McKay%2C_Moro_July_2013.pdf" TargetMode="External"/><Relationship Id="rId2" Type="http://schemas.openxmlformats.org/officeDocument/2006/relationships/hyperlink" Target="https://www.scie.org.uk/files/social-work/named-social-worker/stories-of-impact-a-service-user-journey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83F1541-82DD-491D-A80D-4074D8C31CC9}"/>
              </a:ext>
            </a:extLst>
          </p:cNvPr>
          <p:cNvSpPr/>
          <p:nvPr/>
        </p:nvSpPr>
        <p:spPr>
          <a:xfrm>
            <a:off x="6444208" y="2595822"/>
            <a:ext cx="2016224" cy="17692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0BA8F0-6E03-43BF-93CE-9A740623F2E2}"/>
              </a:ext>
            </a:extLst>
          </p:cNvPr>
          <p:cNvSpPr/>
          <p:nvPr/>
        </p:nvSpPr>
        <p:spPr>
          <a:xfrm>
            <a:off x="5940152" y="424705"/>
            <a:ext cx="2493070" cy="17731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A853E5B-1DC7-40B8-98E6-ED20659D9934}"/>
              </a:ext>
            </a:extLst>
          </p:cNvPr>
          <p:cNvSpPr/>
          <p:nvPr/>
        </p:nvSpPr>
        <p:spPr>
          <a:xfrm>
            <a:off x="3735114" y="1175915"/>
            <a:ext cx="1700982" cy="2397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20CD4F-4515-4603-86E2-4C545C01BEB6}"/>
              </a:ext>
            </a:extLst>
          </p:cNvPr>
          <p:cNvSpPr/>
          <p:nvPr/>
        </p:nvSpPr>
        <p:spPr>
          <a:xfrm>
            <a:off x="467544" y="424705"/>
            <a:ext cx="2016224" cy="217111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CBC8D3-BB4D-4FC2-B837-595955A1D56D}"/>
              </a:ext>
            </a:extLst>
          </p:cNvPr>
          <p:cNvSpPr/>
          <p:nvPr/>
        </p:nvSpPr>
        <p:spPr>
          <a:xfrm>
            <a:off x="1115617" y="2996952"/>
            <a:ext cx="2016224" cy="14006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3475C-4B9F-43F2-A1AB-6D3750061B24}"/>
              </a:ext>
            </a:extLst>
          </p:cNvPr>
          <p:cNvSpPr txBox="1"/>
          <p:nvPr/>
        </p:nvSpPr>
        <p:spPr>
          <a:xfrm>
            <a:off x="611560" y="4725144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ECSO5004 Reflective Practice: Maintaining Professional Standards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0CCE48-DD70-4423-A844-6C95EE0FB4C3}"/>
              </a:ext>
            </a:extLst>
          </p:cNvPr>
          <p:cNvSpPr txBox="1"/>
          <p:nvPr/>
        </p:nvSpPr>
        <p:spPr>
          <a:xfrm>
            <a:off x="2195736" y="5676172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1: Preparing for Your Placement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06725-64CE-43C0-8164-AED7B212CF29}"/>
              </a:ext>
            </a:extLst>
          </p:cNvPr>
          <p:cNvSpPr txBox="1"/>
          <p:nvPr/>
        </p:nvSpPr>
        <p:spPr>
          <a:xfrm>
            <a:off x="3491880" y="616530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hlinkClick r:id="rId2"/>
              </a:rPr>
              <a:t>ken.dicks@uwtsd.ac.uk</a:t>
            </a:r>
            <a:r>
              <a:rPr lang="en-GB" sz="28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47B3A-43CA-4F06-BE19-E8030BB6F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99" y="548680"/>
            <a:ext cx="1728192" cy="1935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A83AE0-F102-4B28-AA0D-F180A80EB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69415"/>
            <a:ext cx="1700982" cy="15841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C52EFB-86F1-4BA5-96A8-C3B33D6E2F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51" y="553554"/>
            <a:ext cx="2253630" cy="15024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B0C33CC-9CCD-444E-8067-31AB212F57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23" y="3099878"/>
            <a:ext cx="1700982" cy="11932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D5F2F0-13ED-447A-A163-B2BB78E51C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508" y="1304764"/>
            <a:ext cx="1444793" cy="212423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A172E-17AF-4434-8374-0FA80CC6447A}"/>
              </a:ext>
            </a:extLst>
          </p:cNvPr>
          <p:cNvSpPr/>
          <p:nvPr/>
        </p:nvSpPr>
        <p:spPr>
          <a:xfrm>
            <a:off x="467544" y="2669415"/>
            <a:ext cx="476847" cy="17281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0C3E9B-1AEB-4A61-8DC7-022AAA4422B8}"/>
              </a:ext>
            </a:extLst>
          </p:cNvPr>
          <p:cNvSpPr/>
          <p:nvPr/>
        </p:nvSpPr>
        <p:spPr>
          <a:xfrm>
            <a:off x="1115617" y="2669415"/>
            <a:ext cx="2016224" cy="2539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20ABEE-C73B-4373-B90C-1CB7E3089A9B}"/>
              </a:ext>
            </a:extLst>
          </p:cNvPr>
          <p:cNvSpPr/>
          <p:nvPr/>
        </p:nvSpPr>
        <p:spPr>
          <a:xfrm>
            <a:off x="2555776" y="424705"/>
            <a:ext cx="1063997" cy="2140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964054B-7DD7-4D30-B01F-5D075F6F0E6C}"/>
              </a:ext>
            </a:extLst>
          </p:cNvPr>
          <p:cNvSpPr/>
          <p:nvPr/>
        </p:nvSpPr>
        <p:spPr>
          <a:xfrm>
            <a:off x="3735114" y="424705"/>
            <a:ext cx="2089697" cy="6280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E08022F-845D-493F-857B-A041D28D8A3B}"/>
              </a:ext>
            </a:extLst>
          </p:cNvPr>
          <p:cNvSpPr/>
          <p:nvPr/>
        </p:nvSpPr>
        <p:spPr>
          <a:xfrm>
            <a:off x="5580112" y="2348880"/>
            <a:ext cx="692870" cy="2048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5C78DBB-21E4-4B8E-9528-6BDBCB51E4D8}"/>
              </a:ext>
            </a:extLst>
          </p:cNvPr>
          <p:cNvSpPr/>
          <p:nvPr/>
        </p:nvSpPr>
        <p:spPr>
          <a:xfrm>
            <a:off x="5580112" y="1175915"/>
            <a:ext cx="222245" cy="102894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5E9E837-20CE-424A-829A-C6ED0CBF2512}"/>
              </a:ext>
            </a:extLst>
          </p:cNvPr>
          <p:cNvSpPr/>
          <p:nvPr/>
        </p:nvSpPr>
        <p:spPr>
          <a:xfrm>
            <a:off x="3275856" y="2669415"/>
            <a:ext cx="343917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CF25CD7-89CB-4404-BA6E-FC5D7CEDF3A0}"/>
              </a:ext>
            </a:extLst>
          </p:cNvPr>
          <p:cNvSpPr/>
          <p:nvPr/>
        </p:nvSpPr>
        <p:spPr>
          <a:xfrm>
            <a:off x="3735114" y="3675942"/>
            <a:ext cx="1700982" cy="72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12DD0BA-1355-4ACF-A445-164BF997B03B}"/>
              </a:ext>
            </a:extLst>
          </p:cNvPr>
          <p:cNvSpPr/>
          <p:nvPr/>
        </p:nvSpPr>
        <p:spPr>
          <a:xfrm>
            <a:off x="6444208" y="2348880"/>
            <a:ext cx="1989014" cy="135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r>
              <a:rPr lang="en-GB" b="1" dirty="0"/>
              <a:t>Placement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633730-6BE1-4312-93A3-25213E884C11}"/>
              </a:ext>
            </a:extLst>
          </p:cNvPr>
          <p:cNvSpPr txBox="1"/>
          <p:nvPr/>
        </p:nvSpPr>
        <p:spPr>
          <a:xfrm>
            <a:off x="395536" y="1259632"/>
            <a:ext cx="8229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In order to give yourself an opportunity to successfully complete a reflective journal you </a:t>
            </a:r>
            <a:r>
              <a:rPr lang="en-GB" sz="3200" b="1" u="sng" dirty="0"/>
              <a:t>must</a:t>
            </a:r>
            <a:r>
              <a:rPr lang="en-GB" sz="3200" dirty="0"/>
              <a:t> have some experiences on which to reflect!</a:t>
            </a:r>
          </a:p>
          <a:p>
            <a:pPr marL="285750" indent="-2857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 We will now take some time to discuss what we mean by a placement and some of the practical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381371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325" y="1259632"/>
            <a:ext cx="8568952" cy="4525963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If you have paid employment in a related sector then you can use this as your ‘placement’.</a:t>
            </a:r>
          </a:p>
          <a:p>
            <a:pPr algn="just"/>
            <a:r>
              <a:rPr lang="en-GB" sz="2800" dirty="0"/>
              <a:t>If you are already volunteering then you can use this as your ‘placement’.</a:t>
            </a:r>
          </a:p>
          <a:p>
            <a:pPr algn="just"/>
            <a:r>
              <a:rPr lang="en-GB" sz="2800" dirty="0"/>
              <a:t>We will be as flexible as possible whilst still ensuring that your experience will give you sufficient material for your Reflective Account.</a:t>
            </a:r>
          </a:p>
          <a:p>
            <a:pPr algn="just"/>
            <a:r>
              <a:rPr lang="en-GB" sz="2800" dirty="0"/>
              <a:t>A placement can be ‘virtual’</a:t>
            </a:r>
          </a:p>
          <a:p>
            <a:pPr marL="0" indent="0" algn="just">
              <a:buNone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algn="just"/>
            <a:endParaRPr lang="en-GB" sz="28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65D7BFD-527B-4F58-818E-B848C2A3F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r>
              <a:rPr lang="en-GB" b="1" dirty="0"/>
              <a:t>What counts as a Placement?</a:t>
            </a:r>
          </a:p>
        </p:txBody>
      </p:sp>
    </p:spTree>
    <p:extLst>
      <p:ext uri="{BB962C8B-B14F-4D97-AF65-F5344CB8AC3E}">
        <p14:creationId xmlns:p14="http://schemas.microsoft.com/office/powerpoint/2010/main" val="93222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568952" cy="4525963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Each student will undertake a minimum of </a:t>
            </a:r>
            <a:r>
              <a:rPr lang="en-GB" sz="2800" b="1" dirty="0"/>
              <a:t>10</a:t>
            </a:r>
            <a:r>
              <a:rPr lang="en-GB" sz="2800" dirty="0"/>
              <a:t> placement hours. These hours will be additional to your online learning and tutorials.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They can be completed as whole days or in shorter periods of time. </a:t>
            </a:r>
            <a:r>
              <a:rPr lang="en-GB" sz="2800" b="1" dirty="0"/>
              <a:t>Each student will find their own placements</a:t>
            </a:r>
            <a:r>
              <a:rPr lang="en-GB" sz="2800" dirty="0"/>
              <a:t>, however, only </a:t>
            </a:r>
            <a:r>
              <a:rPr lang="en-GB" sz="2800" u="sng" dirty="0"/>
              <a:t>after talking through your choice(s) with me. </a:t>
            </a: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b="1" i="1" dirty="0"/>
              <a:t>Placements</a:t>
            </a:r>
            <a:r>
              <a:rPr lang="en-GB" sz="2800" dirty="0"/>
              <a:t> </a:t>
            </a:r>
            <a:r>
              <a:rPr lang="en-GB" sz="2800" u="sng" dirty="0"/>
              <a:t>can not begin</a:t>
            </a:r>
            <a:r>
              <a:rPr lang="en-GB" sz="2800" dirty="0"/>
              <a:t> until all the paperwork is completed. (N.B. we will look at the paperwork a little later in this Theme)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algn="just"/>
            <a:endParaRPr lang="en-GB" sz="28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65D7BFD-527B-4F58-818E-B848C2A3F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r>
              <a:rPr lang="en-GB" b="1" dirty="0"/>
              <a:t>Placement</a:t>
            </a:r>
          </a:p>
        </p:txBody>
      </p:sp>
    </p:spTree>
    <p:extLst>
      <p:ext uri="{BB962C8B-B14F-4D97-AF65-F5344CB8AC3E}">
        <p14:creationId xmlns:p14="http://schemas.microsoft.com/office/powerpoint/2010/main" val="285153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811" y="108378"/>
            <a:ext cx="8229600" cy="1143000"/>
          </a:xfrm>
        </p:spPr>
        <p:txBody>
          <a:bodyPr/>
          <a:lstStyle/>
          <a:p>
            <a:r>
              <a:rPr lang="en-GB" b="1" dirty="0"/>
              <a:t>Volunteering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588" y="1234237"/>
            <a:ext cx="8365891" cy="4389525"/>
          </a:xfrm>
        </p:spPr>
        <p:txBody>
          <a:bodyPr>
            <a:normAutofit/>
          </a:bodyPr>
          <a:lstStyle/>
          <a:p>
            <a:r>
              <a:rPr lang="en-GB" dirty="0"/>
              <a:t>In some cases it would be ideal to do long term volunteering</a:t>
            </a:r>
          </a:p>
          <a:p>
            <a:r>
              <a:rPr lang="en-GB" dirty="0"/>
              <a:t>This is more authentic and gives you a better idea of the demands</a:t>
            </a:r>
          </a:p>
          <a:p>
            <a:r>
              <a:rPr lang="en-GB" dirty="0"/>
              <a:t>Could give you a research base for your dissertations</a:t>
            </a:r>
          </a:p>
          <a:p>
            <a:r>
              <a:rPr lang="en-GB" dirty="0"/>
              <a:t>Having volunteering experience improves your employability (Ellis Paine </a:t>
            </a:r>
            <a:r>
              <a:rPr lang="en-GB" i="1" dirty="0"/>
              <a:t>et al</a:t>
            </a:r>
            <a:r>
              <a:rPr lang="en-GB" dirty="0"/>
              <a:t>, 2013)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52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F4AA6-B473-462E-B665-65BA68E0D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Any questions?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03329335-BCC6-4D32-BECE-A182A32D5E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2286143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711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60337"/>
            <a:ext cx="8229600" cy="1143000"/>
          </a:xfrm>
        </p:spPr>
        <p:txBody>
          <a:bodyPr/>
          <a:lstStyle/>
          <a:p>
            <a:r>
              <a:rPr lang="en-GB" b="1" dirty="0"/>
              <a:t>On placement, you will…..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2776"/>
            <a:ext cx="8229600" cy="1684784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Observe and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Undertake tasks as guided by your placement provider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Learn about the organisation you are placed with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Take notes about your experience to inform your reflective account (N.B. we will look at this in more detail in the coming weeks).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71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Conduct during placement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24944"/>
          </a:xfrm>
        </p:spPr>
        <p:txBody>
          <a:bodyPr>
            <a:no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800" b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Basic guidelines which will ensure that you, service users and staff stay safe and happy in your placement. </a:t>
            </a:r>
            <a:endParaRPr lang="en-GB" altLang="en-US" sz="2800" b="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800" b="0" dirty="0">
              <a:latin typeface="Arial" panose="020B0604020202020204" pitchFamily="34" charset="0"/>
            </a:endParaRPr>
          </a:p>
          <a:p>
            <a:r>
              <a:rPr lang="en-GB" altLang="en-US" sz="2800" b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Remember, you are representatives of the University Of Wales Trinity Saint David</a:t>
            </a:r>
          </a:p>
          <a:p>
            <a:endParaRPr lang="en-GB" altLang="en-US" sz="2800" b="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Times New Roman" panose="02020603050405020304" pitchFamily="18" charset="0"/>
              </a:rPr>
              <a:t>These guidelines will help you to maintain your ‘professional identity’</a:t>
            </a:r>
            <a:endParaRPr lang="en-GB" sz="2800" dirty="0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4457225" y="303312"/>
            <a:ext cx="22955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070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154" y="44624"/>
            <a:ext cx="5791200" cy="761682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You should…….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54FE42-8D45-426D-A95C-24F0F1A7FD84}"/>
              </a:ext>
            </a:extLst>
          </p:cNvPr>
          <p:cNvSpPr txBox="1"/>
          <p:nvPr/>
        </p:nvSpPr>
        <p:spPr>
          <a:xfrm>
            <a:off x="230154" y="806306"/>
            <a:ext cx="8913846" cy="5678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Adhere to strict confidentiality, keep all notes void of any information which could identify individuals or the organisation.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Keep your diary safe. For a paper diary this means not to leave it around, or in your car overnight. For electronic diaries, please add a password protection.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Introduce yourself and the purpose of you being there to everybody you come across during placement.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Be thoughtful, cheerful, and leave your problems at home.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Let placement providers and lecturer know if you are ill.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Talk to them if there are any issues or questions about your placement.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Talk to me if there are issues which you are unable to resolve with the placement provider.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Give a copy of your placement learning agreements to your placement provider.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Ask before taking any notes.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28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/>
              <a:t>You should not…..</a:t>
            </a:r>
            <a:endParaRPr lang="en-GB"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E047FF-F4BF-43D9-BCDD-200974CFEDF7}"/>
              </a:ext>
            </a:extLst>
          </p:cNvPr>
          <p:cNvSpPr txBox="1"/>
          <p:nvPr/>
        </p:nvSpPr>
        <p:spPr>
          <a:xfrm>
            <a:off x="642527" y="1124744"/>
            <a:ext cx="801357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Add anyone you get to know on your placement to your social media accounts.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Put statuses about your placements on social media.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Be on your own with service users.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Get involved in any manual handling or personal care of service users.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Give too much personal information about yourselves during your placement.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Take any photos whilst on placement.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Use the organisation’s or any individual’s names.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endParaRPr lang="en-GB" dirty="0"/>
          </a:p>
        </p:txBody>
      </p:sp>
      <p:pic>
        <p:nvPicPr>
          <p:cNvPr id="10" name="Picture 9">
            <a:hlinkClick r:id="rId2"/>
            <a:extLst>
              <a:ext uri="{FF2B5EF4-FFF2-40B4-BE49-F238E27FC236}">
                <a16:creationId xmlns:a16="http://schemas.microsoft.com/office/drawing/2014/main" id="{35DB9879-45E2-4015-8E24-19D2E691945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5949280"/>
            <a:ext cx="718195" cy="6991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F5DC86-6F03-494F-A818-5C061B994922}"/>
              </a:ext>
            </a:extLst>
          </p:cNvPr>
          <p:cNvSpPr txBox="1"/>
          <p:nvPr/>
        </p:nvSpPr>
        <p:spPr>
          <a:xfrm>
            <a:off x="3994051" y="6093296"/>
            <a:ext cx="3170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Placement Conduct handout</a:t>
            </a:r>
          </a:p>
        </p:txBody>
      </p:sp>
    </p:spTree>
    <p:extLst>
      <p:ext uri="{BB962C8B-B14F-4D97-AF65-F5344CB8AC3E}">
        <p14:creationId xmlns:p14="http://schemas.microsoft.com/office/powerpoint/2010/main" val="3694276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BDE241-EF63-4189-9B0C-B7B35EDD4642}"/>
              </a:ext>
            </a:extLst>
          </p:cNvPr>
          <p:cNvSpPr txBox="1"/>
          <p:nvPr/>
        </p:nvSpPr>
        <p:spPr>
          <a:xfrm>
            <a:off x="611560" y="404664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Your Placement – First Thoughts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F47A96-3F28-477A-85B6-C083CC923CAF}"/>
              </a:ext>
            </a:extLst>
          </p:cNvPr>
          <p:cNvSpPr txBox="1"/>
          <p:nvPr/>
        </p:nvSpPr>
        <p:spPr>
          <a:xfrm>
            <a:off x="575556" y="1322765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Take a few moments to think about your placement and consider the following questions;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5038A5-161A-4C93-9B17-8DB2F2A67355}"/>
              </a:ext>
            </a:extLst>
          </p:cNvPr>
          <p:cNvSpPr txBox="1"/>
          <p:nvPr/>
        </p:nvSpPr>
        <p:spPr>
          <a:xfrm>
            <a:off x="611560" y="2420888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Who do I want to work with? (client group)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Why do I want to work with them?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do I hope to get from my placement?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6A91B3-E182-4630-8671-CA14A93E92B8}"/>
              </a:ext>
            </a:extLst>
          </p:cNvPr>
          <p:cNvSpPr txBox="1"/>
          <p:nvPr/>
        </p:nvSpPr>
        <p:spPr>
          <a:xfrm>
            <a:off x="574136" y="5273625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Record your thoughts on the Guided Activity Sheet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8762FA-D4E4-43D3-BC28-9A8D9D204CEA}"/>
              </a:ext>
            </a:extLst>
          </p:cNvPr>
          <p:cNvSpPr txBox="1"/>
          <p:nvPr/>
        </p:nvSpPr>
        <p:spPr>
          <a:xfrm>
            <a:off x="556895" y="427814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Discuss your thoughts with the others on your table.</a:t>
            </a:r>
          </a:p>
        </p:txBody>
      </p:sp>
      <p:pic>
        <p:nvPicPr>
          <p:cNvPr id="8" name="Picture 7">
            <a:hlinkClick r:id="rId2"/>
            <a:extLst>
              <a:ext uri="{FF2B5EF4-FFF2-40B4-BE49-F238E27FC236}">
                <a16:creationId xmlns:a16="http://schemas.microsoft.com/office/drawing/2014/main" id="{FEA16F1D-7E13-4029-8F32-6AE771F31E5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5894880"/>
            <a:ext cx="748451" cy="7484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29B7EC-94CB-4654-AA26-01923BA7469E}"/>
              </a:ext>
            </a:extLst>
          </p:cNvPr>
          <p:cNvSpPr txBox="1"/>
          <p:nvPr/>
        </p:nvSpPr>
        <p:spPr>
          <a:xfrm>
            <a:off x="3808283" y="6021288"/>
            <a:ext cx="4220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– Placement First Thoughts</a:t>
            </a:r>
          </a:p>
        </p:txBody>
      </p:sp>
    </p:spTree>
    <p:extLst>
      <p:ext uri="{BB962C8B-B14F-4D97-AF65-F5344CB8AC3E}">
        <p14:creationId xmlns:p14="http://schemas.microsoft.com/office/powerpoint/2010/main" val="400768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813" y="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What paperwork is involved?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424" y="1547521"/>
            <a:ext cx="7848872" cy="1233407"/>
          </a:xfrm>
        </p:spPr>
        <p:txBody>
          <a:bodyPr>
            <a:normAutofit/>
          </a:bodyPr>
          <a:lstStyle/>
          <a:p>
            <a:r>
              <a:rPr lang="en-GB" sz="2400" dirty="0"/>
              <a:t>Placement Planner – this will help you and me to keep track of your plans and wishes, and will be useful to help us find you the best possible placement.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47C587DA-560F-4FF5-ABD7-69BD812B77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1735802"/>
            <a:ext cx="638801" cy="63880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0DD1CF1-0F19-4C56-9961-5C5BA0FEF322}"/>
              </a:ext>
            </a:extLst>
          </p:cNvPr>
          <p:cNvSpPr txBox="1">
            <a:spLocks/>
          </p:cNvSpPr>
          <p:nvPr/>
        </p:nvSpPr>
        <p:spPr>
          <a:xfrm>
            <a:off x="268424" y="3015208"/>
            <a:ext cx="7848872" cy="1853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Information for Placement Providers – this will help the provider to understand the purpose of the placement (even if they are your employer!).</a:t>
            </a:r>
          </a:p>
        </p:txBody>
      </p:sp>
      <p:pic>
        <p:nvPicPr>
          <p:cNvPr id="11" name="Picture 10">
            <a:hlinkClick r:id="rId2"/>
            <a:extLst>
              <a:ext uri="{FF2B5EF4-FFF2-40B4-BE49-F238E27FC236}">
                <a16:creationId xmlns:a16="http://schemas.microsoft.com/office/drawing/2014/main" id="{F1257A54-5F93-4095-8C3D-E89E23F1FB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3203489"/>
            <a:ext cx="638801" cy="638801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BA273A-7EBF-4814-B4AB-936C807C4800}"/>
              </a:ext>
            </a:extLst>
          </p:cNvPr>
          <p:cNvSpPr txBox="1">
            <a:spLocks/>
          </p:cNvSpPr>
          <p:nvPr/>
        </p:nvSpPr>
        <p:spPr>
          <a:xfrm>
            <a:off x="259972" y="4546134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PL1A: Provider Agreement Form – You </a:t>
            </a:r>
            <a:r>
              <a:rPr lang="en-GB" sz="2400" b="1" dirty="0"/>
              <a:t>must</a:t>
            </a:r>
            <a:r>
              <a:rPr lang="en-GB" sz="2400" dirty="0"/>
              <a:t> provide your Tutor with a signed copy of this form. Your assignment will not be valid without it. </a:t>
            </a:r>
          </a:p>
        </p:txBody>
      </p:sp>
      <p:pic>
        <p:nvPicPr>
          <p:cNvPr id="17" name="Picture 16">
            <a:hlinkClick r:id="rId2"/>
            <a:extLst>
              <a:ext uri="{FF2B5EF4-FFF2-40B4-BE49-F238E27FC236}">
                <a16:creationId xmlns:a16="http://schemas.microsoft.com/office/drawing/2014/main" id="{8DE5081D-353F-427F-ADDE-A4379E918B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8844" y="4734415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0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build="p"/>
      <p:bldP spid="1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5033" y="-81571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b="1" dirty="0"/>
              <a:t>What paperwork is involved?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0DD1CF1-0F19-4C56-9961-5C5BA0FEF322}"/>
              </a:ext>
            </a:extLst>
          </p:cNvPr>
          <p:cNvSpPr txBox="1">
            <a:spLocks/>
          </p:cNvSpPr>
          <p:nvPr/>
        </p:nvSpPr>
        <p:spPr>
          <a:xfrm>
            <a:off x="251520" y="1052736"/>
            <a:ext cx="7848872" cy="1268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PL1C: Student Placement Agreement - You </a:t>
            </a:r>
            <a:r>
              <a:rPr lang="en-GB" sz="2400" b="1" dirty="0"/>
              <a:t>must</a:t>
            </a:r>
            <a:r>
              <a:rPr lang="en-GB" sz="2400" dirty="0"/>
              <a:t> provide your Tutor with a signed copy of this form. Your assignment will not be valid without it. </a:t>
            </a:r>
          </a:p>
        </p:txBody>
      </p:sp>
      <p:pic>
        <p:nvPicPr>
          <p:cNvPr id="11" name="Picture 10">
            <a:hlinkClick r:id="rId2"/>
            <a:extLst>
              <a:ext uri="{FF2B5EF4-FFF2-40B4-BE49-F238E27FC236}">
                <a16:creationId xmlns:a16="http://schemas.microsoft.com/office/drawing/2014/main" id="{F1257A54-5F93-4095-8C3D-E89E23F1FB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6458" y="1386042"/>
            <a:ext cx="638801" cy="638801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A926165-C668-4672-9C64-13F6F27929C3}"/>
              </a:ext>
            </a:extLst>
          </p:cNvPr>
          <p:cNvSpPr txBox="1">
            <a:spLocks/>
          </p:cNvSpPr>
          <p:nvPr/>
        </p:nvSpPr>
        <p:spPr>
          <a:xfrm>
            <a:off x="263554" y="2567775"/>
            <a:ext cx="7848872" cy="638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PL1D: Placement Risk Assessment Guidance-</a:t>
            </a:r>
          </a:p>
        </p:txBody>
      </p:sp>
      <p:pic>
        <p:nvPicPr>
          <p:cNvPr id="13" name="Picture 12">
            <a:hlinkClick r:id="rId2"/>
            <a:extLst>
              <a:ext uri="{FF2B5EF4-FFF2-40B4-BE49-F238E27FC236}">
                <a16:creationId xmlns:a16="http://schemas.microsoft.com/office/drawing/2014/main" id="{F1D011D0-EA56-434E-BC81-6D8173B4033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1922" y="2492896"/>
            <a:ext cx="638801" cy="638801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E2D58F9-A32F-455F-97B5-DF0C17434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050" y="3284984"/>
            <a:ext cx="7848872" cy="1224136"/>
          </a:xfrm>
        </p:spPr>
        <p:txBody>
          <a:bodyPr>
            <a:normAutofit/>
          </a:bodyPr>
          <a:lstStyle/>
          <a:p>
            <a:r>
              <a:rPr lang="en-GB" sz="2400" dirty="0"/>
              <a:t>PL1E – Placement Risk Assessment – You </a:t>
            </a:r>
            <a:r>
              <a:rPr lang="en-GB" sz="2400" b="1" dirty="0"/>
              <a:t>must</a:t>
            </a:r>
            <a:r>
              <a:rPr lang="en-GB" sz="2400" dirty="0"/>
              <a:t> complete this with your Placement Coordinator/Tutor in a Placement Tutorial.</a:t>
            </a:r>
          </a:p>
        </p:txBody>
      </p:sp>
      <p:pic>
        <p:nvPicPr>
          <p:cNvPr id="15" name="Picture 14">
            <a:hlinkClick r:id="rId2"/>
            <a:extLst>
              <a:ext uri="{FF2B5EF4-FFF2-40B4-BE49-F238E27FC236}">
                <a16:creationId xmlns:a16="http://schemas.microsoft.com/office/drawing/2014/main" id="{C9AF7CD6-DDD7-49CD-B956-74554B8A32B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1922" y="3672874"/>
            <a:ext cx="638801" cy="638801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1EFA93B0-FDF5-4433-B96D-757410CEA1F1}"/>
              </a:ext>
            </a:extLst>
          </p:cNvPr>
          <p:cNvSpPr txBox="1">
            <a:spLocks/>
          </p:cNvSpPr>
          <p:nvPr/>
        </p:nvSpPr>
        <p:spPr>
          <a:xfrm>
            <a:off x="227756" y="4699565"/>
            <a:ext cx="7848872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PL1F – Induction Checklist – You and your Placement Provider </a:t>
            </a:r>
            <a:r>
              <a:rPr lang="en-GB" sz="2400" b="1" dirty="0"/>
              <a:t>must</a:t>
            </a:r>
            <a:r>
              <a:rPr lang="en-GB" sz="2400" dirty="0"/>
              <a:t> complete this and return it to your Tutor within one week of the placement beginning.</a:t>
            </a:r>
          </a:p>
        </p:txBody>
      </p:sp>
      <p:pic>
        <p:nvPicPr>
          <p:cNvPr id="19" name="Picture 18">
            <a:hlinkClick r:id="rId2"/>
            <a:extLst>
              <a:ext uri="{FF2B5EF4-FFF2-40B4-BE49-F238E27FC236}">
                <a16:creationId xmlns:a16="http://schemas.microsoft.com/office/drawing/2014/main" id="{7CFCCD97-CD57-433F-B7EB-41760BC9AE3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1671" y="5103870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039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 build="p"/>
      <p:bldP spid="14" grpId="0" build="p"/>
      <p:bldP spid="1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813" y="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What paperwork is involved?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BA273A-7EBF-4814-B4AB-936C807C4800}"/>
              </a:ext>
            </a:extLst>
          </p:cNvPr>
          <p:cNvSpPr txBox="1">
            <a:spLocks/>
          </p:cNvSpPr>
          <p:nvPr/>
        </p:nvSpPr>
        <p:spPr>
          <a:xfrm>
            <a:off x="243068" y="1268760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PL1G – Placement Review and Feedback – this will allow us to improve our placement planning for future years</a:t>
            </a:r>
          </a:p>
        </p:txBody>
      </p:sp>
      <p:pic>
        <p:nvPicPr>
          <p:cNvPr id="17" name="Picture 16">
            <a:hlinkClick r:id="rId2"/>
            <a:extLst>
              <a:ext uri="{FF2B5EF4-FFF2-40B4-BE49-F238E27FC236}">
                <a16:creationId xmlns:a16="http://schemas.microsoft.com/office/drawing/2014/main" id="{8DE5081D-353F-427F-ADDE-A4379E918B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8844" y="1457041"/>
            <a:ext cx="638801" cy="638801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46C5ADB-4450-4463-B66C-8B3646004560}"/>
              </a:ext>
            </a:extLst>
          </p:cNvPr>
          <p:cNvSpPr txBox="1">
            <a:spLocks/>
          </p:cNvSpPr>
          <p:nvPr/>
        </p:nvSpPr>
        <p:spPr>
          <a:xfrm>
            <a:off x="259972" y="2330010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PL1J – Guidance on completing PL1K Student Personal Health Risk Assessment</a:t>
            </a:r>
          </a:p>
        </p:txBody>
      </p:sp>
      <p:pic>
        <p:nvPicPr>
          <p:cNvPr id="13" name="Picture 12">
            <a:hlinkClick r:id="rId2"/>
            <a:extLst>
              <a:ext uri="{FF2B5EF4-FFF2-40B4-BE49-F238E27FC236}">
                <a16:creationId xmlns:a16="http://schemas.microsoft.com/office/drawing/2014/main" id="{483CB34F-AE7C-4872-ACA9-B6089CCBD74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5748" y="2518291"/>
            <a:ext cx="638801" cy="638801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24F6536-B39F-4536-B123-B5EBD7269E8F}"/>
              </a:ext>
            </a:extLst>
          </p:cNvPr>
          <p:cNvSpPr txBox="1">
            <a:spLocks/>
          </p:cNvSpPr>
          <p:nvPr/>
        </p:nvSpPr>
        <p:spPr>
          <a:xfrm>
            <a:off x="276876" y="3424065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PL1K – Student Personal Health Risk Assessment - You </a:t>
            </a:r>
            <a:r>
              <a:rPr lang="en-GB" sz="2400" b="1" dirty="0"/>
              <a:t>must</a:t>
            </a:r>
            <a:r>
              <a:rPr lang="en-GB" sz="2400" dirty="0"/>
              <a:t> complete this with your Placement Coordinator/Tutor in a Placement Tutorial.</a:t>
            </a:r>
          </a:p>
        </p:txBody>
      </p:sp>
      <p:pic>
        <p:nvPicPr>
          <p:cNvPr id="15" name="Picture 14">
            <a:hlinkClick r:id="rId2"/>
            <a:extLst>
              <a:ext uri="{FF2B5EF4-FFF2-40B4-BE49-F238E27FC236}">
                <a16:creationId xmlns:a16="http://schemas.microsoft.com/office/drawing/2014/main" id="{AC7E968A-3F89-4946-BFE4-470C3B37B36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2652" y="3612346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31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  <p:bldP spid="12" grpId="0" build="p"/>
      <p:bldP spid="1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96B4ADF-531F-47EE-AE4A-7EB325F5D4C4}"/>
              </a:ext>
            </a:extLst>
          </p:cNvPr>
          <p:cNvSpPr txBox="1"/>
          <p:nvPr/>
        </p:nvSpPr>
        <p:spPr>
          <a:xfrm>
            <a:off x="827584" y="324066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Important Message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24B8BE-D27B-40A0-8B66-30221F42120A}"/>
              </a:ext>
            </a:extLst>
          </p:cNvPr>
          <p:cNvSpPr txBox="1"/>
          <p:nvPr/>
        </p:nvSpPr>
        <p:spPr>
          <a:xfrm>
            <a:off x="287524" y="1797784"/>
            <a:ext cx="8064896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Module runs over the whole of Semester 2 but do not fall into the trap of thinking you have plenty of time</a:t>
            </a:r>
          </a:p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Students have </a:t>
            </a:r>
            <a:r>
              <a:rPr lang="en-GB" sz="2800" b="1" dirty="0"/>
              <a:t>failed</a:t>
            </a:r>
            <a:r>
              <a:rPr lang="en-GB" sz="2800" dirty="0"/>
              <a:t> modules with a placement requirement because they left it too late to arrange their placement and therefore had nothing to base their Assignment on</a:t>
            </a:r>
          </a:p>
        </p:txBody>
      </p:sp>
    </p:spTree>
    <p:extLst>
      <p:ext uri="{BB962C8B-B14F-4D97-AF65-F5344CB8AC3E}">
        <p14:creationId xmlns:p14="http://schemas.microsoft.com/office/powerpoint/2010/main" val="2810114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Placement Planning: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254" y="141763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Location?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Near home or near university?</a:t>
            </a:r>
          </a:p>
          <a:p>
            <a:r>
              <a:rPr lang="en-GB" dirty="0"/>
              <a:t>Setting?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Voluntary (third) sector or public body?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Education? Social Care? Formal, informal?</a:t>
            </a:r>
          </a:p>
          <a:p>
            <a:r>
              <a:rPr lang="en-GB" dirty="0"/>
              <a:t>Service User Group?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Children, young people, adults, families, older people?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484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The Possibilities are endless, but..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59632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There are some which have proven not to work: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Police: definitely not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Prisons: definitely not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Social Care Teams (particularly child protection)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Pupil Referral Units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NHS placements: the paperwork takes too long</a:t>
            </a:r>
          </a:p>
          <a:p>
            <a:r>
              <a:rPr lang="en-GB" dirty="0"/>
              <a:t>Due to the formal nature of their work, they are extremely reluctant to take on students.</a:t>
            </a:r>
          </a:p>
          <a:p>
            <a:r>
              <a:rPr lang="en-GB" dirty="0"/>
              <a:t>However, you  might know someone who works in one of the above and that might help.</a:t>
            </a:r>
          </a:p>
        </p:txBody>
      </p:sp>
    </p:spTree>
    <p:extLst>
      <p:ext uri="{BB962C8B-B14F-4D97-AF65-F5344CB8AC3E}">
        <p14:creationId xmlns:p14="http://schemas.microsoft.com/office/powerpoint/2010/main" val="3289252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7013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Steps to take before placement: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Fill in your planner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Discuss with me (over the next few weeks, or by email)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Contact the organisation(s)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If they will provide a placement make appointment and take the placement agreement forms signed, plus FAQ sheet.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Fill in placement forms and any organisational paperwork. Your Tutor needs a copy of them all before you can start. The organisation may want additional paperwork filled in.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Before you start, do some background research about your organisation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Then you are ready to go.</a:t>
            </a:r>
          </a:p>
        </p:txBody>
      </p:sp>
    </p:spTree>
    <p:extLst>
      <p:ext uri="{BB962C8B-B14F-4D97-AF65-F5344CB8AC3E}">
        <p14:creationId xmlns:p14="http://schemas.microsoft.com/office/powerpoint/2010/main" val="721492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Things to clarify with the provider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158" y="1556793"/>
            <a:ext cx="8245475" cy="33843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are you expected to do?</a:t>
            </a:r>
          </a:p>
          <a:p>
            <a:r>
              <a:rPr lang="en-GB" dirty="0"/>
              <a:t>What mustn’t you do?</a:t>
            </a:r>
          </a:p>
          <a:p>
            <a:r>
              <a:rPr lang="en-GB" dirty="0"/>
              <a:t>Why you are there.</a:t>
            </a:r>
          </a:p>
          <a:p>
            <a:r>
              <a:rPr lang="en-GB" dirty="0"/>
              <a:t>When can you take notes?</a:t>
            </a:r>
          </a:p>
          <a:p>
            <a:r>
              <a:rPr lang="en-GB" dirty="0"/>
              <a:t>Some staff may perceive your presence as a threat.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5EC6F6-8D0B-4BA0-B054-A5DC3F71EB2E}"/>
              </a:ext>
            </a:extLst>
          </p:cNvPr>
          <p:cNvSpPr txBox="1"/>
          <p:nvPr/>
        </p:nvSpPr>
        <p:spPr>
          <a:xfrm>
            <a:off x="2123728" y="5042118"/>
            <a:ext cx="61926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B050"/>
                </a:solidFill>
              </a:rPr>
              <a:t>It is important to counteract any negative perceptions with charm, transparency, and professionalism.</a:t>
            </a:r>
          </a:p>
          <a:p>
            <a:pPr algn="ctr"/>
            <a:endParaRPr lang="en-GB" sz="28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03E1815-0B99-4571-8236-CA2D327C29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210752"/>
            <a:ext cx="710809" cy="71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57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75A2-F03E-4042-B5E4-B046F741EC45}"/>
              </a:ext>
            </a:extLst>
          </p:cNvPr>
          <p:cNvSpPr txBox="1"/>
          <p:nvPr/>
        </p:nvSpPr>
        <p:spPr>
          <a:xfrm>
            <a:off x="683568" y="155679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Placement Questions?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7139C195-8B06-4E03-82F8-CDC11C5EC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2636912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0378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377B06-0553-49C5-984A-841C34375B64}"/>
              </a:ext>
            </a:extLst>
          </p:cNvPr>
          <p:cNvSpPr txBox="1"/>
          <p:nvPr/>
        </p:nvSpPr>
        <p:spPr>
          <a:xfrm>
            <a:off x="755576" y="404664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878132-A005-48AE-8682-4BED94C64273}"/>
              </a:ext>
            </a:extLst>
          </p:cNvPr>
          <p:cNvSpPr txBox="1"/>
          <p:nvPr/>
        </p:nvSpPr>
        <p:spPr>
          <a:xfrm>
            <a:off x="323528" y="3423448"/>
            <a:ext cx="84067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Social Care Institute for Excellence (2018) </a:t>
            </a:r>
            <a:r>
              <a:rPr lang="en-GB" sz="2000" i="1" dirty="0"/>
              <a:t>Peter’s Story: The perspective of a person supported by a named social worker</a:t>
            </a:r>
            <a:r>
              <a:rPr lang="en-GB" sz="2000" dirty="0"/>
              <a:t> SCIE Available at </a:t>
            </a:r>
            <a:r>
              <a:rPr lang="en-GB" sz="2000" dirty="0">
                <a:hlinkClick r:id="rId2"/>
              </a:rPr>
              <a:t>https://www.scie.org.uk/files/social-work/named-social-worker/stories-of-impact-a-service-user-journey.pdf</a:t>
            </a:r>
            <a:r>
              <a:rPr lang="en-GB" sz="2000" dirty="0"/>
              <a:t> [Accessed 28/01/2022]</a:t>
            </a:r>
            <a:endParaRPr lang="en-GB" sz="2000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8A0D7B-AB18-4633-86D3-7EB98AC44B84}"/>
              </a:ext>
            </a:extLst>
          </p:cNvPr>
          <p:cNvSpPr txBox="1"/>
          <p:nvPr/>
        </p:nvSpPr>
        <p:spPr>
          <a:xfrm>
            <a:off x="251520" y="1268760"/>
            <a:ext cx="84249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en-GB" sz="2000" dirty="0"/>
              <a:t>Ellis Paine, A., McKay, S. and Moro, D. (2013) Volunteering and employability in the UK. University of Birmingham. Available at: </a:t>
            </a:r>
            <a:r>
              <a:rPr lang="en-GB" sz="2000" dirty="0">
                <a:hlinkClick r:id="rId3"/>
              </a:rPr>
              <a:t>http://epapers.bham.ac.uk/1797/1/WP100_Volunteering_and_employability_-_Ellis_Paine%2C_McKay%2C_Moro_July_2013.pdf</a:t>
            </a:r>
            <a:r>
              <a:rPr lang="en-GB" sz="2000" dirty="0"/>
              <a:t> [Accessed 28/01/2022]</a:t>
            </a:r>
          </a:p>
        </p:txBody>
      </p:sp>
    </p:spTree>
    <p:extLst>
      <p:ext uri="{BB962C8B-B14F-4D97-AF65-F5344CB8AC3E}">
        <p14:creationId xmlns:p14="http://schemas.microsoft.com/office/powerpoint/2010/main" val="202978269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458</TotalTime>
  <Words>1373</Words>
  <Application>Microsoft Office PowerPoint</Application>
  <PresentationFormat>On-screen Show (4:3)</PresentationFormat>
  <Paragraphs>117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UWTSD blue background</vt:lpstr>
      <vt:lpstr>PowerPoint Presentation</vt:lpstr>
      <vt:lpstr>Placement</vt:lpstr>
      <vt:lpstr>What counts as a Placement?</vt:lpstr>
      <vt:lpstr>Placement</vt:lpstr>
      <vt:lpstr>Volunteering</vt:lpstr>
      <vt:lpstr>Any questions?</vt:lpstr>
      <vt:lpstr>On placement, you will…..</vt:lpstr>
      <vt:lpstr>Conduct during placement </vt:lpstr>
      <vt:lpstr>You should…….</vt:lpstr>
      <vt:lpstr>You should not…..</vt:lpstr>
      <vt:lpstr>PowerPoint Presentation</vt:lpstr>
      <vt:lpstr>What paperwork is involved?</vt:lpstr>
      <vt:lpstr>What paperwork is involved?</vt:lpstr>
      <vt:lpstr>What paperwork is involved?</vt:lpstr>
      <vt:lpstr>PowerPoint Presentation</vt:lpstr>
      <vt:lpstr>Placement Planning:</vt:lpstr>
      <vt:lpstr>The Possibilities are endless, but..</vt:lpstr>
      <vt:lpstr>Steps to take before placement:</vt:lpstr>
      <vt:lpstr>Things to clarify with the provider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37</cp:revision>
  <dcterms:created xsi:type="dcterms:W3CDTF">2018-09-29T14:18:48Z</dcterms:created>
  <dcterms:modified xsi:type="dcterms:W3CDTF">2024-11-14T11:44:10Z</dcterms:modified>
</cp:coreProperties>
</file>