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364" r:id="rId2"/>
    <p:sldId id="383" r:id="rId3"/>
    <p:sldId id="387" r:id="rId4"/>
    <p:sldId id="394" r:id="rId5"/>
    <p:sldId id="395" r:id="rId6"/>
    <p:sldId id="396" r:id="rId7"/>
    <p:sldId id="402" r:id="rId8"/>
    <p:sldId id="398" r:id="rId9"/>
    <p:sldId id="399" r:id="rId10"/>
    <p:sldId id="400" r:id="rId11"/>
    <p:sldId id="4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1AD667-F570-4313-8B5C-9920192558A9}" v="49" dt="2026-07-20T11:50:42.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82258" autoAdjust="0"/>
  </p:normalViewPr>
  <p:slideViewPr>
    <p:cSldViewPr snapToGrid="0" showGuides="1">
      <p:cViewPr varScale="1">
        <p:scale>
          <a:sx n="68" d="100"/>
          <a:sy n="68" d="100"/>
        </p:scale>
        <p:origin x="1234"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SIA OSTAPIUK" userId="d65f76e16ac3cee3" providerId="LiveId" clId="{1442A653-A07F-488A-8A93-03AF97B919D4}"/>
    <pc:docChg chg="modSld">
      <pc:chgData name="LESIA OSTAPIUK" userId="d65f76e16ac3cee3" providerId="LiveId" clId="{1442A653-A07F-488A-8A93-03AF97B919D4}" dt="2026-07-20T11:50:42.001" v="48" actId="20577"/>
      <pc:docMkLst>
        <pc:docMk/>
      </pc:docMkLst>
      <pc:sldChg chg="modSp">
        <pc:chgData name="LESIA OSTAPIUK" userId="d65f76e16ac3cee3" providerId="LiveId" clId="{1442A653-A07F-488A-8A93-03AF97B919D4}" dt="2026-07-20T11:50:42.001" v="48" actId="20577"/>
        <pc:sldMkLst>
          <pc:docMk/>
          <pc:sldMk cId="0" sldId="364"/>
        </pc:sldMkLst>
        <pc:spChg chg="mod">
          <ac:chgData name="LESIA OSTAPIUK" userId="d65f76e16ac3cee3" providerId="LiveId" clId="{1442A653-A07F-488A-8A93-03AF97B919D4}" dt="2026-07-20T11:50:42.001" v="48" actId="20577"/>
          <ac:spMkLst>
            <pc:docMk/>
            <pc:sldMk cId="0" sldId="364"/>
            <ac:spMk id="6148" creationId="{CE5AE962-C88D-3F0C-B15E-30348E09C8A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A2EA7A-EDAF-4B45-830E-8986713F79BC}" type="datetimeFigureOut">
              <a:rPr lang="en-US" smtClean="0"/>
              <a:pPr/>
              <a:t>7/20/2026</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3AA373-3227-4388-942D-5B4A53375A7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Quality care and collaboration is enhanced by professional communication.</a:t>
            </a:r>
            <a:endParaRPr lang="en-IN"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It also discusses the application of communication skills in a health and social care setting.</a:t>
            </a:r>
            <a:endParaRPr lang="en-IN" sz="1200" kern="1200" dirty="0">
              <a:solidFill>
                <a:schemeClr val="tx1"/>
              </a:solidFill>
              <a:latin typeface="+mn-lt"/>
              <a:ea typeface="+mn-ea"/>
              <a:cs typeface="+mn-cs"/>
            </a:endParaRPr>
          </a:p>
          <a:p>
            <a:pPr algn="just"/>
            <a:endParaRPr lang="en-IN" dirty="0"/>
          </a:p>
          <a:p>
            <a:endParaRPr lang="en-GB" dirty="0"/>
          </a:p>
        </p:txBody>
      </p:sp>
      <p:sp>
        <p:nvSpPr>
          <p:cNvPr id="4" name="Slide Number Placeholder 3"/>
          <p:cNvSpPr>
            <a:spLocks noGrp="1"/>
          </p:cNvSpPr>
          <p:nvPr>
            <p:ph type="sldNum" sz="quarter" idx="10"/>
          </p:nvPr>
        </p:nvSpPr>
        <p:spPr/>
        <p:txBody>
          <a:bodyPr/>
          <a:lstStyle/>
          <a:p>
            <a:fld id="{CF3AA373-3227-4388-942D-5B4A53375A75}"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skill will enable me to be able to offer compassionate support and have positive outcomes in my future Health and Social Care career. </a:t>
            </a:r>
            <a:r>
              <a:rPr lang="en-GB" sz="1200" dirty="0"/>
              <a:t>Effective communication and interpersonal skills enhance the professional competence. </a:t>
            </a:r>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GB" dirty="0"/>
          </a:p>
        </p:txBody>
      </p:sp>
      <p:sp>
        <p:nvSpPr>
          <p:cNvPr id="4" name="Slide Number Placeholder 3"/>
          <p:cNvSpPr>
            <a:spLocks noGrp="1"/>
          </p:cNvSpPr>
          <p:nvPr>
            <p:ph type="sldNum" sz="quarter" idx="10"/>
          </p:nvPr>
        </p:nvSpPr>
        <p:spPr/>
        <p:txBody>
          <a:bodyPr/>
          <a:lstStyle/>
          <a:p>
            <a:fld id="{CF3AA373-3227-4388-942D-5B4A53375A75}"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To be competent as professional, good communication skills must be integrated with knowledge and skills. Communication enables practitioners to be aware of concerns and to give clear information and promote involvement in decisions about care. Professionals can communicate with respect to various cultures, languages and personal needs, and with dignity and confidentiality. These practices help to provide high quality and compassionate care.</a:t>
            </a:r>
            <a:endParaRPr lang="en-IN" sz="1200" kern="1200" dirty="0">
              <a:solidFill>
                <a:schemeClr val="tx1"/>
              </a:solidFill>
              <a:latin typeface="+mn-lt"/>
              <a:ea typeface="+mn-ea"/>
              <a:cs typeface="+mn-cs"/>
            </a:endParaRPr>
          </a:p>
          <a:p>
            <a:endParaRPr lang="en-IN" dirty="0"/>
          </a:p>
          <a:p>
            <a:endParaRPr lang="en-IN" dirty="0"/>
          </a:p>
          <a:p>
            <a:endParaRPr lang="en-GB" dirty="0"/>
          </a:p>
        </p:txBody>
      </p:sp>
      <p:sp>
        <p:nvSpPr>
          <p:cNvPr id="4" name="Slide Number Placeholder 3"/>
          <p:cNvSpPr>
            <a:spLocks noGrp="1"/>
          </p:cNvSpPr>
          <p:nvPr>
            <p:ph type="sldNum" sz="quarter" idx="10"/>
          </p:nvPr>
        </p:nvSpPr>
        <p:spPr/>
        <p:txBody>
          <a:bodyPr/>
          <a:lstStyle/>
          <a:p>
            <a:fld id="{CF3AA373-3227-4388-942D-5B4A53375A75}"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a:t>This reflective process enhances active listening, empathy, and confidence while promoting person-</a:t>
            </a:r>
            <a:r>
              <a:rPr lang="en-US" sz="1200" dirty="0" err="1"/>
              <a:t>centred</a:t>
            </a:r>
            <a:r>
              <a:rPr lang="en-US" sz="1200" dirty="0"/>
              <a:t> care. As a result, professionals develop stronger interpersonal skills, reduce misunderstandings, improve teamwork, and deliver safe, compassionate, and high-quality care in a variety of health and social care settings.. </a:t>
            </a:r>
            <a:endParaRPr lang="en-GB" dirty="0"/>
          </a:p>
        </p:txBody>
      </p:sp>
      <p:sp>
        <p:nvSpPr>
          <p:cNvPr id="4" name="Slide Number Placeholder 3"/>
          <p:cNvSpPr>
            <a:spLocks noGrp="1"/>
          </p:cNvSpPr>
          <p:nvPr>
            <p:ph type="sldNum" sz="quarter" idx="10"/>
          </p:nvPr>
        </p:nvSpPr>
        <p:spPr/>
        <p:txBody>
          <a:bodyPr/>
          <a:lstStyle/>
          <a:p>
            <a:fld id="{CF3AA373-3227-4388-942D-5B4A53375A75}"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I have developed skills in giving instructions in simple terms and in soothing children's worries and anxiety, and have developed good relationships with parents by communicating in an honest and respectful manner. They have helped me to communicate and work effectively in a professional childcare environment.</a:t>
            </a:r>
            <a:endParaRPr lang="en-IN"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In a childcare and health and social care role, use communication to establish trusting relationships with children and families from the first day on the job. </a:t>
            </a:r>
            <a:endParaRPr lang="en-IN"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For example, if a child was distressed on arrival to the centre, I would speak with the child calmly using reassuring language to encourage the child to discuss their feelings and communicate with parents about the situation. I would also pass on relevant information to colleagues to ensure children feel safe, valued and confident throughout the day from consistent support.</a:t>
            </a:r>
            <a:endParaRPr lang="en-IN" sz="1200" kern="1200" dirty="0">
              <a:solidFill>
                <a:schemeClr val="tx1"/>
              </a:solidFill>
              <a:latin typeface="+mn-lt"/>
              <a:ea typeface="+mn-ea"/>
              <a:cs typeface="+mn-cs"/>
            </a:endParaRPr>
          </a:p>
          <a:p>
            <a:pPr algn="just"/>
            <a:endParaRPr lang="en-IN" dirty="0"/>
          </a:p>
          <a:p>
            <a:endParaRPr lang="en-GB" dirty="0"/>
          </a:p>
        </p:txBody>
      </p:sp>
      <p:sp>
        <p:nvSpPr>
          <p:cNvPr id="4" name="Slide Number Placeholder 3"/>
          <p:cNvSpPr>
            <a:spLocks noGrp="1"/>
          </p:cNvSpPr>
          <p:nvPr>
            <p:ph type="sldNum" sz="quarter" idx="10"/>
          </p:nvPr>
        </p:nvSpPr>
        <p:spPr/>
        <p:txBody>
          <a:bodyPr/>
          <a:lstStyle/>
          <a:p>
            <a:fld id="{CF3AA373-3227-4388-942D-5B4A53375A75}"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Communication enhances my employability, supports person-</a:t>
            </a:r>
            <a:r>
              <a:rPr lang="en-US" dirty="0" err="1"/>
              <a:t>centred</a:t>
            </a:r>
            <a:r>
              <a:rPr lang="en-US" dirty="0"/>
              <a:t> care, strengthens teamwork, and remains a key strength I will continue developing for future professional practice.</a:t>
            </a:r>
            <a:endParaRPr lang="en-GB" dirty="0"/>
          </a:p>
        </p:txBody>
      </p:sp>
      <p:sp>
        <p:nvSpPr>
          <p:cNvPr id="4" name="Slide Number Placeholder 3"/>
          <p:cNvSpPr>
            <a:spLocks noGrp="1"/>
          </p:cNvSpPr>
          <p:nvPr>
            <p:ph type="sldNum" sz="quarter" idx="10"/>
          </p:nvPr>
        </p:nvSpPr>
        <p:spPr/>
        <p:txBody>
          <a:bodyPr/>
          <a:lstStyle/>
          <a:p>
            <a:fld id="{CF3AA373-3227-4388-942D-5B4A53375A75}"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Good communication skills will assist me in my future career with children in health and social care provision.</a:t>
            </a:r>
            <a:endParaRPr lang="en-IN" dirty="0"/>
          </a:p>
          <a:p>
            <a:endParaRPr lang="en-GB" dirty="0"/>
          </a:p>
        </p:txBody>
      </p:sp>
      <p:sp>
        <p:nvSpPr>
          <p:cNvPr id="4" name="Slide Number Placeholder 3"/>
          <p:cNvSpPr>
            <a:spLocks noGrp="1"/>
          </p:cNvSpPr>
          <p:nvPr>
            <p:ph type="sldNum" sz="quarter" idx="10"/>
          </p:nvPr>
        </p:nvSpPr>
        <p:spPr/>
        <p:txBody>
          <a:bodyPr/>
          <a:lstStyle/>
          <a:p>
            <a:fld id="{CF3AA373-3227-4388-942D-5B4A53375A75}"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20/07/2026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20/07/2026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20/07/2026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a:t>
            </a:r>
            <a:r>
              <a:rPr lang="en-GB" altLang="en-US" u="sng" dirty="0" err="1"/>
              <a:t>Name</a:t>
            </a:r>
            <a:r>
              <a:rPr lang="en-GB" altLang="en-US" b="1" i="1" dirty="0" err="1"/>
              <a:t>:Lesia</a:t>
            </a:r>
            <a:r>
              <a:rPr lang="en-GB" altLang="en-US" b="1" i="1" dirty="0"/>
              <a:t> Ostapiuk</a:t>
            </a:r>
          </a:p>
          <a:p>
            <a:r>
              <a:rPr lang="en-GB" altLang="en-US" u="sng" dirty="0"/>
              <a:t>Student ID: 2513141</a:t>
            </a:r>
            <a:endParaRPr lang="en-GB" altLang="en-US" b="1" i="1" dirty="0"/>
          </a:p>
          <a:p>
            <a:r>
              <a:rPr lang="en-GB" altLang="en-US" u="sng" dirty="0"/>
              <a:t>Lecturer’s </a:t>
            </a:r>
            <a:r>
              <a:rPr lang="en-GB" altLang="en-US" u="sng" dirty="0" err="1"/>
              <a:t>Name</a:t>
            </a:r>
            <a:r>
              <a:rPr lang="en-GB" altLang="en-US" b="1" i="1" dirty="0" err="1"/>
              <a:t>:Dilhara</a:t>
            </a:r>
            <a:r>
              <a:rPr lang="en-GB" altLang="en-US" b="1" i="1" dirty="0"/>
              <a:t> </a:t>
            </a:r>
            <a:r>
              <a:rPr lang="en-GB" altLang="en-US" b="1" i="1" dirty="0" err="1"/>
              <a:t>Nadeeshani</a:t>
            </a:r>
            <a:r>
              <a:rPr lang="en-GB" altLang="en-US" b="1" i="1" dirty="0"/>
              <a:t> </a:t>
            </a:r>
            <a:r>
              <a:rPr lang="en-GB" altLang="en-US" b="1" i="1" dirty="0" err="1"/>
              <a:t>Mampitiya</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r>
              <a:rPr lang="en-GB" dirty="0"/>
              <a:t>I hereby declare that I have not used any AI while conducting the study.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20/07/2026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106905" y="1600201"/>
            <a:ext cx="9769642" cy="3916363"/>
          </a:xfrm>
        </p:spPr>
        <p:txBody>
          <a:bodyPr/>
          <a:lstStyle/>
          <a:p>
            <a:pPr algn="just"/>
            <a:r>
              <a:rPr lang="en-GB" sz="2800" dirty="0"/>
              <a:t>Communication is a key skill required in the delivery of safe, effective and person-centred health and social care (</a:t>
            </a:r>
            <a:r>
              <a:rPr lang="en-GB" sz="2800" dirty="0" err="1"/>
              <a:t>Mrayyan</a:t>
            </a:r>
            <a:r>
              <a:rPr lang="en-GB" sz="2800" dirty="0"/>
              <a:t> </a:t>
            </a:r>
            <a:r>
              <a:rPr lang="en-GB" sz="2800" i="1" dirty="0"/>
              <a:t>et.al</a:t>
            </a:r>
            <a:r>
              <a:rPr lang="en-GB" sz="2800" dirty="0"/>
              <a:t> 2023). </a:t>
            </a:r>
            <a:endParaRPr lang="en-IN" sz="2800" dirty="0"/>
          </a:p>
          <a:p>
            <a:pPr algn="just"/>
            <a:r>
              <a:rPr lang="en-GB" sz="2800" dirty="0"/>
              <a:t>The </a:t>
            </a:r>
            <a:r>
              <a:rPr lang="en-GB" sz="2800" b="1" dirty="0"/>
              <a:t>key objective </a:t>
            </a:r>
            <a:r>
              <a:rPr lang="en-GB" sz="2800" dirty="0"/>
              <a:t>of presentation is to discuss the importance and relevance of communication skill to professional practice in health and social care. </a:t>
            </a:r>
            <a:endParaRPr lang="en-IN"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What is your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4" y="928315"/>
            <a:ext cx="8083426" cy="4190314"/>
          </a:xfrm>
          <a:prstGeom prst="rect">
            <a:avLst/>
          </a:prstGeom>
          <a:noFill/>
        </p:spPr>
        <p:txBody>
          <a:bodyPr wrap="square">
            <a:spAutoFit/>
          </a:bodyPr>
          <a:lstStyle/>
          <a:p>
            <a:pPr algn="just">
              <a:lnSpc>
                <a:spcPct val="150000"/>
              </a:lnSpc>
              <a:buFont typeface="Arial" pitchFamily="34" charset="0"/>
              <a:buChar char="•"/>
            </a:pPr>
            <a:r>
              <a:rPr lang="en-GB" sz="2000" dirty="0"/>
              <a:t>I chose </a:t>
            </a:r>
            <a:r>
              <a:rPr lang="en-GB" sz="2000" b="1" dirty="0"/>
              <a:t>communication skill</a:t>
            </a:r>
            <a:r>
              <a:rPr lang="en-GB" sz="2000" dirty="0"/>
              <a:t> because it is important for establishing a trusting relationship, understanding needs and providing person centred care. </a:t>
            </a:r>
          </a:p>
          <a:p>
            <a:pPr marL="0" lvl="1" algn="just">
              <a:lnSpc>
                <a:spcPct val="150000"/>
              </a:lnSpc>
              <a:buFont typeface="Arial" pitchFamily="34" charset="0"/>
              <a:buChar char="•"/>
            </a:pPr>
            <a:r>
              <a:rPr lang="en-GB" sz="2000" dirty="0"/>
              <a:t>Communication skills is </a:t>
            </a:r>
            <a:r>
              <a:rPr lang="en-GB" sz="2000" b="1" dirty="0"/>
              <a:t>defined</a:t>
            </a:r>
            <a:r>
              <a:rPr lang="en-GB" sz="2000" dirty="0"/>
              <a:t> as the overall ability to receive and give information effectively. (</a:t>
            </a:r>
            <a:r>
              <a:rPr lang="en-GB" sz="2000" dirty="0" err="1"/>
              <a:t>Glauberman</a:t>
            </a:r>
            <a:r>
              <a:rPr lang="en-GB" sz="2000" dirty="0"/>
              <a:t> </a:t>
            </a:r>
            <a:r>
              <a:rPr lang="en-GB" sz="2000" i="1" dirty="0"/>
              <a:t>et.al</a:t>
            </a:r>
            <a:r>
              <a:rPr lang="en-GB" sz="2000" dirty="0"/>
              <a:t> 2023) </a:t>
            </a:r>
          </a:p>
          <a:p>
            <a:pPr algn="just">
              <a:lnSpc>
                <a:spcPct val="150000"/>
              </a:lnSpc>
              <a:buFont typeface="Arial" pitchFamily="34" charset="0"/>
              <a:buChar char="•"/>
            </a:pPr>
            <a:r>
              <a:rPr lang="en-GB" sz="2000" dirty="0"/>
              <a:t>In </a:t>
            </a:r>
            <a:r>
              <a:rPr lang="en-GB" sz="2000" b="1" dirty="0"/>
              <a:t>everyday practice</a:t>
            </a:r>
            <a:r>
              <a:rPr lang="en-GB" sz="2000" dirty="0"/>
              <a:t>, communication skills involves interacting with people around. </a:t>
            </a:r>
          </a:p>
          <a:p>
            <a:pPr algn="just">
              <a:lnSpc>
                <a:spcPct val="150000"/>
              </a:lnSpc>
              <a:buFont typeface="Arial" pitchFamily="34" charset="0"/>
              <a:buChar char="•"/>
            </a:pPr>
            <a:r>
              <a:rPr lang="en-GB" sz="2000" dirty="0"/>
              <a:t>I have </a:t>
            </a:r>
            <a:r>
              <a:rPr lang="en-GB" sz="2000" b="1" dirty="0"/>
              <a:t>developed this skill through </a:t>
            </a:r>
            <a:r>
              <a:rPr lang="en-GB" sz="2000" dirty="0"/>
              <a:t>interaction with people around me in my university . </a:t>
            </a:r>
          </a:p>
        </p:txBody>
      </p:sp>
      <p:pic>
        <p:nvPicPr>
          <p:cNvPr id="14338" name="Picture 2" descr="Communication Is An Art - I Learned"/>
          <p:cNvPicPr>
            <a:picLocks noChangeAspect="1" noChangeArrowheads="1"/>
          </p:cNvPicPr>
          <p:nvPr/>
        </p:nvPicPr>
        <p:blipFill>
          <a:blip r:embed="rId3"/>
          <a:srcRect/>
          <a:stretch>
            <a:fillRect/>
          </a:stretch>
        </p:blipFill>
        <p:spPr bwMode="auto">
          <a:xfrm>
            <a:off x="8540709" y="1218729"/>
            <a:ext cx="3249705" cy="394808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55608" y="-47007"/>
            <a:ext cx="10800271" cy="961407"/>
          </a:xfrm>
        </p:spPr>
        <p:txBody>
          <a:bodyPr/>
          <a:lstStyle/>
          <a:p>
            <a:r>
              <a:rPr lang="en-GB" sz="2800" b="1" dirty="0"/>
              <a:t>Importance of communication skill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129945" y="678885"/>
            <a:ext cx="8099655" cy="6463308"/>
          </a:xfrm>
          <a:prstGeom prst="rect">
            <a:avLst/>
          </a:prstGeom>
          <a:noFill/>
        </p:spPr>
        <p:txBody>
          <a:bodyPr wrap="square">
            <a:spAutoFit/>
          </a:bodyPr>
          <a:lstStyle/>
          <a:p>
            <a:pPr marL="561341" lvl="1" indent="-280670" algn="just">
              <a:lnSpc>
                <a:spcPct val="150000"/>
              </a:lnSpc>
              <a:buFont typeface="Arial"/>
              <a:buChar char="•"/>
            </a:pPr>
            <a:r>
              <a:rPr lang="en-GB" sz="1600" dirty="0"/>
              <a:t>Communication is also highly </a:t>
            </a:r>
            <a:r>
              <a:rPr lang="en-GB" sz="1600" b="1" dirty="0"/>
              <a:t>essential </a:t>
            </a:r>
            <a:r>
              <a:rPr lang="en-GB" sz="1600" dirty="0"/>
              <a:t>to professional practice in health and social care, as it is important in the modern services to communicate accurate information in various ways, including face-to-face communication and digital communication (</a:t>
            </a:r>
            <a:r>
              <a:rPr lang="en-GB" sz="1600" dirty="0" err="1"/>
              <a:t>Mrayyan</a:t>
            </a:r>
            <a:r>
              <a:rPr lang="en-GB" sz="1600" dirty="0"/>
              <a:t> </a:t>
            </a:r>
            <a:r>
              <a:rPr lang="en-GB" sz="1600" i="1" dirty="0"/>
              <a:t>et.al</a:t>
            </a:r>
            <a:r>
              <a:rPr lang="en-GB" sz="1600" dirty="0"/>
              <a:t> 2023). </a:t>
            </a:r>
          </a:p>
          <a:p>
            <a:pPr marL="561341" lvl="1" indent="-280670" algn="just">
              <a:lnSpc>
                <a:spcPct val="150000"/>
              </a:lnSpc>
              <a:buFont typeface="Arial"/>
              <a:buChar char="•"/>
            </a:pPr>
            <a:r>
              <a:rPr lang="en-GB" sz="1600" dirty="0"/>
              <a:t>This also helps to minimize misunderstandings, foster teamwork and incorporate </a:t>
            </a:r>
            <a:r>
              <a:rPr lang="en-GB" sz="1600" b="1" dirty="0"/>
              <a:t>safe and effective care and enables good quality outcome </a:t>
            </a:r>
            <a:r>
              <a:rPr lang="en-GB" sz="1600" dirty="0"/>
              <a:t>in various health and social care settings. </a:t>
            </a:r>
          </a:p>
          <a:p>
            <a:pPr marL="561341" lvl="1" indent="-280670" algn="just">
              <a:lnSpc>
                <a:spcPct val="150000"/>
              </a:lnSpc>
              <a:buFont typeface="Arial"/>
              <a:buChar char="•"/>
            </a:pPr>
            <a:r>
              <a:rPr lang="en-GB" sz="1600" dirty="0"/>
              <a:t>Communication is </a:t>
            </a:r>
            <a:r>
              <a:rPr lang="en-GB" sz="1600" b="1" dirty="0"/>
              <a:t>important</a:t>
            </a:r>
            <a:r>
              <a:rPr lang="en-GB" sz="1600" dirty="0"/>
              <a:t> as health and social care workers communicate with individuals, families and multidisciplinary teams every day (</a:t>
            </a:r>
            <a:r>
              <a:rPr lang="en-GB" sz="1600" dirty="0" err="1"/>
              <a:t>Isidori</a:t>
            </a:r>
            <a:r>
              <a:rPr lang="en-GB" sz="1600" dirty="0"/>
              <a:t> </a:t>
            </a:r>
            <a:r>
              <a:rPr lang="en-GB" sz="1600" i="1" dirty="0"/>
              <a:t>et.al </a:t>
            </a:r>
            <a:r>
              <a:rPr lang="en-GB" sz="1600" dirty="0"/>
              <a:t>2022). </a:t>
            </a:r>
          </a:p>
          <a:p>
            <a:pPr marL="561341" lvl="1" indent="-280670" algn="just">
              <a:lnSpc>
                <a:spcPct val="150000"/>
              </a:lnSpc>
              <a:buFont typeface="Arial"/>
              <a:buChar char="•"/>
            </a:pPr>
            <a:r>
              <a:rPr lang="en-GB" sz="1600" dirty="0"/>
              <a:t>It enables clear interactions with </a:t>
            </a:r>
            <a:r>
              <a:rPr lang="en-GB" sz="1600" b="1" dirty="0"/>
              <a:t>service users and patients, smooth collaboration among staff and colleagues and overall organisation</a:t>
            </a:r>
            <a:r>
              <a:rPr lang="en-GB" sz="1600" dirty="0"/>
              <a:t>. </a:t>
            </a:r>
          </a:p>
          <a:p>
            <a:pPr marL="561341" lvl="1" indent="-280670" algn="just">
              <a:lnSpc>
                <a:spcPct val="150000"/>
              </a:lnSpc>
              <a:buFont typeface="Arial"/>
              <a:buChar char="•"/>
            </a:pPr>
            <a:r>
              <a:rPr lang="en-GB" sz="1600" dirty="0"/>
              <a:t>Patient’s safety and quality of care are </a:t>
            </a:r>
            <a:r>
              <a:rPr lang="en-GB" sz="1600" b="1" dirty="0"/>
              <a:t>key problems </a:t>
            </a:r>
            <a:r>
              <a:rPr lang="en-GB" sz="1600" dirty="0"/>
              <a:t>that can be hampered if this skill is not used effectively. </a:t>
            </a:r>
          </a:p>
          <a:p>
            <a:pPr marL="561341" lvl="1" indent="-280670" algn="just">
              <a:lnSpc>
                <a:spcPct val="150000"/>
              </a:lnSpc>
              <a:buFont typeface="Arial"/>
              <a:buChar char="•"/>
            </a:pPr>
            <a:endParaRPr lang="en-GB" sz="1600" dirty="0"/>
          </a:p>
          <a:p>
            <a:pPr marL="561341" lvl="1" indent="-280670" algn="just">
              <a:lnSpc>
                <a:spcPct val="150000"/>
              </a:lnSpc>
              <a:buFont typeface="Arial"/>
              <a:buChar char="•"/>
            </a:pPr>
            <a:endParaRPr lang="en-US" sz="1600" dirty="0">
              <a:solidFill>
                <a:srgbClr val="2E3A44"/>
              </a:solidFill>
              <a:latin typeface="Nunito"/>
              <a:ea typeface="Nunito"/>
              <a:cs typeface="Nunito"/>
              <a:sym typeface="Nunito"/>
            </a:endParaRPr>
          </a:p>
          <a:p>
            <a:pPr marL="561341" lvl="1" indent="-280670" algn="just">
              <a:lnSpc>
                <a:spcPct val="150000"/>
              </a:lnSpc>
              <a:buFont typeface="Arial"/>
              <a:buChar char="•"/>
            </a:pPr>
            <a:endParaRPr lang="en-GB" sz="1600" dirty="0"/>
          </a:p>
          <a:p>
            <a:pPr marL="561341" lvl="1" indent="-280670" algn="just">
              <a:lnSpc>
                <a:spcPct val="150000"/>
              </a:lnSpc>
              <a:buFont typeface="Arial"/>
              <a:buChar char="•"/>
            </a:pPr>
            <a:endParaRPr lang="en-US" sz="2000" dirty="0">
              <a:solidFill>
                <a:srgbClr val="2E3A44"/>
              </a:solidFill>
              <a:latin typeface="Nunito"/>
              <a:ea typeface="Nunito"/>
              <a:cs typeface="Nunito"/>
              <a:sym typeface="Nunito"/>
            </a:endParaRPr>
          </a:p>
        </p:txBody>
      </p:sp>
      <p:pic>
        <p:nvPicPr>
          <p:cNvPr id="12290" name="Picture 2" descr="How Improved Communication Skills Can Propel Student Success?"/>
          <p:cNvPicPr>
            <a:picLocks noChangeAspect="1" noChangeArrowheads="1"/>
          </p:cNvPicPr>
          <p:nvPr/>
        </p:nvPicPr>
        <p:blipFill>
          <a:blip r:embed="rId3"/>
          <a:srcRect t="14762" b="17460"/>
          <a:stretch>
            <a:fillRect/>
          </a:stretch>
        </p:blipFill>
        <p:spPr bwMode="auto">
          <a:xfrm>
            <a:off x="8315325" y="1228725"/>
            <a:ext cx="3676649" cy="382905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7761514" cy="4692419"/>
          </a:xfrm>
        </p:spPr>
        <p:txBody>
          <a:bodyPr/>
          <a:lstStyle/>
          <a:p>
            <a:pPr algn="just">
              <a:lnSpc>
                <a:spcPct val="150000"/>
              </a:lnSpc>
            </a:pPr>
            <a:r>
              <a:rPr lang="en-US" sz="1800" dirty="0"/>
              <a:t>Gibbs’s model is </a:t>
            </a:r>
            <a:r>
              <a:rPr lang="en-US" sz="1800" b="1" dirty="0"/>
              <a:t>defined</a:t>
            </a:r>
            <a:r>
              <a:rPr lang="en-US" sz="1800" dirty="0"/>
              <a:t> as approach through which professionals can assess their experiences and enhance their future work (</a:t>
            </a:r>
            <a:r>
              <a:rPr lang="en-US" sz="1800" dirty="0" err="1"/>
              <a:t>Ocampo</a:t>
            </a:r>
            <a:r>
              <a:rPr lang="en-US" sz="1800" i="1" dirty="0"/>
              <a:t> et.al</a:t>
            </a:r>
            <a:r>
              <a:rPr lang="en-US" sz="1800" dirty="0"/>
              <a:t> 2025). </a:t>
            </a:r>
          </a:p>
          <a:p>
            <a:pPr algn="just">
              <a:lnSpc>
                <a:spcPct val="150000"/>
              </a:lnSpc>
            </a:pPr>
            <a:r>
              <a:rPr lang="en-US" sz="1800" dirty="0"/>
              <a:t>Description, Feelings, Evaluation, Analysis, Conclusion, and Action Plan are the </a:t>
            </a:r>
            <a:r>
              <a:rPr lang="en-US" sz="1800" b="1" dirty="0"/>
              <a:t>key stages </a:t>
            </a:r>
            <a:r>
              <a:rPr lang="en-US" sz="1800" dirty="0"/>
              <a:t>that  are necessary in model application</a:t>
            </a:r>
          </a:p>
          <a:p>
            <a:pPr algn="just">
              <a:lnSpc>
                <a:spcPct val="150000"/>
              </a:lnSpc>
            </a:pPr>
            <a:r>
              <a:rPr lang="en-US" sz="1800" dirty="0"/>
              <a:t>Gibbs' Reflective Cycle </a:t>
            </a:r>
            <a:r>
              <a:rPr lang="en-US" sz="1800" b="1" dirty="0"/>
              <a:t>helps health and social care professionals </a:t>
            </a:r>
            <a:r>
              <a:rPr lang="en-US" sz="1800" dirty="0"/>
              <a:t>improve their communication by encouraging them to reflect on real experiences with patients, families, and colleagues. Through its structured stages, practitioners identify effective communication techniques, </a:t>
            </a:r>
            <a:r>
              <a:rPr lang="en-US" sz="1800" dirty="0" err="1"/>
              <a:t>recognise</a:t>
            </a:r>
            <a:r>
              <a:rPr lang="en-US" sz="1800" dirty="0"/>
              <a:t> mistakes, and plan strategies for improvement.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10242" name="Picture 2" descr="Gibbs Reflective Cycle"/>
          <p:cNvPicPr>
            <a:picLocks noChangeAspect="1" noChangeArrowheads="1"/>
          </p:cNvPicPr>
          <p:nvPr/>
        </p:nvPicPr>
        <p:blipFill>
          <a:blip r:embed="rId3"/>
          <a:srcRect/>
          <a:stretch>
            <a:fillRect/>
          </a:stretch>
        </p:blipFill>
        <p:spPr bwMode="auto">
          <a:xfrm>
            <a:off x="8219018" y="1943100"/>
            <a:ext cx="3871384" cy="2903538"/>
          </a:xfrm>
          <a:prstGeom prst="rect">
            <a:avLst/>
          </a:prstGeom>
          <a:noFill/>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31187"/>
            <a:ext cx="8229600" cy="797260"/>
          </a:xfrm>
        </p:spPr>
        <p:txBody>
          <a:bodyPr/>
          <a:lstStyle/>
          <a:p>
            <a:r>
              <a:rPr lang="en-GB" sz="2800" b="1" dirty="0"/>
              <a:t>Applying this skill in practice</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288758" y="574921"/>
            <a:ext cx="11550316" cy="4968552"/>
          </a:xfrm>
        </p:spPr>
        <p:txBody>
          <a:bodyPr/>
          <a:lstStyle/>
          <a:p>
            <a:pPr algn="just">
              <a:lnSpc>
                <a:spcPct val="150000"/>
              </a:lnSpc>
            </a:pPr>
            <a:r>
              <a:rPr lang="en-GB" sz="1950" dirty="0"/>
              <a:t>In future, there are wide ranges of ways in which I can apply communication skill in real health and social care setting such as in </a:t>
            </a:r>
            <a:r>
              <a:rPr lang="en-GB" sz="1950" b="1" dirty="0"/>
              <a:t>child care</a:t>
            </a:r>
            <a:r>
              <a:rPr lang="en-GB" sz="1950" dirty="0"/>
              <a:t>. </a:t>
            </a:r>
          </a:p>
          <a:p>
            <a:pPr algn="just">
              <a:lnSpc>
                <a:spcPct val="150000"/>
              </a:lnSpc>
            </a:pPr>
            <a:r>
              <a:rPr lang="en-GB" sz="1950" dirty="0"/>
              <a:t>For example, the </a:t>
            </a:r>
            <a:r>
              <a:rPr lang="en-GB" sz="1950" b="1" dirty="0"/>
              <a:t>situation would </a:t>
            </a:r>
            <a:r>
              <a:rPr lang="en-GB" sz="1950" dirty="0"/>
              <a:t>be related to working with children as I have over 10 years’ experience as a private nanny with various families. </a:t>
            </a:r>
          </a:p>
          <a:p>
            <a:pPr algn="just">
              <a:lnSpc>
                <a:spcPct val="150000"/>
              </a:lnSpc>
            </a:pPr>
            <a:r>
              <a:rPr lang="en-GB" sz="1950" dirty="0"/>
              <a:t>Communication skill will </a:t>
            </a:r>
            <a:r>
              <a:rPr lang="en-GB" sz="1950" b="1" dirty="0"/>
              <a:t>guide my actions </a:t>
            </a:r>
            <a:r>
              <a:rPr lang="en-GB" sz="1950" dirty="0"/>
              <a:t>by promoting patience, communication with children of varying ages and personalities, and active listening. </a:t>
            </a:r>
          </a:p>
          <a:p>
            <a:pPr algn="just">
              <a:lnSpc>
                <a:spcPct val="150000"/>
              </a:lnSpc>
            </a:pPr>
            <a:r>
              <a:rPr lang="en-GB" sz="1950" dirty="0"/>
              <a:t>The ability to communicate well is recognised as a key professional competency in health and social care work (</a:t>
            </a:r>
            <a:r>
              <a:rPr lang="en-GB" sz="1950" dirty="0" err="1"/>
              <a:t>Glauberman</a:t>
            </a:r>
            <a:r>
              <a:rPr lang="en-GB" sz="1950" dirty="0"/>
              <a:t> </a:t>
            </a:r>
            <a:r>
              <a:rPr lang="en-GB" sz="1950" i="1" dirty="0"/>
              <a:t>et.al</a:t>
            </a:r>
            <a:r>
              <a:rPr lang="en-GB" sz="1950" dirty="0"/>
              <a:t> 2023). </a:t>
            </a:r>
          </a:p>
          <a:p>
            <a:pPr algn="just">
              <a:lnSpc>
                <a:spcPct val="150000"/>
              </a:lnSpc>
            </a:pPr>
            <a:r>
              <a:rPr lang="en-GB" sz="1950" dirty="0"/>
              <a:t>Positive relationships and quality of care provided to individuals is facilitated through effective communication as key </a:t>
            </a:r>
            <a:r>
              <a:rPr lang="en-GB" sz="1950" b="1" dirty="0"/>
              <a:t>impact in terms of patient, service users and quality of care </a:t>
            </a:r>
            <a:r>
              <a:rPr lang="en-GB" sz="1950" dirty="0"/>
              <a:t>(</a:t>
            </a:r>
            <a:r>
              <a:rPr lang="en-GB" sz="1950" dirty="0" err="1"/>
              <a:t>Isidori</a:t>
            </a:r>
            <a:r>
              <a:rPr lang="en-GB" sz="1950" dirty="0"/>
              <a:t> </a:t>
            </a:r>
            <a:r>
              <a:rPr lang="en-GB" sz="1950" i="1" dirty="0"/>
              <a:t>et.al</a:t>
            </a:r>
            <a:r>
              <a:rPr lang="en-GB" sz="1950" dirty="0"/>
              <a:t> 2022).</a:t>
            </a:r>
            <a:endParaRPr lang="en-US" sz="1950" dirty="0">
              <a:solidFill>
                <a:srgbClr val="2E3A44"/>
              </a:solidFill>
              <a:latin typeface="Nunito"/>
              <a:ea typeface="Nunito"/>
              <a:cs typeface="Nunito"/>
              <a:sym typeface="Nunito"/>
            </a:endParaRP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91599"/>
            <a:ext cx="8964488" cy="1217067"/>
          </a:xfrm>
        </p:spPr>
        <p:txBody>
          <a:bodyPr/>
          <a:lstStyle/>
          <a:p>
            <a:r>
              <a:rPr lang="en-GB" sz="2800" b="1" dirty="0"/>
              <a:t>How does this skill support my future career?</a:t>
            </a: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138226"/>
            <a:ext cx="11310257" cy="3960440"/>
          </a:xfrm>
        </p:spPr>
        <p:txBody>
          <a:bodyPr/>
          <a:lstStyle/>
          <a:p>
            <a:pPr marL="0" indent="0" algn="just">
              <a:lnSpc>
                <a:spcPct val="150000"/>
              </a:lnSpc>
            </a:pPr>
            <a:r>
              <a:rPr lang="en-US" altLang="en-US" sz="2000" dirty="0"/>
              <a:t>This skill is important for </a:t>
            </a:r>
            <a:r>
              <a:rPr lang="en-US" altLang="en-US" sz="2000" b="1" dirty="0"/>
              <a:t>employability</a:t>
            </a:r>
            <a:r>
              <a:rPr lang="en-US" altLang="en-US" sz="2000" dirty="0"/>
              <a:t> because employers respect individuals who can work well in interdisciplinary teams, establish strong relationships, and communicate well (</a:t>
            </a:r>
            <a:r>
              <a:rPr lang="en-US" sz="2000" dirty="0"/>
              <a:t>Brown</a:t>
            </a:r>
            <a:r>
              <a:rPr lang="en-US" sz="2000" i="1" dirty="0"/>
              <a:t> et.al </a:t>
            </a:r>
            <a:r>
              <a:rPr lang="en-US" sz="2000" dirty="0"/>
              <a:t>2023</a:t>
            </a:r>
            <a:r>
              <a:rPr lang="en-US" altLang="en-US" sz="2000" dirty="0"/>
              <a:t>). </a:t>
            </a:r>
          </a:p>
          <a:p>
            <a:pPr marL="0" indent="0" algn="just">
              <a:lnSpc>
                <a:spcPct val="150000"/>
              </a:lnSpc>
            </a:pPr>
            <a:r>
              <a:rPr lang="en-US" altLang="en-US" sz="2000" dirty="0"/>
              <a:t>As my </a:t>
            </a:r>
            <a:r>
              <a:rPr lang="en-US" altLang="en-US" sz="2000" b="1" dirty="0"/>
              <a:t>future role </a:t>
            </a:r>
            <a:r>
              <a:rPr lang="en-US" altLang="en-US" sz="2000" dirty="0"/>
              <a:t>in health and social care sector, this skill will help me comprehend people's needs, deliver person-centred care, and work with coworkers and families in my future position in health and social care. </a:t>
            </a:r>
          </a:p>
          <a:p>
            <a:pPr marL="0" indent="0" algn="just">
              <a:lnSpc>
                <a:spcPct val="150000"/>
              </a:lnSpc>
            </a:pPr>
            <a:r>
              <a:rPr lang="en-US" altLang="en-US" sz="2000" dirty="0"/>
              <a:t>As per my background working with children, I view communication as one of my </a:t>
            </a:r>
            <a:r>
              <a:rPr lang="en-US" altLang="en-US" sz="2000" b="1" dirty="0"/>
              <a:t>strengths</a:t>
            </a:r>
            <a:r>
              <a:rPr lang="en-US" altLang="en-US" sz="2000" dirty="0"/>
              <a:t>. </a:t>
            </a:r>
          </a:p>
          <a:p>
            <a:pPr marL="0" indent="0" algn="just">
              <a:lnSpc>
                <a:spcPct val="150000"/>
              </a:lnSpc>
            </a:pPr>
            <a:r>
              <a:rPr lang="en-US" altLang="en-US" sz="2000" dirty="0"/>
              <a:t>In order to promote my preparedness for professional practice and career advancement, I would like to </a:t>
            </a:r>
            <a:r>
              <a:rPr lang="en-US" altLang="en-US" sz="2000" b="1" dirty="0"/>
              <a:t>further develop </a:t>
            </a:r>
            <a:r>
              <a:rPr lang="en-US" altLang="en-US" sz="2000" dirty="0"/>
              <a:t>this skill by boosting my self-assurance in difficult circumstances and modifying my communication to suit the various demands of people.</a:t>
            </a:r>
            <a:endParaRPr lang="en-GB" altLang="en-US" sz="20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057401"/>
            <a:ext cx="6172200" cy="2937272"/>
          </a:xfrm>
        </p:spPr>
        <p:txBody>
          <a:bodyPr/>
          <a:lstStyle/>
          <a:p>
            <a:pPr algn="just">
              <a:lnSpc>
                <a:spcPct val="150000"/>
              </a:lnSpc>
            </a:pPr>
            <a:r>
              <a:rPr lang="en-GB" sz="2000" dirty="0"/>
              <a:t>Communication is an important part of a job skill which enhances relationships, team working and quality care.</a:t>
            </a:r>
            <a:endParaRPr lang="en-US" sz="2000" dirty="0">
              <a:solidFill>
                <a:srgbClr val="2E3A44"/>
              </a:solidFill>
              <a:latin typeface="Nunito"/>
              <a:ea typeface="Nunito"/>
              <a:cs typeface="Nunito"/>
              <a:sym typeface="Nunito"/>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041722" y="2057402"/>
            <a:ext cx="8140378" cy="1416925"/>
          </a:xfrm>
        </p:spPr>
        <p:txBody>
          <a:bodyPr/>
          <a:lstStyle/>
          <a:p>
            <a:pPr algn="just">
              <a:lnSpc>
                <a:spcPct val="150000"/>
              </a:lnSpc>
            </a:pPr>
            <a:r>
              <a:rPr lang="en-AU" sz="1050" dirty="0" err="1"/>
              <a:t>Glauberman</a:t>
            </a:r>
            <a:r>
              <a:rPr lang="en-AU" sz="1050" dirty="0"/>
              <a:t>, G., Ito-Fujita, A., Katz, S. and Callahan, J., (2023). Artificial intelligence in nursing education: opportunities and challenges. </a:t>
            </a:r>
            <a:r>
              <a:rPr lang="en-AU" sz="1050" i="1" dirty="0"/>
              <a:t>Hawai'i Journal of Health &amp; Social Welfare</a:t>
            </a:r>
            <a:r>
              <a:rPr lang="en-AU" sz="1050" dirty="0"/>
              <a:t>, 82(12), p.302.</a:t>
            </a:r>
            <a:endParaRPr lang="en-IN" sz="1050" dirty="0"/>
          </a:p>
          <a:p>
            <a:pPr algn="just">
              <a:lnSpc>
                <a:spcPct val="150000"/>
              </a:lnSpc>
            </a:pPr>
            <a:r>
              <a:rPr lang="en-AU" sz="1050" dirty="0" err="1"/>
              <a:t>Isidori</a:t>
            </a:r>
            <a:r>
              <a:rPr lang="en-AU" sz="1050" dirty="0"/>
              <a:t>, V., </a:t>
            </a:r>
            <a:r>
              <a:rPr lang="en-AU" sz="1050" dirty="0" err="1"/>
              <a:t>Diamanti</a:t>
            </a:r>
            <a:r>
              <a:rPr lang="en-AU" sz="1050" dirty="0"/>
              <a:t>, F., </a:t>
            </a:r>
            <a:r>
              <a:rPr lang="en-AU" sz="1050" dirty="0" err="1"/>
              <a:t>Gios</a:t>
            </a:r>
            <a:r>
              <a:rPr lang="en-AU" sz="1050" dirty="0"/>
              <a:t>, L., </a:t>
            </a:r>
            <a:r>
              <a:rPr lang="en-AU" sz="1050" dirty="0" err="1"/>
              <a:t>Malfatti</a:t>
            </a:r>
            <a:r>
              <a:rPr lang="en-AU" sz="1050" dirty="0"/>
              <a:t>, G., Perini, F., </a:t>
            </a:r>
            <a:r>
              <a:rPr lang="en-AU" sz="1050" dirty="0" err="1"/>
              <a:t>Nicolini</a:t>
            </a:r>
            <a:r>
              <a:rPr lang="en-AU" sz="1050" dirty="0"/>
              <a:t>, A., </a:t>
            </a:r>
            <a:r>
              <a:rPr lang="en-AU" sz="1050" dirty="0" err="1"/>
              <a:t>Longhini</a:t>
            </a:r>
            <a:r>
              <a:rPr lang="en-AU" sz="1050" dirty="0"/>
              <a:t>, J., </a:t>
            </a:r>
            <a:r>
              <a:rPr lang="en-AU" sz="1050" dirty="0" err="1"/>
              <a:t>Forti</a:t>
            </a:r>
            <a:r>
              <a:rPr lang="en-AU" sz="1050" dirty="0"/>
              <a:t>, S., </a:t>
            </a:r>
            <a:r>
              <a:rPr lang="en-AU" sz="1050" dirty="0" err="1"/>
              <a:t>Fraschini</a:t>
            </a:r>
            <a:r>
              <a:rPr lang="en-AU" sz="1050" dirty="0"/>
              <a:t>, F., </a:t>
            </a:r>
            <a:r>
              <a:rPr lang="en-AU" sz="1050" dirty="0" err="1"/>
              <a:t>Bizzarri</a:t>
            </a:r>
            <a:r>
              <a:rPr lang="en-AU" sz="1050" dirty="0"/>
              <a:t>, G. and </a:t>
            </a:r>
            <a:r>
              <a:rPr lang="en-AU" sz="1050" dirty="0" err="1"/>
              <a:t>Brancorsini</a:t>
            </a:r>
            <a:r>
              <a:rPr lang="en-AU" sz="1050" dirty="0"/>
              <a:t>, S., (2022). Digital technologies and the role of health care professionals: scoping review exploring nurses’ skills in the digital era and in the light of the COVID-19 pandemic. </a:t>
            </a:r>
            <a:r>
              <a:rPr lang="en-AU" sz="1050" i="1" dirty="0"/>
              <a:t>JMIR Nursing</a:t>
            </a:r>
            <a:r>
              <a:rPr lang="en-AU" sz="1050" dirty="0"/>
              <a:t>, 5(1), p.e37631.</a:t>
            </a:r>
            <a:endParaRPr lang="en-IN" sz="1050" dirty="0"/>
          </a:p>
          <a:p>
            <a:pPr algn="just">
              <a:lnSpc>
                <a:spcPct val="150000"/>
              </a:lnSpc>
            </a:pPr>
            <a:r>
              <a:rPr lang="en-AU" sz="1050" dirty="0" err="1"/>
              <a:t>Mrayyan</a:t>
            </a:r>
            <a:r>
              <a:rPr lang="en-AU" sz="1050" dirty="0"/>
              <a:t>, M.T., </a:t>
            </a:r>
            <a:r>
              <a:rPr lang="en-AU" sz="1050" dirty="0" err="1"/>
              <a:t>Abunab</a:t>
            </a:r>
            <a:r>
              <a:rPr lang="en-AU" sz="1050" dirty="0"/>
              <a:t>, H.Y., Abu </a:t>
            </a:r>
            <a:r>
              <a:rPr lang="en-AU" sz="1050" dirty="0" err="1"/>
              <a:t>Khait</a:t>
            </a:r>
            <a:r>
              <a:rPr lang="en-AU" sz="1050" dirty="0"/>
              <a:t>, A., </a:t>
            </a:r>
            <a:r>
              <a:rPr lang="en-AU" sz="1050" dirty="0" err="1"/>
              <a:t>Rababa</a:t>
            </a:r>
            <a:r>
              <a:rPr lang="en-AU" sz="1050" dirty="0"/>
              <a:t>, M.J., Al-</a:t>
            </a:r>
            <a:r>
              <a:rPr lang="en-AU" sz="1050" dirty="0" err="1"/>
              <a:t>Rawashdeh</a:t>
            </a:r>
            <a:r>
              <a:rPr lang="en-AU" sz="1050" dirty="0"/>
              <a:t>, S., </a:t>
            </a:r>
            <a:r>
              <a:rPr lang="en-AU" sz="1050" dirty="0" err="1"/>
              <a:t>Algunmeeyn</a:t>
            </a:r>
            <a:r>
              <a:rPr lang="en-AU" sz="1050" dirty="0"/>
              <a:t>, A. and Abu </a:t>
            </a:r>
            <a:r>
              <a:rPr lang="en-AU" sz="1050" dirty="0" err="1"/>
              <a:t>Saraya</a:t>
            </a:r>
            <a:r>
              <a:rPr lang="en-AU" sz="1050" dirty="0"/>
              <a:t>, A., (2023). Competency in nursing practice: a concept analysis. </a:t>
            </a:r>
            <a:r>
              <a:rPr lang="en-AU" sz="1050" i="1" dirty="0"/>
              <a:t>BMJ Open</a:t>
            </a:r>
            <a:r>
              <a:rPr lang="en-AU" sz="1050" dirty="0"/>
              <a:t>, 13(6), p.e067352.</a:t>
            </a:r>
          </a:p>
          <a:p>
            <a:pPr algn="just">
              <a:lnSpc>
                <a:spcPct val="150000"/>
              </a:lnSpc>
            </a:pPr>
            <a:r>
              <a:rPr lang="en-US" sz="1050" dirty="0" err="1"/>
              <a:t>Ocampo</a:t>
            </a:r>
            <a:r>
              <a:rPr lang="en-US" sz="1050" dirty="0"/>
              <a:t>, F.A., McIntyre, B.G., Massey, D. and Saunders, R., (2025). Nursing student reflections on a research internship: A reflective discussion following the Gibbs' reflective cycle. </a:t>
            </a:r>
            <a:r>
              <a:rPr lang="en-US" sz="1050" i="1" dirty="0"/>
              <a:t>Nurse education today</a:t>
            </a:r>
            <a:r>
              <a:rPr lang="en-US" sz="1050" dirty="0"/>
              <a:t>, </a:t>
            </a:r>
            <a:r>
              <a:rPr lang="en-US" sz="1050" i="1" dirty="0"/>
              <a:t>145</a:t>
            </a:r>
            <a:r>
              <a:rPr lang="en-US" sz="1050" dirty="0"/>
              <a:t>, p.106481.</a:t>
            </a:r>
          </a:p>
          <a:p>
            <a:pPr algn="just">
              <a:lnSpc>
                <a:spcPct val="150000"/>
              </a:lnSpc>
            </a:pPr>
            <a:r>
              <a:rPr lang="en-US" sz="1050" dirty="0"/>
              <a:t>Brown, S.A., </a:t>
            </a:r>
            <a:r>
              <a:rPr lang="en-US" sz="1050" dirty="0" err="1"/>
              <a:t>Sparapani</a:t>
            </a:r>
            <a:r>
              <a:rPr lang="en-US" sz="1050" dirty="0"/>
              <a:t>, R., </a:t>
            </a:r>
            <a:r>
              <a:rPr lang="en-US" sz="1050" dirty="0" err="1"/>
              <a:t>Osinski</a:t>
            </a:r>
            <a:r>
              <a:rPr lang="en-US" sz="1050" dirty="0"/>
              <a:t>, K., Zhang, J., Blessing, J., Cheng, F., </a:t>
            </a:r>
            <a:r>
              <a:rPr lang="en-US" sz="1050" dirty="0" err="1"/>
              <a:t>Hamid</a:t>
            </a:r>
            <a:r>
              <a:rPr lang="en-US" sz="1050" dirty="0"/>
              <a:t>, A., </a:t>
            </a:r>
            <a:r>
              <a:rPr lang="en-US" sz="1050" dirty="0" err="1"/>
              <a:t>MohamadiPour</a:t>
            </a:r>
            <a:r>
              <a:rPr lang="en-US" sz="1050" dirty="0"/>
              <a:t>, M.B., </a:t>
            </a:r>
            <a:r>
              <a:rPr lang="en-US" sz="1050" dirty="0" err="1"/>
              <a:t>Lal</a:t>
            </a:r>
            <a:r>
              <a:rPr lang="en-US" sz="1050" dirty="0"/>
              <a:t>, J.C., Kothari, A.N. and </a:t>
            </a:r>
            <a:r>
              <a:rPr lang="en-US" sz="1050" dirty="0" err="1"/>
              <a:t>Caraballo</a:t>
            </a:r>
            <a:r>
              <a:rPr lang="en-US" sz="1050" dirty="0"/>
              <a:t>, P., (2023). Team principles for successful interdisciplinary research teams. </a:t>
            </a:r>
            <a:r>
              <a:rPr lang="en-US" sz="1050" i="1" dirty="0"/>
              <a:t>American heart journal plus: cardiology research and practice</a:t>
            </a:r>
            <a:r>
              <a:rPr lang="en-US" sz="1050" dirty="0"/>
              <a:t>, </a:t>
            </a:r>
            <a:r>
              <a:rPr lang="en-US" sz="1050" i="1" dirty="0"/>
              <a:t>32</a:t>
            </a:r>
            <a:r>
              <a:rPr lang="en-US" sz="1050" dirty="0"/>
              <a:t>, p.100306.</a:t>
            </a:r>
            <a:endParaRPr lang="en-IN" sz="105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625643" y="404664"/>
            <a:ext cx="11069052"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20/07/2026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209</TotalTime>
  <Words>1648</Words>
  <Application>Microsoft Office PowerPoint</Application>
  <PresentationFormat>Widescreen</PresentationFormat>
  <Paragraphs>103</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Myriad Pro</vt:lpstr>
      <vt:lpstr>Nunito</vt:lpstr>
      <vt:lpstr>20140311PresentationUWTSDTemplate</vt:lpstr>
      <vt:lpstr>PowerPoint Presentation</vt:lpstr>
      <vt:lpstr>Acknowledge use of AI</vt:lpstr>
      <vt:lpstr>Introduction</vt:lpstr>
      <vt:lpstr>What is your chosen skill? </vt:lpstr>
      <vt:lpstr>Importance of communication skill in professional practice</vt:lpstr>
      <vt:lpstr>Model or framework linked to your chosen skill</vt:lpstr>
      <vt:lpstr>Applying this skill in practice</vt:lpstr>
      <vt:lpstr>How does this skill support my future career?</vt:lpstr>
      <vt:lpstr>Conclusion</vt:lpstr>
      <vt:lpstr>References List</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Farah Wiita</dc:creator>
  <cp:lastModifiedBy>LESIA OSTAPIUK</cp:lastModifiedBy>
  <cp:revision>42</cp:revision>
  <dcterms:created xsi:type="dcterms:W3CDTF">2025-02-21T18:28:54Z</dcterms:created>
  <dcterms:modified xsi:type="dcterms:W3CDTF">2026-07-20T11:51:06Z</dcterms:modified>
</cp:coreProperties>
</file>