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3"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2" r:id="rId16"/>
    <p:sldId id="270" r:id="rId17"/>
    <p:sldId id="271"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wlett Packard" initials="HP" lastIdx="0" clrIdx="0">
    <p:extLst>
      <p:ext uri="{19B8F6BF-5375-455C-9EA6-DF929625EA0E}">
        <p15:presenceInfo xmlns:p15="http://schemas.microsoft.com/office/powerpoint/2012/main" userId="Hewlett Packard"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68429" autoAdjust="0"/>
  </p:normalViewPr>
  <p:slideViewPr>
    <p:cSldViewPr snapToGrid="0">
      <p:cViewPr varScale="1">
        <p:scale>
          <a:sx n="59" d="100"/>
          <a:sy n="59" d="100"/>
        </p:scale>
        <p:origin x="109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D4FB15-A037-4671-A489-56208D0FAFEE}" type="datetimeFigureOut">
              <a:rPr lang="en-GB" smtClean="0"/>
              <a:t>14/12/2017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CE11BF-848E-40FF-AB9B-A10ACDC88AC4}" type="slidenum">
              <a:rPr lang="en-GB" smtClean="0"/>
              <a:t>‹#›</a:t>
            </a:fld>
            <a:endParaRPr lang="en-GB"/>
          </a:p>
        </p:txBody>
      </p:sp>
    </p:spTree>
    <p:extLst>
      <p:ext uri="{BB962C8B-B14F-4D97-AF65-F5344CB8AC3E}">
        <p14:creationId xmlns:p14="http://schemas.microsoft.com/office/powerpoint/2010/main" val="91581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power point is based on contemporary management approaches, I have chosen a specific organisation to discuss. </a:t>
            </a:r>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1</a:t>
            </a:fld>
            <a:endParaRPr lang="en-GB"/>
          </a:p>
        </p:txBody>
      </p:sp>
    </p:spTree>
    <p:extLst>
      <p:ext uri="{BB962C8B-B14F-4D97-AF65-F5344CB8AC3E}">
        <p14:creationId xmlns:p14="http://schemas.microsoft.com/office/powerpoint/2010/main" val="3900631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This PowerPoint will be based on the superstore called ASDA. ASDAs history will be discussed, and I will also address  the impact of the </a:t>
            </a:r>
            <a:r>
              <a:rPr lang="en-GB" baseline="0" dirty="0" err="1" smtClean="0"/>
              <a:t>PESTEL</a:t>
            </a:r>
            <a:r>
              <a:rPr lang="en-GB" baseline="0" dirty="0" smtClean="0"/>
              <a:t> analysis strategy. </a:t>
            </a:r>
            <a:r>
              <a:rPr lang="en-GB" baseline="0" dirty="0" err="1" smtClean="0"/>
              <a:t>PESTEL</a:t>
            </a:r>
            <a:r>
              <a:rPr lang="en-GB" baseline="0" dirty="0" smtClean="0"/>
              <a:t> stands for political, economic, social, technological, environmental and legal factors. The presentation will also analyse how team work can affect the organisation in both a positive and a negative way. </a:t>
            </a:r>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EECE11BF-848E-40FF-AB9B-A10ACDC88AC4}" type="slidenum">
              <a:rPr lang="en-GB" smtClean="0"/>
              <a:t>2</a:t>
            </a:fld>
            <a:endParaRPr lang="en-GB"/>
          </a:p>
        </p:txBody>
      </p:sp>
    </p:spTree>
    <p:extLst>
      <p:ext uri="{BB962C8B-B14F-4D97-AF65-F5344CB8AC3E}">
        <p14:creationId xmlns:p14="http://schemas.microsoft.com/office/powerpoint/2010/main" val="3467385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latin typeface="Times New Roman" panose="02020603050405020304" pitchFamily="18" charset="0"/>
              <a:cs typeface="Times New Roman" panose="02020603050405020304" pitchFamily="18" charset="0"/>
            </a:endParaRPr>
          </a:p>
          <a:p>
            <a:r>
              <a:rPr lang="en-GB" baseline="0" dirty="0" err="1" smtClean="0">
                <a:latin typeface="Times New Roman" panose="02020603050405020304" pitchFamily="18" charset="0"/>
                <a:cs typeface="Times New Roman" panose="02020603050405020304" pitchFamily="18" charset="0"/>
              </a:rPr>
              <a:t>W.R</a:t>
            </a:r>
            <a:r>
              <a:rPr lang="en-GB" baseline="0" dirty="0" smtClean="0">
                <a:latin typeface="Times New Roman" panose="02020603050405020304" pitchFamily="18" charset="0"/>
                <a:cs typeface="Times New Roman" panose="02020603050405020304" pitchFamily="18" charset="0"/>
              </a:rPr>
              <a:t> Asquith began in the business industry with a butchers shop in West Yorkshire. The butchers later then developed into many other stores. ASDA first began as a family owned business and progressed ones the sons of </a:t>
            </a:r>
            <a:r>
              <a:rPr lang="en-GB" baseline="0" dirty="0" err="1" smtClean="0">
                <a:latin typeface="Times New Roman" panose="02020603050405020304" pitchFamily="18" charset="0"/>
                <a:cs typeface="Times New Roman" panose="02020603050405020304" pitchFamily="18" charset="0"/>
              </a:rPr>
              <a:t>W.R</a:t>
            </a:r>
            <a:r>
              <a:rPr lang="en-GB" baseline="0" dirty="0" smtClean="0">
                <a:latin typeface="Times New Roman" panose="02020603050405020304" pitchFamily="18" charset="0"/>
                <a:cs typeface="Times New Roman" panose="02020603050405020304" pitchFamily="18" charset="0"/>
              </a:rPr>
              <a:t> Asquith became founders of the store.</a:t>
            </a:r>
          </a:p>
          <a:p>
            <a:endParaRPr lang="en-GB" baseline="0" dirty="0" smtClean="0">
              <a:latin typeface="Times New Roman" panose="02020603050405020304" pitchFamily="18" charset="0"/>
              <a:cs typeface="Times New Roman" panose="02020603050405020304" pitchFamily="18" charset="0"/>
            </a:endParaRPr>
          </a:p>
          <a:p>
            <a:r>
              <a:rPr lang="en-GB" baseline="0" dirty="0" smtClean="0">
                <a:latin typeface="Times New Roman" panose="02020603050405020304" pitchFamily="18" charset="0"/>
                <a:cs typeface="Times New Roman" panose="02020603050405020304" pitchFamily="18" charset="0"/>
              </a:rPr>
              <a:t>ASDA is known mostly for being a grocery store selling mostly food items, although now ASDA has developed into a store which sells so much more. ASDA recently introduced their ‘George’ clothing line in 1990. this clothing line was founded by a man named George Davies who is also the founder of the clothing store ‘next’. George fashion opens many opportunities for ASDA as it is worth a turnover of £1 billion and has now developed into the UKs most biggest clothing brand.</a:t>
            </a:r>
          </a:p>
          <a:p>
            <a:r>
              <a:rPr lang="en-GB" baseline="0" dirty="0" smtClean="0">
                <a:latin typeface="Times New Roman" panose="02020603050405020304" pitchFamily="18" charset="0"/>
                <a:cs typeface="Times New Roman" panose="02020603050405020304" pitchFamily="18" charset="0"/>
              </a:rPr>
              <a:t>The store continues to develop and widen its opportunities by opening other facilities. ASDA has now got eighty-three in store opticians, pharmacies , photo booths and professional photography departments, petrol stations and jewellery departments.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ECE11BF-848E-40FF-AB9B-A10ACDC88AC4}" type="slidenum">
              <a:rPr lang="en-GB" smtClean="0"/>
              <a:t>3</a:t>
            </a:fld>
            <a:endParaRPr lang="en-GB"/>
          </a:p>
        </p:txBody>
      </p:sp>
    </p:spTree>
    <p:extLst>
      <p:ext uri="{BB962C8B-B14F-4D97-AF65-F5344CB8AC3E}">
        <p14:creationId xmlns:p14="http://schemas.microsoft.com/office/powerpoint/2010/main" val="3982395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Times New Roman" panose="02020603050405020304" pitchFamily="18" charset="0"/>
                <a:cs typeface="Times New Roman" panose="02020603050405020304" pitchFamily="18" charset="0"/>
              </a:rPr>
              <a:t>The store goes by the principles of value for money.</a:t>
            </a:r>
            <a:r>
              <a:rPr lang="en-GB" baseline="0"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Their products are well known for their easy, convenient product.</a:t>
            </a:r>
            <a:r>
              <a:rPr lang="en-GB" baseline="0" dirty="0" smtClean="0">
                <a:latin typeface="Times New Roman" panose="02020603050405020304" pitchFamily="18" charset="0"/>
                <a:cs typeface="Times New Roman" panose="02020603050405020304" pitchFamily="18" charset="0"/>
              </a:rPr>
              <a:t> The store is also known for their huge</a:t>
            </a:r>
            <a:r>
              <a:rPr lang="en-GB" dirty="0" smtClean="0">
                <a:latin typeface="Times New Roman" panose="02020603050405020304" pitchFamily="18" charset="0"/>
                <a:cs typeface="Times New Roman" panose="02020603050405020304" pitchFamily="18" charset="0"/>
              </a:rPr>
              <a:t> range of products to choose from, such</a:t>
            </a:r>
            <a:r>
              <a:rPr lang="en-GB" baseline="0" dirty="0" smtClean="0">
                <a:latin typeface="Times New Roman" panose="02020603050405020304" pitchFamily="18" charset="0"/>
                <a:cs typeface="Times New Roman" panose="02020603050405020304" pitchFamily="18" charset="0"/>
              </a:rPr>
              <a:t> as</a:t>
            </a:r>
            <a:r>
              <a:rPr lang="en-GB" dirty="0" smtClean="0">
                <a:latin typeface="Times New Roman" panose="02020603050405020304" pitchFamily="18" charset="0"/>
                <a:cs typeface="Times New Roman" panose="02020603050405020304" pitchFamily="18" charset="0"/>
              </a:rPr>
              <a:t> children's dressing up costumes,</a:t>
            </a:r>
            <a:r>
              <a:rPr lang="en-GB" baseline="0"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toys,</a:t>
            </a:r>
            <a:r>
              <a:rPr lang="en-GB" baseline="0"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food products, adult clothing and pharmacies. ASDAs main intention is</a:t>
            </a:r>
            <a:r>
              <a:rPr lang="en-GB" baseline="0" dirty="0" smtClean="0">
                <a:latin typeface="Times New Roman" panose="02020603050405020304" pitchFamily="18" charset="0"/>
                <a:cs typeface="Times New Roman" panose="02020603050405020304" pitchFamily="18" charset="0"/>
              </a:rPr>
              <a:t> to </a:t>
            </a:r>
            <a:r>
              <a:rPr lang="en-GB" dirty="0" smtClean="0">
                <a:latin typeface="Times New Roman" panose="02020603050405020304" pitchFamily="18" charset="0"/>
                <a:cs typeface="Times New Roman" panose="02020603050405020304" pitchFamily="18" charset="0"/>
              </a:rPr>
              <a:t>keep</a:t>
            </a:r>
            <a:r>
              <a:rPr lang="en-GB" baseline="0" dirty="0" smtClean="0">
                <a:latin typeface="Times New Roman" panose="02020603050405020304" pitchFamily="18" charset="0"/>
                <a:cs typeface="Times New Roman" panose="02020603050405020304" pitchFamily="18" charset="0"/>
              </a:rPr>
              <a:t> their</a:t>
            </a:r>
            <a:r>
              <a:rPr lang="en-GB" dirty="0" smtClean="0">
                <a:latin typeface="Times New Roman" panose="02020603050405020304" pitchFamily="18" charset="0"/>
                <a:cs typeface="Times New Roman" panose="02020603050405020304" pitchFamily="18" charset="0"/>
              </a:rPr>
              <a:t> prices low for customers</a:t>
            </a:r>
            <a:r>
              <a:rPr lang="en-GB" baseline="0" dirty="0" smtClean="0">
                <a:latin typeface="Times New Roman" panose="02020603050405020304" pitchFamily="18" charset="0"/>
                <a:cs typeface="Times New Roman" panose="02020603050405020304" pitchFamily="18" charset="0"/>
              </a:rPr>
              <a:t> whilst still being able to offer a w</a:t>
            </a:r>
            <a:r>
              <a:rPr lang="en-GB" dirty="0" smtClean="0">
                <a:latin typeface="Times New Roman" panose="02020603050405020304" pitchFamily="18" charset="0"/>
                <a:cs typeface="Times New Roman" panose="02020603050405020304" pitchFamily="18" charset="0"/>
              </a:rPr>
              <a:t>ide range of products and services even</a:t>
            </a:r>
            <a:r>
              <a:rPr lang="en-GB" baseline="0" dirty="0" smtClean="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including financial services.</a:t>
            </a:r>
          </a:p>
          <a:p>
            <a:endParaRPr lang="en-GB" dirty="0" smtClean="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ASDA is Known for their amazing marketing campaigns.</a:t>
            </a:r>
            <a:r>
              <a:rPr lang="en-GB" baseline="0" dirty="0" smtClean="0">
                <a:latin typeface="Times New Roman" panose="02020603050405020304" pitchFamily="18" charset="0"/>
                <a:cs typeface="Times New Roman" panose="02020603050405020304" pitchFamily="18" charset="0"/>
              </a:rPr>
              <a:t> The stores</a:t>
            </a:r>
            <a:r>
              <a:rPr lang="en-GB" dirty="0" smtClean="0">
                <a:latin typeface="Times New Roman" panose="02020603050405020304" pitchFamily="18" charset="0"/>
                <a:cs typeface="Times New Roman" panose="02020603050405020304" pitchFamily="18" charset="0"/>
              </a:rPr>
              <a:t> use humour in their adverts which attract customers by using whit.</a:t>
            </a:r>
          </a:p>
          <a:p>
            <a:r>
              <a:rPr lang="en-GB" dirty="0" smtClean="0">
                <a:latin typeface="Times New Roman" panose="02020603050405020304" pitchFamily="18" charset="0"/>
                <a:cs typeface="Times New Roman" panose="02020603050405020304" pitchFamily="18" charset="0"/>
              </a:rPr>
              <a:t>ASDAs marketing is always kept up to date with the latest adverts constantly being made. For</a:t>
            </a:r>
            <a:r>
              <a:rPr lang="en-GB" baseline="0" dirty="0" smtClean="0">
                <a:latin typeface="Times New Roman" panose="02020603050405020304" pitchFamily="18" charset="0"/>
                <a:cs typeface="Times New Roman" panose="02020603050405020304" pitchFamily="18" charset="0"/>
              </a:rPr>
              <a:t> example, 2017 Halloween advert and Christmas adverts. They are continuously staying up to date with seasonal marketing to show consumers that they provide products for almost any occasion. There are links which will show the two most recent adverts above. The Halloween advert is very attractive with colours and shows all of the clothing available for the occasion. The marketing is extremely clever, for example… the Halloween advert aimed to attract children who will be drawn to the outfits shown on the other children and parents will want to buy their children the latest outfits to look just as good as the children in the advert. The Halloween advert mostly focusses on clothing for children as Halloween is mostly focussed on dressing up for children and the Christmas advert is mostly focussed on food available for convenience for adults as the company are aware that making food on Christmas day is extremely stressful and the company are trying to show that their food has been made by someone with care which makes it more easy and convenience for adults.  This allows them to be in touch with customers through social media and allows customers to provide feedback to enable them to improve and provide consumers with what they want. ASDA also conducts competitions and deals which draws attention to the store and allows them to offer something that their competitors aren't doing.</a:t>
            </a:r>
          </a:p>
          <a:p>
            <a:r>
              <a:rPr lang="en-GB" baseline="0" dirty="0" smtClean="0">
                <a:latin typeface="Times New Roman" panose="02020603050405020304" pitchFamily="18" charset="0"/>
                <a:cs typeface="Times New Roman" panose="02020603050405020304" pitchFamily="18" charset="0"/>
              </a:rPr>
              <a:t>ASDA now have over 140,000 individuals working for them in over 500 stores which provides many jobs to individuals which offer a good salary to keep employees happy.</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ECE11BF-848E-40FF-AB9B-A10ACDC88AC4}" type="slidenum">
              <a:rPr lang="en-GB" smtClean="0"/>
              <a:t>4</a:t>
            </a:fld>
            <a:endParaRPr lang="en-GB"/>
          </a:p>
        </p:txBody>
      </p:sp>
    </p:spTree>
    <p:extLst>
      <p:ext uri="{BB962C8B-B14F-4D97-AF65-F5344CB8AC3E}">
        <p14:creationId xmlns:p14="http://schemas.microsoft.com/office/powerpoint/2010/main" val="33958169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a:t>
            </a:r>
            <a:r>
              <a:rPr lang="en-GB" baseline="0" dirty="0" smtClean="0"/>
              <a:t> mentioned in the previous slides Tesco is known as the cheapest store in the </a:t>
            </a:r>
            <a:r>
              <a:rPr lang="en-GB" baseline="0" dirty="0" smtClean="0"/>
              <a:t>UK </a:t>
            </a:r>
            <a:r>
              <a:rPr lang="en-GB" baseline="0" dirty="0" smtClean="0"/>
              <a:t>which leaves </a:t>
            </a:r>
            <a:r>
              <a:rPr lang="en-GB" dirty="0" smtClean="0"/>
              <a:t>ASDA with huge competition. Asda are constantly under high demand to compete against the other stores.</a:t>
            </a:r>
          </a:p>
          <a:p>
            <a:r>
              <a:rPr lang="en-GB" dirty="0" smtClean="0"/>
              <a:t>Asda is the</a:t>
            </a:r>
            <a:r>
              <a:rPr lang="en-GB" baseline="0" dirty="0" smtClean="0"/>
              <a:t> </a:t>
            </a:r>
            <a:r>
              <a:rPr lang="en-GB" dirty="0" smtClean="0"/>
              <a:t>largest supermarket store in the UK just behind Tesco. Tesco</a:t>
            </a:r>
            <a:r>
              <a:rPr lang="en-GB" baseline="0" dirty="0" smtClean="0"/>
              <a:t> are aware that ASDA is their biggest rival and are quick to keep up with low prices and good quality items to keep their position. </a:t>
            </a:r>
          </a:p>
          <a:p>
            <a:r>
              <a:rPr lang="en-GB" dirty="0" smtClean="0"/>
              <a:t>ASDA main weakness is that they lack in smaller stores. Instead, the </a:t>
            </a:r>
            <a:r>
              <a:rPr lang="en-GB" dirty="0" smtClean="0"/>
              <a:t>company </a:t>
            </a:r>
            <a:r>
              <a:rPr lang="en-GB" dirty="0" smtClean="0"/>
              <a:t>focus on their big super stores which are widely spread. </a:t>
            </a:r>
            <a:r>
              <a:rPr lang="en-GB" dirty="0" smtClean="0"/>
              <a:t>Companies </a:t>
            </a:r>
            <a:r>
              <a:rPr lang="en-GB" dirty="0" smtClean="0"/>
              <a:t>such as Tesco </a:t>
            </a:r>
            <a:r>
              <a:rPr lang="en-GB" dirty="0" smtClean="0"/>
              <a:t>have many </a:t>
            </a:r>
            <a:r>
              <a:rPr lang="en-GB" dirty="0" smtClean="0"/>
              <a:t>large stores as well as small or medium sized stores across the </a:t>
            </a:r>
            <a:r>
              <a:rPr lang="en-GB" dirty="0" smtClean="0"/>
              <a:t>country which could be more </a:t>
            </a:r>
          </a:p>
          <a:p>
            <a:r>
              <a:rPr lang="en-GB" dirty="0" smtClean="0"/>
              <a:t>convenient and closer to some communities instead of having to travel to the nearest large ASDA.</a:t>
            </a:r>
            <a:endParaRPr lang="en-GB" dirty="0" smtClean="0"/>
          </a:p>
          <a:p>
            <a:r>
              <a:rPr lang="en-GB" dirty="0" smtClean="0"/>
              <a:t>As Asda sell many different products such as those I have already discussed above, the company isn't able to focus on a specific product to excel in as their focus is shared amongst many </a:t>
            </a:r>
            <a:r>
              <a:rPr lang="en-GB" dirty="0" smtClean="0"/>
              <a:t>departments.</a:t>
            </a:r>
            <a:r>
              <a:rPr lang="en-GB" baseline="0" dirty="0" smtClean="0"/>
              <a:t> This</a:t>
            </a:r>
            <a:r>
              <a:rPr lang="en-GB" dirty="0" smtClean="0"/>
              <a:t> </a:t>
            </a:r>
            <a:r>
              <a:rPr lang="en-GB" dirty="0" smtClean="0"/>
              <a:t>could </a:t>
            </a:r>
            <a:r>
              <a:rPr lang="en-GB" dirty="0" smtClean="0"/>
              <a:t>affect their</a:t>
            </a:r>
            <a:r>
              <a:rPr lang="en-GB" baseline="0" dirty="0" smtClean="0"/>
              <a:t> success</a:t>
            </a:r>
            <a:r>
              <a:rPr lang="en-GB" dirty="0" smtClean="0"/>
              <a:t>. </a:t>
            </a:r>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5</a:t>
            </a:fld>
            <a:endParaRPr lang="en-GB"/>
          </a:p>
        </p:txBody>
      </p:sp>
    </p:spTree>
    <p:extLst>
      <p:ext uri="{BB962C8B-B14F-4D97-AF65-F5344CB8AC3E}">
        <p14:creationId xmlns:p14="http://schemas.microsoft.com/office/powerpoint/2010/main" val="1107900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ASDA has become a very successful, and well known business for the public today</a:t>
            </a:r>
            <a:r>
              <a:rPr lang="en-GB" baseline="0" dirty="0" smtClean="0"/>
              <a:t> through focussing mainly on providing cheap goods. As I have mentioned, their focussed category is married couples but they have exceled this as now individuals of all ages shop at the store as their business has expanded to sell more than just food. </a:t>
            </a:r>
          </a:p>
          <a:p>
            <a:r>
              <a:rPr lang="en-GB" baseline="0" dirty="0" smtClean="0"/>
              <a:t>For example, the store is cautiously expanding in new areas with many facilities such as pharmacies, options,  jewellery and photo department. From a small store they have grown into a global business which is Venturing into markets that are growing like India and china etc.</a:t>
            </a:r>
          </a:p>
          <a:p>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6</a:t>
            </a:fld>
            <a:endParaRPr lang="en-GB"/>
          </a:p>
        </p:txBody>
      </p:sp>
    </p:spTree>
    <p:extLst>
      <p:ext uri="{BB962C8B-B14F-4D97-AF65-F5344CB8AC3E}">
        <p14:creationId xmlns:p14="http://schemas.microsoft.com/office/powerpoint/2010/main" val="1310210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smtClean="0"/>
              <a:t>Costs</a:t>
            </a:r>
            <a:r>
              <a:rPr lang="en-GB" b="0" baseline="0" dirty="0" smtClean="0"/>
              <a:t> continue to rise with the governments attempt to rein in record debt with tax increases which are causing customers to worry about the amount that they are spending.</a:t>
            </a:r>
          </a:p>
          <a:p>
            <a:r>
              <a:rPr lang="en-GB" b="0" baseline="0" dirty="0" smtClean="0"/>
              <a:t>The UK supermarkets are looking at more moderate grocery cost inflation and petrol costs are expected to rise which are leaving </a:t>
            </a:r>
            <a:r>
              <a:rPr lang="en-GB" b="0" baseline="0" dirty="0" err="1" smtClean="0"/>
              <a:t>individualds</a:t>
            </a:r>
            <a:r>
              <a:rPr lang="en-GB" b="0" baseline="0" dirty="0" smtClean="0"/>
              <a:t> with less money to spend in stores such as ASDA.</a:t>
            </a:r>
            <a:endParaRPr lang="en-GB" b="0" dirty="0" smtClean="0"/>
          </a:p>
        </p:txBody>
      </p:sp>
      <p:sp>
        <p:nvSpPr>
          <p:cNvPr id="4" name="Slide Number Placeholder 3"/>
          <p:cNvSpPr>
            <a:spLocks noGrp="1"/>
          </p:cNvSpPr>
          <p:nvPr>
            <p:ph type="sldNum" sz="quarter" idx="10"/>
          </p:nvPr>
        </p:nvSpPr>
        <p:spPr/>
        <p:txBody>
          <a:bodyPr/>
          <a:lstStyle/>
          <a:p>
            <a:fld id="{EECE11BF-848E-40FF-AB9B-A10ACDC88AC4}" type="slidenum">
              <a:rPr lang="en-GB" smtClean="0"/>
              <a:t>7</a:t>
            </a:fld>
            <a:endParaRPr lang="en-GB"/>
          </a:p>
        </p:txBody>
      </p:sp>
    </p:spTree>
    <p:extLst>
      <p:ext uri="{BB962C8B-B14F-4D97-AF65-F5344CB8AC3E}">
        <p14:creationId xmlns:p14="http://schemas.microsoft.com/office/powerpoint/2010/main" val="2063514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 may say that ASDA have an unfair advantage over small scale stores causing them to potentially go bust.</a:t>
            </a:r>
          </a:p>
          <a:p>
            <a:r>
              <a:rPr lang="en-GB" dirty="0" smtClean="0"/>
              <a:t>I will now discuss the PESTLE </a:t>
            </a:r>
            <a:r>
              <a:rPr lang="en-GB" dirty="0" smtClean="0"/>
              <a:t>analysis </a:t>
            </a:r>
            <a:r>
              <a:rPr lang="en-GB" dirty="0" smtClean="0"/>
              <a:t>relating each point to ASDA, starting with the political</a:t>
            </a:r>
            <a:r>
              <a:rPr lang="en-GB" baseline="0" dirty="0" smtClean="0"/>
              <a:t> affects</a:t>
            </a:r>
            <a:r>
              <a:rPr lang="en-GB" dirty="0" smtClean="0"/>
              <a:t>. </a:t>
            </a:r>
          </a:p>
          <a:p>
            <a:r>
              <a:rPr lang="en-GB" dirty="0" smtClean="0"/>
              <a:t>Policies and taxes put on the sales will affect ASDA drastically. One example of this is alcohol.</a:t>
            </a:r>
          </a:p>
          <a:p>
            <a:r>
              <a:rPr lang="en-GB" dirty="0" smtClean="0"/>
              <a:t>Alcoholism</a:t>
            </a:r>
            <a:r>
              <a:rPr lang="en-GB" baseline="0" dirty="0" smtClean="0"/>
              <a:t> is rising in society today and the government is now trying to tackle this issue. D</a:t>
            </a:r>
            <a:r>
              <a:rPr lang="en-GB" dirty="0" smtClean="0"/>
              <a:t>ue to alcohol concerns the government implement tax and procedures which will ultimately </a:t>
            </a:r>
            <a:r>
              <a:rPr lang="en-GB" baseline="0" dirty="0" smtClean="0"/>
              <a:t> affect </a:t>
            </a:r>
            <a:r>
              <a:rPr lang="en-GB" dirty="0" smtClean="0"/>
              <a:t>ASDA and</a:t>
            </a:r>
            <a:r>
              <a:rPr lang="en-GB" baseline="0" dirty="0" smtClean="0"/>
              <a:t> will also </a:t>
            </a:r>
            <a:r>
              <a:rPr lang="en-GB" dirty="0" smtClean="0"/>
              <a:t>have an impact on </a:t>
            </a:r>
            <a:r>
              <a:rPr lang="en-GB" dirty="0" smtClean="0"/>
              <a:t>their policy of keeping prices </a:t>
            </a:r>
            <a:r>
              <a:rPr lang="en-GB" dirty="0" smtClean="0"/>
              <a:t>low as they will either rise or individuals will</a:t>
            </a:r>
            <a:r>
              <a:rPr lang="en-GB" baseline="0" dirty="0" smtClean="0"/>
              <a:t> wish to drink less due to the high expense</a:t>
            </a:r>
            <a:r>
              <a:rPr lang="en-GB" dirty="0" smtClean="0"/>
              <a:t>. The Government</a:t>
            </a:r>
            <a:r>
              <a:rPr lang="en-GB" baseline="0" dirty="0" smtClean="0"/>
              <a:t> continuously </a:t>
            </a:r>
            <a:r>
              <a:rPr lang="en-GB" dirty="0" smtClean="0"/>
              <a:t>change tax rates this is in attempt to boost the economy, e.g. VAT which will cause</a:t>
            </a:r>
            <a:r>
              <a:rPr lang="en-GB" baseline="0" dirty="0" smtClean="0"/>
              <a:t> prices to fluctuate. Meaning that employees time will be spent constantly changing labels on items which is a waste of valuable time. </a:t>
            </a:r>
            <a:endParaRPr lang="en-GB" dirty="0" smtClean="0"/>
          </a:p>
        </p:txBody>
      </p:sp>
      <p:sp>
        <p:nvSpPr>
          <p:cNvPr id="4" name="Slide Number Placeholder 3"/>
          <p:cNvSpPr>
            <a:spLocks noGrp="1"/>
          </p:cNvSpPr>
          <p:nvPr>
            <p:ph type="sldNum" sz="quarter" idx="10"/>
          </p:nvPr>
        </p:nvSpPr>
        <p:spPr/>
        <p:txBody>
          <a:bodyPr/>
          <a:lstStyle/>
          <a:p>
            <a:fld id="{EECE11BF-848E-40FF-AB9B-A10ACDC88AC4}" type="slidenum">
              <a:rPr lang="en-GB" smtClean="0"/>
              <a:t>8</a:t>
            </a:fld>
            <a:endParaRPr lang="en-GB"/>
          </a:p>
        </p:txBody>
      </p:sp>
    </p:spTree>
    <p:extLst>
      <p:ext uri="{BB962C8B-B14F-4D97-AF65-F5344CB8AC3E}">
        <p14:creationId xmlns:p14="http://schemas.microsoft.com/office/powerpoint/2010/main" val="3900681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Times New Roman" panose="02020603050405020304" pitchFamily="18" charset="0"/>
                <a:cs typeface="Times New Roman" panose="02020603050405020304" pitchFamily="18" charset="0"/>
              </a:rPr>
              <a:t>Many stores like ASDA have been accused of avoiding tax which results in farmers and other businesses in the community being affected.</a:t>
            </a:r>
          </a:p>
          <a:p>
            <a:r>
              <a:rPr lang="en-GB" dirty="0" smtClean="0">
                <a:latin typeface="Times New Roman" panose="02020603050405020304" pitchFamily="18" charset="0"/>
                <a:cs typeface="Times New Roman" panose="02020603050405020304" pitchFamily="18" charset="0"/>
              </a:rPr>
              <a:t>The conservation government are continuously under a strain to create stricter approaches to control such big stores from avoiding taxes. This can cause a huge impact on stores such as ASDA who take pride in keeping prices low.</a:t>
            </a:r>
          </a:p>
          <a:p>
            <a:r>
              <a:rPr lang="en-GB" dirty="0" smtClean="0">
                <a:latin typeface="Times New Roman" panose="02020603050405020304" pitchFamily="18" charset="0"/>
                <a:cs typeface="Times New Roman" panose="02020603050405020304" pitchFamily="18" charset="0"/>
              </a:rPr>
              <a:t>Individuals are increasingly becoming more worried about money being spent on food after tax rises have been implemented. Statistics show that on average a family spend around 11% of their money on groceries and this has risen to 15.9%. This can affect ASDA is a positive way as individuals will want to stop spending their money in high end stores and will instead go to a cheaper store such as ASDA. Evidence shows that ASDAs sales have increasing grown by these implements.</a:t>
            </a:r>
          </a:p>
          <a:p>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9</a:t>
            </a:fld>
            <a:endParaRPr lang="en-GB"/>
          </a:p>
        </p:txBody>
      </p:sp>
    </p:spTree>
    <p:extLst>
      <p:ext uri="{BB962C8B-B14F-4D97-AF65-F5344CB8AC3E}">
        <p14:creationId xmlns:p14="http://schemas.microsoft.com/office/powerpoint/2010/main" val="34890863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smtClean="0">
                <a:latin typeface="Times New Roman" panose="02020603050405020304" pitchFamily="18" charset="0"/>
                <a:cs typeface="Times New Roman" panose="02020603050405020304" pitchFamily="18" charset="0"/>
              </a:rPr>
              <a:t>Social trends can cause changes to ASDAs product demand. The older generation in society are continuing to work until an older age to benefit their pension. ASDA along with other places have began to recruit and provide more jobs to older individuals. This increase in ageing population also has an affect on the sales of products such as medication or optical wear. Therefore it is well though through that </a:t>
            </a:r>
            <a:r>
              <a:rPr lang="en-GB" b="0" dirty="0" err="1" smtClean="0">
                <a:latin typeface="Times New Roman" panose="02020603050405020304" pitchFamily="18" charset="0"/>
                <a:cs typeface="Times New Roman" panose="02020603050405020304" pitchFamily="18" charset="0"/>
              </a:rPr>
              <a:t>asda</a:t>
            </a:r>
            <a:r>
              <a:rPr lang="en-GB" b="0" dirty="0" smtClean="0">
                <a:latin typeface="Times New Roman" panose="02020603050405020304" pitchFamily="18" charset="0"/>
                <a:cs typeface="Times New Roman" panose="02020603050405020304" pitchFamily="18" charset="0"/>
              </a:rPr>
              <a:t> have widened their sales by opening </a:t>
            </a:r>
            <a:r>
              <a:rPr lang="en-GB" b="0" dirty="0" err="1" smtClean="0">
                <a:latin typeface="Times New Roman" panose="02020603050405020304" pitchFamily="18" charset="0"/>
                <a:cs typeface="Times New Roman" panose="02020603050405020304" pitchFamily="18" charset="0"/>
              </a:rPr>
              <a:t>optians</a:t>
            </a:r>
            <a:r>
              <a:rPr lang="en-GB" b="0" dirty="0" smtClean="0">
                <a:latin typeface="Times New Roman" panose="02020603050405020304" pitchFamily="18" charset="0"/>
                <a:cs typeface="Times New Roman" panose="02020603050405020304" pitchFamily="18" charset="0"/>
              </a:rPr>
              <a:t> and </a:t>
            </a:r>
            <a:r>
              <a:rPr lang="en-GB" b="0" dirty="0" err="1" smtClean="0">
                <a:latin typeface="Times New Roman" panose="02020603050405020304" pitchFamily="18" charset="0"/>
                <a:cs typeface="Times New Roman" panose="02020603050405020304" pitchFamily="18" charset="0"/>
              </a:rPr>
              <a:t>pharmasies</a:t>
            </a:r>
            <a:r>
              <a:rPr lang="en-GB" b="0" dirty="0" smtClean="0">
                <a:latin typeface="Times New Roman" panose="02020603050405020304" pitchFamily="18" charset="0"/>
                <a:cs typeface="Times New Roman" panose="02020603050405020304" pitchFamily="18" charset="0"/>
              </a:rPr>
              <a:t> around the UK.</a:t>
            </a:r>
            <a:endParaRPr lang="en-GB" b="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ECE11BF-848E-40FF-AB9B-A10ACDC88AC4}" type="slidenum">
              <a:rPr lang="en-GB" smtClean="0"/>
              <a:t>10</a:t>
            </a:fld>
            <a:endParaRPr lang="en-GB"/>
          </a:p>
        </p:txBody>
      </p:sp>
    </p:spTree>
    <p:extLst>
      <p:ext uri="{BB962C8B-B14F-4D97-AF65-F5344CB8AC3E}">
        <p14:creationId xmlns:p14="http://schemas.microsoft.com/office/powerpoint/2010/main" val="4065860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New </a:t>
            </a:r>
            <a:r>
              <a:rPr lang="en-GB" dirty="0" smtClean="0"/>
              <a:t>products are produced using different developed technologies. Asda use technology in arrange of ways from designing their advert </a:t>
            </a:r>
            <a:r>
              <a:rPr lang="en-GB" dirty="0" smtClean="0"/>
              <a:t>campaigns</a:t>
            </a:r>
            <a:r>
              <a:rPr lang="en-GB" baseline="0" dirty="0" smtClean="0"/>
              <a:t>, </a:t>
            </a:r>
            <a:r>
              <a:rPr lang="en-GB" dirty="0" smtClean="0"/>
              <a:t>marketing </a:t>
            </a:r>
            <a:r>
              <a:rPr lang="en-GB" dirty="0" smtClean="0"/>
              <a:t>and their online shopping facilities. </a:t>
            </a:r>
            <a:r>
              <a:rPr lang="en-GB" dirty="0" smtClean="0"/>
              <a:t>The store</a:t>
            </a:r>
            <a:r>
              <a:rPr lang="en-GB" baseline="0" dirty="0" smtClean="0"/>
              <a:t> has a core competence involving use of information technology in order to support its operations which allows </a:t>
            </a:r>
            <a:r>
              <a:rPr lang="en-GB" baseline="0" dirty="0" smtClean="0"/>
              <a:t>the business to see how individual products are performing in each store. This can allow the company to produce more items that are selling well. A big part of technology is the internet. The internet is a growing contribution to society and retail stores have developed in its </a:t>
            </a:r>
            <a:r>
              <a:rPr lang="en-GB" baseline="0" dirty="0" smtClean="0"/>
              <a:t>online </a:t>
            </a:r>
            <a:r>
              <a:rPr lang="en-GB" baseline="0" dirty="0" smtClean="0"/>
              <a:t>shopping through its website. </a:t>
            </a:r>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11</a:t>
            </a:fld>
            <a:endParaRPr lang="en-GB"/>
          </a:p>
        </p:txBody>
      </p:sp>
    </p:spTree>
    <p:extLst>
      <p:ext uri="{BB962C8B-B14F-4D97-AF65-F5344CB8AC3E}">
        <p14:creationId xmlns:p14="http://schemas.microsoft.com/office/powerpoint/2010/main" val="27718568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Asda considers reducing carbon an extremely important point</a:t>
            </a:r>
            <a:r>
              <a:rPr lang="en-GB" baseline="0" dirty="0" smtClean="0"/>
              <a:t> in their stores</a:t>
            </a:r>
            <a:r>
              <a:rPr lang="en-GB" dirty="0" smtClean="0"/>
              <a:t>. Asda's stores are eco-friendly, 40% more energy efficient and emits 50% less carbon dioxide than a standard new build store. Asda are continuously working with different suppliers to</a:t>
            </a:r>
            <a:r>
              <a:rPr lang="en-GB" baseline="0" dirty="0" smtClean="0"/>
              <a:t> reduce the amount of carbon emitted whilst growing, processing and manufacturing their products, this is also </a:t>
            </a:r>
            <a:r>
              <a:rPr lang="en-GB" dirty="0" smtClean="0"/>
              <a:t>known as embedded carbon.</a:t>
            </a:r>
          </a:p>
          <a:p>
            <a:r>
              <a:rPr lang="en-GB" b="0" dirty="0" smtClean="0">
                <a:solidFill>
                  <a:srgbClr val="FF0000"/>
                </a:solidFill>
              </a:rPr>
              <a:t>If Asda were</a:t>
            </a:r>
            <a:r>
              <a:rPr lang="en-GB" b="0" baseline="0" dirty="0" smtClean="0">
                <a:solidFill>
                  <a:srgbClr val="FF0000"/>
                </a:solidFill>
              </a:rPr>
              <a:t> not contributing in decreasing </a:t>
            </a:r>
            <a:r>
              <a:rPr lang="en-GB" b="0" dirty="0" smtClean="0">
                <a:solidFill>
                  <a:srgbClr val="FF0000"/>
                </a:solidFill>
              </a:rPr>
              <a:t>environmental issues this would have huge consequences for its reputation as consumers knowledge of having a sustainable and</a:t>
            </a:r>
            <a:r>
              <a:rPr lang="en-GB" b="0" baseline="0" dirty="0" smtClean="0">
                <a:solidFill>
                  <a:srgbClr val="FF0000"/>
                </a:solidFill>
              </a:rPr>
              <a:t> friendly environment continues to grow</a:t>
            </a:r>
            <a:r>
              <a:rPr lang="en-GB" b="0" dirty="0" smtClean="0">
                <a:solidFill>
                  <a:srgbClr val="FF0000"/>
                </a:solidFill>
              </a:rPr>
              <a:t> .</a:t>
            </a:r>
          </a:p>
          <a:p>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12</a:t>
            </a:fld>
            <a:endParaRPr lang="en-GB"/>
          </a:p>
        </p:txBody>
      </p:sp>
    </p:spTree>
    <p:extLst>
      <p:ext uri="{BB962C8B-B14F-4D97-AF65-F5344CB8AC3E}">
        <p14:creationId xmlns:p14="http://schemas.microsoft.com/office/powerpoint/2010/main" val="184171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t>
            </a:r>
            <a:r>
              <a:rPr lang="en-GB" dirty="0" smtClean="0"/>
              <a:t>are planning </a:t>
            </a:r>
            <a:r>
              <a:rPr lang="en-GB" dirty="0" smtClean="0"/>
              <a:t>regulations that are  </a:t>
            </a:r>
            <a:r>
              <a:rPr lang="en-GB" dirty="0" smtClean="0"/>
              <a:t>put in place, ASDA as a growing business need</a:t>
            </a:r>
            <a:r>
              <a:rPr lang="en-GB" baseline="0" dirty="0" smtClean="0"/>
              <a:t> to ensure that they are aware of these in order to continue with their store expansions as having p</a:t>
            </a:r>
            <a:r>
              <a:rPr lang="en-GB" dirty="0" smtClean="0"/>
              <a:t>lanning permission is a</a:t>
            </a:r>
            <a:r>
              <a:rPr lang="en-GB" baseline="0" dirty="0" smtClean="0"/>
              <a:t> compulsory regulation in</a:t>
            </a:r>
            <a:r>
              <a:rPr lang="en-GB" dirty="0" smtClean="0"/>
              <a:t> UK. </a:t>
            </a:r>
            <a:r>
              <a:rPr lang="en-GB" dirty="0" err="1" smtClean="0"/>
              <a:t>PESTEL</a:t>
            </a:r>
            <a:r>
              <a:rPr lang="en-GB" baseline="0" dirty="0" smtClean="0"/>
              <a:t> </a:t>
            </a:r>
            <a:r>
              <a:rPr lang="en-GB" baseline="0" dirty="0" smtClean="0"/>
              <a:t>is a strategy which is able to help </a:t>
            </a:r>
            <a:r>
              <a:rPr lang="en-GB" baseline="0" dirty="0" smtClean="0"/>
              <a:t>ASDA to </a:t>
            </a:r>
            <a:r>
              <a:rPr lang="en-GB" baseline="0" dirty="0" smtClean="0"/>
              <a:t>determine planning </a:t>
            </a:r>
            <a:r>
              <a:rPr lang="en-GB" baseline="0" dirty="0" smtClean="0"/>
              <a:t>laws and abide by them </a:t>
            </a:r>
            <a:r>
              <a:rPr lang="en-GB" baseline="0" dirty="0" smtClean="0"/>
              <a:t>to </a:t>
            </a:r>
            <a:r>
              <a:rPr lang="en-GB" baseline="0" dirty="0" smtClean="0"/>
              <a:t>lower any </a:t>
            </a:r>
            <a:r>
              <a:rPr lang="en-GB" baseline="0" dirty="0" smtClean="0"/>
              <a:t>inconvenience </a:t>
            </a:r>
            <a:r>
              <a:rPr lang="en-GB" baseline="0" dirty="0" smtClean="0"/>
              <a:t>by local authority refusal. </a:t>
            </a:r>
            <a:r>
              <a:rPr lang="en-GB" dirty="0" smtClean="0"/>
              <a:t>This analysis could then benefit the store as they are able to assess the</a:t>
            </a:r>
            <a:r>
              <a:rPr lang="en-GB" baseline="0" dirty="0" smtClean="0"/>
              <a:t> areas of most potential to open their next store</a:t>
            </a:r>
            <a:r>
              <a:rPr lang="en-GB" dirty="0" smtClean="0">
                <a:solidFill>
                  <a:srgbClr val="FF0000"/>
                </a:solidFill>
              </a:rPr>
              <a:t>. There are arguments suggesting</a:t>
            </a:r>
            <a:r>
              <a:rPr lang="en-GB" baseline="0" dirty="0" smtClean="0">
                <a:solidFill>
                  <a:srgbClr val="FF0000"/>
                </a:solidFill>
              </a:rPr>
              <a:t> that ASDA have a unfair advantage over other small retailers which is causing smaller </a:t>
            </a:r>
            <a:r>
              <a:rPr lang="en-GB" baseline="0" dirty="0" err="1" smtClean="0">
                <a:solidFill>
                  <a:srgbClr val="FF0000"/>
                </a:solidFill>
              </a:rPr>
              <a:t>organsiations</a:t>
            </a:r>
            <a:r>
              <a:rPr lang="en-GB" baseline="0" dirty="0" smtClean="0">
                <a:solidFill>
                  <a:srgbClr val="FF0000"/>
                </a:solidFill>
              </a:rPr>
              <a:t> to go bust. To address this issue PESTLE analysis could be used to identify laws, policies and regulation governing monopolies and competitors. </a:t>
            </a:r>
            <a:r>
              <a:rPr lang="en-GB" dirty="0" smtClean="0">
                <a:solidFill>
                  <a:srgbClr val="FF0000"/>
                </a:solidFill>
              </a:rPr>
              <a:t>This is one of the challenges facing Asda in its quest to expand its business.  </a:t>
            </a:r>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13</a:t>
            </a:fld>
            <a:endParaRPr lang="en-GB"/>
          </a:p>
        </p:txBody>
      </p:sp>
    </p:spTree>
    <p:extLst>
      <p:ext uri="{BB962C8B-B14F-4D97-AF65-F5344CB8AC3E}">
        <p14:creationId xmlns:p14="http://schemas.microsoft.com/office/powerpoint/2010/main" val="13260669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will </a:t>
            </a:r>
            <a:r>
              <a:rPr lang="en-GB" dirty="0" smtClean="0"/>
              <a:t>now </a:t>
            </a:r>
            <a:r>
              <a:rPr lang="en-GB" dirty="0" smtClean="0"/>
              <a:t>discuss how teamwork is vital </a:t>
            </a:r>
            <a:r>
              <a:rPr lang="en-GB" dirty="0" smtClean="0"/>
              <a:t>in </a:t>
            </a:r>
            <a:r>
              <a:rPr lang="en-GB" dirty="0" smtClean="0"/>
              <a:t>an organisation like ASDA</a:t>
            </a:r>
            <a:r>
              <a:rPr lang="en-GB" dirty="0" smtClean="0"/>
              <a:t>. Team work consists of two or more individuals working together. ASDA consists of many different departments such as those I have mentioned in the previous slides. E.g. pharmacy, clothing </a:t>
            </a:r>
            <a:r>
              <a:rPr lang="en-GB" dirty="0" err="1" smtClean="0"/>
              <a:t>ect</a:t>
            </a:r>
            <a:r>
              <a:rPr lang="en-GB" dirty="0" smtClean="0"/>
              <a:t>. All of these facilities/departments work together to enable high amount of sales, good customer service and profit for the store. Although</a:t>
            </a:r>
            <a:r>
              <a:rPr lang="en-GB" baseline="0" dirty="0" smtClean="0"/>
              <a:t> their sale goals may differ through selling different products t</a:t>
            </a:r>
            <a:r>
              <a:rPr lang="en-GB" dirty="0" smtClean="0"/>
              <a:t>hey all work together to achieve the common</a:t>
            </a:r>
            <a:r>
              <a:rPr lang="en-GB" baseline="0" dirty="0" smtClean="0"/>
              <a:t> goal which is good customer service and large profit margins. Without teamwork in this organisation communication will collapse and the store will fragment. Successes in each department whether sales, service or advertisement are all communicated to management teams. Information can be shared through teams. For example, products which are selling well will be communicated to a manager and products which have a poor sales margin will also be investigated further which will then allow the company to invest in what the public are wanting to buy. Creating more sales which is a result of communication through teamwork. </a:t>
            </a:r>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14</a:t>
            </a:fld>
            <a:endParaRPr lang="en-GB"/>
          </a:p>
        </p:txBody>
      </p:sp>
    </p:spTree>
    <p:extLst>
      <p:ext uri="{BB962C8B-B14F-4D97-AF65-F5344CB8AC3E}">
        <p14:creationId xmlns:p14="http://schemas.microsoft.com/office/powerpoint/2010/main" val="21681499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Thank you for listening to my presentation, I hope to have addressed all the points that I had wished to </a:t>
            </a:r>
            <a:r>
              <a:rPr lang="en-GB" dirty="0" smtClean="0"/>
              <a:t>address. </a:t>
            </a:r>
            <a:endParaRPr lang="en-GB" dirty="0" smtClean="0"/>
          </a:p>
        </p:txBody>
      </p:sp>
      <p:sp>
        <p:nvSpPr>
          <p:cNvPr id="4" name="Slide Number Placeholder 3"/>
          <p:cNvSpPr>
            <a:spLocks noGrp="1"/>
          </p:cNvSpPr>
          <p:nvPr>
            <p:ph type="sldNum" sz="quarter" idx="10"/>
          </p:nvPr>
        </p:nvSpPr>
        <p:spPr/>
        <p:txBody>
          <a:bodyPr/>
          <a:lstStyle/>
          <a:p>
            <a:fld id="{EECE11BF-848E-40FF-AB9B-A10ACDC88AC4}" type="slidenum">
              <a:rPr lang="en-GB" smtClean="0"/>
              <a:t>15</a:t>
            </a:fld>
            <a:endParaRPr lang="en-GB"/>
          </a:p>
        </p:txBody>
      </p:sp>
    </p:spTree>
    <p:extLst>
      <p:ext uri="{BB962C8B-B14F-4D97-AF65-F5344CB8AC3E}">
        <p14:creationId xmlns:p14="http://schemas.microsoft.com/office/powerpoint/2010/main" val="21330198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my references for the </a:t>
            </a:r>
            <a:r>
              <a:rPr lang="en-GB" dirty="0" smtClean="0"/>
              <a:t>sites </a:t>
            </a:r>
            <a:r>
              <a:rPr lang="en-GB" dirty="0" smtClean="0"/>
              <a:t>that I have used </a:t>
            </a:r>
            <a:r>
              <a:rPr lang="en-GB" dirty="0" smtClean="0"/>
              <a:t>to</a:t>
            </a:r>
            <a:r>
              <a:rPr lang="en-GB" baseline="0" dirty="0" smtClean="0"/>
              <a:t> increase my knowledge. </a:t>
            </a:r>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16</a:t>
            </a:fld>
            <a:endParaRPr lang="en-GB"/>
          </a:p>
        </p:txBody>
      </p:sp>
    </p:spTree>
    <p:extLst>
      <p:ext uri="{BB962C8B-B14F-4D97-AF65-F5344CB8AC3E}">
        <p14:creationId xmlns:p14="http://schemas.microsoft.com/office/powerpoint/2010/main" val="8082457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the references mostly</a:t>
            </a:r>
            <a:r>
              <a:rPr lang="en-GB" baseline="0" dirty="0" smtClean="0"/>
              <a:t> for the images that I have used.</a:t>
            </a:r>
            <a:endParaRPr lang="en-GB" dirty="0"/>
          </a:p>
        </p:txBody>
      </p:sp>
      <p:sp>
        <p:nvSpPr>
          <p:cNvPr id="4" name="Slide Number Placeholder 3"/>
          <p:cNvSpPr>
            <a:spLocks noGrp="1"/>
          </p:cNvSpPr>
          <p:nvPr>
            <p:ph type="sldNum" sz="quarter" idx="10"/>
          </p:nvPr>
        </p:nvSpPr>
        <p:spPr/>
        <p:txBody>
          <a:bodyPr/>
          <a:lstStyle/>
          <a:p>
            <a:fld id="{EECE11BF-848E-40FF-AB9B-A10ACDC88AC4}" type="slidenum">
              <a:rPr lang="en-GB" smtClean="0"/>
              <a:t>17</a:t>
            </a:fld>
            <a:endParaRPr lang="en-GB"/>
          </a:p>
        </p:txBody>
      </p:sp>
    </p:spTree>
    <p:extLst>
      <p:ext uri="{BB962C8B-B14F-4D97-AF65-F5344CB8AC3E}">
        <p14:creationId xmlns:p14="http://schemas.microsoft.com/office/powerpoint/2010/main" val="999012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26586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035431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1247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236741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016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0979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8515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836526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08195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0868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338237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1865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667257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5043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4936336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7223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12/14/2017</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0648008"/>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 id="2147483715" r:id="rId12"/>
    <p:sldLayoutId id="2147483716" r:id="rId13"/>
    <p:sldLayoutId id="2147483717" r:id="rId14"/>
    <p:sldLayoutId id="2147483718" r:id="rId15"/>
    <p:sldLayoutId id="214748371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hyperlink" Target="https://www.bing.com/videos/search?q=asda+christmas+2017+advert&amp;&amp;view=detail&amp;mid=BEAFF661F1F59B67912EBEAFF661F1F59B67912E&amp;FORM=VRDGAR" TargetMode="External"/><Relationship Id="rId3" Type="http://schemas.openxmlformats.org/officeDocument/2006/relationships/image" Target="../media/image7.png"/><Relationship Id="rId7" Type="http://schemas.openxmlformats.org/officeDocument/2006/relationships/hyperlink" Target="https://www.bing.com/videos/search?q=asda+halloween+advert+2017&amp;&amp;view=detail&amp;mid=D06FA8C5FAA29431070BD06FA8C5FAA29431070B&amp;FORM=VRDGAR"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Contemporary management approaches assignment 2 </a:t>
            </a:r>
            <a:endParaRPr lang="en-GB" dirty="0"/>
          </a:p>
        </p:txBody>
      </p:sp>
      <p:sp>
        <p:nvSpPr>
          <p:cNvPr id="3" name="Subtitle 2"/>
          <p:cNvSpPr>
            <a:spLocks noGrp="1"/>
          </p:cNvSpPr>
          <p:nvPr>
            <p:ph type="subTitle" idx="1"/>
          </p:nvPr>
        </p:nvSpPr>
        <p:spPr/>
        <p:txBody>
          <a:bodyPr/>
          <a:lstStyle/>
          <a:p>
            <a:r>
              <a:rPr lang="en-GB" dirty="0" smtClean="0"/>
              <a:t>Alexandra Olivia </a:t>
            </a:r>
            <a:r>
              <a:rPr lang="en-GB" dirty="0" smtClean="0"/>
              <a:t>Safadi</a:t>
            </a:r>
            <a:endParaRPr lang="en-GB" dirty="0" smtClean="0"/>
          </a:p>
          <a:p>
            <a:r>
              <a:rPr lang="en-GB" dirty="0" smtClean="0"/>
              <a:t>School of management trinity </a:t>
            </a:r>
            <a:r>
              <a:rPr lang="en-GB" dirty="0"/>
              <a:t>S</a:t>
            </a:r>
            <a:r>
              <a:rPr lang="en-GB" dirty="0" smtClean="0"/>
              <a:t>t David's </a:t>
            </a:r>
            <a:endParaRPr lang="en-GB" dirty="0"/>
          </a:p>
        </p:txBody>
      </p:sp>
    </p:spTree>
    <p:extLst>
      <p:ext uri="{BB962C8B-B14F-4D97-AF65-F5344CB8AC3E}">
        <p14:creationId xmlns:p14="http://schemas.microsoft.com/office/powerpoint/2010/main" val="35188120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ASDA</a:t>
            </a:r>
            <a:endParaRPr lang="en-GB" dirty="0"/>
          </a:p>
        </p:txBody>
      </p:sp>
      <p:pic>
        <p:nvPicPr>
          <p:cNvPr id="4" name="Content Placeholder 3"/>
          <p:cNvPicPr>
            <a:picLocks noGrp="1" noChangeAspect="1"/>
          </p:cNvPicPr>
          <p:nvPr>
            <p:ph idx="1"/>
          </p:nvPr>
        </p:nvPicPr>
        <p:blipFill>
          <a:blip r:embed="rId3"/>
          <a:stretch>
            <a:fillRect/>
          </a:stretch>
        </p:blipFill>
        <p:spPr>
          <a:xfrm>
            <a:off x="561705" y="1430565"/>
            <a:ext cx="5379764" cy="3543298"/>
          </a:xfrm>
          <a:prstGeom prst="rect">
            <a:avLst/>
          </a:prstGeom>
        </p:spPr>
      </p:pic>
      <p:pic>
        <p:nvPicPr>
          <p:cNvPr id="5" name="Picture 4"/>
          <p:cNvPicPr>
            <a:picLocks noChangeAspect="1"/>
          </p:cNvPicPr>
          <p:nvPr/>
        </p:nvPicPr>
        <p:blipFill>
          <a:blip r:embed="rId4"/>
          <a:stretch>
            <a:fillRect/>
          </a:stretch>
        </p:blipFill>
        <p:spPr>
          <a:xfrm>
            <a:off x="6429998" y="1930400"/>
            <a:ext cx="3138545" cy="2294165"/>
          </a:xfrm>
          <a:prstGeom prst="rect">
            <a:avLst/>
          </a:prstGeom>
        </p:spPr>
      </p:pic>
      <p:sp>
        <p:nvSpPr>
          <p:cNvPr id="3" name="Rectangle 2"/>
          <p:cNvSpPr/>
          <p:nvPr/>
        </p:nvSpPr>
        <p:spPr>
          <a:xfrm>
            <a:off x="1028700" y="5339442"/>
            <a:ext cx="8909331" cy="1477328"/>
          </a:xfrm>
          <a:prstGeom prst="rect">
            <a:avLst/>
          </a:prstGeom>
        </p:spPr>
        <p:txBody>
          <a:bodyPr wrap="square">
            <a:spAutoFit/>
          </a:bodyPr>
          <a:lstStyle/>
          <a:p>
            <a:r>
              <a:rPr lang="en-GB" dirty="0" smtClean="0"/>
              <a:t>ASDA is a joint super store with the well known  American superstore. </a:t>
            </a:r>
            <a:r>
              <a:rPr lang="en-GB" dirty="0"/>
              <a:t>We don’t have W</a:t>
            </a:r>
            <a:r>
              <a:rPr lang="en-GB" dirty="0" smtClean="0"/>
              <a:t>almart </a:t>
            </a:r>
            <a:r>
              <a:rPr lang="en-GB" dirty="0"/>
              <a:t>stores in the </a:t>
            </a:r>
            <a:r>
              <a:rPr lang="en-GB" dirty="0" smtClean="0"/>
              <a:t>UK </a:t>
            </a:r>
            <a:r>
              <a:rPr lang="en-GB" dirty="0"/>
              <a:t>but they are very popular stores in A</a:t>
            </a:r>
            <a:r>
              <a:rPr lang="en-GB" dirty="0" smtClean="0"/>
              <a:t>merica</a:t>
            </a:r>
            <a:r>
              <a:rPr lang="en-GB" dirty="0"/>
              <a:t>. </a:t>
            </a:r>
            <a:r>
              <a:rPr lang="en-GB" dirty="0" smtClean="0"/>
              <a:t>Their stores are targeted at married </a:t>
            </a:r>
            <a:r>
              <a:rPr lang="en-GB" dirty="0"/>
              <a:t>couples. </a:t>
            </a:r>
            <a:r>
              <a:rPr lang="en-GB" dirty="0" smtClean="0"/>
              <a:t>ASDA is known as the second cheapest store in the UK after Tesco.</a:t>
            </a:r>
            <a:endParaRPr lang="en-GB" dirty="0"/>
          </a:p>
          <a:p>
            <a:r>
              <a:rPr lang="en-GB" dirty="0" smtClean="0"/>
              <a:t>ASDAs main competitors are stores such as </a:t>
            </a:r>
            <a:r>
              <a:rPr lang="en-GB" dirty="0" err="1" smtClean="0"/>
              <a:t>Sainsburys</a:t>
            </a:r>
            <a:r>
              <a:rPr lang="en-GB" dirty="0" smtClean="0"/>
              <a:t>, Co-op, Tesco and </a:t>
            </a:r>
            <a:r>
              <a:rPr lang="en-GB" dirty="0" err="1" smtClean="0"/>
              <a:t>Morrisons</a:t>
            </a:r>
            <a:r>
              <a:rPr lang="en-GB" dirty="0" smtClean="0"/>
              <a:t>.</a:t>
            </a:r>
            <a:endParaRPr lang="en-GB" dirty="0"/>
          </a:p>
        </p:txBody>
      </p:sp>
    </p:spTree>
    <p:extLst>
      <p:ext uri="{BB962C8B-B14F-4D97-AF65-F5344CB8AC3E}">
        <p14:creationId xmlns:p14="http://schemas.microsoft.com/office/powerpoint/2010/main" val="37988368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4789439" y="0"/>
            <a:ext cx="4226379" cy="3291568"/>
          </a:xfrm>
          <a:prstGeom prst="rect">
            <a:avLst/>
          </a:prstGeom>
        </p:spPr>
      </p:pic>
      <p:pic>
        <p:nvPicPr>
          <p:cNvPr id="4" name="Content Placeholder 3"/>
          <p:cNvPicPr>
            <a:picLocks noGrp="1" noChangeAspect="1"/>
          </p:cNvPicPr>
          <p:nvPr>
            <p:ph idx="1"/>
          </p:nvPr>
        </p:nvPicPr>
        <p:blipFill>
          <a:blip r:embed="rId4"/>
          <a:stretch>
            <a:fillRect/>
          </a:stretch>
        </p:blipFill>
        <p:spPr>
          <a:xfrm>
            <a:off x="0" y="0"/>
            <a:ext cx="4789439" cy="3291568"/>
          </a:xfrm>
          <a:prstGeom prst="rect">
            <a:avLst/>
          </a:prstGeom>
        </p:spPr>
      </p:pic>
      <p:pic>
        <p:nvPicPr>
          <p:cNvPr id="5" name="Picture 4"/>
          <p:cNvPicPr>
            <a:picLocks noChangeAspect="1"/>
          </p:cNvPicPr>
          <p:nvPr/>
        </p:nvPicPr>
        <p:blipFill>
          <a:blip r:embed="rId5"/>
          <a:stretch>
            <a:fillRect/>
          </a:stretch>
        </p:blipFill>
        <p:spPr>
          <a:xfrm>
            <a:off x="5143500" y="3291568"/>
            <a:ext cx="3872318" cy="3566432"/>
          </a:xfrm>
          <a:prstGeom prst="rect">
            <a:avLst/>
          </a:prstGeom>
        </p:spPr>
      </p:pic>
      <p:pic>
        <p:nvPicPr>
          <p:cNvPr id="6" name="Picture 5"/>
          <p:cNvPicPr>
            <a:picLocks noChangeAspect="1"/>
          </p:cNvPicPr>
          <p:nvPr/>
        </p:nvPicPr>
        <p:blipFill>
          <a:blip r:embed="rId6"/>
          <a:stretch>
            <a:fillRect/>
          </a:stretch>
        </p:blipFill>
        <p:spPr>
          <a:xfrm>
            <a:off x="0" y="3291568"/>
            <a:ext cx="5143500" cy="3566432"/>
          </a:xfrm>
          <a:prstGeom prst="rect">
            <a:avLst/>
          </a:prstGeom>
        </p:spPr>
      </p:pic>
    </p:spTree>
    <p:extLst>
      <p:ext uri="{BB962C8B-B14F-4D97-AF65-F5344CB8AC3E}">
        <p14:creationId xmlns:p14="http://schemas.microsoft.com/office/powerpoint/2010/main" val="39266916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outerShdw blurRad="38100" dist="38100" dir="2700000" algn="tl">
                    <a:srgbClr val="000000">
                      <a:alpha val="43137"/>
                    </a:srgbClr>
                  </a:outerShdw>
                </a:effectLst>
              </a:rPr>
              <a:t>Swot analysis on ASDA</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77334" y="1110343"/>
            <a:ext cx="8596668" cy="4931019"/>
          </a:xfrm>
        </p:spPr>
        <p:txBody>
          <a:bodyPr/>
          <a:lstStyle/>
          <a:p>
            <a:pPr marL="0" indent="0">
              <a:buNone/>
            </a:pPr>
            <a:r>
              <a:rPr lang="en-GB" sz="2800" dirty="0" smtClean="0">
                <a:solidFill>
                  <a:schemeClr val="accent2">
                    <a:lumMod val="75000"/>
                  </a:schemeClr>
                </a:solidFill>
              </a:rPr>
              <a:t>ASDAS strengths </a:t>
            </a:r>
          </a:p>
          <a:p>
            <a:endParaRPr lang="en-GB" dirty="0"/>
          </a:p>
        </p:txBody>
      </p:sp>
      <p:pic>
        <p:nvPicPr>
          <p:cNvPr id="4" name="Picture 3"/>
          <p:cNvPicPr>
            <a:picLocks noChangeAspect="1"/>
          </p:cNvPicPr>
          <p:nvPr/>
        </p:nvPicPr>
        <p:blipFill>
          <a:blip r:embed="rId3"/>
          <a:stretch>
            <a:fillRect/>
          </a:stretch>
        </p:blipFill>
        <p:spPr>
          <a:xfrm>
            <a:off x="8502108" y="1327937"/>
            <a:ext cx="2266459" cy="2905692"/>
          </a:xfrm>
          <a:prstGeom prst="rect">
            <a:avLst/>
          </a:prstGeom>
        </p:spPr>
      </p:pic>
      <p:pic>
        <p:nvPicPr>
          <p:cNvPr id="5" name="Picture 4"/>
          <p:cNvPicPr>
            <a:picLocks noChangeAspect="1"/>
          </p:cNvPicPr>
          <p:nvPr/>
        </p:nvPicPr>
        <p:blipFill>
          <a:blip r:embed="rId4"/>
          <a:stretch>
            <a:fillRect/>
          </a:stretch>
        </p:blipFill>
        <p:spPr>
          <a:xfrm>
            <a:off x="0" y="4151537"/>
            <a:ext cx="3608614" cy="2706461"/>
          </a:xfrm>
          <a:prstGeom prst="rect">
            <a:avLst/>
          </a:prstGeom>
        </p:spPr>
      </p:pic>
      <p:pic>
        <p:nvPicPr>
          <p:cNvPr id="6" name="Picture 5"/>
          <p:cNvPicPr>
            <a:picLocks noChangeAspect="1"/>
          </p:cNvPicPr>
          <p:nvPr/>
        </p:nvPicPr>
        <p:blipFill>
          <a:blip r:embed="rId5"/>
          <a:stretch>
            <a:fillRect/>
          </a:stretch>
        </p:blipFill>
        <p:spPr>
          <a:xfrm>
            <a:off x="8719457" y="4151538"/>
            <a:ext cx="3472543" cy="2706461"/>
          </a:xfrm>
          <a:prstGeom prst="rect">
            <a:avLst/>
          </a:prstGeom>
        </p:spPr>
      </p:pic>
      <p:pic>
        <p:nvPicPr>
          <p:cNvPr id="7" name="Picture 6"/>
          <p:cNvPicPr>
            <a:picLocks noChangeAspect="1"/>
          </p:cNvPicPr>
          <p:nvPr/>
        </p:nvPicPr>
        <p:blipFill>
          <a:blip r:embed="rId6"/>
          <a:stretch>
            <a:fillRect/>
          </a:stretch>
        </p:blipFill>
        <p:spPr>
          <a:xfrm>
            <a:off x="3608614" y="3396343"/>
            <a:ext cx="5110843" cy="3461657"/>
          </a:xfrm>
          <a:prstGeom prst="rect">
            <a:avLst/>
          </a:prstGeom>
        </p:spPr>
      </p:pic>
      <p:sp>
        <p:nvSpPr>
          <p:cNvPr id="8" name="Rectangle 7"/>
          <p:cNvSpPr/>
          <p:nvPr/>
        </p:nvSpPr>
        <p:spPr>
          <a:xfrm>
            <a:off x="315998" y="1583829"/>
            <a:ext cx="6096000" cy="2585323"/>
          </a:xfrm>
          <a:prstGeom prst="rect">
            <a:avLst/>
          </a:prstGeom>
        </p:spPr>
        <p:txBody>
          <a:bodyPr>
            <a:spAutoFit/>
          </a:bodyPr>
          <a:lstStyle/>
          <a:p>
            <a:r>
              <a:rPr lang="en-GB" dirty="0">
                <a:hlinkClick r:id="rId7"/>
              </a:rPr>
              <a:t>https://</a:t>
            </a:r>
            <a:r>
              <a:rPr lang="en-GB" dirty="0" err="1">
                <a:hlinkClick r:id="rId7"/>
              </a:rPr>
              <a:t>www.bing.com</a:t>
            </a:r>
            <a:r>
              <a:rPr lang="en-GB" dirty="0">
                <a:hlinkClick r:id="rId7"/>
              </a:rPr>
              <a:t>/videos/</a:t>
            </a:r>
            <a:r>
              <a:rPr lang="en-GB" dirty="0" err="1">
                <a:hlinkClick r:id="rId7"/>
              </a:rPr>
              <a:t>search?q</a:t>
            </a:r>
            <a:r>
              <a:rPr lang="en-GB" dirty="0">
                <a:hlinkClick r:id="rId7"/>
              </a:rPr>
              <a:t>=asda+halloween+advert+2017&amp;&amp;</a:t>
            </a:r>
            <a:r>
              <a:rPr lang="en-GB" dirty="0" smtClean="0">
                <a:hlinkClick r:id="rId7"/>
              </a:rPr>
              <a:t>view=</a:t>
            </a:r>
            <a:r>
              <a:rPr lang="en-GB" dirty="0" err="1" smtClean="0">
                <a:hlinkClick r:id="rId7"/>
              </a:rPr>
              <a:t>detail&amp;mid</a:t>
            </a:r>
            <a:r>
              <a:rPr lang="en-GB" dirty="0" smtClean="0">
                <a:hlinkClick r:id="rId7"/>
              </a:rPr>
              <a:t>=D06FA8C5FAA29431070BD06FA8C5FAA29431070B&amp;FORM=</a:t>
            </a:r>
            <a:r>
              <a:rPr lang="en-GB" dirty="0" err="1" smtClean="0">
                <a:hlinkClick r:id="rId7"/>
              </a:rPr>
              <a:t>VRDGAR</a:t>
            </a:r>
            <a:endParaRPr lang="en-GB" dirty="0" smtClean="0"/>
          </a:p>
          <a:p>
            <a:endParaRPr lang="en-GB" dirty="0"/>
          </a:p>
          <a:p>
            <a:endParaRPr lang="en-GB" dirty="0" smtClean="0"/>
          </a:p>
          <a:p>
            <a:r>
              <a:rPr lang="en-GB" dirty="0">
                <a:hlinkClick r:id="rId8"/>
              </a:rPr>
              <a:t>https://</a:t>
            </a:r>
            <a:r>
              <a:rPr lang="en-GB" dirty="0" err="1">
                <a:hlinkClick r:id="rId8"/>
              </a:rPr>
              <a:t>www.bing.com</a:t>
            </a:r>
            <a:r>
              <a:rPr lang="en-GB" dirty="0">
                <a:hlinkClick r:id="rId8"/>
              </a:rPr>
              <a:t>/videos/</a:t>
            </a:r>
            <a:r>
              <a:rPr lang="en-GB" dirty="0" err="1">
                <a:hlinkClick r:id="rId8"/>
              </a:rPr>
              <a:t>search?q</a:t>
            </a:r>
            <a:r>
              <a:rPr lang="en-GB" dirty="0">
                <a:hlinkClick r:id="rId8"/>
              </a:rPr>
              <a:t>=asda+christmas+2017+advert&amp;&amp;</a:t>
            </a:r>
            <a:r>
              <a:rPr lang="en-GB" dirty="0" smtClean="0">
                <a:hlinkClick r:id="rId8"/>
              </a:rPr>
              <a:t>view=</a:t>
            </a:r>
            <a:r>
              <a:rPr lang="en-GB" dirty="0" err="1" smtClean="0">
                <a:hlinkClick r:id="rId8"/>
              </a:rPr>
              <a:t>detail&amp;mid</a:t>
            </a:r>
            <a:r>
              <a:rPr lang="en-GB" dirty="0" smtClean="0">
                <a:hlinkClick r:id="rId8"/>
              </a:rPr>
              <a:t>=BEAFF661F1F59B67912EBEAFF661F1F59B67912E&amp;FORM=</a:t>
            </a:r>
            <a:r>
              <a:rPr lang="en-GB" dirty="0" err="1" smtClean="0">
                <a:hlinkClick r:id="rId8"/>
              </a:rPr>
              <a:t>VRDGAR</a:t>
            </a:r>
            <a:endParaRPr lang="en-GB" dirty="0" smtClean="0"/>
          </a:p>
          <a:p>
            <a:endParaRPr lang="en-GB" dirty="0"/>
          </a:p>
        </p:txBody>
      </p:sp>
      <p:pic>
        <p:nvPicPr>
          <p:cNvPr id="9" name="Picture 8"/>
          <p:cNvPicPr>
            <a:picLocks noChangeAspect="1"/>
          </p:cNvPicPr>
          <p:nvPr/>
        </p:nvPicPr>
        <p:blipFill rotWithShape="1">
          <a:blip r:embed="rId9"/>
          <a:srcRect l="10037" t="25929" r="15633" b="7968"/>
          <a:stretch/>
        </p:blipFill>
        <p:spPr>
          <a:xfrm>
            <a:off x="6705600" y="-10437"/>
            <a:ext cx="5486400" cy="2743200"/>
          </a:xfrm>
          <a:prstGeom prst="rect">
            <a:avLst/>
          </a:prstGeom>
        </p:spPr>
      </p:pic>
    </p:spTree>
    <p:extLst>
      <p:ext uri="{BB962C8B-B14F-4D97-AF65-F5344CB8AC3E}">
        <p14:creationId xmlns:p14="http://schemas.microsoft.com/office/powerpoint/2010/main" val="120641016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8596668" cy="3880773"/>
          </a:xfrm>
        </p:spPr>
        <p:txBody>
          <a:bodyPr>
            <a:normAutofit/>
          </a:bodyPr>
          <a:lstStyle/>
          <a:p>
            <a:pPr marL="0" indent="0">
              <a:buNone/>
            </a:pPr>
            <a:r>
              <a:rPr lang="en-GB" sz="4000" dirty="0" smtClean="0"/>
              <a:t>            Weaknesses and challenges</a:t>
            </a:r>
            <a:endParaRPr lang="en-GB" sz="4000" dirty="0"/>
          </a:p>
        </p:txBody>
      </p:sp>
      <p:pic>
        <p:nvPicPr>
          <p:cNvPr id="4" name="Picture 3"/>
          <p:cNvPicPr>
            <a:picLocks noChangeAspect="1"/>
          </p:cNvPicPr>
          <p:nvPr/>
        </p:nvPicPr>
        <p:blipFill>
          <a:blip r:embed="rId3"/>
          <a:stretch>
            <a:fillRect/>
          </a:stretch>
        </p:blipFill>
        <p:spPr>
          <a:xfrm>
            <a:off x="0" y="1977433"/>
            <a:ext cx="4147455" cy="2903133"/>
          </a:xfrm>
          <a:prstGeom prst="rect">
            <a:avLst/>
          </a:prstGeom>
        </p:spPr>
      </p:pic>
      <p:pic>
        <p:nvPicPr>
          <p:cNvPr id="5" name="Picture 4"/>
          <p:cNvPicPr>
            <a:picLocks noChangeAspect="1"/>
          </p:cNvPicPr>
          <p:nvPr/>
        </p:nvPicPr>
        <p:blipFill rotWithShape="1">
          <a:blip r:embed="rId4"/>
          <a:srcRect l="10857"/>
          <a:stretch/>
        </p:blipFill>
        <p:spPr>
          <a:xfrm>
            <a:off x="4147456" y="2695951"/>
            <a:ext cx="2547257" cy="1885950"/>
          </a:xfrm>
          <a:prstGeom prst="rect">
            <a:avLst/>
          </a:prstGeom>
        </p:spPr>
      </p:pic>
      <p:pic>
        <p:nvPicPr>
          <p:cNvPr id="8" name="Picture 7"/>
          <p:cNvPicPr>
            <a:picLocks noChangeAspect="1"/>
          </p:cNvPicPr>
          <p:nvPr/>
        </p:nvPicPr>
        <p:blipFill>
          <a:blip r:embed="rId5"/>
          <a:stretch>
            <a:fillRect/>
          </a:stretch>
        </p:blipFill>
        <p:spPr>
          <a:xfrm>
            <a:off x="6694714" y="2486025"/>
            <a:ext cx="5497286" cy="2797004"/>
          </a:xfrm>
          <a:prstGeom prst="rect">
            <a:avLst/>
          </a:prstGeom>
        </p:spPr>
      </p:pic>
    </p:spTree>
    <p:extLst>
      <p:ext uri="{BB962C8B-B14F-4D97-AF65-F5344CB8AC3E}">
        <p14:creationId xmlns:p14="http://schemas.microsoft.com/office/powerpoint/2010/main" val="20172811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8596668" cy="3880773"/>
          </a:xfrm>
        </p:spPr>
        <p:txBody>
          <a:bodyPr/>
          <a:lstStyle/>
          <a:p>
            <a:pPr marL="0" indent="0">
              <a:buNone/>
            </a:pPr>
            <a:r>
              <a:rPr lang="en-GB" sz="4000" dirty="0" smtClean="0"/>
              <a:t>                            Opportunities</a:t>
            </a:r>
          </a:p>
          <a:p>
            <a:pPr marL="0" indent="0">
              <a:buNone/>
            </a:pPr>
            <a:endParaRPr lang="en-GB" dirty="0"/>
          </a:p>
        </p:txBody>
      </p:sp>
      <p:pic>
        <p:nvPicPr>
          <p:cNvPr id="4" name="Picture 3"/>
          <p:cNvPicPr>
            <a:picLocks noChangeAspect="1"/>
          </p:cNvPicPr>
          <p:nvPr/>
        </p:nvPicPr>
        <p:blipFill>
          <a:blip r:embed="rId3"/>
          <a:stretch>
            <a:fillRect/>
          </a:stretch>
        </p:blipFill>
        <p:spPr>
          <a:xfrm>
            <a:off x="4547374" y="3642041"/>
            <a:ext cx="3782786" cy="3215958"/>
          </a:xfrm>
          <a:prstGeom prst="rect">
            <a:avLst/>
          </a:prstGeom>
        </p:spPr>
      </p:pic>
      <p:pic>
        <p:nvPicPr>
          <p:cNvPr id="5" name="Picture 4"/>
          <p:cNvPicPr>
            <a:picLocks noChangeAspect="1"/>
          </p:cNvPicPr>
          <p:nvPr/>
        </p:nvPicPr>
        <p:blipFill rotWithShape="1">
          <a:blip r:embed="rId4"/>
          <a:srcRect b="5639"/>
          <a:stretch/>
        </p:blipFill>
        <p:spPr>
          <a:xfrm>
            <a:off x="7988033" y="3642041"/>
            <a:ext cx="4203967" cy="3215959"/>
          </a:xfrm>
          <a:prstGeom prst="rect">
            <a:avLst/>
          </a:prstGeom>
        </p:spPr>
      </p:pic>
      <p:pic>
        <p:nvPicPr>
          <p:cNvPr id="6" name="Picture 5"/>
          <p:cNvPicPr>
            <a:picLocks noChangeAspect="1"/>
          </p:cNvPicPr>
          <p:nvPr/>
        </p:nvPicPr>
        <p:blipFill rotWithShape="1">
          <a:blip r:embed="rId5"/>
          <a:srcRect b="14853"/>
          <a:stretch/>
        </p:blipFill>
        <p:spPr>
          <a:xfrm>
            <a:off x="4126218" y="704265"/>
            <a:ext cx="4625099" cy="2977227"/>
          </a:xfrm>
          <a:prstGeom prst="rect">
            <a:avLst/>
          </a:prstGeom>
        </p:spPr>
      </p:pic>
      <p:pic>
        <p:nvPicPr>
          <p:cNvPr id="7" name="Picture 6"/>
          <p:cNvPicPr>
            <a:picLocks noChangeAspect="1"/>
          </p:cNvPicPr>
          <p:nvPr/>
        </p:nvPicPr>
        <p:blipFill rotWithShape="1">
          <a:blip r:embed="rId6"/>
          <a:srcRect r="14286" b="30286"/>
          <a:stretch/>
        </p:blipFill>
        <p:spPr>
          <a:xfrm>
            <a:off x="-19375" y="3564818"/>
            <a:ext cx="4660476" cy="3293181"/>
          </a:xfrm>
          <a:prstGeom prst="rect">
            <a:avLst/>
          </a:prstGeom>
        </p:spPr>
      </p:pic>
      <p:pic>
        <p:nvPicPr>
          <p:cNvPr id="8" name="Picture 7"/>
          <p:cNvPicPr>
            <a:picLocks noChangeAspect="1"/>
          </p:cNvPicPr>
          <p:nvPr/>
        </p:nvPicPr>
        <p:blipFill>
          <a:blip r:embed="rId7"/>
          <a:stretch>
            <a:fillRect/>
          </a:stretch>
        </p:blipFill>
        <p:spPr>
          <a:xfrm>
            <a:off x="0" y="704266"/>
            <a:ext cx="4641101" cy="2860553"/>
          </a:xfrm>
          <a:prstGeom prst="rect">
            <a:avLst/>
          </a:prstGeom>
        </p:spPr>
      </p:pic>
      <p:pic>
        <p:nvPicPr>
          <p:cNvPr id="9" name="Picture 8"/>
          <p:cNvPicPr>
            <a:picLocks noChangeAspect="1"/>
          </p:cNvPicPr>
          <p:nvPr/>
        </p:nvPicPr>
        <p:blipFill rotWithShape="1">
          <a:blip r:embed="rId8"/>
          <a:srcRect b="9145"/>
          <a:stretch/>
        </p:blipFill>
        <p:spPr>
          <a:xfrm>
            <a:off x="8751317" y="704265"/>
            <a:ext cx="3478056" cy="2937775"/>
          </a:xfrm>
          <a:prstGeom prst="rect">
            <a:avLst/>
          </a:prstGeom>
        </p:spPr>
      </p:pic>
    </p:spTree>
    <p:extLst>
      <p:ext uri="{BB962C8B-B14F-4D97-AF65-F5344CB8AC3E}">
        <p14:creationId xmlns:p14="http://schemas.microsoft.com/office/powerpoint/2010/main" val="37087627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8596668" cy="3880773"/>
          </a:xfrm>
        </p:spPr>
        <p:txBody>
          <a:bodyPr>
            <a:normAutofit/>
          </a:bodyPr>
          <a:lstStyle/>
          <a:p>
            <a:pPr marL="0" indent="0">
              <a:buNone/>
            </a:pPr>
            <a:r>
              <a:rPr lang="en-GB" sz="4400" dirty="0" smtClean="0"/>
              <a:t>                           Threats</a:t>
            </a:r>
            <a:endParaRPr lang="en-GB" sz="4400" dirty="0"/>
          </a:p>
        </p:txBody>
      </p:sp>
      <p:pic>
        <p:nvPicPr>
          <p:cNvPr id="4" name="Picture 3"/>
          <p:cNvPicPr>
            <a:picLocks noChangeAspect="1"/>
          </p:cNvPicPr>
          <p:nvPr/>
        </p:nvPicPr>
        <p:blipFill>
          <a:blip r:embed="rId3"/>
          <a:stretch>
            <a:fillRect/>
          </a:stretch>
        </p:blipFill>
        <p:spPr>
          <a:xfrm>
            <a:off x="3408239" y="2583715"/>
            <a:ext cx="5699047" cy="4274285"/>
          </a:xfrm>
          <a:prstGeom prst="rect">
            <a:avLst/>
          </a:prstGeom>
        </p:spPr>
      </p:pic>
      <p:pic>
        <p:nvPicPr>
          <p:cNvPr id="5" name="Picture 4"/>
          <p:cNvPicPr>
            <a:picLocks noChangeAspect="1"/>
          </p:cNvPicPr>
          <p:nvPr/>
        </p:nvPicPr>
        <p:blipFill>
          <a:blip r:embed="rId4"/>
          <a:stretch>
            <a:fillRect/>
          </a:stretch>
        </p:blipFill>
        <p:spPr>
          <a:xfrm>
            <a:off x="344109" y="1207076"/>
            <a:ext cx="3689048" cy="4733119"/>
          </a:xfrm>
          <a:prstGeom prst="rect">
            <a:avLst/>
          </a:prstGeom>
        </p:spPr>
      </p:pic>
      <p:pic>
        <p:nvPicPr>
          <p:cNvPr id="6" name="Picture 5"/>
          <p:cNvPicPr>
            <a:picLocks noChangeAspect="1"/>
          </p:cNvPicPr>
          <p:nvPr/>
        </p:nvPicPr>
        <p:blipFill>
          <a:blip r:embed="rId5"/>
          <a:stretch>
            <a:fillRect/>
          </a:stretch>
        </p:blipFill>
        <p:spPr>
          <a:xfrm>
            <a:off x="4725562" y="704771"/>
            <a:ext cx="2371725" cy="2381250"/>
          </a:xfrm>
          <a:prstGeom prst="rect">
            <a:avLst/>
          </a:prstGeom>
        </p:spPr>
      </p:pic>
    </p:spTree>
    <p:extLst>
      <p:ext uri="{BB962C8B-B14F-4D97-AF65-F5344CB8AC3E}">
        <p14:creationId xmlns:p14="http://schemas.microsoft.com/office/powerpoint/2010/main" val="4102276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4101" y="63448"/>
            <a:ext cx="8596668" cy="1320800"/>
          </a:xfrm>
        </p:spPr>
        <p:txBody>
          <a:bodyPr>
            <a:normAutofit/>
          </a:bodyPr>
          <a:lstStyle/>
          <a:p>
            <a:r>
              <a:rPr lang="en-GB" sz="6600" b="1" dirty="0" err="1" smtClean="0"/>
              <a:t>Pestel</a:t>
            </a:r>
            <a:r>
              <a:rPr lang="en-GB" sz="6600" b="1" dirty="0" smtClean="0"/>
              <a:t> </a:t>
            </a:r>
            <a:endParaRPr lang="en-GB" sz="6600" b="1" dirty="0"/>
          </a:p>
        </p:txBody>
      </p:sp>
      <p:sp>
        <p:nvSpPr>
          <p:cNvPr id="3" name="Content Placeholder 2"/>
          <p:cNvSpPr>
            <a:spLocks noGrp="1"/>
          </p:cNvSpPr>
          <p:nvPr>
            <p:ph idx="1"/>
          </p:nvPr>
        </p:nvSpPr>
        <p:spPr>
          <a:xfrm>
            <a:off x="163286" y="63449"/>
            <a:ext cx="9110716" cy="5977914"/>
          </a:xfrm>
        </p:spPr>
        <p:txBody>
          <a:bodyPr/>
          <a:lstStyle/>
          <a:p>
            <a:pPr marL="0" indent="0">
              <a:buNone/>
            </a:pPr>
            <a:endParaRPr lang="en-GB" dirty="0" smtClean="0"/>
          </a:p>
          <a:p>
            <a:pPr marL="0" indent="0">
              <a:buNone/>
            </a:pPr>
            <a:endParaRPr lang="en-GB" dirty="0"/>
          </a:p>
          <a:p>
            <a:pPr marL="0" indent="0">
              <a:buNone/>
            </a:pPr>
            <a:endParaRPr lang="en-GB" dirty="0" smtClean="0"/>
          </a:p>
          <a:p>
            <a:pPr marL="0" indent="0">
              <a:buNone/>
            </a:pPr>
            <a:r>
              <a:rPr lang="en-GB" sz="5400" b="1" dirty="0" smtClean="0">
                <a:ln w="22225">
                  <a:solidFill>
                    <a:schemeClr val="accent2"/>
                  </a:solidFill>
                  <a:prstDash val="solid"/>
                </a:ln>
                <a:solidFill>
                  <a:schemeClr val="accent2">
                    <a:lumMod val="40000"/>
                    <a:lumOff val="60000"/>
                  </a:schemeClr>
                </a:solidFill>
              </a:rPr>
              <a:t>P                          political</a:t>
            </a:r>
            <a:endParaRPr lang="en-GB" sz="5400" dirty="0" smtClean="0"/>
          </a:p>
        </p:txBody>
      </p:sp>
      <p:pic>
        <p:nvPicPr>
          <p:cNvPr id="5" name="Picture 4"/>
          <p:cNvPicPr>
            <a:picLocks noChangeAspect="1"/>
          </p:cNvPicPr>
          <p:nvPr/>
        </p:nvPicPr>
        <p:blipFill>
          <a:blip r:embed="rId3"/>
          <a:stretch>
            <a:fillRect/>
          </a:stretch>
        </p:blipFill>
        <p:spPr>
          <a:xfrm>
            <a:off x="0" y="2326020"/>
            <a:ext cx="6698487" cy="4531980"/>
          </a:xfrm>
          <a:prstGeom prst="rect">
            <a:avLst/>
          </a:prstGeom>
        </p:spPr>
      </p:pic>
      <p:pic>
        <p:nvPicPr>
          <p:cNvPr id="6" name="Picture 5"/>
          <p:cNvPicPr>
            <a:picLocks noChangeAspect="1"/>
          </p:cNvPicPr>
          <p:nvPr/>
        </p:nvPicPr>
        <p:blipFill>
          <a:blip r:embed="rId4"/>
          <a:stretch>
            <a:fillRect/>
          </a:stretch>
        </p:blipFill>
        <p:spPr>
          <a:xfrm>
            <a:off x="6523798" y="2955471"/>
            <a:ext cx="5668202" cy="3902529"/>
          </a:xfrm>
          <a:prstGeom prst="rect">
            <a:avLst/>
          </a:prstGeom>
        </p:spPr>
      </p:pic>
      <p:sp>
        <p:nvSpPr>
          <p:cNvPr id="7" name="Right Arrow 6"/>
          <p:cNvSpPr/>
          <p:nvPr/>
        </p:nvSpPr>
        <p:spPr>
          <a:xfrm>
            <a:off x="1904164" y="1509382"/>
            <a:ext cx="2890157" cy="5878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469931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326571"/>
            <a:ext cx="10573052" cy="5714791"/>
          </a:xfrm>
        </p:spPr>
        <p:txBody>
          <a:bodyPr/>
          <a:lstStyle/>
          <a:p>
            <a:pPr marL="0" indent="0">
              <a:buNone/>
            </a:pPr>
            <a:r>
              <a:rPr lang="en-GB" sz="5400" b="1" dirty="0" smtClean="0">
                <a:ln w="22225">
                  <a:solidFill>
                    <a:schemeClr val="accent2"/>
                  </a:solidFill>
                  <a:prstDash val="solid"/>
                </a:ln>
                <a:solidFill>
                  <a:schemeClr val="accent2">
                    <a:lumMod val="40000"/>
                    <a:lumOff val="60000"/>
                  </a:schemeClr>
                </a:solidFill>
              </a:rPr>
              <a:t>E                             ECONOMIC</a:t>
            </a:r>
            <a:endParaRPr lang="en-GB" sz="5400" dirty="0" smtClean="0"/>
          </a:p>
          <a:p>
            <a:pPr marL="0" indent="0">
              <a:buNone/>
            </a:pPr>
            <a:endParaRPr lang="en-GB" dirty="0"/>
          </a:p>
          <a:p>
            <a:pPr marL="0" indent="0">
              <a:buNone/>
            </a:pPr>
            <a:endParaRPr lang="en-GB" dirty="0" smtClean="0"/>
          </a:p>
        </p:txBody>
      </p:sp>
      <p:sp>
        <p:nvSpPr>
          <p:cNvPr id="5" name="Right Arrow 4"/>
          <p:cNvSpPr/>
          <p:nvPr/>
        </p:nvSpPr>
        <p:spPr>
          <a:xfrm>
            <a:off x="2139043" y="465574"/>
            <a:ext cx="4114800" cy="7021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3"/>
          <a:stretch>
            <a:fillRect/>
          </a:stretch>
        </p:blipFill>
        <p:spPr>
          <a:xfrm>
            <a:off x="1566182" y="1306705"/>
            <a:ext cx="6728732" cy="5230816"/>
          </a:xfrm>
          <a:prstGeom prst="rect">
            <a:avLst/>
          </a:prstGeom>
        </p:spPr>
      </p:pic>
    </p:spTree>
    <p:extLst>
      <p:ext uri="{BB962C8B-B14F-4D97-AF65-F5344CB8AC3E}">
        <p14:creationId xmlns:p14="http://schemas.microsoft.com/office/powerpoint/2010/main" val="37969759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1"/>
            <a:ext cx="8596668" cy="6041362"/>
          </a:xfrm>
        </p:spPr>
        <p:txBody>
          <a:bodyPr>
            <a:normAutofit/>
          </a:bodyPr>
          <a:lstStyle/>
          <a:p>
            <a:pPr marL="0" indent="0">
              <a:buNone/>
            </a:pPr>
            <a:r>
              <a:rPr lang="en-GB" sz="5400" b="1" dirty="0" smtClean="0">
                <a:ln w="22225">
                  <a:solidFill>
                    <a:schemeClr val="accent2"/>
                  </a:solidFill>
                  <a:prstDash val="solid"/>
                </a:ln>
                <a:solidFill>
                  <a:schemeClr val="accent2">
                    <a:lumMod val="40000"/>
                    <a:lumOff val="60000"/>
                  </a:schemeClr>
                </a:solidFill>
              </a:rPr>
              <a:t>S                       SOCIAL</a:t>
            </a:r>
            <a:endParaRPr lang="en-GB" sz="5400" dirty="0"/>
          </a:p>
        </p:txBody>
      </p:sp>
      <p:sp>
        <p:nvSpPr>
          <p:cNvPr id="4" name="Right Arrow 3"/>
          <p:cNvSpPr/>
          <p:nvPr/>
        </p:nvSpPr>
        <p:spPr>
          <a:xfrm>
            <a:off x="2052853" y="293914"/>
            <a:ext cx="2922815" cy="63681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0" y="2041278"/>
            <a:ext cx="8919856" cy="4816722"/>
          </a:xfrm>
          <a:prstGeom prst="rect">
            <a:avLst/>
          </a:prstGeom>
        </p:spPr>
      </p:pic>
    </p:spTree>
    <p:extLst>
      <p:ext uri="{BB962C8B-B14F-4D97-AF65-F5344CB8AC3E}">
        <p14:creationId xmlns:p14="http://schemas.microsoft.com/office/powerpoint/2010/main" val="31302886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1"/>
            <a:ext cx="9756623" cy="6041362"/>
          </a:xfrm>
        </p:spPr>
        <p:txBody>
          <a:bodyPr>
            <a:normAutofit/>
          </a:bodyPr>
          <a:lstStyle/>
          <a:p>
            <a:pPr marL="0" indent="0">
              <a:buNone/>
            </a:pPr>
            <a:r>
              <a:rPr lang="en-GB" sz="5400" b="1" dirty="0" smtClean="0">
                <a:ln w="22225">
                  <a:solidFill>
                    <a:schemeClr val="accent2"/>
                  </a:solidFill>
                  <a:prstDash val="solid"/>
                </a:ln>
                <a:solidFill>
                  <a:schemeClr val="accent2">
                    <a:lumMod val="40000"/>
                    <a:lumOff val="60000"/>
                  </a:schemeClr>
                </a:solidFill>
              </a:rPr>
              <a:t>T                  TECHNOLOGICAL    </a:t>
            </a:r>
            <a:endParaRPr lang="en-GB" sz="5400" dirty="0"/>
          </a:p>
        </p:txBody>
      </p:sp>
      <p:sp>
        <p:nvSpPr>
          <p:cNvPr id="4" name="Right Arrow 3"/>
          <p:cNvSpPr/>
          <p:nvPr/>
        </p:nvSpPr>
        <p:spPr>
          <a:xfrm>
            <a:off x="1812472" y="228600"/>
            <a:ext cx="2530929" cy="6531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3"/>
          <a:stretch>
            <a:fillRect/>
          </a:stretch>
        </p:blipFill>
        <p:spPr>
          <a:xfrm>
            <a:off x="6812727" y="2302328"/>
            <a:ext cx="5383976" cy="4555672"/>
          </a:xfrm>
          <a:prstGeom prst="rect">
            <a:avLst/>
          </a:prstGeom>
        </p:spPr>
      </p:pic>
      <p:pic>
        <p:nvPicPr>
          <p:cNvPr id="6" name="Picture 5"/>
          <p:cNvPicPr>
            <a:picLocks noChangeAspect="1"/>
          </p:cNvPicPr>
          <p:nvPr/>
        </p:nvPicPr>
        <p:blipFill>
          <a:blip r:embed="rId4"/>
          <a:stretch>
            <a:fillRect/>
          </a:stretch>
        </p:blipFill>
        <p:spPr>
          <a:xfrm>
            <a:off x="3281673" y="881743"/>
            <a:ext cx="3436860" cy="4455030"/>
          </a:xfrm>
          <a:prstGeom prst="rect">
            <a:avLst/>
          </a:prstGeom>
        </p:spPr>
      </p:pic>
      <p:pic>
        <p:nvPicPr>
          <p:cNvPr id="2" name="Picture 1"/>
          <p:cNvPicPr>
            <a:picLocks noChangeAspect="1"/>
          </p:cNvPicPr>
          <p:nvPr/>
        </p:nvPicPr>
        <p:blipFill>
          <a:blip r:embed="rId5"/>
          <a:stretch>
            <a:fillRect/>
          </a:stretch>
        </p:blipFill>
        <p:spPr>
          <a:xfrm>
            <a:off x="-24156" y="3184744"/>
            <a:ext cx="3673256" cy="3673256"/>
          </a:xfrm>
          <a:prstGeom prst="rect">
            <a:avLst/>
          </a:prstGeom>
        </p:spPr>
      </p:pic>
      <p:sp>
        <p:nvSpPr>
          <p:cNvPr id="7" name="Rectangle 6"/>
          <p:cNvSpPr/>
          <p:nvPr/>
        </p:nvSpPr>
        <p:spPr>
          <a:xfrm>
            <a:off x="335240" y="4287776"/>
            <a:ext cx="2954463" cy="584775"/>
          </a:xfrm>
          <a:prstGeom prst="rect">
            <a:avLst/>
          </a:prstGeom>
        </p:spPr>
        <p:txBody>
          <a:bodyPr wrap="none">
            <a:spAutoFit/>
          </a:bodyPr>
          <a:lstStyle/>
          <a:p>
            <a:r>
              <a:rPr lang="en-GB" sz="3200" dirty="0" smtClean="0"/>
              <a:t>www.asda.com</a:t>
            </a:r>
            <a:endParaRPr lang="en-GB" sz="3200" dirty="0"/>
          </a:p>
        </p:txBody>
      </p:sp>
    </p:spTree>
    <p:extLst>
      <p:ext uri="{BB962C8B-B14F-4D97-AF65-F5344CB8AC3E}">
        <p14:creationId xmlns:p14="http://schemas.microsoft.com/office/powerpoint/2010/main" val="31411657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11046580" cy="1320800"/>
          </a:xfrm>
        </p:spPr>
        <p:txBody>
          <a:bodyPr>
            <a:normAutofit fontScale="90000"/>
          </a:bodyPr>
          <a:lstStyle/>
          <a:p>
            <a:pPr lvl="0">
              <a:spcBef>
                <a:spcPts val="1000"/>
              </a:spcBef>
              <a:buClr>
                <a:srgbClr val="90C226"/>
              </a:buClr>
              <a:buSzPct val="80000"/>
            </a:pPr>
            <a:r>
              <a:rPr lang="en-GB" sz="5400" b="1" dirty="0">
                <a:ln w="22225">
                  <a:solidFill>
                    <a:srgbClr val="54A021"/>
                  </a:solidFill>
                  <a:prstDash val="solid"/>
                </a:ln>
                <a:solidFill>
                  <a:srgbClr val="54A021">
                    <a:lumMod val="40000"/>
                    <a:lumOff val="60000"/>
                  </a:srgbClr>
                </a:solidFill>
                <a:ea typeface="+mn-ea"/>
                <a:cs typeface="+mn-cs"/>
              </a:rPr>
              <a:t>E                             </a:t>
            </a:r>
            <a:r>
              <a:rPr lang="en-GB" sz="5400" b="1" dirty="0" smtClean="0">
                <a:ln w="22225">
                  <a:solidFill>
                    <a:srgbClr val="54A021"/>
                  </a:solidFill>
                  <a:prstDash val="solid"/>
                </a:ln>
                <a:solidFill>
                  <a:srgbClr val="54A021">
                    <a:lumMod val="40000"/>
                    <a:lumOff val="60000"/>
                  </a:srgbClr>
                </a:solidFill>
                <a:ea typeface="+mn-ea"/>
                <a:cs typeface="+mn-cs"/>
              </a:rPr>
              <a:t>ENVIRONMENTAL</a:t>
            </a:r>
            <a:r>
              <a:rPr lang="en-GB" sz="5400" dirty="0">
                <a:solidFill>
                  <a:prstClr val="black">
                    <a:lumMod val="75000"/>
                    <a:lumOff val="25000"/>
                  </a:prstClr>
                </a:solidFill>
                <a:ea typeface="+mn-ea"/>
                <a:cs typeface="+mn-cs"/>
              </a:rPr>
              <a:t/>
            </a:r>
            <a:br>
              <a:rPr lang="en-GB" sz="5400" dirty="0">
                <a:solidFill>
                  <a:prstClr val="black">
                    <a:lumMod val="75000"/>
                    <a:lumOff val="25000"/>
                  </a:prstClr>
                </a:solidFill>
                <a:ea typeface="+mn-ea"/>
                <a:cs typeface="+mn-cs"/>
              </a:rPr>
            </a:br>
            <a:r>
              <a:rPr lang="en-GB" dirty="0"/>
              <a:t/>
            </a:r>
            <a:br>
              <a:rPr lang="en-GB" dirty="0"/>
            </a:br>
            <a:endParaRPr lang="en-GB" dirty="0"/>
          </a:p>
        </p:txBody>
      </p:sp>
      <p:pic>
        <p:nvPicPr>
          <p:cNvPr id="5" name="Content Placeholder 4"/>
          <p:cNvPicPr>
            <a:picLocks noGrp="1" noChangeAspect="1"/>
          </p:cNvPicPr>
          <p:nvPr>
            <p:ph idx="1"/>
          </p:nvPr>
        </p:nvPicPr>
        <p:blipFill>
          <a:blip r:embed="rId3"/>
          <a:stretch>
            <a:fillRect/>
          </a:stretch>
        </p:blipFill>
        <p:spPr>
          <a:xfrm>
            <a:off x="2581841" y="1930400"/>
            <a:ext cx="4927600" cy="4927600"/>
          </a:xfrm>
          <a:prstGeom prst="rect">
            <a:avLst/>
          </a:prstGeom>
        </p:spPr>
      </p:pic>
      <p:sp>
        <p:nvSpPr>
          <p:cNvPr id="4" name="Right Arrow 3"/>
          <p:cNvSpPr/>
          <p:nvPr/>
        </p:nvSpPr>
        <p:spPr>
          <a:xfrm>
            <a:off x="2286000" y="796472"/>
            <a:ext cx="2890157" cy="4735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315423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spcBef>
                <a:spcPts val="1000"/>
              </a:spcBef>
            </a:pPr>
            <a:r>
              <a:rPr lang="en-GB" sz="5400" b="1" dirty="0" smtClean="0">
                <a:ln w="22225">
                  <a:solidFill>
                    <a:srgbClr val="54A021"/>
                  </a:solidFill>
                  <a:prstDash val="solid"/>
                </a:ln>
                <a:solidFill>
                  <a:srgbClr val="54A021">
                    <a:lumMod val="40000"/>
                    <a:lumOff val="60000"/>
                  </a:srgbClr>
                </a:solidFill>
                <a:ea typeface="+mn-ea"/>
                <a:cs typeface="+mn-cs"/>
              </a:rPr>
              <a:t>L                             LEGAL</a:t>
            </a:r>
            <a:r>
              <a:rPr lang="en-GB" sz="5400" dirty="0">
                <a:solidFill>
                  <a:prstClr val="black">
                    <a:lumMod val="75000"/>
                    <a:lumOff val="25000"/>
                  </a:prstClr>
                </a:solidFill>
                <a:ea typeface="+mn-ea"/>
                <a:cs typeface="+mn-cs"/>
              </a:rPr>
              <a:t/>
            </a:r>
            <a:br>
              <a:rPr lang="en-GB" sz="5400" dirty="0">
                <a:solidFill>
                  <a:prstClr val="black">
                    <a:lumMod val="75000"/>
                    <a:lumOff val="25000"/>
                  </a:prstClr>
                </a:solidFill>
                <a:ea typeface="+mn-ea"/>
                <a:cs typeface="+mn-cs"/>
              </a:rPr>
            </a:br>
            <a:endParaRPr lang="en-GB" dirty="0"/>
          </a:p>
        </p:txBody>
      </p:sp>
      <p:pic>
        <p:nvPicPr>
          <p:cNvPr id="5" name="Content Placeholder 4"/>
          <p:cNvPicPr>
            <a:picLocks noGrp="1" noChangeAspect="1"/>
          </p:cNvPicPr>
          <p:nvPr>
            <p:ph idx="1"/>
          </p:nvPr>
        </p:nvPicPr>
        <p:blipFill>
          <a:blip r:embed="rId3"/>
          <a:stretch>
            <a:fillRect/>
          </a:stretch>
        </p:blipFill>
        <p:spPr>
          <a:xfrm>
            <a:off x="0" y="1986530"/>
            <a:ext cx="7878857" cy="4871470"/>
          </a:xfrm>
          <a:prstGeom prst="rect">
            <a:avLst/>
          </a:prstGeom>
        </p:spPr>
      </p:pic>
      <p:sp>
        <p:nvSpPr>
          <p:cNvPr id="4" name="Right Arrow 3"/>
          <p:cNvSpPr/>
          <p:nvPr/>
        </p:nvSpPr>
        <p:spPr>
          <a:xfrm>
            <a:off x="2155371" y="865414"/>
            <a:ext cx="3380015" cy="5715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51307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6497" y="609600"/>
            <a:ext cx="8596668" cy="1320800"/>
          </a:xfrm>
        </p:spPr>
        <p:txBody>
          <a:bodyPr/>
          <a:lstStyle/>
          <a:p>
            <a:r>
              <a:rPr lang="en-GB" dirty="0" smtClean="0"/>
              <a:t>Teamwork </a:t>
            </a:r>
            <a:endParaRPr lang="en-GB" dirty="0"/>
          </a:p>
        </p:txBody>
      </p:sp>
      <p:pic>
        <p:nvPicPr>
          <p:cNvPr id="4" name="Content Placeholder 3"/>
          <p:cNvPicPr>
            <a:picLocks noGrp="1" noChangeAspect="1"/>
          </p:cNvPicPr>
          <p:nvPr>
            <p:ph idx="1"/>
          </p:nvPr>
        </p:nvPicPr>
        <p:blipFill>
          <a:blip r:embed="rId3"/>
          <a:stretch>
            <a:fillRect/>
          </a:stretch>
        </p:blipFill>
        <p:spPr>
          <a:xfrm>
            <a:off x="1" y="1572053"/>
            <a:ext cx="8478982" cy="5285947"/>
          </a:xfrm>
          <a:prstGeom prst="rect">
            <a:avLst/>
          </a:prstGeom>
        </p:spPr>
      </p:pic>
    </p:spTree>
    <p:extLst>
      <p:ext uri="{BB962C8B-B14F-4D97-AF65-F5344CB8AC3E}">
        <p14:creationId xmlns:p14="http://schemas.microsoft.com/office/powerpoint/2010/main" val="39736903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375557"/>
            <a:ext cx="8596668" cy="5665805"/>
          </a:xfrm>
        </p:spPr>
        <p:txBody>
          <a:bodyPr/>
          <a:lstStyle/>
          <a:p>
            <a:pPr marL="0" indent="0">
              <a:buNone/>
            </a:pPr>
            <a:r>
              <a:rPr lang="en-GB" dirty="0" smtClean="0"/>
              <a:t>Thank you for </a:t>
            </a:r>
            <a:r>
              <a:rPr lang="en-GB" dirty="0" smtClean="0"/>
              <a:t>listening,</a:t>
            </a:r>
            <a:endParaRPr lang="en-GB" dirty="0" smtClean="0"/>
          </a:p>
          <a:p>
            <a:pPr marL="0" indent="0">
              <a:buNone/>
            </a:pPr>
            <a:r>
              <a:rPr lang="en-GB" dirty="0" smtClean="0"/>
              <a:t>Alexandra Safadi</a:t>
            </a:r>
            <a:endParaRPr lang="en-GB" dirty="0"/>
          </a:p>
        </p:txBody>
      </p:sp>
      <p:pic>
        <p:nvPicPr>
          <p:cNvPr id="2" name="Picture 1"/>
          <p:cNvPicPr>
            <a:picLocks noChangeAspect="1"/>
          </p:cNvPicPr>
          <p:nvPr/>
        </p:nvPicPr>
        <p:blipFill>
          <a:blip r:embed="rId3"/>
          <a:stretch>
            <a:fillRect/>
          </a:stretch>
        </p:blipFill>
        <p:spPr>
          <a:xfrm>
            <a:off x="2658835" y="2530929"/>
            <a:ext cx="5593893" cy="2927471"/>
          </a:xfrm>
          <a:prstGeom prst="rect">
            <a:avLst/>
          </a:prstGeom>
        </p:spPr>
      </p:pic>
    </p:spTree>
    <p:extLst>
      <p:ext uri="{BB962C8B-B14F-4D97-AF65-F5344CB8AC3E}">
        <p14:creationId xmlns:p14="http://schemas.microsoft.com/office/powerpoint/2010/main" val="517812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596668" cy="6858000"/>
          </a:xfrm>
        </p:spPr>
        <p:txBody>
          <a:bodyPr>
            <a:normAutofit/>
          </a:bodyPr>
          <a:lstStyle/>
          <a:p>
            <a:r>
              <a:rPr lang="en-GB" dirty="0" smtClean="0"/>
              <a:t>REFERENCES</a:t>
            </a:r>
            <a:endParaRPr lang="en-GB" dirty="0"/>
          </a:p>
        </p:txBody>
      </p:sp>
      <p:sp>
        <p:nvSpPr>
          <p:cNvPr id="3" name="Content Placeholder 2"/>
          <p:cNvSpPr>
            <a:spLocks noGrp="1"/>
          </p:cNvSpPr>
          <p:nvPr>
            <p:ph idx="1"/>
          </p:nvPr>
        </p:nvSpPr>
        <p:spPr>
          <a:xfrm>
            <a:off x="0" y="408214"/>
            <a:ext cx="12192000" cy="6449786"/>
          </a:xfrm>
        </p:spPr>
        <p:txBody>
          <a:bodyPr>
            <a:normAutofit/>
          </a:bodyPr>
          <a:lstStyle/>
          <a:p>
            <a:endParaRPr lang="en-GB" dirty="0"/>
          </a:p>
          <a:p>
            <a:endParaRPr lang="en-GB" dirty="0"/>
          </a:p>
          <a:p>
            <a:endParaRPr lang="en-GB" dirty="0" smtClean="0"/>
          </a:p>
          <a:p>
            <a:endParaRPr lang="en-GB" dirty="0"/>
          </a:p>
        </p:txBody>
      </p:sp>
      <p:sp>
        <p:nvSpPr>
          <p:cNvPr id="4" name="Rectangle 3"/>
          <p:cNvSpPr/>
          <p:nvPr/>
        </p:nvSpPr>
        <p:spPr>
          <a:xfrm>
            <a:off x="-1" y="640221"/>
            <a:ext cx="11642271" cy="1200329"/>
          </a:xfrm>
          <a:prstGeom prst="rect">
            <a:avLst/>
          </a:prstGeom>
        </p:spPr>
        <p:txBody>
          <a:bodyPr wrap="square">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7" name="Rectangle 6"/>
          <p:cNvSpPr/>
          <p:nvPr/>
        </p:nvSpPr>
        <p:spPr>
          <a:xfrm>
            <a:off x="451758" y="1232450"/>
            <a:ext cx="11740242" cy="4801314"/>
          </a:xfrm>
          <a:prstGeom prst="rect">
            <a:avLst/>
          </a:prstGeom>
        </p:spPr>
        <p:txBody>
          <a:bodyPr wrap="square">
            <a:spAutoFit/>
          </a:bodyPr>
          <a:lstStyle/>
          <a:p>
            <a:pPr marL="285750" indent="-285750">
              <a:buFont typeface="Arial" panose="020B0604020202020204" pitchFamily="34" charset="0"/>
              <a:buChar char="•"/>
            </a:pPr>
            <a:r>
              <a:rPr lang="en-GB" dirty="0"/>
              <a:t>Zigu. “ASDA SWOT Analysis | </a:t>
            </a:r>
            <a:r>
              <a:rPr lang="en-GB" dirty="0" err="1"/>
              <a:t>USP</a:t>
            </a:r>
            <a:r>
              <a:rPr lang="en-GB" dirty="0"/>
              <a:t> &amp; Competitors | </a:t>
            </a:r>
            <a:r>
              <a:rPr lang="en-GB" dirty="0" err="1"/>
              <a:t>BrandGuide</a:t>
            </a:r>
            <a:r>
              <a:rPr lang="en-GB" dirty="0"/>
              <a:t>.” MBA </a:t>
            </a:r>
            <a:r>
              <a:rPr lang="en-GB" dirty="0" err="1"/>
              <a:t>Skool-Study.Learn.Share</a:t>
            </a:r>
            <a:r>
              <a:rPr lang="en-GB" dirty="0"/>
              <a:t>., </a:t>
            </a:r>
            <a:r>
              <a:rPr lang="en-GB" dirty="0" err="1"/>
              <a:t>www.mbaskool.com</a:t>
            </a:r>
            <a:r>
              <a:rPr lang="en-GB" dirty="0"/>
              <a:t>/</a:t>
            </a:r>
            <a:r>
              <a:rPr lang="en-GB" dirty="0" err="1"/>
              <a:t>brandguide</a:t>
            </a:r>
            <a:r>
              <a:rPr lang="en-GB" dirty="0"/>
              <a:t>/lifestyle-and-retail/2040-asda.html.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“Our History.” ASDA Corporate, </a:t>
            </a:r>
            <a:r>
              <a:rPr lang="en-GB" dirty="0" err="1"/>
              <a:t>corporate.asda.com</a:t>
            </a:r>
            <a:r>
              <a:rPr lang="en-GB" dirty="0"/>
              <a:t>/our-story/our-history.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“Swot And Pestle Analyses Of Asda Marketing Essay.” </a:t>
            </a:r>
            <a:r>
              <a:rPr lang="en-GB" dirty="0" err="1"/>
              <a:t>UKEssays</a:t>
            </a:r>
            <a:r>
              <a:rPr lang="en-GB" dirty="0"/>
              <a:t>, www.ukessays.com/essays/marketing/swot-and-pestle-analyses-of-</a:t>
            </a:r>
            <a:r>
              <a:rPr lang="en-GB" dirty="0" err="1"/>
              <a:t>asda</a:t>
            </a:r>
            <a:r>
              <a:rPr lang="en-GB" dirty="0"/>
              <a:t>-marketing-</a:t>
            </a:r>
            <a:r>
              <a:rPr lang="en-GB" dirty="0" err="1"/>
              <a:t>essay.php</a:t>
            </a:r>
            <a:r>
              <a:rPr lang="en-GB" dirty="0"/>
              <a: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“Swot And Pestle Analyses Of Asda Marketing Essay.” </a:t>
            </a:r>
            <a:r>
              <a:rPr lang="en-GB" dirty="0" err="1"/>
              <a:t>UKEssays</a:t>
            </a:r>
            <a:r>
              <a:rPr lang="en-GB" dirty="0"/>
              <a:t>, www.ukessays.com/essays/marketing/swot-and-pestle-analyses-of-</a:t>
            </a:r>
            <a:r>
              <a:rPr lang="en-GB" dirty="0" err="1"/>
              <a:t>asda</a:t>
            </a:r>
            <a:r>
              <a:rPr lang="en-GB" dirty="0"/>
              <a:t>-marketing-</a:t>
            </a:r>
            <a:r>
              <a:rPr lang="en-GB" dirty="0" err="1"/>
              <a:t>essay.php</a:t>
            </a:r>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err="1"/>
              <a:t>Chambley</a:t>
            </a:r>
            <a:r>
              <a:rPr lang="en-GB" dirty="0"/>
              <a:t>, Jessica. “</a:t>
            </a:r>
            <a:r>
              <a:rPr lang="en-GB" dirty="0" err="1"/>
              <a:t>Businesss</a:t>
            </a:r>
            <a:r>
              <a:rPr lang="en-GB" dirty="0"/>
              <a:t> Studies.” How Political, Legal and Social Factors Impact on Asda, 1 Jan. 1970, </a:t>
            </a:r>
            <a:r>
              <a:rPr lang="en-GB" dirty="0" err="1"/>
              <a:t>businessstudiesjesschambley.blogspot.co.uk</a:t>
            </a:r>
            <a:r>
              <a:rPr lang="en-GB" dirty="0"/>
              <a:t>/2013/06/how-political-legal-and-social-</a:t>
            </a:r>
            <a:r>
              <a:rPr lang="en-GB" dirty="0" err="1"/>
              <a:t>factors.html</a:t>
            </a:r>
            <a:r>
              <a:rPr lang="en-GB" dirty="0"/>
              <a:t>.</a:t>
            </a:r>
          </a:p>
          <a:p>
            <a:pPr marL="285750" indent="-285750">
              <a:buFont typeface="Arial" panose="020B0604020202020204" pitchFamily="34" charset="0"/>
              <a:buChar char="•"/>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121443763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p:spPr>
        <p:txBody>
          <a:bodyPr>
            <a:normAutofit/>
          </a:bodyPr>
          <a:lstStyle/>
          <a:p>
            <a:endParaRPr lang="en-GB" dirty="0"/>
          </a:p>
          <a:p>
            <a:endParaRPr lang="en-GB" dirty="0"/>
          </a:p>
        </p:txBody>
      </p:sp>
      <p:sp>
        <p:nvSpPr>
          <p:cNvPr id="2" name="Rectangle 1"/>
          <p:cNvSpPr/>
          <p:nvPr/>
        </p:nvSpPr>
        <p:spPr>
          <a:xfrm>
            <a:off x="0" y="219541"/>
            <a:ext cx="12192000" cy="5632311"/>
          </a:xfrm>
          <a:prstGeom prst="rect">
            <a:avLst/>
          </a:prstGeom>
        </p:spPr>
        <p:txBody>
          <a:bodyPr wrap="square">
            <a:spAutoFit/>
          </a:bodyPr>
          <a:lstStyle/>
          <a:p>
            <a:r>
              <a:rPr lang="en-GB" dirty="0" smtClean="0"/>
              <a:t> www.bing.com/images/</a:t>
            </a:r>
            <a:r>
              <a:rPr lang="en-GB" dirty="0" err="1" smtClean="0"/>
              <a:t>search?view</a:t>
            </a:r>
            <a:r>
              <a:rPr lang="en-GB" dirty="0" smtClean="0"/>
              <a:t>=detailV2&amp;ccid=0KpVpDj%2B&amp;id=49E1BA060C6AA70E6BE3D507F164B65F99823F96&amp;thid=OIP.0KpVpDj-p5spRQe-cyJoSgEsDh&amp;q=</a:t>
            </a:r>
            <a:r>
              <a:rPr lang="en-GB" dirty="0" err="1" smtClean="0"/>
              <a:t>asda&amp;simid</a:t>
            </a:r>
            <a:r>
              <a:rPr lang="en-GB" dirty="0" smtClean="0"/>
              <a:t>=608022892643419411&amp;selectedIndex=13&amp;ajaxhist=0.</a:t>
            </a:r>
          </a:p>
          <a:p>
            <a:endParaRPr lang="en-GB" dirty="0"/>
          </a:p>
          <a:p>
            <a:r>
              <a:rPr lang="en-GB" dirty="0"/>
              <a:t>	http://</a:t>
            </a:r>
            <a:r>
              <a:rPr lang="en-GB" dirty="0" smtClean="0"/>
              <a:t>www.bozeatpalmer.co.uk/images/portfolio/</a:t>
            </a:r>
            <a:r>
              <a:rPr lang="en-GB" dirty="0" err="1" smtClean="0"/>
              <a:t>UKtime</a:t>
            </a:r>
            <a:r>
              <a:rPr lang="en-GB" dirty="0" smtClean="0"/>
              <a:t>/</a:t>
            </a:r>
            <a:r>
              <a:rPr lang="en-GB" dirty="0" err="1" smtClean="0"/>
              <a:t>time_asda.jpg</a:t>
            </a:r>
            <a:endParaRPr lang="en-GB" dirty="0" smtClean="0"/>
          </a:p>
          <a:p>
            <a:endParaRPr lang="en-GB" dirty="0"/>
          </a:p>
          <a:p>
            <a:r>
              <a:rPr lang="en-GB" dirty="0"/>
              <a:t>	http://</a:t>
            </a:r>
            <a:r>
              <a:rPr lang="en-GB" dirty="0" err="1" smtClean="0"/>
              <a:t>www.directenquiries.com</a:t>
            </a:r>
            <a:r>
              <a:rPr lang="en-GB" dirty="0" smtClean="0"/>
              <a:t>/images/</a:t>
            </a:r>
            <a:r>
              <a:rPr lang="en-GB" dirty="0" err="1" smtClean="0"/>
              <a:t>barkingdagenham</a:t>
            </a:r>
            <a:r>
              <a:rPr lang="en-GB" dirty="0" smtClean="0"/>
              <a:t>/6041/800/o6041-0101120.jpg</a:t>
            </a:r>
          </a:p>
          <a:p>
            <a:endParaRPr lang="en-GB" dirty="0"/>
          </a:p>
          <a:p>
            <a:r>
              <a:rPr lang="en-GB" dirty="0"/>
              <a:t>	https://</a:t>
            </a:r>
            <a:r>
              <a:rPr lang="en-GB" dirty="0" smtClean="0"/>
              <a:t>tse4.mm.bing.net/</a:t>
            </a:r>
            <a:r>
              <a:rPr lang="en-GB" dirty="0" err="1" smtClean="0"/>
              <a:t>th?id</a:t>
            </a:r>
            <a:r>
              <a:rPr lang="en-GB" dirty="0" smtClean="0"/>
              <a:t>=OIP.fsLJjkW1o7cXI1DmhPKeQQEjDW&amp;pid=15.1</a:t>
            </a:r>
          </a:p>
          <a:p>
            <a:endParaRPr lang="en-GB" dirty="0"/>
          </a:p>
          <a:p>
            <a:r>
              <a:rPr lang="en-GB" dirty="0"/>
              <a:t>	https://</a:t>
            </a:r>
            <a:r>
              <a:rPr lang="en-GB" dirty="0" smtClean="0"/>
              <a:t>tse2.mm.bing.net/</a:t>
            </a:r>
            <a:r>
              <a:rPr lang="en-GB" dirty="0" err="1" smtClean="0"/>
              <a:t>th?id</a:t>
            </a:r>
            <a:r>
              <a:rPr lang="en-GB" dirty="0" smtClean="0"/>
              <a:t>=OIP.Y5Z3T-BmITstiQKzZJE2mwEsDh&amp;pid=15.1</a:t>
            </a:r>
          </a:p>
          <a:p>
            <a:endParaRPr lang="en-GB" dirty="0"/>
          </a:p>
          <a:p>
            <a:r>
              <a:rPr lang="en-GB" dirty="0"/>
              <a:t>	https://</a:t>
            </a:r>
            <a:r>
              <a:rPr lang="en-GB" dirty="0" smtClean="0"/>
              <a:t>tse3.mm.bing.net/</a:t>
            </a:r>
            <a:r>
              <a:rPr lang="en-GB" dirty="0" err="1" smtClean="0"/>
              <a:t>th?id</a:t>
            </a:r>
            <a:r>
              <a:rPr lang="en-GB" dirty="0" smtClean="0"/>
              <a:t>=OIP.ornsFnrDU2-QbwJ1fLn4kgEqEs&amp;pid=15.1</a:t>
            </a:r>
          </a:p>
          <a:p>
            <a:endParaRPr lang="en-GB" dirty="0"/>
          </a:p>
          <a:p>
            <a:r>
              <a:rPr lang="en-GB" dirty="0"/>
              <a:t>	https://</a:t>
            </a:r>
            <a:r>
              <a:rPr lang="en-GB" dirty="0" smtClean="0"/>
              <a:t>tse3.mm.bing.net/</a:t>
            </a:r>
            <a:r>
              <a:rPr lang="en-GB" dirty="0" err="1" smtClean="0"/>
              <a:t>th?id</a:t>
            </a:r>
            <a:r>
              <a:rPr lang="en-GB" dirty="0" smtClean="0"/>
              <a:t>=OIP.QTByrqAa_xdBbW8wg9adTwEsDp&amp;pid=15.1</a:t>
            </a:r>
          </a:p>
          <a:p>
            <a:endParaRPr lang="en-GB" dirty="0"/>
          </a:p>
          <a:p>
            <a:r>
              <a:rPr lang="en-GB" dirty="0"/>
              <a:t>	https://</a:t>
            </a:r>
            <a:r>
              <a:rPr lang="en-GB" dirty="0" smtClean="0"/>
              <a:t>3gabw67dxh21mxkv33nf9htx-wpengine.netdna-ssl.com/</a:t>
            </a:r>
            <a:r>
              <a:rPr lang="en-GB" dirty="0" err="1" smtClean="0"/>
              <a:t>wp</a:t>
            </a:r>
            <a:r>
              <a:rPr lang="en-GB" dirty="0" smtClean="0"/>
              <a:t>-content/uploads/2016/05/</a:t>
            </a:r>
            <a:r>
              <a:rPr lang="en-GB" dirty="0" err="1" smtClean="0"/>
              <a:t>SOCIAL.png</a:t>
            </a:r>
            <a:endParaRPr lang="en-GB" dirty="0" smtClean="0"/>
          </a:p>
          <a:p>
            <a:endParaRPr lang="en-GB" dirty="0"/>
          </a:p>
          <a:p>
            <a:r>
              <a:rPr lang="en-GB" dirty="0"/>
              <a:t>	https://tse1.mm.bing.net/</a:t>
            </a:r>
            <a:r>
              <a:rPr lang="en-GB" dirty="0" err="1"/>
              <a:t>th?id</a:t>
            </a:r>
            <a:r>
              <a:rPr lang="en-GB" dirty="0"/>
              <a:t>=OIP.LjdZBKaVbeqzEQ6gF1YBhQEsDV&amp;w=231&amp;h=164&amp;c=7&amp;qlt=90&amp;o=4&amp;pid=1.7</a:t>
            </a:r>
          </a:p>
          <a:p>
            <a:endParaRPr lang="en-GB" dirty="0"/>
          </a:p>
        </p:txBody>
      </p:sp>
    </p:spTree>
    <p:extLst>
      <p:ext uri="{BB962C8B-B14F-4D97-AF65-F5344CB8AC3E}">
        <p14:creationId xmlns:p14="http://schemas.microsoft.com/office/powerpoint/2010/main" val="711746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12001500" cy="6857999"/>
          </a:xfrm>
        </p:spPr>
        <p:txBody>
          <a:bodyPr>
            <a:normAutofit fontScale="92500" lnSpcReduction="20000"/>
          </a:bodyPr>
          <a:lstStyle/>
          <a:p>
            <a:pPr marL="285750" indent="-285750" algn="l">
              <a:buFont typeface="Wingdings" panose="05000000000000000000" pitchFamily="2" charset="2"/>
              <a:buChar char="§"/>
            </a:pPr>
            <a:r>
              <a:rPr lang="en-GB" dirty="0"/>
              <a:t>https://</a:t>
            </a:r>
            <a:r>
              <a:rPr lang="en-GB" dirty="0" err="1"/>
              <a:t>topbanana.files.wordpress.com</a:t>
            </a:r>
            <a:r>
              <a:rPr lang="en-GB" dirty="0"/>
              <a:t>/2011/03/</a:t>
            </a:r>
            <a:r>
              <a:rPr lang="en-GB" dirty="0" err="1"/>
              <a:t>savings.jpg</a:t>
            </a:r>
            <a:endParaRPr lang="en-GB" dirty="0"/>
          </a:p>
          <a:p>
            <a:pPr marL="285750" indent="-285750" algn="l">
              <a:buFont typeface="Wingdings" panose="05000000000000000000" pitchFamily="2" charset="2"/>
              <a:buChar char="§"/>
            </a:pPr>
            <a:r>
              <a:rPr lang="en-GB" dirty="0"/>
              <a:t>	https://tse3.mm.bing.net/</a:t>
            </a:r>
            <a:r>
              <a:rPr lang="en-GB" dirty="0" err="1"/>
              <a:t>th?id</a:t>
            </a:r>
            <a:r>
              <a:rPr lang="en-GB" dirty="0"/>
              <a:t>=OIP.2oxgYMscVNe5YCz1H85DCwEsEs&amp;pid=15.1</a:t>
            </a:r>
          </a:p>
          <a:p>
            <a:pPr marL="285750" indent="-285750" algn="l">
              <a:buFont typeface="Wingdings" panose="05000000000000000000" pitchFamily="2" charset="2"/>
              <a:buChar char="§"/>
            </a:pPr>
            <a:r>
              <a:rPr lang="en-GB" dirty="0"/>
              <a:t>https://tse4.mm.bing.net/</a:t>
            </a:r>
            <a:r>
              <a:rPr lang="en-GB" dirty="0" err="1"/>
              <a:t>th?id</a:t>
            </a:r>
            <a:r>
              <a:rPr lang="en-GB" dirty="0"/>
              <a:t>=OIP.QwcV37Rl48mwCeukT4FSVwEsCo&amp;pid=15.1</a:t>
            </a:r>
          </a:p>
          <a:p>
            <a:pPr marL="285750" indent="-285750" algn="l">
              <a:buFont typeface="Wingdings" panose="05000000000000000000" pitchFamily="2" charset="2"/>
              <a:buChar char="§"/>
            </a:pPr>
            <a:endParaRPr lang="en-GB" dirty="0"/>
          </a:p>
          <a:p>
            <a:pPr marL="285750" indent="-285750" algn="l">
              <a:buFont typeface="Wingdings" panose="05000000000000000000" pitchFamily="2" charset="2"/>
              <a:buChar char="§"/>
            </a:pPr>
            <a:r>
              <a:rPr lang="en-GB" dirty="0"/>
              <a:t>http://</a:t>
            </a:r>
            <a:r>
              <a:rPr lang="en-GB" dirty="0" err="1"/>
              <a:t>www.humbletartkitchen.com</a:t>
            </a:r>
            <a:r>
              <a:rPr lang="en-GB" dirty="0"/>
              <a:t>/</a:t>
            </a:r>
            <a:r>
              <a:rPr lang="en-GB" dirty="0" err="1"/>
              <a:t>wp</a:t>
            </a:r>
            <a:r>
              <a:rPr lang="en-GB" dirty="0"/>
              <a:t>-content/uploads/asda-in-the-1980s.jpg</a:t>
            </a:r>
          </a:p>
          <a:p>
            <a:pPr marL="285750" indent="-285750" algn="l">
              <a:buFont typeface="Wingdings" panose="05000000000000000000" pitchFamily="2" charset="2"/>
              <a:buChar char="§"/>
            </a:pPr>
            <a:endParaRPr lang="en-GB" dirty="0"/>
          </a:p>
          <a:p>
            <a:pPr marL="285750" indent="-285750" algn="l">
              <a:buFont typeface="Wingdings" panose="05000000000000000000" pitchFamily="2" charset="2"/>
              <a:buChar char="§"/>
            </a:pPr>
            <a:r>
              <a:rPr lang="en-GB" dirty="0"/>
              <a:t>http://www.s4rb.com/</a:t>
            </a:r>
            <a:r>
              <a:rPr lang="en-GB" dirty="0" err="1"/>
              <a:t>wp</a:t>
            </a:r>
            <a:r>
              <a:rPr lang="en-GB" dirty="0"/>
              <a:t>-content/uploads/2017/02/</a:t>
            </a:r>
            <a:r>
              <a:rPr lang="en-GB" dirty="0" err="1"/>
              <a:t>download.jpg</a:t>
            </a:r>
            <a:endParaRPr lang="en-GB" dirty="0"/>
          </a:p>
          <a:p>
            <a:pPr marL="285750" indent="-285750" algn="l">
              <a:buFont typeface="Wingdings" panose="05000000000000000000" pitchFamily="2" charset="2"/>
              <a:buChar char="§"/>
            </a:pPr>
            <a:r>
              <a:rPr lang="en-GB" dirty="0"/>
              <a:t>https://</a:t>
            </a:r>
            <a:r>
              <a:rPr lang="en-GB" dirty="0" err="1"/>
              <a:t>cdn.corporate.walmart.com</a:t>
            </a:r>
            <a:r>
              <a:rPr lang="en-GB" dirty="0"/>
              <a:t>/dims4/</a:t>
            </a:r>
            <a:r>
              <a:rPr lang="en-GB" dirty="0" err="1"/>
              <a:t>WMT</a:t>
            </a:r>
            <a:r>
              <a:rPr lang="en-GB" dirty="0"/>
              <a:t>/e9d0117/2147483647/crop/385x244%2B0%2B17/resize/300x190%3E/quality/90/?</a:t>
            </a:r>
            <a:r>
              <a:rPr lang="en-GB" dirty="0" err="1"/>
              <a:t>url</a:t>
            </a:r>
            <a:r>
              <a:rPr lang="en-GB" dirty="0"/>
              <a:t>=https%3A%2F%2Fcdn.corporate.walmart.com%2Ff5%2F9c%2F4f004dc24c1d925e51db108dd05c%2Fadsa-petrol.png</a:t>
            </a:r>
          </a:p>
          <a:p>
            <a:pPr marL="285750" indent="-285750" algn="l">
              <a:buFont typeface="Wingdings" panose="05000000000000000000" pitchFamily="2" charset="2"/>
              <a:buChar char="§"/>
            </a:pPr>
            <a:endParaRPr lang="en-GB" dirty="0"/>
          </a:p>
          <a:p>
            <a:pPr marL="285750" indent="-285750" algn="l">
              <a:buFont typeface="Wingdings" panose="05000000000000000000" pitchFamily="2" charset="2"/>
              <a:buChar char="§"/>
            </a:pPr>
            <a:r>
              <a:rPr lang="en-GB" dirty="0"/>
              <a:t>https://tse4.mm.bing.net/</a:t>
            </a:r>
            <a:r>
              <a:rPr lang="en-GB" dirty="0" err="1"/>
              <a:t>th?id</a:t>
            </a:r>
            <a:r>
              <a:rPr lang="en-GB" dirty="0"/>
              <a:t>=OIP.q43CI537XtE6WuyeX0_uIwDIEs&amp;w=135&amp;h=202&amp;c=7&amp;qlt=90&amp;o=4&amp;pid=1.7</a:t>
            </a:r>
          </a:p>
          <a:p>
            <a:pPr marL="285750" indent="-285750" algn="l">
              <a:buFont typeface="Wingdings" panose="05000000000000000000" pitchFamily="2" charset="2"/>
              <a:buChar char="§"/>
            </a:pPr>
            <a:endParaRPr lang="en-GB" dirty="0"/>
          </a:p>
          <a:p>
            <a:pPr marL="285750" indent="-285750" algn="l">
              <a:buFont typeface="Wingdings" panose="05000000000000000000" pitchFamily="2" charset="2"/>
              <a:buChar char="§"/>
            </a:pPr>
            <a:r>
              <a:rPr lang="en-GB" dirty="0"/>
              <a:t>https://tse2.mm.bing.net/</a:t>
            </a:r>
            <a:r>
              <a:rPr lang="en-GB" dirty="0" err="1"/>
              <a:t>th?id</a:t>
            </a:r>
            <a:r>
              <a:rPr lang="en-GB" dirty="0"/>
              <a:t>=OIP.qfGuek4IVyHzPAvTLkAs1QEsDG&amp;pid=15.1</a:t>
            </a:r>
          </a:p>
          <a:p>
            <a:pPr marL="285750" indent="-285750" algn="l">
              <a:buFont typeface="Wingdings" panose="05000000000000000000" pitchFamily="2" charset="2"/>
              <a:buChar char="§"/>
            </a:pPr>
            <a:endParaRPr lang="en-GB" dirty="0"/>
          </a:p>
          <a:p>
            <a:pPr marL="285750" indent="-285750" algn="l">
              <a:buFont typeface="Wingdings" panose="05000000000000000000" pitchFamily="2" charset="2"/>
              <a:buChar char="§"/>
            </a:pPr>
            <a:r>
              <a:rPr lang="en-GB" dirty="0"/>
              <a:t>http://</a:t>
            </a:r>
            <a:r>
              <a:rPr lang="en-GB" dirty="0" err="1"/>
              <a:t>www.lakesmere.com</a:t>
            </a:r>
            <a:r>
              <a:rPr lang="en-GB" dirty="0"/>
              <a:t>/Images/Top/Asda_4.jpg</a:t>
            </a:r>
          </a:p>
          <a:p>
            <a:pPr marL="285750" indent="-285750" algn="l">
              <a:buFont typeface="Wingdings" panose="05000000000000000000" pitchFamily="2" charset="2"/>
              <a:buChar char="§"/>
            </a:pPr>
            <a:endParaRPr lang="en-GB" dirty="0"/>
          </a:p>
          <a:p>
            <a:pPr marL="285750" indent="-285750" algn="l">
              <a:buFont typeface="Wingdings" panose="05000000000000000000" pitchFamily="2" charset="2"/>
              <a:buChar char="§"/>
            </a:pPr>
            <a:r>
              <a:rPr lang="en-GB" dirty="0"/>
              <a:t>http://</a:t>
            </a:r>
            <a:r>
              <a:rPr lang="en-GB" dirty="0" err="1"/>
              <a:t>www.soultsretailview.co.uk</a:t>
            </a:r>
            <a:r>
              <a:rPr lang="en-GB" dirty="0"/>
              <a:t>/</a:t>
            </a:r>
            <a:r>
              <a:rPr lang="en-GB" dirty="0" err="1"/>
              <a:t>wp</a:t>
            </a:r>
            <a:r>
              <a:rPr lang="en-GB" dirty="0"/>
              <a:t>-content/uploads/2011/08/asda_supermarket_old_fold_road_interior_frozen_food_graham_soult2.jpg</a:t>
            </a:r>
          </a:p>
          <a:p>
            <a:pPr marL="285750" indent="-285750" algn="l">
              <a:buFont typeface="Wingdings" panose="05000000000000000000" pitchFamily="2" charset="2"/>
              <a:buChar char="§"/>
            </a:pPr>
            <a:endParaRPr lang="en-GB" dirty="0"/>
          </a:p>
          <a:p>
            <a:pPr marL="285750" indent="-285750" algn="l">
              <a:buFont typeface="Wingdings" panose="05000000000000000000" pitchFamily="2" charset="2"/>
              <a:buChar char="§"/>
            </a:pPr>
            <a:r>
              <a:rPr lang="en-GB" dirty="0"/>
              <a:t>https://tse2.mm.bing.net/</a:t>
            </a:r>
            <a:r>
              <a:rPr lang="en-GB" dirty="0" err="1"/>
              <a:t>th?id</a:t>
            </a:r>
            <a:r>
              <a:rPr lang="en-GB" dirty="0"/>
              <a:t>=OIP.FJYoWAPd4557aiBSZjjISgEsDR&amp;pid=15.1</a:t>
            </a:r>
          </a:p>
          <a:p>
            <a:pPr marL="285750" indent="-285750" algn="l">
              <a:buFont typeface="Wingdings" panose="05000000000000000000" pitchFamily="2" charset="2"/>
              <a:buChar char="§"/>
            </a:pPr>
            <a:endParaRPr lang="en-GB" dirty="0"/>
          </a:p>
          <a:p>
            <a:pPr marL="285750" indent="-285750" algn="l">
              <a:buFont typeface="Wingdings" panose="05000000000000000000" pitchFamily="2" charset="2"/>
              <a:buChar char="§"/>
            </a:pPr>
            <a:endParaRPr lang="en-GB" dirty="0"/>
          </a:p>
          <a:p>
            <a:pPr marL="285750" indent="-285750" algn="l">
              <a:buFont typeface="Wingdings" panose="05000000000000000000" pitchFamily="2" charset="2"/>
              <a:buChar char="§"/>
            </a:pPr>
            <a:endParaRPr lang="en-GB" dirty="0"/>
          </a:p>
        </p:txBody>
      </p:sp>
    </p:spTree>
    <p:extLst>
      <p:ext uri="{BB962C8B-B14F-4D97-AF65-F5344CB8AC3E}">
        <p14:creationId xmlns:p14="http://schemas.microsoft.com/office/powerpoint/2010/main" val="3423541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1024" y="1274976"/>
            <a:ext cx="9661676" cy="4684953"/>
          </a:xfrm>
        </p:spPr>
        <p:txBody>
          <a:bodyPr>
            <a:normAutofit/>
          </a:bodyPr>
          <a:lstStyle/>
          <a:p>
            <a:pPr marL="285750" indent="-285750" algn="l">
              <a:buFont typeface="Arial" panose="020B0604020202020204" pitchFamily="34" charset="0"/>
              <a:buChar char="•"/>
            </a:pPr>
            <a:r>
              <a:rPr lang="en-GB" dirty="0"/>
              <a:t>http://</a:t>
            </a:r>
            <a:r>
              <a:rPr lang="en-GB" dirty="0" err="1"/>
              <a:t>www.lakesmere.com</a:t>
            </a:r>
            <a:r>
              <a:rPr lang="en-GB" dirty="0"/>
              <a:t>/Images/Top/Asda_4.jpg</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dirty="0"/>
              <a:t>http://</a:t>
            </a:r>
            <a:r>
              <a:rPr lang="en-GB" dirty="0" err="1"/>
              <a:t>www.soultsretailview.co.uk</a:t>
            </a:r>
            <a:r>
              <a:rPr lang="en-GB" dirty="0"/>
              <a:t>/</a:t>
            </a:r>
            <a:r>
              <a:rPr lang="en-GB" dirty="0" err="1"/>
              <a:t>wp</a:t>
            </a:r>
            <a:r>
              <a:rPr lang="en-GB" dirty="0"/>
              <a:t>-content/uploads/2011/08/asda_supermarket_old_fold_road_interior_frozen_food_graham_soult2.jpg</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dirty="0"/>
              <a:t>https://tse2.mm.bing.net/</a:t>
            </a:r>
            <a:r>
              <a:rPr lang="en-GB" dirty="0" err="1"/>
              <a:t>th?id</a:t>
            </a:r>
            <a:r>
              <a:rPr lang="en-GB" dirty="0"/>
              <a:t>=OIP.FJYoWAPd4557aiBSZjjISgEsDR&amp;pid=15.1</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31372888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1657</TotalTime>
  <Words>2268</Words>
  <Application>Microsoft Office PowerPoint</Application>
  <PresentationFormat>Widescreen</PresentationFormat>
  <Paragraphs>142</Paragraphs>
  <Slides>19</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Times New Roman</vt:lpstr>
      <vt:lpstr>Trebuchet MS</vt:lpstr>
      <vt:lpstr>Wingdings</vt:lpstr>
      <vt:lpstr>Wingdings 3</vt:lpstr>
      <vt:lpstr>Facet</vt:lpstr>
      <vt:lpstr>Contemporary management approaches assignment 2 </vt:lpstr>
      <vt:lpstr>ASDA</vt:lpstr>
      <vt:lpstr>PowerPoint Presentation</vt:lpstr>
      <vt:lpstr>Swot analysis on ASDA</vt:lpstr>
      <vt:lpstr>PowerPoint Presentation</vt:lpstr>
      <vt:lpstr>PowerPoint Presentation</vt:lpstr>
      <vt:lpstr>PowerPoint Presentation</vt:lpstr>
      <vt:lpstr>Pestel </vt:lpstr>
      <vt:lpstr>PowerPoint Presentation</vt:lpstr>
      <vt:lpstr>PowerPoint Presentation</vt:lpstr>
      <vt:lpstr>PowerPoint Presentation</vt:lpstr>
      <vt:lpstr>E                             ENVIRONMENTAL  </vt:lpstr>
      <vt:lpstr>L                             LEGAL </vt:lpstr>
      <vt:lpstr>Teamwork </vt:lpstr>
      <vt:lpstr>PowerPoint Presentation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approaches assignment 2</dc:title>
  <dc:creator>Hewlett Packard</dc:creator>
  <cp:lastModifiedBy>Hewlett Packard</cp:lastModifiedBy>
  <cp:revision>137</cp:revision>
  <dcterms:created xsi:type="dcterms:W3CDTF">2017-11-21T16:45:21Z</dcterms:created>
  <dcterms:modified xsi:type="dcterms:W3CDTF">2017-12-14T22:10:03Z</dcterms:modified>
</cp:coreProperties>
</file>