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1"/>
  </p:notesMasterIdLst>
  <p:handoutMasterIdLst>
    <p:handoutMasterId r:id="rId32"/>
  </p:handoutMasterIdLst>
  <p:sldIdLst>
    <p:sldId id="930" r:id="rId3"/>
    <p:sldId id="500" r:id="rId4"/>
    <p:sldId id="928" r:id="rId5"/>
    <p:sldId id="786" r:id="rId6"/>
    <p:sldId id="791" r:id="rId7"/>
    <p:sldId id="906" r:id="rId8"/>
    <p:sldId id="908" r:id="rId9"/>
    <p:sldId id="909" r:id="rId10"/>
    <p:sldId id="910" r:id="rId11"/>
    <p:sldId id="912" r:id="rId12"/>
    <p:sldId id="911" r:id="rId13"/>
    <p:sldId id="916" r:id="rId14"/>
    <p:sldId id="917" r:id="rId15"/>
    <p:sldId id="927" r:id="rId16"/>
    <p:sldId id="913" r:id="rId17"/>
    <p:sldId id="918" r:id="rId18"/>
    <p:sldId id="919" r:id="rId19"/>
    <p:sldId id="920" r:id="rId20"/>
    <p:sldId id="914" r:id="rId21"/>
    <p:sldId id="921" r:id="rId22"/>
    <p:sldId id="923" r:id="rId23"/>
    <p:sldId id="924" r:id="rId24"/>
    <p:sldId id="915" r:id="rId25"/>
    <p:sldId id="922" r:id="rId26"/>
    <p:sldId id="925" r:id="rId27"/>
    <p:sldId id="929" r:id="rId28"/>
    <p:sldId id="884" r:id="rId29"/>
    <p:sldId id="885" r:id="rId30"/>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92" autoAdjust="0"/>
    <p:restoredTop sz="89252" autoAdjust="0"/>
  </p:normalViewPr>
  <p:slideViewPr>
    <p:cSldViewPr snapToGrid="0">
      <p:cViewPr varScale="1">
        <p:scale>
          <a:sx n="114" d="100"/>
          <a:sy n="114" d="100"/>
        </p:scale>
        <p:origin x="2112" y="16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1.xml"/><Relationship Id="rId3" Type="http://schemas.openxmlformats.org/officeDocument/2006/relationships/slide" Target="slides/slide8.xml"/><Relationship Id="rId7" Type="http://schemas.openxmlformats.org/officeDocument/2006/relationships/slide" Target="slides/slide13.xml"/><Relationship Id="rId12" Type="http://schemas.openxmlformats.org/officeDocument/2006/relationships/slide" Target="slides/slide20.xml"/><Relationship Id="rId2" Type="http://schemas.openxmlformats.org/officeDocument/2006/relationships/slide" Target="slides/slide7.xml"/><Relationship Id="rId16" Type="http://schemas.openxmlformats.org/officeDocument/2006/relationships/slide" Target="slides/slide25.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5" Type="http://schemas.openxmlformats.org/officeDocument/2006/relationships/slide" Target="slides/slide24.xml"/><Relationship Id="rId10" Type="http://schemas.openxmlformats.org/officeDocument/2006/relationships/slide" Target="slides/slide17.xml"/><Relationship Id="rId4" Type="http://schemas.openxmlformats.org/officeDocument/2006/relationships/slide" Target="slides/slide9.xml"/><Relationship Id="rId9" Type="http://schemas.openxmlformats.org/officeDocument/2006/relationships/slide" Target="slides/slide16.xml"/><Relationship Id="rId14"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2</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4: Network Addressing</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4.1.1 –</a:t>
            </a:r>
            <a:r>
              <a:rPr lang="en-US" baseline="0" dirty="0">
                <a:latin typeface="Arial" charset="0"/>
              </a:rPr>
              <a:t> Purpose of the IPv4 Address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4.1.2 –</a:t>
            </a:r>
            <a:r>
              <a:rPr lang="en-US" baseline="0" dirty="0">
                <a:latin typeface="Arial" charset="0"/>
              </a:rPr>
              <a:t> IP Address Structure</a:t>
            </a:r>
            <a:endParaRPr lang="en-US" dirty="0"/>
          </a:p>
          <a:p>
            <a:pPr>
              <a:lnSpc>
                <a:spcPct val="80000"/>
              </a:lnSpc>
              <a:buFontTx/>
              <a:buNone/>
            </a:pPr>
            <a:endParaRPr lang="en-US" dirty="0"/>
          </a:p>
        </p:txBody>
      </p:sp>
    </p:spTree>
    <p:extLst>
      <p:ext uri="{BB962C8B-B14F-4D97-AF65-F5344CB8AC3E}">
        <p14:creationId xmlns:p14="http://schemas.microsoft.com/office/powerpoint/2010/main" val="2165270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4.1.3 –</a:t>
            </a:r>
            <a:r>
              <a:rPr lang="en-US" baseline="0" dirty="0">
                <a:latin typeface="Arial" charset="0"/>
              </a:rPr>
              <a:t> Parts of an IP Address</a:t>
            </a:r>
            <a:endParaRPr lang="en-US" dirty="0"/>
          </a:p>
          <a:p>
            <a:pPr>
              <a:lnSpc>
                <a:spcPct val="80000"/>
              </a:lnSpc>
              <a:buFontTx/>
              <a:buNone/>
            </a:pPr>
            <a:endParaRPr lang="en-US" dirty="0"/>
          </a:p>
        </p:txBody>
      </p:sp>
    </p:spTree>
    <p:extLst>
      <p:ext uri="{BB962C8B-B14F-4D97-AF65-F5344CB8AC3E}">
        <p14:creationId xmlns:p14="http://schemas.microsoft.com/office/powerpoint/2010/main" val="1128109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4.1.4 –</a:t>
            </a:r>
            <a:r>
              <a:rPr lang="en-US" baseline="0" dirty="0">
                <a:latin typeface="Arial" charset="0"/>
              </a:rPr>
              <a:t> How IP Addresses and Subnet Masks Interact</a:t>
            </a:r>
            <a:endParaRPr lang="en-US" dirty="0"/>
          </a:p>
          <a:p>
            <a:pPr>
              <a:lnSpc>
                <a:spcPct val="80000"/>
              </a:lnSpc>
              <a:buFontTx/>
              <a:buNone/>
            </a:pPr>
            <a:endParaRPr lang="en-US" dirty="0"/>
          </a:p>
        </p:txBody>
      </p:sp>
    </p:spTree>
    <p:extLst>
      <p:ext uri="{BB962C8B-B14F-4D97-AF65-F5344CB8AC3E}">
        <p14:creationId xmlns:p14="http://schemas.microsoft.com/office/powerpoint/2010/main" val="3165055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1230562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4.2.1 – IPv4 Address Classes and Default</a:t>
            </a:r>
            <a:r>
              <a:rPr lang="en-US" baseline="0" dirty="0">
                <a:latin typeface="Arial" charset="0"/>
              </a:rPr>
              <a:t> Subnet Masks</a:t>
            </a:r>
            <a:endParaRPr lang="en-US" dirty="0"/>
          </a:p>
          <a:p>
            <a:pPr>
              <a:lnSpc>
                <a:spcPct val="80000"/>
              </a:lnSpc>
              <a:buFontTx/>
              <a:buNone/>
            </a:pPr>
            <a:endParaRPr lang="en-US" dirty="0"/>
          </a:p>
        </p:txBody>
      </p:sp>
    </p:spTree>
    <p:extLst>
      <p:ext uri="{BB962C8B-B14F-4D97-AF65-F5344CB8AC3E}">
        <p14:creationId xmlns:p14="http://schemas.microsoft.com/office/powerpoint/2010/main" val="1220703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4.2.2 – Public and Private IP Addresses</a:t>
            </a:r>
            <a:endParaRPr lang="en-US" dirty="0"/>
          </a:p>
          <a:p>
            <a:pPr>
              <a:lnSpc>
                <a:spcPct val="80000"/>
              </a:lnSpc>
              <a:buFontTx/>
              <a:buNone/>
            </a:pPr>
            <a:endParaRPr lang="en-US" dirty="0"/>
          </a:p>
        </p:txBody>
      </p:sp>
    </p:spTree>
    <p:extLst>
      <p:ext uri="{BB962C8B-B14F-4D97-AF65-F5344CB8AC3E}">
        <p14:creationId xmlns:p14="http://schemas.microsoft.com/office/powerpoint/2010/main" val="803085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4.2.3 – Unicast, Broadcast and Multicast Addresses</a:t>
            </a:r>
            <a:endParaRPr lang="en-US" dirty="0"/>
          </a:p>
          <a:p>
            <a:pPr>
              <a:lnSpc>
                <a:spcPct val="80000"/>
              </a:lnSpc>
              <a:buFontTx/>
              <a:buNone/>
            </a:pPr>
            <a:endParaRPr lang="en-US" dirty="0"/>
          </a:p>
        </p:txBody>
      </p:sp>
    </p:spTree>
    <p:extLst>
      <p:ext uri="{BB962C8B-B14F-4D97-AF65-F5344CB8AC3E}">
        <p14:creationId xmlns:p14="http://schemas.microsoft.com/office/powerpoint/2010/main" val="141795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4.2.3 – Unicast, Broadcast and Multicast Addresses (Cont.)</a:t>
            </a:r>
            <a:endParaRPr lang="en-US" dirty="0"/>
          </a:p>
          <a:p>
            <a:pPr>
              <a:lnSpc>
                <a:spcPct val="80000"/>
              </a:lnSpc>
              <a:buFontTx/>
              <a:buNone/>
            </a:pPr>
            <a:endParaRPr lang="en-US" dirty="0"/>
          </a:p>
        </p:txBody>
      </p:sp>
    </p:spTree>
    <p:extLst>
      <p:ext uri="{BB962C8B-B14F-4D97-AF65-F5344CB8AC3E}">
        <p14:creationId xmlns:p14="http://schemas.microsoft.com/office/powerpoint/2010/main" val="1910000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26871053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4.3.1 – Static and Dynamic Address Assignment</a:t>
            </a:r>
            <a:endParaRPr lang="en-US" dirty="0"/>
          </a:p>
          <a:p>
            <a:pPr>
              <a:lnSpc>
                <a:spcPct val="80000"/>
              </a:lnSpc>
              <a:buFontTx/>
              <a:buNone/>
            </a:pPr>
            <a:endParaRPr lang="en-US" dirty="0"/>
          </a:p>
        </p:txBody>
      </p:sp>
    </p:spTree>
    <p:extLst>
      <p:ext uri="{BB962C8B-B14F-4D97-AF65-F5344CB8AC3E}">
        <p14:creationId xmlns:p14="http://schemas.microsoft.com/office/powerpoint/2010/main" val="197146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4.3.2 – DHCP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631968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4.3.3 – Configuring DHCP</a:t>
            </a:r>
            <a:endParaRPr lang="en-US" dirty="0"/>
          </a:p>
          <a:p>
            <a:pPr>
              <a:lnSpc>
                <a:spcPct val="80000"/>
              </a:lnSpc>
              <a:buFontTx/>
              <a:buNone/>
            </a:pPr>
            <a:endParaRPr lang="en-US" dirty="0"/>
          </a:p>
        </p:txBody>
      </p:sp>
    </p:spTree>
    <p:extLst>
      <p:ext uri="{BB962C8B-B14F-4D97-AF65-F5344CB8AC3E}">
        <p14:creationId xmlns:p14="http://schemas.microsoft.com/office/powerpoint/2010/main" val="3577341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2538552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 Management</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4.4.1 – Network</a:t>
            </a:r>
            <a:r>
              <a:rPr lang="en-US" baseline="0" dirty="0">
                <a:latin typeface="Arial" charset="0"/>
              </a:rPr>
              <a:t> Boundaries and Address Space</a:t>
            </a:r>
            <a:endParaRPr lang="en-US" dirty="0"/>
          </a:p>
          <a:p>
            <a:pPr>
              <a:lnSpc>
                <a:spcPct val="80000"/>
              </a:lnSpc>
              <a:buFontTx/>
              <a:buNone/>
            </a:pPr>
            <a:endParaRPr lang="en-US" dirty="0"/>
          </a:p>
        </p:txBody>
      </p:sp>
    </p:spTree>
    <p:extLst>
      <p:ext uri="{BB962C8B-B14F-4D97-AF65-F5344CB8AC3E}">
        <p14:creationId xmlns:p14="http://schemas.microsoft.com/office/powerpoint/2010/main" val="32137064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 Management</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4.4.2 – Address Assignment</a:t>
            </a:r>
            <a:endParaRPr lang="en-US" dirty="0"/>
          </a:p>
          <a:p>
            <a:pPr>
              <a:lnSpc>
                <a:spcPct val="80000"/>
              </a:lnSpc>
              <a:buFontTx/>
              <a:buNone/>
            </a:pPr>
            <a:endParaRPr lang="en-US" dirty="0"/>
          </a:p>
        </p:txBody>
      </p:sp>
    </p:spTree>
    <p:extLst>
      <p:ext uri="{BB962C8B-B14F-4D97-AF65-F5344CB8AC3E}">
        <p14:creationId xmlns:p14="http://schemas.microsoft.com/office/powerpoint/2010/main" val="10609045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 Management</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4.4.3 – Network</a:t>
            </a:r>
            <a:r>
              <a:rPr lang="en-US" baseline="0" dirty="0">
                <a:latin typeface="Arial" charset="0"/>
              </a:rPr>
              <a:t> </a:t>
            </a:r>
            <a:r>
              <a:rPr lang="en-US" dirty="0">
                <a:latin typeface="Arial" charset="0"/>
              </a:rPr>
              <a:t>Address Translation</a:t>
            </a:r>
            <a:endParaRPr lang="en-US" dirty="0"/>
          </a:p>
          <a:p>
            <a:pPr>
              <a:lnSpc>
                <a:spcPct val="80000"/>
              </a:lnSpc>
              <a:buFontTx/>
              <a:buNone/>
            </a:pPr>
            <a:endParaRPr lang="en-US" dirty="0"/>
          </a:p>
        </p:txBody>
      </p:sp>
    </p:spTree>
    <p:extLst>
      <p:ext uri="{BB962C8B-B14F-4D97-AF65-F5344CB8AC3E}">
        <p14:creationId xmlns:p14="http://schemas.microsoft.com/office/powerpoint/2010/main" val="8621835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29717510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Addressing with IPv6</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4.5.1 – Are You Ready for Change?</a:t>
            </a:r>
            <a:endParaRPr lang="en-US" dirty="0"/>
          </a:p>
          <a:p>
            <a:pPr>
              <a:lnSpc>
                <a:spcPct val="80000"/>
              </a:lnSpc>
              <a:buFontTx/>
              <a:buNone/>
            </a:pPr>
            <a:endParaRPr lang="en-US" dirty="0"/>
          </a:p>
        </p:txBody>
      </p:sp>
    </p:spTree>
    <p:extLst>
      <p:ext uri="{BB962C8B-B14F-4D97-AF65-F5344CB8AC3E}">
        <p14:creationId xmlns:p14="http://schemas.microsoft.com/office/powerpoint/2010/main" val="27263698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Addressing with IPv6</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4.5.2 – How is IPv6 Different?</a:t>
            </a:r>
            <a:endParaRPr lang="en-US" dirty="0"/>
          </a:p>
          <a:p>
            <a:pPr>
              <a:lnSpc>
                <a:spcPct val="80000"/>
              </a:lnSpc>
              <a:buFontTx/>
              <a:buNone/>
            </a:pPr>
            <a:endParaRPr lang="en-US" dirty="0"/>
          </a:p>
        </p:txBody>
      </p:sp>
    </p:spTree>
    <p:extLst>
      <p:ext uri="{BB962C8B-B14F-4D97-AF65-F5344CB8AC3E}">
        <p14:creationId xmlns:p14="http://schemas.microsoft.com/office/powerpoint/2010/main" val="11927479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28</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card&#10;&#10;Description automatically generated">
            <a:extLst>
              <a:ext uri="{FF2B5EF4-FFF2-40B4-BE49-F238E27FC236}">
                <a16:creationId xmlns:a16="http://schemas.microsoft.com/office/drawing/2014/main" id="{85C81305-37E5-7547-8789-89E109C3378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a card&#10;&#10;Description automatically generated">
            <a:extLst>
              <a:ext uri="{FF2B5EF4-FFF2-40B4-BE49-F238E27FC236}">
                <a16:creationId xmlns:a16="http://schemas.microsoft.com/office/drawing/2014/main" id="{3B5E8D75-3F6A-9D44-BC3E-36940F21FA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53992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4: Network Addressing</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buFont typeface="Wingdings" charset="0"/>
              <a:buNone/>
            </a:pPr>
            <a:r>
              <a:rPr lang="en-US" dirty="0">
                <a:latin typeface="Arial" charset="0"/>
              </a:rPr>
              <a:t>Networking Essentials</a:t>
            </a: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3F8CD863-8A48-B14A-9E71-9A5F5921751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155183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386878" y="331330"/>
            <a:ext cx="8014711" cy="677663"/>
          </a:xfrm>
        </p:spPr>
        <p:txBody>
          <a:bodyPr/>
          <a:lstStyle/>
          <a:p>
            <a:r>
              <a:rPr lang="en-US" dirty="0"/>
              <a:t>Chapter 4 - Sections &amp; Objectives</a:t>
            </a:r>
          </a:p>
        </p:txBody>
      </p:sp>
      <p:sp>
        <p:nvSpPr>
          <p:cNvPr id="4099" name="Rectangle 34"/>
          <p:cNvSpPr>
            <a:spLocks noGrp="1" noChangeArrowheads="1"/>
          </p:cNvSpPr>
          <p:nvPr>
            <p:ph idx="1"/>
          </p:nvPr>
        </p:nvSpPr>
        <p:spPr>
          <a:xfrm>
            <a:off x="386878" y="1255724"/>
            <a:ext cx="8386135" cy="5134565"/>
          </a:xfrm>
        </p:spPr>
        <p:txBody>
          <a:bodyPr>
            <a:normAutofit/>
          </a:bodyPr>
          <a:lstStyle/>
          <a:p>
            <a:r>
              <a:rPr lang="en-CA" dirty="0"/>
              <a:t>4.1 IPv4 Addresses and Subnet Masks</a:t>
            </a:r>
          </a:p>
          <a:p>
            <a:pPr lvl="1"/>
            <a:r>
              <a:rPr lang="en-CA" dirty="0"/>
              <a:t>Explain the features of an IPv4 address.</a:t>
            </a:r>
          </a:p>
          <a:p>
            <a:r>
              <a:rPr lang="en-CA" dirty="0"/>
              <a:t>4.2 Types of IPv4 Addresses</a:t>
            </a:r>
          </a:p>
          <a:p>
            <a:pPr lvl="1"/>
            <a:r>
              <a:rPr lang="en-CA" dirty="0"/>
              <a:t>Explain the features of the different types of IPv4 addresses.</a:t>
            </a:r>
          </a:p>
          <a:p>
            <a:r>
              <a:rPr lang="en-CA" dirty="0"/>
              <a:t>4.3 How IPv4 Addresses are Obtained</a:t>
            </a:r>
          </a:p>
          <a:p>
            <a:pPr lvl="1"/>
            <a:r>
              <a:rPr lang="en-CA" dirty="0"/>
              <a:t>Configure a DHCP server.</a:t>
            </a:r>
          </a:p>
          <a:p>
            <a:r>
              <a:rPr lang="en-CA" dirty="0"/>
              <a:t>4.4 IPv4 Address Management</a:t>
            </a:r>
          </a:p>
          <a:p>
            <a:pPr lvl="1"/>
            <a:r>
              <a:rPr lang="en-CA" dirty="0"/>
              <a:t>Explain the need for public and private addressing.</a:t>
            </a:r>
          </a:p>
          <a:p>
            <a:r>
              <a:rPr lang="en-CA" dirty="0"/>
              <a:t>4.5 Addressing with IPv6</a:t>
            </a:r>
          </a:p>
          <a:p>
            <a:pPr lvl="1"/>
            <a:r>
              <a:rPr lang="en-CA" dirty="0"/>
              <a:t>Explain the need for IPv6.</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4.1 IPv4 Addresses and Subnet Masks</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t>IPv4 Addresses and Subnet Masks</a:t>
            </a:r>
            <a:br>
              <a:rPr lang="en-US" sz="1200" dirty="0"/>
            </a:br>
            <a:r>
              <a:rPr lang="en-US" dirty="0"/>
              <a:t>Purpose of the IPv4 Address</a:t>
            </a:r>
            <a:endParaRPr lang="en-US" dirty="0">
              <a:solidFill>
                <a:srgbClr val="00B0F0"/>
              </a:solidFill>
              <a:latin typeface="Arial" charset="0"/>
            </a:endParaRPr>
          </a:p>
        </p:txBody>
      </p:sp>
      <p:sp>
        <p:nvSpPr>
          <p:cNvPr id="2" name="Content Placeholder 1"/>
          <p:cNvSpPr>
            <a:spLocks noGrp="1"/>
          </p:cNvSpPr>
          <p:nvPr>
            <p:ph idx="1"/>
          </p:nvPr>
        </p:nvSpPr>
        <p:spPr>
          <a:xfrm>
            <a:off x="213111" y="1346869"/>
            <a:ext cx="8752914" cy="1876360"/>
          </a:xfrm>
        </p:spPr>
        <p:txBody>
          <a:bodyPr/>
          <a:lstStyle/>
          <a:p>
            <a:r>
              <a:rPr lang="en-US" sz="2000" dirty="0">
                <a:solidFill>
                  <a:schemeClr val="bg2"/>
                </a:solidFill>
              </a:rPr>
              <a:t>What is an IPv4 Address?</a:t>
            </a:r>
          </a:p>
          <a:p>
            <a:pPr marL="742950" lvl="1" indent="-285750"/>
            <a:r>
              <a:rPr lang="en-US" sz="1600" dirty="0">
                <a:solidFill>
                  <a:schemeClr val="bg2"/>
                </a:solidFill>
              </a:rPr>
              <a:t>Is a logical network address that identifies a particular host</a:t>
            </a:r>
          </a:p>
          <a:p>
            <a:pPr marL="742950" lvl="1" indent="-285750"/>
            <a:r>
              <a:rPr lang="en-US" sz="1600" dirty="0"/>
              <a:t>Configured and is unique on the network for communications</a:t>
            </a:r>
          </a:p>
          <a:p>
            <a:pPr marL="742950" lvl="1" indent="-285750"/>
            <a:r>
              <a:rPr lang="en-US" sz="1600" dirty="0"/>
              <a:t>Is associated with a network interface card</a:t>
            </a:r>
          </a:p>
          <a:p>
            <a:pPr marL="742950" lvl="1" indent="-285750"/>
            <a:endParaRPr lang="en-US" sz="1600" dirty="0"/>
          </a:p>
          <a:p>
            <a:pPr marL="742950" lvl="1" indent="-285750"/>
            <a:endParaRPr lang="en-US" sz="1600" dirty="0">
              <a:solidFill>
                <a:schemeClr val="bg2"/>
              </a:solidFill>
            </a:endParaRPr>
          </a:p>
        </p:txBody>
      </p:sp>
      <p:pic>
        <p:nvPicPr>
          <p:cNvPr id="4" name="Picture 3"/>
          <p:cNvPicPr>
            <a:picLocks noChangeAspect="1"/>
          </p:cNvPicPr>
          <p:nvPr/>
        </p:nvPicPr>
        <p:blipFill>
          <a:blip r:embed="rId3"/>
          <a:stretch>
            <a:fillRect/>
          </a:stretch>
        </p:blipFill>
        <p:spPr>
          <a:xfrm>
            <a:off x="1697659" y="2983833"/>
            <a:ext cx="5945744" cy="3598234"/>
          </a:xfrm>
          <a:prstGeom prst="rect">
            <a:avLst/>
          </a:prstGeom>
        </p:spPr>
      </p:pic>
    </p:spTree>
    <p:extLst>
      <p:ext uri="{BB962C8B-B14F-4D97-AF65-F5344CB8AC3E}">
        <p14:creationId xmlns:p14="http://schemas.microsoft.com/office/powerpoint/2010/main" val="2189958124"/>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Addresses and Subnet Masks</a:t>
            </a:r>
            <a:br>
              <a:rPr lang="en-US" sz="1800" dirty="0"/>
            </a:br>
            <a:r>
              <a:rPr lang="en-US" dirty="0"/>
              <a:t>IP Address Structure</a:t>
            </a:r>
          </a:p>
        </p:txBody>
      </p:sp>
      <p:sp>
        <p:nvSpPr>
          <p:cNvPr id="2" name="Content Placeholder 1"/>
          <p:cNvSpPr>
            <a:spLocks noGrp="1"/>
          </p:cNvSpPr>
          <p:nvPr>
            <p:ph idx="1"/>
          </p:nvPr>
        </p:nvSpPr>
        <p:spPr>
          <a:xfrm>
            <a:off x="193868" y="1232592"/>
            <a:ext cx="8733677" cy="2939901"/>
          </a:xfrm>
        </p:spPr>
        <p:txBody>
          <a:bodyPr/>
          <a:lstStyle/>
          <a:p>
            <a:r>
              <a:rPr lang="en-US" dirty="0"/>
              <a:t>IPv4 Addressing</a:t>
            </a:r>
          </a:p>
          <a:p>
            <a:pPr lvl="1"/>
            <a:r>
              <a:rPr lang="en-US" dirty="0"/>
              <a:t>32 binary bits</a:t>
            </a:r>
          </a:p>
          <a:p>
            <a:pPr lvl="1"/>
            <a:r>
              <a:rPr lang="en-US" dirty="0"/>
              <a:t>For ease of use, the 32 bits are group into four 8-bit bytes called octets.</a:t>
            </a:r>
          </a:p>
          <a:p>
            <a:pPr lvl="1"/>
            <a:r>
              <a:rPr lang="en-US" dirty="0"/>
              <a:t>The octets are represented in dotted-decimal notation.</a:t>
            </a:r>
          </a:p>
          <a:p>
            <a:r>
              <a:rPr lang="en-US" dirty="0"/>
              <a:t>Binary to Decimal</a:t>
            </a:r>
          </a:p>
        </p:txBody>
      </p:sp>
      <p:pic>
        <p:nvPicPr>
          <p:cNvPr id="7" name="Picture 6"/>
          <p:cNvPicPr>
            <a:picLocks noChangeAspect="1"/>
          </p:cNvPicPr>
          <p:nvPr/>
        </p:nvPicPr>
        <p:blipFill>
          <a:blip r:embed="rId3"/>
          <a:stretch>
            <a:fillRect/>
          </a:stretch>
        </p:blipFill>
        <p:spPr>
          <a:xfrm>
            <a:off x="3171464" y="3029203"/>
            <a:ext cx="5794562" cy="3630563"/>
          </a:xfrm>
          <a:prstGeom prst="rect">
            <a:avLst/>
          </a:prstGeom>
        </p:spPr>
      </p:pic>
    </p:spTree>
    <p:extLst>
      <p:ext uri="{BB962C8B-B14F-4D97-AF65-F5344CB8AC3E}">
        <p14:creationId xmlns:p14="http://schemas.microsoft.com/office/powerpoint/2010/main" val="1568187296"/>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Addresses and Subnet Masks</a:t>
            </a:r>
            <a:br>
              <a:rPr lang="en-US" sz="1800" dirty="0"/>
            </a:br>
            <a:r>
              <a:rPr lang="en-US" dirty="0"/>
              <a:t>Parts of an IP Address</a:t>
            </a:r>
          </a:p>
        </p:txBody>
      </p:sp>
      <p:sp>
        <p:nvSpPr>
          <p:cNvPr id="2" name="Content Placeholder 1"/>
          <p:cNvSpPr>
            <a:spLocks noGrp="1"/>
          </p:cNvSpPr>
          <p:nvPr>
            <p:ph idx="1"/>
          </p:nvPr>
        </p:nvSpPr>
        <p:spPr>
          <a:xfrm>
            <a:off x="232348" y="1342733"/>
            <a:ext cx="8733677" cy="1689835"/>
          </a:xfrm>
        </p:spPr>
        <p:txBody>
          <a:bodyPr/>
          <a:lstStyle/>
          <a:p>
            <a:r>
              <a:rPr lang="en-US" dirty="0"/>
              <a:t>Networks and Hosts</a:t>
            </a:r>
          </a:p>
          <a:p>
            <a:pPr lvl="1"/>
            <a:r>
              <a:rPr lang="en-US" dirty="0"/>
              <a:t>Logical 32-bit IPv4 address is hierarchical and is made up of two parts</a:t>
            </a:r>
          </a:p>
          <a:p>
            <a:pPr lvl="2"/>
            <a:r>
              <a:rPr lang="en-US" dirty="0"/>
              <a:t>Network</a:t>
            </a:r>
          </a:p>
          <a:p>
            <a:pPr lvl="2"/>
            <a:r>
              <a:rPr lang="en-US" dirty="0"/>
              <a:t>Host</a:t>
            </a:r>
          </a:p>
          <a:p>
            <a:endParaRPr lang="en-US" dirty="0"/>
          </a:p>
        </p:txBody>
      </p:sp>
      <p:pic>
        <p:nvPicPr>
          <p:cNvPr id="6" name="Picture 5"/>
          <p:cNvPicPr>
            <a:picLocks noChangeAspect="1"/>
          </p:cNvPicPr>
          <p:nvPr/>
        </p:nvPicPr>
        <p:blipFill>
          <a:blip r:embed="rId3"/>
          <a:stretch>
            <a:fillRect/>
          </a:stretch>
        </p:blipFill>
        <p:spPr>
          <a:xfrm>
            <a:off x="1445596" y="3142709"/>
            <a:ext cx="6619197" cy="3371460"/>
          </a:xfrm>
          <a:prstGeom prst="rect">
            <a:avLst/>
          </a:prstGeom>
        </p:spPr>
      </p:pic>
    </p:spTree>
    <p:extLst>
      <p:ext uri="{BB962C8B-B14F-4D97-AF65-F5344CB8AC3E}">
        <p14:creationId xmlns:p14="http://schemas.microsoft.com/office/powerpoint/2010/main" val="62755856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US" sz="1800" dirty="0"/>
              <a:t>IPv4 Addresses and Subnet Masks</a:t>
            </a:r>
            <a:br>
              <a:rPr lang="en-US" dirty="0"/>
            </a:br>
            <a:r>
              <a:rPr lang="en-US" dirty="0"/>
              <a:t>How IP Addresses and Subnet Masks Interact</a:t>
            </a:r>
          </a:p>
        </p:txBody>
      </p:sp>
      <p:sp>
        <p:nvSpPr>
          <p:cNvPr id="2" name="Content Placeholder 1"/>
          <p:cNvSpPr>
            <a:spLocks noGrp="1"/>
          </p:cNvSpPr>
          <p:nvPr>
            <p:ph idx="1"/>
          </p:nvPr>
        </p:nvSpPr>
        <p:spPr>
          <a:xfrm>
            <a:off x="213107" y="1294011"/>
            <a:ext cx="8430150" cy="2642722"/>
          </a:xfrm>
        </p:spPr>
        <p:txBody>
          <a:bodyPr>
            <a:normAutofit lnSpcReduction="10000"/>
          </a:bodyPr>
          <a:lstStyle/>
          <a:p>
            <a:r>
              <a:rPr lang="en-US" dirty="0"/>
              <a:t>Are You on My Network?</a:t>
            </a:r>
          </a:p>
          <a:p>
            <a:pPr lvl="1"/>
            <a:r>
              <a:rPr lang="en-US" dirty="0"/>
              <a:t>When a host sends a packet, it compares its subnet mask to its own IPv4 address and the destination IPv4 address.</a:t>
            </a:r>
          </a:p>
          <a:p>
            <a:r>
              <a:rPr lang="en-US" dirty="0"/>
              <a:t>Subnet Masks</a:t>
            </a:r>
          </a:p>
          <a:p>
            <a:pPr lvl="1"/>
            <a:r>
              <a:rPr lang="en-US" dirty="0"/>
              <a:t>Common subnet masks: 255.0.0.0 (8-bits), 255.255.0.0 (16 bits) and 255.255.255.0 (24 bits).</a:t>
            </a:r>
          </a:p>
          <a:p>
            <a:pPr lvl="1"/>
            <a:r>
              <a:rPr lang="en-US" dirty="0"/>
              <a:t>Number of hosts: 2</a:t>
            </a:r>
            <a:r>
              <a:rPr lang="en-US" baseline="30000" dirty="0"/>
              <a:t>x</a:t>
            </a:r>
            <a:r>
              <a:rPr lang="en-US" dirty="0"/>
              <a:t> - 2</a:t>
            </a:r>
          </a:p>
          <a:p>
            <a:endParaRPr lang="en-US" dirty="0"/>
          </a:p>
        </p:txBody>
      </p:sp>
      <p:pic>
        <p:nvPicPr>
          <p:cNvPr id="6" name="Picture 5"/>
          <p:cNvPicPr>
            <a:picLocks noChangeAspect="1"/>
          </p:cNvPicPr>
          <p:nvPr/>
        </p:nvPicPr>
        <p:blipFill>
          <a:blip r:embed="rId3"/>
          <a:stretch>
            <a:fillRect/>
          </a:stretch>
        </p:blipFill>
        <p:spPr>
          <a:xfrm>
            <a:off x="3637209" y="3429000"/>
            <a:ext cx="5200938" cy="3197113"/>
          </a:xfrm>
          <a:prstGeom prst="rect">
            <a:avLst/>
          </a:prstGeom>
        </p:spPr>
      </p:pic>
    </p:spTree>
    <p:extLst>
      <p:ext uri="{BB962C8B-B14F-4D97-AF65-F5344CB8AC3E}">
        <p14:creationId xmlns:p14="http://schemas.microsoft.com/office/powerpoint/2010/main" val="231920409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4.2 Types of IPv4 Addresses</a:t>
            </a:r>
            <a:endParaRPr lang="en-US" sz="2400" dirty="0">
              <a:solidFill>
                <a:srgbClr val="00B0F0"/>
              </a:solidFill>
            </a:endParaRPr>
          </a:p>
        </p:txBody>
      </p:sp>
    </p:spTree>
    <p:extLst>
      <p:ext uri="{BB962C8B-B14F-4D97-AF65-F5344CB8AC3E}">
        <p14:creationId xmlns:p14="http://schemas.microsoft.com/office/powerpoint/2010/main" val="65707664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US" sz="1800" dirty="0"/>
              <a:t>Types of IPv4 Addresses</a:t>
            </a:r>
            <a:br>
              <a:rPr lang="en-US" dirty="0"/>
            </a:br>
            <a:r>
              <a:rPr lang="en-US" dirty="0"/>
              <a:t>IPv4 Address Classes and Default Subnet Masks</a:t>
            </a:r>
          </a:p>
        </p:txBody>
      </p:sp>
      <p:sp>
        <p:nvSpPr>
          <p:cNvPr id="2" name="Content Placeholder 1"/>
          <p:cNvSpPr>
            <a:spLocks noGrp="1"/>
          </p:cNvSpPr>
          <p:nvPr>
            <p:ph idx="1"/>
          </p:nvPr>
        </p:nvSpPr>
        <p:spPr>
          <a:xfrm>
            <a:off x="213109" y="1381126"/>
            <a:ext cx="8733677" cy="5084782"/>
          </a:xfrm>
        </p:spPr>
        <p:txBody>
          <a:bodyPr/>
          <a:lstStyle/>
          <a:p>
            <a:r>
              <a:rPr lang="en-US" dirty="0"/>
              <a:t>Classful Addressing</a:t>
            </a:r>
          </a:p>
          <a:p>
            <a:pPr lvl="1"/>
            <a:r>
              <a:rPr lang="en-US" dirty="0"/>
              <a:t>Class A (0.0.0.0/8 to 127.0.0.0/8) supports extremely large networks.</a:t>
            </a:r>
          </a:p>
          <a:p>
            <a:pPr lvl="1"/>
            <a:r>
              <a:rPr lang="en-US" dirty="0"/>
              <a:t>Class B (128.0.0.0 /16 – 191.255.0.0 /16) supports the needs of moderate to large size networks.</a:t>
            </a:r>
          </a:p>
          <a:p>
            <a:pPr lvl="1"/>
            <a:r>
              <a:rPr lang="en-US" dirty="0"/>
              <a:t>Class C (192.0.0.0 /24 – 223.255.255.0 /24) supports small networks with a maximum of 254 hosts. </a:t>
            </a:r>
          </a:p>
          <a:p>
            <a:r>
              <a:rPr lang="en-US" dirty="0"/>
              <a:t>Classless Addressing</a:t>
            </a:r>
          </a:p>
          <a:p>
            <a:pPr lvl="1"/>
            <a:r>
              <a:rPr lang="en-US" dirty="0"/>
              <a:t>IPv4 addresses allocated on </a:t>
            </a:r>
            <a:br>
              <a:rPr lang="en-US" dirty="0"/>
            </a:br>
            <a:r>
              <a:rPr lang="en-US" dirty="0"/>
              <a:t>any address bit boundary</a:t>
            </a:r>
          </a:p>
          <a:p>
            <a:pPr lvl="1"/>
            <a:r>
              <a:rPr lang="en-US" dirty="0"/>
              <a:t>Delays the depletion and </a:t>
            </a:r>
            <a:br>
              <a:rPr lang="en-US" dirty="0"/>
            </a:br>
            <a:r>
              <a:rPr lang="en-US" dirty="0"/>
              <a:t>exhaustion of IPv4 addresses</a:t>
            </a:r>
          </a:p>
          <a:p>
            <a:pPr lvl="1"/>
            <a:r>
              <a:rPr lang="en-US" dirty="0"/>
              <a:t>Classless Inter-Domain </a:t>
            </a:r>
          </a:p>
          <a:p>
            <a:pPr marL="228600" lvl="1" indent="0">
              <a:buNone/>
            </a:pPr>
            <a:r>
              <a:rPr lang="en-US" dirty="0"/>
              <a:t>Routing (CIDR)</a:t>
            </a:r>
          </a:p>
        </p:txBody>
      </p:sp>
      <p:pic>
        <p:nvPicPr>
          <p:cNvPr id="3" name="Picture 2"/>
          <p:cNvPicPr>
            <a:picLocks noChangeAspect="1"/>
          </p:cNvPicPr>
          <p:nvPr/>
        </p:nvPicPr>
        <p:blipFill>
          <a:blip r:embed="rId3"/>
          <a:stretch>
            <a:fillRect/>
          </a:stretch>
        </p:blipFill>
        <p:spPr>
          <a:xfrm>
            <a:off x="4534410" y="3952875"/>
            <a:ext cx="4609589" cy="2700337"/>
          </a:xfrm>
          <a:prstGeom prst="rect">
            <a:avLst/>
          </a:prstGeom>
        </p:spPr>
      </p:pic>
    </p:spTree>
    <p:extLst>
      <p:ext uri="{BB962C8B-B14F-4D97-AF65-F5344CB8AC3E}">
        <p14:creationId xmlns:p14="http://schemas.microsoft.com/office/powerpoint/2010/main" val="3494455177"/>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65517"/>
            <a:ext cx="8772157" cy="838200"/>
          </a:xfrm>
        </p:spPr>
        <p:txBody>
          <a:bodyPr/>
          <a:lstStyle/>
          <a:p>
            <a:r>
              <a:rPr lang="en-US" sz="1800" dirty="0"/>
              <a:t>Types of IPv4 Addresses</a:t>
            </a:r>
            <a:br>
              <a:rPr lang="en-US" dirty="0"/>
            </a:br>
            <a:r>
              <a:rPr lang="en-US" dirty="0"/>
              <a:t>Public and Private IP Addresses</a:t>
            </a:r>
          </a:p>
        </p:txBody>
      </p:sp>
      <p:sp>
        <p:nvSpPr>
          <p:cNvPr id="2" name="Content Placeholder 1"/>
          <p:cNvSpPr>
            <a:spLocks noGrp="1"/>
          </p:cNvSpPr>
          <p:nvPr>
            <p:ph idx="1"/>
          </p:nvPr>
        </p:nvSpPr>
        <p:spPr>
          <a:xfrm>
            <a:off x="232348" y="1289247"/>
            <a:ext cx="8733677" cy="1752395"/>
          </a:xfrm>
        </p:spPr>
        <p:txBody>
          <a:bodyPr/>
          <a:lstStyle/>
          <a:p>
            <a:r>
              <a:rPr lang="en-US" dirty="0"/>
              <a:t>Private IPv4 Addressing</a:t>
            </a:r>
          </a:p>
          <a:p>
            <a:pPr lvl="1"/>
            <a:endParaRPr lang="en-US" dirty="0"/>
          </a:p>
          <a:p>
            <a:endParaRPr lang="en-US" dirty="0"/>
          </a:p>
          <a:p>
            <a:endParaRPr lang="en-US" dirty="0"/>
          </a:p>
        </p:txBody>
      </p:sp>
      <p:pic>
        <p:nvPicPr>
          <p:cNvPr id="6" name="Picture 5"/>
          <p:cNvPicPr>
            <a:picLocks noChangeAspect="1"/>
          </p:cNvPicPr>
          <p:nvPr/>
        </p:nvPicPr>
        <p:blipFill>
          <a:blip r:embed="rId3"/>
          <a:stretch>
            <a:fillRect/>
          </a:stretch>
        </p:blipFill>
        <p:spPr>
          <a:xfrm>
            <a:off x="721345" y="1887911"/>
            <a:ext cx="7678721" cy="1153731"/>
          </a:xfrm>
          <a:prstGeom prst="rect">
            <a:avLst/>
          </a:prstGeom>
        </p:spPr>
      </p:pic>
      <p:sp>
        <p:nvSpPr>
          <p:cNvPr id="8" name="Content Placeholder 1"/>
          <p:cNvSpPr txBox="1">
            <a:spLocks/>
          </p:cNvSpPr>
          <p:nvPr/>
        </p:nvSpPr>
        <p:spPr bwMode="auto">
          <a:xfrm>
            <a:off x="213107" y="3127172"/>
            <a:ext cx="8733677" cy="3484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Using Private IPv4 Addresses</a:t>
            </a:r>
          </a:p>
          <a:p>
            <a:pPr lvl="1"/>
            <a:r>
              <a:rPr lang="en-US" kern="0" dirty="0"/>
              <a:t>Does not connect directly to the Internet</a:t>
            </a:r>
          </a:p>
          <a:p>
            <a:pPr lvl="1"/>
            <a:r>
              <a:rPr lang="en-US" kern="0" dirty="0"/>
              <a:t>Visible on local network only</a:t>
            </a:r>
          </a:p>
          <a:p>
            <a:pPr lvl="1"/>
            <a:r>
              <a:rPr lang="en-US" kern="0" dirty="0"/>
              <a:t>Loopback address: </a:t>
            </a:r>
            <a:br>
              <a:rPr lang="en-US" kern="0" dirty="0"/>
            </a:br>
            <a:r>
              <a:rPr lang="en-US" kern="0" dirty="0"/>
              <a:t>127.0.0.0 network</a:t>
            </a:r>
          </a:p>
        </p:txBody>
      </p:sp>
      <p:pic>
        <p:nvPicPr>
          <p:cNvPr id="7" name="Picture 6"/>
          <p:cNvPicPr>
            <a:picLocks noChangeAspect="1"/>
          </p:cNvPicPr>
          <p:nvPr/>
        </p:nvPicPr>
        <p:blipFill>
          <a:blip r:embed="rId4"/>
          <a:stretch>
            <a:fillRect/>
          </a:stretch>
        </p:blipFill>
        <p:spPr>
          <a:xfrm>
            <a:off x="4599186" y="4107008"/>
            <a:ext cx="4307418" cy="2602398"/>
          </a:xfrm>
          <a:prstGeom prst="rect">
            <a:avLst/>
          </a:prstGeom>
        </p:spPr>
      </p:pic>
    </p:spTree>
    <p:extLst>
      <p:ext uri="{BB962C8B-B14F-4D97-AF65-F5344CB8AC3E}">
        <p14:creationId xmlns:p14="http://schemas.microsoft.com/office/powerpoint/2010/main" val="40857228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Types of IPv4 Addresses</a:t>
            </a:r>
            <a:br>
              <a:rPr lang="en-US" dirty="0"/>
            </a:br>
            <a:r>
              <a:rPr lang="en-US" dirty="0"/>
              <a:t>Unicast, Broadcast and Multicast Addresses</a:t>
            </a:r>
          </a:p>
        </p:txBody>
      </p:sp>
      <p:sp>
        <p:nvSpPr>
          <p:cNvPr id="2" name="Content Placeholder 1"/>
          <p:cNvSpPr>
            <a:spLocks noGrp="1"/>
          </p:cNvSpPr>
          <p:nvPr>
            <p:ph idx="1"/>
          </p:nvPr>
        </p:nvSpPr>
        <p:spPr>
          <a:xfrm>
            <a:off x="213109" y="1489323"/>
            <a:ext cx="3553194" cy="1244600"/>
          </a:xfrm>
        </p:spPr>
        <p:txBody>
          <a:bodyPr/>
          <a:lstStyle/>
          <a:p>
            <a:r>
              <a:rPr lang="en-US" dirty="0"/>
              <a:t>A Message for Me</a:t>
            </a:r>
          </a:p>
          <a:p>
            <a:pPr lvl="1"/>
            <a:r>
              <a:rPr lang="en-US" dirty="0"/>
              <a:t>Unique destination MAC </a:t>
            </a:r>
            <a:br>
              <a:rPr lang="en-US" dirty="0"/>
            </a:br>
            <a:r>
              <a:rPr lang="en-US" dirty="0"/>
              <a:t>and IP addresses</a:t>
            </a:r>
          </a:p>
          <a:p>
            <a:endParaRPr lang="en-US" dirty="0"/>
          </a:p>
          <a:p>
            <a:endParaRPr lang="en-US" dirty="0"/>
          </a:p>
        </p:txBody>
      </p:sp>
      <p:sp>
        <p:nvSpPr>
          <p:cNvPr id="9" name="Content Placeholder 1"/>
          <p:cNvSpPr txBox="1">
            <a:spLocks/>
          </p:cNvSpPr>
          <p:nvPr/>
        </p:nvSpPr>
        <p:spPr bwMode="auto">
          <a:xfrm>
            <a:off x="193868" y="3250997"/>
            <a:ext cx="8733677" cy="1724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Something for Everyone</a:t>
            </a:r>
          </a:p>
          <a:p>
            <a:pPr lvl="1"/>
            <a:r>
              <a:rPr lang="en-US" kern="0" dirty="0"/>
              <a:t>Broadcast MAC and IP address:</a:t>
            </a:r>
          </a:p>
          <a:p>
            <a:pPr lvl="2"/>
            <a:r>
              <a:rPr lang="en-US" kern="0" dirty="0"/>
              <a:t>MAC address: FFFF:FFFF:FFFF</a:t>
            </a:r>
          </a:p>
          <a:p>
            <a:pPr lvl="2"/>
            <a:r>
              <a:rPr lang="en-US" kern="0" dirty="0"/>
              <a:t>Host portion of IP Address is all 1s</a:t>
            </a:r>
          </a:p>
          <a:p>
            <a:endParaRPr lang="en-US" kern="0" dirty="0"/>
          </a:p>
          <a:p>
            <a:endParaRPr lang="en-US" kern="0" dirty="0"/>
          </a:p>
        </p:txBody>
      </p:sp>
      <p:pic>
        <p:nvPicPr>
          <p:cNvPr id="8" name="Picture 7"/>
          <p:cNvPicPr>
            <a:picLocks noChangeAspect="1"/>
          </p:cNvPicPr>
          <p:nvPr/>
        </p:nvPicPr>
        <p:blipFill>
          <a:blip r:embed="rId3"/>
          <a:stretch>
            <a:fillRect/>
          </a:stretch>
        </p:blipFill>
        <p:spPr>
          <a:xfrm>
            <a:off x="1555117" y="4975400"/>
            <a:ext cx="5070652" cy="1616602"/>
          </a:xfrm>
          <a:prstGeom prst="rect">
            <a:avLst/>
          </a:prstGeom>
        </p:spPr>
      </p:pic>
      <p:pic>
        <p:nvPicPr>
          <p:cNvPr id="10" name="Picture 9"/>
          <p:cNvPicPr>
            <a:picLocks noChangeAspect="1"/>
          </p:cNvPicPr>
          <p:nvPr/>
        </p:nvPicPr>
        <p:blipFill>
          <a:blip r:embed="rId4"/>
          <a:stretch>
            <a:fillRect/>
          </a:stretch>
        </p:blipFill>
        <p:spPr>
          <a:xfrm>
            <a:off x="3766303" y="1399045"/>
            <a:ext cx="4920181" cy="1425156"/>
          </a:xfrm>
          <a:prstGeom prst="rect">
            <a:avLst/>
          </a:prstGeom>
        </p:spPr>
      </p:pic>
    </p:spTree>
    <p:extLst>
      <p:ext uri="{BB962C8B-B14F-4D97-AF65-F5344CB8AC3E}">
        <p14:creationId xmlns:p14="http://schemas.microsoft.com/office/powerpoint/2010/main" val="1177207151"/>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48092"/>
            <a:ext cx="8772157" cy="838200"/>
          </a:xfrm>
        </p:spPr>
        <p:txBody>
          <a:bodyPr>
            <a:normAutofit/>
          </a:bodyPr>
          <a:lstStyle/>
          <a:p>
            <a:r>
              <a:rPr lang="en-US" sz="1800" dirty="0"/>
              <a:t>Types of IPv4 Addresses</a:t>
            </a:r>
            <a:br>
              <a:rPr lang="en-US" dirty="0"/>
            </a:br>
            <a:r>
              <a:rPr lang="en-US" sz="2700" dirty="0"/>
              <a:t>Unicast, Broadcast and Multicast Addresses (Cont.)</a:t>
            </a:r>
          </a:p>
        </p:txBody>
      </p:sp>
      <p:sp>
        <p:nvSpPr>
          <p:cNvPr id="2" name="Content Placeholder 1"/>
          <p:cNvSpPr>
            <a:spLocks noGrp="1"/>
          </p:cNvSpPr>
          <p:nvPr>
            <p:ph idx="1"/>
          </p:nvPr>
        </p:nvSpPr>
        <p:spPr>
          <a:xfrm>
            <a:off x="213109" y="1232592"/>
            <a:ext cx="8733677" cy="2729807"/>
          </a:xfrm>
        </p:spPr>
        <p:txBody>
          <a:bodyPr/>
          <a:lstStyle/>
          <a:p>
            <a:r>
              <a:rPr lang="en-US" dirty="0"/>
              <a:t>Just for this Group</a:t>
            </a:r>
          </a:p>
          <a:p>
            <a:pPr lvl="1"/>
            <a:r>
              <a:rPr lang="en-US" dirty="0"/>
              <a:t>A single packet is sent to a selected set of hosts in the multicast group</a:t>
            </a:r>
          </a:p>
          <a:p>
            <a:pPr lvl="1"/>
            <a:r>
              <a:rPr lang="en-US" dirty="0"/>
              <a:t>Reserved IPv4 address</a:t>
            </a:r>
          </a:p>
          <a:p>
            <a:pPr lvl="2"/>
            <a:r>
              <a:rPr lang="en-US" dirty="0"/>
              <a:t>Reserved multicast range: 224.0.0.0 to 239.255.255.255</a:t>
            </a:r>
          </a:p>
          <a:p>
            <a:pPr lvl="2"/>
            <a:r>
              <a:rPr lang="en-US" dirty="0"/>
              <a:t>Reserved multicast range on local network: 224.0.0.0 to 224.0.0.255</a:t>
            </a:r>
          </a:p>
          <a:p>
            <a:endParaRPr lang="en-US" dirty="0"/>
          </a:p>
          <a:p>
            <a:endParaRPr lang="en-US" dirty="0"/>
          </a:p>
        </p:txBody>
      </p:sp>
      <p:pic>
        <p:nvPicPr>
          <p:cNvPr id="3" name="Picture 2"/>
          <p:cNvPicPr>
            <a:picLocks noChangeAspect="1"/>
          </p:cNvPicPr>
          <p:nvPr/>
        </p:nvPicPr>
        <p:blipFill>
          <a:blip r:embed="rId3"/>
          <a:stretch>
            <a:fillRect/>
          </a:stretch>
        </p:blipFill>
        <p:spPr>
          <a:xfrm>
            <a:off x="1535859" y="4218432"/>
            <a:ext cx="6326974" cy="2023742"/>
          </a:xfrm>
          <a:prstGeom prst="rect">
            <a:avLst/>
          </a:prstGeom>
        </p:spPr>
      </p:pic>
    </p:spTree>
    <p:extLst>
      <p:ext uri="{BB962C8B-B14F-4D97-AF65-F5344CB8AC3E}">
        <p14:creationId xmlns:p14="http://schemas.microsoft.com/office/powerpoint/2010/main" val="279133544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4.3 How IPv4 Addresses are Obtained</a:t>
            </a:r>
            <a:endParaRPr lang="en-US" sz="2400" dirty="0">
              <a:solidFill>
                <a:srgbClr val="00B0F0"/>
              </a:solidFill>
            </a:endParaRPr>
          </a:p>
        </p:txBody>
      </p:sp>
    </p:spTree>
    <p:extLst>
      <p:ext uri="{BB962C8B-B14F-4D97-AF65-F5344CB8AC3E}">
        <p14:creationId xmlns:p14="http://schemas.microsoft.com/office/powerpoint/2010/main" val="1067136515"/>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Static and Dynamic Address Assignment</a:t>
            </a:r>
          </a:p>
        </p:txBody>
      </p:sp>
      <p:sp>
        <p:nvSpPr>
          <p:cNvPr id="2" name="Content Placeholder 1"/>
          <p:cNvSpPr>
            <a:spLocks noGrp="1"/>
          </p:cNvSpPr>
          <p:nvPr>
            <p:ph idx="1"/>
          </p:nvPr>
        </p:nvSpPr>
        <p:spPr/>
        <p:txBody>
          <a:bodyPr/>
          <a:lstStyle/>
          <a:p>
            <a:r>
              <a:rPr lang="en-US" dirty="0"/>
              <a:t>Assigning Addresses</a:t>
            </a:r>
          </a:p>
          <a:p>
            <a:pPr lvl="1"/>
            <a:r>
              <a:rPr lang="en-US" dirty="0"/>
              <a:t>Can be done statically or dynamically</a:t>
            </a:r>
          </a:p>
          <a:p>
            <a:pPr lvl="1"/>
            <a:r>
              <a:rPr lang="en-US" dirty="0"/>
              <a:t>Assign an IPv4 address, subnet mask, default gateway and other necessary info for network communications</a:t>
            </a:r>
          </a:p>
          <a:p>
            <a:pPr lvl="1"/>
            <a:r>
              <a:rPr lang="en-US" dirty="0"/>
              <a:t>Static IPv4 addresses:</a:t>
            </a:r>
          </a:p>
          <a:p>
            <a:pPr lvl="2"/>
            <a:r>
              <a:rPr lang="en-US" dirty="0"/>
              <a:t>Hosts, such as servers and printers, that need particular addresses</a:t>
            </a:r>
          </a:p>
          <a:p>
            <a:pPr lvl="2"/>
            <a:r>
              <a:rPr lang="en-US" dirty="0"/>
              <a:t>Can be time consuming and error prone </a:t>
            </a:r>
          </a:p>
          <a:p>
            <a:pPr lvl="2"/>
            <a:r>
              <a:rPr lang="en-US" dirty="0"/>
              <a:t>Need to maintain an accurate list of which IPv4 addresses</a:t>
            </a:r>
          </a:p>
          <a:p>
            <a:pPr lvl="1"/>
            <a:r>
              <a:rPr lang="en-US" dirty="0"/>
              <a:t>Dynamic IPv4 Address Assignment</a:t>
            </a:r>
          </a:p>
          <a:p>
            <a:pPr lvl="2"/>
            <a:r>
              <a:rPr lang="en-US" dirty="0"/>
              <a:t>Dynamic Host Configuration Protocol (DHCP) allows for automatic assignment of addressing information</a:t>
            </a:r>
          </a:p>
          <a:p>
            <a:pPr lvl="2"/>
            <a:r>
              <a:rPr lang="en-US" dirty="0"/>
              <a:t>Preferred method of assignment for a large network</a:t>
            </a:r>
          </a:p>
          <a:p>
            <a:pPr lvl="2"/>
            <a:r>
              <a:rPr lang="en-US" dirty="0"/>
              <a:t>IP addresses can be reallocated when they become available</a:t>
            </a:r>
          </a:p>
        </p:txBody>
      </p:sp>
    </p:spTree>
    <p:extLst>
      <p:ext uri="{BB962C8B-B14F-4D97-AF65-F5344CB8AC3E}">
        <p14:creationId xmlns:p14="http://schemas.microsoft.com/office/powerpoint/2010/main" val="3374294226"/>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DHCP Servers</a:t>
            </a:r>
          </a:p>
        </p:txBody>
      </p:sp>
      <p:sp>
        <p:nvSpPr>
          <p:cNvPr id="2" name="Content Placeholder 1"/>
          <p:cNvSpPr>
            <a:spLocks noGrp="1"/>
          </p:cNvSpPr>
          <p:nvPr>
            <p:ph idx="1"/>
          </p:nvPr>
        </p:nvSpPr>
        <p:spPr>
          <a:xfrm>
            <a:off x="193868" y="1232593"/>
            <a:ext cx="8733677" cy="3753936"/>
          </a:xfrm>
        </p:spPr>
        <p:txBody>
          <a:bodyPr/>
          <a:lstStyle/>
          <a:p>
            <a:r>
              <a:rPr lang="en-US" dirty="0"/>
              <a:t>Where Do DHCP Addresses Come From?</a:t>
            </a:r>
          </a:p>
          <a:p>
            <a:pPr lvl="1"/>
            <a:r>
              <a:rPr lang="en-US" dirty="0"/>
              <a:t>Medium to large network</a:t>
            </a:r>
          </a:p>
          <a:p>
            <a:pPr lvl="2"/>
            <a:r>
              <a:rPr lang="en-US" dirty="0"/>
              <a:t>Usually a local dedicated PC-based server</a:t>
            </a:r>
          </a:p>
          <a:p>
            <a:pPr lvl="1"/>
            <a:r>
              <a:rPr lang="en-US" dirty="0"/>
              <a:t>Home network</a:t>
            </a:r>
          </a:p>
          <a:p>
            <a:pPr lvl="2"/>
            <a:r>
              <a:rPr lang="en-US" dirty="0"/>
              <a:t>A wireless router can serve as a client to receive IP configuration information from the ISP</a:t>
            </a:r>
          </a:p>
          <a:p>
            <a:pPr lvl="2"/>
            <a:r>
              <a:rPr lang="en-US" dirty="0"/>
              <a:t>A wireless router can </a:t>
            </a:r>
            <a:br>
              <a:rPr lang="en-US" dirty="0"/>
            </a:br>
            <a:r>
              <a:rPr lang="en-US" dirty="0"/>
              <a:t>act as a DHCP server </a:t>
            </a:r>
            <a:br>
              <a:rPr lang="en-US" dirty="0"/>
            </a:br>
            <a:r>
              <a:rPr lang="en-US" dirty="0"/>
              <a:t>for the hosts in the local </a:t>
            </a:r>
            <a:br>
              <a:rPr lang="en-US" dirty="0"/>
            </a:br>
            <a:r>
              <a:rPr lang="en-US" dirty="0"/>
              <a:t>network</a:t>
            </a:r>
          </a:p>
          <a:p>
            <a:pPr lvl="2"/>
            <a:endParaRPr lang="en-US" dirty="0"/>
          </a:p>
          <a:p>
            <a:pPr lvl="1"/>
            <a:endParaRPr lang="en-US" dirty="0"/>
          </a:p>
        </p:txBody>
      </p:sp>
      <p:pic>
        <p:nvPicPr>
          <p:cNvPr id="6" name="Picture 5"/>
          <p:cNvPicPr>
            <a:picLocks noChangeAspect="1"/>
          </p:cNvPicPr>
          <p:nvPr/>
        </p:nvPicPr>
        <p:blipFill>
          <a:blip r:embed="rId3"/>
          <a:stretch>
            <a:fillRect/>
          </a:stretch>
        </p:blipFill>
        <p:spPr>
          <a:xfrm>
            <a:off x="4159349" y="3596640"/>
            <a:ext cx="4806676" cy="3115304"/>
          </a:xfrm>
          <a:prstGeom prst="rect">
            <a:avLst/>
          </a:prstGeom>
        </p:spPr>
      </p:pic>
    </p:spTree>
    <p:extLst>
      <p:ext uri="{BB962C8B-B14F-4D97-AF65-F5344CB8AC3E}">
        <p14:creationId xmlns:p14="http://schemas.microsoft.com/office/powerpoint/2010/main" val="310929274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Configuring DHCP</a:t>
            </a:r>
          </a:p>
        </p:txBody>
      </p:sp>
      <p:sp>
        <p:nvSpPr>
          <p:cNvPr id="2" name="Content Placeholder 1"/>
          <p:cNvSpPr>
            <a:spLocks noGrp="1"/>
          </p:cNvSpPr>
          <p:nvPr>
            <p:ph idx="1"/>
          </p:nvPr>
        </p:nvSpPr>
        <p:spPr>
          <a:xfrm>
            <a:off x="213109" y="1232592"/>
            <a:ext cx="8733677" cy="5137065"/>
          </a:xfrm>
        </p:spPr>
        <p:txBody>
          <a:bodyPr/>
          <a:lstStyle/>
          <a:p>
            <a:r>
              <a:rPr lang="en-US" dirty="0"/>
              <a:t>How Does IPv4 DHCP Work?</a:t>
            </a:r>
          </a:p>
          <a:p>
            <a:pPr lvl="1"/>
            <a:r>
              <a:rPr lang="en-US" dirty="0"/>
              <a:t>Client sends a DHCP Discover message.</a:t>
            </a:r>
          </a:p>
          <a:p>
            <a:pPr lvl="2"/>
            <a:r>
              <a:rPr lang="en-US" dirty="0"/>
              <a:t>A destination IPv4 address of 255.255.255.255 (32 ones)</a:t>
            </a:r>
          </a:p>
          <a:p>
            <a:pPr lvl="2"/>
            <a:r>
              <a:rPr lang="en-US" dirty="0"/>
              <a:t>A destination MAC address of FF-FF-FF-FF-FF-FF (48 ones).</a:t>
            </a:r>
          </a:p>
          <a:p>
            <a:pPr lvl="1"/>
            <a:r>
              <a:rPr lang="en-US" dirty="0"/>
              <a:t>DHCP server will respond with a DHCP Offer, suggesting an IPv4 address for the client.</a:t>
            </a:r>
          </a:p>
          <a:p>
            <a:pPr lvl="1"/>
            <a:r>
              <a:rPr lang="en-US" dirty="0"/>
              <a:t>The host sends a DHCP </a:t>
            </a:r>
            <a:br>
              <a:rPr lang="en-US" dirty="0"/>
            </a:br>
            <a:r>
              <a:rPr lang="en-US" dirty="0"/>
              <a:t>Request to that server </a:t>
            </a:r>
            <a:br>
              <a:rPr lang="en-US" dirty="0"/>
            </a:br>
            <a:r>
              <a:rPr lang="en-US" dirty="0"/>
              <a:t>asking to use the suggested </a:t>
            </a:r>
            <a:br>
              <a:rPr lang="en-US" dirty="0"/>
            </a:br>
            <a:r>
              <a:rPr lang="en-US" dirty="0"/>
              <a:t>IPv4 address.</a:t>
            </a:r>
          </a:p>
          <a:p>
            <a:pPr lvl="1"/>
            <a:r>
              <a:rPr lang="en-US" dirty="0"/>
              <a:t>The server responds with a </a:t>
            </a:r>
            <a:br>
              <a:rPr lang="en-US" dirty="0"/>
            </a:br>
            <a:r>
              <a:rPr lang="en-US" dirty="0"/>
              <a:t>DHCP Acknowledgment.</a:t>
            </a:r>
          </a:p>
        </p:txBody>
      </p:sp>
      <p:pic>
        <p:nvPicPr>
          <p:cNvPr id="6" name="Picture 5"/>
          <p:cNvPicPr>
            <a:picLocks noChangeAspect="1"/>
          </p:cNvPicPr>
          <p:nvPr/>
        </p:nvPicPr>
        <p:blipFill>
          <a:blip r:embed="rId3"/>
          <a:stretch>
            <a:fillRect/>
          </a:stretch>
        </p:blipFill>
        <p:spPr>
          <a:xfrm>
            <a:off x="4259985" y="3657601"/>
            <a:ext cx="4686801" cy="2910524"/>
          </a:xfrm>
          <a:prstGeom prst="rect">
            <a:avLst/>
          </a:prstGeom>
        </p:spPr>
      </p:pic>
    </p:spTree>
    <p:extLst>
      <p:ext uri="{BB962C8B-B14F-4D97-AF65-F5344CB8AC3E}">
        <p14:creationId xmlns:p14="http://schemas.microsoft.com/office/powerpoint/2010/main" val="2260654745"/>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4.4 IPv4 Address Management</a:t>
            </a:r>
            <a:endParaRPr lang="en-US" sz="2400" dirty="0">
              <a:solidFill>
                <a:srgbClr val="00B0F0"/>
              </a:solidFill>
            </a:endParaRPr>
          </a:p>
        </p:txBody>
      </p:sp>
    </p:spTree>
    <p:extLst>
      <p:ext uri="{BB962C8B-B14F-4D97-AF65-F5344CB8AC3E}">
        <p14:creationId xmlns:p14="http://schemas.microsoft.com/office/powerpoint/2010/main" val="3499760830"/>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 Management</a:t>
            </a:r>
            <a:br>
              <a:rPr lang="en-US" dirty="0"/>
            </a:br>
            <a:r>
              <a:rPr lang="en-US" dirty="0"/>
              <a:t>Network Boundaries and Address Space</a:t>
            </a:r>
          </a:p>
        </p:txBody>
      </p:sp>
      <p:sp>
        <p:nvSpPr>
          <p:cNvPr id="2" name="Content Placeholder 1"/>
          <p:cNvSpPr>
            <a:spLocks noGrp="1"/>
          </p:cNvSpPr>
          <p:nvPr>
            <p:ph idx="1"/>
          </p:nvPr>
        </p:nvSpPr>
        <p:spPr>
          <a:xfrm>
            <a:off x="213107" y="1305002"/>
            <a:ext cx="8733677" cy="4926405"/>
          </a:xfrm>
        </p:spPr>
        <p:txBody>
          <a:bodyPr/>
          <a:lstStyle/>
          <a:p>
            <a:r>
              <a:rPr lang="en-US" dirty="0"/>
              <a:t>Gateways to Other Networks</a:t>
            </a:r>
          </a:p>
          <a:p>
            <a:pPr lvl="1"/>
            <a:r>
              <a:rPr lang="en-US" dirty="0"/>
              <a:t>Each host on a network uses a default gateway to reach other networks.</a:t>
            </a:r>
          </a:p>
          <a:p>
            <a:pPr lvl="1"/>
            <a:r>
              <a:rPr lang="en-US" dirty="0"/>
              <a:t>The default gateway is the IPv4 address of the router interface connected to the network where the host is attached</a:t>
            </a:r>
          </a:p>
        </p:txBody>
      </p:sp>
      <p:pic>
        <p:nvPicPr>
          <p:cNvPr id="6" name="Picture 5"/>
          <p:cNvPicPr>
            <a:picLocks noChangeAspect="1"/>
          </p:cNvPicPr>
          <p:nvPr/>
        </p:nvPicPr>
        <p:blipFill>
          <a:blip r:embed="rId3"/>
          <a:stretch>
            <a:fillRect/>
          </a:stretch>
        </p:blipFill>
        <p:spPr>
          <a:xfrm>
            <a:off x="1796796" y="3036341"/>
            <a:ext cx="5372100" cy="3638550"/>
          </a:xfrm>
          <a:prstGeom prst="rect">
            <a:avLst/>
          </a:prstGeom>
        </p:spPr>
      </p:pic>
    </p:spTree>
    <p:extLst>
      <p:ext uri="{BB962C8B-B14F-4D97-AF65-F5344CB8AC3E}">
        <p14:creationId xmlns:p14="http://schemas.microsoft.com/office/powerpoint/2010/main" val="2987663322"/>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 Management</a:t>
            </a:r>
            <a:br>
              <a:rPr lang="en-US" dirty="0"/>
            </a:br>
            <a:r>
              <a:rPr lang="en-US" dirty="0"/>
              <a:t>Address Assignment</a:t>
            </a:r>
          </a:p>
        </p:txBody>
      </p:sp>
      <p:sp>
        <p:nvSpPr>
          <p:cNvPr id="2" name="Content Placeholder 1"/>
          <p:cNvSpPr>
            <a:spLocks noGrp="1"/>
          </p:cNvSpPr>
          <p:nvPr>
            <p:ph idx="1"/>
          </p:nvPr>
        </p:nvSpPr>
        <p:spPr>
          <a:xfrm>
            <a:off x="213107" y="1232593"/>
            <a:ext cx="8733677" cy="2634558"/>
          </a:xfrm>
        </p:spPr>
        <p:txBody>
          <a:bodyPr>
            <a:normAutofit fontScale="92500" lnSpcReduction="20000"/>
          </a:bodyPr>
          <a:lstStyle/>
          <a:p>
            <a:r>
              <a:rPr lang="en-US" dirty="0"/>
              <a:t>Who is on the Inside?</a:t>
            </a:r>
          </a:p>
          <a:p>
            <a:pPr lvl="1"/>
            <a:r>
              <a:rPr lang="en-US" dirty="0"/>
              <a:t>Internal hosts must be assigned addresses within the same network as the integrated router statically or through DHCP. It also provides IPv4 address, subnet mask, default gateway and other network information.</a:t>
            </a:r>
          </a:p>
          <a:p>
            <a:pPr lvl="1"/>
            <a:r>
              <a:rPr lang="en-US" dirty="0"/>
              <a:t>The network assigned to the Internet side of the integrated router is referred to as the external, or outside, network. ISPs usually provide an Internet-routable address, which enables hosts connected to the integrated router to have access to the Internet.</a:t>
            </a:r>
          </a:p>
          <a:p>
            <a:pPr lvl="1"/>
            <a:r>
              <a:rPr lang="en-US" dirty="0"/>
              <a:t>The integrated router serves as the boundary between the local internal network and the external Internet.</a:t>
            </a:r>
          </a:p>
          <a:p>
            <a:pPr lvl="1"/>
            <a:endParaRPr lang="en-US" dirty="0"/>
          </a:p>
          <a:p>
            <a:endParaRPr lang="en-US" dirty="0"/>
          </a:p>
        </p:txBody>
      </p:sp>
      <p:pic>
        <p:nvPicPr>
          <p:cNvPr id="6" name="Picture 5"/>
          <p:cNvPicPr>
            <a:picLocks noChangeAspect="1"/>
          </p:cNvPicPr>
          <p:nvPr/>
        </p:nvPicPr>
        <p:blipFill>
          <a:blip r:embed="rId3"/>
          <a:stretch>
            <a:fillRect/>
          </a:stretch>
        </p:blipFill>
        <p:spPr>
          <a:xfrm>
            <a:off x="1487424" y="3867151"/>
            <a:ext cx="6411278" cy="2770064"/>
          </a:xfrm>
          <a:prstGeom prst="rect">
            <a:avLst/>
          </a:prstGeom>
        </p:spPr>
      </p:pic>
    </p:spTree>
    <p:extLst>
      <p:ext uri="{BB962C8B-B14F-4D97-AF65-F5344CB8AC3E}">
        <p14:creationId xmlns:p14="http://schemas.microsoft.com/office/powerpoint/2010/main" val="3631874319"/>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 Management</a:t>
            </a:r>
            <a:br>
              <a:rPr lang="en-US" dirty="0"/>
            </a:br>
            <a:r>
              <a:rPr lang="en-US" dirty="0"/>
              <a:t>Network Address Translation</a:t>
            </a:r>
          </a:p>
        </p:txBody>
      </p:sp>
      <p:sp>
        <p:nvSpPr>
          <p:cNvPr id="2" name="Content Placeholder 1"/>
          <p:cNvSpPr>
            <a:spLocks noGrp="1"/>
          </p:cNvSpPr>
          <p:nvPr>
            <p:ph idx="1"/>
          </p:nvPr>
        </p:nvSpPr>
        <p:spPr>
          <a:xfrm>
            <a:off x="232348" y="1305003"/>
            <a:ext cx="8733677" cy="2352598"/>
          </a:xfrm>
        </p:spPr>
        <p:txBody>
          <a:bodyPr>
            <a:normAutofit fontScale="92500" lnSpcReduction="10000"/>
          </a:bodyPr>
          <a:lstStyle/>
          <a:p>
            <a:r>
              <a:rPr lang="en-US" dirty="0"/>
              <a:t>From IPv4 Private to Public Addresses</a:t>
            </a:r>
          </a:p>
          <a:p>
            <a:pPr lvl="1"/>
            <a:r>
              <a:rPr lang="en-US" dirty="0"/>
              <a:t>Network Address Translation</a:t>
            </a:r>
          </a:p>
          <a:p>
            <a:pPr lvl="2"/>
            <a:r>
              <a:rPr lang="en-US" dirty="0"/>
              <a:t>Translate private addresses into unique Internet-routable public addresses for outgoing packets</a:t>
            </a:r>
          </a:p>
          <a:p>
            <a:pPr lvl="2"/>
            <a:r>
              <a:rPr lang="en-US" dirty="0"/>
              <a:t>The process is reversed for incoming packets</a:t>
            </a:r>
          </a:p>
          <a:p>
            <a:pPr lvl="2"/>
            <a:r>
              <a:rPr lang="en-US" dirty="0"/>
              <a:t>The router can translate many internal IPv4 addresses to the same public address</a:t>
            </a:r>
          </a:p>
          <a:p>
            <a:pPr lvl="2"/>
            <a:endParaRPr lang="en-US" dirty="0"/>
          </a:p>
        </p:txBody>
      </p:sp>
      <p:pic>
        <p:nvPicPr>
          <p:cNvPr id="6" name="Picture 5"/>
          <p:cNvPicPr>
            <a:picLocks noChangeAspect="1"/>
          </p:cNvPicPr>
          <p:nvPr/>
        </p:nvPicPr>
        <p:blipFill>
          <a:blip r:embed="rId3"/>
          <a:stretch>
            <a:fillRect/>
          </a:stretch>
        </p:blipFill>
        <p:spPr>
          <a:xfrm>
            <a:off x="1749976" y="3571516"/>
            <a:ext cx="5698419" cy="3127988"/>
          </a:xfrm>
          <a:prstGeom prst="rect">
            <a:avLst/>
          </a:prstGeom>
        </p:spPr>
      </p:pic>
    </p:spTree>
    <p:extLst>
      <p:ext uri="{BB962C8B-B14F-4D97-AF65-F5344CB8AC3E}">
        <p14:creationId xmlns:p14="http://schemas.microsoft.com/office/powerpoint/2010/main" val="4060311754"/>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4.5 Addressing with IPv6</a:t>
            </a:r>
            <a:endParaRPr lang="en-US" sz="2400" dirty="0">
              <a:solidFill>
                <a:srgbClr val="00B0F0"/>
              </a:solidFill>
            </a:endParaRPr>
          </a:p>
        </p:txBody>
      </p:sp>
    </p:spTree>
    <p:extLst>
      <p:ext uri="{BB962C8B-B14F-4D97-AF65-F5344CB8AC3E}">
        <p14:creationId xmlns:p14="http://schemas.microsoft.com/office/powerpoint/2010/main" val="3474498176"/>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Addressing with IPv6</a:t>
            </a:r>
            <a:br>
              <a:rPr lang="en-US" dirty="0"/>
            </a:br>
            <a:r>
              <a:rPr lang="en-US" dirty="0"/>
              <a:t>Are You Ready for Change?</a:t>
            </a:r>
          </a:p>
        </p:txBody>
      </p:sp>
      <p:sp>
        <p:nvSpPr>
          <p:cNvPr id="2" name="Content Placeholder 1"/>
          <p:cNvSpPr>
            <a:spLocks noGrp="1"/>
          </p:cNvSpPr>
          <p:nvPr>
            <p:ph idx="1"/>
          </p:nvPr>
        </p:nvSpPr>
        <p:spPr/>
        <p:txBody>
          <a:bodyPr/>
          <a:lstStyle/>
          <a:p>
            <a:r>
              <a:rPr lang="en-US" dirty="0"/>
              <a:t>Need more IP addresses</a:t>
            </a:r>
          </a:p>
          <a:p>
            <a:pPr lvl="1"/>
            <a:r>
              <a:rPr lang="en-US" dirty="0"/>
              <a:t>An IPv4 address is 32 bits (4 bytes) long. </a:t>
            </a:r>
          </a:p>
          <a:p>
            <a:pPr lvl="1"/>
            <a:r>
              <a:rPr lang="en-US" dirty="0"/>
              <a:t>An IPv6 address is 128 bits (16 bytes) in length. </a:t>
            </a:r>
          </a:p>
          <a:p>
            <a:r>
              <a:rPr lang="en-US" dirty="0"/>
              <a:t>IPv6 benefits</a:t>
            </a:r>
          </a:p>
          <a:p>
            <a:pPr lvl="1"/>
            <a:r>
              <a:rPr lang="en-US" dirty="0"/>
              <a:t>More IP addresses</a:t>
            </a:r>
          </a:p>
          <a:p>
            <a:pPr lvl="1"/>
            <a:r>
              <a:rPr lang="en-US" dirty="0"/>
              <a:t>No need for NAT</a:t>
            </a:r>
          </a:p>
          <a:p>
            <a:pPr lvl="1"/>
            <a:r>
              <a:rPr lang="en-US" dirty="0" err="1"/>
              <a:t>Autoconfiguration</a:t>
            </a:r>
            <a:r>
              <a:rPr lang="en-US" dirty="0"/>
              <a:t> capabilities</a:t>
            </a:r>
          </a:p>
          <a:p>
            <a:r>
              <a:rPr lang="en-US" dirty="0"/>
              <a:t>Change is Coming</a:t>
            </a:r>
          </a:p>
          <a:p>
            <a:pPr lvl="1"/>
            <a:r>
              <a:rPr lang="en-US" dirty="0"/>
              <a:t>NAT has prolonged the life of IPv4</a:t>
            </a:r>
          </a:p>
          <a:p>
            <a:pPr lvl="1"/>
            <a:r>
              <a:rPr lang="en-US" dirty="0"/>
              <a:t>IPv6 adoption rate is increasing</a:t>
            </a:r>
          </a:p>
        </p:txBody>
      </p:sp>
      <p:pic>
        <p:nvPicPr>
          <p:cNvPr id="6" name="Picture 5"/>
          <p:cNvPicPr>
            <a:picLocks noChangeAspect="1"/>
          </p:cNvPicPr>
          <p:nvPr/>
        </p:nvPicPr>
        <p:blipFill>
          <a:blip r:embed="rId3"/>
          <a:stretch>
            <a:fillRect/>
          </a:stretch>
        </p:blipFill>
        <p:spPr>
          <a:xfrm>
            <a:off x="4848353" y="3816707"/>
            <a:ext cx="4117672" cy="2956110"/>
          </a:xfrm>
          <a:prstGeom prst="rect">
            <a:avLst/>
          </a:prstGeom>
        </p:spPr>
      </p:pic>
    </p:spTree>
    <p:extLst>
      <p:ext uri="{BB962C8B-B14F-4D97-AF65-F5344CB8AC3E}">
        <p14:creationId xmlns:p14="http://schemas.microsoft.com/office/powerpoint/2010/main" val="1673798957"/>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Addressing with IPv6</a:t>
            </a:r>
            <a:br>
              <a:rPr lang="en-US" dirty="0"/>
            </a:br>
            <a:r>
              <a:rPr lang="en-US" dirty="0"/>
              <a:t>How is IPv6 Different?</a:t>
            </a:r>
          </a:p>
        </p:txBody>
      </p:sp>
      <p:sp>
        <p:nvSpPr>
          <p:cNvPr id="2" name="Content Placeholder 1"/>
          <p:cNvSpPr>
            <a:spLocks noGrp="1"/>
          </p:cNvSpPr>
          <p:nvPr>
            <p:ph idx="1"/>
          </p:nvPr>
        </p:nvSpPr>
        <p:spPr>
          <a:xfrm>
            <a:off x="232348" y="1319583"/>
            <a:ext cx="8733677" cy="4926405"/>
          </a:xfrm>
        </p:spPr>
        <p:txBody>
          <a:bodyPr/>
          <a:lstStyle/>
          <a:p>
            <a:r>
              <a:rPr lang="en-US" dirty="0"/>
              <a:t>IPv6 Differences</a:t>
            </a:r>
          </a:p>
          <a:p>
            <a:pPr lvl="1"/>
            <a:r>
              <a:rPr lang="en-US" dirty="0"/>
              <a:t>Address </a:t>
            </a:r>
            <a:r>
              <a:rPr lang="en-US" dirty="0" err="1"/>
              <a:t>autoconfiguration</a:t>
            </a:r>
            <a:endParaRPr lang="en-US" dirty="0"/>
          </a:p>
          <a:p>
            <a:pPr lvl="1"/>
            <a:r>
              <a:rPr lang="en-US" dirty="0"/>
              <a:t>Link-local address</a:t>
            </a:r>
          </a:p>
          <a:p>
            <a:pPr lvl="2"/>
            <a:r>
              <a:rPr lang="en-US" dirty="0"/>
              <a:t>Communications within the same network</a:t>
            </a:r>
          </a:p>
          <a:p>
            <a:r>
              <a:rPr lang="en-US" dirty="0"/>
              <a:t>IPv6 Address Formatting</a:t>
            </a:r>
          </a:p>
          <a:p>
            <a:pPr lvl="1"/>
            <a:r>
              <a:rPr lang="en-US" dirty="0"/>
              <a:t>Compressing IPv6 Addresses Rules</a:t>
            </a:r>
          </a:p>
          <a:p>
            <a:pPr lvl="2"/>
            <a:r>
              <a:rPr lang="en-US" dirty="0"/>
              <a:t>Omit Leading Zeros</a:t>
            </a:r>
          </a:p>
          <a:p>
            <a:pPr lvl="2"/>
            <a:r>
              <a:rPr lang="en-US" dirty="0"/>
              <a:t>Omit One “all zero” Segment</a:t>
            </a:r>
          </a:p>
        </p:txBody>
      </p:sp>
      <p:pic>
        <p:nvPicPr>
          <p:cNvPr id="7" name="Picture 6"/>
          <p:cNvPicPr>
            <a:picLocks noChangeAspect="1"/>
          </p:cNvPicPr>
          <p:nvPr/>
        </p:nvPicPr>
        <p:blipFill>
          <a:blip r:embed="rId3"/>
          <a:stretch>
            <a:fillRect/>
          </a:stretch>
        </p:blipFill>
        <p:spPr>
          <a:xfrm>
            <a:off x="1499756" y="5122260"/>
            <a:ext cx="6414136" cy="996619"/>
          </a:xfrm>
          <a:prstGeom prst="rect">
            <a:avLst/>
          </a:prstGeom>
        </p:spPr>
      </p:pic>
    </p:spTree>
    <p:extLst>
      <p:ext uri="{BB962C8B-B14F-4D97-AF65-F5344CB8AC3E}">
        <p14:creationId xmlns:p14="http://schemas.microsoft.com/office/powerpoint/2010/main" val="3844847655"/>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21A16315-DE65-7549-A0EC-8B11815BD3F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39749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1370</Words>
  <Application>Microsoft Macintosh PowerPoint</Application>
  <PresentationFormat>On-screen Show (4:3)</PresentationFormat>
  <Paragraphs>206</Paragraphs>
  <Slides>28</Slides>
  <Notes>24</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28</vt:i4>
      </vt:variant>
    </vt:vector>
  </HeadingPairs>
  <TitlesOfParts>
    <vt:vector size="33" baseType="lpstr">
      <vt:lpstr>Arial</vt:lpstr>
      <vt:lpstr>Courier New</vt:lpstr>
      <vt:lpstr>Wingdings</vt:lpstr>
      <vt:lpstr>PPT-TMPLT-WHT_C</vt:lpstr>
      <vt:lpstr>NetAcad-4F_PPT-WHT_060408</vt:lpstr>
      <vt:lpstr>PowerPoint Presentation</vt:lpstr>
      <vt:lpstr>Chapter 4: Network Addressing</vt:lpstr>
      <vt:lpstr>PowerPoint Presentation</vt:lpstr>
      <vt:lpstr>Chapter 4 - Sections &amp; Objectives</vt:lpstr>
      <vt:lpstr>4.1 IPv4 Addresses and Subnet Masks</vt:lpstr>
      <vt:lpstr>IPv4 Addresses and Subnet Masks Purpose of the IPv4 Address</vt:lpstr>
      <vt:lpstr>IPv4 Addresses and Subnet Masks IP Address Structure</vt:lpstr>
      <vt:lpstr>IPv4 Addresses and Subnet Masks Parts of an IP Address</vt:lpstr>
      <vt:lpstr>IPv4 Addresses and Subnet Masks How IP Addresses and Subnet Masks Interact</vt:lpstr>
      <vt:lpstr>4.2 Types of IPv4 Addresses</vt:lpstr>
      <vt:lpstr>Types of IPv4 Addresses IPv4 Address Classes and Default Subnet Masks</vt:lpstr>
      <vt:lpstr>Types of IPv4 Addresses Public and Private IP Addresses</vt:lpstr>
      <vt:lpstr>Types of IPv4 Addresses Unicast, Broadcast and Multicast Addresses</vt:lpstr>
      <vt:lpstr>Types of IPv4 Addresses Unicast, Broadcast and Multicast Addresses (Cont.)</vt:lpstr>
      <vt:lpstr>4.3 How IPv4 Addresses are Obtained</vt:lpstr>
      <vt:lpstr>How IPv4 Addresses are Obtained Static and Dynamic Address Assignment</vt:lpstr>
      <vt:lpstr>How IPv4 Addresses are Obtained DHCP Servers</vt:lpstr>
      <vt:lpstr>How IPv4 Addresses are Obtained Configuring DHCP</vt:lpstr>
      <vt:lpstr>4.4 IPv4 Address Management</vt:lpstr>
      <vt:lpstr>IPv4 Address Management Network Boundaries and Address Space</vt:lpstr>
      <vt:lpstr>IPv4 Address Management Address Assignment</vt:lpstr>
      <vt:lpstr>IPv4 Address Management Network Address Translation</vt:lpstr>
      <vt:lpstr>4.5 Addressing with IPv6</vt:lpstr>
      <vt:lpstr>Addressing with IPv6 Are You Ready for Change?</vt:lpstr>
      <vt:lpstr>Addressing with IPv6 How is IPv6 Different?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2020-09-28T08:22:14Z</dcterms:created>
  <dcterms:modified xsi:type="dcterms:W3CDTF">2020-11-18T12:04:24Z</dcterms:modified>
</cp:coreProperties>
</file>