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65" r:id="rId3"/>
    <p:sldId id="257" r:id="rId4"/>
    <p:sldId id="258" r:id="rId5"/>
    <p:sldId id="266" r:id="rId6"/>
    <p:sldId id="267" r:id="rId7"/>
    <p:sldId id="259" r:id="rId8"/>
    <p:sldId id="271" r:id="rId9"/>
    <p:sldId id="260" r:id="rId10"/>
    <p:sldId id="261" r:id="rId11"/>
    <p:sldId id="262" r:id="rId12"/>
    <p:sldId id="263" r:id="rId13"/>
    <p:sldId id="264"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BC11BA-29A4-4742-A4A1-B6AB21FBBD5D}" v="27" dt="2026-02-26T11:19:38.084"/>
    <p1510:client id="{57A252A8-272A-46AE-84BE-2D4604161055}" v="2" dt="2026-02-26T11:25:16.1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07" autoAdjust="0"/>
    <p:restoredTop sz="72987" autoAdjust="0"/>
  </p:normalViewPr>
  <p:slideViewPr>
    <p:cSldViewPr snapToGrid="0">
      <p:cViewPr varScale="1">
        <p:scale>
          <a:sx n="60" d="100"/>
          <a:sy n="60" d="100"/>
        </p:scale>
        <p:origin x="159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Hill" userId="a52a25a0-1701-4e9a-a649-402b1f4a0748" providerId="ADAL" clId="{FCF3C81F-C4D6-470A-9BFC-3FBFD03ABB7C}"/>
    <pc:docChg chg="undo custSel modSld">
      <pc:chgData name="Sarah Hill" userId="a52a25a0-1701-4e9a-a649-402b1f4a0748" providerId="ADAL" clId="{FCF3C81F-C4D6-470A-9BFC-3FBFD03ABB7C}" dt="2026-02-26T11:19:38.084" v="4327" actId="122"/>
      <pc:docMkLst>
        <pc:docMk/>
      </pc:docMkLst>
      <pc:sldChg chg="modSp mod">
        <pc:chgData name="Sarah Hill" userId="a52a25a0-1701-4e9a-a649-402b1f4a0748" providerId="ADAL" clId="{FCF3C81F-C4D6-470A-9BFC-3FBFD03ABB7C}" dt="2026-02-26T10:05:24.073" v="8" actId="20577"/>
        <pc:sldMkLst>
          <pc:docMk/>
          <pc:sldMk cId="851138454" sldId="256"/>
        </pc:sldMkLst>
        <pc:spChg chg="mod">
          <ac:chgData name="Sarah Hill" userId="a52a25a0-1701-4e9a-a649-402b1f4a0748" providerId="ADAL" clId="{FCF3C81F-C4D6-470A-9BFC-3FBFD03ABB7C}" dt="2026-02-26T10:05:24.073" v="8" actId="20577"/>
          <ac:spMkLst>
            <pc:docMk/>
            <pc:sldMk cId="851138454" sldId="256"/>
            <ac:spMk id="3" creationId="{82909F05-F748-489F-B13D-216AD654B0CE}"/>
          </ac:spMkLst>
        </pc:spChg>
      </pc:sldChg>
      <pc:sldChg chg="modSp mod modNotesTx">
        <pc:chgData name="Sarah Hill" userId="a52a25a0-1701-4e9a-a649-402b1f4a0748" providerId="ADAL" clId="{FCF3C81F-C4D6-470A-9BFC-3FBFD03ABB7C}" dt="2026-02-26T10:08:36.189" v="238" actId="20577"/>
        <pc:sldMkLst>
          <pc:docMk/>
          <pc:sldMk cId="827787110" sldId="257"/>
        </pc:sldMkLst>
        <pc:spChg chg="mod">
          <ac:chgData name="Sarah Hill" userId="a52a25a0-1701-4e9a-a649-402b1f4a0748" providerId="ADAL" clId="{FCF3C81F-C4D6-470A-9BFC-3FBFD03ABB7C}" dt="2026-02-26T10:08:36.189" v="238" actId="20577"/>
          <ac:spMkLst>
            <pc:docMk/>
            <pc:sldMk cId="827787110" sldId="257"/>
            <ac:spMk id="3" creationId="{DE10B13D-F953-F09B-2FFD-BA40152FE37A}"/>
          </ac:spMkLst>
        </pc:spChg>
      </pc:sldChg>
      <pc:sldChg chg="modSp mod modNotesTx">
        <pc:chgData name="Sarah Hill" userId="a52a25a0-1701-4e9a-a649-402b1f4a0748" providerId="ADAL" clId="{FCF3C81F-C4D6-470A-9BFC-3FBFD03ABB7C}" dt="2026-02-26T10:17:40.272" v="609" actId="20577"/>
        <pc:sldMkLst>
          <pc:docMk/>
          <pc:sldMk cId="4134265830" sldId="258"/>
        </pc:sldMkLst>
        <pc:spChg chg="mod">
          <ac:chgData name="Sarah Hill" userId="a52a25a0-1701-4e9a-a649-402b1f4a0748" providerId="ADAL" clId="{FCF3C81F-C4D6-470A-9BFC-3FBFD03ABB7C}" dt="2026-02-26T10:17:40.272" v="609" actId="20577"/>
          <ac:spMkLst>
            <pc:docMk/>
            <pc:sldMk cId="4134265830" sldId="258"/>
            <ac:spMk id="3" creationId="{B192AC64-3953-8FA1-D01B-98D6C5010767}"/>
          </ac:spMkLst>
        </pc:spChg>
      </pc:sldChg>
      <pc:sldChg chg="modSp mod">
        <pc:chgData name="Sarah Hill" userId="a52a25a0-1701-4e9a-a649-402b1f4a0748" providerId="ADAL" clId="{FCF3C81F-C4D6-470A-9BFC-3FBFD03ABB7C}" dt="2026-02-26T10:36:55.409" v="1369" actId="20577"/>
        <pc:sldMkLst>
          <pc:docMk/>
          <pc:sldMk cId="3199867484" sldId="259"/>
        </pc:sldMkLst>
        <pc:spChg chg="mod">
          <ac:chgData name="Sarah Hill" userId="a52a25a0-1701-4e9a-a649-402b1f4a0748" providerId="ADAL" clId="{FCF3C81F-C4D6-470A-9BFC-3FBFD03ABB7C}" dt="2026-02-26T10:36:29.339" v="1365" actId="14100"/>
          <ac:spMkLst>
            <pc:docMk/>
            <pc:sldMk cId="3199867484" sldId="259"/>
            <ac:spMk id="2" creationId="{2BBA4CD5-7F71-5F2B-FDF3-35025D41B4BA}"/>
          </ac:spMkLst>
        </pc:spChg>
        <pc:spChg chg="mod">
          <ac:chgData name="Sarah Hill" userId="a52a25a0-1701-4e9a-a649-402b1f4a0748" providerId="ADAL" clId="{FCF3C81F-C4D6-470A-9BFC-3FBFD03ABB7C}" dt="2026-02-26T10:36:55.409" v="1369" actId="20577"/>
          <ac:spMkLst>
            <pc:docMk/>
            <pc:sldMk cId="3199867484" sldId="259"/>
            <ac:spMk id="66" creationId="{C67D4528-ED38-8B1D-1E61-AC040D2E054A}"/>
          </ac:spMkLst>
        </pc:spChg>
      </pc:sldChg>
      <pc:sldChg chg="modSp mod modNotesTx">
        <pc:chgData name="Sarah Hill" userId="a52a25a0-1701-4e9a-a649-402b1f4a0748" providerId="ADAL" clId="{FCF3C81F-C4D6-470A-9BFC-3FBFD03ABB7C}" dt="2026-02-26T10:55:53.548" v="2626" actId="1076"/>
        <pc:sldMkLst>
          <pc:docMk/>
          <pc:sldMk cId="2799668653" sldId="260"/>
        </pc:sldMkLst>
        <pc:spChg chg="mod">
          <ac:chgData name="Sarah Hill" userId="a52a25a0-1701-4e9a-a649-402b1f4a0748" providerId="ADAL" clId="{FCF3C81F-C4D6-470A-9BFC-3FBFD03ABB7C}" dt="2026-02-26T10:55:51.127" v="2625" actId="1076"/>
          <ac:spMkLst>
            <pc:docMk/>
            <pc:sldMk cId="2799668653" sldId="260"/>
            <ac:spMk id="2" creationId="{6E9330F5-99FA-CF1D-C07D-3312F50DF117}"/>
          </ac:spMkLst>
        </pc:spChg>
        <pc:spChg chg="mod">
          <ac:chgData name="Sarah Hill" userId="a52a25a0-1701-4e9a-a649-402b1f4a0748" providerId="ADAL" clId="{FCF3C81F-C4D6-470A-9BFC-3FBFD03ABB7C}" dt="2026-02-26T10:55:53.548" v="2626" actId="1076"/>
          <ac:spMkLst>
            <pc:docMk/>
            <pc:sldMk cId="2799668653" sldId="260"/>
            <ac:spMk id="3" creationId="{CC5E5353-F9BE-C24F-CDB7-793C966C1465}"/>
          </ac:spMkLst>
        </pc:spChg>
      </pc:sldChg>
      <pc:sldChg chg="addSp delSp modSp mod setBg modNotesTx">
        <pc:chgData name="Sarah Hill" userId="a52a25a0-1701-4e9a-a649-402b1f4a0748" providerId="ADAL" clId="{FCF3C81F-C4D6-470A-9BFC-3FBFD03ABB7C}" dt="2026-02-26T11:16:37.333" v="4261" actId="26606"/>
        <pc:sldMkLst>
          <pc:docMk/>
          <pc:sldMk cId="4293605097" sldId="264"/>
        </pc:sldMkLst>
        <pc:spChg chg="mod">
          <ac:chgData name="Sarah Hill" userId="a52a25a0-1701-4e9a-a649-402b1f4a0748" providerId="ADAL" clId="{FCF3C81F-C4D6-470A-9BFC-3FBFD03ABB7C}" dt="2026-02-26T11:16:37.333" v="4261" actId="26606"/>
          <ac:spMkLst>
            <pc:docMk/>
            <pc:sldMk cId="4293605097" sldId="264"/>
            <ac:spMk id="2" creationId="{B759F635-5340-5031-FBE1-913E760659E0}"/>
          </ac:spMkLst>
        </pc:spChg>
        <pc:spChg chg="del mod">
          <ac:chgData name="Sarah Hill" userId="a52a25a0-1701-4e9a-a649-402b1f4a0748" providerId="ADAL" clId="{FCF3C81F-C4D6-470A-9BFC-3FBFD03ABB7C}" dt="2026-02-26T11:16:37.333" v="4261" actId="26606"/>
          <ac:spMkLst>
            <pc:docMk/>
            <pc:sldMk cId="4293605097" sldId="264"/>
            <ac:spMk id="3" creationId="{847EEC9C-23DE-732C-17FF-317F7BE2E3E5}"/>
          </ac:spMkLst>
        </pc:spChg>
        <pc:spChg chg="add">
          <ac:chgData name="Sarah Hill" userId="a52a25a0-1701-4e9a-a649-402b1f4a0748" providerId="ADAL" clId="{FCF3C81F-C4D6-470A-9BFC-3FBFD03ABB7C}" dt="2026-02-26T11:16:37.333" v="4261" actId="26606"/>
          <ac:spMkLst>
            <pc:docMk/>
            <pc:sldMk cId="4293605097" sldId="264"/>
            <ac:spMk id="10" creationId="{B50AB553-2A96-4A92-96F2-93548E096954}"/>
          </ac:spMkLst>
        </pc:spChg>
        <pc:graphicFrameChg chg="add">
          <ac:chgData name="Sarah Hill" userId="a52a25a0-1701-4e9a-a649-402b1f4a0748" providerId="ADAL" clId="{FCF3C81F-C4D6-470A-9BFC-3FBFD03ABB7C}" dt="2026-02-26T11:16:37.333" v="4261" actId="26606"/>
          <ac:graphicFrameMkLst>
            <pc:docMk/>
            <pc:sldMk cId="4293605097" sldId="264"/>
            <ac:graphicFrameMk id="5" creationId="{5259C6C0-399C-B760-FCCC-F2855022DF3A}"/>
          </ac:graphicFrameMkLst>
        </pc:graphicFrameChg>
        <pc:picChg chg="add">
          <ac:chgData name="Sarah Hill" userId="a52a25a0-1701-4e9a-a649-402b1f4a0748" providerId="ADAL" clId="{FCF3C81F-C4D6-470A-9BFC-3FBFD03ABB7C}" dt="2026-02-26T11:16:37.333" v="4261" actId="26606"/>
          <ac:picMkLst>
            <pc:docMk/>
            <pc:sldMk cId="4293605097" sldId="264"/>
            <ac:picMk id="6" creationId="{4A267689-B69A-97B8-BA4F-6097E223C4A4}"/>
          </ac:picMkLst>
        </pc:picChg>
      </pc:sldChg>
      <pc:sldChg chg="modSp mod">
        <pc:chgData name="Sarah Hill" userId="a52a25a0-1701-4e9a-a649-402b1f4a0748" providerId="ADAL" clId="{FCF3C81F-C4D6-470A-9BFC-3FBFD03ABB7C}" dt="2026-02-26T10:14:17.226" v="463" actId="14100"/>
        <pc:sldMkLst>
          <pc:docMk/>
          <pc:sldMk cId="3738433986" sldId="265"/>
        </pc:sldMkLst>
        <pc:spChg chg="mod">
          <ac:chgData name="Sarah Hill" userId="a52a25a0-1701-4e9a-a649-402b1f4a0748" providerId="ADAL" clId="{FCF3C81F-C4D6-470A-9BFC-3FBFD03ABB7C}" dt="2026-02-26T10:14:17.226" v="463" actId="14100"/>
          <ac:spMkLst>
            <pc:docMk/>
            <pc:sldMk cId="3738433986" sldId="265"/>
            <ac:spMk id="3" creationId="{8BA2A5C4-4CBF-925A-FF31-F1311C5B1E76}"/>
          </ac:spMkLst>
        </pc:spChg>
      </pc:sldChg>
      <pc:sldChg chg="modSp mod modNotesTx">
        <pc:chgData name="Sarah Hill" userId="a52a25a0-1701-4e9a-a649-402b1f4a0748" providerId="ADAL" clId="{FCF3C81F-C4D6-470A-9BFC-3FBFD03ABB7C}" dt="2026-02-26T10:25:31.174" v="868" actId="5793"/>
        <pc:sldMkLst>
          <pc:docMk/>
          <pc:sldMk cId="4005809924" sldId="266"/>
        </pc:sldMkLst>
        <pc:spChg chg="mod">
          <ac:chgData name="Sarah Hill" userId="a52a25a0-1701-4e9a-a649-402b1f4a0748" providerId="ADAL" clId="{FCF3C81F-C4D6-470A-9BFC-3FBFD03ABB7C}" dt="2026-02-26T10:19:45.445" v="684" actId="20577"/>
          <ac:spMkLst>
            <pc:docMk/>
            <pc:sldMk cId="4005809924" sldId="266"/>
            <ac:spMk id="2" creationId="{D875B6DE-2838-7F76-3F0E-D37BD167AC87}"/>
          </ac:spMkLst>
        </pc:spChg>
        <pc:spChg chg="mod">
          <ac:chgData name="Sarah Hill" userId="a52a25a0-1701-4e9a-a649-402b1f4a0748" providerId="ADAL" clId="{FCF3C81F-C4D6-470A-9BFC-3FBFD03ABB7C}" dt="2026-02-26T10:25:31.174" v="868" actId="5793"/>
          <ac:spMkLst>
            <pc:docMk/>
            <pc:sldMk cId="4005809924" sldId="266"/>
            <ac:spMk id="3" creationId="{226DD244-A119-D0F5-DD69-136A274F2553}"/>
          </ac:spMkLst>
        </pc:spChg>
      </pc:sldChg>
      <pc:sldChg chg="modSp mod modNotesTx">
        <pc:chgData name="Sarah Hill" userId="a52a25a0-1701-4e9a-a649-402b1f4a0748" providerId="ADAL" clId="{FCF3C81F-C4D6-470A-9BFC-3FBFD03ABB7C}" dt="2026-02-26T10:34:37.057" v="1294" actId="20577"/>
        <pc:sldMkLst>
          <pc:docMk/>
          <pc:sldMk cId="382286158" sldId="267"/>
        </pc:sldMkLst>
        <pc:spChg chg="mod">
          <ac:chgData name="Sarah Hill" userId="a52a25a0-1701-4e9a-a649-402b1f4a0748" providerId="ADAL" clId="{FCF3C81F-C4D6-470A-9BFC-3FBFD03ABB7C}" dt="2026-02-26T10:30:28.798" v="948" actId="14100"/>
          <ac:spMkLst>
            <pc:docMk/>
            <pc:sldMk cId="382286158" sldId="267"/>
            <ac:spMk id="2" creationId="{E87259BA-D383-1D57-A1E9-6D0F0164D3D8}"/>
          </ac:spMkLst>
        </pc:spChg>
        <pc:spChg chg="mod">
          <ac:chgData name="Sarah Hill" userId="a52a25a0-1701-4e9a-a649-402b1f4a0748" providerId="ADAL" clId="{FCF3C81F-C4D6-470A-9BFC-3FBFD03ABB7C}" dt="2026-02-26T10:31:24.246" v="953" actId="255"/>
          <ac:spMkLst>
            <pc:docMk/>
            <pc:sldMk cId="382286158" sldId="267"/>
            <ac:spMk id="3" creationId="{52990132-2058-295E-19D0-1AD8A477CFD5}"/>
          </ac:spMkLst>
        </pc:spChg>
      </pc:sldChg>
      <pc:sldChg chg="modSp mod">
        <pc:chgData name="Sarah Hill" userId="a52a25a0-1701-4e9a-a649-402b1f4a0748" providerId="ADAL" clId="{FCF3C81F-C4D6-470A-9BFC-3FBFD03ABB7C}" dt="2026-02-26T11:08:29.235" v="3294" actId="20577"/>
        <pc:sldMkLst>
          <pc:docMk/>
          <pc:sldMk cId="3236023496" sldId="268"/>
        </pc:sldMkLst>
        <pc:graphicFrameChg chg="modGraphic">
          <ac:chgData name="Sarah Hill" userId="a52a25a0-1701-4e9a-a649-402b1f4a0748" providerId="ADAL" clId="{FCF3C81F-C4D6-470A-9BFC-3FBFD03ABB7C}" dt="2026-02-26T11:08:29.235" v="3294" actId="20577"/>
          <ac:graphicFrameMkLst>
            <pc:docMk/>
            <pc:sldMk cId="3236023496" sldId="268"/>
            <ac:graphicFrameMk id="5" creationId="{5F28F9DB-F9E9-0953-53CD-0B5C40C2379F}"/>
          </ac:graphicFrameMkLst>
        </pc:graphicFrameChg>
      </pc:sldChg>
      <pc:sldChg chg="modSp mod">
        <pc:chgData name="Sarah Hill" userId="a52a25a0-1701-4e9a-a649-402b1f4a0748" providerId="ADAL" clId="{FCF3C81F-C4D6-470A-9BFC-3FBFD03ABB7C}" dt="2026-02-26T11:09:03.494" v="3303" actId="20577"/>
        <pc:sldMkLst>
          <pc:docMk/>
          <pc:sldMk cId="2402829274" sldId="269"/>
        </pc:sldMkLst>
        <pc:spChg chg="mod">
          <ac:chgData name="Sarah Hill" userId="a52a25a0-1701-4e9a-a649-402b1f4a0748" providerId="ADAL" clId="{FCF3C81F-C4D6-470A-9BFC-3FBFD03ABB7C}" dt="2026-02-26T11:09:03.494" v="3303" actId="20577"/>
          <ac:spMkLst>
            <pc:docMk/>
            <pc:sldMk cId="2402829274" sldId="269"/>
            <ac:spMk id="3" creationId="{C05AD105-1835-29CD-CA68-984DDE20D09D}"/>
          </ac:spMkLst>
        </pc:spChg>
      </pc:sldChg>
      <pc:sldChg chg="addSp delSp modSp mod setBg addAnim delAnim">
        <pc:chgData name="Sarah Hill" userId="a52a25a0-1701-4e9a-a649-402b1f4a0748" providerId="ADAL" clId="{FCF3C81F-C4D6-470A-9BFC-3FBFD03ABB7C}" dt="2026-02-26T11:19:38.084" v="4327" actId="122"/>
        <pc:sldMkLst>
          <pc:docMk/>
          <pc:sldMk cId="2450304594" sldId="270"/>
        </pc:sldMkLst>
        <pc:spChg chg="mod ord">
          <ac:chgData name="Sarah Hill" userId="a52a25a0-1701-4e9a-a649-402b1f4a0748" providerId="ADAL" clId="{FCF3C81F-C4D6-470A-9BFC-3FBFD03ABB7C}" dt="2026-02-26T11:19:38.084" v="4327" actId="122"/>
          <ac:spMkLst>
            <pc:docMk/>
            <pc:sldMk cId="2450304594" sldId="270"/>
            <ac:spMk id="2" creationId="{9DF34406-2996-ACE7-AD24-BEEC7EFA5346}"/>
          </ac:spMkLst>
        </pc:spChg>
        <pc:spChg chg="del">
          <ac:chgData name="Sarah Hill" userId="a52a25a0-1701-4e9a-a649-402b1f4a0748" providerId="ADAL" clId="{FCF3C81F-C4D6-470A-9BFC-3FBFD03ABB7C}" dt="2026-02-26T11:17:15.845" v="4262" actId="478"/>
          <ac:spMkLst>
            <pc:docMk/>
            <pc:sldMk cId="2450304594" sldId="270"/>
            <ac:spMk id="3" creationId="{A3CBDDD2-8A3F-9703-87A0-D595B625F161}"/>
          </ac:spMkLst>
        </pc:spChg>
        <pc:spChg chg="add del">
          <ac:chgData name="Sarah Hill" userId="a52a25a0-1701-4e9a-a649-402b1f4a0748" providerId="ADAL" clId="{FCF3C81F-C4D6-470A-9BFC-3FBFD03ABB7C}" dt="2026-02-26T11:18:31.105" v="4313" actId="26606"/>
          <ac:spMkLst>
            <pc:docMk/>
            <pc:sldMk cId="2450304594" sldId="270"/>
            <ac:spMk id="8" creationId="{4D60F200-5EB0-B223-2439-C96C67F0FEE1}"/>
          </ac:spMkLst>
        </pc:spChg>
        <pc:spChg chg="add del">
          <ac:chgData name="Sarah Hill" userId="a52a25a0-1701-4e9a-a649-402b1f4a0748" providerId="ADAL" clId="{FCF3C81F-C4D6-470A-9BFC-3FBFD03ABB7C}" dt="2026-02-26T11:19:18.054" v="4323" actId="26606"/>
          <ac:spMkLst>
            <pc:docMk/>
            <pc:sldMk cId="2450304594" sldId="270"/>
            <ac:spMk id="9" creationId="{A3363022-C969-41E9-8EB2-E4C94908C1FA}"/>
          </ac:spMkLst>
        </pc:spChg>
        <pc:spChg chg="add del">
          <ac:chgData name="Sarah Hill" userId="a52a25a0-1701-4e9a-a649-402b1f4a0748" providerId="ADAL" clId="{FCF3C81F-C4D6-470A-9BFC-3FBFD03ABB7C}" dt="2026-02-26T11:18:31.105" v="4313" actId="26606"/>
          <ac:spMkLst>
            <pc:docMk/>
            <pc:sldMk cId="2450304594" sldId="270"/>
            <ac:spMk id="10" creationId="{74067CD3-146F-6228-E362-39AA720C25F7}"/>
          </ac:spMkLst>
        </pc:spChg>
        <pc:spChg chg="add del">
          <ac:chgData name="Sarah Hill" userId="a52a25a0-1701-4e9a-a649-402b1f4a0748" providerId="ADAL" clId="{FCF3C81F-C4D6-470A-9BFC-3FBFD03ABB7C}" dt="2026-02-26T11:19:18.054" v="4323" actId="26606"/>
          <ac:spMkLst>
            <pc:docMk/>
            <pc:sldMk cId="2450304594" sldId="270"/>
            <ac:spMk id="11" creationId="{8D1AD6B3-BE88-4CEB-BA17-790657CC4729}"/>
          </ac:spMkLst>
        </pc:spChg>
        <pc:spChg chg="add del">
          <ac:chgData name="Sarah Hill" userId="a52a25a0-1701-4e9a-a649-402b1f4a0748" providerId="ADAL" clId="{FCF3C81F-C4D6-470A-9BFC-3FBFD03ABB7C}" dt="2026-02-26T11:18:31.105" v="4313" actId="26606"/>
          <ac:spMkLst>
            <pc:docMk/>
            <pc:sldMk cId="2450304594" sldId="270"/>
            <ac:spMk id="12" creationId="{271C7E5C-A0F8-E9FA-56DB-31A257FD4EDB}"/>
          </ac:spMkLst>
        </pc:spChg>
        <pc:spChg chg="add del">
          <ac:chgData name="Sarah Hill" userId="a52a25a0-1701-4e9a-a649-402b1f4a0748" providerId="ADAL" clId="{FCF3C81F-C4D6-470A-9BFC-3FBFD03ABB7C}" dt="2026-02-26T11:18:31.105" v="4313" actId="26606"/>
          <ac:spMkLst>
            <pc:docMk/>
            <pc:sldMk cId="2450304594" sldId="270"/>
            <ac:spMk id="14" creationId="{33F70A3C-4474-2A39-470C-FD55A8837503}"/>
          </ac:spMkLst>
        </pc:spChg>
        <pc:spChg chg="add del">
          <ac:chgData name="Sarah Hill" userId="a52a25a0-1701-4e9a-a649-402b1f4a0748" providerId="ADAL" clId="{FCF3C81F-C4D6-470A-9BFC-3FBFD03ABB7C}" dt="2026-02-26T11:18:31.105" v="4313" actId="26606"/>
          <ac:spMkLst>
            <pc:docMk/>
            <pc:sldMk cId="2450304594" sldId="270"/>
            <ac:spMk id="16" creationId="{BAC3F7D4-9613-0E1F-901C-98FE831DEBC0}"/>
          </ac:spMkLst>
        </pc:spChg>
        <pc:spChg chg="add">
          <ac:chgData name="Sarah Hill" userId="a52a25a0-1701-4e9a-a649-402b1f4a0748" providerId="ADAL" clId="{FCF3C81F-C4D6-470A-9BFC-3FBFD03ABB7C}" dt="2026-02-26T11:19:18.054" v="4323" actId="26606"/>
          <ac:spMkLst>
            <pc:docMk/>
            <pc:sldMk cId="2450304594" sldId="270"/>
            <ac:spMk id="17" creationId="{F12E7CC5-C78B-4EBD-9565-3FA00FAA6CF2}"/>
          </ac:spMkLst>
        </pc:spChg>
        <pc:spChg chg="add del">
          <ac:chgData name="Sarah Hill" userId="a52a25a0-1701-4e9a-a649-402b1f4a0748" providerId="ADAL" clId="{FCF3C81F-C4D6-470A-9BFC-3FBFD03ABB7C}" dt="2026-02-26T11:18:31.105" v="4313" actId="26606"/>
          <ac:spMkLst>
            <pc:docMk/>
            <pc:sldMk cId="2450304594" sldId="270"/>
            <ac:spMk id="18" creationId="{AFD5167C-AF48-26F0-7A9F-3F7643374872}"/>
          </ac:spMkLst>
        </pc:spChg>
        <pc:spChg chg="add del">
          <ac:chgData name="Sarah Hill" userId="a52a25a0-1701-4e9a-a649-402b1f4a0748" providerId="ADAL" clId="{FCF3C81F-C4D6-470A-9BFC-3FBFD03ABB7C}" dt="2026-02-26T11:18:31.105" v="4313" actId="26606"/>
          <ac:spMkLst>
            <pc:docMk/>
            <pc:sldMk cId="2450304594" sldId="270"/>
            <ac:spMk id="20" creationId="{87B30A01-FCA8-86A5-A840-C32A3BE2EDD6}"/>
          </ac:spMkLst>
        </pc:spChg>
        <pc:spChg chg="add">
          <ac:chgData name="Sarah Hill" userId="a52a25a0-1701-4e9a-a649-402b1f4a0748" providerId="ADAL" clId="{FCF3C81F-C4D6-470A-9BFC-3FBFD03ABB7C}" dt="2026-02-26T11:19:18.054" v="4323" actId="26606"/>
          <ac:spMkLst>
            <pc:docMk/>
            <pc:sldMk cId="2450304594" sldId="270"/>
            <ac:spMk id="22" creationId="{3A4529A5-F675-429F-8044-01372BB13422}"/>
          </ac:spMkLst>
        </pc:spChg>
        <pc:spChg chg="add">
          <ac:chgData name="Sarah Hill" userId="a52a25a0-1701-4e9a-a649-402b1f4a0748" providerId="ADAL" clId="{FCF3C81F-C4D6-470A-9BFC-3FBFD03ABB7C}" dt="2026-02-26T11:19:18.054" v="4323" actId="26606"/>
          <ac:spMkLst>
            <pc:docMk/>
            <pc:sldMk cId="2450304594" sldId="270"/>
            <ac:spMk id="24" creationId="{63DAB858-5A0C-4AFF-AAC6-705EDF8DB733}"/>
          </ac:spMkLst>
        </pc:spChg>
        <pc:grpChg chg="add del">
          <ac:chgData name="Sarah Hill" userId="a52a25a0-1701-4e9a-a649-402b1f4a0748" providerId="ADAL" clId="{FCF3C81F-C4D6-470A-9BFC-3FBFD03ABB7C}" dt="2026-02-26T11:19:18.054" v="4323" actId="26606"/>
          <ac:grpSpMkLst>
            <pc:docMk/>
            <pc:sldMk cId="2450304594" sldId="270"/>
            <ac:grpSpMk id="13" creationId="{89D1390B-7E13-4B4F-9CB2-391063412E54}"/>
          </ac:grpSpMkLst>
        </pc:grpChg>
        <pc:picChg chg="add del mod">
          <ac:chgData name="Sarah Hill" userId="a52a25a0-1701-4e9a-a649-402b1f4a0748" providerId="ADAL" clId="{FCF3C81F-C4D6-470A-9BFC-3FBFD03ABB7C}" dt="2026-02-26T11:18:31.105" v="4313" actId="26606"/>
          <ac:picMkLst>
            <pc:docMk/>
            <pc:sldMk cId="2450304594" sldId="270"/>
            <ac:picMk id="4" creationId="{9239AB7E-410B-9A44-BF4C-60AA125E2597}"/>
          </ac:picMkLst>
        </pc:picChg>
        <pc:picChg chg="add mod">
          <ac:chgData name="Sarah Hill" userId="a52a25a0-1701-4e9a-a649-402b1f4a0748" providerId="ADAL" clId="{FCF3C81F-C4D6-470A-9BFC-3FBFD03ABB7C}" dt="2026-02-26T11:19:18.054" v="4323" actId="26606"/>
          <ac:picMkLst>
            <pc:docMk/>
            <pc:sldMk cId="2450304594" sldId="270"/>
            <ac:picMk id="6" creationId="{697DF5E6-7A9F-F594-3C35-07E0385D672C}"/>
          </ac:picMkLst>
        </pc:picChg>
      </pc:sldChg>
      <pc:sldChg chg="modSp mod">
        <pc:chgData name="Sarah Hill" userId="a52a25a0-1701-4e9a-a649-402b1f4a0748" providerId="ADAL" clId="{FCF3C81F-C4D6-470A-9BFC-3FBFD03ABB7C}" dt="2026-02-26T10:40:36.128" v="1500" actId="14100"/>
        <pc:sldMkLst>
          <pc:docMk/>
          <pc:sldMk cId="1191549264" sldId="271"/>
        </pc:sldMkLst>
        <pc:spChg chg="mod">
          <ac:chgData name="Sarah Hill" userId="a52a25a0-1701-4e9a-a649-402b1f4a0748" providerId="ADAL" clId="{FCF3C81F-C4D6-470A-9BFC-3FBFD03ABB7C}" dt="2026-02-26T10:40:36.128" v="1500" actId="14100"/>
          <ac:spMkLst>
            <pc:docMk/>
            <pc:sldMk cId="1191549264" sldId="271"/>
            <ac:spMk id="23" creationId="{D47390FD-EAA6-3667-DB06-70DC2D9A6CB3}"/>
          </ac:spMkLst>
        </pc:spChg>
      </pc:sldChg>
    </pc:docChg>
  </pc:docChgLst>
</pc:chgInfo>
</file>

<file path=ppt/diagrams/_rels/data2.xml.rels><?xml version="1.0" encoding="UTF-8" standalone="yes"?>
<Relationships xmlns="http://schemas.openxmlformats.org/package/2006/relationships"><Relationship Id="rId2" Type="http://schemas.openxmlformats.org/officeDocument/2006/relationships/hyperlink" Target="https://www.barnardos.org.uk/sites/default/files/2023-05/child-exploitation-hidden-crisis-briefing-paper-June2023_0.pdf" TargetMode="External"/><Relationship Id="rId1" Type="http://schemas.openxmlformats.org/officeDocument/2006/relationships/hyperlink" Target="https://www.barnardos.org.uk/get-support/support-for-parents-and-carers/child-sexual-abuse-and-exploitation"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www.barnardos.org.uk/sites/default/files/2023-05/child-exploitation-hidden-crisis-briefing-paper-June2023_0.pdf" TargetMode="External"/><Relationship Id="rId1" Type="http://schemas.openxmlformats.org/officeDocument/2006/relationships/hyperlink" Target="https://www.barnardos.org.uk/get-support/support-for-parents-and-carers/child-sexual-abuse-and-exploitation"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C529E-821F-458F-876F-D662BD3AD355}"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58A0FD4-2BEF-4277-BBA4-8F2EAD51B375}">
      <dgm:prSet/>
      <dgm:spPr/>
      <dgm:t>
        <a:bodyPr/>
        <a:lstStyle/>
        <a:p>
          <a:r>
            <a:rPr lang="en-GB"/>
            <a:t>Supporting young people who have experienced CSE </a:t>
          </a:r>
          <a:endParaRPr lang="en-US"/>
        </a:p>
      </dgm:t>
    </dgm:pt>
    <dgm:pt modelId="{06BF8D4C-56A5-41A8-8A56-996C45BA878B}" type="parTrans" cxnId="{BB53C4F3-9D09-497A-AD37-EADBA44F613A}">
      <dgm:prSet/>
      <dgm:spPr/>
      <dgm:t>
        <a:bodyPr/>
        <a:lstStyle/>
        <a:p>
          <a:endParaRPr lang="en-US"/>
        </a:p>
      </dgm:t>
    </dgm:pt>
    <dgm:pt modelId="{3C8F1586-2976-4E87-BFED-C04C41335E72}" type="sibTrans" cxnId="{BB53C4F3-9D09-497A-AD37-EADBA44F613A}">
      <dgm:prSet/>
      <dgm:spPr/>
      <dgm:t>
        <a:bodyPr/>
        <a:lstStyle/>
        <a:p>
          <a:endParaRPr lang="en-US"/>
        </a:p>
      </dgm:t>
    </dgm:pt>
    <dgm:pt modelId="{280766CC-4042-4131-B966-B8B64E38BB94}">
      <dgm:prSet/>
      <dgm:spPr/>
      <dgm:t>
        <a:bodyPr/>
        <a:lstStyle/>
        <a:p>
          <a:r>
            <a:rPr lang="en-GB"/>
            <a:t>Maslow’s Hierarchy of Needs</a:t>
          </a:r>
          <a:endParaRPr lang="en-US"/>
        </a:p>
      </dgm:t>
    </dgm:pt>
    <dgm:pt modelId="{CC0C322F-A56E-42DC-820A-A24BD9C61F12}" type="parTrans" cxnId="{E658B526-9A64-4DF6-B0E9-8B240389DFB4}">
      <dgm:prSet/>
      <dgm:spPr/>
      <dgm:t>
        <a:bodyPr/>
        <a:lstStyle/>
        <a:p>
          <a:endParaRPr lang="en-US"/>
        </a:p>
      </dgm:t>
    </dgm:pt>
    <dgm:pt modelId="{537C08BD-F2D2-4E42-8976-1F5C8EB35F6E}" type="sibTrans" cxnId="{E658B526-9A64-4DF6-B0E9-8B240389DFB4}">
      <dgm:prSet/>
      <dgm:spPr/>
      <dgm:t>
        <a:bodyPr/>
        <a:lstStyle/>
        <a:p>
          <a:endParaRPr lang="en-US"/>
        </a:p>
      </dgm:t>
    </dgm:pt>
    <dgm:pt modelId="{336A6F7D-F5EB-4EFB-966B-6835AE0AD177}">
      <dgm:prSet/>
      <dgm:spPr/>
      <dgm:t>
        <a:bodyPr/>
        <a:lstStyle/>
        <a:p>
          <a:r>
            <a:rPr lang="en-GB"/>
            <a:t>“YW01 Initiate, build and maintain relationships with young people” (</a:t>
          </a:r>
          <a:r>
            <a:rPr lang="en-US"/>
            <a:t>CLD Standards Council Scotland, 2019, p.1). </a:t>
          </a:r>
        </a:p>
      </dgm:t>
    </dgm:pt>
    <dgm:pt modelId="{FE8AC1E1-5C98-4900-9F92-004C54BBED60}" type="parTrans" cxnId="{9CBE6826-E299-442C-84A5-AE326FB73CAB}">
      <dgm:prSet/>
      <dgm:spPr/>
      <dgm:t>
        <a:bodyPr/>
        <a:lstStyle/>
        <a:p>
          <a:endParaRPr lang="en-US"/>
        </a:p>
      </dgm:t>
    </dgm:pt>
    <dgm:pt modelId="{95A830B5-27F3-40A6-876A-8B2729F9E5D3}" type="sibTrans" cxnId="{9CBE6826-E299-442C-84A5-AE326FB73CAB}">
      <dgm:prSet/>
      <dgm:spPr/>
      <dgm:t>
        <a:bodyPr/>
        <a:lstStyle/>
        <a:p>
          <a:endParaRPr lang="en-US"/>
        </a:p>
      </dgm:t>
    </dgm:pt>
    <dgm:pt modelId="{769B6144-77E6-4CB3-9EFC-783EB459F2E2}">
      <dgm:prSet/>
      <dgm:spPr/>
      <dgm:t>
        <a:bodyPr/>
        <a:lstStyle/>
        <a:p>
          <a:r>
            <a:rPr lang="en-US"/>
            <a:t>Creating safe and confidential </a:t>
          </a:r>
          <a:r>
            <a:rPr lang="en-GB"/>
            <a:t>spaces, allowing young people to open up and share in their own time.</a:t>
          </a:r>
          <a:endParaRPr lang="en-US"/>
        </a:p>
      </dgm:t>
    </dgm:pt>
    <dgm:pt modelId="{D57BC4FD-9893-4F92-BBF6-6BD1C47D26AD}" type="parTrans" cxnId="{AD8306A5-BEB0-4033-9F47-EE3CB1EED97F}">
      <dgm:prSet/>
      <dgm:spPr/>
      <dgm:t>
        <a:bodyPr/>
        <a:lstStyle/>
        <a:p>
          <a:endParaRPr lang="en-US"/>
        </a:p>
      </dgm:t>
    </dgm:pt>
    <dgm:pt modelId="{049D3FD3-314D-4387-B693-6BE24AE5686F}" type="sibTrans" cxnId="{AD8306A5-BEB0-4033-9F47-EE3CB1EED97F}">
      <dgm:prSet/>
      <dgm:spPr/>
      <dgm:t>
        <a:bodyPr/>
        <a:lstStyle/>
        <a:p>
          <a:endParaRPr lang="en-US"/>
        </a:p>
      </dgm:t>
    </dgm:pt>
    <dgm:pt modelId="{16731745-DCCA-4585-A779-57B9F53BE23E}" type="pres">
      <dgm:prSet presAssocID="{337C529E-821F-458F-876F-D662BD3AD355}" presName="outerComposite" presStyleCnt="0">
        <dgm:presLayoutVars>
          <dgm:chMax val="5"/>
          <dgm:dir/>
          <dgm:resizeHandles val="exact"/>
        </dgm:presLayoutVars>
      </dgm:prSet>
      <dgm:spPr/>
    </dgm:pt>
    <dgm:pt modelId="{BD61BD1E-8B4C-4484-8ECB-C3019263A66D}" type="pres">
      <dgm:prSet presAssocID="{337C529E-821F-458F-876F-D662BD3AD355}" presName="dummyMaxCanvas" presStyleCnt="0">
        <dgm:presLayoutVars/>
      </dgm:prSet>
      <dgm:spPr/>
    </dgm:pt>
    <dgm:pt modelId="{121C6DD9-D694-484E-B624-98B58D0B2857}" type="pres">
      <dgm:prSet presAssocID="{337C529E-821F-458F-876F-D662BD3AD355}" presName="FourNodes_1" presStyleLbl="node1" presStyleIdx="0" presStyleCnt="4">
        <dgm:presLayoutVars>
          <dgm:bulletEnabled val="1"/>
        </dgm:presLayoutVars>
      </dgm:prSet>
      <dgm:spPr/>
    </dgm:pt>
    <dgm:pt modelId="{D8201BD4-8DE6-4C63-9E6E-CB6F0566CDB6}" type="pres">
      <dgm:prSet presAssocID="{337C529E-821F-458F-876F-D662BD3AD355}" presName="FourNodes_2" presStyleLbl="node1" presStyleIdx="1" presStyleCnt="4">
        <dgm:presLayoutVars>
          <dgm:bulletEnabled val="1"/>
        </dgm:presLayoutVars>
      </dgm:prSet>
      <dgm:spPr/>
    </dgm:pt>
    <dgm:pt modelId="{B79B01DB-28C9-4B98-AAC5-EA921DD6E524}" type="pres">
      <dgm:prSet presAssocID="{337C529E-821F-458F-876F-D662BD3AD355}" presName="FourNodes_3" presStyleLbl="node1" presStyleIdx="2" presStyleCnt="4">
        <dgm:presLayoutVars>
          <dgm:bulletEnabled val="1"/>
        </dgm:presLayoutVars>
      </dgm:prSet>
      <dgm:spPr/>
    </dgm:pt>
    <dgm:pt modelId="{F5F0402F-7FBC-4B75-BC3B-72AFA51FF5A6}" type="pres">
      <dgm:prSet presAssocID="{337C529E-821F-458F-876F-D662BD3AD355}" presName="FourNodes_4" presStyleLbl="node1" presStyleIdx="3" presStyleCnt="4">
        <dgm:presLayoutVars>
          <dgm:bulletEnabled val="1"/>
        </dgm:presLayoutVars>
      </dgm:prSet>
      <dgm:spPr/>
    </dgm:pt>
    <dgm:pt modelId="{15F13DF0-9785-48BF-9E4A-F2D49C071B70}" type="pres">
      <dgm:prSet presAssocID="{337C529E-821F-458F-876F-D662BD3AD355}" presName="FourConn_1-2" presStyleLbl="fgAccFollowNode1" presStyleIdx="0" presStyleCnt="3">
        <dgm:presLayoutVars>
          <dgm:bulletEnabled val="1"/>
        </dgm:presLayoutVars>
      </dgm:prSet>
      <dgm:spPr/>
    </dgm:pt>
    <dgm:pt modelId="{EFC369F3-944A-4902-A57E-CD6D32EAF864}" type="pres">
      <dgm:prSet presAssocID="{337C529E-821F-458F-876F-D662BD3AD355}" presName="FourConn_2-3" presStyleLbl="fgAccFollowNode1" presStyleIdx="1" presStyleCnt="3">
        <dgm:presLayoutVars>
          <dgm:bulletEnabled val="1"/>
        </dgm:presLayoutVars>
      </dgm:prSet>
      <dgm:spPr/>
    </dgm:pt>
    <dgm:pt modelId="{3A3356C9-36F9-4EB1-AAD9-D765E9769737}" type="pres">
      <dgm:prSet presAssocID="{337C529E-821F-458F-876F-D662BD3AD355}" presName="FourConn_3-4" presStyleLbl="fgAccFollowNode1" presStyleIdx="2" presStyleCnt="3">
        <dgm:presLayoutVars>
          <dgm:bulletEnabled val="1"/>
        </dgm:presLayoutVars>
      </dgm:prSet>
      <dgm:spPr/>
    </dgm:pt>
    <dgm:pt modelId="{A662C666-64F0-46EA-86AE-51A5EF6D8058}" type="pres">
      <dgm:prSet presAssocID="{337C529E-821F-458F-876F-D662BD3AD355}" presName="FourNodes_1_text" presStyleLbl="node1" presStyleIdx="3" presStyleCnt="4">
        <dgm:presLayoutVars>
          <dgm:bulletEnabled val="1"/>
        </dgm:presLayoutVars>
      </dgm:prSet>
      <dgm:spPr/>
    </dgm:pt>
    <dgm:pt modelId="{AC55E47A-8502-4D2D-B63E-DEE769F5802A}" type="pres">
      <dgm:prSet presAssocID="{337C529E-821F-458F-876F-D662BD3AD355}" presName="FourNodes_2_text" presStyleLbl="node1" presStyleIdx="3" presStyleCnt="4">
        <dgm:presLayoutVars>
          <dgm:bulletEnabled val="1"/>
        </dgm:presLayoutVars>
      </dgm:prSet>
      <dgm:spPr/>
    </dgm:pt>
    <dgm:pt modelId="{EB3021D8-B736-4626-B136-633913907097}" type="pres">
      <dgm:prSet presAssocID="{337C529E-821F-458F-876F-D662BD3AD355}" presName="FourNodes_3_text" presStyleLbl="node1" presStyleIdx="3" presStyleCnt="4">
        <dgm:presLayoutVars>
          <dgm:bulletEnabled val="1"/>
        </dgm:presLayoutVars>
      </dgm:prSet>
      <dgm:spPr/>
    </dgm:pt>
    <dgm:pt modelId="{B4BB87C0-4E78-43D4-BDFB-E1C7656EE7E9}" type="pres">
      <dgm:prSet presAssocID="{337C529E-821F-458F-876F-D662BD3AD355}" presName="FourNodes_4_text" presStyleLbl="node1" presStyleIdx="3" presStyleCnt="4">
        <dgm:presLayoutVars>
          <dgm:bulletEnabled val="1"/>
        </dgm:presLayoutVars>
      </dgm:prSet>
      <dgm:spPr/>
    </dgm:pt>
  </dgm:ptLst>
  <dgm:cxnLst>
    <dgm:cxn modelId="{0FE95000-1C0A-4042-807C-58C3705D04D4}" type="presOf" srcId="{458A0FD4-2BEF-4277-BBA4-8F2EAD51B375}" destId="{121C6DD9-D694-484E-B624-98B58D0B2857}" srcOrd="0" destOrd="0" presId="urn:microsoft.com/office/officeart/2005/8/layout/vProcess5"/>
    <dgm:cxn modelId="{E176FE12-0E4B-4214-A0AC-266D7D9DF085}" type="presOf" srcId="{3C8F1586-2976-4E87-BFED-C04C41335E72}" destId="{15F13DF0-9785-48BF-9E4A-F2D49C071B70}" srcOrd="0" destOrd="0" presId="urn:microsoft.com/office/officeart/2005/8/layout/vProcess5"/>
    <dgm:cxn modelId="{9CBE6826-E299-442C-84A5-AE326FB73CAB}" srcId="{337C529E-821F-458F-876F-D662BD3AD355}" destId="{336A6F7D-F5EB-4EFB-966B-6835AE0AD177}" srcOrd="2" destOrd="0" parTransId="{FE8AC1E1-5C98-4900-9F92-004C54BBED60}" sibTransId="{95A830B5-27F3-40A6-876A-8B2729F9E5D3}"/>
    <dgm:cxn modelId="{E658B526-9A64-4DF6-B0E9-8B240389DFB4}" srcId="{337C529E-821F-458F-876F-D662BD3AD355}" destId="{280766CC-4042-4131-B966-B8B64E38BB94}" srcOrd="1" destOrd="0" parTransId="{CC0C322F-A56E-42DC-820A-A24BD9C61F12}" sibTransId="{537C08BD-F2D2-4E42-8976-1F5C8EB35F6E}"/>
    <dgm:cxn modelId="{F34EE03B-3475-4DA4-8372-01EDAB0582DB}" type="presOf" srcId="{537C08BD-F2D2-4E42-8976-1F5C8EB35F6E}" destId="{EFC369F3-944A-4902-A57E-CD6D32EAF864}" srcOrd="0" destOrd="0" presId="urn:microsoft.com/office/officeart/2005/8/layout/vProcess5"/>
    <dgm:cxn modelId="{F6807D42-C4CB-41F1-A83F-68942CB604F2}" type="presOf" srcId="{280766CC-4042-4131-B966-B8B64E38BB94}" destId="{AC55E47A-8502-4D2D-B63E-DEE769F5802A}" srcOrd="1" destOrd="0" presId="urn:microsoft.com/office/officeart/2005/8/layout/vProcess5"/>
    <dgm:cxn modelId="{24EFEF68-5104-4472-96E3-68E2BFB29F69}" type="presOf" srcId="{336A6F7D-F5EB-4EFB-966B-6835AE0AD177}" destId="{B79B01DB-28C9-4B98-AAC5-EA921DD6E524}" srcOrd="0" destOrd="0" presId="urn:microsoft.com/office/officeart/2005/8/layout/vProcess5"/>
    <dgm:cxn modelId="{4621DF69-5F65-446B-9CBE-8729A0F813F8}" type="presOf" srcId="{95A830B5-27F3-40A6-876A-8B2729F9E5D3}" destId="{3A3356C9-36F9-4EB1-AAD9-D765E9769737}" srcOrd="0" destOrd="0" presId="urn:microsoft.com/office/officeart/2005/8/layout/vProcess5"/>
    <dgm:cxn modelId="{A0925494-93FB-4B04-99AF-C268B9383BAB}" type="presOf" srcId="{458A0FD4-2BEF-4277-BBA4-8F2EAD51B375}" destId="{A662C666-64F0-46EA-86AE-51A5EF6D8058}" srcOrd="1" destOrd="0" presId="urn:microsoft.com/office/officeart/2005/8/layout/vProcess5"/>
    <dgm:cxn modelId="{AD8306A5-BEB0-4033-9F47-EE3CB1EED97F}" srcId="{337C529E-821F-458F-876F-D662BD3AD355}" destId="{769B6144-77E6-4CB3-9EFC-783EB459F2E2}" srcOrd="3" destOrd="0" parTransId="{D57BC4FD-9893-4F92-BBF6-6BD1C47D26AD}" sibTransId="{049D3FD3-314D-4387-B693-6BE24AE5686F}"/>
    <dgm:cxn modelId="{10834AAC-74F3-4A82-99C2-38F343339F0E}" type="presOf" srcId="{336A6F7D-F5EB-4EFB-966B-6835AE0AD177}" destId="{EB3021D8-B736-4626-B136-633913907097}" srcOrd="1" destOrd="0" presId="urn:microsoft.com/office/officeart/2005/8/layout/vProcess5"/>
    <dgm:cxn modelId="{340616CD-5CAC-4AB8-AD58-0534B9842457}" type="presOf" srcId="{769B6144-77E6-4CB3-9EFC-783EB459F2E2}" destId="{B4BB87C0-4E78-43D4-BDFB-E1C7656EE7E9}" srcOrd="1" destOrd="0" presId="urn:microsoft.com/office/officeart/2005/8/layout/vProcess5"/>
    <dgm:cxn modelId="{E7B367E6-A394-46F1-8D03-B4FAF328589E}" type="presOf" srcId="{769B6144-77E6-4CB3-9EFC-783EB459F2E2}" destId="{F5F0402F-7FBC-4B75-BC3B-72AFA51FF5A6}" srcOrd="0" destOrd="0" presId="urn:microsoft.com/office/officeart/2005/8/layout/vProcess5"/>
    <dgm:cxn modelId="{EB0F94E6-660B-4012-83BF-54FCAAB424D6}" type="presOf" srcId="{280766CC-4042-4131-B966-B8B64E38BB94}" destId="{D8201BD4-8DE6-4C63-9E6E-CB6F0566CDB6}" srcOrd="0" destOrd="0" presId="urn:microsoft.com/office/officeart/2005/8/layout/vProcess5"/>
    <dgm:cxn modelId="{BB53C4F3-9D09-497A-AD37-EADBA44F613A}" srcId="{337C529E-821F-458F-876F-D662BD3AD355}" destId="{458A0FD4-2BEF-4277-BBA4-8F2EAD51B375}" srcOrd="0" destOrd="0" parTransId="{06BF8D4C-56A5-41A8-8A56-996C45BA878B}" sibTransId="{3C8F1586-2976-4E87-BFED-C04C41335E72}"/>
    <dgm:cxn modelId="{A177D2FD-BE07-4AC0-B624-5344C325F3BC}" type="presOf" srcId="{337C529E-821F-458F-876F-D662BD3AD355}" destId="{16731745-DCCA-4585-A779-57B9F53BE23E}" srcOrd="0" destOrd="0" presId="urn:microsoft.com/office/officeart/2005/8/layout/vProcess5"/>
    <dgm:cxn modelId="{7980A0CC-98EF-43BE-9F92-B5CF7118BD7E}" type="presParOf" srcId="{16731745-DCCA-4585-A779-57B9F53BE23E}" destId="{BD61BD1E-8B4C-4484-8ECB-C3019263A66D}" srcOrd="0" destOrd="0" presId="urn:microsoft.com/office/officeart/2005/8/layout/vProcess5"/>
    <dgm:cxn modelId="{477A52DA-EB61-4E96-9179-8D188634F641}" type="presParOf" srcId="{16731745-DCCA-4585-A779-57B9F53BE23E}" destId="{121C6DD9-D694-484E-B624-98B58D0B2857}" srcOrd="1" destOrd="0" presId="urn:microsoft.com/office/officeart/2005/8/layout/vProcess5"/>
    <dgm:cxn modelId="{42EFA714-9BFA-485B-8425-7C8748F4D83F}" type="presParOf" srcId="{16731745-DCCA-4585-A779-57B9F53BE23E}" destId="{D8201BD4-8DE6-4C63-9E6E-CB6F0566CDB6}" srcOrd="2" destOrd="0" presId="urn:microsoft.com/office/officeart/2005/8/layout/vProcess5"/>
    <dgm:cxn modelId="{E0066102-A8E0-4C6B-BC64-2792BDA3F713}" type="presParOf" srcId="{16731745-DCCA-4585-A779-57B9F53BE23E}" destId="{B79B01DB-28C9-4B98-AAC5-EA921DD6E524}" srcOrd="3" destOrd="0" presId="urn:microsoft.com/office/officeart/2005/8/layout/vProcess5"/>
    <dgm:cxn modelId="{23C377EA-1CC4-4D36-9445-A6AA67F30CA9}" type="presParOf" srcId="{16731745-DCCA-4585-A779-57B9F53BE23E}" destId="{F5F0402F-7FBC-4B75-BC3B-72AFA51FF5A6}" srcOrd="4" destOrd="0" presId="urn:microsoft.com/office/officeart/2005/8/layout/vProcess5"/>
    <dgm:cxn modelId="{25C42C32-432F-4C5C-AF63-716945FDF348}" type="presParOf" srcId="{16731745-DCCA-4585-A779-57B9F53BE23E}" destId="{15F13DF0-9785-48BF-9E4A-F2D49C071B70}" srcOrd="5" destOrd="0" presId="urn:microsoft.com/office/officeart/2005/8/layout/vProcess5"/>
    <dgm:cxn modelId="{B93031F8-15AB-4537-B682-23A436E08C63}" type="presParOf" srcId="{16731745-DCCA-4585-A779-57B9F53BE23E}" destId="{EFC369F3-944A-4902-A57E-CD6D32EAF864}" srcOrd="6" destOrd="0" presId="urn:microsoft.com/office/officeart/2005/8/layout/vProcess5"/>
    <dgm:cxn modelId="{E97469E4-B1C0-4B36-BBAD-7DC4AC7BC931}" type="presParOf" srcId="{16731745-DCCA-4585-A779-57B9F53BE23E}" destId="{3A3356C9-36F9-4EB1-AAD9-D765E9769737}" srcOrd="7" destOrd="0" presId="urn:microsoft.com/office/officeart/2005/8/layout/vProcess5"/>
    <dgm:cxn modelId="{BC83EC3A-2C8A-4FD3-8441-6685AB98EF74}" type="presParOf" srcId="{16731745-DCCA-4585-A779-57B9F53BE23E}" destId="{A662C666-64F0-46EA-86AE-51A5EF6D8058}" srcOrd="8" destOrd="0" presId="urn:microsoft.com/office/officeart/2005/8/layout/vProcess5"/>
    <dgm:cxn modelId="{335623C1-EEF2-468B-B476-CD220384C171}" type="presParOf" srcId="{16731745-DCCA-4585-A779-57B9F53BE23E}" destId="{AC55E47A-8502-4D2D-B63E-DEE769F5802A}" srcOrd="9" destOrd="0" presId="urn:microsoft.com/office/officeart/2005/8/layout/vProcess5"/>
    <dgm:cxn modelId="{BA67A273-A037-4104-84DC-BAA33FBFA5F5}" type="presParOf" srcId="{16731745-DCCA-4585-A779-57B9F53BE23E}" destId="{EB3021D8-B736-4626-B136-633913907097}" srcOrd="10" destOrd="0" presId="urn:microsoft.com/office/officeart/2005/8/layout/vProcess5"/>
    <dgm:cxn modelId="{9A4BEECD-A6FD-49C9-804F-7DE87055CD51}" type="presParOf" srcId="{16731745-DCCA-4585-A779-57B9F53BE23E}" destId="{B4BB87C0-4E78-43D4-BDFB-E1C7656EE7E9}"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A69D31-4EF7-412F-9ACA-800E7AC5225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6217360-FE18-40C0-B243-BE2F79E8DD32}">
      <dgm:prSet/>
      <dgm:spPr/>
      <dgm:t>
        <a:bodyPr/>
        <a:lstStyle/>
        <a:p>
          <a:r>
            <a:rPr lang="en-GB" dirty="0"/>
            <a:t>Barnardo’s (2026) </a:t>
          </a:r>
          <a:r>
            <a:rPr lang="en-GB" i="1" dirty="0"/>
            <a:t>Child Sexual Abuse and Exploitation: Support for parents and carers. </a:t>
          </a:r>
          <a:r>
            <a:rPr lang="en-GB" dirty="0"/>
            <a:t>Available at: </a:t>
          </a:r>
          <a:r>
            <a:rPr lang="en-GB" dirty="0">
              <a:hlinkClick xmlns:r="http://schemas.openxmlformats.org/officeDocument/2006/relationships" r:id="rId1"/>
            </a:rPr>
            <a:t>HTTPs://www.barnardos.org.uk/get-support/support-for-parents-and-carers/child-sexual-abuse-and-exploitation</a:t>
          </a:r>
          <a:r>
            <a:rPr lang="en-GB" dirty="0"/>
            <a:t> ( Accessed: 18 February 2026).</a:t>
          </a:r>
          <a:endParaRPr lang="en-US" dirty="0"/>
        </a:p>
      </dgm:t>
    </dgm:pt>
    <dgm:pt modelId="{3F3F375A-A6EB-4321-9E75-479CC0054471}" type="parTrans" cxnId="{055B9371-0D4C-40D2-B463-6A75FCC447AC}">
      <dgm:prSet/>
      <dgm:spPr/>
      <dgm:t>
        <a:bodyPr/>
        <a:lstStyle/>
        <a:p>
          <a:endParaRPr lang="en-US"/>
        </a:p>
      </dgm:t>
    </dgm:pt>
    <dgm:pt modelId="{CAB6E941-2863-4502-AA5B-09CF6514ACB4}" type="sibTrans" cxnId="{055B9371-0D4C-40D2-B463-6A75FCC447AC}">
      <dgm:prSet/>
      <dgm:spPr/>
      <dgm:t>
        <a:bodyPr/>
        <a:lstStyle/>
        <a:p>
          <a:endParaRPr lang="en-US"/>
        </a:p>
      </dgm:t>
    </dgm:pt>
    <dgm:pt modelId="{2B1ACB7C-50E8-4F1B-AE85-36404D84B590}">
      <dgm:prSet/>
      <dgm:spPr/>
      <dgm:t>
        <a:bodyPr/>
        <a:lstStyle/>
        <a:p>
          <a:r>
            <a:rPr lang="en-GB" dirty="0"/>
            <a:t>Barnardo’s (2023-2025) </a:t>
          </a:r>
          <a:r>
            <a:rPr lang="en-GB" i="1" dirty="0"/>
            <a:t>Child exploitation hidden crisis briefing paper</a:t>
          </a:r>
          <a:r>
            <a:rPr lang="en-GB" dirty="0"/>
            <a:t>. Available at: </a:t>
          </a:r>
          <a:r>
            <a:rPr lang="en-GB" dirty="0">
              <a:hlinkClick xmlns:r="http://schemas.openxmlformats.org/officeDocument/2006/relationships" r:id="rId2"/>
            </a:rPr>
            <a:t>https://www.barnardos.org.uk/sites/default/files/2023-05/child-exploitation-hidden-crisis-briefing-paper-June2023_0.pdf</a:t>
          </a:r>
          <a:r>
            <a:rPr lang="en-GB" dirty="0"/>
            <a:t> ( Accessed: 16 February 2026).</a:t>
          </a:r>
          <a:endParaRPr lang="en-US" dirty="0"/>
        </a:p>
      </dgm:t>
    </dgm:pt>
    <dgm:pt modelId="{9AE05A38-44BD-4C8F-8D1A-438F52CBF715}" type="parTrans" cxnId="{6582D568-93B6-4EC5-B3BB-9AFB813C5489}">
      <dgm:prSet/>
      <dgm:spPr/>
      <dgm:t>
        <a:bodyPr/>
        <a:lstStyle/>
        <a:p>
          <a:endParaRPr lang="en-US"/>
        </a:p>
      </dgm:t>
    </dgm:pt>
    <dgm:pt modelId="{A2AB8C5F-DD9F-49A8-BFE1-3ABB617626DE}" type="sibTrans" cxnId="{6582D568-93B6-4EC5-B3BB-9AFB813C5489}">
      <dgm:prSet/>
      <dgm:spPr/>
      <dgm:t>
        <a:bodyPr/>
        <a:lstStyle/>
        <a:p>
          <a:endParaRPr lang="en-US"/>
        </a:p>
      </dgm:t>
    </dgm:pt>
    <dgm:pt modelId="{DC9B1D4D-A852-4E01-9512-987CBF2AF2CC}" type="pres">
      <dgm:prSet presAssocID="{07A69D31-4EF7-412F-9ACA-800E7AC5225E}" presName="vert0" presStyleCnt="0">
        <dgm:presLayoutVars>
          <dgm:dir/>
          <dgm:animOne val="branch"/>
          <dgm:animLvl val="lvl"/>
        </dgm:presLayoutVars>
      </dgm:prSet>
      <dgm:spPr/>
    </dgm:pt>
    <dgm:pt modelId="{CBEDFC4E-61D1-4736-A197-894E927D7B12}" type="pres">
      <dgm:prSet presAssocID="{E6217360-FE18-40C0-B243-BE2F79E8DD32}" presName="thickLine" presStyleLbl="alignNode1" presStyleIdx="0" presStyleCnt="2"/>
      <dgm:spPr/>
    </dgm:pt>
    <dgm:pt modelId="{A37406A5-D888-45A1-809E-E4A64964BCD7}" type="pres">
      <dgm:prSet presAssocID="{E6217360-FE18-40C0-B243-BE2F79E8DD32}" presName="horz1" presStyleCnt="0"/>
      <dgm:spPr/>
    </dgm:pt>
    <dgm:pt modelId="{82905EE1-078A-441E-886E-0B5716DDECA6}" type="pres">
      <dgm:prSet presAssocID="{E6217360-FE18-40C0-B243-BE2F79E8DD32}" presName="tx1" presStyleLbl="revTx" presStyleIdx="0" presStyleCnt="2"/>
      <dgm:spPr/>
    </dgm:pt>
    <dgm:pt modelId="{589EE2ED-CE4E-4307-9FD8-E58BBCE0722D}" type="pres">
      <dgm:prSet presAssocID="{E6217360-FE18-40C0-B243-BE2F79E8DD32}" presName="vert1" presStyleCnt="0"/>
      <dgm:spPr/>
    </dgm:pt>
    <dgm:pt modelId="{D8E134F8-E868-45F6-8B20-E6D0ABF1CDD6}" type="pres">
      <dgm:prSet presAssocID="{2B1ACB7C-50E8-4F1B-AE85-36404D84B590}" presName="thickLine" presStyleLbl="alignNode1" presStyleIdx="1" presStyleCnt="2"/>
      <dgm:spPr/>
    </dgm:pt>
    <dgm:pt modelId="{FD2CDF71-2505-4DEA-8684-A3A5DFBB0477}" type="pres">
      <dgm:prSet presAssocID="{2B1ACB7C-50E8-4F1B-AE85-36404D84B590}" presName="horz1" presStyleCnt="0"/>
      <dgm:spPr/>
    </dgm:pt>
    <dgm:pt modelId="{1F6A07AF-A0C5-470C-86FE-E9B3D7A30F31}" type="pres">
      <dgm:prSet presAssocID="{2B1ACB7C-50E8-4F1B-AE85-36404D84B590}" presName="tx1" presStyleLbl="revTx" presStyleIdx="1" presStyleCnt="2"/>
      <dgm:spPr/>
    </dgm:pt>
    <dgm:pt modelId="{376FA967-0C23-441A-9B2F-BE03E7B63BAD}" type="pres">
      <dgm:prSet presAssocID="{2B1ACB7C-50E8-4F1B-AE85-36404D84B590}" presName="vert1" presStyleCnt="0"/>
      <dgm:spPr/>
    </dgm:pt>
  </dgm:ptLst>
  <dgm:cxnLst>
    <dgm:cxn modelId="{6582D568-93B6-4EC5-B3BB-9AFB813C5489}" srcId="{07A69D31-4EF7-412F-9ACA-800E7AC5225E}" destId="{2B1ACB7C-50E8-4F1B-AE85-36404D84B590}" srcOrd="1" destOrd="0" parTransId="{9AE05A38-44BD-4C8F-8D1A-438F52CBF715}" sibTransId="{A2AB8C5F-DD9F-49A8-BFE1-3ABB617626DE}"/>
    <dgm:cxn modelId="{055B9371-0D4C-40D2-B463-6A75FCC447AC}" srcId="{07A69D31-4EF7-412F-9ACA-800E7AC5225E}" destId="{E6217360-FE18-40C0-B243-BE2F79E8DD32}" srcOrd="0" destOrd="0" parTransId="{3F3F375A-A6EB-4321-9E75-479CC0054471}" sibTransId="{CAB6E941-2863-4502-AA5B-09CF6514ACB4}"/>
    <dgm:cxn modelId="{69A4C67E-646B-4339-9B99-90B3924E0911}" type="presOf" srcId="{2B1ACB7C-50E8-4F1B-AE85-36404D84B590}" destId="{1F6A07AF-A0C5-470C-86FE-E9B3D7A30F31}" srcOrd="0" destOrd="0" presId="urn:microsoft.com/office/officeart/2008/layout/LinedList"/>
    <dgm:cxn modelId="{4CF13499-CD98-4613-A187-D678DBA1446C}" type="presOf" srcId="{E6217360-FE18-40C0-B243-BE2F79E8DD32}" destId="{82905EE1-078A-441E-886E-0B5716DDECA6}" srcOrd="0" destOrd="0" presId="urn:microsoft.com/office/officeart/2008/layout/LinedList"/>
    <dgm:cxn modelId="{6C80D6B1-0857-448C-B52E-9AB6466ECE51}" type="presOf" srcId="{07A69D31-4EF7-412F-9ACA-800E7AC5225E}" destId="{DC9B1D4D-A852-4E01-9512-987CBF2AF2CC}" srcOrd="0" destOrd="0" presId="urn:microsoft.com/office/officeart/2008/layout/LinedList"/>
    <dgm:cxn modelId="{FABB272A-60AC-4C41-AF89-84C2DC627168}" type="presParOf" srcId="{DC9B1D4D-A852-4E01-9512-987CBF2AF2CC}" destId="{CBEDFC4E-61D1-4736-A197-894E927D7B12}" srcOrd="0" destOrd="0" presId="urn:microsoft.com/office/officeart/2008/layout/LinedList"/>
    <dgm:cxn modelId="{21F6921F-9858-4CB4-9CD0-5EDFF57BD62C}" type="presParOf" srcId="{DC9B1D4D-A852-4E01-9512-987CBF2AF2CC}" destId="{A37406A5-D888-45A1-809E-E4A64964BCD7}" srcOrd="1" destOrd="0" presId="urn:microsoft.com/office/officeart/2008/layout/LinedList"/>
    <dgm:cxn modelId="{6AF8C2F6-0025-464B-85B3-6D0C1136B0B9}" type="presParOf" srcId="{A37406A5-D888-45A1-809E-E4A64964BCD7}" destId="{82905EE1-078A-441E-886E-0B5716DDECA6}" srcOrd="0" destOrd="0" presId="urn:microsoft.com/office/officeart/2008/layout/LinedList"/>
    <dgm:cxn modelId="{45D86664-506F-4889-A185-C987DA1F536C}" type="presParOf" srcId="{A37406A5-D888-45A1-809E-E4A64964BCD7}" destId="{589EE2ED-CE4E-4307-9FD8-E58BBCE0722D}" srcOrd="1" destOrd="0" presId="urn:microsoft.com/office/officeart/2008/layout/LinedList"/>
    <dgm:cxn modelId="{9E68A2BC-874F-45DF-B735-EC2DCEEFB50F}" type="presParOf" srcId="{DC9B1D4D-A852-4E01-9512-987CBF2AF2CC}" destId="{D8E134F8-E868-45F6-8B20-E6D0ABF1CDD6}" srcOrd="2" destOrd="0" presId="urn:microsoft.com/office/officeart/2008/layout/LinedList"/>
    <dgm:cxn modelId="{7877A12A-B35B-4D41-BA5B-657D99AFB5FE}" type="presParOf" srcId="{DC9B1D4D-A852-4E01-9512-987CBF2AF2CC}" destId="{FD2CDF71-2505-4DEA-8684-A3A5DFBB0477}" srcOrd="3" destOrd="0" presId="urn:microsoft.com/office/officeart/2008/layout/LinedList"/>
    <dgm:cxn modelId="{55EDEE71-6460-4429-94BA-9E546F5B8D35}" type="presParOf" srcId="{FD2CDF71-2505-4DEA-8684-A3A5DFBB0477}" destId="{1F6A07AF-A0C5-470C-86FE-E9B3D7A30F31}" srcOrd="0" destOrd="0" presId="urn:microsoft.com/office/officeart/2008/layout/LinedList"/>
    <dgm:cxn modelId="{444C1034-6858-4915-9C3F-FB20A55C85D7}" type="presParOf" srcId="{FD2CDF71-2505-4DEA-8684-A3A5DFBB0477}" destId="{376FA967-0C23-441A-9B2F-BE03E7B63BA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1C6DD9-D694-484E-B624-98B58D0B2857}">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Supporting young people who have experienced CSE </a:t>
          </a:r>
          <a:endParaRPr lang="en-US" sz="2100" kern="1200"/>
        </a:p>
      </dsp:txBody>
      <dsp:txXfrm>
        <a:off x="28038" y="28038"/>
        <a:ext cx="7298593" cy="901218"/>
      </dsp:txXfrm>
    </dsp:sp>
    <dsp:sp modelId="{D8201BD4-8DE6-4C63-9E6E-CB6F0566CDB6}">
      <dsp:nvSpPr>
        <dsp:cNvPr id="0" name=""/>
        <dsp:cNvSpPr/>
      </dsp:nvSpPr>
      <dsp:spPr>
        <a:xfrm>
          <a:off x="704545" y="1131347"/>
          <a:ext cx="8412480" cy="957294"/>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Maslow’s Hierarchy of Needs</a:t>
          </a:r>
          <a:endParaRPr lang="en-US" sz="2100" kern="1200"/>
        </a:p>
      </dsp:txBody>
      <dsp:txXfrm>
        <a:off x="732583" y="1159385"/>
        <a:ext cx="7029617" cy="901218"/>
      </dsp:txXfrm>
    </dsp:sp>
    <dsp:sp modelId="{B79B01DB-28C9-4B98-AAC5-EA921DD6E524}">
      <dsp:nvSpPr>
        <dsp:cNvPr id="0" name=""/>
        <dsp:cNvSpPr/>
      </dsp:nvSpPr>
      <dsp:spPr>
        <a:xfrm>
          <a:off x="1398574" y="2262695"/>
          <a:ext cx="8412480" cy="957294"/>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“YW01 Initiate, build and maintain relationships with young people” (</a:t>
          </a:r>
          <a:r>
            <a:rPr lang="en-US" sz="2100" kern="1200"/>
            <a:t>CLD Standards Council Scotland, 2019, p.1). </a:t>
          </a:r>
        </a:p>
      </dsp:txBody>
      <dsp:txXfrm>
        <a:off x="1426612" y="2290733"/>
        <a:ext cx="7040133" cy="901218"/>
      </dsp:txXfrm>
    </dsp:sp>
    <dsp:sp modelId="{F5F0402F-7FBC-4B75-BC3B-72AFA51FF5A6}">
      <dsp:nvSpPr>
        <dsp:cNvPr id="0" name=""/>
        <dsp:cNvSpPr/>
      </dsp:nvSpPr>
      <dsp:spPr>
        <a:xfrm>
          <a:off x="2103119" y="3394043"/>
          <a:ext cx="8412480" cy="957294"/>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Creating safe and confidential </a:t>
          </a:r>
          <a:r>
            <a:rPr lang="en-GB" sz="2100" kern="1200"/>
            <a:t>spaces, allowing young people to open up and share in their own time.</a:t>
          </a:r>
          <a:endParaRPr lang="en-US" sz="2100" kern="1200"/>
        </a:p>
      </dsp:txBody>
      <dsp:txXfrm>
        <a:off x="2131157" y="3422081"/>
        <a:ext cx="7029617" cy="901218"/>
      </dsp:txXfrm>
    </dsp:sp>
    <dsp:sp modelId="{15F13DF0-9785-48BF-9E4A-F2D49C071B70}">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EFC369F3-944A-4902-A57E-CD6D32EAF864}">
      <dsp:nvSpPr>
        <dsp:cNvPr id="0" name=""/>
        <dsp:cNvSpPr/>
      </dsp:nvSpPr>
      <dsp:spPr>
        <a:xfrm>
          <a:off x="8494783" y="1864548"/>
          <a:ext cx="622241" cy="62224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3A3356C9-36F9-4EB1-AAD9-D765E9769737}">
      <dsp:nvSpPr>
        <dsp:cNvPr id="0" name=""/>
        <dsp:cNvSpPr/>
      </dsp:nvSpPr>
      <dsp:spPr>
        <a:xfrm>
          <a:off x="9188813" y="2995896"/>
          <a:ext cx="622241" cy="62224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EDFC4E-61D1-4736-A197-894E927D7B12}">
      <dsp:nvSpPr>
        <dsp:cNvPr id="0" name=""/>
        <dsp:cNvSpPr/>
      </dsp:nvSpPr>
      <dsp:spPr>
        <a:xfrm>
          <a:off x="0" y="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905EE1-078A-441E-886E-0B5716DDECA6}">
      <dsp:nvSpPr>
        <dsp:cNvPr id="0" name=""/>
        <dsp:cNvSpPr/>
      </dsp:nvSpPr>
      <dsp:spPr>
        <a:xfrm>
          <a:off x="0" y="0"/>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Barnardo’s (2026) </a:t>
          </a:r>
          <a:r>
            <a:rPr lang="en-GB" sz="2800" i="1" kern="1200" dirty="0"/>
            <a:t>Child Sexual Abuse and Exploitation: Support for parents and carers. </a:t>
          </a:r>
          <a:r>
            <a:rPr lang="en-GB" sz="2800" kern="1200" dirty="0"/>
            <a:t>Available at: </a:t>
          </a:r>
          <a:r>
            <a:rPr lang="en-GB" sz="2800" kern="1200" dirty="0">
              <a:hlinkClick xmlns:r="http://schemas.openxmlformats.org/officeDocument/2006/relationships" r:id="rId1"/>
            </a:rPr>
            <a:t>HTTPs://www.barnardos.org.uk/get-support/support-for-parents-and-carers/child-sexual-abuse-and-exploitation</a:t>
          </a:r>
          <a:r>
            <a:rPr lang="en-GB" sz="2800" kern="1200" dirty="0"/>
            <a:t> ( Accessed: 18 February 2026).</a:t>
          </a:r>
          <a:endParaRPr lang="en-US" sz="2800" kern="1200" dirty="0"/>
        </a:p>
      </dsp:txBody>
      <dsp:txXfrm>
        <a:off x="0" y="0"/>
        <a:ext cx="10515600" cy="2175669"/>
      </dsp:txXfrm>
    </dsp:sp>
    <dsp:sp modelId="{D8E134F8-E868-45F6-8B20-E6D0ABF1CDD6}">
      <dsp:nvSpPr>
        <dsp:cNvPr id="0" name=""/>
        <dsp:cNvSpPr/>
      </dsp:nvSpPr>
      <dsp:spPr>
        <a:xfrm>
          <a:off x="0" y="2175669"/>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6A07AF-A0C5-470C-86FE-E9B3D7A30F31}">
      <dsp:nvSpPr>
        <dsp:cNvPr id="0" name=""/>
        <dsp:cNvSpPr/>
      </dsp:nvSpPr>
      <dsp:spPr>
        <a:xfrm>
          <a:off x="0" y="2175669"/>
          <a:ext cx="10515600" cy="217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Barnardo’s (2023-2025) </a:t>
          </a:r>
          <a:r>
            <a:rPr lang="en-GB" sz="2800" i="1" kern="1200" dirty="0"/>
            <a:t>Child exploitation hidden crisis briefing paper</a:t>
          </a:r>
          <a:r>
            <a:rPr lang="en-GB" sz="2800" kern="1200" dirty="0"/>
            <a:t>. Available at: </a:t>
          </a:r>
          <a:r>
            <a:rPr lang="en-GB" sz="2800" kern="1200" dirty="0">
              <a:hlinkClick xmlns:r="http://schemas.openxmlformats.org/officeDocument/2006/relationships" r:id="rId2"/>
            </a:rPr>
            <a:t>https://www.barnardos.org.uk/sites/default/files/2023-05/child-exploitation-hidden-crisis-briefing-paper-June2023_0.pdf</a:t>
          </a:r>
          <a:r>
            <a:rPr lang="en-GB" sz="2800" kern="1200" dirty="0"/>
            <a:t> ( Accessed: 16 February 2026).</a:t>
          </a:r>
          <a:endParaRPr lang="en-US" sz="2800" kern="1200" dirty="0"/>
        </a:p>
      </dsp:txBody>
      <dsp:txXfrm>
        <a:off x="0" y="2175669"/>
        <a:ext cx="10515600" cy="217566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C61BB7-C1AE-40D1-A7D8-212540477682}" type="datetimeFigureOut">
              <a:rPr lang="en-GB" smtClean="0"/>
              <a:t>26/02/2026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E50546-D880-4F96-9520-6B98CC5851E9}" type="slidenum">
              <a:rPr lang="en-GB" smtClean="0"/>
              <a:t>‹#›</a:t>
            </a:fld>
            <a:endParaRPr lang="en-GB"/>
          </a:p>
        </p:txBody>
      </p:sp>
    </p:spTree>
    <p:extLst>
      <p:ext uri="{BB962C8B-B14F-4D97-AF65-F5344CB8AC3E}">
        <p14:creationId xmlns:p14="http://schemas.microsoft.com/office/powerpoint/2010/main" val="2001881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Hello, My Name is Courtney Rumsey, and I will be talking to you about a range of issues that young people are facing in society. I have chosen to focus on child sexual exploitation.</a:t>
            </a:r>
            <a:r>
              <a:rPr lang="en-US" dirty="0"/>
              <a:t> . I will be going through the advisory leaflet that I have created for parents and guardians, and why, as a youth work practitioner, are the best support for young people. </a:t>
            </a:r>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1</a:t>
            </a:fld>
            <a:endParaRPr lang="en-GB"/>
          </a:p>
        </p:txBody>
      </p:sp>
    </p:spTree>
    <p:extLst>
      <p:ext uri="{BB962C8B-B14F-4D97-AF65-F5344CB8AC3E}">
        <p14:creationId xmlns:p14="http://schemas.microsoft.com/office/powerpoint/2010/main" val="2662880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this presentation, I am going to cover the following things :</a:t>
            </a:r>
          </a:p>
          <a:p>
            <a:r>
              <a:rPr lang="en-US" dirty="0"/>
              <a:t>The range of issues that young people face in society today</a:t>
            </a:r>
          </a:p>
          <a:p>
            <a:r>
              <a:rPr lang="en-US" dirty="0"/>
              <a:t>Definition of Child Sexual Exploitation</a:t>
            </a:r>
          </a:p>
          <a:p>
            <a:r>
              <a:rPr lang="en-US" dirty="0"/>
              <a:t>The impacts of Child Sexual Exploitation on young people </a:t>
            </a:r>
          </a:p>
          <a:p>
            <a:r>
              <a:rPr lang="en-US" dirty="0"/>
              <a:t> Statistics   </a:t>
            </a:r>
          </a:p>
          <a:p>
            <a:r>
              <a:rPr lang="en-US" dirty="0"/>
              <a:t>Links to relevant theory and policy </a:t>
            </a:r>
          </a:p>
          <a:p>
            <a:r>
              <a:rPr lang="en-US" dirty="0"/>
              <a:t>Overview of the advisory leaflet, running through what is included in it, the highlights and why I have designed it  that way</a:t>
            </a:r>
          </a:p>
          <a:p>
            <a:r>
              <a:rPr lang="en-US" dirty="0"/>
              <a:t>Tips, information and knowledge for parents/guardians to support their young people.</a:t>
            </a:r>
          </a:p>
          <a:p>
            <a:r>
              <a:rPr lang="en-US" dirty="0"/>
              <a:t>Services that are available for young people to access</a:t>
            </a:r>
          </a:p>
          <a:p>
            <a:r>
              <a:rPr lang="en-US" dirty="0"/>
              <a:t> Listing local support and online access  services </a:t>
            </a:r>
          </a:p>
          <a:p>
            <a:r>
              <a:rPr lang="en-US" dirty="0"/>
              <a:t>Support for Parents and Guardians </a:t>
            </a:r>
          </a:p>
          <a:p>
            <a:r>
              <a:rPr lang="en-US" dirty="0"/>
              <a:t>How youth workers can support young people and why they are the best support system for at-risk young people </a:t>
            </a:r>
          </a:p>
          <a:p>
            <a:endParaRPr lang="en-US" dirty="0"/>
          </a:p>
          <a:p>
            <a:endParaRPr lang="en-US" dirty="0"/>
          </a:p>
          <a:p>
            <a:endParaRPr lang="en-US" dirty="0"/>
          </a:p>
          <a:p>
            <a:endParaRPr lang="en-US" dirty="0"/>
          </a:p>
          <a:p>
            <a:endParaRPr lang="en-GB" dirty="0"/>
          </a:p>
          <a:p>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2</a:t>
            </a:fld>
            <a:endParaRPr lang="en-GB"/>
          </a:p>
        </p:txBody>
      </p:sp>
    </p:spTree>
    <p:extLst>
      <p:ext uri="{BB962C8B-B14F-4D97-AF65-F5344CB8AC3E}">
        <p14:creationId xmlns:p14="http://schemas.microsoft.com/office/powerpoint/2010/main" val="11458182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There are a range of issues that young people face in society today, which are :</a:t>
            </a:r>
          </a:p>
          <a:p>
            <a:r>
              <a:rPr lang="en-US" dirty="0"/>
              <a:t>Homelessness </a:t>
            </a:r>
          </a:p>
          <a:p>
            <a:r>
              <a:rPr lang="en-US" dirty="0"/>
              <a:t>Toxic Childhood </a:t>
            </a:r>
          </a:p>
          <a:p>
            <a:r>
              <a:rPr lang="en-US" dirty="0"/>
              <a:t>County Lines </a:t>
            </a:r>
          </a:p>
          <a:p>
            <a:r>
              <a:rPr lang="en-US" dirty="0"/>
              <a:t> Addiction </a:t>
            </a:r>
          </a:p>
          <a:p>
            <a:r>
              <a:rPr lang="en-US" dirty="0"/>
              <a:t> Poverty </a:t>
            </a:r>
          </a:p>
          <a:p>
            <a:r>
              <a:rPr lang="en-US" dirty="0"/>
              <a:t>Mental Health Problems</a:t>
            </a:r>
          </a:p>
          <a:p>
            <a:r>
              <a:rPr lang="en-US" dirty="0"/>
              <a:t>Obesity </a:t>
            </a:r>
          </a:p>
          <a:p>
            <a:r>
              <a:rPr lang="en-US" dirty="0"/>
              <a:t>The issue that I have chosen to focus on is Childhood Sexual Exploitation.</a:t>
            </a:r>
          </a:p>
          <a:p>
            <a:r>
              <a:rPr lang="en-US" dirty="0"/>
              <a:t>I have chosen this topic because there is a lot of coverage in the media, and it is being talked about a lot, and is very relevant to young people today as it often happens to them, and they are in that at risk group.</a:t>
            </a:r>
          </a:p>
          <a:p>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3</a:t>
            </a:fld>
            <a:endParaRPr lang="en-GB"/>
          </a:p>
        </p:txBody>
      </p:sp>
    </p:spTree>
    <p:extLst>
      <p:ext uri="{BB962C8B-B14F-4D97-AF65-F5344CB8AC3E}">
        <p14:creationId xmlns:p14="http://schemas.microsoft.com/office/powerpoint/2010/main" val="3468194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According to the Met Police (2026) </a:t>
            </a:r>
            <a:r>
              <a:rPr lang="en-GB" dirty="0"/>
              <a:t>Child Sexual Exploitation is defined as “</a:t>
            </a:r>
            <a:r>
              <a:rPr lang="en-US" dirty="0"/>
              <a:t>involves situations, contexts or relationships in which a person under 18 is given something, such as food, accommodation, drugs, alcohol, cigarettes, affection, gifts or money in return for performing sexual activities performed on them”, also quite often there is coercion and power imbalance involved. </a:t>
            </a:r>
          </a:p>
          <a:p>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4</a:t>
            </a:fld>
            <a:endParaRPr lang="en-GB"/>
          </a:p>
        </p:txBody>
      </p:sp>
    </p:spTree>
    <p:extLst>
      <p:ext uri="{BB962C8B-B14F-4D97-AF65-F5344CB8AC3E}">
        <p14:creationId xmlns:p14="http://schemas.microsoft.com/office/powerpoint/2010/main" val="17643036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slide focusses on how, as practitioners, we could spot the signs and symptoms of CSE in young people, and if we do, to complete a multi-agency referral form to help support and protect our young people.</a:t>
            </a:r>
          </a:p>
        </p:txBody>
      </p:sp>
      <p:sp>
        <p:nvSpPr>
          <p:cNvPr id="4" name="Slide Number Placeholder 3"/>
          <p:cNvSpPr>
            <a:spLocks noGrp="1"/>
          </p:cNvSpPr>
          <p:nvPr>
            <p:ph type="sldNum" sz="quarter" idx="5"/>
          </p:nvPr>
        </p:nvSpPr>
        <p:spPr/>
        <p:txBody>
          <a:bodyPr/>
          <a:lstStyle/>
          <a:p>
            <a:fld id="{A5E50546-D880-4F96-9520-6B98CC5851E9}" type="slidenum">
              <a:rPr lang="en-GB" smtClean="0"/>
              <a:t>5</a:t>
            </a:fld>
            <a:endParaRPr lang="en-GB"/>
          </a:p>
        </p:txBody>
      </p:sp>
    </p:spTree>
    <p:extLst>
      <p:ext uri="{BB962C8B-B14F-4D97-AF65-F5344CB8AC3E}">
        <p14:creationId xmlns:p14="http://schemas.microsoft.com/office/powerpoint/2010/main" val="2871134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Here are some alarming CSE statistics that young people may face in everyday life.</a:t>
            </a:r>
          </a:p>
          <a:p>
            <a:r>
              <a:rPr lang="en-US" dirty="0"/>
              <a:t>Safe Lives (2014) found that “ 53% young people were identified as at risk, and 47% of young people were currently experiencing sexual exploitation”. </a:t>
            </a:r>
          </a:p>
          <a:p>
            <a:r>
              <a:rPr lang="en-US" dirty="0"/>
              <a:t>They also highlight that “ The vast majority (99%) of young people were identified as female”. </a:t>
            </a:r>
          </a:p>
          <a:p>
            <a:r>
              <a:rPr lang="en-US" dirty="0"/>
              <a:t>“ The crime survey for England and Wales, done by the National Office for Statistics (2019) estimated that 7.5% of adults aged 18 to 74 years experienced sexual abuse before the age of 16 years”</a:t>
            </a:r>
          </a:p>
          <a:p>
            <a:r>
              <a:rPr lang="en-US" dirty="0"/>
              <a:t>They also state that “ The abuse was most likely to have been perpetrated by a friend or acquaintance was 37%”.</a:t>
            </a:r>
          </a:p>
          <a:p>
            <a:r>
              <a:rPr lang="en-US" dirty="0"/>
              <a:t>However, they also found that “Around a third 30% were sexually abused by a stranger”.</a:t>
            </a:r>
          </a:p>
          <a:p>
            <a:r>
              <a:rPr lang="en-US" dirty="0"/>
              <a:t>In Wales, </a:t>
            </a:r>
            <a:r>
              <a:rPr lang="en-US" dirty="0" err="1"/>
              <a:t>Barnardos</a:t>
            </a:r>
            <a:r>
              <a:rPr lang="en-US" dirty="0"/>
              <a:t> (2023-2025) discovered that “child sexual exploitation was identified in 932 assessments made by local authority children’s services”. </a:t>
            </a:r>
          </a:p>
          <a:p>
            <a:r>
              <a:rPr lang="en-US" dirty="0"/>
              <a:t> </a:t>
            </a:r>
          </a:p>
          <a:p>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6</a:t>
            </a:fld>
            <a:endParaRPr lang="en-GB"/>
          </a:p>
        </p:txBody>
      </p:sp>
    </p:spTree>
    <p:extLst>
      <p:ext uri="{BB962C8B-B14F-4D97-AF65-F5344CB8AC3E}">
        <p14:creationId xmlns:p14="http://schemas.microsoft.com/office/powerpoint/2010/main" val="3376514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Content of the leaflet focuses on what child sexual exploitation is, Types of  CSE, Signs and Symptoms of CSE</a:t>
            </a:r>
          </a:p>
          <a:p>
            <a:r>
              <a:rPr lang="en-US" dirty="0"/>
              <a:t>The leaflet highlights what practitioners should be exploring with the parents and guardians, and giving them relevant information on CSE.</a:t>
            </a:r>
          </a:p>
          <a:p>
            <a:r>
              <a:rPr lang="en-US" dirty="0"/>
              <a:t>It also highlights to parents and guardians to make them aware of the different Types Of CSE and the signs and symptoms to spot in young people.</a:t>
            </a:r>
          </a:p>
          <a:p>
            <a:endParaRPr lang="en-US" dirty="0"/>
          </a:p>
          <a:p>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7</a:t>
            </a:fld>
            <a:endParaRPr lang="en-GB"/>
          </a:p>
        </p:txBody>
      </p:sp>
    </p:spTree>
    <p:extLst>
      <p:ext uri="{BB962C8B-B14F-4D97-AF65-F5344CB8AC3E}">
        <p14:creationId xmlns:p14="http://schemas.microsoft.com/office/powerpoint/2010/main" val="627776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Content of the Leaflet focuses on Tips for parents and guardians, the impact of CSE and organisations for help and support.</a:t>
            </a:r>
          </a:p>
          <a:p>
            <a:r>
              <a:rPr lang="en-US" dirty="0"/>
              <a:t>The Reason why I have designed it this way is that the words are bold and concise to get the point across, and the pictures and colours are bright enough to catch the eye to attract parents and guardians to read it.</a:t>
            </a:r>
          </a:p>
          <a:p>
            <a:r>
              <a:rPr lang="en-US" dirty="0"/>
              <a:t>The Leaflet highlights tips for parents and guardians, and the organisations for help and support that young people can access as well as their parents and guardians.</a:t>
            </a:r>
          </a:p>
          <a:p>
            <a:r>
              <a:rPr lang="en-US" dirty="0"/>
              <a:t>Highlights The impact of CSE and the impact it has on young people and how we can support them. </a:t>
            </a:r>
          </a:p>
          <a:p>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8</a:t>
            </a:fld>
            <a:endParaRPr lang="en-GB"/>
          </a:p>
        </p:txBody>
      </p:sp>
    </p:spTree>
    <p:extLst>
      <p:ext uri="{BB962C8B-B14F-4D97-AF65-F5344CB8AC3E}">
        <p14:creationId xmlns:p14="http://schemas.microsoft.com/office/powerpoint/2010/main" val="3725819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There are lots of ways to get this information across to young people, their parents and carers. </a:t>
            </a:r>
          </a:p>
          <a:p>
            <a:r>
              <a:rPr lang="en-GB" dirty="0"/>
              <a:t>One way is to go through the topic with Young People in a youth work setting and then provide them with the leaflet to support what’s been discussed and learned.</a:t>
            </a:r>
          </a:p>
          <a:p>
            <a:r>
              <a:rPr lang="en-GB" dirty="0"/>
              <a:t>Another way is to use educational videos to inform and raise awareness, and I have one example to share with you here, so feel free to access the link when you get time. </a:t>
            </a:r>
          </a:p>
          <a:p>
            <a:r>
              <a:rPr lang="en-GB" dirty="0"/>
              <a:t>Social media is another way to share information, knowledge and tips that both parents/carers and the young people can access easily.</a:t>
            </a:r>
          </a:p>
          <a:p>
            <a:r>
              <a:rPr lang="en-GB" dirty="0"/>
              <a:t>Also, the leaflets could be handed to any parents that connect with the youth setting, as well as being left in community spaces, or GP surgeries etc.</a:t>
            </a:r>
          </a:p>
          <a:p>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9</a:t>
            </a:fld>
            <a:endParaRPr lang="en-GB"/>
          </a:p>
        </p:txBody>
      </p:sp>
    </p:spTree>
    <p:extLst>
      <p:ext uri="{BB962C8B-B14F-4D97-AF65-F5344CB8AC3E}">
        <p14:creationId xmlns:p14="http://schemas.microsoft.com/office/powerpoint/2010/main" val="2235290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a:p>
            <a:r>
              <a:rPr lang="en-US" dirty="0"/>
              <a:t>Here, I have provided some services that are available for young people to access to help them get the support and resources that they need to educate them about child sexual exploitation and how to disclose and report if they are in trouble or need support. </a:t>
            </a:r>
          </a:p>
          <a:p>
            <a:r>
              <a:rPr lang="en-US" dirty="0"/>
              <a:t> Barnardo’s- Available at:   https://www.barnardos.org.uk/resources-help-identify-and-engage-young-people-risk-sexual-abuse-and-exploitation. </a:t>
            </a:r>
          </a:p>
          <a:p>
            <a:r>
              <a:rPr lang="en-US" dirty="0"/>
              <a:t> The Children’s Society – Available at: https://www.childrenssociety.org.uk/what-we-do/our-work/preventing-child-sexual-exploitation</a:t>
            </a:r>
          </a:p>
          <a:p>
            <a:r>
              <a:rPr lang="en-US" dirty="0"/>
              <a:t> Stop it now – Available at: https://www.stopitnow.org.uk/ </a:t>
            </a:r>
          </a:p>
          <a:p>
            <a:r>
              <a:rPr lang="en-US" dirty="0"/>
              <a:t>Catch 22 – Available at: https://www.catch-22.org.uk/what-we-do/child-exploitation/ </a:t>
            </a:r>
          </a:p>
          <a:p>
            <a:r>
              <a:rPr lang="en-US" dirty="0"/>
              <a:t>NSPCC Learning – Available at: https://learning.nspcc.org.uk/child-abuse-and-neglect/child-sexual-exploitation </a:t>
            </a:r>
          </a:p>
          <a:p>
            <a:r>
              <a:rPr lang="en-US" dirty="0"/>
              <a:t>Lucy Faithfull Foundation- Available at: https://www.lucyfaithfull.org.uk/ </a:t>
            </a:r>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10</a:t>
            </a:fld>
            <a:endParaRPr lang="en-GB"/>
          </a:p>
        </p:txBody>
      </p:sp>
    </p:spTree>
    <p:extLst>
      <p:ext uri="{BB962C8B-B14F-4D97-AF65-F5344CB8AC3E}">
        <p14:creationId xmlns:p14="http://schemas.microsoft.com/office/powerpoint/2010/main" val="32267876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Here, I have focused on services that young people can access support in local settings, and online access for young people to access and refer themselves to help get the support and information they need. </a:t>
            </a:r>
          </a:p>
          <a:p>
            <a:r>
              <a:rPr lang="en-US" dirty="0"/>
              <a:t>Youth Club</a:t>
            </a:r>
          </a:p>
          <a:p>
            <a:r>
              <a:rPr lang="en-US" dirty="0"/>
              <a:t>Amberleigh care – Available at: https://www.amberleighcare.co.uk/ </a:t>
            </a:r>
          </a:p>
          <a:p>
            <a:r>
              <a:rPr lang="en-US" dirty="0"/>
              <a:t>Barnardo’s Better Futures Cymru- Available at: https://www.barnardos.org.uk/get-support/services/better-futures-cymru </a:t>
            </a:r>
          </a:p>
          <a:p>
            <a:r>
              <a:rPr lang="en-US" dirty="0"/>
              <a:t>Shore – Available at: https://shorespace.org.uk/ </a:t>
            </a:r>
          </a:p>
          <a:p>
            <a:r>
              <a:rPr lang="en-US" dirty="0" err="1"/>
              <a:t>Swaay</a:t>
            </a:r>
            <a:r>
              <a:rPr lang="en-US" dirty="0"/>
              <a:t>- Available at: https://www.swaay.co.uk/</a:t>
            </a:r>
          </a:p>
          <a:p>
            <a:r>
              <a:rPr lang="en-US" dirty="0"/>
              <a:t>Your Chapter – Available at : https://www.yourchapter.co.uk/ </a:t>
            </a:r>
          </a:p>
          <a:p>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11</a:t>
            </a:fld>
            <a:endParaRPr lang="en-GB"/>
          </a:p>
        </p:txBody>
      </p:sp>
    </p:spTree>
    <p:extLst>
      <p:ext uri="{BB962C8B-B14F-4D97-AF65-F5344CB8AC3E}">
        <p14:creationId xmlns:p14="http://schemas.microsoft.com/office/powerpoint/2010/main" val="38116917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a:p>
            <a:r>
              <a:rPr lang="en-US" dirty="0"/>
              <a:t>This Slide will focus on the support that parents and guardians have access to help support young people to get information, tips to help ensure that their young people are not in danger and if they are in danger, how parents and guardians can help support and protect their young people from child sexual exploitation.</a:t>
            </a:r>
          </a:p>
          <a:p>
            <a:r>
              <a:rPr lang="en-US" dirty="0"/>
              <a:t>Barnardo’s  Child sexual abuse and exploitation: support for parents and carers. Available at: https://www.barnardos.org.uk/get-support/support-for-parents-and-carers/child-sexual-abuse-and-exploitation.</a:t>
            </a:r>
          </a:p>
          <a:p>
            <a:r>
              <a:rPr lang="en-US" dirty="0"/>
              <a:t>Centre of expertise on child sexual abuse. Available at: https://www.csacentre.org.uk/research-resources/practice-resources/supporting-parents-and-carers/. </a:t>
            </a:r>
          </a:p>
          <a:p>
            <a:r>
              <a:rPr lang="en-US" dirty="0"/>
              <a:t>We stand. Available at: https://westand.org.uk/.</a:t>
            </a:r>
          </a:p>
          <a:p>
            <a:r>
              <a:rPr lang="en-US" dirty="0"/>
              <a:t>Wandsworth Safeguarding Children Partnership. Available at: https://www.wscp.org.uk/wp-content/uploads/2024/11/child_exploitation_parents_and_carers_support_pack.pdf. </a:t>
            </a:r>
          </a:p>
          <a:p>
            <a:r>
              <a:rPr lang="en-US" dirty="0"/>
              <a:t>North Wales Police. Available at: https://www.northwales.police.uk/advice/advice-and-information/caa/child-abuse/advice-for-parents-and-guardians/.</a:t>
            </a:r>
          </a:p>
          <a:p>
            <a:r>
              <a:rPr lang="en-US" dirty="0"/>
              <a:t>Local Government Association. Available at : </a:t>
            </a:r>
          </a:p>
          <a:p>
            <a:r>
              <a:rPr lang="en-US" dirty="0"/>
              <a:t>https://www.local.gov.uk/sites/default/files/documents/child-sexual-exploitation-418.pdf </a:t>
            </a:r>
          </a:p>
          <a:p>
            <a:r>
              <a:rPr lang="en-US" dirty="0"/>
              <a:t>Catch 22. Available at : https://d1mdc3nx9zxju4.cloudfront.net/prod/uploads/2023/03/Catch-On-Parents-Pack.pdf. </a:t>
            </a:r>
          </a:p>
          <a:p>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12</a:t>
            </a:fld>
            <a:endParaRPr lang="en-GB"/>
          </a:p>
        </p:txBody>
      </p:sp>
    </p:spTree>
    <p:extLst>
      <p:ext uri="{BB962C8B-B14F-4D97-AF65-F5344CB8AC3E}">
        <p14:creationId xmlns:p14="http://schemas.microsoft.com/office/powerpoint/2010/main" val="35659471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role of the youth worker is very important in helping to support young people who have experienced CSE.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can be linked to Maslow’s Hierarchy of Needs, in that if young people don’t have their basic needs met then they won’t be able to survive or function in society and this can affect their mental health and wellbeing as well as put them in danger.</a:t>
            </a:r>
          </a:p>
          <a:p>
            <a:r>
              <a:rPr lang="en-GB" dirty="0"/>
              <a:t>Support can be done in a number of ways, and the youth worker should always link this to the NOS. </a:t>
            </a:r>
          </a:p>
          <a:p>
            <a:r>
              <a:rPr lang="en-GB" dirty="0"/>
              <a:t>One important consideration is to ensure that young people have safe and confidential spaces available to them. </a:t>
            </a:r>
          </a:p>
          <a:p>
            <a:r>
              <a:rPr lang="en-GB" dirty="0"/>
              <a:t>This is so that if they need to, they can confide in youth workers which raises awareness and youth workers can then put support in place to ensure that the young person is protected from CSE.</a:t>
            </a:r>
          </a:p>
          <a:p>
            <a:endParaRPr lang="en-GB" dirty="0"/>
          </a:p>
        </p:txBody>
      </p:sp>
      <p:sp>
        <p:nvSpPr>
          <p:cNvPr id="4" name="Slide Number Placeholder 3"/>
          <p:cNvSpPr>
            <a:spLocks noGrp="1"/>
          </p:cNvSpPr>
          <p:nvPr>
            <p:ph type="sldNum" sz="quarter" idx="5"/>
          </p:nvPr>
        </p:nvSpPr>
        <p:spPr/>
        <p:txBody>
          <a:bodyPr/>
          <a:lstStyle/>
          <a:p>
            <a:fld id="{A5E50546-D880-4F96-9520-6B98CC5851E9}" type="slidenum">
              <a:rPr lang="en-GB" smtClean="0"/>
              <a:t>13</a:t>
            </a:fld>
            <a:endParaRPr lang="en-GB"/>
          </a:p>
        </p:txBody>
      </p:sp>
    </p:spTree>
    <p:extLst>
      <p:ext uri="{BB962C8B-B14F-4D97-AF65-F5344CB8AC3E}">
        <p14:creationId xmlns:p14="http://schemas.microsoft.com/office/powerpoint/2010/main" val="1884319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052F3-2F88-21DD-B492-BD47A42B3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C527CD4-5976-6C8C-E7F1-004F464C69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747E0A6-D8DF-7D40-7647-76ADE68E97FE}"/>
              </a:ext>
            </a:extLst>
          </p:cNvPr>
          <p:cNvSpPr>
            <a:spLocks noGrp="1"/>
          </p:cNvSpPr>
          <p:nvPr>
            <p:ph type="dt" sz="half" idx="10"/>
          </p:nvPr>
        </p:nvSpPr>
        <p:spPr/>
        <p:txBody>
          <a:bodyPr/>
          <a:lstStyle/>
          <a:p>
            <a:fld id="{7494004B-5698-4DE6-B177-43809600687B}" type="datetimeFigureOut">
              <a:rPr lang="en-GB" smtClean="0"/>
              <a:t>26/02/2026</a:t>
            </a:fld>
            <a:endParaRPr lang="en-GB"/>
          </a:p>
        </p:txBody>
      </p:sp>
      <p:sp>
        <p:nvSpPr>
          <p:cNvPr id="5" name="Footer Placeholder 4">
            <a:extLst>
              <a:ext uri="{FF2B5EF4-FFF2-40B4-BE49-F238E27FC236}">
                <a16:creationId xmlns:a16="http://schemas.microsoft.com/office/drawing/2014/main" id="{E7BFD6A8-337C-C8ED-4788-2E6EFC81BC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FCF29D-BAC6-D898-AC01-DAFD4A11C14D}"/>
              </a:ext>
            </a:extLst>
          </p:cNvPr>
          <p:cNvSpPr>
            <a:spLocks noGrp="1"/>
          </p:cNvSpPr>
          <p:nvPr>
            <p:ph type="sldNum" sz="quarter" idx="12"/>
          </p:nvPr>
        </p:nvSpPr>
        <p:spPr/>
        <p:txBody>
          <a:bodyPr/>
          <a:lstStyle/>
          <a:p>
            <a:fld id="{3DB95E6B-D043-4E0D-8982-72058BA91153}" type="slidenum">
              <a:rPr lang="en-GB" smtClean="0"/>
              <a:t>‹#›</a:t>
            </a:fld>
            <a:endParaRPr lang="en-GB"/>
          </a:p>
        </p:txBody>
      </p:sp>
    </p:spTree>
    <p:extLst>
      <p:ext uri="{BB962C8B-B14F-4D97-AF65-F5344CB8AC3E}">
        <p14:creationId xmlns:p14="http://schemas.microsoft.com/office/powerpoint/2010/main" val="2874753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7AA04-BB8D-0117-A9AD-F5B64CA047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67F2E0-BFB3-228D-85DE-E6E85B6243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FC80CF-B981-85B4-CE15-6E922B005A50}"/>
              </a:ext>
            </a:extLst>
          </p:cNvPr>
          <p:cNvSpPr>
            <a:spLocks noGrp="1"/>
          </p:cNvSpPr>
          <p:nvPr>
            <p:ph type="dt" sz="half" idx="10"/>
          </p:nvPr>
        </p:nvSpPr>
        <p:spPr/>
        <p:txBody>
          <a:bodyPr/>
          <a:lstStyle/>
          <a:p>
            <a:fld id="{7494004B-5698-4DE6-B177-43809600687B}" type="datetimeFigureOut">
              <a:rPr lang="en-GB" smtClean="0"/>
              <a:t>26/02/2026</a:t>
            </a:fld>
            <a:endParaRPr lang="en-GB"/>
          </a:p>
        </p:txBody>
      </p:sp>
      <p:sp>
        <p:nvSpPr>
          <p:cNvPr id="5" name="Footer Placeholder 4">
            <a:extLst>
              <a:ext uri="{FF2B5EF4-FFF2-40B4-BE49-F238E27FC236}">
                <a16:creationId xmlns:a16="http://schemas.microsoft.com/office/drawing/2014/main" id="{E01A7B18-8F78-E18B-F528-200EB7D861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07415C-C34C-63E4-26BB-3A969C2471FF}"/>
              </a:ext>
            </a:extLst>
          </p:cNvPr>
          <p:cNvSpPr>
            <a:spLocks noGrp="1"/>
          </p:cNvSpPr>
          <p:nvPr>
            <p:ph type="sldNum" sz="quarter" idx="12"/>
          </p:nvPr>
        </p:nvSpPr>
        <p:spPr/>
        <p:txBody>
          <a:bodyPr/>
          <a:lstStyle/>
          <a:p>
            <a:fld id="{3DB95E6B-D043-4E0D-8982-72058BA91153}" type="slidenum">
              <a:rPr lang="en-GB" smtClean="0"/>
              <a:t>‹#›</a:t>
            </a:fld>
            <a:endParaRPr lang="en-GB"/>
          </a:p>
        </p:txBody>
      </p:sp>
    </p:spTree>
    <p:extLst>
      <p:ext uri="{BB962C8B-B14F-4D97-AF65-F5344CB8AC3E}">
        <p14:creationId xmlns:p14="http://schemas.microsoft.com/office/powerpoint/2010/main" val="2667218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117AF-FFE5-0ABD-A1B1-756BF2ADE7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A3FC6F1-92F4-1B01-1FFA-104A38273E5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69168-C6AA-7D15-4A48-ACFED98B6472}"/>
              </a:ext>
            </a:extLst>
          </p:cNvPr>
          <p:cNvSpPr>
            <a:spLocks noGrp="1"/>
          </p:cNvSpPr>
          <p:nvPr>
            <p:ph type="dt" sz="half" idx="10"/>
          </p:nvPr>
        </p:nvSpPr>
        <p:spPr/>
        <p:txBody>
          <a:bodyPr/>
          <a:lstStyle/>
          <a:p>
            <a:fld id="{7494004B-5698-4DE6-B177-43809600687B}" type="datetimeFigureOut">
              <a:rPr lang="en-GB" smtClean="0"/>
              <a:t>26/02/2026</a:t>
            </a:fld>
            <a:endParaRPr lang="en-GB"/>
          </a:p>
        </p:txBody>
      </p:sp>
      <p:sp>
        <p:nvSpPr>
          <p:cNvPr id="5" name="Footer Placeholder 4">
            <a:extLst>
              <a:ext uri="{FF2B5EF4-FFF2-40B4-BE49-F238E27FC236}">
                <a16:creationId xmlns:a16="http://schemas.microsoft.com/office/drawing/2014/main" id="{8C4F08CC-8744-2F9D-8257-E5DBDC1133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6FE0B6-225A-72F5-F16B-68AB25E70144}"/>
              </a:ext>
            </a:extLst>
          </p:cNvPr>
          <p:cNvSpPr>
            <a:spLocks noGrp="1"/>
          </p:cNvSpPr>
          <p:nvPr>
            <p:ph type="sldNum" sz="quarter" idx="12"/>
          </p:nvPr>
        </p:nvSpPr>
        <p:spPr/>
        <p:txBody>
          <a:bodyPr/>
          <a:lstStyle/>
          <a:p>
            <a:fld id="{3DB95E6B-D043-4E0D-8982-72058BA91153}" type="slidenum">
              <a:rPr lang="en-GB" smtClean="0"/>
              <a:t>‹#›</a:t>
            </a:fld>
            <a:endParaRPr lang="en-GB"/>
          </a:p>
        </p:txBody>
      </p:sp>
    </p:spTree>
    <p:extLst>
      <p:ext uri="{BB962C8B-B14F-4D97-AF65-F5344CB8AC3E}">
        <p14:creationId xmlns:p14="http://schemas.microsoft.com/office/powerpoint/2010/main" val="2819623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AC956-FA05-2263-2341-453E2EFE8B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0CC836-7023-181A-1479-FAEFF7545C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4EDA868-0185-DBC2-B17F-A0D99E0E3C2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8B6803-2DA6-5057-F9FD-E4FEAF1F4BAA}"/>
              </a:ext>
            </a:extLst>
          </p:cNvPr>
          <p:cNvSpPr>
            <a:spLocks noGrp="1"/>
          </p:cNvSpPr>
          <p:nvPr>
            <p:ph type="dt" sz="half" idx="10"/>
          </p:nvPr>
        </p:nvSpPr>
        <p:spPr/>
        <p:txBody>
          <a:bodyPr/>
          <a:lstStyle/>
          <a:p>
            <a:fld id="{7494004B-5698-4DE6-B177-43809600687B}" type="datetimeFigureOut">
              <a:rPr lang="en-GB" smtClean="0"/>
              <a:t>26/02/2026</a:t>
            </a:fld>
            <a:endParaRPr lang="en-GB"/>
          </a:p>
        </p:txBody>
      </p:sp>
      <p:sp>
        <p:nvSpPr>
          <p:cNvPr id="6" name="Footer Placeholder 5">
            <a:extLst>
              <a:ext uri="{FF2B5EF4-FFF2-40B4-BE49-F238E27FC236}">
                <a16:creationId xmlns:a16="http://schemas.microsoft.com/office/drawing/2014/main" id="{70255D6F-DCBB-282A-DD3D-920188F5BA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F269BB-C1C0-B1C6-D420-53D76B591B34}"/>
              </a:ext>
            </a:extLst>
          </p:cNvPr>
          <p:cNvSpPr>
            <a:spLocks noGrp="1"/>
          </p:cNvSpPr>
          <p:nvPr>
            <p:ph type="sldNum" sz="quarter" idx="12"/>
          </p:nvPr>
        </p:nvSpPr>
        <p:spPr/>
        <p:txBody>
          <a:bodyPr/>
          <a:lstStyle/>
          <a:p>
            <a:fld id="{3DB95E6B-D043-4E0D-8982-72058BA91153}" type="slidenum">
              <a:rPr lang="en-GB" smtClean="0"/>
              <a:t>‹#›</a:t>
            </a:fld>
            <a:endParaRPr lang="en-GB"/>
          </a:p>
        </p:txBody>
      </p:sp>
    </p:spTree>
    <p:extLst>
      <p:ext uri="{BB962C8B-B14F-4D97-AF65-F5344CB8AC3E}">
        <p14:creationId xmlns:p14="http://schemas.microsoft.com/office/powerpoint/2010/main" val="1564647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84346-2215-97C1-5A97-62021FBCD7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0E3C95-1EAD-A072-85C4-826FF3FCC2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CB95FF5-9F03-3955-0DD1-34A6DCAC1D9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2B3FB53-CA68-1DE2-2603-5B7D9CDAAB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E65389-01BF-80F6-0C08-72F3592B21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322471-3C3D-9867-53FA-ED3C2B359EE0}"/>
              </a:ext>
            </a:extLst>
          </p:cNvPr>
          <p:cNvSpPr>
            <a:spLocks noGrp="1"/>
          </p:cNvSpPr>
          <p:nvPr>
            <p:ph type="dt" sz="half" idx="10"/>
          </p:nvPr>
        </p:nvSpPr>
        <p:spPr/>
        <p:txBody>
          <a:bodyPr/>
          <a:lstStyle/>
          <a:p>
            <a:fld id="{7494004B-5698-4DE6-B177-43809600687B}" type="datetimeFigureOut">
              <a:rPr lang="en-GB" smtClean="0"/>
              <a:t>26/02/2026</a:t>
            </a:fld>
            <a:endParaRPr lang="en-GB"/>
          </a:p>
        </p:txBody>
      </p:sp>
      <p:sp>
        <p:nvSpPr>
          <p:cNvPr id="8" name="Footer Placeholder 7">
            <a:extLst>
              <a:ext uri="{FF2B5EF4-FFF2-40B4-BE49-F238E27FC236}">
                <a16:creationId xmlns:a16="http://schemas.microsoft.com/office/drawing/2014/main" id="{47F75119-425E-565B-A665-7FBB4F59EB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0C0324-DF92-F4A6-F677-61A75661EA2E}"/>
              </a:ext>
            </a:extLst>
          </p:cNvPr>
          <p:cNvSpPr>
            <a:spLocks noGrp="1"/>
          </p:cNvSpPr>
          <p:nvPr>
            <p:ph type="sldNum" sz="quarter" idx="12"/>
          </p:nvPr>
        </p:nvSpPr>
        <p:spPr/>
        <p:txBody>
          <a:bodyPr/>
          <a:lstStyle/>
          <a:p>
            <a:fld id="{3DB95E6B-D043-4E0D-8982-72058BA91153}" type="slidenum">
              <a:rPr lang="en-GB" smtClean="0"/>
              <a:t>‹#›</a:t>
            </a:fld>
            <a:endParaRPr lang="en-GB"/>
          </a:p>
        </p:txBody>
      </p:sp>
    </p:spTree>
    <p:extLst>
      <p:ext uri="{BB962C8B-B14F-4D97-AF65-F5344CB8AC3E}">
        <p14:creationId xmlns:p14="http://schemas.microsoft.com/office/powerpoint/2010/main" val="978559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94BC2-ACBF-DB31-F4BC-BF927561E51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E97B19-0CF3-A513-73D4-2B473FF19787}"/>
              </a:ext>
            </a:extLst>
          </p:cNvPr>
          <p:cNvSpPr>
            <a:spLocks noGrp="1"/>
          </p:cNvSpPr>
          <p:nvPr>
            <p:ph type="dt" sz="half" idx="10"/>
          </p:nvPr>
        </p:nvSpPr>
        <p:spPr/>
        <p:txBody>
          <a:bodyPr/>
          <a:lstStyle/>
          <a:p>
            <a:fld id="{7494004B-5698-4DE6-B177-43809600687B}" type="datetimeFigureOut">
              <a:rPr lang="en-GB" smtClean="0"/>
              <a:t>26/02/2026</a:t>
            </a:fld>
            <a:endParaRPr lang="en-GB"/>
          </a:p>
        </p:txBody>
      </p:sp>
      <p:sp>
        <p:nvSpPr>
          <p:cNvPr id="4" name="Footer Placeholder 3">
            <a:extLst>
              <a:ext uri="{FF2B5EF4-FFF2-40B4-BE49-F238E27FC236}">
                <a16:creationId xmlns:a16="http://schemas.microsoft.com/office/drawing/2014/main" id="{807842B3-47B0-617D-CAD8-0D0CFD0D262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0E037D-FA6B-5CCE-AC05-E32D9B465F2E}"/>
              </a:ext>
            </a:extLst>
          </p:cNvPr>
          <p:cNvSpPr>
            <a:spLocks noGrp="1"/>
          </p:cNvSpPr>
          <p:nvPr>
            <p:ph type="sldNum" sz="quarter" idx="12"/>
          </p:nvPr>
        </p:nvSpPr>
        <p:spPr/>
        <p:txBody>
          <a:bodyPr/>
          <a:lstStyle/>
          <a:p>
            <a:fld id="{3DB95E6B-D043-4E0D-8982-72058BA91153}" type="slidenum">
              <a:rPr lang="en-GB" smtClean="0"/>
              <a:t>‹#›</a:t>
            </a:fld>
            <a:endParaRPr lang="en-GB"/>
          </a:p>
        </p:txBody>
      </p:sp>
    </p:spTree>
    <p:extLst>
      <p:ext uri="{BB962C8B-B14F-4D97-AF65-F5344CB8AC3E}">
        <p14:creationId xmlns:p14="http://schemas.microsoft.com/office/powerpoint/2010/main" val="1653069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ECD771-A3A2-D314-F478-E39E5FE0114C}"/>
              </a:ext>
            </a:extLst>
          </p:cNvPr>
          <p:cNvSpPr>
            <a:spLocks noGrp="1"/>
          </p:cNvSpPr>
          <p:nvPr>
            <p:ph type="dt" sz="half" idx="10"/>
          </p:nvPr>
        </p:nvSpPr>
        <p:spPr/>
        <p:txBody>
          <a:bodyPr/>
          <a:lstStyle/>
          <a:p>
            <a:fld id="{7494004B-5698-4DE6-B177-43809600687B}" type="datetimeFigureOut">
              <a:rPr lang="en-GB" smtClean="0"/>
              <a:t>26/02/2026</a:t>
            </a:fld>
            <a:endParaRPr lang="en-GB"/>
          </a:p>
        </p:txBody>
      </p:sp>
      <p:sp>
        <p:nvSpPr>
          <p:cNvPr id="3" name="Footer Placeholder 2">
            <a:extLst>
              <a:ext uri="{FF2B5EF4-FFF2-40B4-BE49-F238E27FC236}">
                <a16:creationId xmlns:a16="http://schemas.microsoft.com/office/drawing/2014/main" id="{30B18EE4-D2D9-14FF-0807-870E005CF5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345C91-240A-8783-5E87-AE7B8F529962}"/>
              </a:ext>
            </a:extLst>
          </p:cNvPr>
          <p:cNvSpPr>
            <a:spLocks noGrp="1"/>
          </p:cNvSpPr>
          <p:nvPr>
            <p:ph type="sldNum" sz="quarter" idx="12"/>
          </p:nvPr>
        </p:nvSpPr>
        <p:spPr/>
        <p:txBody>
          <a:bodyPr/>
          <a:lstStyle/>
          <a:p>
            <a:fld id="{3DB95E6B-D043-4E0D-8982-72058BA91153}" type="slidenum">
              <a:rPr lang="en-GB" smtClean="0"/>
              <a:t>‹#›</a:t>
            </a:fld>
            <a:endParaRPr lang="en-GB"/>
          </a:p>
        </p:txBody>
      </p:sp>
    </p:spTree>
    <p:extLst>
      <p:ext uri="{BB962C8B-B14F-4D97-AF65-F5344CB8AC3E}">
        <p14:creationId xmlns:p14="http://schemas.microsoft.com/office/powerpoint/2010/main" val="2140803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ED75F-0107-6974-1C0E-37DB6B5B3D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9FCFC3-5A2F-28AD-0999-0AAA74CD79B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C434009-1E33-271C-805A-62BD4DD9A2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37D5A6-9F1F-3547-7DEE-B3A9A4193EDB}"/>
              </a:ext>
            </a:extLst>
          </p:cNvPr>
          <p:cNvSpPr>
            <a:spLocks noGrp="1"/>
          </p:cNvSpPr>
          <p:nvPr>
            <p:ph type="dt" sz="half" idx="10"/>
          </p:nvPr>
        </p:nvSpPr>
        <p:spPr/>
        <p:txBody>
          <a:bodyPr/>
          <a:lstStyle/>
          <a:p>
            <a:fld id="{7494004B-5698-4DE6-B177-43809600687B}" type="datetimeFigureOut">
              <a:rPr lang="en-GB" smtClean="0"/>
              <a:t>26/02/2026</a:t>
            </a:fld>
            <a:endParaRPr lang="en-GB"/>
          </a:p>
        </p:txBody>
      </p:sp>
      <p:sp>
        <p:nvSpPr>
          <p:cNvPr id="6" name="Footer Placeholder 5">
            <a:extLst>
              <a:ext uri="{FF2B5EF4-FFF2-40B4-BE49-F238E27FC236}">
                <a16:creationId xmlns:a16="http://schemas.microsoft.com/office/drawing/2014/main" id="{3A398FDB-B46A-F612-5364-27EB636EF6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B6D1B6-5986-985D-0686-DA93A75500C2}"/>
              </a:ext>
            </a:extLst>
          </p:cNvPr>
          <p:cNvSpPr>
            <a:spLocks noGrp="1"/>
          </p:cNvSpPr>
          <p:nvPr>
            <p:ph type="sldNum" sz="quarter" idx="12"/>
          </p:nvPr>
        </p:nvSpPr>
        <p:spPr/>
        <p:txBody>
          <a:bodyPr/>
          <a:lstStyle/>
          <a:p>
            <a:fld id="{3DB95E6B-D043-4E0D-8982-72058BA91153}" type="slidenum">
              <a:rPr lang="en-GB" smtClean="0"/>
              <a:t>‹#›</a:t>
            </a:fld>
            <a:endParaRPr lang="en-GB"/>
          </a:p>
        </p:txBody>
      </p:sp>
    </p:spTree>
    <p:extLst>
      <p:ext uri="{BB962C8B-B14F-4D97-AF65-F5344CB8AC3E}">
        <p14:creationId xmlns:p14="http://schemas.microsoft.com/office/powerpoint/2010/main" val="1150068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EEA6F-B022-7160-BF07-448E6D8B90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0FF820-D2A8-76F5-3F6E-EB53A9990C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78DBDB-C678-5C96-330E-1D65A9C75D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85D80C-01DD-A10A-044D-485A5312C4D0}"/>
              </a:ext>
            </a:extLst>
          </p:cNvPr>
          <p:cNvSpPr>
            <a:spLocks noGrp="1"/>
          </p:cNvSpPr>
          <p:nvPr>
            <p:ph type="dt" sz="half" idx="10"/>
          </p:nvPr>
        </p:nvSpPr>
        <p:spPr/>
        <p:txBody>
          <a:bodyPr/>
          <a:lstStyle/>
          <a:p>
            <a:fld id="{7494004B-5698-4DE6-B177-43809600687B}" type="datetimeFigureOut">
              <a:rPr lang="en-GB" smtClean="0"/>
              <a:t>26/02/2026</a:t>
            </a:fld>
            <a:endParaRPr lang="en-GB"/>
          </a:p>
        </p:txBody>
      </p:sp>
      <p:sp>
        <p:nvSpPr>
          <p:cNvPr id="6" name="Footer Placeholder 5">
            <a:extLst>
              <a:ext uri="{FF2B5EF4-FFF2-40B4-BE49-F238E27FC236}">
                <a16:creationId xmlns:a16="http://schemas.microsoft.com/office/drawing/2014/main" id="{5EDA9598-B0BF-4F26-71E7-E4983E9262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3E14AD-ED4E-54DD-3F6C-4F9B134D4DBE}"/>
              </a:ext>
            </a:extLst>
          </p:cNvPr>
          <p:cNvSpPr>
            <a:spLocks noGrp="1"/>
          </p:cNvSpPr>
          <p:nvPr>
            <p:ph type="sldNum" sz="quarter" idx="12"/>
          </p:nvPr>
        </p:nvSpPr>
        <p:spPr/>
        <p:txBody>
          <a:bodyPr/>
          <a:lstStyle/>
          <a:p>
            <a:fld id="{3DB95E6B-D043-4E0D-8982-72058BA91153}" type="slidenum">
              <a:rPr lang="en-GB" smtClean="0"/>
              <a:t>‹#›</a:t>
            </a:fld>
            <a:endParaRPr lang="en-GB"/>
          </a:p>
        </p:txBody>
      </p:sp>
    </p:spTree>
    <p:extLst>
      <p:ext uri="{BB962C8B-B14F-4D97-AF65-F5344CB8AC3E}">
        <p14:creationId xmlns:p14="http://schemas.microsoft.com/office/powerpoint/2010/main" val="2913755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2E62E-57C7-CF7F-9544-FDF37B5F03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AA7E8C-FF27-F093-F454-EAFA8AE894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BFDE18-4A42-6F29-15A3-046F9F869CE4}"/>
              </a:ext>
            </a:extLst>
          </p:cNvPr>
          <p:cNvSpPr>
            <a:spLocks noGrp="1"/>
          </p:cNvSpPr>
          <p:nvPr>
            <p:ph type="dt" sz="half" idx="10"/>
          </p:nvPr>
        </p:nvSpPr>
        <p:spPr/>
        <p:txBody>
          <a:bodyPr/>
          <a:lstStyle/>
          <a:p>
            <a:fld id="{7494004B-5698-4DE6-B177-43809600687B}" type="datetimeFigureOut">
              <a:rPr lang="en-GB" smtClean="0"/>
              <a:t>26/02/2026</a:t>
            </a:fld>
            <a:endParaRPr lang="en-GB"/>
          </a:p>
        </p:txBody>
      </p:sp>
      <p:sp>
        <p:nvSpPr>
          <p:cNvPr id="5" name="Footer Placeholder 4">
            <a:extLst>
              <a:ext uri="{FF2B5EF4-FFF2-40B4-BE49-F238E27FC236}">
                <a16:creationId xmlns:a16="http://schemas.microsoft.com/office/drawing/2014/main" id="{DA44A2A3-D18D-BFFE-8EBE-F007113302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9687E1-5289-F4C2-FC53-ADF6714F354F}"/>
              </a:ext>
            </a:extLst>
          </p:cNvPr>
          <p:cNvSpPr>
            <a:spLocks noGrp="1"/>
          </p:cNvSpPr>
          <p:nvPr>
            <p:ph type="sldNum" sz="quarter" idx="12"/>
          </p:nvPr>
        </p:nvSpPr>
        <p:spPr/>
        <p:txBody>
          <a:bodyPr/>
          <a:lstStyle/>
          <a:p>
            <a:fld id="{3DB95E6B-D043-4E0D-8982-72058BA91153}" type="slidenum">
              <a:rPr lang="en-GB" smtClean="0"/>
              <a:t>‹#›</a:t>
            </a:fld>
            <a:endParaRPr lang="en-GB"/>
          </a:p>
        </p:txBody>
      </p:sp>
    </p:spTree>
    <p:extLst>
      <p:ext uri="{BB962C8B-B14F-4D97-AF65-F5344CB8AC3E}">
        <p14:creationId xmlns:p14="http://schemas.microsoft.com/office/powerpoint/2010/main" val="2598109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97F509-AA1F-7118-717F-DFC7B05E8A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859DE1-E316-3E4C-000D-C2C30D4118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38BC74-F553-60D0-8411-2DC20F30EFBB}"/>
              </a:ext>
            </a:extLst>
          </p:cNvPr>
          <p:cNvSpPr>
            <a:spLocks noGrp="1"/>
          </p:cNvSpPr>
          <p:nvPr>
            <p:ph type="dt" sz="half" idx="10"/>
          </p:nvPr>
        </p:nvSpPr>
        <p:spPr/>
        <p:txBody>
          <a:bodyPr/>
          <a:lstStyle/>
          <a:p>
            <a:fld id="{7494004B-5698-4DE6-B177-43809600687B}" type="datetimeFigureOut">
              <a:rPr lang="en-GB" smtClean="0"/>
              <a:t>26/02/2026</a:t>
            </a:fld>
            <a:endParaRPr lang="en-GB"/>
          </a:p>
        </p:txBody>
      </p:sp>
      <p:sp>
        <p:nvSpPr>
          <p:cNvPr id="5" name="Footer Placeholder 4">
            <a:extLst>
              <a:ext uri="{FF2B5EF4-FFF2-40B4-BE49-F238E27FC236}">
                <a16:creationId xmlns:a16="http://schemas.microsoft.com/office/drawing/2014/main" id="{C75DCE56-F08A-7F7C-D71E-35ABFAB85F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D65B27-5279-C062-001F-58DE96A53C2F}"/>
              </a:ext>
            </a:extLst>
          </p:cNvPr>
          <p:cNvSpPr>
            <a:spLocks noGrp="1"/>
          </p:cNvSpPr>
          <p:nvPr>
            <p:ph type="sldNum" sz="quarter" idx="12"/>
          </p:nvPr>
        </p:nvSpPr>
        <p:spPr/>
        <p:txBody>
          <a:bodyPr/>
          <a:lstStyle/>
          <a:p>
            <a:fld id="{3DB95E6B-D043-4E0D-8982-72058BA91153}" type="slidenum">
              <a:rPr lang="en-GB" smtClean="0"/>
              <a:t>‹#›</a:t>
            </a:fld>
            <a:endParaRPr lang="en-GB"/>
          </a:p>
        </p:txBody>
      </p:sp>
    </p:spTree>
    <p:extLst>
      <p:ext uri="{BB962C8B-B14F-4D97-AF65-F5344CB8AC3E}">
        <p14:creationId xmlns:p14="http://schemas.microsoft.com/office/powerpoint/2010/main" val="26188217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4B3203F-A07F-16AF-0BB2-22A97F5C6C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936353-59C2-81FD-3EA7-E658E862D4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8CBB11-E7FE-FEA7-6A64-FF38A757AE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494004B-5698-4DE6-B177-43809600687B}" type="datetimeFigureOut">
              <a:rPr lang="en-GB" smtClean="0"/>
              <a:t>26/02/2026</a:t>
            </a:fld>
            <a:endParaRPr lang="en-GB"/>
          </a:p>
        </p:txBody>
      </p:sp>
      <p:sp>
        <p:nvSpPr>
          <p:cNvPr id="5" name="Footer Placeholder 4">
            <a:extLst>
              <a:ext uri="{FF2B5EF4-FFF2-40B4-BE49-F238E27FC236}">
                <a16:creationId xmlns:a16="http://schemas.microsoft.com/office/drawing/2014/main" id="{374D714E-219A-F038-EDBA-BBC28A6151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13932E5-705E-4C9E-E49C-39B13CBD11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DB95E6B-D043-4E0D-8982-72058BA91153}" type="slidenum">
              <a:rPr lang="en-GB" smtClean="0"/>
              <a:t>‹#›</a:t>
            </a:fld>
            <a:endParaRPr lang="en-GB"/>
          </a:p>
        </p:txBody>
      </p:sp>
    </p:spTree>
    <p:extLst>
      <p:ext uri="{BB962C8B-B14F-4D97-AF65-F5344CB8AC3E}">
        <p14:creationId xmlns:p14="http://schemas.microsoft.com/office/powerpoint/2010/main" val="5918429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chscp.org.uk/say-something-if-you-see-something/"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lucyfaithfull.org.uk/" TargetMode="External"/><Relationship Id="rId13" Type="http://schemas.openxmlformats.org/officeDocument/2006/relationships/image" Target="../media/image8.png"/><Relationship Id="rId3" Type="http://schemas.openxmlformats.org/officeDocument/2006/relationships/hyperlink" Target="https://www.barnardos.org.uk/resources-help-identify-and-engage-young-people-risk-sexual-abuse-and-exploitation" TargetMode="External"/><Relationship Id="rId7" Type="http://schemas.openxmlformats.org/officeDocument/2006/relationships/hyperlink" Target="https://learning.nspcc.org.uk/child-abuse-and-neglect/child-sexual-exploitation" TargetMode="External"/><Relationship Id="rId12"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catch-22.org.uk/what-we-do/child-exploitation/" TargetMode="External"/><Relationship Id="rId11" Type="http://schemas.openxmlformats.org/officeDocument/2006/relationships/image" Target="../media/image6.png"/><Relationship Id="rId5" Type="http://schemas.openxmlformats.org/officeDocument/2006/relationships/hyperlink" Target="https://www.stopitnow.org.uk/" TargetMode="External"/><Relationship Id="rId10" Type="http://schemas.openxmlformats.org/officeDocument/2006/relationships/image" Target="../media/image5.png"/><Relationship Id="rId4" Type="http://schemas.openxmlformats.org/officeDocument/2006/relationships/hyperlink" Target="https://www.childrenssociety.org.uk/what-we-do/our-work/preventing-child-sexual-exploitation" TargetMode="External"/><Relationship Id="rId9" Type="http://schemas.openxmlformats.org/officeDocument/2006/relationships/image" Target="../media/image4.png"/><Relationship Id="rId1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hyperlink" Target="https://www.amberleighcare.co.uk/" TargetMode="External"/><Relationship Id="rId7" Type="http://schemas.openxmlformats.org/officeDocument/2006/relationships/hyperlink" Target="https://www.yourchapter.co.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swaay.co.uk/" TargetMode="External"/><Relationship Id="rId5" Type="http://schemas.openxmlformats.org/officeDocument/2006/relationships/hyperlink" Target="https://shorespace.org.uk/" TargetMode="External"/><Relationship Id="rId4" Type="http://schemas.openxmlformats.org/officeDocument/2006/relationships/hyperlink" Target="https://www.barnardos.org.uk/get-support/services/better-futures-cymru"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local.gov.uk/sites/default/files/documents/child-sexual-exploitation-418.pdf" TargetMode="External"/><Relationship Id="rId3" Type="http://schemas.openxmlformats.org/officeDocument/2006/relationships/hyperlink" Target="https://www.barnardos.org.uk/get-support/support-for-parents-and-carers/child-sexual-abuse-and-exploitation" TargetMode="External"/><Relationship Id="rId7" Type="http://schemas.openxmlformats.org/officeDocument/2006/relationships/hyperlink" Target="https://www.northwales.police.uk/advice/advice-and-information/caa/child-abuse/advice-for-parents-and-guardians/"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wscp.org.uk/wp-content/uploads/2024/11/child_exploitation_parents_and_carers_support_pack.pdf" TargetMode="External"/><Relationship Id="rId5" Type="http://schemas.openxmlformats.org/officeDocument/2006/relationships/hyperlink" Target="https://westand.org.uk/" TargetMode="External"/><Relationship Id="rId4" Type="http://schemas.openxmlformats.org/officeDocument/2006/relationships/hyperlink" Target="https://www.csacentre.org.uk/research-resources/practice-resources/supporting-parents-and-carers/" TargetMode="External"/><Relationship Id="rId9" Type="http://schemas.openxmlformats.org/officeDocument/2006/relationships/hyperlink" Target="https://d1mdc3nx9zxju4.cloudfront.net/prod/uploads/2023/03/Catch-On-Parents-Pack.pdf" TargetMode="Externa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jpeg"/><Relationship Id="rId7" Type="http://schemas.openxmlformats.org/officeDocument/2006/relationships/diagramColors" Target="../diagrams/colors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hyperlink" Target="https://cldstandardscouncil.org.uk/wp-content/uploads/CombinedYouthWorkNOS.pdf" TargetMode="External"/><Relationship Id="rId7" Type="http://schemas.openxmlformats.org/officeDocument/2006/relationships/hyperlink" Target="https://safelives.org.uk/wp-content/uploads/Research-briefing-young-people-at-risk-of-CSE.pdf" TargetMode="External"/><Relationship Id="rId2" Type="http://schemas.openxmlformats.org/officeDocument/2006/relationships/hyperlink" Target="https://www.chscp.org.uk/say-something-if-you-see-something/" TargetMode="External"/><Relationship Id="rId1" Type="http://schemas.openxmlformats.org/officeDocument/2006/relationships/slideLayout" Target="../slideLayouts/slideLayout2.xml"/><Relationship Id="rId6" Type="http://schemas.openxmlformats.org/officeDocument/2006/relationships/hyperlink" Target="https://www.ons.gov.uk/peoplepopulationandcommunity/crimeandjustice/articles/childsexualabuseinenglandandwales/yearendingmarch2019" TargetMode="External"/><Relationship Id="rId5" Type="http://schemas.openxmlformats.org/officeDocument/2006/relationships/hyperlink" Target="https://learning.nspcc.org.uk/child-abuse-and-neglect/child-sexual-exploitation" TargetMode="External"/><Relationship Id="rId4" Type="http://schemas.openxmlformats.org/officeDocument/2006/relationships/hyperlink" Target="https://www.met.police.uk/advice/advice-and-information/caa/child-abuse/child-sexual-exploitatio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4EBE3D6-F704-372C-A579-599B8329A39B}"/>
              </a:ext>
            </a:extLst>
          </p:cNvPr>
          <p:cNvSpPr>
            <a:spLocks noGrp="1"/>
          </p:cNvSpPr>
          <p:nvPr>
            <p:ph type="ctrTitle"/>
          </p:nvPr>
        </p:nvSpPr>
        <p:spPr>
          <a:xfrm>
            <a:off x="3315031" y="1380754"/>
            <a:ext cx="5561938" cy="2513516"/>
          </a:xfrm>
        </p:spPr>
        <p:txBody>
          <a:bodyPr>
            <a:normAutofit/>
          </a:bodyPr>
          <a:lstStyle/>
          <a:p>
            <a:r>
              <a:rPr lang="en-GB" sz="4200"/>
              <a:t>ECYW6009- </a:t>
            </a:r>
            <a:r>
              <a:rPr lang="en-US" sz="4200"/>
              <a:t>Youth in Action: Tackling Today's Toughest Issues</a:t>
            </a:r>
            <a:endParaRPr lang="en-GB" sz="4200"/>
          </a:p>
        </p:txBody>
      </p:sp>
      <p:sp>
        <p:nvSpPr>
          <p:cNvPr id="3" name="Subtitle 2">
            <a:extLst>
              <a:ext uri="{FF2B5EF4-FFF2-40B4-BE49-F238E27FC236}">
                <a16:creationId xmlns:a16="http://schemas.microsoft.com/office/drawing/2014/main" id="{82909F05-F748-489F-B13D-216AD654B0CE}"/>
              </a:ext>
            </a:extLst>
          </p:cNvPr>
          <p:cNvSpPr>
            <a:spLocks noGrp="1"/>
          </p:cNvSpPr>
          <p:nvPr>
            <p:ph type="subTitle" idx="1"/>
          </p:nvPr>
        </p:nvSpPr>
        <p:spPr>
          <a:xfrm>
            <a:off x="3315031" y="4076802"/>
            <a:ext cx="5561938" cy="1534587"/>
          </a:xfrm>
        </p:spPr>
        <p:txBody>
          <a:bodyPr>
            <a:normAutofit/>
          </a:bodyPr>
          <a:lstStyle/>
          <a:p>
            <a:r>
              <a:rPr lang="en-GB" dirty="0"/>
              <a:t>By Courtney Rumsey (2316479)</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1138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A8CF0DC-D23A-4CA2-8463-27F89928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Freeform: Shape 53">
            <a:extLst>
              <a:ext uri="{FF2B5EF4-FFF2-40B4-BE49-F238E27FC236}">
                <a16:creationId xmlns:a16="http://schemas.microsoft.com/office/drawing/2014/main" id="{B8A381C4-0C0D-491F-90D8-63CF760B45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5698">
            <a:off x="-195643" y="67946"/>
            <a:ext cx="6408310" cy="6912725"/>
          </a:xfrm>
          <a:custGeom>
            <a:avLst/>
            <a:gdLst>
              <a:gd name="connsiteX0" fmla="*/ 0 w 6408310"/>
              <a:gd name="connsiteY0" fmla="*/ 108934 h 6912725"/>
              <a:gd name="connsiteX1" fmla="*/ 1911522 w 6408310"/>
              <a:gd name="connsiteY1" fmla="*/ 0 h 6912725"/>
              <a:gd name="connsiteX2" fmla="*/ 1916026 w 6408310"/>
              <a:gd name="connsiteY2" fmla="*/ 4704 h 6912725"/>
              <a:gd name="connsiteX3" fmla="*/ 1911112 w 6408310"/>
              <a:gd name="connsiteY3" fmla="*/ 17418 h 6912725"/>
              <a:gd name="connsiteX4" fmla="*/ 1972871 w 6408310"/>
              <a:gd name="connsiteY4" fmla="*/ 72530 h 6912725"/>
              <a:gd name="connsiteX5" fmla="*/ 2069180 w 6408310"/>
              <a:gd name="connsiteY5" fmla="*/ 173199 h 6912725"/>
              <a:gd name="connsiteX6" fmla="*/ 2131569 w 6408310"/>
              <a:gd name="connsiteY6" fmla="*/ 227805 h 6912725"/>
              <a:gd name="connsiteX7" fmla="*/ 2162747 w 6408310"/>
              <a:gd name="connsiteY7" fmla="*/ 239714 h 6912725"/>
              <a:gd name="connsiteX8" fmla="*/ 2220499 w 6408310"/>
              <a:gd name="connsiteY8" fmla="*/ 289903 h 6912725"/>
              <a:gd name="connsiteX9" fmla="*/ 2381978 w 6408310"/>
              <a:gd name="connsiteY9" fmla="*/ 391093 h 6912725"/>
              <a:gd name="connsiteX10" fmla="*/ 2445910 w 6408310"/>
              <a:gd name="connsiteY10" fmla="*/ 463815 h 6912725"/>
              <a:gd name="connsiteX11" fmla="*/ 2531236 w 6408310"/>
              <a:gd name="connsiteY11" fmla="*/ 600817 h 6912725"/>
              <a:gd name="connsiteX12" fmla="*/ 2617149 w 6408310"/>
              <a:gd name="connsiteY12" fmla="*/ 703748 h 6912725"/>
              <a:gd name="connsiteX13" fmla="*/ 2650333 w 6408310"/>
              <a:gd name="connsiteY13" fmla="*/ 720900 h 6912725"/>
              <a:gd name="connsiteX14" fmla="*/ 2705541 w 6408310"/>
              <a:gd name="connsiteY14" fmla="*/ 750090 h 6912725"/>
              <a:gd name="connsiteX15" fmla="*/ 2757210 w 6408310"/>
              <a:gd name="connsiteY15" fmla="*/ 789489 h 6912725"/>
              <a:gd name="connsiteX16" fmla="*/ 2791660 w 6408310"/>
              <a:gd name="connsiteY16" fmla="*/ 816041 h 6912725"/>
              <a:gd name="connsiteX17" fmla="*/ 2840975 w 6408310"/>
              <a:gd name="connsiteY17" fmla="*/ 842225 h 6912725"/>
              <a:gd name="connsiteX18" fmla="*/ 2917970 w 6408310"/>
              <a:gd name="connsiteY18" fmla="*/ 879392 h 6912725"/>
              <a:gd name="connsiteX19" fmla="*/ 2957236 w 6408310"/>
              <a:gd name="connsiteY19" fmla="*/ 906835 h 6912725"/>
              <a:gd name="connsiteX20" fmla="*/ 3117215 w 6408310"/>
              <a:gd name="connsiteY20" fmla="*/ 1073714 h 6912725"/>
              <a:gd name="connsiteX21" fmla="*/ 3250958 w 6408310"/>
              <a:gd name="connsiteY21" fmla="*/ 1130397 h 6912725"/>
              <a:gd name="connsiteX22" fmla="*/ 3496717 w 6408310"/>
              <a:gd name="connsiteY22" fmla="*/ 1260412 h 6912725"/>
              <a:gd name="connsiteX23" fmla="*/ 3494992 w 6408310"/>
              <a:gd name="connsiteY23" fmla="*/ 1268283 h 6912725"/>
              <a:gd name="connsiteX24" fmla="*/ 3508993 w 6408310"/>
              <a:gd name="connsiteY24" fmla="*/ 1287737 h 6912725"/>
              <a:gd name="connsiteX25" fmla="*/ 3512115 w 6408310"/>
              <a:gd name="connsiteY25" fmla="*/ 1288544 h 6912725"/>
              <a:gd name="connsiteX26" fmla="*/ 3548697 w 6408310"/>
              <a:gd name="connsiteY26" fmla="*/ 1363739 h 6912725"/>
              <a:gd name="connsiteX27" fmla="*/ 3656567 w 6408310"/>
              <a:gd name="connsiteY27" fmla="*/ 1479533 h 6912725"/>
              <a:gd name="connsiteX28" fmla="*/ 3661987 w 6408310"/>
              <a:gd name="connsiteY28" fmla="*/ 1491779 h 6912725"/>
              <a:gd name="connsiteX29" fmla="*/ 3667389 w 6408310"/>
              <a:gd name="connsiteY29" fmla="*/ 1495409 h 6912725"/>
              <a:gd name="connsiteX30" fmla="*/ 3800461 w 6408310"/>
              <a:gd name="connsiteY30" fmla="*/ 1696689 h 6912725"/>
              <a:gd name="connsiteX31" fmla="*/ 3933737 w 6408310"/>
              <a:gd name="connsiteY31" fmla="*/ 1853325 h 6912725"/>
              <a:gd name="connsiteX32" fmla="*/ 3946446 w 6408310"/>
              <a:gd name="connsiteY32" fmla="*/ 1903446 h 6912725"/>
              <a:gd name="connsiteX33" fmla="*/ 3960581 w 6408310"/>
              <a:gd name="connsiteY33" fmla="*/ 1913244 h 6912725"/>
              <a:gd name="connsiteX34" fmla="*/ 4015111 w 6408310"/>
              <a:gd name="connsiteY34" fmla="*/ 1956512 h 6912725"/>
              <a:gd name="connsiteX35" fmla="*/ 4070740 w 6408310"/>
              <a:gd name="connsiteY35" fmla="*/ 1999693 h 6912725"/>
              <a:gd name="connsiteX36" fmla="*/ 4091495 w 6408310"/>
              <a:gd name="connsiteY36" fmla="*/ 2064313 h 6912725"/>
              <a:gd name="connsiteX37" fmla="*/ 4118353 w 6408310"/>
              <a:gd name="connsiteY37" fmla="*/ 2073901 h 6912725"/>
              <a:gd name="connsiteX38" fmla="*/ 4123293 w 6408310"/>
              <a:gd name="connsiteY38" fmla="*/ 2075261 h 6912725"/>
              <a:gd name="connsiteX39" fmla="*/ 4166582 w 6408310"/>
              <a:gd name="connsiteY39" fmla="*/ 2120685 h 6912725"/>
              <a:gd name="connsiteX40" fmla="*/ 4213721 w 6408310"/>
              <a:gd name="connsiteY40" fmla="*/ 2168493 h 6912725"/>
              <a:gd name="connsiteX41" fmla="*/ 4250795 w 6408310"/>
              <a:gd name="connsiteY41" fmla="*/ 2261746 h 6912725"/>
              <a:gd name="connsiteX42" fmla="*/ 4295408 w 6408310"/>
              <a:gd name="connsiteY42" fmla="*/ 2340515 h 6912725"/>
              <a:gd name="connsiteX43" fmla="*/ 4318976 w 6408310"/>
              <a:gd name="connsiteY43" fmla="*/ 2371504 h 6912725"/>
              <a:gd name="connsiteX44" fmla="*/ 4323314 w 6408310"/>
              <a:gd name="connsiteY44" fmla="*/ 2378166 h 6912725"/>
              <a:gd name="connsiteX45" fmla="*/ 4323235 w 6408310"/>
              <a:gd name="connsiteY45" fmla="*/ 2378475 h 6912725"/>
              <a:gd name="connsiteX46" fmla="*/ 4327479 w 6408310"/>
              <a:gd name="connsiteY46" fmla="*/ 2385858 h 6912725"/>
              <a:gd name="connsiteX47" fmla="*/ 4331226 w 6408310"/>
              <a:gd name="connsiteY47" fmla="*/ 2390318 h 6912725"/>
              <a:gd name="connsiteX48" fmla="*/ 4339643 w 6408310"/>
              <a:gd name="connsiteY48" fmla="*/ 2403246 h 6912725"/>
              <a:gd name="connsiteX49" fmla="*/ 4341435 w 6408310"/>
              <a:gd name="connsiteY49" fmla="*/ 2408870 h 6912725"/>
              <a:gd name="connsiteX50" fmla="*/ 4340548 w 6408310"/>
              <a:gd name="connsiteY50" fmla="*/ 2412798 h 6912725"/>
              <a:gd name="connsiteX51" fmla="*/ 4351634 w 6408310"/>
              <a:gd name="connsiteY51" fmla="*/ 2443869 h 6912725"/>
              <a:gd name="connsiteX52" fmla="*/ 4380688 w 6408310"/>
              <a:gd name="connsiteY52" fmla="*/ 2504819 h 6912725"/>
              <a:gd name="connsiteX53" fmla="*/ 4399892 w 6408310"/>
              <a:gd name="connsiteY53" fmla="*/ 2537002 h 6912725"/>
              <a:gd name="connsiteX54" fmla="*/ 4449690 w 6408310"/>
              <a:gd name="connsiteY54" fmla="*/ 2628144 h 6912725"/>
              <a:gd name="connsiteX55" fmla="*/ 4512427 w 6408310"/>
              <a:gd name="connsiteY55" fmla="*/ 2840755 h 6912725"/>
              <a:gd name="connsiteX56" fmla="*/ 4591091 w 6408310"/>
              <a:gd name="connsiteY56" fmla="*/ 3036586 h 6912725"/>
              <a:gd name="connsiteX57" fmla="*/ 4757297 w 6408310"/>
              <a:gd name="connsiteY57" fmla="*/ 3388741 h 6912725"/>
              <a:gd name="connsiteX58" fmla="*/ 4755264 w 6408310"/>
              <a:gd name="connsiteY58" fmla="*/ 3461211 h 6912725"/>
              <a:gd name="connsiteX59" fmla="*/ 4776842 w 6408310"/>
              <a:gd name="connsiteY59" fmla="*/ 3503606 h 6912725"/>
              <a:gd name="connsiteX60" fmla="*/ 4815953 w 6408310"/>
              <a:gd name="connsiteY60" fmla="*/ 3543897 h 6912725"/>
              <a:gd name="connsiteX61" fmla="*/ 4826382 w 6408310"/>
              <a:gd name="connsiteY61" fmla="*/ 3589602 h 6912725"/>
              <a:gd name="connsiteX62" fmla="*/ 4900664 w 6408310"/>
              <a:gd name="connsiteY62" fmla="*/ 3697326 h 6912725"/>
              <a:gd name="connsiteX63" fmla="*/ 4944717 w 6408310"/>
              <a:gd name="connsiteY63" fmla="*/ 3795461 h 6912725"/>
              <a:gd name="connsiteX64" fmla="*/ 4981260 w 6408310"/>
              <a:gd name="connsiteY64" fmla="*/ 3887734 h 6912725"/>
              <a:gd name="connsiteX65" fmla="*/ 5000423 w 6408310"/>
              <a:gd name="connsiteY65" fmla="*/ 3933089 h 6912725"/>
              <a:gd name="connsiteX66" fmla="*/ 5033013 w 6408310"/>
              <a:gd name="connsiteY66" fmla="*/ 3937041 h 6912725"/>
              <a:gd name="connsiteX67" fmla="*/ 5081597 w 6408310"/>
              <a:gd name="connsiteY67" fmla="*/ 4013154 h 6912725"/>
              <a:gd name="connsiteX68" fmla="*/ 5088052 w 6408310"/>
              <a:gd name="connsiteY68" fmla="*/ 4027525 h 6912725"/>
              <a:gd name="connsiteX69" fmla="*/ 5189054 w 6408310"/>
              <a:gd name="connsiteY69" fmla="*/ 4098668 h 6912725"/>
              <a:gd name="connsiteX70" fmla="*/ 5228545 w 6408310"/>
              <a:gd name="connsiteY70" fmla="*/ 4146658 h 6912725"/>
              <a:gd name="connsiteX71" fmla="*/ 5268336 w 6408310"/>
              <a:gd name="connsiteY71" fmla="*/ 4194504 h 6912725"/>
              <a:gd name="connsiteX72" fmla="*/ 5317950 w 6408310"/>
              <a:gd name="connsiteY72" fmla="*/ 4267325 h 6912725"/>
              <a:gd name="connsiteX73" fmla="*/ 5598270 w 6408310"/>
              <a:gd name="connsiteY73" fmla="*/ 4563876 h 6912725"/>
              <a:gd name="connsiteX74" fmla="*/ 5833068 w 6408310"/>
              <a:gd name="connsiteY74" fmla="*/ 5016605 h 6912725"/>
              <a:gd name="connsiteX75" fmla="*/ 6045916 w 6408310"/>
              <a:gd name="connsiteY75" fmla="*/ 5405287 h 6912725"/>
              <a:gd name="connsiteX76" fmla="*/ 6117737 w 6408310"/>
              <a:gd name="connsiteY76" fmla="*/ 5538137 h 6912725"/>
              <a:gd name="connsiteX77" fmla="*/ 6144230 w 6408310"/>
              <a:gd name="connsiteY77" fmla="*/ 5635151 h 6912725"/>
              <a:gd name="connsiteX78" fmla="*/ 6176742 w 6408310"/>
              <a:gd name="connsiteY78" fmla="*/ 5809044 h 6912725"/>
              <a:gd name="connsiteX79" fmla="*/ 6245199 w 6408310"/>
              <a:gd name="connsiteY79" fmla="*/ 6038018 h 6912725"/>
              <a:gd name="connsiteX80" fmla="*/ 6303931 w 6408310"/>
              <a:gd name="connsiteY80" fmla="*/ 6175618 h 6912725"/>
              <a:gd name="connsiteX81" fmla="*/ 6336313 w 6408310"/>
              <a:gd name="connsiteY81" fmla="*/ 6345837 h 6912725"/>
              <a:gd name="connsiteX82" fmla="*/ 6401195 w 6408310"/>
              <a:gd name="connsiteY82" fmla="*/ 6542084 h 6912725"/>
              <a:gd name="connsiteX83" fmla="*/ 6408310 w 6408310"/>
              <a:gd name="connsiteY83" fmla="*/ 6612865 h 6912725"/>
              <a:gd name="connsiteX84" fmla="*/ 1146484 w 6408310"/>
              <a:gd name="connsiteY84" fmla="*/ 6912725 h 6912725"/>
              <a:gd name="connsiteX85" fmla="*/ 1108438 w 6408310"/>
              <a:gd name="connsiteY85" fmla="*/ 6825083 h 6912725"/>
              <a:gd name="connsiteX86" fmla="*/ 997867 w 6408310"/>
              <a:gd name="connsiteY86" fmla="*/ 6378703 h 6912725"/>
              <a:gd name="connsiteX87" fmla="*/ 858750 w 6408310"/>
              <a:gd name="connsiteY87" fmla="*/ 5923784 h 6912725"/>
              <a:gd name="connsiteX88" fmla="*/ 860408 w 6408310"/>
              <a:gd name="connsiteY88" fmla="*/ 5860728 h 6912725"/>
              <a:gd name="connsiteX89" fmla="*/ 853644 w 6408310"/>
              <a:gd name="connsiteY89" fmla="*/ 5771381 h 6912725"/>
              <a:gd name="connsiteX90" fmla="*/ 852164 w 6408310"/>
              <a:gd name="connsiteY90" fmla="*/ 5615193 h 6912725"/>
              <a:gd name="connsiteX91" fmla="*/ 831986 w 6408310"/>
              <a:gd name="connsiteY91" fmla="*/ 5402745 h 6912725"/>
              <a:gd name="connsiteX92" fmla="*/ 759590 w 6408310"/>
              <a:gd name="connsiteY92" fmla="*/ 5239800 h 6912725"/>
              <a:gd name="connsiteX93" fmla="*/ 767251 w 6408310"/>
              <a:gd name="connsiteY93" fmla="*/ 5227414 h 6912725"/>
              <a:gd name="connsiteX94" fmla="*/ 745427 w 6408310"/>
              <a:gd name="connsiteY94" fmla="*/ 5118958 h 6912725"/>
              <a:gd name="connsiteX95" fmla="*/ 635950 w 6408310"/>
              <a:gd name="connsiteY95" fmla="*/ 4788294 h 6912725"/>
              <a:gd name="connsiteX96" fmla="*/ 558787 w 6408310"/>
              <a:gd name="connsiteY96" fmla="*/ 4518070 h 6912725"/>
              <a:gd name="connsiteX97" fmla="*/ 555530 w 6408310"/>
              <a:gd name="connsiteY97" fmla="*/ 4444433 h 6912725"/>
              <a:gd name="connsiteX98" fmla="*/ 549378 w 6408310"/>
              <a:gd name="connsiteY98" fmla="*/ 4320965 h 6912725"/>
              <a:gd name="connsiteX99" fmla="*/ 572361 w 6408310"/>
              <a:gd name="connsiteY99" fmla="*/ 4232369 h 6912725"/>
              <a:gd name="connsiteX100" fmla="*/ 556288 w 6408310"/>
              <a:gd name="connsiteY100" fmla="*/ 4127673 h 6912725"/>
              <a:gd name="connsiteX101" fmla="*/ 506660 w 6408310"/>
              <a:gd name="connsiteY101" fmla="*/ 3821119 h 6912725"/>
              <a:gd name="connsiteX102" fmla="*/ 494791 w 6408310"/>
              <a:gd name="connsiteY102" fmla="*/ 3723556 h 6912725"/>
              <a:gd name="connsiteX103" fmla="*/ 490230 w 6408310"/>
              <a:gd name="connsiteY103" fmla="*/ 3508893 h 6912725"/>
              <a:gd name="connsiteX104" fmla="*/ 484223 w 6408310"/>
              <a:gd name="connsiteY104" fmla="*/ 3233179 h 6912725"/>
              <a:gd name="connsiteX105" fmla="*/ 460329 w 6408310"/>
              <a:gd name="connsiteY105" fmla="*/ 3041244 h 6912725"/>
              <a:gd name="connsiteX106" fmla="*/ 407197 w 6408310"/>
              <a:gd name="connsiteY106" fmla="*/ 2812292 h 6912725"/>
              <a:gd name="connsiteX107" fmla="*/ 386122 w 6408310"/>
              <a:gd name="connsiteY107" fmla="*/ 2757841 h 6912725"/>
              <a:gd name="connsiteX108" fmla="*/ 363684 w 6408310"/>
              <a:gd name="connsiteY108" fmla="*/ 2714608 h 6912725"/>
              <a:gd name="connsiteX109" fmla="*/ 330746 w 6408310"/>
              <a:gd name="connsiteY109" fmla="*/ 2625146 h 6912725"/>
              <a:gd name="connsiteX110" fmla="*/ 299927 w 6408310"/>
              <a:gd name="connsiteY110" fmla="*/ 2566177 h 6912725"/>
              <a:gd name="connsiteX111" fmla="*/ 288272 w 6408310"/>
              <a:gd name="connsiteY111" fmla="*/ 2439923 h 6912725"/>
              <a:gd name="connsiteX112" fmla="*/ 233611 w 6408310"/>
              <a:gd name="connsiteY112" fmla="*/ 2326248 h 6912725"/>
              <a:gd name="connsiteX113" fmla="*/ 115057 w 6408310"/>
              <a:gd name="connsiteY113" fmla="*/ 2127916 h 6912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6408310" h="6912725">
                <a:moveTo>
                  <a:pt x="0" y="108934"/>
                </a:moveTo>
                <a:lnTo>
                  <a:pt x="1911522" y="0"/>
                </a:lnTo>
                <a:lnTo>
                  <a:pt x="1916026" y="4704"/>
                </a:lnTo>
                <a:cubicBezTo>
                  <a:pt x="1916562" y="7914"/>
                  <a:pt x="1915147" y="12061"/>
                  <a:pt x="1911112" y="17418"/>
                </a:cubicBezTo>
                <a:cubicBezTo>
                  <a:pt x="1943271" y="27853"/>
                  <a:pt x="1947645" y="36373"/>
                  <a:pt x="1972871" y="72530"/>
                </a:cubicBezTo>
                <a:cubicBezTo>
                  <a:pt x="1980767" y="117667"/>
                  <a:pt x="2061296" y="115435"/>
                  <a:pt x="2069180" y="173199"/>
                </a:cubicBezTo>
                <a:cubicBezTo>
                  <a:pt x="2075196" y="191586"/>
                  <a:pt x="2112853" y="231006"/>
                  <a:pt x="2131569" y="227805"/>
                </a:cubicBezTo>
                <a:cubicBezTo>
                  <a:pt x="2141808" y="233828"/>
                  <a:pt x="2146631" y="247405"/>
                  <a:pt x="2162747" y="239714"/>
                </a:cubicBezTo>
                <a:cubicBezTo>
                  <a:pt x="2183739" y="232191"/>
                  <a:pt x="2206491" y="310465"/>
                  <a:pt x="2220499" y="289903"/>
                </a:cubicBezTo>
                <a:cubicBezTo>
                  <a:pt x="2257038" y="315132"/>
                  <a:pt x="2344409" y="362107"/>
                  <a:pt x="2381978" y="391093"/>
                </a:cubicBezTo>
                <a:cubicBezTo>
                  <a:pt x="2419547" y="420079"/>
                  <a:pt x="2445794" y="442621"/>
                  <a:pt x="2445910" y="463815"/>
                </a:cubicBezTo>
                <a:cubicBezTo>
                  <a:pt x="2462109" y="546053"/>
                  <a:pt x="2496860" y="553382"/>
                  <a:pt x="2531236" y="600817"/>
                </a:cubicBezTo>
                <a:cubicBezTo>
                  <a:pt x="2573647" y="650501"/>
                  <a:pt x="2589314" y="613369"/>
                  <a:pt x="2617149" y="703748"/>
                </a:cubicBezTo>
                <a:cubicBezTo>
                  <a:pt x="2635983" y="695546"/>
                  <a:pt x="2643943" y="702017"/>
                  <a:pt x="2650333" y="720900"/>
                </a:cubicBezTo>
                <a:cubicBezTo>
                  <a:pt x="2671881" y="743975"/>
                  <a:pt x="2701744" y="706344"/>
                  <a:pt x="2705541" y="750090"/>
                </a:cubicBezTo>
                <a:cubicBezTo>
                  <a:pt x="2730861" y="760850"/>
                  <a:pt x="2742856" y="778498"/>
                  <a:pt x="2757210" y="789489"/>
                </a:cubicBezTo>
                <a:cubicBezTo>
                  <a:pt x="2776836" y="801882"/>
                  <a:pt x="2774652" y="796949"/>
                  <a:pt x="2791660" y="816041"/>
                </a:cubicBezTo>
                <a:cubicBezTo>
                  <a:pt x="2815343" y="835699"/>
                  <a:pt x="2784183" y="871086"/>
                  <a:pt x="2840975" y="842225"/>
                </a:cubicBezTo>
                <a:cubicBezTo>
                  <a:pt x="2854681" y="875427"/>
                  <a:pt x="2877032" y="859395"/>
                  <a:pt x="2917970" y="879392"/>
                </a:cubicBezTo>
                <a:cubicBezTo>
                  <a:pt x="2921487" y="903353"/>
                  <a:pt x="2937122" y="907916"/>
                  <a:pt x="2957236" y="906835"/>
                </a:cubicBezTo>
                <a:lnTo>
                  <a:pt x="3117215" y="1073714"/>
                </a:lnTo>
                <a:cubicBezTo>
                  <a:pt x="3153906" y="1089285"/>
                  <a:pt x="3232612" y="1124062"/>
                  <a:pt x="3250958" y="1130397"/>
                </a:cubicBezTo>
                <a:cubicBezTo>
                  <a:pt x="3409574" y="1172733"/>
                  <a:pt x="3456045" y="1237431"/>
                  <a:pt x="3496717" y="1260412"/>
                </a:cubicBezTo>
                <a:lnTo>
                  <a:pt x="3494992" y="1268283"/>
                </a:lnTo>
                <a:cubicBezTo>
                  <a:pt x="3495362" y="1274688"/>
                  <a:pt x="3498760" y="1281160"/>
                  <a:pt x="3508993" y="1287737"/>
                </a:cubicBezTo>
                <a:lnTo>
                  <a:pt x="3512115" y="1288544"/>
                </a:lnTo>
                <a:lnTo>
                  <a:pt x="3548697" y="1363739"/>
                </a:lnTo>
                <a:cubicBezTo>
                  <a:pt x="3572773" y="1395571"/>
                  <a:pt x="3623148" y="1421050"/>
                  <a:pt x="3656567" y="1479533"/>
                </a:cubicBezTo>
                <a:lnTo>
                  <a:pt x="3661987" y="1491779"/>
                </a:lnTo>
                <a:lnTo>
                  <a:pt x="3667389" y="1495409"/>
                </a:lnTo>
                <a:lnTo>
                  <a:pt x="3800461" y="1696689"/>
                </a:lnTo>
                <a:cubicBezTo>
                  <a:pt x="3835546" y="1747791"/>
                  <a:pt x="3913146" y="1811386"/>
                  <a:pt x="3933737" y="1853325"/>
                </a:cubicBezTo>
                <a:lnTo>
                  <a:pt x="3946446" y="1903446"/>
                </a:lnTo>
                <a:lnTo>
                  <a:pt x="3960581" y="1913244"/>
                </a:lnTo>
                <a:cubicBezTo>
                  <a:pt x="3979608" y="1926434"/>
                  <a:pt x="3998210" y="1940240"/>
                  <a:pt x="4015111" y="1956512"/>
                </a:cubicBezTo>
                <a:cubicBezTo>
                  <a:pt x="4083226" y="1956238"/>
                  <a:pt x="4031943" y="1969929"/>
                  <a:pt x="4070740" y="1999693"/>
                </a:cubicBezTo>
                <a:cubicBezTo>
                  <a:pt x="4027554" y="2022282"/>
                  <a:pt x="4128681" y="2025600"/>
                  <a:pt x="4091495" y="2064313"/>
                </a:cubicBezTo>
                <a:cubicBezTo>
                  <a:pt x="4099733" y="2068504"/>
                  <a:pt x="4108887" y="2071343"/>
                  <a:pt x="4118353" y="2073901"/>
                </a:cubicBezTo>
                <a:lnTo>
                  <a:pt x="4123293" y="2075261"/>
                </a:lnTo>
                <a:lnTo>
                  <a:pt x="4166582" y="2120685"/>
                </a:lnTo>
                <a:lnTo>
                  <a:pt x="4213721" y="2168493"/>
                </a:lnTo>
                <a:lnTo>
                  <a:pt x="4250795" y="2261746"/>
                </a:lnTo>
                <a:lnTo>
                  <a:pt x="4295408" y="2340515"/>
                </a:lnTo>
                <a:cubicBezTo>
                  <a:pt x="4303294" y="2350172"/>
                  <a:pt x="4311232" y="2360551"/>
                  <a:pt x="4318976" y="2371504"/>
                </a:cubicBezTo>
                <a:lnTo>
                  <a:pt x="4323314" y="2378166"/>
                </a:lnTo>
                <a:cubicBezTo>
                  <a:pt x="4323288" y="2378269"/>
                  <a:pt x="4323261" y="2378372"/>
                  <a:pt x="4323235" y="2378475"/>
                </a:cubicBezTo>
                <a:cubicBezTo>
                  <a:pt x="4323820" y="2380303"/>
                  <a:pt x="4325112" y="2382633"/>
                  <a:pt x="4327479" y="2385858"/>
                </a:cubicBezTo>
                <a:lnTo>
                  <a:pt x="4331226" y="2390318"/>
                </a:lnTo>
                <a:lnTo>
                  <a:pt x="4339643" y="2403246"/>
                </a:lnTo>
                <a:lnTo>
                  <a:pt x="4341435" y="2408870"/>
                </a:lnTo>
                <a:lnTo>
                  <a:pt x="4340548" y="2412798"/>
                </a:lnTo>
                <a:lnTo>
                  <a:pt x="4351634" y="2443869"/>
                </a:lnTo>
                <a:cubicBezTo>
                  <a:pt x="4370557" y="2458176"/>
                  <a:pt x="4365119" y="2472379"/>
                  <a:pt x="4380688" y="2504819"/>
                </a:cubicBezTo>
                <a:cubicBezTo>
                  <a:pt x="4393528" y="2510493"/>
                  <a:pt x="4397884" y="2522485"/>
                  <a:pt x="4399892" y="2537002"/>
                </a:cubicBezTo>
                <a:cubicBezTo>
                  <a:pt x="4420218" y="2562143"/>
                  <a:pt x="4430910" y="2594831"/>
                  <a:pt x="4449690" y="2628144"/>
                </a:cubicBezTo>
                <a:cubicBezTo>
                  <a:pt x="4468446" y="2678770"/>
                  <a:pt x="4488860" y="2772681"/>
                  <a:pt x="4512427" y="2840755"/>
                </a:cubicBezTo>
                <a:lnTo>
                  <a:pt x="4591091" y="3036586"/>
                </a:lnTo>
                <a:cubicBezTo>
                  <a:pt x="4639934" y="3158078"/>
                  <a:pt x="4730818" y="3310586"/>
                  <a:pt x="4757297" y="3388741"/>
                </a:cubicBezTo>
                <a:cubicBezTo>
                  <a:pt x="4756620" y="3412898"/>
                  <a:pt x="4755942" y="3437054"/>
                  <a:pt x="4755264" y="3461211"/>
                </a:cubicBezTo>
                <a:cubicBezTo>
                  <a:pt x="4763881" y="3469559"/>
                  <a:pt x="4774382" y="3498341"/>
                  <a:pt x="4776842" y="3503606"/>
                </a:cubicBezTo>
                <a:cubicBezTo>
                  <a:pt x="4776789" y="3503947"/>
                  <a:pt x="4816006" y="3543555"/>
                  <a:pt x="4815953" y="3543897"/>
                </a:cubicBezTo>
                <a:lnTo>
                  <a:pt x="4826382" y="3589602"/>
                </a:lnTo>
                <a:cubicBezTo>
                  <a:pt x="4854724" y="3618181"/>
                  <a:pt x="4872282" y="3672884"/>
                  <a:pt x="4900664" y="3697326"/>
                </a:cubicBezTo>
                <a:cubicBezTo>
                  <a:pt x="4872593" y="3751610"/>
                  <a:pt x="4889332" y="3712092"/>
                  <a:pt x="4944717" y="3795461"/>
                </a:cubicBezTo>
                <a:cubicBezTo>
                  <a:pt x="4981269" y="3830092"/>
                  <a:pt x="4951776" y="3836266"/>
                  <a:pt x="4981260" y="3887734"/>
                </a:cubicBezTo>
                <a:cubicBezTo>
                  <a:pt x="4992187" y="3900180"/>
                  <a:pt x="5000945" y="3922491"/>
                  <a:pt x="5000423" y="3933089"/>
                </a:cubicBezTo>
                <a:lnTo>
                  <a:pt x="5033013" y="3937041"/>
                </a:lnTo>
                <a:lnTo>
                  <a:pt x="5081597" y="4013154"/>
                </a:lnTo>
                <a:lnTo>
                  <a:pt x="5088052" y="4027525"/>
                </a:lnTo>
                <a:lnTo>
                  <a:pt x="5189054" y="4098668"/>
                </a:lnTo>
                <a:lnTo>
                  <a:pt x="5228545" y="4146658"/>
                </a:lnTo>
                <a:lnTo>
                  <a:pt x="5268336" y="4194504"/>
                </a:lnTo>
                <a:cubicBezTo>
                  <a:pt x="5282676" y="4201217"/>
                  <a:pt x="5302948" y="4267012"/>
                  <a:pt x="5317950" y="4267325"/>
                </a:cubicBezTo>
                <a:cubicBezTo>
                  <a:pt x="5371561" y="4431932"/>
                  <a:pt x="5512417" y="4438996"/>
                  <a:pt x="5598270" y="4563876"/>
                </a:cubicBezTo>
                <a:cubicBezTo>
                  <a:pt x="5684123" y="4688756"/>
                  <a:pt x="5658748" y="4766617"/>
                  <a:pt x="5833068" y="5016605"/>
                </a:cubicBezTo>
                <a:cubicBezTo>
                  <a:pt x="5917959" y="5167124"/>
                  <a:pt x="6007541" y="5258633"/>
                  <a:pt x="6045916" y="5405287"/>
                </a:cubicBezTo>
                <a:cubicBezTo>
                  <a:pt x="6053001" y="5431110"/>
                  <a:pt x="6137180" y="5517469"/>
                  <a:pt x="6117737" y="5538137"/>
                </a:cubicBezTo>
                <a:cubicBezTo>
                  <a:pt x="6096856" y="5567956"/>
                  <a:pt x="6185855" y="5633330"/>
                  <a:pt x="6144230" y="5635151"/>
                </a:cubicBezTo>
                <a:cubicBezTo>
                  <a:pt x="6206267" y="5682015"/>
                  <a:pt x="6167034" y="5753331"/>
                  <a:pt x="6176742" y="5809044"/>
                </a:cubicBezTo>
                <a:cubicBezTo>
                  <a:pt x="6181644" y="5871497"/>
                  <a:pt x="6197878" y="5926431"/>
                  <a:pt x="6245199" y="6038018"/>
                </a:cubicBezTo>
                <a:cubicBezTo>
                  <a:pt x="6276717" y="6104340"/>
                  <a:pt x="6288745" y="6124315"/>
                  <a:pt x="6303931" y="6175618"/>
                </a:cubicBezTo>
                <a:cubicBezTo>
                  <a:pt x="6319117" y="6226921"/>
                  <a:pt x="6298592" y="6320971"/>
                  <a:pt x="6336313" y="6345837"/>
                </a:cubicBezTo>
                <a:cubicBezTo>
                  <a:pt x="6368454" y="6400251"/>
                  <a:pt x="6388884" y="6464262"/>
                  <a:pt x="6401195" y="6542084"/>
                </a:cubicBezTo>
                <a:lnTo>
                  <a:pt x="6408310" y="6612865"/>
                </a:lnTo>
                <a:lnTo>
                  <a:pt x="1146484" y="6912725"/>
                </a:lnTo>
                <a:lnTo>
                  <a:pt x="1108438" y="6825083"/>
                </a:lnTo>
                <a:cubicBezTo>
                  <a:pt x="1057133" y="6684904"/>
                  <a:pt x="1090669" y="6637010"/>
                  <a:pt x="997867" y="6378703"/>
                </a:cubicBezTo>
                <a:cubicBezTo>
                  <a:pt x="956253" y="6228487"/>
                  <a:pt x="874761" y="6010797"/>
                  <a:pt x="858750" y="5923784"/>
                </a:cubicBezTo>
                <a:cubicBezTo>
                  <a:pt x="856924" y="5899993"/>
                  <a:pt x="844018" y="5873122"/>
                  <a:pt x="860408" y="5860728"/>
                </a:cubicBezTo>
                <a:cubicBezTo>
                  <a:pt x="878957" y="5840950"/>
                  <a:pt x="823834" y="5761906"/>
                  <a:pt x="853644" y="5771381"/>
                </a:cubicBezTo>
                <a:cubicBezTo>
                  <a:pt x="815383" y="5715186"/>
                  <a:pt x="852133" y="5665047"/>
                  <a:pt x="852164" y="5615193"/>
                </a:cubicBezTo>
                <a:cubicBezTo>
                  <a:pt x="817076" y="5571334"/>
                  <a:pt x="851740" y="5509975"/>
                  <a:pt x="831986" y="5402745"/>
                </a:cubicBezTo>
                <a:cubicBezTo>
                  <a:pt x="792037" y="5354630"/>
                  <a:pt x="819063" y="5330513"/>
                  <a:pt x="759590" y="5239800"/>
                </a:cubicBezTo>
                <a:cubicBezTo>
                  <a:pt x="762665" y="5236543"/>
                  <a:pt x="765245" y="5232371"/>
                  <a:pt x="767251" y="5227414"/>
                </a:cubicBezTo>
                <a:cubicBezTo>
                  <a:pt x="778914" y="5198604"/>
                  <a:pt x="769142" y="5150045"/>
                  <a:pt x="745427" y="5118958"/>
                </a:cubicBezTo>
                <a:cubicBezTo>
                  <a:pt x="660991" y="4975263"/>
                  <a:pt x="672599" y="4907855"/>
                  <a:pt x="635950" y="4788294"/>
                </a:cubicBezTo>
                <a:cubicBezTo>
                  <a:pt x="600650" y="4653678"/>
                  <a:pt x="646752" y="4690694"/>
                  <a:pt x="558787" y="4518070"/>
                </a:cubicBezTo>
                <a:cubicBezTo>
                  <a:pt x="577057" y="4502442"/>
                  <a:pt x="573633" y="4481342"/>
                  <a:pt x="555530" y="4444433"/>
                </a:cubicBezTo>
                <a:cubicBezTo>
                  <a:pt x="540027" y="4379200"/>
                  <a:pt x="596616" y="4390343"/>
                  <a:pt x="549378" y="4320965"/>
                </a:cubicBezTo>
                <a:cubicBezTo>
                  <a:pt x="581692" y="4336040"/>
                  <a:pt x="535024" y="4198883"/>
                  <a:pt x="572361" y="4232369"/>
                </a:cubicBezTo>
                <a:cubicBezTo>
                  <a:pt x="590648" y="4193014"/>
                  <a:pt x="541489" y="4167113"/>
                  <a:pt x="556288" y="4127673"/>
                </a:cubicBezTo>
                <a:lnTo>
                  <a:pt x="506660" y="3821119"/>
                </a:lnTo>
                <a:cubicBezTo>
                  <a:pt x="481478" y="3781010"/>
                  <a:pt x="483894" y="3751446"/>
                  <a:pt x="494791" y="3723556"/>
                </a:cubicBezTo>
                <a:cubicBezTo>
                  <a:pt x="472516" y="3634460"/>
                  <a:pt x="499836" y="3607209"/>
                  <a:pt x="490230" y="3508893"/>
                </a:cubicBezTo>
                <a:cubicBezTo>
                  <a:pt x="525541" y="3397546"/>
                  <a:pt x="482951" y="3307116"/>
                  <a:pt x="484223" y="3233179"/>
                </a:cubicBezTo>
                <a:cubicBezTo>
                  <a:pt x="465844" y="3133672"/>
                  <a:pt x="460855" y="3219289"/>
                  <a:pt x="460329" y="3041244"/>
                </a:cubicBezTo>
                <a:lnTo>
                  <a:pt x="407197" y="2812292"/>
                </a:lnTo>
                <a:cubicBezTo>
                  <a:pt x="391019" y="2768219"/>
                  <a:pt x="344571" y="2745090"/>
                  <a:pt x="386122" y="2757841"/>
                </a:cubicBezTo>
                <a:cubicBezTo>
                  <a:pt x="381879" y="2743275"/>
                  <a:pt x="360306" y="2721346"/>
                  <a:pt x="363684" y="2714608"/>
                </a:cubicBezTo>
                <a:lnTo>
                  <a:pt x="330746" y="2625146"/>
                </a:lnTo>
                <a:lnTo>
                  <a:pt x="299927" y="2566177"/>
                </a:lnTo>
                <a:cubicBezTo>
                  <a:pt x="300505" y="2524092"/>
                  <a:pt x="287694" y="2482008"/>
                  <a:pt x="288272" y="2439923"/>
                </a:cubicBezTo>
                <a:cubicBezTo>
                  <a:pt x="243273" y="2349673"/>
                  <a:pt x="278610" y="2382839"/>
                  <a:pt x="233611" y="2326248"/>
                </a:cubicBezTo>
                <a:lnTo>
                  <a:pt x="115057" y="2127916"/>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2749A5-ADE0-0239-8BEB-FBE9A89156BB}"/>
              </a:ext>
            </a:extLst>
          </p:cNvPr>
          <p:cNvSpPr>
            <a:spLocks noGrp="1"/>
          </p:cNvSpPr>
          <p:nvPr>
            <p:ph type="title"/>
          </p:nvPr>
        </p:nvSpPr>
        <p:spPr>
          <a:xfrm>
            <a:off x="1137685" y="3641651"/>
            <a:ext cx="4055418" cy="2146374"/>
          </a:xfrm>
        </p:spPr>
        <p:txBody>
          <a:bodyPr anchor="b">
            <a:normAutofit/>
          </a:bodyPr>
          <a:lstStyle/>
          <a:p>
            <a:r>
              <a:rPr lang="en-GB">
                <a:solidFill>
                  <a:schemeClr val="tx1">
                    <a:lumMod val="85000"/>
                    <a:lumOff val="15000"/>
                  </a:schemeClr>
                </a:solidFill>
              </a:rPr>
              <a:t>Introduction </a:t>
            </a:r>
          </a:p>
        </p:txBody>
      </p:sp>
      <p:sp>
        <p:nvSpPr>
          <p:cNvPr id="3" name="Content Placeholder 2">
            <a:extLst>
              <a:ext uri="{FF2B5EF4-FFF2-40B4-BE49-F238E27FC236}">
                <a16:creationId xmlns:a16="http://schemas.microsoft.com/office/drawing/2014/main" id="{8BA2A5C4-4CBF-925A-FF31-F1311C5B1E76}"/>
              </a:ext>
            </a:extLst>
          </p:cNvPr>
          <p:cNvSpPr>
            <a:spLocks noGrp="1"/>
          </p:cNvSpPr>
          <p:nvPr>
            <p:ph idx="1"/>
          </p:nvPr>
        </p:nvSpPr>
        <p:spPr>
          <a:xfrm>
            <a:off x="5842000" y="342900"/>
            <a:ext cx="5727700" cy="6057900"/>
          </a:xfrm>
        </p:spPr>
        <p:txBody>
          <a:bodyPr>
            <a:normAutofit/>
          </a:bodyPr>
          <a:lstStyle/>
          <a:p>
            <a:r>
              <a:rPr lang="en-GB" sz="2400" dirty="0">
                <a:solidFill>
                  <a:schemeClr val="tx1">
                    <a:lumMod val="85000"/>
                    <a:lumOff val="15000"/>
                  </a:schemeClr>
                </a:solidFill>
              </a:rPr>
              <a:t>Issues young people face today, including Child Sexual Exploitation.</a:t>
            </a:r>
          </a:p>
          <a:p>
            <a:r>
              <a:rPr lang="en-GB" sz="2400" dirty="0">
                <a:solidFill>
                  <a:schemeClr val="tx1">
                    <a:lumMod val="85000"/>
                    <a:lumOff val="15000"/>
                  </a:schemeClr>
                </a:solidFill>
              </a:rPr>
              <a:t>Definition of Child Sexual Exploitation</a:t>
            </a:r>
          </a:p>
          <a:p>
            <a:r>
              <a:rPr lang="en-GB" sz="2400" dirty="0">
                <a:solidFill>
                  <a:schemeClr val="tx1">
                    <a:lumMod val="85000"/>
                    <a:lumOff val="15000"/>
                  </a:schemeClr>
                </a:solidFill>
              </a:rPr>
              <a:t>The impacts of Child Sexual Exploitation on young people </a:t>
            </a:r>
          </a:p>
          <a:p>
            <a:r>
              <a:rPr lang="en-GB" sz="2400" dirty="0">
                <a:solidFill>
                  <a:schemeClr val="tx1">
                    <a:lumMod val="85000"/>
                    <a:lumOff val="15000"/>
                  </a:schemeClr>
                </a:solidFill>
              </a:rPr>
              <a:t>Statistics   </a:t>
            </a:r>
          </a:p>
          <a:p>
            <a:r>
              <a:rPr lang="en-GB" sz="2400" dirty="0">
                <a:solidFill>
                  <a:schemeClr val="tx1">
                    <a:lumMod val="85000"/>
                    <a:lumOff val="15000"/>
                  </a:schemeClr>
                </a:solidFill>
              </a:rPr>
              <a:t>Links to relevant theory and policy </a:t>
            </a:r>
          </a:p>
          <a:p>
            <a:r>
              <a:rPr lang="en-GB" sz="2400" dirty="0">
                <a:solidFill>
                  <a:schemeClr val="tx1">
                    <a:lumMod val="85000"/>
                    <a:lumOff val="15000"/>
                  </a:schemeClr>
                </a:solidFill>
              </a:rPr>
              <a:t>Overview of the advisory leaflet</a:t>
            </a:r>
          </a:p>
          <a:p>
            <a:r>
              <a:rPr lang="en-GB" sz="2400" dirty="0">
                <a:solidFill>
                  <a:schemeClr val="tx1">
                    <a:lumMod val="85000"/>
                    <a:lumOff val="15000"/>
                  </a:schemeClr>
                </a:solidFill>
              </a:rPr>
              <a:t>Tips, information and knowledge for parents/guardians.</a:t>
            </a:r>
          </a:p>
          <a:p>
            <a:r>
              <a:rPr lang="en-GB" sz="2400" dirty="0">
                <a:solidFill>
                  <a:schemeClr val="tx1">
                    <a:lumMod val="85000"/>
                    <a:lumOff val="15000"/>
                  </a:schemeClr>
                </a:solidFill>
              </a:rPr>
              <a:t>Local support and online access services for young people and their families</a:t>
            </a:r>
          </a:p>
          <a:p>
            <a:r>
              <a:rPr lang="en-GB" sz="2400" dirty="0">
                <a:solidFill>
                  <a:schemeClr val="tx1">
                    <a:lumMod val="85000"/>
                    <a:lumOff val="15000"/>
                  </a:schemeClr>
                </a:solidFill>
              </a:rPr>
              <a:t>The role of youth workers in supporting at-risk young people </a:t>
            </a:r>
          </a:p>
          <a:p>
            <a:endParaRPr lang="en-GB" sz="1400" dirty="0">
              <a:solidFill>
                <a:schemeClr val="tx1">
                  <a:lumMod val="85000"/>
                  <a:lumOff val="15000"/>
                </a:schemeClr>
              </a:solidFill>
            </a:endParaRPr>
          </a:p>
          <a:p>
            <a:endParaRPr lang="en-GB" sz="1400" dirty="0">
              <a:solidFill>
                <a:schemeClr val="tx1">
                  <a:lumMod val="85000"/>
                  <a:lumOff val="15000"/>
                </a:schemeClr>
              </a:solidFill>
            </a:endParaRPr>
          </a:p>
          <a:p>
            <a:endParaRPr lang="en-GB" sz="1400" dirty="0">
              <a:solidFill>
                <a:schemeClr val="tx1">
                  <a:lumMod val="85000"/>
                  <a:lumOff val="15000"/>
                </a:schemeClr>
              </a:solidFill>
            </a:endParaRPr>
          </a:p>
          <a:p>
            <a:endParaRPr lang="en-GB" sz="1400" dirty="0">
              <a:solidFill>
                <a:schemeClr val="tx1">
                  <a:lumMod val="85000"/>
                  <a:lumOff val="15000"/>
                </a:schemeClr>
              </a:solidFill>
            </a:endParaRPr>
          </a:p>
          <a:p>
            <a:endParaRPr lang="en-GB" sz="1400" dirty="0">
              <a:solidFill>
                <a:schemeClr val="tx1">
                  <a:lumMod val="85000"/>
                  <a:lumOff val="15000"/>
                </a:schemeClr>
              </a:solidFill>
            </a:endParaRPr>
          </a:p>
          <a:p>
            <a:endParaRPr lang="en-GB" sz="1400" dirty="0">
              <a:solidFill>
                <a:schemeClr val="tx1">
                  <a:lumMod val="85000"/>
                  <a:lumOff val="15000"/>
                </a:schemeClr>
              </a:solidFill>
            </a:endParaRPr>
          </a:p>
          <a:p>
            <a:endParaRPr lang="en-GB" sz="1400" dirty="0">
              <a:solidFill>
                <a:schemeClr val="tx1">
                  <a:lumMod val="85000"/>
                  <a:lumOff val="15000"/>
                </a:schemeClr>
              </a:solidFill>
            </a:endParaRPr>
          </a:p>
        </p:txBody>
      </p:sp>
    </p:spTree>
    <p:extLst>
      <p:ext uri="{BB962C8B-B14F-4D97-AF65-F5344CB8AC3E}">
        <p14:creationId xmlns:p14="http://schemas.microsoft.com/office/powerpoint/2010/main" val="3738433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89295-CD4F-D974-F98B-064DC8600580}"/>
              </a:ext>
            </a:extLst>
          </p:cNvPr>
          <p:cNvSpPr>
            <a:spLocks noGrp="1"/>
          </p:cNvSpPr>
          <p:nvPr>
            <p:ph type="title"/>
          </p:nvPr>
        </p:nvSpPr>
        <p:spPr>
          <a:xfrm>
            <a:off x="686834" y="1153572"/>
            <a:ext cx="3200400" cy="4461163"/>
          </a:xfrm>
        </p:spPr>
        <p:txBody>
          <a:bodyPr>
            <a:normAutofit/>
          </a:bodyPr>
          <a:lstStyle/>
          <a:p>
            <a:r>
              <a:rPr lang="en-GB">
                <a:solidFill>
                  <a:srgbClr val="FFFFFF"/>
                </a:solidFill>
              </a:rPr>
              <a:t>A range of issues that young people face in society today  </a:t>
            </a:r>
          </a:p>
        </p:txBody>
      </p:sp>
      <p:sp>
        <p:nvSpPr>
          <p:cNvPr id="42" name="Arc 4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E10B13D-F953-F09B-2FFD-BA40152FE37A}"/>
              </a:ext>
            </a:extLst>
          </p:cNvPr>
          <p:cNvSpPr>
            <a:spLocks noGrp="1"/>
          </p:cNvSpPr>
          <p:nvPr>
            <p:ph idx="1"/>
          </p:nvPr>
        </p:nvSpPr>
        <p:spPr>
          <a:xfrm>
            <a:off x="4447308" y="591344"/>
            <a:ext cx="6906491" cy="5585619"/>
          </a:xfrm>
        </p:spPr>
        <p:txBody>
          <a:bodyPr anchor="ctr">
            <a:normAutofit/>
          </a:bodyPr>
          <a:lstStyle/>
          <a:p>
            <a:r>
              <a:rPr lang="en-US" dirty="0"/>
              <a:t>Homelessness </a:t>
            </a:r>
          </a:p>
          <a:p>
            <a:r>
              <a:rPr lang="en-US" dirty="0"/>
              <a:t>Toxic Childhood </a:t>
            </a:r>
          </a:p>
          <a:p>
            <a:r>
              <a:rPr lang="en-US" dirty="0"/>
              <a:t>County Lines </a:t>
            </a:r>
          </a:p>
          <a:p>
            <a:r>
              <a:rPr lang="en-US" dirty="0"/>
              <a:t> Addiction </a:t>
            </a:r>
          </a:p>
          <a:p>
            <a:r>
              <a:rPr lang="en-US" dirty="0"/>
              <a:t> Poverty </a:t>
            </a:r>
          </a:p>
          <a:p>
            <a:r>
              <a:rPr lang="en-US" dirty="0"/>
              <a:t>Mental Health Problems</a:t>
            </a:r>
          </a:p>
          <a:p>
            <a:r>
              <a:rPr lang="en-US" dirty="0"/>
              <a:t>Obesity </a:t>
            </a:r>
          </a:p>
          <a:p>
            <a:r>
              <a:rPr lang="en-US" dirty="0"/>
              <a:t>The Issue that I have chosen to focus on is Child Sexual Exploitation</a:t>
            </a:r>
          </a:p>
          <a:p>
            <a:endParaRPr lang="en-US" dirty="0"/>
          </a:p>
          <a:p>
            <a:endParaRPr lang="en-GB" dirty="0"/>
          </a:p>
        </p:txBody>
      </p:sp>
    </p:spTree>
    <p:extLst>
      <p:ext uri="{BB962C8B-B14F-4D97-AF65-F5344CB8AC3E}">
        <p14:creationId xmlns:p14="http://schemas.microsoft.com/office/powerpoint/2010/main" val="827787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52F112-9120-5C0F-E882-81D144FB57BC}"/>
              </a:ext>
            </a:extLst>
          </p:cNvPr>
          <p:cNvSpPr>
            <a:spLocks noGrp="1"/>
          </p:cNvSpPr>
          <p:nvPr>
            <p:ph type="title"/>
          </p:nvPr>
        </p:nvSpPr>
        <p:spPr>
          <a:xfrm>
            <a:off x="645065" y="1463040"/>
            <a:ext cx="3796306" cy="2690949"/>
          </a:xfrm>
        </p:spPr>
        <p:txBody>
          <a:bodyPr anchor="t">
            <a:normAutofit/>
          </a:bodyPr>
          <a:lstStyle/>
          <a:p>
            <a:r>
              <a:rPr lang="en-GB" sz="4800"/>
              <a:t>Child Sexual Exploitation Definition </a:t>
            </a:r>
          </a:p>
        </p:txBody>
      </p:sp>
      <p:grpSp>
        <p:nvGrpSpPr>
          <p:cNvPr id="16" name="Group 15">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92AC64-3953-8FA1-D01B-98D6C5010767}"/>
              </a:ext>
            </a:extLst>
          </p:cNvPr>
          <p:cNvSpPr>
            <a:spLocks noGrp="1"/>
          </p:cNvSpPr>
          <p:nvPr>
            <p:ph idx="1"/>
          </p:nvPr>
        </p:nvSpPr>
        <p:spPr>
          <a:xfrm>
            <a:off x="5656218" y="1463039"/>
            <a:ext cx="5542387" cy="4300447"/>
          </a:xfrm>
        </p:spPr>
        <p:txBody>
          <a:bodyPr anchor="t">
            <a:normAutofit/>
          </a:bodyPr>
          <a:lstStyle/>
          <a:p>
            <a:r>
              <a:rPr lang="en-GB" sz="2400" dirty="0"/>
              <a:t>Child Sexual Exploitation “ … involves situations, contexts or relationships in which a person under 18 is given something, such as food, accommodation, drugs, alcohol, cigarettes, affection, gifts or money in return for performing sexual activities performed on them”.</a:t>
            </a:r>
          </a:p>
          <a:p>
            <a:pPr marL="0" indent="0">
              <a:buNone/>
            </a:pPr>
            <a:r>
              <a:rPr lang="en-GB" sz="2400" dirty="0"/>
              <a:t>( Met Police, 2026)</a:t>
            </a:r>
          </a:p>
          <a:p>
            <a:endParaRPr lang="en-GB" sz="2200" dirty="0"/>
          </a:p>
        </p:txBody>
      </p:sp>
    </p:spTree>
    <p:extLst>
      <p:ext uri="{BB962C8B-B14F-4D97-AF65-F5344CB8AC3E}">
        <p14:creationId xmlns:p14="http://schemas.microsoft.com/office/powerpoint/2010/main" val="4134265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5B6DE-2838-7F76-3F0E-D37BD167AC87}"/>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Child Sexual Exploitation - impacts on young people: Signs and Symptoms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6DD244-A119-D0F5-DD69-136A274F2553}"/>
              </a:ext>
            </a:extLst>
          </p:cNvPr>
          <p:cNvSpPr>
            <a:spLocks noGrp="1"/>
          </p:cNvSpPr>
          <p:nvPr>
            <p:ph idx="1"/>
          </p:nvPr>
        </p:nvSpPr>
        <p:spPr>
          <a:xfrm>
            <a:off x="4167272" y="215900"/>
            <a:ext cx="7707228" cy="6323012"/>
          </a:xfrm>
        </p:spPr>
        <p:txBody>
          <a:bodyPr anchor="ctr">
            <a:normAutofit fontScale="55000" lnSpcReduction="20000"/>
          </a:bodyPr>
          <a:lstStyle/>
          <a:p>
            <a:r>
              <a:rPr lang="en-GB" sz="3800" dirty="0"/>
              <a:t>Affects young people’s: </a:t>
            </a:r>
          </a:p>
          <a:p>
            <a:pPr marL="0" indent="0">
              <a:buNone/>
            </a:pPr>
            <a:endParaRPr lang="en-GB" sz="3800" dirty="0"/>
          </a:p>
          <a:p>
            <a:pPr lvl="1">
              <a:buFont typeface="Courier New" panose="02070309020205020404" pitchFamily="49" charset="0"/>
              <a:buChar char="o"/>
            </a:pPr>
            <a:r>
              <a:rPr lang="en-GB" sz="3800" dirty="0"/>
              <a:t>mental health </a:t>
            </a:r>
          </a:p>
          <a:p>
            <a:pPr lvl="1">
              <a:buFont typeface="Courier New" panose="02070309020205020404" pitchFamily="49" charset="0"/>
              <a:buChar char="o"/>
            </a:pPr>
            <a:r>
              <a:rPr lang="en-GB" sz="3800" dirty="0"/>
              <a:t>relationships with friends and family, isolation, increased secrecy </a:t>
            </a:r>
          </a:p>
          <a:p>
            <a:pPr lvl="1">
              <a:buFont typeface="Courier New" panose="02070309020205020404" pitchFamily="49" charset="0"/>
              <a:buChar char="o"/>
            </a:pPr>
            <a:r>
              <a:rPr lang="en-GB" sz="3800" dirty="0"/>
              <a:t>Self-esteem and self-confidence</a:t>
            </a:r>
          </a:p>
          <a:p>
            <a:pPr lvl="1">
              <a:buFont typeface="Courier New" panose="02070309020205020404" pitchFamily="49" charset="0"/>
              <a:buChar char="o"/>
            </a:pPr>
            <a:r>
              <a:rPr lang="en-GB" sz="3800" dirty="0"/>
              <a:t>Mood changes/ behavioural changes, may become quiet and withdrawn </a:t>
            </a:r>
          </a:p>
          <a:p>
            <a:pPr lvl="1">
              <a:buFont typeface="Courier New" panose="02070309020205020404" pitchFamily="49" charset="0"/>
              <a:buChar char="o"/>
            </a:pPr>
            <a:r>
              <a:rPr lang="en-GB" sz="3800" dirty="0"/>
              <a:t>Diet and self-care</a:t>
            </a:r>
          </a:p>
          <a:p>
            <a:pPr marL="457200" lvl="1" indent="0">
              <a:buNone/>
            </a:pPr>
            <a:endParaRPr lang="en-GB" sz="3800" dirty="0"/>
          </a:p>
          <a:p>
            <a:r>
              <a:rPr lang="en-GB" sz="3800" dirty="0"/>
              <a:t>It can also result in:</a:t>
            </a:r>
          </a:p>
          <a:p>
            <a:pPr marL="0" indent="0">
              <a:buNone/>
            </a:pPr>
            <a:endParaRPr lang="en-GB" sz="3800" dirty="0"/>
          </a:p>
          <a:p>
            <a:pPr lvl="1">
              <a:buFont typeface="Courier New" panose="02070309020205020404" pitchFamily="49" charset="0"/>
              <a:buChar char="o"/>
            </a:pPr>
            <a:r>
              <a:rPr lang="en-GB" sz="3800" dirty="0"/>
              <a:t>Unwanted pregnancy and sexual health problems, sexually transmitted diseases </a:t>
            </a:r>
          </a:p>
          <a:p>
            <a:pPr lvl="1">
              <a:buFont typeface="Courier New" panose="02070309020205020404" pitchFamily="49" charset="0"/>
              <a:buChar char="o"/>
            </a:pPr>
            <a:r>
              <a:rPr lang="en-GB" sz="3800" dirty="0"/>
              <a:t>Substance misuse</a:t>
            </a:r>
          </a:p>
          <a:p>
            <a:pPr lvl="1">
              <a:buFont typeface="Courier New" panose="02070309020205020404" pitchFamily="49" charset="0"/>
              <a:buChar char="o"/>
            </a:pPr>
            <a:r>
              <a:rPr lang="en-GB" sz="3800" dirty="0"/>
              <a:t>Unexplained gifts/ money </a:t>
            </a:r>
          </a:p>
          <a:p>
            <a:pPr lvl="1">
              <a:buFont typeface="Courier New" panose="02070309020205020404" pitchFamily="49" charset="0"/>
              <a:buChar char="o"/>
            </a:pPr>
            <a:r>
              <a:rPr lang="en-GB" sz="3800" dirty="0"/>
              <a:t>Unhealthy or inappropriate sexual behaviour </a:t>
            </a:r>
          </a:p>
          <a:p>
            <a:pPr lvl="1">
              <a:buFont typeface="Courier New" panose="02070309020205020404" pitchFamily="49" charset="0"/>
              <a:buChar char="o"/>
            </a:pPr>
            <a:r>
              <a:rPr lang="en-GB" sz="3800" dirty="0"/>
              <a:t>Hanging out with older people</a:t>
            </a:r>
          </a:p>
          <a:p>
            <a:pPr marL="457200" lvl="1" indent="0">
              <a:buNone/>
            </a:pPr>
            <a:endParaRPr lang="en-GB" sz="3100" dirty="0"/>
          </a:p>
          <a:p>
            <a:pPr marL="0" indent="0">
              <a:buNone/>
            </a:pPr>
            <a:r>
              <a:rPr lang="en-GB" sz="2900" dirty="0"/>
              <a:t>(Safe and Sound, ND; Barnardo’s, 2026; NSPCC, 2026)   </a:t>
            </a:r>
          </a:p>
          <a:p>
            <a:endParaRPr lang="en-GB" sz="1800" dirty="0"/>
          </a:p>
        </p:txBody>
      </p:sp>
    </p:spTree>
    <p:extLst>
      <p:ext uri="{BB962C8B-B14F-4D97-AF65-F5344CB8AC3E}">
        <p14:creationId xmlns:p14="http://schemas.microsoft.com/office/powerpoint/2010/main" val="4005809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259BA-D383-1D57-A1E9-6D0F0164D3D8}"/>
              </a:ext>
            </a:extLst>
          </p:cNvPr>
          <p:cNvSpPr>
            <a:spLocks noGrp="1"/>
          </p:cNvSpPr>
          <p:nvPr>
            <p:ph type="title"/>
          </p:nvPr>
        </p:nvSpPr>
        <p:spPr>
          <a:xfrm>
            <a:off x="841248" y="548640"/>
            <a:ext cx="3534854" cy="5394960"/>
          </a:xfrm>
        </p:spPr>
        <p:txBody>
          <a:bodyPr>
            <a:normAutofit/>
          </a:bodyPr>
          <a:lstStyle/>
          <a:p>
            <a:r>
              <a:rPr lang="en-GB" sz="5400" dirty="0"/>
              <a:t>Child Sexual Exploitation Statistics  </a:t>
            </a:r>
          </a:p>
        </p:txBody>
      </p:sp>
      <p:sp>
        <p:nvSpPr>
          <p:cNvPr id="3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990132-2058-295E-19D0-1AD8A477CFD5}"/>
              </a:ext>
            </a:extLst>
          </p:cNvPr>
          <p:cNvSpPr>
            <a:spLocks noGrp="1"/>
          </p:cNvSpPr>
          <p:nvPr>
            <p:ph idx="1"/>
          </p:nvPr>
        </p:nvSpPr>
        <p:spPr>
          <a:xfrm>
            <a:off x="5126418" y="552090"/>
            <a:ext cx="6348794" cy="5810609"/>
          </a:xfrm>
        </p:spPr>
        <p:txBody>
          <a:bodyPr anchor="ctr">
            <a:normAutofit fontScale="77500" lnSpcReduction="20000"/>
          </a:bodyPr>
          <a:lstStyle/>
          <a:p>
            <a:r>
              <a:rPr lang="en-GB" dirty="0"/>
              <a:t>“53% were identified as at risk, and 47% were currently experiencing sexual exploitation”</a:t>
            </a:r>
          </a:p>
          <a:p>
            <a:r>
              <a:rPr lang="en-GB" dirty="0"/>
              <a:t>“The vast majority (99%) of young people were identified as female” </a:t>
            </a:r>
          </a:p>
          <a:p>
            <a:pPr marL="0" indent="0">
              <a:buNone/>
            </a:pPr>
            <a:r>
              <a:rPr lang="en-GB" sz="1900" dirty="0"/>
              <a:t>(Safe Lives, 2014) </a:t>
            </a:r>
          </a:p>
          <a:p>
            <a:pPr marL="0" indent="0">
              <a:buNone/>
            </a:pPr>
            <a:endParaRPr lang="en-GB" sz="1900" dirty="0"/>
          </a:p>
          <a:p>
            <a:r>
              <a:rPr lang="en-GB" dirty="0"/>
              <a:t>“The crime survey for England and Wales estimated that 7.5% of adults aged 18 to 74 years experienced sexual abuse before the age of 16 years” </a:t>
            </a:r>
          </a:p>
          <a:p>
            <a:r>
              <a:rPr lang="en-GB" dirty="0"/>
              <a:t>“The abuse was most likely to have been perpetrated by a friend or acquaintance (37%)” </a:t>
            </a:r>
          </a:p>
          <a:p>
            <a:r>
              <a:rPr lang="en-GB" dirty="0"/>
              <a:t>“Around a third were sexually abused by a stranger” </a:t>
            </a:r>
          </a:p>
          <a:p>
            <a:pPr marL="0" indent="0">
              <a:buNone/>
            </a:pPr>
            <a:r>
              <a:rPr lang="en-GB" sz="1900" dirty="0"/>
              <a:t>(</a:t>
            </a:r>
            <a:r>
              <a:rPr lang="en-US" sz="1900" dirty="0"/>
              <a:t>Office for National Statistics, 2019)</a:t>
            </a:r>
          </a:p>
          <a:p>
            <a:pPr marL="0" indent="0">
              <a:buNone/>
            </a:pPr>
            <a:endParaRPr lang="en-GB" sz="1900" dirty="0"/>
          </a:p>
          <a:p>
            <a:r>
              <a:rPr lang="en-GB" dirty="0"/>
              <a:t>“In Wales, child sexual exploitation was identified in 932 assessments made by local authority children’s services” </a:t>
            </a:r>
          </a:p>
          <a:p>
            <a:pPr marL="0" indent="0">
              <a:buNone/>
            </a:pPr>
            <a:r>
              <a:rPr lang="en-GB" sz="1900" dirty="0"/>
              <a:t>(Barnardo’s 2023-2025)</a:t>
            </a:r>
          </a:p>
          <a:p>
            <a:pPr marL="0" indent="0">
              <a:buNone/>
            </a:pPr>
            <a:endParaRPr lang="en-GB" sz="2000" dirty="0"/>
          </a:p>
        </p:txBody>
      </p:sp>
    </p:spTree>
    <p:extLst>
      <p:ext uri="{BB962C8B-B14F-4D97-AF65-F5344CB8AC3E}">
        <p14:creationId xmlns:p14="http://schemas.microsoft.com/office/powerpoint/2010/main" val="382286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5" name="Rectangle 84">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6" name="Rectangle 85">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BA4CD5-7F71-5F2B-FDF3-35025D41B4BA}"/>
              </a:ext>
            </a:extLst>
          </p:cNvPr>
          <p:cNvSpPr>
            <a:spLocks noGrp="1"/>
          </p:cNvSpPr>
          <p:nvPr>
            <p:ph type="title"/>
          </p:nvPr>
        </p:nvSpPr>
        <p:spPr>
          <a:xfrm>
            <a:off x="1115568" y="548640"/>
            <a:ext cx="10168128" cy="1051560"/>
          </a:xfrm>
        </p:spPr>
        <p:txBody>
          <a:bodyPr vert="horz" lIns="91440" tIns="45720" rIns="91440" bIns="45720" rtlCol="0">
            <a:normAutofit/>
          </a:bodyPr>
          <a:lstStyle/>
          <a:p>
            <a:r>
              <a:rPr lang="en-US" sz="4000" kern="1200" dirty="0">
                <a:latin typeface="+mj-lt"/>
                <a:ea typeface="+mj-ea"/>
                <a:cs typeface="+mj-cs"/>
              </a:rPr>
              <a:t>Advisory Leaflet Slide outside</a:t>
            </a:r>
            <a:r>
              <a:rPr lang="en-US" sz="4000" dirty="0"/>
              <a:t> </a:t>
            </a:r>
            <a:r>
              <a:rPr lang="en-US" sz="4000" kern="1200" dirty="0">
                <a:latin typeface="+mj-lt"/>
                <a:ea typeface="+mj-ea"/>
                <a:cs typeface="+mj-cs"/>
              </a:rPr>
              <a:t>  </a:t>
            </a:r>
          </a:p>
        </p:txBody>
      </p:sp>
      <p:sp>
        <p:nvSpPr>
          <p:cNvPr id="87" name="Rectangle 86">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Content Placeholder 10">
            <a:extLst>
              <a:ext uri="{FF2B5EF4-FFF2-40B4-BE49-F238E27FC236}">
                <a16:creationId xmlns:a16="http://schemas.microsoft.com/office/drawing/2014/main" id="{DFD1EDCB-97F9-4D2C-2581-256D3C4D2D9C}"/>
              </a:ext>
            </a:extLst>
          </p:cNvPr>
          <p:cNvPicPr>
            <a:picLocks noChangeAspect="1"/>
          </p:cNvPicPr>
          <p:nvPr/>
        </p:nvPicPr>
        <p:blipFill>
          <a:blip r:embed="rId3">
            <a:extLst>
              <a:ext uri="{28A0092B-C50C-407E-A947-70E740481C1C}">
                <a14:useLocalDpi xmlns:a14="http://schemas.microsoft.com/office/drawing/2010/main" val="0"/>
              </a:ext>
            </a:extLst>
          </a:blip>
          <a:srcRect r="2" b="8938"/>
          <a:stretch>
            <a:fillRect/>
          </a:stretch>
        </p:blipFill>
        <p:spPr>
          <a:xfrm>
            <a:off x="908304" y="2478024"/>
            <a:ext cx="6009855" cy="3694176"/>
          </a:xfrm>
          <a:prstGeom prst="rect">
            <a:avLst/>
          </a:prstGeom>
        </p:spPr>
      </p:pic>
      <p:sp>
        <p:nvSpPr>
          <p:cNvPr id="66" name="Content Placeholder 19">
            <a:extLst>
              <a:ext uri="{FF2B5EF4-FFF2-40B4-BE49-F238E27FC236}">
                <a16:creationId xmlns:a16="http://schemas.microsoft.com/office/drawing/2014/main" id="{C67D4528-ED38-8B1D-1E61-AC040D2E054A}"/>
              </a:ext>
            </a:extLst>
          </p:cNvPr>
          <p:cNvSpPr>
            <a:spLocks noGrp="1"/>
          </p:cNvSpPr>
          <p:nvPr>
            <p:ph idx="1"/>
          </p:nvPr>
        </p:nvSpPr>
        <p:spPr>
          <a:xfrm>
            <a:off x="7476367" y="1600200"/>
            <a:ext cx="3807329" cy="4572000"/>
          </a:xfrm>
        </p:spPr>
        <p:txBody>
          <a:bodyPr anchor="ctr">
            <a:noAutofit/>
          </a:bodyPr>
          <a:lstStyle/>
          <a:p>
            <a:r>
              <a:rPr lang="en-US" sz="2400" dirty="0"/>
              <a:t>The leaflet focuses on what child sexual exploitation is. </a:t>
            </a:r>
          </a:p>
          <a:p>
            <a:r>
              <a:rPr lang="en-US" sz="2400" dirty="0"/>
              <a:t>Types of CSE.</a:t>
            </a:r>
          </a:p>
          <a:p>
            <a:r>
              <a:rPr lang="en-US" sz="2400" dirty="0"/>
              <a:t>Signs and symptoms of CSE.</a:t>
            </a:r>
          </a:p>
          <a:p>
            <a:r>
              <a:rPr lang="en-US" sz="2400" dirty="0"/>
              <a:t>What practitioners should be exploring with the parents and guardians, relevant information on CSE.</a:t>
            </a:r>
          </a:p>
          <a:p>
            <a:r>
              <a:rPr lang="en-US" sz="2400" dirty="0"/>
              <a:t>Raises awareness of the different types of CSE and the signs and symptoms to spot in young people.</a:t>
            </a:r>
          </a:p>
        </p:txBody>
      </p:sp>
    </p:spTree>
    <p:extLst>
      <p:ext uri="{BB962C8B-B14F-4D97-AF65-F5344CB8AC3E}">
        <p14:creationId xmlns:p14="http://schemas.microsoft.com/office/powerpoint/2010/main" val="31998674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Rectangle 31">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821B8C-2CB3-670F-B4E1-67967B154CFB}"/>
              </a:ext>
            </a:extLst>
          </p:cNvPr>
          <p:cNvSpPr>
            <a:spLocks noGrp="1"/>
          </p:cNvSpPr>
          <p:nvPr>
            <p:ph type="title"/>
          </p:nvPr>
        </p:nvSpPr>
        <p:spPr>
          <a:xfrm>
            <a:off x="1115568" y="548640"/>
            <a:ext cx="10168128" cy="1179576"/>
          </a:xfrm>
        </p:spPr>
        <p:txBody>
          <a:bodyPr>
            <a:normAutofit/>
          </a:bodyPr>
          <a:lstStyle/>
          <a:p>
            <a:r>
              <a:rPr lang="en-GB" sz="4000"/>
              <a:t>Advisory Leaflet inside  </a:t>
            </a:r>
          </a:p>
        </p:txBody>
      </p:sp>
      <p:sp>
        <p:nvSpPr>
          <p:cNvPr id="34" name="Rectangle 33">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B17BB224-B901-AA38-C054-1F4D35E7D5A8}"/>
              </a:ext>
            </a:extLst>
          </p:cNvPr>
          <p:cNvPicPr>
            <a:picLocks noChangeAspect="1"/>
          </p:cNvPicPr>
          <p:nvPr/>
        </p:nvPicPr>
        <p:blipFill>
          <a:blip r:embed="rId3">
            <a:extLst>
              <a:ext uri="{28A0092B-C50C-407E-A947-70E740481C1C}">
                <a14:useLocalDpi xmlns:a14="http://schemas.microsoft.com/office/drawing/2010/main" val="0"/>
              </a:ext>
            </a:extLst>
          </a:blip>
          <a:srcRect r="2" b="7568"/>
          <a:stretch>
            <a:fillRect/>
          </a:stretch>
        </p:blipFill>
        <p:spPr>
          <a:xfrm>
            <a:off x="908304" y="2478024"/>
            <a:ext cx="6009855" cy="3694176"/>
          </a:xfrm>
          <a:prstGeom prst="rect">
            <a:avLst/>
          </a:prstGeom>
        </p:spPr>
      </p:pic>
      <p:sp>
        <p:nvSpPr>
          <p:cNvPr id="23" name="Content Placeholder 8">
            <a:extLst>
              <a:ext uri="{FF2B5EF4-FFF2-40B4-BE49-F238E27FC236}">
                <a16:creationId xmlns:a16="http://schemas.microsoft.com/office/drawing/2014/main" id="{D47390FD-EAA6-3667-DB06-70DC2D9A6CB3}"/>
              </a:ext>
            </a:extLst>
          </p:cNvPr>
          <p:cNvSpPr>
            <a:spLocks noGrp="1"/>
          </p:cNvSpPr>
          <p:nvPr>
            <p:ph idx="1"/>
          </p:nvPr>
        </p:nvSpPr>
        <p:spPr>
          <a:xfrm>
            <a:off x="7251700" y="1320800"/>
            <a:ext cx="4520713" cy="5130800"/>
          </a:xfrm>
        </p:spPr>
        <p:txBody>
          <a:bodyPr anchor="ctr">
            <a:noAutofit/>
          </a:bodyPr>
          <a:lstStyle/>
          <a:p>
            <a:r>
              <a:rPr lang="en-US" sz="2400" dirty="0"/>
              <a:t>Tips for parents and guardians, the impact of CSE, and organisations for help and support.</a:t>
            </a:r>
          </a:p>
          <a:p>
            <a:r>
              <a:rPr lang="en-US" sz="2400" dirty="0"/>
              <a:t>Why I chose this design</a:t>
            </a:r>
          </a:p>
          <a:p>
            <a:r>
              <a:rPr lang="en-US" sz="2400" dirty="0"/>
              <a:t>Tips for parents and guardians, organisations for help and support for young people parents and guardians.</a:t>
            </a:r>
          </a:p>
          <a:p>
            <a:r>
              <a:rPr lang="en-US" sz="2400" dirty="0"/>
              <a:t>The impact of CSE on young people and their families and how we can support them. </a:t>
            </a:r>
          </a:p>
        </p:txBody>
      </p:sp>
    </p:spTree>
    <p:extLst>
      <p:ext uri="{BB962C8B-B14F-4D97-AF65-F5344CB8AC3E}">
        <p14:creationId xmlns:p14="http://schemas.microsoft.com/office/powerpoint/2010/main" val="1191549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330F5-99FA-CF1D-C07D-3312F50DF117}"/>
              </a:ext>
            </a:extLst>
          </p:cNvPr>
          <p:cNvSpPr>
            <a:spLocks noGrp="1"/>
          </p:cNvSpPr>
          <p:nvPr>
            <p:ph type="title"/>
          </p:nvPr>
        </p:nvSpPr>
        <p:spPr>
          <a:xfrm>
            <a:off x="6823878" y="271491"/>
            <a:ext cx="4491821" cy="1616203"/>
          </a:xfrm>
        </p:spPr>
        <p:txBody>
          <a:bodyPr anchor="b">
            <a:noAutofit/>
          </a:bodyPr>
          <a:lstStyle/>
          <a:p>
            <a:br>
              <a:rPr lang="en-GB" sz="4800" dirty="0"/>
            </a:br>
            <a:br>
              <a:rPr lang="en-GB" sz="4800" dirty="0"/>
            </a:br>
            <a:br>
              <a:rPr lang="en-GB" sz="4800" dirty="0"/>
            </a:br>
            <a:br>
              <a:rPr lang="en-GB" sz="4800" dirty="0"/>
            </a:br>
            <a:r>
              <a:rPr lang="en-GB" sz="4000" dirty="0"/>
              <a:t>Sharing information, knowledge and tips on CSE</a:t>
            </a:r>
          </a:p>
        </p:txBody>
      </p:sp>
      <p:pic>
        <p:nvPicPr>
          <p:cNvPr id="5" name="Picture 4" descr="Person with idea concept">
            <a:extLst>
              <a:ext uri="{FF2B5EF4-FFF2-40B4-BE49-F238E27FC236}">
                <a16:creationId xmlns:a16="http://schemas.microsoft.com/office/drawing/2014/main" id="{3A9C39E3-191F-F5CD-758C-1F940C161A17}"/>
              </a:ext>
            </a:extLst>
          </p:cNvPr>
          <p:cNvPicPr>
            <a:picLocks noChangeAspect="1"/>
          </p:cNvPicPr>
          <p:nvPr/>
        </p:nvPicPr>
        <p:blipFill>
          <a:blip r:embed="rId3"/>
          <a:srcRect l="24564" r="16102" b="-1"/>
          <a:stretch>
            <a:fillRect/>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C5E5353-F9BE-C24F-CDB7-793C966C1465}"/>
              </a:ext>
            </a:extLst>
          </p:cNvPr>
          <p:cNvSpPr>
            <a:spLocks noGrp="1"/>
          </p:cNvSpPr>
          <p:nvPr>
            <p:ph idx="1"/>
          </p:nvPr>
        </p:nvSpPr>
        <p:spPr>
          <a:xfrm>
            <a:off x="6823879" y="2051021"/>
            <a:ext cx="4491820" cy="3447832"/>
          </a:xfrm>
        </p:spPr>
        <p:txBody>
          <a:bodyPr anchor="t">
            <a:noAutofit/>
          </a:bodyPr>
          <a:lstStyle/>
          <a:p>
            <a:r>
              <a:rPr lang="en-GB" sz="2400" dirty="0"/>
              <a:t>Parents/carers and young people could access the leaflet and other sources of information and support at:</a:t>
            </a:r>
          </a:p>
          <a:p>
            <a:pPr lvl="1">
              <a:buFont typeface="Courier New" panose="02070309020205020404" pitchFamily="49" charset="0"/>
              <a:buChar char="o"/>
            </a:pPr>
            <a:r>
              <a:rPr lang="en-GB" dirty="0"/>
              <a:t>At the youth setting</a:t>
            </a:r>
          </a:p>
          <a:p>
            <a:pPr lvl="1">
              <a:buFont typeface="Courier New" panose="02070309020205020404" pitchFamily="49" charset="0"/>
              <a:buChar char="o"/>
            </a:pPr>
            <a:r>
              <a:rPr lang="en-GB" dirty="0"/>
              <a:t>Educational videos, e.g.,</a:t>
            </a:r>
            <a:r>
              <a:rPr lang="en-GB" dirty="0">
                <a:hlinkClick r:id="rId4"/>
              </a:rPr>
              <a:t> Child Sexual Exploitation: Say Something If You See Something! | </a:t>
            </a:r>
            <a:r>
              <a:rPr lang="en-GB" dirty="0" err="1">
                <a:hlinkClick r:id="rId4"/>
              </a:rPr>
              <a:t>chscp</a:t>
            </a:r>
            <a:endParaRPr lang="en-GB" dirty="0"/>
          </a:p>
          <a:p>
            <a:pPr lvl="1">
              <a:buFont typeface="Courier New" panose="02070309020205020404" pitchFamily="49" charset="0"/>
              <a:buChar char="o"/>
            </a:pPr>
            <a:r>
              <a:rPr lang="en-GB" dirty="0"/>
              <a:t>Social media</a:t>
            </a:r>
          </a:p>
          <a:p>
            <a:pPr lvl="1">
              <a:buFont typeface="Courier New" panose="02070309020205020404" pitchFamily="49" charset="0"/>
              <a:buChar char="o"/>
            </a:pPr>
            <a:r>
              <a:rPr lang="en-GB" dirty="0"/>
              <a:t>Community settings, e.g., GP surgery</a:t>
            </a:r>
          </a:p>
        </p:txBody>
      </p:sp>
    </p:spTree>
    <p:extLst>
      <p:ext uri="{BB962C8B-B14F-4D97-AF65-F5344CB8AC3E}">
        <p14:creationId xmlns:p14="http://schemas.microsoft.com/office/powerpoint/2010/main" val="2799668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 name="Rectangle 121">
            <a:extLst>
              <a:ext uri="{FF2B5EF4-FFF2-40B4-BE49-F238E27FC236}">
                <a16:creationId xmlns:a16="http://schemas.microsoft.com/office/drawing/2014/main" id="{33E5684F-9524-414B-ADBE-BAE7E0D73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0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BD4DDB-CB75-E1F1-7997-BC4E052B92E0}"/>
              </a:ext>
            </a:extLst>
          </p:cNvPr>
          <p:cNvSpPr>
            <a:spLocks noGrp="1"/>
          </p:cNvSpPr>
          <p:nvPr>
            <p:ph type="title"/>
          </p:nvPr>
        </p:nvSpPr>
        <p:spPr>
          <a:xfrm>
            <a:off x="838200" y="557190"/>
            <a:ext cx="3999971" cy="1686349"/>
          </a:xfrm>
        </p:spPr>
        <p:txBody>
          <a:bodyPr>
            <a:normAutofit/>
          </a:bodyPr>
          <a:lstStyle/>
          <a:p>
            <a:r>
              <a:rPr lang="en-GB" sz="3700"/>
              <a:t>The services available for young people to access </a:t>
            </a:r>
          </a:p>
        </p:txBody>
      </p:sp>
      <p:sp>
        <p:nvSpPr>
          <p:cNvPr id="3" name="Content Placeholder 2">
            <a:extLst>
              <a:ext uri="{FF2B5EF4-FFF2-40B4-BE49-F238E27FC236}">
                <a16:creationId xmlns:a16="http://schemas.microsoft.com/office/drawing/2014/main" id="{EF2CF105-5F52-1A93-5278-E53BBDA1CB16}"/>
              </a:ext>
            </a:extLst>
          </p:cNvPr>
          <p:cNvSpPr>
            <a:spLocks noGrp="1"/>
          </p:cNvSpPr>
          <p:nvPr>
            <p:ph idx="1"/>
          </p:nvPr>
        </p:nvSpPr>
        <p:spPr>
          <a:xfrm>
            <a:off x="838200" y="2415254"/>
            <a:ext cx="3999971" cy="3707050"/>
          </a:xfrm>
        </p:spPr>
        <p:txBody>
          <a:bodyPr>
            <a:normAutofit/>
          </a:bodyPr>
          <a:lstStyle/>
          <a:p>
            <a:r>
              <a:rPr lang="en-US" sz="1300" dirty="0"/>
              <a:t>  Barnardo’s- Available at:   </a:t>
            </a:r>
            <a:r>
              <a:rPr lang="en-US" sz="1300" dirty="0">
                <a:hlinkClick r:id="rId3"/>
              </a:rPr>
              <a:t>https://www.barnardos.org.uk/resources-help-identify-and-engage-young-people-risk-sexual-abuse-and-exploitation</a:t>
            </a:r>
            <a:r>
              <a:rPr lang="en-US" sz="1300" dirty="0"/>
              <a:t>. </a:t>
            </a:r>
          </a:p>
          <a:p>
            <a:r>
              <a:rPr lang="en-GB" sz="1300" dirty="0"/>
              <a:t> The Children’s Society – Available at: </a:t>
            </a:r>
            <a:r>
              <a:rPr lang="en-GB" sz="1300" dirty="0">
                <a:hlinkClick r:id="rId4"/>
              </a:rPr>
              <a:t>https://www.childrenssociety.org.uk/what-we-do/our-work/preventing-child-sexual-exploitation</a:t>
            </a:r>
            <a:endParaRPr lang="en-GB" sz="1300" dirty="0"/>
          </a:p>
          <a:p>
            <a:r>
              <a:rPr lang="en-GB" sz="1300" dirty="0"/>
              <a:t> Stop it now – Available at: </a:t>
            </a:r>
            <a:r>
              <a:rPr lang="en-GB" sz="1300" dirty="0">
                <a:hlinkClick r:id="rId5"/>
              </a:rPr>
              <a:t>https://www.stopitnow.org.uk/</a:t>
            </a:r>
            <a:r>
              <a:rPr lang="en-GB" sz="1300" dirty="0"/>
              <a:t> </a:t>
            </a:r>
          </a:p>
          <a:p>
            <a:r>
              <a:rPr lang="en-GB" sz="1300" dirty="0"/>
              <a:t>Catch 22 – Available at: </a:t>
            </a:r>
            <a:r>
              <a:rPr lang="en-GB" sz="1300" dirty="0">
                <a:hlinkClick r:id="rId6"/>
              </a:rPr>
              <a:t>https://www.catch-22.org.uk/what-we-do/child-exploitation/</a:t>
            </a:r>
            <a:r>
              <a:rPr lang="en-GB" sz="1300" dirty="0"/>
              <a:t> </a:t>
            </a:r>
          </a:p>
          <a:p>
            <a:r>
              <a:rPr lang="en-GB" sz="1300" dirty="0"/>
              <a:t>NSPCC Learning – Available at: </a:t>
            </a:r>
            <a:r>
              <a:rPr lang="en-GB" sz="1300" dirty="0">
                <a:hlinkClick r:id="rId7"/>
              </a:rPr>
              <a:t>https://learning.nspcc.org.uk/child-abuse-and-neglect/child-sexual-exploitation</a:t>
            </a:r>
            <a:r>
              <a:rPr lang="en-GB" sz="1300" dirty="0"/>
              <a:t> </a:t>
            </a:r>
          </a:p>
          <a:p>
            <a:r>
              <a:rPr lang="en-GB" sz="1300" dirty="0"/>
              <a:t>Lucy Faithfull Foundation- Available at: </a:t>
            </a:r>
            <a:r>
              <a:rPr lang="en-GB" sz="1300" dirty="0">
                <a:hlinkClick r:id="rId8"/>
              </a:rPr>
              <a:t>https://www.lucyfaithfull.org.uk/</a:t>
            </a:r>
            <a:r>
              <a:rPr lang="en-GB" sz="1300" dirty="0"/>
              <a:t> </a:t>
            </a:r>
          </a:p>
          <a:p>
            <a:endParaRPr lang="en-GB" sz="1300" dirty="0"/>
          </a:p>
        </p:txBody>
      </p:sp>
      <p:pic>
        <p:nvPicPr>
          <p:cNvPr id="12" name="Picture 11">
            <a:extLst>
              <a:ext uri="{FF2B5EF4-FFF2-40B4-BE49-F238E27FC236}">
                <a16:creationId xmlns:a16="http://schemas.microsoft.com/office/drawing/2014/main" id="{ACA66AE2-D9B7-9B2B-7625-2226E9B6F2F0}"/>
              </a:ext>
            </a:extLst>
          </p:cNvPr>
          <p:cNvPicPr>
            <a:picLocks noChangeAspect="1"/>
          </p:cNvPicPr>
          <p:nvPr/>
        </p:nvPicPr>
        <p:blipFill>
          <a:blip r:embed="rId9"/>
          <a:stretch>
            <a:fillRect/>
          </a:stretch>
        </p:blipFill>
        <p:spPr>
          <a:xfrm>
            <a:off x="5185532" y="419084"/>
            <a:ext cx="2120766" cy="2134020"/>
          </a:xfrm>
          <a:prstGeom prst="rect">
            <a:avLst/>
          </a:prstGeom>
        </p:spPr>
      </p:pic>
      <p:pic>
        <p:nvPicPr>
          <p:cNvPr id="9" name="Picture 8">
            <a:extLst>
              <a:ext uri="{FF2B5EF4-FFF2-40B4-BE49-F238E27FC236}">
                <a16:creationId xmlns:a16="http://schemas.microsoft.com/office/drawing/2014/main" id="{677C3042-5AF9-0D04-04D3-BCF9ADB4D1F1}"/>
              </a:ext>
            </a:extLst>
          </p:cNvPr>
          <p:cNvPicPr>
            <a:picLocks noChangeAspect="1"/>
          </p:cNvPicPr>
          <p:nvPr/>
        </p:nvPicPr>
        <p:blipFill>
          <a:blip r:embed="rId10"/>
          <a:stretch>
            <a:fillRect/>
          </a:stretch>
        </p:blipFill>
        <p:spPr>
          <a:xfrm>
            <a:off x="7522804" y="425711"/>
            <a:ext cx="2120766" cy="2120766"/>
          </a:xfrm>
          <a:prstGeom prst="rect">
            <a:avLst/>
          </a:prstGeom>
        </p:spPr>
      </p:pic>
      <p:pic>
        <p:nvPicPr>
          <p:cNvPr id="4" name="Picture 3">
            <a:extLst>
              <a:ext uri="{FF2B5EF4-FFF2-40B4-BE49-F238E27FC236}">
                <a16:creationId xmlns:a16="http://schemas.microsoft.com/office/drawing/2014/main" id="{41251C7B-6CA0-A031-FBD8-FA17685DEFE3}"/>
              </a:ext>
            </a:extLst>
          </p:cNvPr>
          <p:cNvPicPr>
            <a:picLocks noChangeAspect="1"/>
          </p:cNvPicPr>
          <p:nvPr/>
        </p:nvPicPr>
        <p:blipFill>
          <a:blip r:embed="rId11"/>
          <a:stretch>
            <a:fillRect/>
          </a:stretch>
        </p:blipFill>
        <p:spPr>
          <a:xfrm>
            <a:off x="9860992" y="780457"/>
            <a:ext cx="2120766" cy="1411273"/>
          </a:xfrm>
          <a:prstGeom prst="rect">
            <a:avLst/>
          </a:prstGeom>
        </p:spPr>
      </p:pic>
      <p:pic>
        <p:nvPicPr>
          <p:cNvPr id="13" name="Picture 12">
            <a:extLst>
              <a:ext uri="{FF2B5EF4-FFF2-40B4-BE49-F238E27FC236}">
                <a16:creationId xmlns:a16="http://schemas.microsoft.com/office/drawing/2014/main" id="{DCBC433C-2A72-2875-397C-C773EC370035}"/>
              </a:ext>
            </a:extLst>
          </p:cNvPr>
          <p:cNvPicPr>
            <a:picLocks noChangeAspect="1"/>
          </p:cNvPicPr>
          <p:nvPr/>
        </p:nvPicPr>
        <p:blipFill>
          <a:blip r:embed="rId12"/>
          <a:stretch>
            <a:fillRect/>
          </a:stretch>
        </p:blipFill>
        <p:spPr>
          <a:xfrm>
            <a:off x="5193245" y="3728862"/>
            <a:ext cx="2120766" cy="1060383"/>
          </a:xfrm>
          <a:prstGeom prst="rect">
            <a:avLst/>
          </a:prstGeom>
        </p:spPr>
      </p:pic>
      <p:pic>
        <p:nvPicPr>
          <p:cNvPr id="15" name="Picture 14">
            <a:extLst>
              <a:ext uri="{FF2B5EF4-FFF2-40B4-BE49-F238E27FC236}">
                <a16:creationId xmlns:a16="http://schemas.microsoft.com/office/drawing/2014/main" id="{53B97F36-A8BF-A395-0355-950EA978C7DC}"/>
              </a:ext>
            </a:extLst>
          </p:cNvPr>
          <p:cNvPicPr>
            <a:picLocks noChangeAspect="1"/>
          </p:cNvPicPr>
          <p:nvPr/>
        </p:nvPicPr>
        <p:blipFill>
          <a:blip r:embed="rId13"/>
          <a:stretch>
            <a:fillRect/>
          </a:stretch>
        </p:blipFill>
        <p:spPr>
          <a:xfrm>
            <a:off x="7530517" y="3744768"/>
            <a:ext cx="2120766" cy="1028571"/>
          </a:xfrm>
          <a:prstGeom prst="rect">
            <a:avLst/>
          </a:prstGeom>
        </p:spPr>
      </p:pic>
      <p:pic>
        <p:nvPicPr>
          <p:cNvPr id="11" name="Picture 10">
            <a:extLst>
              <a:ext uri="{FF2B5EF4-FFF2-40B4-BE49-F238E27FC236}">
                <a16:creationId xmlns:a16="http://schemas.microsoft.com/office/drawing/2014/main" id="{4FA70A00-AF3C-ADA4-5383-6521881A0A64}"/>
              </a:ext>
            </a:extLst>
          </p:cNvPr>
          <p:cNvPicPr>
            <a:picLocks noChangeAspect="1"/>
          </p:cNvPicPr>
          <p:nvPr/>
        </p:nvPicPr>
        <p:blipFill>
          <a:blip r:embed="rId14"/>
          <a:stretch>
            <a:fillRect/>
          </a:stretch>
        </p:blipFill>
        <p:spPr>
          <a:xfrm>
            <a:off x="9868705" y="3822782"/>
            <a:ext cx="2120766" cy="872543"/>
          </a:xfrm>
          <a:prstGeom prst="rect">
            <a:avLst/>
          </a:prstGeom>
        </p:spPr>
      </p:pic>
      <p:sp>
        <p:nvSpPr>
          <p:cNvPr id="6" name="AutoShape 2" descr="Home">
            <a:extLst>
              <a:ext uri="{FF2B5EF4-FFF2-40B4-BE49-F238E27FC236}">
                <a16:creationId xmlns:a16="http://schemas.microsoft.com/office/drawing/2014/main" id="{E06EB418-6424-44B8-77EC-F2B07263111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4" descr="Home">
            <a:extLst>
              <a:ext uri="{FF2B5EF4-FFF2-40B4-BE49-F238E27FC236}">
                <a16:creationId xmlns:a16="http://schemas.microsoft.com/office/drawing/2014/main" id="{F11604EA-FDBA-D431-9E4E-43B07220E2E3}"/>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Home">
            <a:extLst>
              <a:ext uri="{FF2B5EF4-FFF2-40B4-BE49-F238E27FC236}">
                <a16:creationId xmlns:a16="http://schemas.microsoft.com/office/drawing/2014/main" id="{E40CB5D0-3A1C-AAC3-9AF9-CA2B44A7F718}"/>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455912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2CBA2-D710-6EB7-EB6B-F52DEAD5BC6F}"/>
              </a:ext>
            </a:extLst>
          </p:cNvPr>
          <p:cNvSpPr>
            <a:spLocks noGrp="1"/>
          </p:cNvSpPr>
          <p:nvPr>
            <p:ph type="title"/>
          </p:nvPr>
        </p:nvSpPr>
        <p:spPr>
          <a:xfrm>
            <a:off x="686834" y="1153572"/>
            <a:ext cx="3200400" cy="4461163"/>
          </a:xfrm>
        </p:spPr>
        <p:txBody>
          <a:bodyPr>
            <a:normAutofit/>
          </a:bodyPr>
          <a:lstStyle/>
          <a:p>
            <a:r>
              <a:rPr lang="en-GB">
                <a:solidFill>
                  <a:srgbClr val="FFFFFF"/>
                </a:solidFill>
              </a:rPr>
              <a:t>List Local support and online support for young people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Content Placeholder 2">
            <a:extLst>
              <a:ext uri="{FF2B5EF4-FFF2-40B4-BE49-F238E27FC236}">
                <a16:creationId xmlns:a16="http://schemas.microsoft.com/office/drawing/2014/main" id="{CBD53080-DE94-5C4A-8D63-4032D8C7E04C}"/>
              </a:ext>
            </a:extLst>
          </p:cNvPr>
          <p:cNvSpPr>
            <a:spLocks noGrp="1"/>
          </p:cNvSpPr>
          <p:nvPr>
            <p:ph idx="1"/>
          </p:nvPr>
        </p:nvSpPr>
        <p:spPr>
          <a:xfrm>
            <a:off x="4447308" y="591344"/>
            <a:ext cx="6906491" cy="5585619"/>
          </a:xfrm>
        </p:spPr>
        <p:txBody>
          <a:bodyPr anchor="ctr">
            <a:normAutofit/>
          </a:bodyPr>
          <a:lstStyle/>
          <a:p>
            <a:r>
              <a:rPr lang="en-GB" sz="2600" dirty="0"/>
              <a:t>Youth Club</a:t>
            </a:r>
          </a:p>
          <a:p>
            <a:r>
              <a:rPr lang="en-GB" sz="2600" dirty="0"/>
              <a:t>Amberleigh care – Available at: </a:t>
            </a:r>
            <a:r>
              <a:rPr lang="en-GB" sz="2600" dirty="0">
                <a:hlinkClick r:id="rId3"/>
              </a:rPr>
              <a:t>https://www.amberleighcare.co.uk/</a:t>
            </a:r>
            <a:r>
              <a:rPr lang="en-GB" sz="2600" dirty="0"/>
              <a:t> </a:t>
            </a:r>
          </a:p>
          <a:p>
            <a:r>
              <a:rPr lang="en-GB" sz="2600" dirty="0"/>
              <a:t>Barnardo’s Better Futures Cymru- Available at: </a:t>
            </a:r>
            <a:r>
              <a:rPr lang="en-GB" sz="2600" dirty="0">
                <a:hlinkClick r:id="rId4"/>
              </a:rPr>
              <a:t>https://www.barnardos.org.uk/get-support/services/better-futures-cymru</a:t>
            </a:r>
            <a:r>
              <a:rPr lang="en-GB" sz="2600" dirty="0"/>
              <a:t> </a:t>
            </a:r>
          </a:p>
          <a:p>
            <a:r>
              <a:rPr lang="en-GB" sz="2600" dirty="0"/>
              <a:t>Shore – Available at: </a:t>
            </a:r>
            <a:r>
              <a:rPr lang="en-GB" sz="2600" dirty="0">
                <a:hlinkClick r:id="rId5"/>
              </a:rPr>
              <a:t>https://shorespace.org.uk/</a:t>
            </a:r>
            <a:r>
              <a:rPr lang="en-GB" sz="2600" dirty="0"/>
              <a:t> </a:t>
            </a:r>
          </a:p>
          <a:p>
            <a:r>
              <a:rPr lang="en-GB" sz="2600" dirty="0"/>
              <a:t>Swaay- Available at: </a:t>
            </a:r>
            <a:r>
              <a:rPr lang="en-GB" sz="2600" dirty="0">
                <a:hlinkClick r:id="rId6"/>
              </a:rPr>
              <a:t>https://www.swaay.co.uk/</a:t>
            </a:r>
            <a:endParaRPr lang="en-GB" sz="2600" dirty="0"/>
          </a:p>
          <a:p>
            <a:r>
              <a:rPr lang="en-GB" sz="2600" dirty="0"/>
              <a:t>Your Chapter – Available at : </a:t>
            </a:r>
            <a:r>
              <a:rPr lang="en-GB" sz="2600" dirty="0">
                <a:hlinkClick r:id="rId7"/>
              </a:rPr>
              <a:t>https://www.yourchapter.co.uk/</a:t>
            </a:r>
            <a:r>
              <a:rPr lang="en-GB" sz="2600" dirty="0"/>
              <a:t> </a:t>
            </a:r>
            <a:endParaRPr lang="en-US" sz="2600" dirty="0"/>
          </a:p>
        </p:txBody>
      </p:sp>
    </p:spTree>
    <p:extLst>
      <p:ext uri="{BB962C8B-B14F-4D97-AF65-F5344CB8AC3E}">
        <p14:creationId xmlns:p14="http://schemas.microsoft.com/office/powerpoint/2010/main" val="18461371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61FF30-AF8A-97FE-B1ED-A4D94CC09A2C}"/>
              </a:ext>
            </a:extLst>
          </p:cNvPr>
          <p:cNvSpPr>
            <a:spLocks noGrp="1"/>
          </p:cNvSpPr>
          <p:nvPr>
            <p:ph type="title"/>
          </p:nvPr>
        </p:nvSpPr>
        <p:spPr>
          <a:xfrm>
            <a:off x="686834" y="1153572"/>
            <a:ext cx="3200400" cy="4461163"/>
          </a:xfrm>
        </p:spPr>
        <p:txBody>
          <a:bodyPr>
            <a:normAutofit/>
          </a:bodyPr>
          <a:lstStyle/>
          <a:p>
            <a:r>
              <a:rPr lang="en-GB">
                <a:solidFill>
                  <a:srgbClr val="FFFFFF"/>
                </a:solidFill>
              </a:rPr>
              <a:t>List Further Support for parents and guardians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1935BBF-0B32-8C78-8150-0E4AFAEB2058}"/>
              </a:ext>
            </a:extLst>
          </p:cNvPr>
          <p:cNvSpPr>
            <a:spLocks noGrp="1"/>
          </p:cNvSpPr>
          <p:nvPr>
            <p:ph idx="1"/>
          </p:nvPr>
        </p:nvSpPr>
        <p:spPr>
          <a:xfrm>
            <a:off x="4447308" y="591344"/>
            <a:ext cx="6906491" cy="5585619"/>
          </a:xfrm>
        </p:spPr>
        <p:txBody>
          <a:bodyPr anchor="ctr">
            <a:normAutofit/>
          </a:bodyPr>
          <a:lstStyle/>
          <a:p>
            <a:r>
              <a:rPr lang="en-GB" sz="1500"/>
              <a:t>Barnardo’s  </a:t>
            </a:r>
            <a:r>
              <a:rPr lang="en-US" sz="1500"/>
              <a:t>Child sexual abuse and exploitation: support for parents and carers. Available at: </a:t>
            </a:r>
            <a:r>
              <a:rPr lang="en-US" sz="1500">
                <a:hlinkClick r:id="rId3"/>
              </a:rPr>
              <a:t>https://www.barnardos.org.uk/get-support/support-for-parents-and-carers/child-sexual-abuse-and-exploitation</a:t>
            </a:r>
            <a:r>
              <a:rPr lang="en-US" sz="1500"/>
              <a:t>.</a:t>
            </a:r>
          </a:p>
          <a:p>
            <a:r>
              <a:rPr lang="en-GB" sz="1500"/>
              <a:t>Centre of expertise on child sexual abuse. Available at: </a:t>
            </a:r>
            <a:r>
              <a:rPr lang="en-GB" sz="1500">
                <a:hlinkClick r:id="rId4"/>
              </a:rPr>
              <a:t>https://www.csacentre.org.uk/research-resources/practice-resources/supporting-parents-and-carers/</a:t>
            </a:r>
            <a:r>
              <a:rPr lang="en-GB" sz="1500"/>
              <a:t>. </a:t>
            </a:r>
          </a:p>
          <a:p>
            <a:r>
              <a:rPr lang="en-GB" sz="1500"/>
              <a:t>We stand. Available at: </a:t>
            </a:r>
            <a:r>
              <a:rPr lang="en-GB" sz="1500">
                <a:hlinkClick r:id="rId5"/>
              </a:rPr>
              <a:t>https://westand.org.uk/</a:t>
            </a:r>
            <a:r>
              <a:rPr lang="en-GB" sz="1500"/>
              <a:t>.</a:t>
            </a:r>
          </a:p>
          <a:p>
            <a:r>
              <a:rPr lang="en-GB" sz="1500"/>
              <a:t>Wandsworth Safeguarding Children Partnership. Available at: </a:t>
            </a:r>
            <a:r>
              <a:rPr lang="en-GB" sz="1500">
                <a:hlinkClick r:id="rId6"/>
              </a:rPr>
              <a:t>https://www.wscp.org.uk/wp-content/uploads/2024/11/child_exploitation_parents_and_carers_support_pack.pdf</a:t>
            </a:r>
            <a:r>
              <a:rPr lang="en-GB" sz="1500"/>
              <a:t>. </a:t>
            </a:r>
          </a:p>
          <a:p>
            <a:r>
              <a:rPr lang="en-GB" sz="1500"/>
              <a:t>North Wales Police. Available at: </a:t>
            </a:r>
            <a:r>
              <a:rPr lang="en-GB" sz="1500">
                <a:hlinkClick r:id="rId7"/>
              </a:rPr>
              <a:t>https://www.northwales.police.uk/advice/advice-and-information/caa/child-abuse/advice-for-parents-and-guardians/</a:t>
            </a:r>
            <a:r>
              <a:rPr lang="en-GB" sz="1500"/>
              <a:t>.</a:t>
            </a:r>
          </a:p>
          <a:p>
            <a:r>
              <a:rPr lang="en-GB" sz="1500"/>
              <a:t>Local Government Association. Available at : </a:t>
            </a:r>
          </a:p>
          <a:p>
            <a:r>
              <a:rPr lang="en-GB" sz="1500">
                <a:hlinkClick r:id="rId8"/>
              </a:rPr>
              <a:t>https://www.local.gov.uk/sites/default/files/documents/child-sexual-exploitation-418.pdf</a:t>
            </a:r>
            <a:r>
              <a:rPr lang="en-GB" sz="1500"/>
              <a:t> </a:t>
            </a:r>
          </a:p>
          <a:p>
            <a:r>
              <a:rPr lang="en-GB" sz="1500"/>
              <a:t>Catch 22. Available at : </a:t>
            </a:r>
            <a:r>
              <a:rPr lang="en-GB" sz="1500">
                <a:hlinkClick r:id="rId9"/>
              </a:rPr>
              <a:t>https://d1mdc3nx9zxju4.cloudfront.net/prod/uploads/2023/03/Catch-On-Parents-Pack.pdf</a:t>
            </a:r>
            <a:r>
              <a:rPr lang="en-GB" sz="1500"/>
              <a:t>. </a:t>
            </a:r>
          </a:p>
          <a:p>
            <a:endParaRPr lang="en-GB" sz="1500"/>
          </a:p>
        </p:txBody>
      </p:sp>
    </p:spTree>
    <p:extLst>
      <p:ext uri="{BB962C8B-B14F-4D97-AF65-F5344CB8AC3E}">
        <p14:creationId xmlns:p14="http://schemas.microsoft.com/office/powerpoint/2010/main" val="3074518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A267689-B69A-97B8-BA4F-6097E223C4A4}"/>
              </a:ext>
            </a:extLst>
          </p:cNvPr>
          <p:cNvPicPr>
            <a:picLocks noChangeAspect="1"/>
          </p:cNvPicPr>
          <p:nvPr/>
        </p:nvPicPr>
        <p:blipFill>
          <a:blip r:embed="rId3">
            <a:duotone>
              <a:schemeClr val="bg2">
                <a:shade val="45000"/>
                <a:satMod val="135000"/>
              </a:schemeClr>
              <a:prstClr val="white"/>
            </a:duotone>
          </a:blip>
          <a:srcRect/>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59F635-5340-5031-FBE1-913E760659E0}"/>
              </a:ext>
            </a:extLst>
          </p:cNvPr>
          <p:cNvSpPr>
            <a:spLocks noGrp="1"/>
          </p:cNvSpPr>
          <p:nvPr>
            <p:ph type="title"/>
          </p:nvPr>
        </p:nvSpPr>
        <p:spPr>
          <a:xfrm>
            <a:off x="838200" y="365125"/>
            <a:ext cx="10515600" cy="1325563"/>
          </a:xfrm>
        </p:spPr>
        <p:txBody>
          <a:bodyPr>
            <a:normAutofit/>
          </a:bodyPr>
          <a:lstStyle/>
          <a:p>
            <a:r>
              <a:rPr lang="en-GB" dirty="0"/>
              <a:t>The role of the youth worker</a:t>
            </a:r>
          </a:p>
        </p:txBody>
      </p:sp>
      <p:graphicFrame>
        <p:nvGraphicFramePr>
          <p:cNvPr id="5" name="Content Placeholder 2">
            <a:extLst>
              <a:ext uri="{FF2B5EF4-FFF2-40B4-BE49-F238E27FC236}">
                <a16:creationId xmlns:a16="http://schemas.microsoft.com/office/drawing/2014/main" id="{5259C6C0-399C-B760-FCCC-F2855022DF3A}"/>
              </a:ext>
            </a:extLst>
          </p:cNvPr>
          <p:cNvGraphicFramePr>
            <a:graphicFrameLocks noGrp="1"/>
          </p:cNvGraphicFramePr>
          <p:nvPr>
            <p:ph idx="1"/>
            <p:extLst>
              <p:ext uri="{D42A27DB-BD31-4B8C-83A1-F6EECF244321}">
                <p14:modId xmlns:p14="http://schemas.microsoft.com/office/powerpoint/2010/main" val="1797065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93605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DFA79-7DF4-1500-0E9E-A08E5A613AE9}"/>
              </a:ext>
            </a:extLst>
          </p:cNvPr>
          <p:cNvSpPr>
            <a:spLocks noGrp="1"/>
          </p:cNvSpPr>
          <p:nvPr>
            <p:ph type="title"/>
          </p:nvPr>
        </p:nvSpPr>
        <p:spPr/>
        <p:txBody>
          <a:bodyPr/>
          <a:lstStyle/>
          <a:p>
            <a:r>
              <a:rPr lang="en-GB"/>
              <a:t>References </a:t>
            </a:r>
            <a:endParaRPr lang="en-GB" dirty="0"/>
          </a:p>
        </p:txBody>
      </p:sp>
      <p:graphicFrame>
        <p:nvGraphicFramePr>
          <p:cNvPr id="5" name="Content Placeholder 2">
            <a:extLst>
              <a:ext uri="{FF2B5EF4-FFF2-40B4-BE49-F238E27FC236}">
                <a16:creationId xmlns:a16="http://schemas.microsoft.com/office/drawing/2014/main" id="{5F28F9DB-F9E9-0953-53CD-0B5C40C2379F}"/>
              </a:ext>
            </a:extLst>
          </p:cNvPr>
          <p:cNvGraphicFramePr>
            <a:graphicFrameLocks noGrp="1"/>
          </p:cNvGraphicFramePr>
          <p:nvPr>
            <p:ph idx="1"/>
            <p:extLst>
              <p:ext uri="{D42A27DB-BD31-4B8C-83A1-F6EECF244321}">
                <p14:modId xmlns:p14="http://schemas.microsoft.com/office/powerpoint/2010/main" val="156339789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6023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47922-E376-C0D0-8FCF-D79483F4565B}"/>
              </a:ext>
            </a:extLst>
          </p:cNvPr>
          <p:cNvSpPr>
            <a:spLocks noGrp="1"/>
          </p:cNvSpPr>
          <p:nvPr>
            <p:ph type="title"/>
          </p:nvPr>
        </p:nvSpPr>
        <p:spPr/>
        <p:txBody>
          <a:bodyPr/>
          <a:lstStyle/>
          <a:p>
            <a:r>
              <a:rPr lang="en-GB" dirty="0"/>
              <a:t>References </a:t>
            </a:r>
            <a:r>
              <a:rPr lang="en-GB" dirty="0" err="1"/>
              <a:t>Contd</a:t>
            </a:r>
            <a:r>
              <a:rPr lang="en-GB" dirty="0"/>
              <a:t> </a:t>
            </a:r>
          </a:p>
        </p:txBody>
      </p:sp>
      <p:sp>
        <p:nvSpPr>
          <p:cNvPr id="3" name="Content Placeholder 2">
            <a:extLst>
              <a:ext uri="{FF2B5EF4-FFF2-40B4-BE49-F238E27FC236}">
                <a16:creationId xmlns:a16="http://schemas.microsoft.com/office/drawing/2014/main" id="{C05AD105-1835-29CD-CA68-984DDE20D09D}"/>
              </a:ext>
            </a:extLst>
          </p:cNvPr>
          <p:cNvSpPr>
            <a:spLocks noGrp="1"/>
          </p:cNvSpPr>
          <p:nvPr>
            <p:ph idx="1"/>
          </p:nvPr>
        </p:nvSpPr>
        <p:spPr/>
        <p:txBody>
          <a:bodyPr>
            <a:normAutofit fontScale="77500" lnSpcReduction="20000"/>
          </a:bodyPr>
          <a:lstStyle/>
          <a:p>
            <a:pPr marL="0" indent="0">
              <a:buNone/>
            </a:pPr>
            <a:r>
              <a:rPr lang="en-GB" noProof="0" dirty="0"/>
              <a:t>CHSCP (no date) </a:t>
            </a:r>
            <a:r>
              <a:rPr lang="en-GB" i="1" noProof="0" dirty="0"/>
              <a:t>Say something if you see something. </a:t>
            </a:r>
            <a:r>
              <a:rPr lang="en-GB" noProof="0" dirty="0"/>
              <a:t>Available at: </a:t>
            </a:r>
            <a:r>
              <a:rPr lang="en-GB" noProof="0" dirty="0">
                <a:hlinkClick r:id="rId2"/>
              </a:rPr>
              <a:t>Child Sexual Exploitation: Say Something If You See Something! | </a:t>
            </a:r>
            <a:r>
              <a:rPr lang="en-GB" noProof="0" dirty="0" err="1">
                <a:hlinkClick r:id="rId2"/>
              </a:rPr>
              <a:t>chscp</a:t>
            </a:r>
            <a:r>
              <a:rPr lang="en-GB" noProof="0" dirty="0"/>
              <a:t> (Accessed: 16 February 2026).</a:t>
            </a:r>
          </a:p>
          <a:p>
            <a:pPr marL="0" indent="0">
              <a:buNone/>
            </a:pPr>
            <a:r>
              <a:rPr lang="en-GB" dirty="0"/>
              <a:t>CLD Standards Council Scotland (2026) National Occupational Standards. Available at: </a:t>
            </a:r>
            <a:r>
              <a:rPr lang="en-GB" dirty="0">
                <a:hlinkClick r:id="rId3"/>
              </a:rPr>
              <a:t>CombinedYouthWorkNOS.pdf</a:t>
            </a:r>
            <a:r>
              <a:rPr lang="en-GB" dirty="0"/>
              <a:t> (Accessed: 17 February 2026).</a:t>
            </a:r>
          </a:p>
          <a:p>
            <a:pPr marL="0" indent="0">
              <a:buNone/>
            </a:pPr>
            <a:r>
              <a:rPr lang="en-GB" dirty="0"/>
              <a:t>Metropolitan Police (2026) </a:t>
            </a:r>
            <a:r>
              <a:rPr lang="en-GB" i="1" dirty="0"/>
              <a:t>Child sexual exploitation. </a:t>
            </a:r>
            <a:r>
              <a:rPr lang="en-GB" dirty="0"/>
              <a:t>Available at: </a:t>
            </a:r>
            <a:r>
              <a:rPr lang="en-GB" dirty="0">
                <a:hlinkClick r:id="rId4"/>
              </a:rPr>
              <a:t>Child sexual exploitation | Metropolitan Police</a:t>
            </a:r>
            <a:r>
              <a:rPr lang="en-GB" dirty="0"/>
              <a:t> (Accessed: 18 February 2026).</a:t>
            </a:r>
          </a:p>
          <a:p>
            <a:pPr marL="0" indent="0">
              <a:buNone/>
            </a:pPr>
            <a:r>
              <a:rPr lang="en-GB" dirty="0"/>
              <a:t>NSPCC Learning (2026) </a:t>
            </a:r>
            <a:r>
              <a:rPr lang="en-GB" i="1" dirty="0"/>
              <a:t>Protecting children from sexual exploitation. </a:t>
            </a:r>
            <a:r>
              <a:rPr lang="en-GB" dirty="0"/>
              <a:t>Available at: </a:t>
            </a:r>
            <a:r>
              <a:rPr lang="en-GB" dirty="0">
                <a:hlinkClick r:id="rId5"/>
              </a:rPr>
              <a:t>Protecting children from sexual exploitation | NSPCC Learning</a:t>
            </a:r>
            <a:r>
              <a:rPr lang="en-GB" dirty="0"/>
              <a:t> (Accessed: 16 February 2026).</a:t>
            </a:r>
          </a:p>
          <a:p>
            <a:pPr marL="0" indent="0">
              <a:buNone/>
            </a:pPr>
            <a:r>
              <a:rPr lang="en-GB" noProof="0" dirty="0"/>
              <a:t>Office for National Statistics (2019) </a:t>
            </a:r>
            <a:r>
              <a:rPr lang="en-GB" i="1" noProof="0" dirty="0"/>
              <a:t>Child sexual abuse in England and Wales: year ending March 2019.</a:t>
            </a:r>
            <a:r>
              <a:rPr lang="en-GB" noProof="0" dirty="0"/>
              <a:t> Available at: </a:t>
            </a:r>
            <a:r>
              <a:rPr lang="en-GB" noProof="0" dirty="0">
                <a:hlinkClick r:id="rId6"/>
              </a:rPr>
              <a:t>Child sexual abuse in England and Wales - Office for National Statistics</a:t>
            </a:r>
            <a:r>
              <a:rPr lang="en-GB" noProof="0" dirty="0"/>
              <a:t> (Accessed: 17 February 2026).</a:t>
            </a:r>
          </a:p>
          <a:p>
            <a:pPr marL="0" indent="0">
              <a:buNone/>
            </a:pPr>
            <a:r>
              <a:rPr lang="en-GB" noProof="0" dirty="0"/>
              <a:t>Safe Lives (2015) </a:t>
            </a:r>
            <a:r>
              <a:rPr lang="en-GB" i="1" noProof="0" dirty="0"/>
              <a:t>Young people at risk of child sexual exploitation</a:t>
            </a:r>
            <a:r>
              <a:rPr lang="en-GB" noProof="0" dirty="0"/>
              <a:t>. Available at: </a:t>
            </a:r>
            <a:r>
              <a:rPr lang="en-GB" noProof="0" dirty="0">
                <a:hlinkClick r:id="rId7"/>
              </a:rPr>
              <a:t>Research-briefing-young-people-at-risk-of-CSE.pdf</a:t>
            </a:r>
            <a:r>
              <a:rPr lang="en-GB" noProof="0" dirty="0"/>
              <a:t> (Accessed: 18 February 2026).</a:t>
            </a:r>
          </a:p>
          <a:p>
            <a:pPr marL="0" indent="0">
              <a:buNone/>
            </a:pPr>
            <a:endParaRPr lang="en-GB" dirty="0"/>
          </a:p>
        </p:txBody>
      </p:sp>
    </p:spTree>
    <p:extLst>
      <p:ext uri="{BB962C8B-B14F-4D97-AF65-F5344CB8AC3E}">
        <p14:creationId xmlns:p14="http://schemas.microsoft.com/office/powerpoint/2010/main" val="24028292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12E7CC5-C78B-4EBD-9565-3FA00FAA6C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Smiling Face with No Fill">
            <a:extLst>
              <a:ext uri="{FF2B5EF4-FFF2-40B4-BE49-F238E27FC236}">
                <a16:creationId xmlns:a16="http://schemas.microsoft.com/office/drawing/2014/main" id="{697DF5E6-7A9F-F594-3C35-07E0385D672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2" name="Freeform: Shape 21">
            <a:extLst>
              <a:ext uri="{FF2B5EF4-FFF2-40B4-BE49-F238E27FC236}">
                <a16:creationId xmlns:a16="http://schemas.microsoft.com/office/drawing/2014/main" id="{3A4529A5-F675-429F-8044-01372BB13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DF34406-2996-ACE7-AD24-BEEC7EFA5346}"/>
              </a:ext>
            </a:extLst>
          </p:cNvPr>
          <p:cNvSpPr>
            <a:spLocks noGrp="1"/>
          </p:cNvSpPr>
          <p:nvPr>
            <p:ph type="title"/>
          </p:nvPr>
        </p:nvSpPr>
        <p:spPr>
          <a:xfrm>
            <a:off x="4898946" y="762538"/>
            <a:ext cx="6772354" cy="3199862"/>
          </a:xfrm>
        </p:spPr>
        <p:txBody>
          <a:bodyPr vert="horz" lIns="91440" tIns="45720" rIns="91440" bIns="45720" rtlCol="0" anchor="b">
            <a:normAutofit/>
          </a:bodyPr>
          <a:lstStyle/>
          <a:p>
            <a:pPr algn="ctr"/>
            <a:r>
              <a:rPr lang="en-US" sz="5600" kern="1200" dirty="0">
                <a:solidFill>
                  <a:srgbClr val="FFFFFF"/>
                </a:solidFill>
                <a:latin typeface="+mj-lt"/>
                <a:ea typeface="+mj-ea"/>
                <a:cs typeface="+mj-cs"/>
              </a:rPr>
              <a:t>Thank you for listening</a:t>
            </a:r>
            <a:br>
              <a:rPr lang="en-US" sz="5600" kern="1200" dirty="0">
                <a:solidFill>
                  <a:srgbClr val="FFFFFF"/>
                </a:solidFill>
                <a:latin typeface="+mj-lt"/>
                <a:ea typeface="+mj-ea"/>
                <a:cs typeface="+mj-cs"/>
              </a:rPr>
            </a:br>
            <a:br>
              <a:rPr lang="en-US" sz="5600" kern="1200" dirty="0">
                <a:solidFill>
                  <a:srgbClr val="FFFFFF"/>
                </a:solidFill>
                <a:latin typeface="+mj-lt"/>
                <a:ea typeface="+mj-ea"/>
                <a:cs typeface="+mj-cs"/>
              </a:rPr>
            </a:br>
            <a:r>
              <a:rPr lang="en-US" sz="5600" kern="1200" dirty="0">
                <a:solidFill>
                  <a:srgbClr val="FFFFFF"/>
                </a:solidFill>
                <a:latin typeface="+mj-lt"/>
                <a:ea typeface="+mj-ea"/>
                <a:cs typeface="+mj-cs"/>
              </a:rPr>
              <a:t>Any questions?</a:t>
            </a:r>
          </a:p>
        </p:txBody>
      </p:sp>
      <p:sp>
        <p:nvSpPr>
          <p:cNvPr id="24" name="sketch line">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7682" y="4043302"/>
            <a:ext cx="5303520" cy="18288"/>
          </a:xfrm>
          <a:custGeom>
            <a:avLst/>
            <a:gdLst>
              <a:gd name="csX0" fmla="*/ 0 w 5303520"/>
              <a:gd name="csY0" fmla="*/ 0 h 18288"/>
              <a:gd name="csX1" fmla="*/ 556870 w 5303520"/>
              <a:gd name="csY1" fmla="*/ 0 h 18288"/>
              <a:gd name="csX2" fmla="*/ 1272845 w 5303520"/>
              <a:gd name="csY2" fmla="*/ 0 h 18288"/>
              <a:gd name="csX3" fmla="*/ 1882750 w 5303520"/>
              <a:gd name="csY3" fmla="*/ 0 h 18288"/>
              <a:gd name="csX4" fmla="*/ 2439619 w 5303520"/>
              <a:gd name="csY4" fmla="*/ 0 h 18288"/>
              <a:gd name="csX5" fmla="*/ 3155594 w 5303520"/>
              <a:gd name="csY5" fmla="*/ 0 h 18288"/>
              <a:gd name="csX6" fmla="*/ 3818534 w 5303520"/>
              <a:gd name="csY6" fmla="*/ 0 h 18288"/>
              <a:gd name="csX7" fmla="*/ 4481474 w 5303520"/>
              <a:gd name="csY7" fmla="*/ 0 h 18288"/>
              <a:gd name="csX8" fmla="*/ 5303520 w 5303520"/>
              <a:gd name="csY8" fmla="*/ 0 h 18288"/>
              <a:gd name="csX9" fmla="*/ 5303520 w 5303520"/>
              <a:gd name="csY9" fmla="*/ 18288 h 18288"/>
              <a:gd name="csX10" fmla="*/ 4746650 w 5303520"/>
              <a:gd name="csY10" fmla="*/ 18288 h 18288"/>
              <a:gd name="csX11" fmla="*/ 4242816 w 5303520"/>
              <a:gd name="csY11" fmla="*/ 18288 h 18288"/>
              <a:gd name="csX12" fmla="*/ 3526841 w 5303520"/>
              <a:gd name="csY12" fmla="*/ 18288 h 18288"/>
              <a:gd name="csX13" fmla="*/ 2969971 w 5303520"/>
              <a:gd name="csY13" fmla="*/ 18288 h 18288"/>
              <a:gd name="csX14" fmla="*/ 2253996 w 5303520"/>
              <a:gd name="csY14" fmla="*/ 18288 h 18288"/>
              <a:gd name="csX15" fmla="*/ 1484986 w 5303520"/>
              <a:gd name="csY15" fmla="*/ 18288 h 18288"/>
              <a:gd name="csX16" fmla="*/ 875081 w 5303520"/>
              <a:gd name="csY16" fmla="*/ 18288 h 18288"/>
              <a:gd name="csX17" fmla="*/ 0 w 5303520"/>
              <a:gd name="csY17" fmla="*/ 18288 h 18288"/>
              <a:gd name="csX18" fmla="*/ 0 w 530352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303520" h="18288" fill="none" extrusionOk="0">
                <a:moveTo>
                  <a:pt x="0" y="0"/>
                </a:moveTo>
                <a:cubicBezTo>
                  <a:pt x="191807" y="-19560"/>
                  <a:pt x="373092" y="14032"/>
                  <a:pt x="556870" y="0"/>
                </a:cubicBezTo>
                <a:cubicBezTo>
                  <a:pt x="740648" y="-14032"/>
                  <a:pt x="1109645" y="5886"/>
                  <a:pt x="1272845" y="0"/>
                </a:cubicBezTo>
                <a:cubicBezTo>
                  <a:pt x="1436045" y="-5886"/>
                  <a:pt x="1723352" y="-21940"/>
                  <a:pt x="1882750" y="0"/>
                </a:cubicBezTo>
                <a:cubicBezTo>
                  <a:pt x="2042148" y="21940"/>
                  <a:pt x="2308812" y="-23394"/>
                  <a:pt x="2439619" y="0"/>
                </a:cubicBezTo>
                <a:cubicBezTo>
                  <a:pt x="2570426" y="23394"/>
                  <a:pt x="2936980" y="-3315"/>
                  <a:pt x="3155594" y="0"/>
                </a:cubicBezTo>
                <a:cubicBezTo>
                  <a:pt x="3374208" y="3315"/>
                  <a:pt x="3528026" y="24519"/>
                  <a:pt x="3818534" y="0"/>
                </a:cubicBezTo>
                <a:cubicBezTo>
                  <a:pt x="4109042" y="-24519"/>
                  <a:pt x="4161759" y="-18720"/>
                  <a:pt x="4481474" y="0"/>
                </a:cubicBezTo>
                <a:cubicBezTo>
                  <a:pt x="4801189" y="18720"/>
                  <a:pt x="5011126" y="27308"/>
                  <a:pt x="5303520" y="0"/>
                </a:cubicBezTo>
                <a:cubicBezTo>
                  <a:pt x="5304050" y="6954"/>
                  <a:pt x="5304254" y="12839"/>
                  <a:pt x="5303520" y="18288"/>
                </a:cubicBezTo>
                <a:cubicBezTo>
                  <a:pt x="5132450" y="501"/>
                  <a:pt x="4953391" y="18714"/>
                  <a:pt x="4746650" y="18288"/>
                </a:cubicBezTo>
                <a:cubicBezTo>
                  <a:pt x="4539909" y="17863"/>
                  <a:pt x="4361261" y="7168"/>
                  <a:pt x="4242816" y="18288"/>
                </a:cubicBezTo>
                <a:cubicBezTo>
                  <a:pt x="4124371" y="29408"/>
                  <a:pt x="3754907" y="21026"/>
                  <a:pt x="3526841" y="18288"/>
                </a:cubicBezTo>
                <a:cubicBezTo>
                  <a:pt x="3298775" y="15550"/>
                  <a:pt x="3164473" y="3913"/>
                  <a:pt x="2969971" y="18288"/>
                </a:cubicBezTo>
                <a:cubicBezTo>
                  <a:pt x="2775469" y="32664"/>
                  <a:pt x="2608536" y="2050"/>
                  <a:pt x="2253996" y="18288"/>
                </a:cubicBezTo>
                <a:cubicBezTo>
                  <a:pt x="1899456" y="34526"/>
                  <a:pt x="1752044" y="28789"/>
                  <a:pt x="1484986" y="18288"/>
                </a:cubicBezTo>
                <a:cubicBezTo>
                  <a:pt x="1217928" y="7788"/>
                  <a:pt x="1060609" y="-4784"/>
                  <a:pt x="875081" y="18288"/>
                </a:cubicBezTo>
                <a:cubicBezTo>
                  <a:pt x="689553" y="41360"/>
                  <a:pt x="188846" y="25228"/>
                  <a:pt x="0" y="18288"/>
                </a:cubicBezTo>
                <a:cubicBezTo>
                  <a:pt x="-570" y="9279"/>
                  <a:pt x="132" y="5100"/>
                  <a:pt x="0" y="0"/>
                </a:cubicBezTo>
                <a:close/>
              </a:path>
              <a:path w="5303520" h="18288" stroke="0" extrusionOk="0">
                <a:moveTo>
                  <a:pt x="0" y="0"/>
                </a:moveTo>
                <a:cubicBezTo>
                  <a:pt x="181149" y="2038"/>
                  <a:pt x="442175" y="-27591"/>
                  <a:pt x="609905" y="0"/>
                </a:cubicBezTo>
                <a:cubicBezTo>
                  <a:pt x="777636" y="27591"/>
                  <a:pt x="947554" y="-24271"/>
                  <a:pt x="1113739" y="0"/>
                </a:cubicBezTo>
                <a:cubicBezTo>
                  <a:pt x="1279924" y="24271"/>
                  <a:pt x="1721318" y="-30891"/>
                  <a:pt x="1882750" y="0"/>
                </a:cubicBezTo>
                <a:cubicBezTo>
                  <a:pt x="2044182" y="30891"/>
                  <a:pt x="2270822" y="-14002"/>
                  <a:pt x="2492654" y="0"/>
                </a:cubicBezTo>
                <a:cubicBezTo>
                  <a:pt x="2714486" y="14002"/>
                  <a:pt x="2822632" y="27292"/>
                  <a:pt x="3102559" y="0"/>
                </a:cubicBezTo>
                <a:cubicBezTo>
                  <a:pt x="3382487" y="-27292"/>
                  <a:pt x="3489743" y="-31235"/>
                  <a:pt x="3871570" y="0"/>
                </a:cubicBezTo>
                <a:cubicBezTo>
                  <a:pt x="4253397" y="31235"/>
                  <a:pt x="4301475" y="22800"/>
                  <a:pt x="4428439" y="0"/>
                </a:cubicBezTo>
                <a:cubicBezTo>
                  <a:pt x="4555403" y="-22800"/>
                  <a:pt x="5018410" y="43534"/>
                  <a:pt x="5303520" y="0"/>
                </a:cubicBezTo>
                <a:cubicBezTo>
                  <a:pt x="5302837" y="5414"/>
                  <a:pt x="5302800" y="12510"/>
                  <a:pt x="5303520" y="18288"/>
                </a:cubicBezTo>
                <a:cubicBezTo>
                  <a:pt x="5082751" y="18456"/>
                  <a:pt x="4993374" y="24100"/>
                  <a:pt x="4746650" y="18288"/>
                </a:cubicBezTo>
                <a:cubicBezTo>
                  <a:pt x="4499926" y="12477"/>
                  <a:pt x="4368648" y="-7187"/>
                  <a:pt x="4083710" y="18288"/>
                </a:cubicBezTo>
                <a:cubicBezTo>
                  <a:pt x="3798772" y="43763"/>
                  <a:pt x="3729434" y="5501"/>
                  <a:pt x="3473806" y="18288"/>
                </a:cubicBezTo>
                <a:cubicBezTo>
                  <a:pt x="3218178" y="31075"/>
                  <a:pt x="3056855" y="30003"/>
                  <a:pt x="2704795" y="18288"/>
                </a:cubicBezTo>
                <a:cubicBezTo>
                  <a:pt x="2352735" y="6573"/>
                  <a:pt x="2319447" y="29257"/>
                  <a:pt x="1935785" y="18288"/>
                </a:cubicBezTo>
                <a:cubicBezTo>
                  <a:pt x="1552123" y="7320"/>
                  <a:pt x="1532619" y="-467"/>
                  <a:pt x="1378915" y="18288"/>
                </a:cubicBezTo>
                <a:cubicBezTo>
                  <a:pt x="1225211" y="37043"/>
                  <a:pt x="1038692" y="34308"/>
                  <a:pt x="715975" y="18288"/>
                </a:cubicBezTo>
                <a:cubicBezTo>
                  <a:pt x="393258" y="2268"/>
                  <a:pt x="303768" y="26944"/>
                  <a:pt x="0" y="18288"/>
                </a:cubicBezTo>
                <a:cubicBezTo>
                  <a:pt x="-306" y="11061"/>
                  <a:pt x="-655" y="7751"/>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503045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2936</Words>
  <Application>Microsoft Office PowerPoint</Application>
  <PresentationFormat>Widescreen</PresentationFormat>
  <Paragraphs>207</Paragraphs>
  <Slides>16</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Courier New</vt:lpstr>
      <vt:lpstr>Office Theme</vt:lpstr>
      <vt:lpstr>ECYW6009- Youth in Action: Tackling Today's Toughest Issues</vt:lpstr>
      <vt:lpstr>Introduction </vt:lpstr>
      <vt:lpstr>A range of issues that young people face in society today  </vt:lpstr>
      <vt:lpstr>Child Sexual Exploitation Definition </vt:lpstr>
      <vt:lpstr>Child Sexual Exploitation - impacts on young people: Signs and Symptoms </vt:lpstr>
      <vt:lpstr>Child Sexual Exploitation Statistics  </vt:lpstr>
      <vt:lpstr>Advisory Leaflet Slide outside   </vt:lpstr>
      <vt:lpstr>Advisory Leaflet inside  </vt:lpstr>
      <vt:lpstr>    Sharing information, knowledge and tips on CSE</vt:lpstr>
      <vt:lpstr>The services available for young people to access </vt:lpstr>
      <vt:lpstr>List Local support and online support for young people </vt:lpstr>
      <vt:lpstr>List Further Support for parents and guardians </vt:lpstr>
      <vt:lpstr>The role of the youth worker</vt:lpstr>
      <vt:lpstr>References </vt:lpstr>
      <vt:lpstr>References Contd </vt:lpstr>
      <vt:lpstr>Thank 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Courtney Rumsey</dc:creator>
  <cp:lastModifiedBy>Courtney Rumsey</cp:lastModifiedBy>
  <cp:revision>2</cp:revision>
  <dcterms:created xsi:type="dcterms:W3CDTF">2026-02-18T12:26:45Z</dcterms:created>
  <dcterms:modified xsi:type="dcterms:W3CDTF">2026-02-26T11:25:27Z</dcterms:modified>
</cp:coreProperties>
</file>