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xlsx" ContentType="application/vnd.openxmlformats-officedocument.spreadsheetml.sheet"/>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4" r:id="rId6"/>
    <p:sldId id="265" r:id="rId7"/>
    <p:sldId id="266" r:id="rId8"/>
    <p:sldId id="267" r:id="rId9"/>
    <p:sldId id="268" r:id="rId10"/>
    <p:sldId id="274" r:id="rId11"/>
    <p:sldId id="275" r:id="rId12"/>
    <p:sldId id="269" r:id="rId13"/>
    <p:sldId id="276" r:id="rId14"/>
    <p:sldId id="272" r:id="rId15"/>
    <p:sldId id="278" r:id="rId16"/>
    <p:sldId id="277" r:id="rId17"/>
    <p:sldId id="279" r:id="rId18"/>
    <p:sldId id="273" r:id="rId19"/>
    <p:sldId id="280" r:id="rId20"/>
    <p:sldId id="281" r:id="rId21"/>
    <p:sldId id="282" r:id="rId22"/>
    <p:sldId id="270" r:id="rId23"/>
    <p:sldId id="285" r:id="rId24"/>
    <p:sldId id="286" r:id="rId25"/>
    <p:sldId id="284" r:id="rId26"/>
    <p:sldId id="271" r:id="rId27"/>
    <p:sldId id="288" r:id="rId28"/>
    <p:sldId id="289" r:id="rId29"/>
    <p:sldId id="291" r:id="rId30"/>
    <p:sldId id="290" r:id="rId31"/>
    <p:sldId id="292" r:id="rId32"/>
    <p:sldId id="263" r:id="rId33"/>
    <p:sldId id="28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clustered"/>
        <c:varyColors val="0"/>
        <c:ser>
          <c:idx val="0"/>
          <c:order val="0"/>
          <c:spPr>
            <a:solidFill>
              <a:srgbClr val="FFFF00"/>
            </a:solidFill>
            <a:ln>
              <a:solidFill>
                <a:schemeClr val="bg1">
                  <a:lumMod val="85000"/>
                </a:schemeClr>
              </a:solidFill>
            </a:ln>
          </c:spPr>
          <c:invertIfNegative val="0"/>
          <c:dPt>
            <c:idx val="9"/>
            <c:invertIfNegative val="0"/>
            <c:bubble3D val="0"/>
          </c:dPt>
          <c:dLbls>
            <c:dLbl>
              <c:idx val="19"/>
              <c:layout/>
              <c:tx>
                <c:rich>
                  <a:bodyPr/>
                  <a:lstStyle/>
                  <a:p>
                    <a:r>
                      <a:rPr lang="en-US" smtClean="0"/>
                      <a:t>74%</a:t>
                    </a:r>
                    <a:endParaRPr lang="en-US"/>
                  </a:p>
                </c:rich>
              </c:tx>
              <c:dLblPos val="outEnd"/>
              <c:showLegendKey val="0"/>
              <c:showVal val="1"/>
              <c:showCatName val="0"/>
              <c:showSerName val="0"/>
              <c:showPercent val="0"/>
              <c:showBubbleSize val="0"/>
            </c:dLbl>
            <c:txPr>
              <a:bodyPr/>
              <a:lstStyle/>
              <a:p>
                <a:pPr>
                  <a:defRPr sz="1400"/>
                </a:pPr>
                <a:endParaRPr lang="en-US"/>
              </a:p>
            </c:txPr>
            <c:dLblPos val="outEnd"/>
            <c:showLegendKey val="0"/>
            <c:showVal val="1"/>
            <c:showCatName val="0"/>
            <c:showSerName val="0"/>
            <c:showPercent val="0"/>
            <c:showBubbleSize val="0"/>
            <c:showLeaderLines val="0"/>
          </c:dLbls>
          <c:cat>
            <c:strRef>
              <c:f>Sheet1!$U$2:$U$21</c:f>
              <c:strCache>
                <c:ptCount val="20"/>
                <c:pt idx="0">
                  <c:v>Panama</c:v>
                </c:pt>
                <c:pt idx="1">
                  <c:v>Guatemala</c:v>
                </c:pt>
                <c:pt idx="2">
                  <c:v>Honduras</c:v>
                </c:pt>
                <c:pt idx="3">
                  <c:v>Chile</c:v>
                </c:pt>
                <c:pt idx="4">
                  <c:v>Uruguay</c:v>
                </c:pt>
                <c:pt idx="5">
                  <c:v>Puerto Rico</c:v>
                </c:pt>
                <c:pt idx="6">
                  <c:v>El Salvado</c:v>
                </c:pt>
                <c:pt idx="7">
                  <c:v>Costa Rica</c:v>
                </c:pt>
                <c:pt idx="8">
                  <c:v>Mexico</c:v>
                </c:pt>
                <c:pt idx="9">
                  <c:v>U.S. Hispanics</c:v>
                </c:pt>
                <c:pt idx="10">
                  <c:v>Dominican Rep.</c:v>
                </c:pt>
                <c:pt idx="11">
                  <c:v>Nicaragua</c:v>
                </c:pt>
                <c:pt idx="12">
                  <c:v>Brazil</c:v>
                </c:pt>
                <c:pt idx="13">
                  <c:v>Argentina</c:v>
                </c:pt>
                <c:pt idx="14">
                  <c:v>Venezuela</c:v>
                </c:pt>
                <c:pt idx="15">
                  <c:v>Bolivia</c:v>
                </c:pt>
                <c:pt idx="16">
                  <c:v>Ecuador</c:v>
                </c:pt>
                <c:pt idx="17">
                  <c:v>Peru</c:v>
                </c:pt>
                <c:pt idx="18">
                  <c:v>Paraguay</c:v>
                </c:pt>
                <c:pt idx="19">
                  <c:v>Colombia</c:v>
                </c:pt>
              </c:strCache>
            </c:strRef>
          </c:cat>
          <c:val>
            <c:numRef>
              <c:f>Sheet1!$V$2:$V$21</c:f>
              <c:numCache>
                <c:formatCode>General</c:formatCode>
                <c:ptCount val="20"/>
                <c:pt idx="0">
                  <c:v>15</c:v>
                </c:pt>
                <c:pt idx="1">
                  <c:v>23</c:v>
                </c:pt>
                <c:pt idx="2">
                  <c:v>26</c:v>
                </c:pt>
                <c:pt idx="3">
                  <c:v>30</c:v>
                </c:pt>
                <c:pt idx="4">
                  <c:v>37</c:v>
                </c:pt>
                <c:pt idx="5">
                  <c:v>38</c:v>
                </c:pt>
                <c:pt idx="6">
                  <c:v>38</c:v>
                </c:pt>
                <c:pt idx="7">
                  <c:v>40</c:v>
                </c:pt>
                <c:pt idx="8">
                  <c:v>44</c:v>
                </c:pt>
                <c:pt idx="9">
                  <c:v>47</c:v>
                </c:pt>
                <c:pt idx="10">
                  <c:v>48</c:v>
                </c:pt>
                <c:pt idx="11">
                  <c:v>50</c:v>
                </c:pt>
                <c:pt idx="12">
                  <c:v>54</c:v>
                </c:pt>
                <c:pt idx="13">
                  <c:v>55</c:v>
                </c:pt>
                <c:pt idx="14">
                  <c:v>56</c:v>
                </c:pt>
                <c:pt idx="15">
                  <c:v>60</c:v>
                </c:pt>
                <c:pt idx="16">
                  <c:v>62</c:v>
                </c:pt>
                <c:pt idx="17">
                  <c:v>66</c:v>
                </c:pt>
                <c:pt idx="18">
                  <c:v>68</c:v>
                </c:pt>
                <c:pt idx="19">
                  <c:v>74</c:v>
                </c:pt>
              </c:numCache>
            </c:numRef>
          </c:val>
        </c:ser>
        <c:dLbls>
          <c:dLblPos val="outEnd"/>
          <c:showLegendKey val="0"/>
          <c:showVal val="1"/>
          <c:showCatName val="0"/>
          <c:showSerName val="0"/>
          <c:showPercent val="0"/>
          <c:showBubbleSize val="0"/>
        </c:dLbls>
        <c:gapWidth val="150"/>
        <c:axId val="158914816"/>
        <c:axId val="158930048"/>
      </c:barChart>
      <c:catAx>
        <c:axId val="158914816"/>
        <c:scaling>
          <c:orientation val="minMax"/>
        </c:scaling>
        <c:delete val="0"/>
        <c:axPos val="l"/>
        <c:majorTickMark val="none"/>
        <c:minorTickMark val="none"/>
        <c:tickLblPos val="nextTo"/>
        <c:spPr>
          <a:ln>
            <a:noFill/>
          </a:ln>
        </c:spPr>
        <c:txPr>
          <a:bodyPr/>
          <a:lstStyle/>
          <a:p>
            <a:pPr>
              <a:defRPr sz="1400">
                <a:solidFill>
                  <a:schemeClr val="tx1"/>
                </a:solidFill>
              </a:defRPr>
            </a:pPr>
            <a:endParaRPr lang="en-US"/>
          </a:p>
        </c:txPr>
        <c:crossAx val="158930048"/>
        <c:crosses val="autoZero"/>
        <c:auto val="1"/>
        <c:lblAlgn val="ctr"/>
        <c:lblOffset val="100"/>
        <c:noMultiLvlLbl val="0"/>
      </c:catAx>
      <c:valAx>
        <c:axId val="158930048"/>
        <c:scaling>
          <c:orientation val="minMax"/>
        </c:scaling>
        <c:delete val="1"/>
        <c:axPos val="b"/>
        <c:numFmt formatCode="General" sourceLinked="1"/>
        <c:majorTickMark val="out"/>
        <c:minorTickMark val="none"/>
        <c:tickLblPos val="nextTo"/>
        <c:crossAx val="158914816"/>
        <c:crosses val="autoZero"/>
        <c:crossBetween val="between"/>
      </c:valAx>
      <c:spPr>
        <a:ln>
          <a:solidFill>
            <a:srgbClr val="FFFF00"/>
          </a:solidFill>
        </a:ln>
      </c:spPr>
    </c:plotArea>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37A54A0-0B20-4F85-98AF-E52160B82140}"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7A54A0-0B20-4F85-98AF-E52160B82140}"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37A54A0-0B20-4F85-98AF-E52160B82140}"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7A54A0-0B20-4F85-98AF-E52160B82140}"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B9E8A-D7B1-4D77-A734-E59457A44655}"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7A54A0-0B20-4F85-98AF-E52160B82140}" type="datetimeFigureOut">
              <a:rPr lang="en-GB" smtClean="0"/>
              <a:t>12/10/2017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37A54A0-0B20-4F85-98AF-E52160B82140}" type="datetimeFigureOut">
              <a:rPr lang="en-GB" smtClean="0"/>
              <a:t>12/10/2017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7A54A0-0B20-4F85-98AF-E52160B82140}" type="datetimeFigureOut">
              <a:rPr lang="en-GB" smtClean="0"/>
              <a:t>12/10/2017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37A54A0-0B20-4F85-98AF-E52160B82140}" type="datetimeFigureOut">
              <a:rPr lang="en-GB" smtClean="0"/>
              <a:t>12/10/2017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C9CB9E8A-D7B1-4D77-A734-E59457A4465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7A54A0-0B20-4F85-98AF-E52160B82140}"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7A54A0-0B20-4F85-98AF-E52160B82140}"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7A54A0-0B20-4F85-98AF-E52160B82140}"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CB9E8A-D7B1-4D77-A734-E59457A4465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37A54A0-0B20-4F85-98AF-E52160B82140}" type="datetimeFigureOut">
              <a:rPr lang="en-GB" smtClean="0"/>
              <a:t>12/10/2017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C9CB9E8A-D7B1-4D77-A734-E59457A4465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normAutofit fontScale="90000"/>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127625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69679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noAutofit/>
          </a:bodyPr>
          <a:lstStyle/>
          <a:p>
            <a:r>
              <a:rPr lang="en-US" sz="4000" dirty="0" smtClean="0"/>
              <a:t>Week 10</a:t>
            </a:r>
            <a:r>
              <a:rPr lang="en-US" sz="4000" cap="none" dirty="0" smtClean="0"/>
              <a:t>ii</a:t>
            </a:r>
            <a:r>
              <a:rPr lang="en-US" sz="4000" dirty="0" smtClean="0"/>
              <a:t>: Global Christianity</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smtClean="0"/>
              <a:t>Christianity across the world</a:t>
            </a:r>
            <a:endParaRPr lang="en-US" dirty="0"/>
          </a:p>
        </p:txBody>
      </p:sp>
    </p:spTree>
    <p:extLst>
      <p:ext uri="{BB962C8B-B14F-4D97-AF65-F5344CB8AC3E}">
        <p14:creationId xmlns:p14="http://schemas.microsoft.com/office/powerpoint/2010/main" val="18059625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Global </a:t>
            </a:r>
            <a:r>
              <a:rPr lang="en-US" sz="4000" dirty="0"/>
              <a:t>Christianity</a:t>
            </a:r>
            <a:endParaRPr lang="en-GB" sz="4000" dirty="0"/>
          </a:p>
        </p:txBody>
      </p:sp>
      <p:sp>
        <p:nvSpPr>
          <p:cNvPr id="3" name="Content Placeholder 2"/>
          <p:cNvSpPr>
            <a:spLocks noGrp="1"/>
          </p:cNvSpPr>
          <p:nvPr>
            <p:ph idx="1"/>
          </p:nvPr>
        </p:nvSpPr>
        <p:spPr/>
        <p:txBody>
          <a:bodyPr>
            <a:normAutofit fontScale="92500" lnSpcReduction="20000"/>
          </a:bodyPr>
          <a:lstStyle/>
          <a:p>
            <a:pPr marL="0" indent="0"/>
            <a:r>
              <a:rPr lang="en-GB" b="0" dirty="0" smtClean="0"/>
              <a:t>Christianity across the globe</a:t>
            </a:r>
          </a:p>
          <a:p>
            <a:pPr marL="0" indent="0"/>
            <a:endParaRPr lang="en-GB" b="0" dirty="0"/>
          </a:p>
          <a:p>
            <a:pPr marL="0" indent="0"/>
            <a:r>
              <a:rPr lang="en-GB" b="0" dirty="0" smtClean="0"/>
              <a:t>Contemporary forms of Christianity</a:t>
            </a:r>
          </a:p>
          <a:p>
            <a:pPr marL="0" indent="0"/>
            <a:endParaRPr lang="en-GB" b="0" dirty="0"/>
          </a:p>
          <a:p>
            <a:pPr marL="0" indent="0"/>
            <a:r>
              <a:rPr lang="en-GB" b="0" dirty="0" smtClean="0"/>
              <a:t>Growth and decline</a:t>
            </a:r>
          </a:p>
        </p:txBody>
      </p:sp>
      <p:sp>
        <p:nvSpPr>
          <p:cNvPr id="4" name="Text Placeholder 3"/>
          <p:cNvSpPr>
            <a:spLocks noGrp="1"/>
          </p:cNvSpPr>
          <p:nvPr>
            <p:ph type="body" sz="half" idx="2"/>
          </p:nvPr>
        </p:nvSpPr>
        <p:spPr/>
        <p:txBody>
          <a:bodyPr/>
          <a:lstStyle/>
          <a:p>
            <a:r>
              <a:rPr lang="en-US" dirty="0" smtClean="0"/>
              <a:t>CHRISTIANITY ACROSS THE WORLD</a:t>
            </a:r>
          </a:p>
          <a:p>
            <a:endParaRPr lang="en-GB" dirty="0"/>
          </a:p>
        </p:txBody>
      </p:sp>
      <p:sp>
        <p:nvSpPr>
          <p:cNvPr id="5" name="TextBox 4"/>
          <p:cNvSpPr txBox="1"/>
          <p:nvPr/>
        </p:nvSpPr>
        <p:spPr>
          <a:xfrm rot="650745">
            <a:off x="511428" y="4325884"/>
            <a:ext cx="3558988" cy="1569660"/>
          </a:xfrm>
          <a:prstGeom prst="rect">
            <a:avLst/>
          </a:prstGeom>
          <a:noFill/>
        </p:spPr>
        <p:txBody>
          <a:bodyPr wrap="none" rtlCol="0">
            <a:spAutoFit/>
          </a:bodyPr>
          <a:lstStyle/>
          <a:p>
            <a:r>
              <a:rPr lang="en-GB" sz="9600" dirty="0" smtClean="0">
                <a:solidFill>
                  <a:srgbClr val="00B0F0"/>
                </a:solidFill>
              </a:rPr>
              <a:t>MAPS!</a:t>
            </a:r>
            <a:endParaRPr lang="en-GB" sz="9600" dirty="0">
              <a:solidFill>
                <a:srgbClr val="00B0F0"/>
              </a:solidFill>
            </a:endParaRPr>
          </a:p>
        </p:txBody>
      </p:sp>
    </p:spTree>
    <p:extLst>
      <p:ext uri="{BB962C8B-B14F-4D97-AF65-F5344CB8AC3E}">
        <p14:creationId xmlns:p14="http://schemas.microsoft.com/office/powerpoint/2010/main" val="556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2200" b="0" dirty="0" smtClean="0"/>
              <a:t>What does geography have to do with religion?</a:t>
            </a:r>
          </a:p>
          <a:p>
            <a:pPr marL="0" indent="0"/>
            <a:endParaRPr lang="en-GB" sz="2200" b="0" dirty="0"/>
          </a:p>
          <a:p>
            <a:pPr marL="0" indent="0"/>
            <a:r>
              <a:rPr lang="en-GB" sz="2200" b="0" dirty="0" smtClean="0"/>
              <a:t>What does it mean for Christianity to be global?</a:t>
            </a:r>
          </a:p>
          <a:p>
            <a:pPr marL="0" indent="0"/>
            <a:endParaRPr lang="en-GB" sz="2200" b="0" dirty="0"/>
          </a:p>
          <a:p>
            <a:pPr marL="0" indent="0"/>
            <a:r>
              <a:rPr lang="en-GB" sz="2200" b="0" dirty="0" smtClean="0"/>
              <a:t>How does Christianity relate to other world religions?</a:t>
            </a:r>
            <a:endParaRPr lang="en-GB" sz="2200"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908720"/>
            <a:ext cx="4150274" cy="3366889"/>
          </a:xfrm>
        </p:spPr>
      </p:pic>
      <p:sp>
        <p:nvSpPr>
          <p:cNvPr id="4" name="Title 3"/>
          <p:cNvSpPr>
            <a:spLocks noGrp="1"/>
          </p:cNvSpPr>
          <p:nvPr>
            <p:ph type="title"/>
          </p:nvPr>
        </p:nvSpPr>
        <p:spPr/>
        <p:txBody>
          <a:bodyPr/>
          <a:lstStyle/>
          <a:p>
            <a:r>
              <a:rPr lang="en-GB" dirty="0" smtClean="0"/>
              <a:t>Global Christianity</a:t>
            </a:r>
            <a:endParaRPr lang="en-GB" dirty="0"/>
          </a:p>
        </p:txBody>
      </p:sp>
    </p:spTree>
    <p:extLst>
      <p:ext uri="{BB962C8B-B14F-4D97-AF65-F5344CB8AC3E}">
        <p14:creationId xmlns:p14="http://schemas.microsoft.com/office/powerpoint/2010/main" val="3729999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268760"/>
            <a:ext cx="4019364" cy="2679576"/>
          </a:xfrm>
        </p:spPr>
      </p:pic>
      <p:sp>
        <p:nvSpPr>
          <p:cNvPr id="3" name="Content Placeholder 2"/>
          <p:cNvSpPr>
            <a:spLocks noGrp="1"/>
          </p:cNvSpPr>
          <p:nvPr>
            <p:ph sz="half" idx="2"/>
          </p:nvPr>
        </p:nvSpPr>
        <p:spPr/>
        <p:txBody>
          <a:bodyPr>
            <a:normAutofit fontScale="85000" lnSpcReduction="20000"/>
          </a:bodyPr>
          <a:lstStyle/>
          <a:p>
            <a:pPr marL="0" indent="0"/>
            <a:r>
              <a:rPr lang="en-GB" b="0" dirty="0" smtClean="0"/>
              <a:t>Where is Christianity going to?</a:t>
            </a:r>
          </a:p>
          <a:p>
            <a:pPr marL="0" indent="0"/>
            <a:endParaRPr lang="en-GB" b="0" dirty="0"/>
          </a:p>
          <a:p>
            <a:pPr marL="0" indent="0"/>
            <a:r>
              <a:rPr lang="en-GB" b="0" dirty="0" smtClean="0"/>
              <a:t>Where is Christianity growing / declining?</a:t>
            </a:r>
          </a:p>
          <a:p>
            <a:pPr marL="0" indent="0"/>
            <a:endParaRPr lang="en-GB" b="0" dirty="0"/>
          </a:p>
          <a:p>
            <a:pPr marL="0" indent="0"/>
            <a:r>
              <a:rPr lang="en-GB" b="0" dirty="0" smtClean="0"/>
              <a:t>What different views are there on the current state of Christianity? </a:t>
            </a:r>
            <a:endParaRPr lang="en-GB" b="0" dirty="0"/>
          </a:p>
        </p:txBody>
      </p:sp>
      <p:sp>
        <p:nvSpPr>
          <p:cNvPr id="4" name="Title 3"/>
          <p:cNvSpPr>
            <a:spLocks noGrp="1"/>
          </p:cNvSpPr>
          <p:nvPr>
            <p:ph type="title"/>
          </p:nvPr>
        </p:nvSpPr>
        <p:spPr/>
        <p:txBody>
          <a:bodyPr/>
          <a:lstStyle/>
          <a:p>
            <a:r>
              <a:rPr lang="en-GB" dirty="0" smtClean="0"/>
              <a:t>Growth and Decline</a:t>
            </a:r>
            <a:endParaRPr lang="en-GB" dirty="0"/>
          </a:p>
        </p:txBody>
      </p:sp>
    </p:spTree>
    <p:extLst>
      <p:ext uri="{BB962C8B-B14F-4D97-AF65-F5344CB8AC3E}">
        <p14:creationId xmlns:p14="http://schemas.microsoft.com/office/powerpoint/2010/main" val="3511718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across the Globe</a:t>
            </a:r>
            <a:endParaRPr lang="en-GB" dirty="0"/>
          </a:p>
        </p:txBody>
      </p:sp>
      <p:sp>
        <p:nvSpPr>
          <p:cNvPr id="3" name="Text Placeholder 2"/>
          <p:cNvSpPr>
            <a:spLocks noGrp="1"/>
          </p:cNvSpPr>
          <p:nvPr>
            <p:ph type="body" idx="1"/>
          </p:nvPr>
        </p:nvSpPr>
        <p:spPr/>
        <p:txBody>
          <a:bodyPr/>
          <a:lstStyle/>
          <a:p>
            <a:r>
              <a:rPr lang="en-GB" dirty="0" smtClean="0"/>
              <a:t>Maps, maps, and more maps!</a:t>
            </a:r>
            <a:endParaRPr lang="en-GB" dirty="0"/>
          </a:p>
        </p:txBody>
      </p:sp>
    </p:spTree>
    <p:extLst>
      <p:ext uri="{BB962C8B-B14F-4D97-AF65-F5344CB8AC3E}">
        <p14:creationId xmlns:p14="http://schemas.microsoft.com/office/powerpoint/2010/main" val="26323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Christianity spread?</a:t>
            </a:r>
            <a:endParaRPr lang="en-GB" dirty="0"/>
          </a:p>
        </p:txBody>
      </p:sp>
      <p:pic>
        <p:nvPicPr>
          <p:cNvPr id="6" name="Animated map shows how Christianity spread around the world.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00175" y="1100138"/>
            <a:ext cx="6364288" cy="3579812"/>
          </a:xfrm>
        </p:spPr>
      </p:pic>
    </p:spTree>
    <p:extLst>
      <p:ext uri="{BB962C8B-B14F-4D97-AF65-F5344CB8AC3E}">
        <p14:creationId xmlns:p14="http://schemas.microsoft.com/office/powerpoint/2010/main" val="7166074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pPr marL="0" indent="0"/>
            <a:endParaRPr lang="en-GB" dirty="0" smtClean="0"/>
          </a:p>
          <a:p>
            <a:pPr marL="0" indent="0"/>
            <a:r>
              <a:rPr lang="en-GB" dirty="0" smtClean="0"/>
              <a:t>Paul &amp; Thomas</a:t>
            </a:r>
          </a:p>
          <a:p>
            <a:pPr marL="0" indent="0"/>
            <a:endParaRPr lang="en-GB" dirty="0"/>
          </a:p>
          <a:p>
            <a:pPr marL="0" indent="0"/>
            <a:r>
              <a:rPr lang="en-GB" dirty="0" smtClean="0"/>
              <a:t>Roman Empire</a:t>
            </a:r>
          </a:p>
          <a:p>
            <a:pPr marL="0" indent="0"/>
            <a:endParaRPr lang="en-GB" dirty="0"/>
          </a:p>
          <a:p>
            <a:pPr marL="0" indent="0"/>
            <a:r>
              <a:rPr lang="en-GB" dirty="0" smtClean="0"/>
              <a:t>Rise of Islam &amp; Crusades</a:t>
            </a:r>
          </a:p>
          <a:p>
            <a:pPr marL="0" indent="0"/>
            <a:endParaRPr lang="en-GB" dirty="0"/>
          </a:p>
          <a:p>
            <a:pPr marL="0" indent="0"/>
            <a:r>
              <a:rPr lang="en-GB" dirty="0" smtClean="0"/>
              <a:t>Christendom</a:t>
            </a:r>
          </a:p>
          <a:p>
            <a:endParaRPr lang="en-GB" dirty="0"/>
          </a:p>
          <a:p>
            <a:endParaRPr lang="en-GB" dirty="0"/>
          </a:p>
          <a:p>
            <a:endParaRPr lang="en-GB" dirty="0"/>
          </a:p>
        </p:txBody>
      </p:sp>
      <p:sp>
        <p:nvSpPr>
          <p:cNvPr id="4" name="Title 3"/>
          <p:cNvSpPr>
            <a:spLocks noGrp="1"/>
          </p:cNvSpPr>
          <p:nvPr>
            <p:ph type="title"/>
          </p:nvPr>
        </p:nvSpPr>
        <p:spPr/>
        <p:txBody>
          <a:bodyPr/>
          <a:lstStyle/>
          <a:p>
            <a:r>
              <a:rPr lang="en-GB" dirty="0"/>
              <a:t>How does Christianity spread?</a:t>
            </a:r>
          </a:p>
        </p:txBody>
      </p:sp>
      <p:sp>
        <p:nvSpPr>
          <p:cNvPr id="5" name="Content Placeholder 4"/>
          <p:cNvSpPr>
            <a:spLocks noGrp="1"/>
          </p:cNvSpPr>
          <p:nvPr>
            <p:ph sz="half" idx="2"/>
          </p:nvPr>
        </p:nvSpPr>
        <p:spPr/>
        <p:txBody>
          <a:bodyPr>
            <a:normAutofit fontScale="85000" lnSpcReduction="20000"/>
          </a:bodyPr>
          <a:lstStyle/>
          <a:p>
            <a:pPr marL="0" indent="0"/>
            <a:endParaRPr lang="en-GB" dirty="0"/>
          </a:p>
          <a:p>
            <a:pPr marL="0" indent="0"/>
            <a:r>
              <a:rPr lang="en-GB" dirty="0" smtClean="0"/>
              <a:t>Eastern missionary work / conversion</a:t>
            </a:r>
          </a:p>
          <a:p>
            <a:pPr marL="0" indent="0"/>
            <a:endParaRPr lang="en-GB" dirty="0"/>
          </a:p>
          <a:p>
            <a:pPr marL="0" indent="0"/>
            <a:r>
              <a:rPr lang="en-GB" dirty="0" smtClean="0"/>
              <a:t>Age of Discovery</a:t>
            </a:r>
          </a:p>
          <a:p>
            <a:pPr marL="0" indent="0"/>
            <a:endParaRPr lang="en-GB" dirty="0"/>
          </a:p>
          <a:p>
            <a:pPr marL="0" indent="0"/>
            <a:r>
              <a:rPr lang="en-GB" dirty="0" smtClean="0"/>
              <a:t>Colonialism</a:t>
            </a:r>
          </a:p>
          <a:p>
            <a:pPr marL="0" indent="0"/>
            <a:endParaRPr lang="en-GB" dirty="0"/>
          </a:p>
          <a:p>
            <a:pPr marL="0" indent="0"/>
            <a:r>
              <a:rPr lang="en-GB" dirty="0" smtClean="0"/>
              <a:t>Globalisation</a:t>
            </a:r>
            <a:endParaRPr lang="en-GB" dirty="0"/>
          </a:p>
        </p:txBody>
      </p:sp>
    </p:spTree>
    <p:extLst>
      <p:ext uri="{BB962C8B-B14F-4D97-AF65-F5344CB8AC3E}">
        <p14:creationId xmlns:p14="http://schemas.microsoft.com/office/powerpoint/2010/main" val="2479821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260648"/>
            <a:ext cx="8280920" cy="6259734"/>
          </a:xfrm>
        </p:spPr>
      </p:pic>
    </p:spTree>
    <p:extLst>
      <p:ext uri="{BB962C8B-B14F-4D97-AF65-F5344CB8AC3E}">
        <p14:creationId xmlns:p14="http://schemas.microsoft.com/office/powerpoint/2010/main" val="1172356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a:t>Paul &amp; </a:t>
            </a:r>
            <a:r>
              <a:rPr lang="en-GB" b="0" dirty="0" smtClean="0"/>
              <a:t>Thomas – initial spread until about 300AD within Roman Empire, fragmented and disparate groups</a:t>
            </a:r>
            <a:endParaRPr lang="en-GB" b="0" dirty="0"/>
          </a:p>
          <a:p>
            <a:pPr marL="0" indent="0"/>
            <a:endParaRPr lang="en-GB" b="0" dirty="0"/>
          </a:p>
          <a:p>
            <a:pPr marL="0" indent="0"/>
            <a:r>
              <a:rPr lang="en-GB" b="0" dirty="0"/>
              <a:t>Roman </a:t>
            </a:r>
            <a:r>
              <a:rPr lang="en-GB" b="0" dirty="0" smtClean="0"/>
              <a:t>Empire – endorsement of Christianity by Imperial power in 312AD with the conversion of Constantine</a:t>
            </a:r>
            <a:endParaRPr lang="en-GB" b="0" dirty="0"/>
          </a:p>
          <a:p>
            <a:endParaRPr lang="en-GB" dirty="0"/>
          </a:p>
          <a:p>
            <a:endParaRPr lang="en-GB"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Rise of Islam &amp; </a:t>
            </a:r>
            <a:r>
              <a:rPr lang="en-GB" b="0" dirty="0" smtClean="0"/>
              <a:t>Crusades – loss of Christian territory in the East and Spain, consolidation of Christianity in Europe</a:t>
            </a:r>
            <a:endParaRPr lang="en-GB" b="0" dirty="0"/>
          </a:p>
          <a:p>
            <a:pPr marL="0" indent="0"/>
            <a:endParaRPr lang="en-GB" b="0" dirty="0"/>
          </a:p>
          <a:p>
            <a:pPr marL="0" indent="0"/>
            <a:r>
              <a:rPr lang="en-GB" b="0" dirty="0" smtClean="0"/>
              <a:t>Christendom – the formation of a trans-national sense of Christian identity and politics</a:t>
            </a:r>
            <a:endParaRPr lang="en-GB" b="0" dirty="0"/>
          </a:p>
          <a:p>
            <a:endParaRPr lang="en-GB" dirty="0"/>
          </a:p>
        </p:txBody>
      </p:sp>
      <p:sp>
        <p:nvSpPr>
          <p:cNvPr id="4" name="Title 3"/>
          <p:cNvSpPr>
            <a:spLocks noGrp="1"/>
          </p:cNvSpPr>
          <p:nvPr>
            <p:ph type="title"/>
          </p:nvPr>
        </p:nvSpPr>
        <p:spPr/>
        <p:txBody>
          <a:bodyPr/>
          <a:lstStyle/>
          <a:p>
            <a:r>
              <a:rPr lang="en-GB" dirty="0"/>
              <a:t>How does Christianity spread?</a:t>
            </a:r>
          </a:p>
        </p:txBody>
      </p:sp>
    </p:spTree>
    <p:extLst>
      <p:ext uri="{BB962C8B-B14F-4D97-AF65-F5344CB8AC3E}">
        <p14:creationId xmlns:p14="http://schemas.microsoft.com/office/powerpoint/2010/main" val="365909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88640"/>
            <a:ext cx="8208912" cy="6464518"/>
          </a:xfrm>
        </p:spPr>
      </p:pic>
    </p:spTree>
    <p:extLst>
      <p:ext uri="{BB962C8B-B14F-4D97-AF65-F5344CB8AC3E}">
        <p14:creationId xmlns:p14="http://schemas.microsoft.com/office/powerpoint/2010/main" val="3476520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Eastern </a:t>
            </a:r>
            <a:r>
              <a:rPr lang="en-GB" b="0" dirty="0"/>
              <a:t>missionary work / </a:t>
            </a:r>
            <a:r>
              <a:rPr lang="en-GB" b="0" dirty="0" smtClean="0"/>
              <a:t>conversion – spread of Christianity through the </a:t>
            </a:r>
            <a:r>
              <a:rPr lang="en-GB" b="0" dirty="0" err="1" smtClean="0"/>
              <a:t>Rus</a:t>
            </a:r>
            <a:r>
              <a:rPr lang="en-GB" b="0" dirty="0" smtClean="0"/>
              <a:t> and conversion of local rulers</a:t>
            </a:r>
            <a:endParaRPr lang="en-GB" b="0" dirty="0"/>
          </a:p>
          <a:p>
            <a:pPr marL="0" indent="0"/>
            <a:endParaRPr lang="en-GB" b="0" dirty="0"/>
          </a:p>
          <a:p>
            <a:pPr marL="0" indent="0"/>
            <a:r>
              <a:rPr lang="en-GB" b="0" dirty="0"/>
              <a:t>Age of </a:t>
            </a:r>
            <a:r>
              <a:rPr lang="en-GB" b="0" dirty="0" smtClean="0"/>
              <a:t>Discovery – exploration of the new world, connection of temporal and spiritual power</a:t>
            </a:r>
            <a:endParaRPr lang="en-GB" b="0" dirty="0"/>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b="0" dirty="0" smtClean="0"/>
              <a:t>Colonialism – exploitation and exploration of North and South America, Africa, and the Far East by European (Christian) countries</a:t>
            </a:r>
            <a:endParaRPr lang="en-GB" b="0" dirty="0"/>
          </a:p>
          <a:p>
            <a:pPr marL="0" indent="0"/>
            <a:endParaRPr lang="en-GB" b="0" dirty="0"/>
          </a:p>
          <a:p>
            <a:pPr marL="0" indent="0"/>
            <a:r>
              <a:rPr lang="en-GB" b="0" dirty="0" smtClean="0"/>
              <a:t>Globalisation – interconnection and spread of differing religious faiths across the globe in modernity</a:t>
            </a:r>
            <a:endParaRPr lang="en-GB" b="0" dirty="0"/>
          </a:p>
          <a:p>
            <a:endParaRPr lang="en-GB" dirty="0"/>
          </a:p>
        </p:txBody>
      </p:sp>
      <p:sp>
        <p:nvSpPr>
          <p:cNvPr id="4" name="Title 3"/>
          <p:cNvSpPr>
            <a:spLocks noGrp="1"/>
          </p:cNvSpPr>
          <p:nvPr>
            <p:ph type="title"/>
          </p:nvPr>
        </p:nvSpPr>
        <p:spPr/>
        <p:txBody>
          <a:bodyPr/>
          <a:lstStyle/>
          <a:p>
            <a:r>
              <a:rPr lang="en-GB" dirty="0"/>
              <a:t>How does Christianity spread?</a:t>
            </a:r>
          </a:p>
        </p:txBody>
      </p:sp>
    </p:spTree>
    <p:extLst>
      <p:ext uri="{BB962C8B-B14F-4D97-AF65-F5344CB8AC3E}">
        <p14:creationId xmlns:p14="http://schemas.microsoft.com/office/powerpoint/2010/main" val="2791791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Christianity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59178" y="1100138"/>
            <a:ext cx="7447868" cy="3579812"/>
          </a:xfrm>
        </p:spPr>
      </p:pic>
    </p:spTree>
    <p:extLst>
      <p:ext uri="{BB962C8B-B14F-4D97-AF65-F5344CB8AC3E}">
        <p14:creationId xmlns:p14="http://schemas.microsoft.com/office/powerpoint/2010/main" val="338665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Christianity</a:t>
            </a:r>
          </a:p>
        </p:txBody>
      </p:sp>
      <p:sp>
        <p:nvSpPr>
          <p:cNvPr id="3" name="Content Placeholder 2"/>
          <p:cNvSpPr>
            <a:spLocks noGrp="1"/>
          </p:cNvSpPr>
          <p:nvPr>
            <p:ph idx="1"/>
          </p:nvPr>
        </p:nvSpPr>
        <p:spPr/>
        <p:txBody>
          <a:bodyPr>
            <a:normAutofit fontScale="92500" lnSpcReduction="20000"/>
          </a:bodyPr>
          <a:lstStyle/>
          <a:p>
            <a:pPr marL="0" indent="0"/>
            <a:r>
              <a:rPr lang="en-GB" b="0" dirty="0" smtClean="0"/>
              <a:t>Movement from European religion to global religion</a:t>
            </a:r>
          </a:p>
          <a:p>
            <a:pPr marL="0" indent="0"/>
            <a:endParaRPr lang="en-GB" b="0" dirty="0"/>
          </a:p>
          <a:p>
            <a:pPr marL="0" indent="0"/>
            <a:r>
              <a:rPr lang="en-GB" b="0" dirty="0" smtClean="0"/>
              <a:t>North America, Latin America, Sub-Saharan Africa, Philippines, S. Korea</a:t>
            </a:r>
            <a:endParaRPr lang="en-GB" b="0" dirty="0"/>
          </a:p>
          <a:p>
            <a:endParaRPr lang="en-GB" dirty="0"/>
          </a:p>
        </p:txBody>
      </p:sp>
      <p:sp>
        <p:nvSpPr>
          <p:cNvPr id="4" name="Text Placeholder 3"/>
          <p:cNvSpPr>
            <a:spLocks noGrp="1"/>
          </p:cNvSpPr>
          <p:nvPr>
            <p:ph type="body" sz="half" idx="2"/>
          </p:nvPr>
        </p:nvSpPr>
        <p:spPr/>
        <p:txBody>
          <a:bodyPr/>
          <a:lstStyle/>
          <a:p>
            <a:r>
              <a:rPr lang="en-GB" dirty="0" smtClean="0"/>
              <a:t>CHRISTIAN PERCENTAGE PER COUNTRY MAP</a:t>
            </a:r>
            <a:endParaRPr lang="en-GB" dirty="0"/>
          </a:p>
        </p:txBody>
      </p:sp>
    </p:spTree>
    <p:extLst>
      <p:ext uri="{BB962C8B-B14F-4D97-AF65-F5344CB8AC3E}">
        <p14:creationId xmlns:p14="http://schemas.microsoft.com/office/powerpoint/2010/main" val="4149410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Christianity</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3528" y="980728"/>
            <a:ext cx="8313240" cy="5688632"/>
          </a:xfrm>
        </p:spPr>
      </p:pic>
    </p:spTree>
    <p:extLst>
      <p:ext uri="{BB962C8B-B14F-4D97-AF65-F5344CB8AC3E}">
        <p14:creationId xmlns:p14="http://schemas.microsoft.com/office/powerpoint/2010/main" val="507307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Christianity</a:t>
            </a:r>
          </a:p>
        </p:txBody>
      </p:sp>
      <p:sp>
        <p:nvSpPr>
          <p:cNvPr id="3" name="Content Placeholder 2"/>
          <p:cNvSpPr>
            <a:spLocks noGrp="1"/>
          </p:cNvSpPr>
          <p:nvPr>
            <p:ph idx="1"/>
          </p:nvPr>
        </p:nvSpPr>
        <p:spPr/>
        <p:txBody>
          <a:bodyPr>
            <a:noAutofit/>
          </a:bodyPr>
          <a:lstStyle/>
          <a:p>
            <a:pPr marL="0" indent="0"/>
            <a:r>
              <a:rPr lang="en-GB" sz="2400" b="0" dirty="0" smtClean="0"/>
              <a:t>Centre of Christian belief now not within its historic heartlands of Middle East, then Europe</a:t>
            </a:r>
          </a:p>
          <a:p>
            <a:pPr marL="0" indent="0"/>
            <a:endParaRPr lang="en-GB" sz="2400" b="0" dirty="0"/>
          </a:p>
          <a:p>
            <a:pPr marL="0" indent="0"/>
            <a:r>
              <a:rPr lang="en-GB" sz="2400" b="0" dirty="0" smtClean="0"/>
              <a:t>Strong presence in heavily populated global areas of China, Indonesia, Brazil </a:t>
            </a:r>
            <a:r>
              <a:rPr lang="en-GB" sz="2400" b="0" dirty="0" err="1" smtClean="0"/>
              <a:t>etc</a:t>
            </a:r>
            <a:endParaRPr lang="en-GB" sz="2400" b="0" dirty="0"/>
          </a:p>
        </p:txBody>
      </p:sp>
      <p:sp>
        <p:nvSpPr>
          <p:cNvPr id="4" name="Text Placeholder 3"/>
          <p:cNvSpPr>
            <a:spLocks noGrp="1"/>
          </p:cNvSpPr>
          <p:nvPr>
            <p:ph type="body" sz="half" idx="2"/>
          </p:nvPr>
        </p:nvSpPr>
        <p:spPr/>
        <p:txBody>
          <a:bodyPr/>
          <a:lstStyle/>
          <a:p>
            <a:r>
              <a:rPr lang="en-GB" dirty="0" smtClean="0"/>
              <a:t>CHRISTIAN POPULATION BY COUNTRY MAP</a:t>
            </a:r>
            <a:endParaRPr lang="en-GB" dirty="0"/>
          </a:p>
        </p:txBody>
      </p:sp>
    </p:spTree>
    <p:extLst>
      <p:ext uri="{BB962C8B-B14F-4D97-AF65-F5344CB8AC3E}">
        <p14:creationId xmlns:p14="http://schemas.microsoft.com/office/powerpoint/2010/main" val="579344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shift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260648"/>
            <a:ext cx="8504533" cy="6408712"/>
          </a:xfrm>
        </p:spPr>
      </p:pic>
    </p:spTree>
    <p:extLst>
      <p:ext uri="{BB962C8B-B14F-4D97-AF65-F5344CB8AC3E}">
        <p14:creationId xmlns:p14="http://schemas.microsoft.com/office/powerpoint/2010/main" val="3165927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Historical patterns of growth in Christianity have lead to a shift beyond Europe, towards the global south</a:t>
            </a:r>
          </a:p>
          <a:p>
            <a:pPr marL="0" indent="0"/>
            <a:endParaRPr lang="en-GB" b="0" dirty="0"/>
          </a:p>
          <a:p>
            <a:pPr marL="0" indent="0"/>
            <a:r>
              <a:rPr lang="en-GB" b="0" dirty="0" smtClean="0"/>
              <a:t>With the shift in patterns of population has come shifts in the distribution of church power – GAFCON and the </a:t>
            </a:r>
            <a:r>
              <a:rPr lang="en-GB" b="0" dirty="0" err="1" smtClean="0"/>
              <a:t>CofE</a:t>
            </a:r>
            <a:r>
              <a:rPr lang="en-GB" b="0" dirty="0" smtClean="0"/>
              <a:t>, African Cardinals and RC</a:t>
            </a:r>
          </a:p>
          <a:p>
            <a:pPr marL="0" indent="0"/>
            <a:endParaRPr lang="en-GB" b="0" dirty="0"/>
          </a:p>
          <a:p>
            <a:pPr marL="0" indent="0"/>
            <a:endParaRPr lang="en-GB"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620688"/>
            <a:ext cx="3155765" cy="4562489"/>
          </a:xfrm>
        </p:spPr>
      </p:pic>
      <p:sp>
        <p:nvSpPr>
          <p:cNvPr id="4" name="Title 3"/>
          <p:cNvSpPr>
            <a:spLocks noGrp="1"/>
          </p:cNvSpPr>
          <p:nvPr>
            <p:ph type="title"/>
          </p:nvPr>
        </p:nvSpPr>
        <p:spPr/>
        <p:txBody>
          <a:bodyPr/>
          <a:lstStyle/>
          <a:p>
            <a:r>
              <a:rPr lang="en-GB" dirty="0" smtClean="0"/>
              <a:t>Global shift</a:t>
            </a:r>
            <a:endParaRPr lang="en-GB" dirty="0"/>
          </a:p>
        </p:txBody>
      </p:sp>
    </p:spTree>
    <p:extLst>
      <p:ext uri="{BB962C8B-B14F-4D97-AF65-F5344CB8AC3E}">
        <p14:creationId xmlns:p14="http://schemas.microsoft.com/office/powerpoint/2010/main" val="4147626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Growth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196752"/>
            <a:ext cx="8375887" cy="4129062"/>
          </a:xfrm>
        </p:spPr>
      </p:pic>
    </p:spTree>
    <p:extLst>
      <p:ext uri="{BB962C8B-B14F-4D97-AF65-F5344CB8AC3E}">
        <p14:creationId xmlns:p14="http://schemas.microsoft.com/office/powerpoint/2010/main" val="3278713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While the Christian faith has shifted towards the global south and away from its historical heartlands, this trend can be explained through the process of colonialism and globalisation</a:t>
            </a:r>
          </a:p>
          <a:p>
            <a:pPr marL="0" indent="0"/>
            <a:endParaRPr lang="en-GB" b="0" dirty="0"/>
          </a:p>
          <a:p>
            <a:pPr marL="0" indent="0"/>
            <a:r>
              <a:rPr lang="en-GB" b="0" dirty="0" smtClean="0"/>
              <a:t>However, this trend is exacerbated by the increased population growth rates of many Christian countries in the global south, such as China, Sub-Saharan Africa and the Philippines</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sz="4500" dirty="0"/>
              <a:t>Christianity, given divergent growth rates across the world is likely to becoming increasingly less of a “western” religion, with most believers being found in the global south and east</a:t>
            </a:r>
            <a:r>
              <a:rPr lang="en-GB" sz="4500" b="0" dirty="0"/>
              <a:t>. </a:t>
            </a:r>
          </a:p>
          <a:p>
            <a:endParaRPr lang="en-GB" dirty="0"/>
          </a:p>
        </p:txBody>
      </p:sp>
      <p:sp>
        <p:nvSpPr>
          <p:cNvPr id="4" name="Title 3"/>
          <p:cNvSpPr>
            <a:spLocks noGrp="1"/>
          </p:cNvSpPr>
          <p:nvPr>
            <p:ph type="title"/>
          </p:nvPr>
        </p:nvSpPr>
        <p:spPr/>
        <p:txBody>
          <a:bodyPr/>
          <a:lstStyle/>
          <a:p>
            <a:r>
              <a:rPr lang="en-GB" dirty="0" smtClean="0"/>
              <a:t>Global Growth</a:t>
            </a:r>
            <a:endParaRPr lang="en-GB" dirty="0"/>
          </a:p>
        </p:txBody>
      </p:sp>
    </p:spTree>
    <p:extLst>
      <p:ext uri="{BB962C8B-B14F-4D97-AF65-F5344CB8AC3E}">
        <p14:creationId xmlns:p14="http://schemas.microsoft.com/office/powerpoint/2010/main" val="3948489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Intra-Christian Shifts</a:t>
            </a:r>
            <a:endParaRPr lang="en-GB" sz="4000" dirty="0"/>
          </a:p>
        </p:txBody>
      </p:sp>
      <p:sp>
        <p:nvSpPr>
          <p:cNvPr id="3" name="Text Placeholder 2"/>
          <p:cNvSpPr>
            <a:spLocks noGrp="1"/>
          </p:cNvSpPr>
          <p:nvPr>
            <p:ph type="body" idx="1"/>
          </p:nvPr>
        </p:nvSpPr>
        <p:spPr/>
        <p:txBody>
          <a:bodyPr/>
          <a:lstStyle/>
          <a:p>
            <a:r>
              <a:rPr lang="en-GB" dirty="0" smtClean="0"/>
              <a:t>Latin America</a:t>
            </a:r>
            <a:endParaRPr lang="en-GB" dirty="0"/>
          </a:p>
        </p:txBody>
      </p:sp>
    </p:spTree>
    <p:extLst>
      <p:ext uri="{BB962C8B-B14F-4D97-AF65-F5344CB8AC3E}">
        <p14:creationId xmlns:p14="http://schemas.microsoft.com/office/powerpoint/2010/main" val="3081003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normAutofit fontScale="62500" lnSpcReduction="20000"/>
          </a:bodyPr>
          <a:lstStyle/>
          <a:p>
            <a:pPr marL="0" indent="0"/>
            <a:r>
              <a:rPr lang="en-GB" b="0" dirty="0" smtClean="0"/>
              <a:t>While Christian identification is continuing to grow in Latin America, there are interesting shifts within this Christian identification</a:t>
            </a:r>
          </a:p>
          <a:p>
            <a:pPr marL="0" indent="0"/>
            <a:endParaRPr lang="en-GB" b="0" dirty="0"/>
          </a:p>
          <a:p>
            <a:pPr marL="0" indent="0"/>
            <a:r>
              <a:rPr lang="en-GB" b="0" dirty="0" smtClean="0"/>
              <a:t>We can see a shift from the historically Roman Catholic dominance of Latin America, stemming from Spanish and Portuguese colonialism, towards Protestant and Unaffiliated churches, which are largely Pentecostal and Charismatic in nature</a:t>
            </a:r>
            <a:endParaRPr lang="en-GB" b="0" dirty="0"/>
          </a:p>
        </p:txBody>
      </p:sp>
      <p:sp>
        <p:nvSpPr>
          <p:cNvPr id="4" name="Title 3"/>
          <p:cNvSpPr>
            <a:spLocks noGrp="1"/>
          </p:cNvSpPr>
          <p:nvPr>
            <p:ph type="title"/>
          </p:nvPr>
        </p:nvSpPr>
        <p:spPr/>
        <p:txBody>
          <a:bodyPr/>
          <a:lstStyle/>
          <a:p>
            <a:r>
              <a:rPr lang="en-GB" dirty="0" smtClean="0"/>
              <a:t>Intra-Christian shifts: Latin America</a:t>
            </a:r>
            <a:endParaRPr lang="en-GB" dirty="0"/>
          </a:p>
        </p:txBody>
      </p:sp>
      <p:pic>
        <p:nvPicPr>
          <p:cNvPr id="5"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980728"/>
            <a:ext cx="3856979" cy="5614303"/>
          </a:xfrm>
        </p:spPr>
      </p:pic>
    </p:spTree>
    <p:extLst>
      <p:ext uri="{BB962C8B-B14F-4D97-AF65-F5344CB8AC3E}">
        <p14:creationId xmlns:p14="http://schemas.microsoft.com/office/powerpoint/2010/main" val="3846156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Why this shift is occurring is obviously a very complicated matter</a:t>
            </a:r>
          </a:p>
          <a:p>
            <a:pPr marL="0" indent="0"/>
            <a:endParaRPr lang="en-GB" b="0" dirty="0"/>
          </a:p>
          <a:p>
            <a:pPr marL="0" indent="0"/>
            <a:r>
              <a:rPr lang="en-GB" b="0" dirty="0" smtClean="0"/>
              <a:t>However, the differing styles of the two forms of Christianity, the relationship with secular authorities, their relationship to increasingly capitalistic societies, and the breakdown of traditional hierarchical structures all seem to be playing a part</a:t>
            </a:r>
            <a:endParaRPr lang="en-GB" b="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1268760"/>
            <a:ext cx="4446275" cy="2519556"/>
          </a:xfrm>
        </p:spPr>
      </p:pic>
      <p:sp>
        <p:nvSpPr>
          <p:cNvPr id="4" name="Title 3"/>
          <p:cNvSpPr>
            <a:spLocks noGrp="1"/>
          </p:cNvSpPr>
          <p:nvPr>
            <p:ph type="title"/>
          </p:nvPr>
        </p:nvSpPr>
        <p:spPr/>
        <p:txBody>
          <a:bodyPr/>
          <a:lstStyle/>
          <a:p>
            <a:r>
              <a:rPr lang="en-GB" dirty="0"/>
              <a:t>Intra-Christian shifts: Latin America</a:t>
            </a:r>
          </a:p>
        </p:txBody>
      </p:sp>
    </p:spTree>
    <p:extLst>
      <p:ext uri="{BB962C8B-B14F-4D97-AF65-F5344CB8AC3E}">
        <p14:creationId xmlns:p14="http://schemas.microsoft.com/office/powerpoint/2010/main" val="604713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hart 9"/>
          <p:cNvGraphicFramePr>
            <a:graphicFrameLocks/>
          </p:cNvGraphicFramePr>
          <p:nvPr>
            <p:extLst>
              <p:ext uri="{D42A27DB-BD31-4B8C-83A1-F6EECF244321}">
                <p14:modId xmlns:p14="http://schemas.microsoft.com/office/powerpoint/2010/main" val="3111480909"/>
              </p:ext>
            </p:extLst>
          </p:nvPr>
        </p:nvGraphicFramePr>
        <p:xfrm>
          <a:off x="2555776" y="767594"/>
          <a:ext cx="6284168" cy="5428981"/>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p:cNvSpPr>
            <a:spLocks noGrp="1"/>
          </p:cNvSpPr>
          <p:nvPr>
            <p:ph type="title"/>
          </p:nvPr>
        </p:nvSpPr>
        <p:spPr/>
        <p:txBody>
          <a:bodyPr/>
          <a:lstStyle/>
          <a:p>
            <a:r>
              <a:rPr lang="en-US" dirty="0"/>
              <a:t>Many Protestants Were Raised as Catholics</a:t>
            </a:r>
            <a:endParaRPr lang="en-GB" dirty="0"/>
          </a:p>
        </p:txBody>
      </p:sp>
      <p:sp>
        <p:nvSpPr>
          <p:cNvPr id="8" name="TextBox 7"/>
          <p:cNvSpPr txBox="1"/>
          <p:nvPr/>
        </p:nvSpPr>
        <p:spPr>
          <a:xfrm>
            <a:off x="539552" y="2060848"/>
            <a:ext cx="1872208" cy="1477328"/>
          </a:xfrm>
          <a:prstGeom prst="rect">
            <a:avLst/>
          </a:prstGeom>
          <a:noFill/>
        </p:spPr>
        <p:txBody>
          <a:bodyPr wrap="square" rtlCol="0">
            <a:spAutoFit/>
          </a:bodyPr>
          <a:lstStyle/>
          <a:p>
            <a:r>
              <a:rPr lang="en-US" i="1" dirty="0" smtClean="0"/>
              <a:t>% of current Protestants who say they were raised Catholic</a:t>
            </a:r>
          </a:p>
          <a:p>
            <a:endParaRPr lang="en-GB" dirty="0"/>
          </a:p>
        </p:txBody>
      </p:sp>
    </p:spTree>
    <p:extLst>
      <p:ext uri="{BB962C8B-B14F-4D97-AF65-F5344CB8AC3E}">
        <p14:creationId xmlns:p14="http://schemas.microsoft.com/office/powerpoint/2010/main" val="13390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counts as Christian?</a:t>
            </a:r>
            <a:endParaRPr lang="en-GB" sz="4000" dirty="0"/>
          </a:p>
        </p:txBody>
      </p:sp>
      <p:sp>
        <p:nvSpPr>
          <p:cNvPr id="3" name="Text Placeholder 2"/>
          <p:cNvSpPr>
            <a:spLocks noGrp="1"/>
          </p:cNvSpPr>
          <p:nvPr>
            <p:ph type="body" idx="1"/>
          </p:nvPr>
        </p:nvSpPr>
        <p:spPr/>
        <p:txBody>
          <a:bodyPr/>
          <a:lstStyle/>
          <a:p>
            <a:r>
              <a:rPr lang="en-GB" dirty="0" smtClean="0"/>
              <a:t>Evangelicals and “The gospel”</a:t>
            </a:r>
            <a:endParaRPr lang="en-GB" dirty="0"/>
          </a:p>
        </p:txBody>
      </p:sp>
    </p:spTree>
    <p:extLst>
      <p:ext uri="{BB962C8B-B14F-4D97-AF65-F5344CB8AC3E}">
        <p14:creationId xmlns:p14="http://schemas.microsoft.com/office/powerpoint/2010/main" val="553269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Of course, not all Christians agree on who / what is a Christian</a:t>
            </a:r>
          </a:p>
          <a:p>
            <a:pPr marL="0" indent="0"/>
            <a:endParaRPr lang="en-GB" b="0" dirty="0"/>
          </a:p>
          <a:p>
            <a:pPr marL="0" indent="0"/>
            <a:r>
              <a:rPr lang="en-GB" b="0" dirty="0" smtClean="0"/>
              <a:t>Evangelical Christians from the USA tend to have a very particular vision of what “real” Christianity is – it must be evangelical, protestant, and generally socially conservative. </a:t>
            </a:r>
            <a:endParaRPr lang="en-GB" b="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283968" y="1268760"/>
            <a:ext cx="4644516" cy="3096344"/>
          </a:xfrm>
        </p:spPr>
      </p:pic>
      <p:sp>
        <p:nvSpPr>
          <p:cNvPr id="4" name="Title 3"/>
          <p:cNvSpPr>
            <a:spLocks noGrp="1"/>
          </p:cNvSpPr>
          <p:nvPr>
            <p:ph type="title"/>
          </p:nvPr>
        </p:nvSpPr>
        <p:spPr/>
        <p:txBody>
          <a:bodyPr/>
          <a:lstStyle/>
          <a:p>
            <a:r>
              <a:rPr lang="en-GB" dirty="0"/>
              <a:t>What counts as Christian?</a:t>
            </a:r>
          </a:p>
        </p:txBody>
      </p:sp>
    </p:spTree>
    <p:extLst>
      <p:ext uri="{BB962C8B-B14F-4D97-AF65-F5344CB8AC3E}">
        <p14:creationId xmlns:p14="http://schemas.microsoft.com/office/powerpoint/2010/main" val="186557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260648"/>
            <a:ext cx="7852983" cy="5930746"/>
          </a:xfrm>
        </p:spPr>
      </p:pic>
    </p:spTree>
    <p:extLst>
      <p:ext uri="{BB962C8B-B14F-4D97-AF65-F5344CB8AC3E}">
        <p14:creationId xmlns:p14="http://schemas.microsoft.com/office/powerpoint/2010/main" val="276458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23528" y="908720"/>
            <a:ext cx="5184576" cy="4464496"/>
          </a:xfrm>
        </p:spPr>
      </p:pic>
      <p:sp>
        <p:nvSpPr>
          <p:cNvPr id="3" name="Content Placeholder 2"/>
          <p:cNvSpPr>
            <a:spLocks noGrp="1"/>
          </p:cNvSpPr>
          <p:nvPr>
            <p:ph sz="half" idx="2"/>
          </p:nvPr>
        </p:nvSpPr>
        <p:spPr>
          <a:xfrm>
            <a:off x="5652120" y="1052736"/>
            <a:ext cx="3200400" cy="3712464"/>
          </a:xfrm>
        </p:spPr>
        <p:txBody>
          <a:bodyPr>
            <a:normAutofit fontScale="70000" lnSpcReduction="20000"/>
          </a:bodyPr>
          <a:lstStyle/>
          <a:p>
            <a:pPr marL="0" indent="0"/>
            <a:r>
              <a:rPr lang="en-GB" b="0" dirty="0" smtClean="0"/>
              <a:t>This means that their perception of what counts as the Christian community is defined by adherence to a specific set of evangelical values</a:t>
            </a:r>
          </a:p>
          <a:p>
            <a:pPr marL="0" indent="0"/>
            <a:endParaRPr lang="en-GB" b="0" dirty="0"/>
          </a:p>
          <a:p>
            <a:pPr marL="0" indent="0"/>
            <a:r>
              <a:rPr lang="en-GB" b="0" dirty="0" smtClean="0"/>
              <a:t>Rome as “nominally” Christian?</a:t>
            </a:r>
          </a:p>
          <a:p>
            <a:pPr marL="0" indent="0"/>
            <a:endParaRPr lang="en-GB" b="0" dirty="0"/>
          </a:p>
          <a:p>
            <a:pPr marL="0" indent="0"/>
            <a:r>
              <a:rPr lang="en-GB" b="0" dirty="0" smtClean="0"/>
              <a:t>This gives a strong focus on mission – the spreading of the evangelical gospel</a:t>
            </a:r>
          </a:p>
          <a:p>
            <a:endParaRPr lang="en-GB" dirty="0"/>
          </a:p>
          <a:p>
            <a:endParaRPr lang="en-GB" dirty="0"/>
          </a:p>
        </p:txBody>
      </p:sp>
      <p:sp>
        <p:nvSpPr>
          <p:cNvPr id="4" name="Title 3"/>
          <p:cNvSpPr>
            <a:spLocks noGrp="1"/>
          </p:cNvSpPr>
          <p:nvPr>
            <p:ph type="title"/>
          </p:nvPr>
        </p:nvSpPr>
        <p:spPr/>
        <p:txBody>
          <a:bodyPr/>
          <a:lstStyle/>
          <a:p>
            <a:r>
              <a:rPr lang="en-GB" dirty="0"/>
              <a:t>What counts as Christian?</a:t>
            </a:r>
          </a:p>
        </p:txBody>
      </p:sp>
    </p:spTree>
    <p:extLst>
      <p:ext uri="{BB962C8B-B14F-4D97-AF65-F5344CB8AC3E}">
        <p14:creationId xmlns:p14="http://schemas.microsoft.com/office/powerpoint/2010/main" val="1519314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548680"/>
            <a:ext cx="8208912" cy="4392488"/>
          </a:xfrm>
        </p:spPr>
      </p:pic>
    </p:spTree>
    <p:extLst>
      <p:ext uri="{BB962C8B-B14F-4D97-AF65-F5344CB8AC3E}">
        <p14:creationId xmlns:p14="http://schemas.microsoft.com/office/powerpoint/2010/main" val="30323204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11560" y="1052736"/>
            <a:ext cx="3200400" cy="193690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475656" y="3140968"/>
            <a:ext cx="3284790" cy="2304256"/>
          </a:xfrm>
        </p:spPr>
      </p:pic>
      <p:sp>
        <p:nvSpPr>
          <p:cNvPr id="4" name="Title 3"/>
          <p:cNvSpPr>
            <a:spLocks noGrp="1"/>
          </p:cNvSpPr>
          <p:nvPr>
            <p:ph type="title"/>
          </p:nvPr>
        </p:nvSpPr>
        <p:spPr/>
        <p:txBody>
          <a:bodyPr/>
          <a:lstStyle/>
          <a:p>
            <a:r>
              <a:rPr lang="en-GB" dirty="0"/>
              <a:t>What counts as Christian?</a:t>
            </a:r>
          </a:p>
        </p:txBody>
      </p:sp>
      <p:sp>
        <p:nvSpPr>
          <p:cNvPr id="8" name="TextBox 7"/>
          <p:cNvSpPr txBox="1"/>
          <p:nvPr/>
        </p:nvSpPr>
        <p:spPr>
          <a:xfrm>
            <a:off x="5292080" y="980728"/>
            <a:ext cx="3384376" cy="4093428"/>
          </a:xfrm>
          <a:prstGeom prst="rect">
            <a:avLst/>
          </a:prstGeom>
          <a:noFill/>
        </p:spPr>
        <p:txBody>
          <a:bodyPr wrap="square" rtlCol="0">
            <a:spAutoFit/>
          </a:bodyPr>
          <a:lstStyle/>
          <a:p>
            <a:r>
              <a:rPr lang="en-GB" sz="2000" dirty="0" smtClean="0"/>
              <a:t>This focus on mission has lead to the development of strong links to other areas of the globe through funding, missionaries, and church links.</a:t>
            </a:r>
          </a:p>
          <a:p>
            <a:endParaRPr lang="en-GB" sz="2000" dirty="0"/>
          </a:p>
          <a:p>
            <a:r>
              <a:rPr lang="en-GB" sz="2000" dirty="0" smtClean="0"/>
              <a:t>The focus on evangelical identity has even led to the deployment of missionaries from the global south back to “fallen” areas of Europe or the USA</a:t>
            </a:r>
          </a:p>
        </p:txBody>
      </p:sp>
    </p:spTree>
    <p:extLst>
      <p:ext uri="{BB962C8B-B14F-4D97-AF65-F5344CB8AC3E}">
        <p14:creationId xmlns:p14="http://schemas.microsoft.com/office/powerpoint/2010/main" val="2258443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Global </a:t>
            </a:r>
            <a:r>
              <a:rPr lang="en-US" sz="4000" dirty="0"/>
              <a:t>Christianity</a:t>
            </a:r>
            <a:endParaRPr lang="en-GB" sz="4000" dirty="0"/>
          </a:p>
        </p:txBody>
      </p:sp>
      <p:sp>
        <p:nvSpPr>
          <p:cNvPr id="3" name="Content Placeholder 2"/>
          <p:cNvSpPr>
            <a:spLocks noGrp="1"/>
          </p:cNvSpPr>
          <p:nvPr>
            <p:ph idx="1"/>
          </p:nvPr>
        </p:nvSpPr>
        <p:spPr/>
        <p:txBody>
          <a:bodyPr>
            <a:normAutofit fontScale="92500" lnSpcReduction="20000"/>
          </a:bodyPr>
          <a:lstStyle/>
          <a:p>
            <a:pPr marL="0" indent="0"/>
            <a:r>
              <a:rPr lang="en-GB" b="0" dirty="0" smtClean="0"/>
              <a:t>Christianity across the globe</a:t>
            </a:r>
          </a:p>
          <a:p>
            <a:pPr marL="0" indent="0"/>
            <a:endParaRPr lang="en-GB" b="0" dirty="0"/>
          </a:p>
          <a:p>
            <a:pPr marL="0" indent="0"/>
            <a:r>
              <a:rPr lang="en-GB" b="0" dirty="0" smtClean="0"/>
              <a:t>Contemporary forms of Christianity</a:t>
            </a:r>
          </a:p>
          <a:p>
            <a:pPr marL="0" indent="0"/>
            <a:endParaRPr lang="en-GB" b="0" dirty="0"/>
          </a:p>
          <a:p>
            <a:pPr marL="0" indent="0"/>
            <a:r>
              <a:rPr lang="en-GB" b="0" dirty="0" smtClean="0"/>
              <a:t>Growth and decline</a:t>
            </a:r>
          </a:p>
        </p:txBody>
      </p:sp>
      <p:sp>
        <p:nvSpPr>
          <p:cNvPr id="4" name="Text Placeholder 3"/>
          <p:cNvSpPr>
            <a:spLocks noGrp="1"/>
          </p:cNvSpPr>
          <p:nvPr>
            <p:ph type="body" sz="half" idx="2"/>
          </p:nvPr>
        </p:nvSpPr>
        <p:spPr/>
        <p:txBody>
          <a:bodyPr/>
          <a:lstStyle/>
          <a:p>
            <a:r>
              <a:rPr lang="en-US" dirty="0" smtClean="0"/>
              <a:t>CHRISTIANITY ACROSS THE WORLD</a:t>
            </a:r>
          </a:p>
          <a:p>
            <a:endParaRPr lang="en-GB" dirty="0"/>
          </a:p>
        </p:txBody>
      </p:sp>
    </p:spTree>
    <p:extLst>
      <p:ext uri="{BB962C8B-B14F-4D97-AF65-F5344CB8AC3E}">
        <p14:creationId xmlns:p14="http://schemas.microsoft.com/office/powerpoint/2010/main" val="16962670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Global Christianity</a:t>
            </a:r>
            <a:endParaRPr lang="en-GB" sz="4000" dirty="0"/>
          </a:p>
        </p:txBody>
      </p:sp>
      <p:sp>
        <p:nvSpPr>
          <p:cNvPr id="3" name="Content Placeholder 2"/>
          <p:cNvSpPr>
            <a:spLocks noGrp="1"/>
          </p:cNvSpPr>
          <p:nvPr>
            <p:ph idx="1"/>
          </p:nvPr>
        </p:nvSpPr>
        <p:spPr/>
        <p:txBody>
          <a:bodyPr>
            <a:normAutofit fontScale="70000" lnSpcReduction="20000"/>
          </a:bodyPr>
          <a:lstStyle/>
          <a:p>
            <a:pPr marL="0" indent="0"/>
            <a:r>
              <a:rPr lang="en-GB" b="0" dirty="0" smtClean="0"/>
              <a:t>Christianity never stands still – geographically, socially, </a:t>
            </a:r>
            <a:r>
              <a:rPr lang="en-GB" b="0" dirty="0" err="1" smtClean="0"/>
              <a:t>interdenominationally</a:t>
            </a:r>
            <a:r>
              <a:rPr lang="en-GB" b="0" dirty="0" smtClean="0"/>
              <a:t>, culturally, practically, or doctrinally</a:t>
            </a:r>
          </a:p>
          <a:p>
            <a:pPr marL="0" indent="0"/>
            <a:endParaRPr lang="en-GB" b="0" dirty="0"/>
          </a:p>
          <a:p>
            <a:pPr marL="0" indent="0"/>
            <a:r>
              <a:rPr lang="en-GB" b="0" dirty="0" smtClean="0"/>
              <a:t>Christianity is an ongoing story of a relationship between the story of Christ and the people of the world.</a:t>
            </a:r>
            <a:endParaRPr lang="en-GB" b="0" dirty="0"/>
          </a:p>
        </p:txBody>
      </p:sp>
      <p:sp>
        <p:nvSpPr>
          <p:cNvPr id="4" name="Text Placeholder 3"/>
          <p:cNvSpPr>
            <a:spLocks noGrp="1"/>
          </p:cNvSpPr>
          <p:nvPr>
            <p:ph type="body" sz="half" idx="2"/>
          </p:nvPr>
        </p:nvSpPr>
        <p:spPr/>
        <p:txBody>
          <a:bodyPr/>
          <a:lstStyle/>
          <a:p>
            <a:r>
              <a:rPr lang="en-US" dirty="0"/>
              <a:t>CHRISTIANITY ACROSS THE WORLD</a:t>
            </a:r>
          </a:p>
          <a:p>
            <a:endParaRPr lang="en-GB" dirty="0"/>
          </a:p>
          <a:p>
            <a:endParaRPr lang="en-GB" dirty="0"/>
          </a:p>
        </p:txBody>
      </p:sp>
    </p:spTree>
    <p:extLst>
      <p:ext uri="{BB962C8B-B14F-4D97-AF65-F5344CB8AC3E}">
        <p14:creationId xmlns:p14="http://schemas.microsoft.com/office/powerpoint/2010/main" val="35728773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Custom 8">
      <a:dk1>
        <a:srgbClr val="000000"/>
      </a:dk1>
      <a:lt1>
        <a:srgbClr val="FFFFFF"/>
      </a:lt1>
      <a:dk2>
        <a:srgbClr val="434342"/>
      </a:dk2>
      <a:lt2>
        <a:srgbClr val="CDD7D9"/>
      </a:lt2>
      <a:accent1>
        <a:srgbClr val="797B7E"/>
      </a:accent1>
      <a:accent2>
        <a:srgbClr val="FFFF9A"/>
      </a:accent2>
      <a:accent3>
        <a:srgbClr val="AB73D5"/>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196</TotalTime>
  <Words>876</Words>
  <Application>Microsoft Office PowerPoint</Application>
  <PresentationFormat>On-screen Show (4:3)</PresentationFormat>
  <Paragraphs>129</Paragraphs>
  <Slides>33</Slides>
  <Notes>0</Notes>
  <HiddenSlides>0</HiddenSlides>
  <MMClips>1</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Angles</vt:lpstr>
      <vt:lpstr>TRRS4010 Judaism &amp; Christianity</vt:lpstr>
      <vt:lpstr>Dr Angus M Slater</vt:lpstr>
      <vt:lpstr>Week 10ii: Global Christianity</vt:lpstr>
      <vt:lpstr>Global Christianity</vt:lpstr>
      <vt:lpstr>Global Christianity</vt:lpstr>
      <vt:lpstr>Growth and Decline</vt:lpstr>
      <vt:lpstr>Christianity across the Globe</vt:lpstr>
      <vt:lpstr>How does Christianity spread?</vt:lpstr>
      <vt:lpstr>How does Christianity spread?</vt:lpstr>
      <vt:lpstr>PowerPoint Presentation</vt:lpstr>
      <vt:lpstr>How does Christianity spread?</vt:lpstr>
      <vt:lpstr>PowerPoint Presentation</vt:lpstr>
      <vt:lpstr>How does Christianity spread?</vt:lpstr>
      <vt:lpstr>Contemporary Christianity</vt:lpstr>
      <vt:lpstr>Contemporary Christianity</vt:lpstr>
      <vt:lpstr>Contemporary Christianity</vt:lpstr>
      <vt:lpstr>Contemporary Christianity</vt:lpstr>
      <vt:lpstr>Global shift</vt:lpstr>
      <vt:lpstr>Global shift</vt:lpstr>
      <vt:lpstr>Global Growth</vt:lpstr>
      <vt:lpstr>Global Growth</vt:lpstr>
      <vt:lpstr>Intra-Christian Shifts</vt:lpstr>
      <vt:lpstr>Intra-Christian shifts: Latin America</vt:lpstr>
      <vt:lpstr>Intra-Christian shifts: Latin America</vt:lpstr>
      <vt:lpstr>Many Protestants Were Raised as Catholics</vt:lpstr>
      <vt:lpstr>What counts as Christian?</vt:lpstr>
      <vt:lpstr>What counts as Christian?</vt:lpstr>
      <vt:lpstr>PowerPoint Presentation</vt:lpstr>
      <vt:lpstr>What counts as Christian?</vt:lpstr>
      <vt:lpstr>PowerPoint Presentation</vt:lpstr>
      <vt:lpstr>What counts as Christian?</vt:lpstr>
      <vt:lpstr>Global Christianity</vt:lpstr>
      <vt:lpstr>Global Christianity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11</cp:revision>
  <dcterms:created xsi:type="dcterms:W3CDTF">2017-10-12T10:47:03Z</dcterms:created>
  <dcterms:modified xsi:type="dcterms:W3CDTF">2017-10-12T15:06:42Z</dcterms:modified>
</cp:coreProperties>
</file>