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4"/>
  </p:notesMasterIdLst>
  <p:sldIdLst>
    <p:sldId id="342" r:id="rId2"/>
    <p:sldId id="421" r:id="rId3"/>
    <p:sldId id="380" r:id="rId4"/>
    <p:sldId id="366" r:id="rId5"/>
    <p:sldId id="422" r:id="rId6"/>
    <p:sldId id="434" r:id="rId7"/>
    <p:sldId id="436" r:id="rId8"/>
    <p:sldId id="437" r:id="rId9"/>
    <p:sldId id="427" r:id="rId10"/>
    <p:sldId id="438" r:id="rId11"/>
    <p:sldId id="428" r:id="rId12"/>
    <p:sldId id="443" r:id="rId13"/>
    <p:sldId id="435" r:id="rId14"/>
    <p:sldId id="439" r:id="rId15"/>
    <p:sldId id="440" r:id="rId16"/>
    <p:sldId id="441" r:id="rId17"/>
    <p:sldId id="442" r:id="rId18"/>
    <p:sldId id="462" r:id="rId19"/>
    <p:sldId id="458" r:id="rId20"/>
    <p:sldId id="461" r:id="rId21"/>
    <p:sldId id="373" r:id="rId22"/>
    <p:sldId id="3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0993" autoAdjust="0"/>
  </p:normalViewPr>
  <p:slideViewPr>
    <p:cSldViewPr snapToGrid="0">
      <p:cViewPr varScale="1">
        <p:scale>
          <a:sx n="63" d="100"/>
          <a:sy n="63" d="100"/>
        </p:scale>
        <p:origin x="193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EFE30941-9E24-4CE2-BFFF-BA104825085F}"/>
    <pc:docChg chg="delSld modSld">
      <pc:chgData name="Hoang Dang Nguyen" userId="1de6b3a7-5191-4a0c-8968-b8f905305e1d" providerId="ADAL" clId="{EFE30941-9E24-4CE2-BFFF-BA104825085F}" dt="2023-10-02T12:20:28.251" v="2" actId="6549"/>
      <pc:docMkLst>
        <pc:docMk/>
      </pc:docMkLst>
      <pc:sldChg chg="modSp mod">
        <pc:chgData name="Hoang Dang Nguyen" userId="1de6b3a7-5191-4a0c-8968-b8f905305e1d" providerId="ADAL" clId="{EFE30941-9E24-4CE2-BFFF-BA104825085F}" dt="2023-10-02T12:20:28.251" v="2" actId="6549"/>
        <pc:sldMkLst>
          <pc:docMk/>
          <pc:sldMk cId="0" sldId="366"/>
        </pc:sldMkLst>
        <pc:spChg chg="mod">
          <ac:chgData name="Hoang Dang Nguyen" userId="1de6b3a7-5191-4a0c-8968-b8f905305e1d" providerId="ADAL" clId="{EFE30941-9E24-4CE2-BFFF-BA104825085F}" dt="2023-10-02T12:20:28.251" v="2" actId="6549"/>
          <ac:spMkLst>
            <pc:docMk/>
            <pc:sldMk cId="0" sldId="366"/>
            <ac:spMk id="9219" creationId="{CC9080E7-7437-1057-6AA4-225BBDCDCC00}"/>
          </ac:spMkLst>
        </pc:spChg>
      </pc:sldChg>
      <pc:sldChg chg="del">
        <pc:chgData name="Hoang Dang Nguyen" userId="1de6b3a7-5191-4a0c-8968-b8f905305e1d" providerId="ADAL" clId="{EFE30941-9E24-4CE2-BFFF-BA104825085F}" dt="2023-10-02T12:19:53.185" v="0" actId="47"/>
        <pc:sldMkLst>
          <pc:docMk/>
          <pc:sldMk cId="2388187305" sldId="449"/>
        </pc:sldMkLst>
      </pc:sldChg>
      <pc:sldChg chg="del">
        <pc:chgData name="Hoang Dang Nguyen" userId="1de6b3a7-5191-4a0c-8968-b8f905305e1d" providerId="ADAL" clId="{EFE30941-9E24-4CE2-BFFF-BA104825085F}" dt="2023-10-02T12:19:55.466" v="1" actId="47"/>
        <pc:sldMkLst>
          <pc:docMk/>
          <pc:sldMk cId="3253172029" sldId="451"/>
        </pc:sldMkLst>
      </pc:sldChg>
    </pc:docChg>
  </pc:docChgLst>
  <pc:docChgLst>
    <pc:chgData name="Hoang Dang Nguyen" userId="1de6b3a7-5191-4a0c-8968-b8f905305e1d" providerId="ADAL" clId="{1BC41C48-F2EA-4DE6-A478-4BA6AEF6D2BE}"/>
    <pc:docChg chg="custSel addSld delSld modSld">
      <pc:chgData name="Hoang Dang Nguyen" userId="1de6b3a7-5191-4a0c-8968-b8f905305e1d" providerId="ADAL" clId="{1BC41C48-F2EA-4DE6-A478-4BA6AEF6D2BE}" dt="2023-09-21T11:07:37.186" v="2149" actId="404"/>
      <pc:docMkLst>
        <pc:docMk/>
      </pc:docMkLst>
      <pc:sldChg chg="del">
        <pc:chgData name="Hoang Dang Nguyen" userId="1de6b3a7-5191-4a0c-8968-b8f905305e1d" providerId="ADAL" clId="{1BC41C48-F2EA-4DE6-A478-4BA6AEF6D2BE}" dt="2023-09-21T09:54:57.982" v="1" actId="47"/>
        <pc:sldMkLst>
          <pc:docMk/>
          <pc:sldMk cId="3661340027" sldId="256"/>
        </pc:sldMkLst>
      </pc:sldChg>
      <pc:sldChg chg="del">
        <pc:chgData name="Hoang Dang Nguyen" userId="1de6b3a7-5191-4a0c-8968-b8f905305e1d" providerId="ADAL" clId="{1BC41C48-F2EA-4DE6-A478-4BA6AEF6D2BE}" dt="2023-09-21T09:54:58.697" v="2" actId="47"/>
        <pc:sldMkLst>
          <pc:docMk/>
          <pc:sldMk cId="2543127053" sldId="257"/>
        </pc:sldMkLst>
      </pc:sldChg>
      <pc:sldChg chg="add">
        <pc:chgData name="Hoang Dang Nguyen" userId="1de6b3a7-5191-4a0c-8968-b8f905305e1d" providerId="ADAL" clId="{1BC41C48-F2EA-4DE6-A478-4BA6AEF6D2BE}" dt="2023-09-21T09:54:53.273" v="0"/>
        <pc:sldMkLst>
          <pc:docMk/>
          <pc:sldMk cId="0" sldId="342"/>
        </pc:sldMkLst>
      </pc:sldChg>
      <pc:sldChg chg="add">
        <pc:chgData name="Hoang Dang Nguyen" userId="1de6b3a7-5191-4a0c-8968-b8f905305e1d" providerId="ADAL" clId="{1BC41C48-F2EA-4DE6-A478-4BA6AEF6D2BE}" dt="2023-09-21T09:54:53.273" v="0"/>
        <pc:sldMkLst>
          <pc:docMk/>
          <pc:sldMk cId="0" sldId="363"/>
        </pc:sldMkLst>
      </pc:sldChg>
      <pc:sldChg chg="modSp add mod">
        <pc:chgData name="Hoang Dang Nguyen" userId="1de6b3a7-5191-4a0c-8968-b8f905305e1d" providerId="ADAL" clId="{1BC41C48-F2EA-4DE6-A478-4BA6AEF6D2BE}" dt="2023-09-21T10:52:58.685" v="1395" actId="20577"/>
        <pc:sldMkLst>
          <pc:docMk/>
          <pc:sldMk cId="0" sldId="366"/>
        </pc:sldMkLst>
        <pc:spChg chg="mod">
          <ac:chgData name="Hoang Dang Nguyen" userId="1de6b3a7-5191-4a0c-8968-b8f905305e1d" providerId="ADAL" clId="{1BC41C48-F2EA-4DE6-A478-4BA6AEF6D2BE}" dt="2023-09-21T10:52:58.685" v="1395" actId="20577"/>
          <ac:spMkLst>
            <pc:docMk/>
            <pc:sldMk cId="0" sldId="366"/>
            <ac:spMk id="9219" creationId="{CC9080E7-7437-1057-6AA4-225BBDCDCC00}"/>
          </ac:spMkLst>
        </pc:spChg>
      </pc:sldChg>
      <pc:sldChg chg="modSp add mod">
        <pc:chgData name="Hoang Dang Nguyen" userId="1de6b3a7-5191-4a0c-8968-b8f905305e1d" providerId="ADAL" clId="{1BC41C48-F2EA-4DE6-A478-4BA6AEF6D2BE}" dt="2023-09-21T10:48:40.841" v="1306" actId="20577"/>
        <pc:sldMkLst>
          <pc:docMk/>
          <pc:sldMk cId="0" sldId="373"/>
        </pc:sldMkLst>
        <pc:spChg chg="mod">
          <ac:chgData name="Hoang Dang Nguyen" userId="1de6b3a7-5191-4a0c-8968-b8f905305e1d" providerId="ADAL" clId="{1BC41C48-F2EA-4DE6-A478-4BA6AEF6D2BE}" dt="2023-09-21T10:48:40.841" v="1306" actId="20577"/>
          <ac:spMkLst>
            <pc:docMk/>
            <pc:sldMk cId="0" sldId="373"/>
            <ac:spMk id="3" creationId="{C1384EE9-6F40-1556-CB6F-BEDBE6E6A81C}"/>
          </ac:spMkLst>
        </pc:spChg>
      </pc:sldChg>
      <pc:sldChg chg="addSp modSp add">
        <pc:chgData name="Hoang Dang Nguyen" userId="1de6b3a7-5191-4a0c-8968-b8f905305e1d" providerId="ADAL" clId="{1BC41C48-F2EA-4DE6-A478-4BA6AEF6D2BE}" dt="2023-09-21T10:31:20.022" v="1291"/>
        <pc:sldMkLst>
          <pc:docMk/>
          <pc:sldMk cId="0" sldId="380"/>
        </pc:sldMkLst>
        <pc:picChg chg="add mod">
          <ac:chgData name="Hoang Dang Nguyen" userId="1de6b3a7-5191-4a0c-8968-b8f905305e1d" providerId="ADAL" clId="{1BC41C48-F2EA-4DE6-A478-4BA6AEF6D2BE}" dt="2023-09-21T10:31:20.022" v="1291"/>
          <ac:picMkLst>
            <pc:docMk/>
            <pc:sldMk cId="0" sldId="380"/>
            <ac:picMk id="2" creationId="{4E8E46D3-F1E8-1A9F-9712-9C59DC19452D}"/>
          </ac:picMkLst>
        </pc:picChg>
      </pc:sldChg>
      <pc:sldChg chg="modSp add mod">
        <pc:chgData name="Hoang Dang Nguyen" userId="1de6b3a7-5191-4a0c-8968-b8f905305e1d" providerId="ADAL" clId="{1BC41C48-F2EA-4DE6-A478-4BA6AEF6D2BE}" dt="2023-09-21T10:31:46.576" v="1292" actId="6549"/>
        <pc:sldMkLst>
          <pc:docMk/>
          <pc:sldMk cId="0" sldId="421"/>
        </pc:sldMkLst>
        <pc:spChg chg="mod">
          <ac:chgData name="Hoang Dang Nguyen" userId="1de6b3a7-5191-4a0c-8968-b8f905305e1d" providerId="ADAL" clId="{1BC41C48-F2EA-4DE6-A478-4BA6AEF6D2BE}" dt="2023-09-21T10:31:46.576" v="1292" actId="6549"/>
          <ac:spMkLst>
            <pc:docMk/>
            <pc:sldMk cId="0" sldId="421"/>
            <ac:spMk id="7171" creationId="{2A2F879C-01D9-3C8A-0F3C-4A9703AA2CE4}"/>
          </ac:spMkLst>
        </pc:spChg>
      </pc:sldChg>
      <pc:sldChg chg="add">
        <pc:chgData name="Hoang Dang Nguyen" userId="1de6b3a7-5191-4a0c-8968-b8f905305e1d" providerId="ADAL" clId="{1BC41C48-F2EA-4DE6-A478-4BA6AEF6D2BE}" dt="2023-09-21T09:54:53.273" v="0"/>
        <pc:sldMkLst>
          <pc:docMk/>
          <pc:sldMk cId="1951711516" sldId="422"/>
        </pc:sldMkLst>
      </pc:sldChg>
      <pc:sldChg chg="add">
        <pc:chgData name="Hoang Dang Nguyen" userId="1de6b3a7-5191-4a0c-8968-b8f905305e1d" providerId="ADAL" clId="{1BC41C48-F2EA-4DE6-A478-4BA6AEF6D2BE}" dt="2023-09-21T09:54:53.273" v="0"/>
        <pc:sldMkLst>
          <pc:docMk/>
          <pc:sldMk cId="1769789210" sldId="427"/>
        </pc:sldMkLst>
      </pc:sldChg>
      <pc:sldChg chg="add">
        <pc:chgData name="Hoang Dang Nguyen" userId="1de6b3a7-5191-4a0c-8968-b8f905305e1d" providerId="ADAL" clId="{1BC41C48-F2EA-4DE6-A478-4BA6AEF6D2BE}" dt="2023-09-21T09:54:53.273" v="0"/>
        <pc:sldMkLst>
          <pc:docMk/>
          <pc:sldMk cId="855697581" sldId="428"/>
        </pc:sldMkLst>
      </pc:sldChg>
      <pc:sldChg chg="add">
        <pc:chgData name="Hoang Dang Nguyen" userId="1de6b3a7-5191-4a0c-8968-b8f905305e1d" providerId="ADAL" clId="{1BC41C48-F2EA-4DE6-A478-4BA6AEF6D2BE}" dt="2023-09-21T09:54:53.273" v="0"/>
        <pc:sldMkLst>
          <pc:docMk/>
          <pc:sldMk cId="4083622736" sldId="434"/>
        </pc:sldMkLst>
      </pc:sldChg>
      <pc:sldChg chg="add">
        <pc:chgData name="Hoang Dang Nguyen" userId="1de6b3a7-5191-4a0c-8968-b8f905305e1d" providerId="ADAL" clId="{1BC41C48-F2EA-4DE6-A478-4BA6AEF6D2BE}" dt="2023-09-21T09:54:53.273" v="0"/>
        <pc:sldMkLst>
          <pc:docMk/>
          <pc:sldMk cId="1695051790" sldId="435"/>
        </pc:sldMkLst>
      </pc:sldChg>
      <pc:sldChg chg="modSp add mod">
        <pc:chgData name="Hoang Dang Nguyen" userId="1de6b3a7-5191-4a0c-8968-b8f905305e1d" providerId="ADAL" clId="{1BC41C48-F2EA-4DE6-A478-4BA6AEF6D2BE}" dt="2023-09-21T10:49:51.968" v="1329" actId="14100"/>
        <pc:sldMkLst>
          <pc:docMk/>
          <pc:sldMk cId="3904388328" sldId="436"/>
        </pc:sldMkLst>
        <pc:spChg chg="mod">
          <ac:chgData name="Hoang Dang Nguyen" userId="1de6b3a7-5191-4a0c-8968-b8f905305e1d" providerId="ADAL" clId="{1BC41C48-F2EA-4DE6-A478-4BA6AEF6D2BE}" dt="2023-09-21T10:49:51.968" v="1329" actId="14100"/>
          <ac:spMkLst>
            <pc:docMk/>
            <pc:sldMk cId="3904388328" sldId="436"/>
            <ac:spMk id="6" creationId="{D2F0C735-3C34-6A67-86B1-B62F4536724F}"/>
          </ac:spMkLst>
        </pc:spChg>
      </pc:sldChg>
      <pc:sldChg chg="modSp add mod">
        <pc:chgData name="Hoang Dang Nguyen" userId="1de6b3a7-5191-4a0c-8968-b8f905305e1d" providerId="ADAL" clId="{1BC41C48-F2EA-4DE6-A478-4BA6AEF6D2BE}" dt="2023-09-21T10:50:14.040" v="1339" actId="1076"/>
        <pc:sldMkLst>
          <pc:docMk/>
          <pc:sldMk cId="651077936" sldId="437"/>
        </pc:sldMkLst>
        <pc:spChg chg="mod">
          <ac:chgData name="Hoang Dang Nguyen" userId="1de6b3a7-5191-4a0c-8968-b8f905305e1d" providerId="ADAL" clId="{1BC41C48-F2EA-4DE6-A478-4BA6AEF6D2BE}" dt="2023-09-21T10:50:14.040" v="1339" actId="1076"/>
          <ac:spMkLst>
            <pc:docMk/>
            <pc:sldMk cId="651077936" sldId="437"/>
            <ac:spMk id="6" creationId="{D2F0C735-3C34-6A67-86B1-B62F4536724F}"/>
          </ac:spMkLst>
        </pc:spChg>
      </pc:sldChg>
      <pc:sldChg chg="modSp add mod">
        <pc:chgData name="Hoang Dang Nguyen" userId="1de6b3a7-5191-4a0c-8968-b8f905305e1d" providerId="ADAL" clId="{1BC41C48-F2EA-4DE6-A478-4BA6AEF6D2BE}" dt="2023-09-21T10:50:49.708" v="1353" actId="1076"/>
        <pc:sldMkLst>
          <pc:docMk/>
          <pc:sldMk cId="1084331741" sldId="438"/>
        </pc:sldMkLst>
        <pc:spChg chg="mod">
          <ac:chgData name="Hoang Dang Nguyen" userId="1de6b3a7-5191-4a0c-8968-b8f905305e1d" providerId="ADAL" clId="{1BC41C48-F2EA-4DE6-A478-4BA6AEF6D2BE}" dt="2023-09-21T10:50:49.708" v="1353" actId="1076"/>
          <ac:spMkLst>
            <pc:docMk/>
            <pc:sldMk cId="1084331741" sldId="438"/>
            <ac:spMk id="3" creationId="{9A701E53-F07A-E738-4F31-6BA9ABAC227B}"/>
          </ac:spMkLst>
        </pc:spChg>
        <pc:picChg chg="mod">
          <ac:chgData name="Hoang Dang Nguyen" userId="1de6b3a7-5191-4a0c-8968-b8f905305e1d" providerId="ADAL" clId="{1BC41C48-F2EA-4DE6-A478-4BA6AEF6D2BE}" dt="2023-09-21T10:50:46.854" v="1352" actId="1076"/>
          <ac:picMkLst>
            <pc:docMk/>
            <pc:sldMk cId="1084331741" sldId="438"/>
            <ac:picMk id="2" creationId="{EA26FD2B-A32F-47BB-9169-1266C725CAD8}"/>
          </ac:picMkLst>
        </pc:picChg>
      </pc:sldChg>
      <pc:sldChg chg="modSp add mod">
        <pc:chgData name="Hoang Dang Nguyen" userId="1de6b3a7-5191-4a0c-8968-b8f905305e1d" providerId="ADAL" clId="{1BC41C48-F2EA-4DE6-A478-4BA6AEF6D2BE}" dt="2023-09-21T10:55:55.427" v="1454" actId="20577"/>
        <pc:sldMkLst>
          <pc:docMk/>
          <pc:sldMk cId="1772750539" sldId="439"/>
        </pc:sldMkLst>
        <pc:spChg chg="mod">
          <ac:chgData name="Hoang Dang Nguyen" userId="1de6b3a7-5191-4a0c-8968-b8f905305e1d" providerId="ADAL" clId="{1BC41C48-F2EA-4DE6-A478-4BA6AEF6D2BE}" dt="2023-09-21T10:55:55.427" v="1454" actId="20577"/>
          <ac:spMkLst>
            <pc:docMk/>
            <pc:sldMk cId="1772750539" sldId="439"/>
            <ac:spMk id="9219" creationId="{CC9080E7-7437-1057-6AA4-225BBDCDCC00}"/>
          </ac:spMkLst>
        </pc:spChg>
      </pc:sldChg>
      <pc:sldChg chg="modSp add mod">
        <pc:chgData name="Hoang Dang Nguyen" userId="1de6b3a7-5191-4a0c-8968-b8f905305e1d" providerId="ADAL" clId="{1BC41C48-F2EA-4DE6-A478-4BA6AEF6D2BE}" dt="2023-09-21T10:51:06.870" v="1362" actId="14100"/>
        <pc:sldMkLst>
          <pc:docMk/>
          <pc:sldMk cId="3597968708" sldId="440"/>
        </pc:sldMkLst>
        <pc:spChg chg="mod">
          <ac:chgData name="Hoang Dang Nguyen" userId="1de6b3a7-5191-4a0c-8968-b8f905305e1d" providerId="ADAL" clId="{1BC41C48-F2EA-4DE6-A478-4BA6AEF6D2BE}" dt="2023-09-21T10:51:06.870" v="1362" actId="14100"/>
          <ac:spMkLst>
            <pc:docMk/>
            <pc:sldMk cId="3597968708" sldId="440"/>
            <ac:spMk id="3" creationId="{05AEBA7A-6E78-5C51-71CD-1D894DC96A58}"/>
          </ac:spMkLst>
        </pc:spChg>
      </pc:sldChg>
      <pc:sldChg chg="add">
        <pc:chgData name="Hoang Dang Nguyen" userId="1de6b3a7-5191-4a0c-8968-b8f905305e1d" providerId="ADAL" clId="{1BC41C48-F2EA-4DE6-A478-4BA6AEF6D2BE}" dt="2023-09-21T09:54:53.273" v="0"/>
        <pc:sldMkLst>
          <pc:docMk/>
          <pc:sldMk cId="3444395372" sldId="441"/>
        </pc:sldMkLst>
      </pc:sldChg>
      <pc:sldChg chg="add">
        <pc:chgData name="Hoang Dang Nguyen" userId="1de6b3a7-5191-4a0c-8968-b8f905305e1d" providerId="ADAL" clId="{1BC41C48-F2EA-4DE6-A478-4BA6AEF6D2BE}" dt="2023-09-21T09:54:53.273" v="0"/>
        <pc:sldMkLst>
          <pc:docMk/>
          <pc:sldMk cId="1202786178" sldId="442"/>
        </pc:sldMkLst>
      </pc:sldChg>
      <pc:sldChg chg="addSp delSp modSp add mod modNotesTx">
        <pc:chgData name="Hoang Dang Nguyen" userId="1de6b3a7-5191-4a0c-8968-b8f905305e1d" providerId="ADAL" clId="{1BC41C48-F2EA-4DE6-A478-4BA6AEF6D2BE}" dt="2023-09-21T10:55:24.674" v="1440" actId="20577"/>
        <pc:sldMkLst>
          <pc:docMk/>
          <pc:sldMk cId="3361488398" sldId="443"/>
        </pc:sldMkLst>
        <pc:spChg chg="add mod">
          <ac:chgData name="Hoang Dang Nguyen" userId="1de6b3a7-5191-4a0c-8968-b8f905305e1d" providerId="ADAL" clId="{1BC41C48-F2EA-4DE6-A478-4BA6AEF6D2BE}" dt="2023-09-21T10:03:43.022" v="418"/>
          <ac:spMkLst>
            <pc:docMk/>
            <pc:sldMk cId="3361488398" sldId="443"/>
            <ac:spMk id="2" creationId="{55566E6C-55B2-ED12-2386-135CF3E23C18}"/>
          </ac:spMkLst>
        </pc:spChg>
        <pc:spChg chg="mod">
          <ac:chgData name="Hoang Dang Nguyen" userId="1de6b3a7-5191-4a0c-8968-b8f905305e1d" providerId="ADAL" clId="{1BC41C48-F2EA-4DE6-A478-4BA6AEF6D2BE}" dt="2023-09-21T10:03:48.075" v="419" actId="14100"/>
          <ac:spMkLst>
            <pc:docMk/>
            <pc:sldMk cId="3361488398" sldId="443"/>
            <ac:spMk id="9218" creationId="{1CA15F00-959D-6A33-495F-E30AAFD4C10E}"/>
          </ac:spMkLst>
        </pc:spChg>
        <pc:spChg chg="mod">
          <ac:chgData name="Hoang Dang Nguyen" userId="1de6b3a7-5191-4a0c-8968-b8f905305e1d" providerId="ADAL" clId="{1BC41C48-F2EA-4DE6-A478-4BA6AEF6D2BE}" dt="2023-09-21T10:55:24.674" v="1440" actId="20577"/>
          <ac:spMkLst>
            <pc:docMk/>
            <pc:sldMk cId="3361488398" sldId="443"/>
            <ac:spMk id="9219" creationId="{CC9080E7-7437-1057-6AA4-225BBDCDCC00}"/>
          </ac:spMkLst>
        </pc:spChg>
        <pc:picChg chg="add del mod">
          <ac:chgData name="Hoang Dang Nguyen" userId="1de6b3a7-5191-4a0c-8968-b8f905305e1d" providerId="ADAL" clId="{1BC41C48-F2EA-4DE6-A478-4BA6AEF6D2BE}" dt="2023-09-21T10:27:13.803" v="1285" actId="478"/>
          <ac:picMkLst>
            <pc:docMk/>
            <pc:sldMk cId="3361488398" sldId="443"/>
            <ac:picMk id="1026" creationId="{B8D5E5B1-7D8F-B703-1661-225AFC20523B}"/>
          </ac:picMkLst>
        </pc:picChg>
      </pc:sldChg>
      <pc:sldChg chg="add modNotesTx">
        <pc:chgData name="Hoang Dang Nguyen" userId="1de6b3a7-5191-4a0c-8968-b8f905305e1d" providerId="ADAL" clId="{1BC41C48-F2EA-4DE6-A478-4BA6AEF6D2BE}" dt="2023-09-21T10:00:02.264" v="236" actId="6549"/>
        <pc:sldMkLst>
          <pc:docMk/>
          <pc:sldMk cId="290787176" sldId="447"/>
        </pc:sldMkLst>
      </pc:sldChg>
      <pc:sldChg chg="modSp add mod">
        <pc:chgData name="Hoang Dang Nguyen" userId="1de6b3a7-5191-4a0c-8968-b8f905305e1d" providerId="ADAL" clId="{1BC41C48-F2EA-4DE6-A478-4BA6AEF6D2BE}" dt="2023-09-21T10:02:08.773" v="288" actId="20577"/>
        <pc:sldMkLst>
          <pc:docMk/>
          <pc:sldMk cId="714084256" sldId="448"/>
        </pc:sldMkLst>
        <pc:spChg chg="mod">
          <ac:chgData name="Hoang Dang Nguyen" userId="1de6b3a7-5191-4a0c-8968-b8f905305e1d" providerId="ADAL" clId="{1BC41C48-F2EA-4DE6-A478-4BA6AEF6D2BE}" dt="2023-09-21T10:02:08.773" v="288" actId="20577"/>
          <ac:spMkLst>
            <pc:docMk/>
            <pc:sldMk cId="714084256" sldId="448"/>
            <ac:spMk id="12" creationId="{3C976E9C-3007-A345-D8C5-097FC6FF0039}"/>
          </ac:spMkLst>
        </pc:spChg>
      </pc:sldChg>
      <pc:sldChg chg="add">
        <pc:chgData name="Hoang Dang Nguyen" userId="1de6b3a7-5191-4a0c-8968-b8f905305e1d" providerId="ADAL" clId="{1BC41C48-F2EA-4DE6-A478-4BA6AEF6D2BE}" dt="2023-09-21T10:00:26.648" v="237"/>
        <pc:sldMkLst>
          <pc:docMk/>
          <pc:sldMk cId="2388187305" sldId="449"/>
        </pc:sldMkLst>
      </pc:sldChg>
      <pc:sldChg chg="add del">
        <pc:chgData name="Hoang Dang Nguyen" userId="1de6b3a7-5191-4a0c-8968-b8f905305e1d" providerId="ADAL" clId="{1BC41C48-F2EA-4DE6-A478-4BA6AEF6D2BE}" dt="2023-09-21T10:02:24.704" v="290"/>
        <pc:sldMkLst>
          <pc:docMk/>
          <pc:sldMk cId="2118924260" sldId="450"/>
        </pc:sldMkLst>
      </pc:sldChg>
      <pc:sldChg chg="modSp add mod">
        <pc:chgData name="Hoang Dang Nguyen" userId="1de6b3a7-5191-4a0c-8968-b8f905305e1d" providerId="ADAL" clId="{1BC41C48-F2EA-4DE6-A478-4BA6AEF6D2BE}" dt="2023-09-21T10:03:11.366" v="408" actId="20577"/>
        <pc:sldMkLst>
          <pc:docMk/>
          <pc:sldMk cId="3836463789" sldId="450"/>
        </pc:sldMkLst>
        <pc:spChg chg="mod">
          <ac:chgData name="Hoang Dang Nguyen" userId="1de6b3a7-5191-4a0c-8968-b8f905305e1d" providerId="ADAL" clId="{1BC41C48-F2EA-4DE6-A478-4BA6AEF6D2BE}" dt="2023-09-21T10:02:31.868" v="293" actId="20577"/>
          <ac:spMkLst>
            <pc:docMk/>
            <pc:sldMk cId="3836463789" sldId="450"/>
            <ac:spMk id="2" creationId="{007D365B-71E8-EEA1-3C2D-EE7B7FEDE7A4}"/>
          </ac:spMkLst>
        </pc:spChg>
        <pc:spChg chg="mod">
          <ac:chgData name="Hoang Dang Nguyen" userId="1de6b3a7-5191-4a0c-8968-b8f905305e1d" providerId="ADAL" clId="{1BC41C48-F2EA-4DE6-A478-4BA6AEF6D2BE}" dt="2023-09-21T10:03:11.366" v="408" actId="20577"/>
          <ac:spMkLst>
            <pc:docMk/>
            <pc:sldMk cId="3836463789" sldId="450"/>
            <ac:spMk id="12" creationId="{3C976E9C-3007-A345-D8C5-097FC6FF0039}"/>
          </ac:spMkLst>
        </pc:spChg>
      </pc:sldChg>
      <pc:sldChg chg="add">
        <pc:chgData name="Hoang Dang Nguyen" userId="1de6b3a7-5191-4a0c-8968-b8f905305e1d" providerId="ADAL" clId="{1BC41C48-F2EA-4DE6-A478-4BA6AEF6D2BE}" dt="2023-09-21T10:02:28.894" v="291"/>
        <pc:sldMkLst>
          <pc:docMk/>
          <pc:sldMk cId="3253172029" sldId="451"/>
        </pc:sldMkLst>
      </pc:sldChg>
      <pc:sldChg chg="add del">
        <pc:chgData name="Hoang Dang Nguyen" userId="1de6b3a7-5191-4a0c-8968-b8f905305e1d" providerId="ADAL" clId="{1BC41C48-F2EA-4DE6-A478-4BA6AEF6D2BE}" dt="2023-09-21T10:02:24.704" v="290"/>
        <pc:sldMkLst>
          <pc:docMk/>
          <pc:sldMk cId="3584484823" sldId="451"/>
        </pc:sldMkLst>
      </pc:sldChg>
      <pc:sldChg chg="modSp add mod">
        <pc:chgData name="Hoang Dang Nguyen" userId="1de6b3a7-5191-4a0c-8968-b8f905305e1d" providerId="ADAL" clId="{1BC41C48-F2EA-4DE6-A478-4BA6AEF6D2BE}" dt="2023-09-21T10:56:25.580" v="1482" actId="20577"/>
        <pc:sldMkLst>
          <pc:docMk/>
          <pc:sldMk cId="1316395538" sldId="452"/>
        </pc:sldMkLst>
        <pc:spChg chg="mod">
          <ac:chgData name="Hoang Dang Nguyen" userId="1de6b3a7-5191-4a0c-8968-b8f905305e1d" providerId="ADAL" clId="{1BC41C48-F2EA-4DE6-A478-4BA6AEF6D2BE}" dt="2023-09-21T10:18:07.864" v="715" actId="20577"/>
          <ac:spMkLst>
            <pc:docMk/>
            <pc:sldMk cId="1316395538" sldId="452"/>
            <ac:spMk id="2" creationId="{007D365B-71E8-EEA1-3C2D-EE7B7FEDE7A4}"/>
          </ac:spMkLst>
        </pc:spChg>
        <pc:spChg chg="mod">
          <ac:chgData name="Hoang Dang Nguyen" userId="1de6b3a7-5191-4a0c-8968-b8f905305e1d" providerId="ADAL" clId="{1BC41C48-F2EA-4DE6-A478-4BA6AEF6D2BE}" dt="2023-09-21T10:56:25.580" v="1482" actId="20577"/>
          <ac:spMkLst>
            <pc:docMk/>
            <pc:sldMk cId="1316395538" sldId="452"/>
            <ac:spMk id="12" creationId="{3C976E9C-3007-A345-D8C5-097FC6FF0039}"/>
          </ac:spMkLst>
        </pc:spChg>
      </pc:sldChg>
      <pc:sldChg chg="add del">
        <pc:chgData name="Hoang Dang Nguyen" userId="1de6b3a7-5191-4a0c-8968-b8f905305e1d" providerId="ADAL" clId="{1BC41C48-F2EA-4DE6-A478-4BA6AEF6D2BE}" dt="2023-09-21T10:19:52.804" v="796" actId="47"/>
        <pc:sldMkLst>
          <pc:docMk/>
          <pc:sldMk cId="1996799556" sldId="453"/>
        </pc:sldMkLst>
      </pc:sldChg>
      <pc:sldChg chg="modSp add mod">
        <pc:chgData name="Hoang Dang Nguyen" userId="1de6b3a7-5191-4a0c-8968-b8f905305e1d" providerId="ADAL" clId="{1BC41C48-F2EA-4DE6-A478-4BA6AEF6D2BE}" dt="2023-09-21T10:56:03.458" v="1467" actId="20577"/>
        <pc:sldMkLst>
          <pc:docMk/>
          <pc:sldMk cId="2124964315" sldId="458"/>
        </pc:sldMkLst>
        <pc:spChg chg="mod">
          <ac:chgData name="Hoang Dang Nguyen" userId="1de6b3a7-5191-4a0c-8968-b8f905305e1d" providerId="ADAL" clId="{1BC41C48-F2EA-4DE6-A478-4BA6AEF6D2BE}" dt="2023-09-21T10:20:06.707" v="803" actId="403"/>
          <ac:spMkLst>
            <pc:docMk/>
            <pc:sldMk cId="2124964315" sldId="458"/>
            <ac:spMk id="3" creationId="{362B46A2-8D14-3CF2-4830-85B7761379B4}"/>
          </ac:spMkLst>
        </pc:spChg>
        <pc:spChg chg="mod">
          <ac:chgData name="Hoang Dang Nguyen" userId="1de6b3a7-5191-4a0c-8968-b8f905305e1d" providerId="ADAL" clId="{1BC41C48-F2EA-4DE6-A478-4BA6AEF6D2BE}" dt="2023-09-21T10:56:03.458" v="1467" actId="20577"/>
          <ac:spMkLst>
            <pc:docMk/>
            <pc:sldMk cId="2124964315" sldId="458"/>
            <ac:spMk id="6" creationId="{12C77B3C-9D92-ACE7-D4D2-B345FB18B400}"/>
          </ac:spMkLst>
        </pc:spChg>
      </pc:sldChg>
      <pc:sldChg chg="add">
        <pc:chgData name="Hoang Dang Nguyen" userId="1de6b3a7-5191-4a0c-8968-b8f905305e1d" providerId="ADAL" clId="{1BC41C48-F2EA-4DE6-A478-4BA6AEF6D2BE}" dt="2023-09-21T10:19:51.112" v="795"/>
        <pc:sldMkLst>
          <pc:docMk/>
          <pc:sldMk cId="4288001336" sldId="459"/>
        </pc:sldMkLst>
      </pc:sldChg>
      <pc:sldChg chg="add">
        <pc:chgData name="Hoang Dang Nguyen" userId="1de6b3a7-5191-4a0c-8968-b8f905305e1d" providerId="ADAL" clId="{1BC41C48-F2EA-4DE6-A478-4BA6AEF6D2BE}" dt="2023-09-21T10:19:51.112" v="795"/>
        <pc:sldMkLst>
          <pc:docMk/>
          <pc:sldMk cId="1233194692" sldId="460"/>
        </pc:sldMkLst>
      </pc:sldChg>
      <pc:sldChg chg="addSp delSp modSp add mod">
        <pc:chgData name="Hoang Dang Nguyen" userId="1de6b3a7-5191-4a0c-8968-b8f905305e1d" providerId="ADAL" clId="{1BC41C48-F2EA-4DE6-A478-4BA6AEF6D2BE}" dt="2023-09-21T11:07:37.186" v="2149" actId="404"/>
        <pc:sldMkLst>
          <pc:docMk/>
          <pc:sldMk cId="3814033428" sldId="461"/>
        </pc:sldMkLst>
        <pc:spChg chg="mod">
          <ac:chgData name="Hoang Dang Nguyen" userId="1de6b3a7-5191-4a0c-8968-b8f905305e1d" providerId="ADAL" clId="{1BC41C48-F2EA-4DE6-A478-4BA6AEF6D2BE}" dt="2023-09-21T11:07:37.186" v="2149" actId="404"/>
          <ac:spMkLst>
            <pc:docMk/>
            <pc:sldMk cId="3814033428" sldId="461"/>
            <ac:spMk id="3" creationId="{1115277C-4362-B22D-0C37-362DB9B801AC}"/>
          </ac:spMkLst>
        </pc:spChg>
        <pc:picChg chg="add mod">
          <ac:chgData name="Hoang Dang Nguyen" userId="1de6b3a7-5191-4a0c-8968-b8f905305e1d" providerId="ADAL" clId="{1BC41C48-F2EA-4DE6-A478-4BA6AEF6D2BE}" dt="2023-09-21T11:06:24.776" v="2013" actId="1076"/>
          <ac:picMkLst>
            <pc:docMk/>
            <pc:sldMk cId="3814033428" sldId="461"/>
            <ac:picMk id="7" creationId="{A2440C48-2D10-F80D-CC2C-C09C4985B513}"/>
          </ac:picMkLst>
        </pc:picChg>
        <pc:picChg chg="add del mod">
          <ac:chgData name="Hoang Dang Nguyen" userId="1de6b3a7-5191-4a0c-8968-b8f905305e1d" providerId="ADAL" clId="{1BC41C48-F2EA-4DE6-A478-4BA6AEF6D2BE}" dt="2023-09-21T11:06:16.005" v="2008" actId="478"/>
          <ac:picMkLst>
            <pc:docMk/>
            <pc:sldMk cId="3814033428" sldId="461"/>
            <ac:picMk id="1026" creationId="{03C2062A-87FF-BDDD-B194-588258CFD7B4}"/>
          </ac:picMkLst>
        </pc:picChg>
      </pc:sldChg>
      <pc:sldChg chg="addSp modSp add mod modNotesTx">
        <pc:chgData name="Hoang Dang Nguyen" userId="1de6b3a7-5191-4a0c-8968-b8f905305e1d" providerId="ADAL" clId="{1BC41C48-F2EA-4DE6-A478-4BA6AEF6D2BE}" dt="2023-09-21T11:00:43.426" v="1997" actId="20577"/>
        <pc:sldMkLst>
          <pc:docMk/>
          <pc:sldMk cId="1809150707" sldId="462"/>
        </pc:sldMkLst>
        <pc:spChg chg="add mod">
          <ac:chgData name="Hoang Dang Nguyen" userId="1de6b3a7-5191-4a0c-8968-b8f905305e1d" providerId="ADAL" clId="{1BC41C48-F2EA-4DE6-A478-4BA6AEF6D2BE}" dt="2023-09-21T10:57:42.955" v="1502" actId="1076"/>
          <ac:spMkLst>
            <pc:docMk/>
            <pc:sldMk cId="1809150707" sldId="462"/>
            <ac:spMk id="2" creationId="{E8353F55-B4ED-1798-A40E-8DFE97A3908C}"/>
          </ac:spMkLst>
        </pc:spChg>
        <pc:spChg chg="add mod">
          <ac:chgData name="Hoang Dang Nguyen" userId="1de6b3a7-5191-4a0c-8968-b8f905305e1d" providerId="ADAL" clId="{1BC41C48-F2EA-4DE6-A478-4BA6AEF6D2BE}" dt="2023-09-21T10:59:41.625" v="1764" actId="14100"/>
          <ac:spMkLst>
            <pc:docMk/>
            <pc:sldMk cId="1809150707" sldId="462"/>
            <ac:spMk id="3" creationId="{A05A4AA1-1226-6693-8BB3-A4574BD9DBDF}"/>
          </ac:spMkLst>
        </pc:spChg>
        <pc:spChg chg="mod">
          <ac:chgData name="Hoang Dang Nguyen" userId="1de6b3a7-5191-4a0c-8968-b8f905305e1d" providerId="ADAL" clId="{1BC41C48-F2EA-4DE6-A478-4BA6AEF6D2BE}" dt="2023-09-21T10:56:35.490" v="1495" actId="20577"/>
          <ac:spMkLst>
            <pc:docMk/>
            <pc:sldMk cId="1809150707" sldId="462"/>
            <ac:spMk id="9218" creationId="{1CA15F00-959D-6A33-495F-E30AAFD4C10E}"/>
          </ac:spMkLst>
        </pc:spChg>
        <pc:spChg chg="mod">
          <ac:chgData name="Hoang Dang Nguyen" userId="1de6b3a7-5191-4a0c-8968-b8f905305e1d" providerId="ADAL" clId="{1BC41C48-F2EA-4DE6-A478-4BA6AEF6D2BE}" dt="2023-09-21T10:57:29.442" v="1500" actId="6549"/>
          <ac:spMkLst>
            <pc:docMk/>
            <pc:sldMk cId="1809150707" sldId="462"/>
            <ac:spMk id="9219" creationId="{CC9080E7-7437-1057-6AA4-225BBDCDCC00}"/>
          </ac:spMkLst>
        </pc:spChg>
      </pc:sldChg>
    </pc:docChg>
  </pc:docChgLst>
  <pc:docChgLst>
    <pc:chgData name="Hoang Dang Nguyen" userId="1de6b3a7-5191-4a0c-8968-b8f905305e1d" providerId="ADAL" clId="{33824A9C-31C5-4D9D-807A-23E74E27AFFC}"/>
    <pc:docChg chg="undo custSel addSld delSld">
      <pc:chgData name="Hoang Dang Nguyen" userId="1de6b3a7-5191-4a0c-8968-b8f905305e1d" providerId="ADAL" clId="{33824A9C-31C5-4D9D-807A-23E74E27AFFC}" dt="2023-10-02T12:28:23.495" v="7" actId="47"/>
      <pc:docMkLst>
        <pc:docMk/>
      </pc:docMkLst>
      <pc:sldChg chg="add del">
        <pc:chgData name="Hoang Dang Nguyen" userId="1de6b3a7-5191-4a0c-8968-b8f905305e1d" providerId="ADAL" clId="{33824A9C-31C5-4D9D-807A-23E74E27AFFC}" dt="2023-10-02T12:28:13.977" v="3" actId="47"/>
        <pc:sldMkLst>
          <pc:docMk/>
          <pc:sldMk cId="855697581" sldId="428"/>
        </pc:sldMkLst>
      </pc:sldChg>
      <pc:sldChg chg="del">
        <pc:chgData name="Hoang Dang Nguyen" userId="1de6b3a7-5191-4a0c-8968-b8f905305e1d" providerId="ADAL" clId="{33824A9C-31C5-4D9D-807A-23E74E27AFFC}" dt="2023-10-02T12:27:50.027" v="0" actId="47"/>
        <pc:sldMkLst>
          <pc:docMk/>
          <pc:sldMk cId="290787176" sldId="447"/>
        </pc:sldMkLst>
      </pc:sldChg>
      <pc:sldChg chg="del">
        <pc:chgData name="Hoang Dang Nguyen" userId="1de6b3a7-5191-4a0c-8968-b8f905305e1d" providerId="ADAL" clId="{33824A9C-31C5-4D9D-807A-23E74E27AFFC}" dt="2023-10-02T12:28:11.268" v="1" actId="47"/>
        <pc:sldMkLst>
          <pc:docMk/>
          <pc:sldMk cId="714084256" sldId="448"/>
        </pc:sldMkLst>
      </pc:sldChg>
      <pc:sldChg chg="del">
        <pc:chgData name="Hoang Dang Nguyen" userId="1de6b3a7-5191-4a0c-8968-b8f905305e1d" providerId="ADAL" clId="{33824A9C-31C5-4D9D-807A-23E74E27AFFC}" dt="2023-10-02T12:28:14.806" v="4" actId="47"/>
        <pc:sldMkLst>
          <pc:docMk/>
          <pc:sldMk cId="3836463789" sldId="450"/>
        </pc:sldMkLst>
      </pc:sldChg>
      <pc:sldChg chg="del">
        <pc:chgData name="Hoang Dang Nguyen" userId="1de6b3a7-5191-4a0c-8968-b8f905305e1d" providerId="ADAL" clId="{33824A9C-31C5-4D9D-807A-23E74E27AFFC}" dt="2023-10-02T12:28:18.232" v="5" actId="47"/>
        <pc:sldMkLst>
          <pc:docMk/>
          <pc:sldMk cId="1316395538" sldId="452"/>
        </pc:sldMkLst>
      </pc:sldChg>
      <pc:sldChg chg="del">
        <pc:chgData name="Hoang Dang Nguyen" userId="1de6b3a7-5191-4a0c-8968-b8f905305e1d" providerId="ADAL" clId="{33824A9C-31C5-4D9D-807A-23E74E27AFFC}" dt="2023-10-02T12:28:22.672" v="6" actId="47"/>
        <pc:sldMkLst>
          <pc:docMk/>
          <pc:sldMk cId="4288001336" sldId="459"/>
        </pc:sldMkLst>
      </pc:sldChg>
      <pc:sldChg chg="del">
        <pc:chgData name="Hoang Dang Nguyen" userId="1de6b3a7-5191-4a0c-8968-b8f905305e1d" providerId="ADAL" clId="{33824A9C-31C5-4D9D-807A-23E74E27AFFC}" dt="2023-10-02T12:28:23.495" v="7" actId="47"/>
        <pc:sldMkLst>
          <pc:docMk/>
          <pc:sldMk cId="1233194692" sldId="4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845A6C-D918-4E12-AC25-5A721634D5D8}"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DE46D3-DFB9-489C-925D-3D4B4BDD0628}" type="slidenum">
              <a:rPr lang="en-GB" smtClean="0"/>
              <a:t>‹#›</a:t>
            </a:fld>
            <a:endParaRPr lang="en-GB"/>
          </a:p>
        </p:txBody>
      </p:sp>
    </p:spTree>
    <p:extLst>
      <p:ext uri="{BB962C8B-B14F-4D97-AF65-F5344CB8AC3E}">
        <p14:creationId xmlns:p14="http://schemas.microsoft.com/office/powerpoint/2010/main" val="310880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1" dirty="0">
                <a:cs typeface="Arial" charset="0"/>
              </a:rPr>
              <a:t>Corporate governance</a:t>
            </a:r>
            <a:r>
              <a:rPr lang="en-US" dirty="0">
                <a:cs typeface="Arial" charset="0"/>
              </a:rPr>
              <a:t>, the system used to govern a corporation so that the interests of corporate owners are protected. It failed abysmally at Enron, as it has at many companies caught in financial scandals. In the aftermath of these scandals, corporate governance has been reformed.</a:t>
            </a:r>
          </a:p>
          <a:p>
            <a:pPr eaLnBrk="1" hangingPunct="1"/>
            <a:endParaRPr lang="en-US" dirty="0">
              <a:cs typeface="Arial" charset="0"/>
            </a:endParaRPr>
          </a:p>
          <a:p>
            <a:pPr eaLnBrk="1" hangingPunct="1"/>
            <a:r>
              <a:rPr lang="en-US" dirty="0">
                <a:cs typeface="Arial" charset="0"/>
              </a:rPr>
              <a:t>The original purpose of a board of directors was to have a group, independent from management, looking out for the interests of shareholders who were not involved in the day-to-day management of the organization. However, it didn’t always work that way. Board members often enjoyed a cozy relationship with managers in which each took care of the other. </a:t>
            </a:r>
          </a:p>
          <a:p>
            <a:pPr eaLnBrk="1" hangingPunct="1"/>
            <a:endParaRPr lang="en-US" altLang="en-US" dirty="0">
              <a:cs typeface="Arial" charset="0"/>
            </a:endParaRPr>
          </a:p>
          <a:p>
            <a:pPr eaLnBrk="1" hangingPunct="1"/>
            <a:r>
              <a:rPr lang="en-US" altLang="en-US" dirty="0">
                <a:cs typeface="Arial" charset="0"/>
              </a:rPr>
              <a:t>What is the connection between control and corporate governance?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Ultimately, groups and teams can enhance productivity, quality, reduce cost (through improved work processed, reduced waste, and reduced absenteeism/employee turnover), and enhance organisational cohesiveness.</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1007593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r>
              <a:rPr lang="en-GB" b="0" i="0" dirty="0">
                <a:solidFill>
                  <a:srgbClr val="555555"/>
                </a:solidFill>
                <a:effectLst/>
                <a:latin typeface="robotoregular"/>
              </a:rPr>
              <a:t>Planning what is desired – clarification of aims to be achieved. It is important people understand exactly what is required of them, and objectives and targets are specified clearly, particularly key activities. Planning provides the framework against which the process of control takes place.</a:t>
            </a:r>
          </a:p>
          <a:p>
            <a:pPr marL="228600" indent="-228600" eaLnBrk="1" hangingPunct="1">
              <a:buFont typeface="+mj-lt"/>
              <a:buAutoNum type="arabicPeriod"/>
            </a:pPr>
            <a:r>
              <a:rPr lang="en-GB" b="0" i="0" dirty="0">
                <a:solidFill>
                  <a:srgbClr val="555555"/>
                </a:solidFill>
                <a:effectLst/>
                <a:latin typeface="robotoregular"/>
              </a:rPr>
              <a:t>Related to planning is the establishment of defined standards of performance. This requires realistic measurements by which achievement can be determined. Whenever possible measurements given some measurable attribute and stated in quantitative terms. Reasonable time scales should also be specified. Planning and measurement are prerequisites of control.</a:t>
            </a:r>
            <a:r>
              <a:rPr lang="en-GB" dirty="0"/>
              <a:t> </a:t>
            </a:r>
          </a:p>
          <a:p>
            <a:pPr marL="228600" indent="-228600" eaLnBrk="1" hangingPunct="1">
              <a:buFont typeface="+mj-lt"/>
              <a:buAutoNum type="arabicPeriod"/>
            </a:pPr>
            <a:r>
              <a:rPr lang="en-GB" b="0" i="0" dirty="0">
                <a:solidFill>
                  <a:srgbClr val="555555"/>
                </a:solidFill>
                <a:effectLst/>
                <a:latin typeface="robotoregular"/>
              </a:rPr>
              <a:t>Monitoring actual performance – requires clear channels of communication and feedback, a system of reporting information that is accurate, relevant and timely. Feedback also provides the basis for decisions to adjust the control system, for example the need to revise the original plan.</a:t>
            </a:r>
          </a:p>
          <a:p>
            <a:pPr marL="228600" indent="-228600" eaLnBrk="1" hangingPunct="1">
              <a:buFont typeface="+mj-lt"/>
              <a:buAutoNum type="arabicPeriod"/>
            </a:pPr>
            <a:r>
              <a:rPr lang="en-GB" b="0" i="0" dirty="0">
                <a:solidFill>
                  <a:srgbClr val="555555"/>
                </a:solidFill>
                <a:effectLst/>
                <a:latin typeface="robotoregular"/>
              </a:rPr>
              <a:t>Compare actual performance against planned targets – requires a means of interpreting and evaluating information to give details of progress, reveal deviations and identify probable causes.</a:t>
            </a:r>
          </a:p>
          <a:p>
            <a:pPr marL="228600" indent="-228600" eaLnBrk="1" hangingPunct="1">
              <a:buFont typeface="+mj-lt"/>
              <a:buAutoNum type="arabicPeriod"/>
            </a:pPr>
            <a:r>
              <a:rPr lang="en-GB" b="0" i="0" dirty="0">
                <a:solidFill>
                  <a:srgbClr val="555555"/>
                </a:solidFill>
                <a:effectLst/>
                <a:latin typeface="robotoregular"/>
              </a:rPr>
              <a:t>Taking corrective action to rectify the situation that has led to any failure to achieve objectives or targets, or other forms of deviations identified. This requires authority to take appropriate action to correct the situation, review the operation of the control system and make any necessary adjustments to objectives and targets or to the standards of performance.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668130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275705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200" b="0" kern="1200" dirty="0">
                <a:solidFill>
                  <a:schemeClr val="tx1"/>
                </a:solidFill>
                <a:effectLst/>
                <a:latin typeface="+mn-lt"/>
                <a:ea typeface="+mn-ea"/>
                <a:cs typeface="+mn-cs"/>
              </a:rPr>
              <a:t>Long Description:</a:t>
            </a:r>
          </a:p>
          <a:p>
            <a:r>
              <a:rPr lang="en-US" sz="1200" kern="1200" dirty="0">
                <a:solidFill>
                  <a:schemeClr val="tx1"/>
                </a:solidFill>
                <a:effectLst/>
                <a:latin typeface="+mn-lt"/>
                <a:ea typeface="+mn-ea"/>
                <a:cs typeface="+mn-cs"/>
              </a:rPr>
              <a:t>The chart shows the following.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“Objectives” lead to “Standards”</a:t>
            </a:r>
          </a:p>
          <a:p>
            <a:r>
              <a:rPr lang="en-US" sz="1200" kern="1200" dirty="0">
                <a:solidFill>
                  <a:schemeClr val="tx1"/>
                </a:solidFill>
                <a:effectLst/>
                <a:latin typeface="+mn-lt"/>
                <a:ea typeface="+mn-ea"/>
                <a:cs typeface="+mn-cs"/>
              </a:rPr>
              <a:t>An arrow points from “Standards” to “Measure Actual Performance”</a:t>
            </a:r>
          </a:p>
          <a:p>
            <a:r>
              <a:rPr lang="en-US" sz="1200" kern="1200" dirty="0">
                <a:solidFill>
                  <a:schemeClr val="tx1"/>
                </a:solidFill>
                <a:effectLst/>
                <a:latin typeface="+mn-lt"/>
                <a:ea typeface="+mn-ea"/>
                <a:cs typeface="+mn-cs"/>
              </a:rPr>
              <a:t>“Standards” and “Measure Actual Performance” together lead to “Compare actual performance with standard”</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map then shows 3 questions in sequence as follows.</a:t>
            </a:r>
          </a:p>
          <a:p>
            <a:r>
              <a:rPr lang="en-US"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Is standard being attained?</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If the answer is “Yes”, the map leads to “Do nothing” and thereon to “Measure Actual Performance.”</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If the answer is “No”, the map leads to the next question.</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Is variance acceptable?</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If the answer is “Yes”, the map leads to “Do nothing” and thereon to “Measure Actual Performance.”</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If the answer is “No”, the map leads to the next question.</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Is standard acceptable? </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If the answer is “Yes”, the map leads to “Identify cause of variation” and thereon to “Correct Performance”, and from there to “Measure Actual Performance.”</a:t>
            </a: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If the answer is “No”, the map leads to “Revise standard” before pointing to “Standard.”</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3466194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r>
              <a:rPr lang="en-GB" b="0" i="0" dirty="0">
                <a:solidFill>
                  <a:srgbClr val="555555"/>
                </a:solidFill>
                <a:effectLst/>
                <a:latin typeface="robotoregular"/>
              </a:rPr>
              <a:t>Personal centralised controls – Often found in small owner-managed organisations and characterised by centralisation of decision-making and initiative around a leadership figure. Control consists largely of personal supervision and inspection. The authority of the leader will usually rest upon the rights of ownership, special personal qualities (charisma) or technical expertise.</a:t>
            </a:r>
          </a:p>
          <a:p>
            <a:pPr marL="228600" indent="-228600" eaLnBrk="1" hangingPunct="1">
              <a:buFont typeface="+mj-lt"/>
              <a:buAutoNum type="arabicPeriod"/>
            </a:pPr>
            <a:r>
              <a:rPr lang="en-GB" b="0" i="0" dirty="0">
                <a:solidFill>
                  <a:srgbClr val="555555"/>
                </a:solidFill>
                <a:effectLst/>
                <a:latin typeface="robotoregular"/>
              </a:rPr>
              <a:t>Bureaucratic control – Familiar in public sector organisations and many other types of large organisations. It is based on the specification of how members should behave and carry out their work. There is an attempt to ensure predictability through formal job descriptions and procedures, and the specification of standard methods for the performance of tasks. The bureaucratic strategy also permits delegation without loss of control. Compliance can be rewarded by upgrading, improved status, favourable employment benefits and job security. </a:t>
            </a:r>
          </a:p>
          <a:p>
            <a:pPr marL="228600" indent="-228600" eaLnBrk="1" hangingPunct="1">
              <a:buFont typeface="+mj-lt"/>
              <a:buAutoNum type="arabicPeriod"/>
            </a:pPr>
            <a:r>
              <a:rPr lang="en-GB" b="0" i="0" dirty="0">
                <a:solidFill>
                  <a:srgbClr val="555555"/>
                </a:solidFill>
                <a:effectLst/>
                <a:latin typeface="robotoregular"/>
              </a:rPr>
              <a:t>Output control – Relies upon the ability to identify specific tasks having a measurable output or criterion of overall achievement – for example, an end product, a part manufactured to agreed standards, batch production or a subassembly. Rewards and sanctions can be related to performance levels expressed in output terms.</a:t>
            </a:r>
          </a:p>
          <a:p>
            <a:pPr marL="228600" indent="-228600" eaLnBrk="1" hangingPunct="1">
              <a:buFont typeface="+mj-lt"/>
              <a:buAutoNum type="arabicPeriod"/>
            </a:pPr>
            <a:r>
              <a:rPr lang="en-GB" b="0" i="0" dirty="0">
                <a:solidFill>
                  <a:srgbClr val="555555"/>
                </a:solidFill>
                <a:effectLst/>
                <a:latin typeface="robotoregular"/>
              </a:rPr>
              <a:t>Control through electronic surveillance – The essence of control is that the speed and quality of work is recorded and assessed remotely through the use of ICT without reliance on personal supervision. Monitoring of performance can be used readily as the basis for reward and discipline. Control through electronic surveillance is applied to many types and levels of activity. A common example is call centres.</a:t>
            </a:r>
          </a:p>
          <a:p>
            <a:pPr marL="228600" indent="-228600" eaLnBrk="1" hangingPunct="1">
              <a:buFont typeface="+mj-lt"/>
              <a:buAutoNum type="arabicPeriod"/>
            </a:pPr>
            <a:r>
              <a:rPr lang="en-GB" b="0" i="0" dirty="0">
                <a:solidFill>
                  <a:srgbClr val="555555"/>
                </a:solidFill>
                <a:effectLst/>
                <a:latin typeface="robotoregular"/>
              </a:rPr>
              <a:t>HRM control – HRM procedures can be used both to develop people at work and to control their behaviour and performance. Systematic selection techniques are designed to ensure new recruits fit the profile and technical competencies required by management. Performance evaluation and appraisal provide feedback to both management and employees. Appraisals should provide the basis for reward and for an assessment of the need for further training or development.</a:t>
            </a:r>
          </a:p>
          <a:p>
            <a:pPr marL="228600" indent="-228600" eaLnBrk="1" hangingPunct="1">
              <a:buFont typeface="+mj-lt"/>
              <a:buAutoNum type="arabicPeriod"/>
            </a:pPr>
            <a:r>
              <a:rPr lang="en-GB" b="0" i="0" dirty="0">
                <a:solidFill>
                  <a:srgbClr val="555555"/>
                </a:solidFill>
                <a:effectLst/>
                <a:latin typeface="robotoregular"/>
              </a:rPr>
              <a:t>Cultural control – Moves away from conventional forms of organisation and is based on maintaining control through internalised compliance rather than external constraint. The basis of cultural control is the acceptance and willing compliance with the requirements of management and belief of the organisation. Despite criticisms of cultural control, it is in tune with the increasing number of professional and knowledge workers and is consistent with self-managing units or teams working with only limited formal controls.</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3250335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897055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b="0" i="0" dirty="0">
                <a:solidFill>
                  <a:srgbClr val="555555"/>
                </a:solidFill>
                <a:effectLst/>
                <a:latin typeface="robotoregular"/>
              </a:rPr>
              <a:t>Be understood by those involved in its operation. The purpose of the control system and the information it provides must be fully comprehensible to those who have to act on the results.</a:t>
            </a:r>
          </a:p>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b="0" i="0" dirty="0">
                <a:solidFill>
                  <a:srgbClr val="555555"/>
                </a:solidFill>
                <a:effectLst/>
                <a:latin typeface="robotoregular"/>
              </a:rPr>
              <a:t>Draw attention to the critical activities important to the success of the organisation. Careful control must be maintained in key result areas and in those activities that are crucial to the success of the organisation.</a:t>
            </a:r>
          </a:p>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b="0" i="0" dirty="0">
                <a:solidFill>
                  <a:srgbClr val="555555"/>
                </a:solidFill>
                <a:effectLst/>
                <a:latin typeface="robotoregular"/>
              </a:rPr>
              <a:t>Conform with the structure of the organisation and be related to decision centres responsible for performance. Information should be supplied to those managers who have the responsibility for specified areas of activity and presented in a form that shows clearly when corrective action is necessary.</a:t>
            </a:r>
          </a:p>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b="0" i="0" dirty="0">
                <a:solidFill>
                  <a:srgbClr val="555555"/>
                </a:solidFill>
                <a:effectLst/>
                <a:latin typeface="robotoregular"/>
              </a:rPr>
              <a:t>Be consistent with the objective of the activity to which it relates. The control system should be sophisticated enough to indicate ways in which performance can be improved. For example it may not be sufficient just to know that expenditure has been kept within the budget. It would be more helpful to know in what areas expenditure has been incurred.</a:t>
            </a:r>
          </a:p>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b="0" i="0" dirty="0">
                <a:solidFill>
                  <a:srgbClr val="555555"/>
                </a:solidFill>
                <a:effectLst/>
                <a:latin typeface="robotoregular"/>
              </a:rPr>
              <a:t>Report deviations from the desired standard of performance as quickly as possible. Ideally, indications of likely deviations should be discovered before they actually occur. For example, information that the budget is likely to be overspent should arrive in sufficient time to enable those responsible to avoid drastic lastminute action.</a:t>
            </a:r>
          </a:p>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b="0" i="0" dirty="0">
                <a:solidFill>
                  <a:srgbClr val="555555"/>
                </a:solidFill>
                <a:effectLst/>
                <a:latin typeface="robotoregular"/>
              </a:rPr>
              <a:t>Be flexible and yield information that is not influenced by other factors unconnected to the purpose of the control system. For example, a control system which specifies that reports to top management should be made whenever expenditure exceeds the same set amount means high-spending departments may be subject to excessive control and low-spending departments not monitored closely enough.</a:t>
            </a:r>
          </a:p>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b="0" i="0" dirty="0">
                <a:solidFill>
                  <a:srgbClr val="555555"/>
                </a:solidFill>
                <a:effectLst/>
                <a:latin typeface="robotoregular"/>
              </a:rPr>
              <a:t>Subject to continual review to ensure they are effective and appropriate in terms of the results they produce. They should not be too costly or elaborate, but should satisfy the characteristic features suggested above.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3379077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altLang="en-US" dirty="0"/>
              <a:t>Karoshi: overwork death</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4279877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Differences between empowerment and delegation?</a:t>
            </a:r>
          </a:p>
          <a:p>
            <a:pPr eaLnBrk="1" hangingPunct="1"/>
            <a:r>
              <a:rPr lang="en-GB" b="0" i="0" dirty="0">
                <a:solidFill>
                  <a:srgbClr val="555555"/>
                </a:solidFill>
                <a:effectLst/>
                <a:latin typeface="robotoregular"/>
              </a:rPr>
              <a:t>Attempting to distinguish clearly between empowerment and delegation is not always clear. However, empowerment is viewed generally as the more embracing term that describes a management style and granting of genuine additional power to other members of staff. Empowerment is viewed as the more embracing process . It is the process of empowerment that gives rise to the act of delegation.</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2858178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solidFill>
                  <a:srgbClr val="555555"/>
                </a:solidFill>
                <a:effectLst/>
                <a:latin typeface="robotoregular"/>
              </a:rPr>
              <a:t>Financial result is the most visible one, especially to the outsiders. However, financial results are, well, results, so they indicate temporal performance rather than sustainable performance. Therefore, other performance indicators are searched to help managers and leaders to manage their long-term performance. The balance scorecard and EFQM Excellence Model are among the most popular tools in understanding and managing long-term performance of organisations.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solidFill>
                  <a:srgbClr val="555555"/>
                </a:solidFill>
                <a:effectLst/>
                <a:latin typeface="robotoregular"/>
              </a:rPr>
              <a:t>The EFQM Excellence Model is a management framework used by over 30,000 organisations in Europe and beyond. Organisations are able to benchmark themselves against others both within and outside their sectors. The basic assumption is that excellent results in terms of Performance, Customers, People and Society (the Results) are achieved through Leadership driving Policy and Strategy, People, Partnerships and Resources, and Processes (the Enablers). Innovation and Learning are key to improving enablers that in turn improve results. The ‘Model’ is designed to be non-prescriptive. It is not a standard; it does not tell you what to do but is there to provide guidelines.</a:t>
            </a:r>
            <a:endParaRPr lang="en-GB" altLang="en-US" dirty="0"/>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7984335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https://hbr.org/video/3633937148001/the-explainer-the-balanced-scorecard   - 2:40 min video from Harvard Business Review.</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2031075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https://hbr.org/video/3633937148001/the-explainer-the-balanced-scorecard   - 2:40 min video from Harvard Business Review.</a:t>
            </a:r>
          </a:p>
          <a:p>
            <a:pPr eaLnBrk="1" hangingPunct="1"/>
            <a:endParaRPr lang="en-GB" b="0" i="0" dirty="0">
              <a:solidFill>
                <a:srgbClr val="555555"/>
              </a:solidFill>
              <a:effectLst/>
              <a:latin typeface="robotoregular"/>
            </a:endParaRPr>
          </a:p>
          <a:p>
            <a:pPr eaLnBrk="1" hangingPunct="1"/>
            <a:r>
              <a:rPr lang="en-GB" b="0" i="0" dirty="0">
                <a:solidFill>
                  <a:srgbClr val="555555"/>
                </a:solidFill>
                <a:effectLst/>
                <a:latin typeface="robotoregular"/>
              </a:rPr>
              <a:t>The balanced scorecard is an attempt to combine a range of both qualitative and quantitative indicators of performance which recognise the expectations of various stakeholders and relates performance to a choice of strategy as a basis for evaluating organisational effectiveness.</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12954637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 typeface="+mj-lt"/>
              <a:buNone/>
            </a:pPr>
            <a:r>
              <a:rPr lang="en-GB" b="0" i="0" dirty="0">
                <a:solidFill>
                  <a:srgbClr val="555555"/>
                </a:solidFill>
                <a:effectLst/>
                <a:latin typeface="robotoregular"/>
              </a:rPr>
              <a:t>Each of the nine criteria featured in the ‘Model’ are described as follows:</a:t>
            </a:r>
          </a:p>
          <a:p>
            <a:pPr marL="228600" indent="-228600" eaLnBrk="1" hangingPunct="1">
              <a:buFont typeface="+mj-lt"/>
              <a:buAutoNum type="arabicPeriod"/>
            </a:pPr>
            <a:r>
              <a:rPr lang="en-GB" b="0" i="0" dirty="0">
                <a:solidFill>
                  <a:srgbClr val="555555"/>
                </a:solidFill>
                <a:effectLst/>
                <a:latin typeface="robotoregular"/>
              </a:rPr>
              <a:t>Leadership. How leaders develop and facilitate the achievement of the mission and vision, develop values for long-term success and implement these via appropriate actions and behaviours, and are personally involved in ensuring that the organisation’s management system is developed and implemented.</a:t>
            </a:r>
          </a:p>
          <a:p>
            <a:pPr marL="228600" indent="-228600" eaLnBrk="1" hangingPunct="1">
              <a:buFont typeface="+mj-lt"/>
              <a:buAutoNum type="arabicPeriod"/>
            </a:pPr>
            <a:r>
              <a:rPr lang="en-GB" b="0" i="0" dirty="0">
                <a:solidFill>
                  <a:srgbClr val="555555"/>
                </a:solidFill>
                <a:effectLst/>
                <a:latin typeface="robotoregular"/>
              </a:rPr>
              <a:t>Strategy. How the organisation implements its mission and vision via a clear stakeholder-focused strategy, supported by relevant policies, plans, objectives, targets and processes.</a:t>
            </a:r>
          </a:p>
          <a:p>
            <a:pPr marL="228600" indent="-228600" eaLnBrk="1" hangingPunct="1">
              <a:buFont typeface="+mj-lt"/>
              <a:buAutoNum type="arabicPeriod"/>
            </a:pPr>
            <a:r>
              <a:rPr lang="en-GB" b="0" i="0" dirty="0">
                <a:solidFill>
                  <a:srgbClr val="555555"/>
                </a:solidFill>
                <a:effectLst/>
                <a:latin typeface="robotoregular"/>
              </a:rPr>
              <a:t>People. How the organisation manages, develops and releases the knowledge and full potential of its people at an individual, team-based and organisation wide level, and plans these activities in order to support its policy and strategy and the effective operation of its processes.</a:t>
            </a:r>
          </a:p>
          <a:p>
            <a:pPr marL="228600" indent="-228600" eaLnBrk="1" hangingPunct="1">
              <a:buFont typeface="+mj-lt"/>
              <a:buAutoNum type="arabicPeriod"/>
            </a:pPr>
            <a:r>
              <a:rPr lang="en-GB" b="0" i="0" dirty="0">
                <a:solidFill>
                  <a:srgbClr val="555555"/>
                </a:solidFill>
                <a:effectLst/>
                <a:latin typeface="robotoregular"/>
              </a:rPr>
              <a:t>Partnerships and resources. How the organisation plans and manages its external partnerships and internal resources in order to support its policy and strategy and the effective operation of its processes.</a:t>
            </a:r>
          </a:p>
          <a:p>
            <a:pPr marL="228600" indent="-228600" eaLnBrk="1" hangingPunct="1">
              <a:buFont typeface="+mj-lt"/>
              <a:buAutoNum type="arabicPeriod"/>
            </a:pPr>
            <a:r>
              <a:rPr lang="en-GB" b="0" i="0" dirty="0">
                <a:solidFill>
                  <a:srgbClr val="555555"/>
                </a:solidFill>
                <a:effectLst/>
                <a:latin typeface="robotoregular"/>
              </a:rPr>
              <a:t>Processes, products and services. How the organisation designs, manages and improves its processes in order to support its policy and strategy and fully satisfy, and generate increasing value for, its customers and other stakeholders.</a:t>
            </a:r>
          </a:p>
          <a:p>
            <a:pPr marL="228600" indent="-228600" eaLnBrk="1" hangingPunct="1">
              <a:buFont typeface="+mj-lt"/>
              <a:buAutoNum type="arabicPeriod"/>
            </a:pPr>
            <a:r>
              <a:rPr lang="en-GB" b="0" i="0" dirty="0">
                <a:solidFill>
                  <a:srgbClr val="555555"/>
                </a:solidFill>
                <a:effectLst/>
                <a:latin typeface="robotoregular"/>
              </a:rPr>
              <a:t>Customer results. What the organisation is achieving in relation to its external customers.</a:t>
            </a:r>
          </a:p>
          <a:p>
            <a:pPr marL="228600" indent="-228600" eaLnBrk="1" hangingPunct="1">
              <a:buFont typeface="+mj-lt"/>
              <a:buAutoNum type="arabicPeriod"/>
            </a:pPr>
            <a:r>
              <a:rPr lang="en-GB" b="0" i="0" dirty="0">
                <a:solidFill>
                  <a:srgbClr val="555555"/>
                </a:solidFill>
                <a:effectLst/>
                <a:latin typeface="robotoregular"/>
              </a:rPr>
              <a:t>People results. What the organisation is achieving in relation to its people.</a:t>
            </a:r>
          </a:p>
          <a:p>
            <a:pPr marL="228600" indent="-228600" eaLnBrk="1" hangingPunct="1">
              <a:buFont typeface="+mj-lt"/>
              <a:buAutoNum type="arabicPeriod"/>
            </a:pPr>
            <a:r>
              <a:rPr lang="en-GB" b="0" i="0" dirty="0">
                <a:solidFill>
                  <a:srgbClr val="555555"/>
                </a:solidFill>
                <a:effectLst/>
                <a:latin typeface="robotoregular"/>
              </a:rPr>
              <a:t>Society results. What the organisation is achieving in relation to local, national and international society as appropriate.</a:t>
            </a:r>
          </a:p>
          <a:p>
            <a:pPr marL="228600" indent="-228600" eaLnBrk="1" hangingPunct="1">
              <a:buFont typeface="+mj-lt"/>
              <a:buAutoNum type="arabicPeriod"/>
            </a:pPr>
            <a:r>
              <a:rPr lang="en-GB" b="0" i="0" dirty="0">
                <a:solidFill>
                  <a:srgbClr val="555555"/>
                </a:solidFill>
                <a:effectLst/>
                <a:latin typeface="robotoregular"/>
              </a:rPr>
              <a:t>Business results. What the organisation is achieving in relation to its planned performance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3249743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b="0" i="0" dirty="0">
                <a:solidFill>
                  <a:srgbClr val="555555"/>
                </a:solidFill>
                <a:effectLst/>
                <a:latin typeface="robotoregular"/>
              </a:rPr>
              <a:t>Activity: have student work in pair, 5 minutes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b="0" i="0" dirty="0">
                <a:solidFill>
                  <a:srgbClr val="555555"/>
                </a:solidFill>
                <a:effectLst/>
                <a:latin typeface="robotoregular"/>
              </a:rPr>
              <a:t>Follow-up questions: </a:t>
            </a:r>
          </a:p>
          <a:p>
            <a:pPr marL="228600" marR="0" lvl="0" indent="-228600" algn="l" defTabSz="914400" rtl="0" eaLnBrk="1" fontAlgn="base" latinLnBrk="0" hangingPunct="1">
              <a:lnSpc>
                <a:spcPct val="100000"/>
              </a:lnSpc>
              <a:spcBef>
                <a:spcPct val="30000"/>
              </a:spcBef>
              <a:spcAft>
                <a:spcPct val="0"/>
              </a:spcAft>
              <a:buClrTx/>
              <a:buSzTx/>
              <a:buFontTx/>
              <a:buAutoNum type="arabicPeriod"/>
              <a:tabLst/>
              <a:defRPr/>
            </a:pPr>
            <a:r>
              <a:rPr lang="en-GB" altLang="en-US" b="0" i="0" dirty="0">
                <a:solidFill>
                  <a:srgbClr val="555555"/>
                </a:solidFill>
                <a:effectLst/>
                <a:latin typeface="robotoregular"/>
              </a:rPr>
              <a:t>Are there any best practices in this modules that you have learned or want to learn from your fellow students?</a:t>
            </a:r>
          </a:p>
          <a:p>
            <a:pPr marL="228600" marR="0" lvl="0" indent="-228600" algn="l" defTabSz="914400" rtl="0" eaLnBrk="1" fontAlgn="base" latinLnBrk="0" hangingPunct="1">
              <a:lnSpc>
                <a:spcPct val="100000"/>
              </a:lnSpc>
              <a:spcBef>
                <a:spcPct val="30000"/>
              </a:spcBef>
              <a:spcAft>
                <a:spcPct val="0"/>
              </a:spcAft>
              <a:buClrTx/>
              <a:buSzTx/>
              <a:buFontTx/>
              <a:buAutoNum type="arabicPeriod"/>
              <a:tabLst/>
              <a:defRPr/>
            </a:pPr>
            <a:r>
              <a:rPr lang="en-GB" altLang="en-US" b="0" i="0" dirty="0">
                <a:solidFill>
                  <a:srgbClr val="555555"/>
                </a:solidFill>
                <a:effectLst/>
                <a:latin typeface="robotoregular"/>
              </a:rPr>
              <a:t>Do you have any best practices that others can learn from? What is it?</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extLst>
      <p:ext uri="{BB962C8B-B14F-4D97-AF65-F5344CB8AC3E}">
        <p14:creationId xmlns:p14="http://schemas.microsoft.com/office/powerpoint/2010/main" val="11197927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https://www.catalyst.org/research/women-ceos-of-the-sp-500/</a:t>
            </a:r>
          </a:p>
        </p:txBody>
      </p:sp>
      <p:sp>
        <p:nvSpPr>
          <p:cNvPr id="4" name="Slide Number Placeholder 3"/>
          <p:cNvSpPr>
            <a:spLocks noGrp="1"/>
          </p:cNvSpPr>
          <p:nvPr>
            <p:ph type="sldNum" sz="quarter" idx="5"/>
          </p:nvPr>
        </p:nvSpPr>
        <p:spPr/>
        <p:txBody>
          <a:bodyPr/>
          <a:lstStyle/>
          <a:p>
            <a:fld id="{855397A7-8CE3-4802-96CA-82AA1E29CA12}" type="slidenum">
              <a:rPr lang="en-GB" smtClean="0"/>
              <a:t>20</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hbr.org/video/3633937148001/the-explainer-the-balanced-scorecard"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9D274A4-3AB5-993F-0196-27BECAE9E3C6}"/>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B03C41A6-7F92-3E98-4A55-C01F05788F39}"/>
              </a:ext>
            </a:extLst>
          </p:cNvPr>
          <p:cNvSpPr txBox="1">
            <a:spLocks noChangeArrowheads="1"/>
          </p:cNvSpPr>
          <p:nvPr/>
        </p:nvSpPr>
        <p:spPr bwMode="auto">
          <a:xfrm>
            <a:off x="250825" y="3962400"/>
            <a:ext cx="51847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9: Session 1: LECTURE</a:t>
            </a:r>
          </a:p>
          <a:p>
            <a:pPr>
              <a:spcBef>
                <a:spcPct val="0"/>
              </a:spcBef>
              <a:buFontTx/>
              <a:buNone/>
            </a:pPr>
            <a:r>
              <a:rPr lang="en-GB" altLang="en-US" sz="2800" b="1" dirty="0">
                <a:solidFill>
                  <a:srgbClr val="FFFF00"/>
                </a:solidFill>
                <a:latin typeface="Arial" panose="020B0604020202020204" pitchFamily="34" charset="0"/>
              </a:rPr>
              <a:t>Control and performance</a:t>
            </a:r>
          </a:p>
        </p:txBody>
      </p:sp>
      <p:sp>
        <p:nvSpPr>
          <p:cNvPr id="5" name="Subtitle 4">
            <a:extLst>
              <a:ext uri="{FF2B5EF4-FFF2-40B4-BE49-F238E27FC236}">
                <a16:creationId xmlns:a16="http://schemas.microsoft.com/office/drawing/2014/main" id="{7974858A-6A14-27B4-0C6D-E4C1313B50E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a:t>
            </a:r>
            <a:r>
              <a:rPr lang="en-GB" altLang="en-US" sz="2000" dirty="0"/>
              <a:t> </a:t>
            </a: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02/10/2023</a:t>
            </a:fld>
            <a:endParaRPr lang="en-GB" altLang="en-US"/>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graphicFrame>
        <p:nvGraphicFramePr>
          <p:cNvPr id="2" name="Table 2">
            <a:extLst>
              <a:ext uri="{FF2B5EF4-FFF2-40B4-BE49-F238E27FC236}">
                <a16:creationId xmlns:a16="http://schemas.microsoft.com/office/drawing/2014/main" id="{81EAAD08-0A7E-4832-C236-291640BC3B37}"/>
              </a:ext>
            </a:extLst>
          </p:cNvPr>
          <p:cNvGraphicFramePr>
            <a:graphicFrameLocks noGrp="1"/>
          </p:cNvGraphicFramePr>
          <p:nvPr/>
        </p:nvGraphicFramePr>
        <p:xfrm>
          <a:off x="457200" y="2708276"/>
          <a:ext cx="8435976" cy="2743736"/>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2743736">
                <a:tc>
                  <a:txBody>
                    <a:bodyPr/>
                    <a:lstStyle/>
                    <a:p>
                      <a:pPr marL="355600" indent="-355600" eaLnBrk="1" hangingPunct="1">
                        <a:buFont typeface="Myriad Pro"/>
                        <a:buAutoNum type="arabicPeriod"/>
                      </a:pPr>
                      <a:r>
                        <a:rPr lang="en-GB" sz="2400" kern="1200" dirty="0">
                          <a:solidFill>
                            <a:schemeClr val="dk1"/>
                          </a:solidFill>
                          <a:effectLst/>
                          <a:latin typeface="+mn-lt"/>
                          <a:ea typeface="+mn-ea"/>
                          <a:cs typeface="+mn-cs"/>
                        </a:rPr>
                        <a:t>Definition</a:t>
                      </a:r>
                    </a:p>
                    <a:p>
                      <a:pPr marL="355600" indent="-355600" eaLnBrk="1" hangingPunct="1">
                        <a:buFont typeface="Myriad Pro"/>
                        <a:buAutoNum type="arabicPeriod"/>
                      </a:pPr>
                      <a:r>
                        <a:rPr lang="en-GB" sz="2400" kern="1200" dirty="0">
                          <a:solidFill>
                            <a:schemeClr val="dk1"/>
                          </a:solidFill>
                          <a:effectLst/>
                          <a:latin typeface="+mn-lt"/>
                          <a:ea typeface="+mn-ea"/>
                          <a:cs typeface="+mn-cs"/>
                        </a:rPr>
                        <a:t>The essence of control</a:t>
                      </a:r>
                    </a:p>
                    <a:p>
                      <a:pPr marL="355600" indent="-355600" eaLnBrk="1" hangingPunct="1">
                        <a:buFont typeface="Myriad Pro"/>
                        <a:buAutoNum type="arabicPeriod"/>
                      </a:pPr>
                      <a:r>
                        <a:rPr lang="en-GB" sz="2400" kern="1200" dirty="0">
                          <a:solidFill>
                            <a:schemeClr val="dk1"/>
                          </a:solidFill>
                          <a:effectLst/>
                          <a:latin typeface="+mn-lt"/>
                          <a:ea typeface="+mn-ea"/>
                          <a:cs typeface="+mn-cs"/>
                        </a:rPr>
                        <a:t>Elements of organisational control</a:t>
                      </a:r>
                    </a:p>
                    <a:p>
                      <a:pPr marL="355600" indent="-355600" eaLnBrk="1" hangingPunct="1">
                        <a:buFont typeface="Myriad Pro"/>
                        <a:buAutoNum type="arabicPeriod"/>
                      </a:pPr>
                      <a:r>
                        <a:rPr lang="en-GB" sz="2400" kern="1200" dirty="0">
                          <a:solidFill>
                            <a:schemeClr val="dk1"/>
                          </a:solidFill>
                          <a:effectLst/>
                          <a:latin typeface="+mn-lt"/>
                          <a:ea typeface="+mn-ea"/>
                          <a:cs typeface="+mn-cs"/>
                        </a:rPr>
                        <a:t>Strategies of control in organisations</a:t>
                      </a:r>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5"/>
                        <a:tabLst/>
                        <a:defRPr/>
                      </a:pPr>
                      <a:r>
                        <a:rPr lang="en-GB" sz="2400" kern="1200" dirty="0">
                          <a:solidFill>
                            <a:schemeClr val="dk1"/>
                          </a:solidFill>
                          <a:effectLst/>
                          <a:latin typeface="+mn-lt"/>
                          <a:ea typeface="+mn-ea"/>
                          <a:cs typeface="+mn-cs"/>
                        </a:rPr>
                        <a:t>Characteristics of effective control</a:t>
                      </a:r>
                      <a:endParaRPr lang="en-US" altLang="en-US" sz="2800" dirty="0"/>
                    </a:p>
                    <a:p>
                      <a:pPr marL="457200" indent="-457200" eaLnBrk="1" hangingPunct="1">
                        <a:buFont typeface="+mj-lt"/>
                        <a:buAutoNum type="arabicPeriod" startAt="5"/>
                      </a:pPr>
                      <a:r>
                        <a:rPr lang="en-GB" sz="2400" kern="1200" dirty="0">
                          <a:solidFill>
                            <a:schemeClr val="dk1"/>
                          </a:solidFill>
                          <a:effectLst/>
                          <a:latin typeface="+mn-lt"/>
                          <a:ea typeface="+mn-ea"/>
                          <a:cs typeface="+mn-cs"/>
                        </a:rPr>
                        <a:t>Empowerment and delegation</a:t>
                      </a:r>
                    </a:p>
                    <a:p>
                      <a:pPr marL="457200" indent="-457200" eaLnBrk="1" hangingPunct="1">
                        <a:buFont typeface="+mj-lt"/>
                        <a:buAutoNum type="arabicPeriod" startAt="5"/>
                      </a:pPr>
                      <a:r>
                        <a:rPr lang="en-GB" sz="2400" kern="1200" dirty="0">
                          <a:solidFill>
                            <a:schemeClr val="dk1"/>
                          </a:solidFill>
                          <a:effectLst/>
                          <a:latin typeface="+mn-lt"/>
                          <a:ea typeface="+mn-ea"/>
                          <a:cs typeface="+mn-cs"/>
                        </a:rPr>
                        <a:t>Performance</a:t>
                      </a:r>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9C4D862-673F-225D-F585-44FB76243881}"/>
              </a:ext>
            </a:extLst>
          </p:cNvPr>
          <p:cNvSpPr>
            <a:spLocks noGrp="1"/>
          </p:cNvSpPr>
          <p:nvPr>
            <p:ph type="title"/>
          </p:nvPr>
        </p:nvSpPr>
        <p:spPr/>
        <p:txBody>
          <a:bodyPr/>
          <a:lstStyle/>
          <a:p>
            <a:r>
              <a:rPr lang="en-GB" altLang="en-US"/>
              <a:t>Main materials</a:t>
            </a:r>
          </a:p>
        </p:txBody>
      </p:sp>
      <p:sp>
        <p:nvSpPr>
          <p:cNvPr id="8195" name="Content Placeholder 2">
            <a:extLst>
              <a:ext uri="{FF2B5EF4-FFF2-40B4-BE49-F238E27FC236}">
                <a16:creationId xmlns:a16="http://schemas.microsoft.com/office/drawing/2014/main" id="{5A0C2F63-B759-2008-A61A-F178499AFDDF}"/>
              </a:ext>
            </a:extLst>
          </p:cNvPr>
          <p:cNvSpPr>
            <a:spLocks noGrp="1"/>
          </p:cNvSpPr>
          <p:nvPr>
            <p:ph idx="1"/>
          </p:nvPr>
        </p:nvSpPr>
        <p:spPr>
          <a:xfrm>
            <a:off x="457200" y="1600200"/>
            <a:ext cx="8229600" cy="3916363"/>
          </a:xfrm>
        </p:spPr>
        <p:txBody>
          <a:bodyPr/>
          <a:lstStyle/>
          <a:p>
            <a:r>
              <a:rPr lang="en-GB" altLang="en-US" dirty="0"/>
              <a:t>Chapter 14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6B1EE40A-5986-6C57-8647-99BC3BF1EF0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D2924BD7-B3B8-EC22-1339-7F4C36CFE28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36997E-01CE-4428-BD0B-94D1DD2563B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2" name="Picture 2">
            <a:extLst>
              <a:ext uri="{FF2B5EF4-FFF2-40B4-BE49-F238E27FC236}">
                <a16:creationId xmlns:a16="http://schemas.microsoft.com/office/drawing/2014/main" id="{4E8E46D3-F1E8-1A9F-9712-9C59DC1945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4981" y="3362037"/>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a:t>1. Definition</a:t>
            </a:r>
            <a:endParaRPr lang="en-GB" altLang="en-US"/>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sz="2400" dirty="0"/>
              <a:t>Control is a </a:t>
            </a:r>
            <a:r>
              <a:rPr lang="en-US" sz="2400" dirty="0"/>
              <a:t>management function that involves monitoring, comparing, and correcting work performance (Robbins and Coulter, 2021, p. 38).</a:t>
            </a:r>
          </a:p>
          <a:p>
            <a:r>
              <a:rPr lang="en-GB" altLang="en-US" sz="2400" dirty="0"/>
              <a:t>Corporate governance is the system used to govern a corporation so that the interests of corporate owners are protected</a:t>
            </a:r>
            <a:r>
              <a:rPr lang="en-US" sz="2400" dirty="0"/>
              <a:t> (Robbins and Coulter, 2021, p.535).</a:t>
            </a:r>
            <a:endParaRPr lang="en-GB" altLang="en-US" sz="2400" dirty="0"/>
          </a:p>
          <a:p>
            <a:endParaRPr lang="en-GB" altLang="en-US" sz="40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2. </a:t>
            </a:r>
            <a:r>
              <a:rPr lang="en-GB" sz="4400" kern="1200" dirty="0">
                <a:solidFill>
                  <a:schemeClr val="dk1"/>
                </a:solidFill>
                <a:effectLst/>
                <a:latin typeface="+mn-lt"/>
                <a:ea typeface="+mn-ea"/>
                <a:cs typeface="+mn-cs"/>
              </a:rPr>
              <a:t>The essence of control</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3970784" cy="3916363"/>
          </a:xfrm>
        </p:spPr>
        <p:txBody>
          <a:bodyPr/>
          <a:lstStyle/>
          <a:p>
            <a:r>
              <a:rPr lang="en-GB" sz="2000" b="0" i="0" dirty="0">
                <a:effectLst/>
              </a:rPr>
              <a:t>Involvement: the planning of work functions, and guiding and regulating the activities of staff. </a:t>
            </a:r>
          </a:p>
          <a:p>
            <a:r>
              <a:rPr lang="en-GB" sz="2000" b="0" i="0" dirty="0">
                <a:effectLst/>
              </a:rPr>
              <a:t>Purpose: improvement in performance at both the individual and organisational level</a:t>
            </a:r>
          </a:p>
          <a:p>
            <a:r>
              <a:rPr lang="en-GB" altLang="en-US" sz="2000" dirty="0"/>
              <a:t>Figure: The nature of management control</a:t>
            </a:r>
            <a:endParaRPr lang="en-GB" altLang="en-US" sz="36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6" name="Picture 5">
            <a:extLst>
              <a:ext uri="{FF2B5EF4-FFF2-40B4-BE49-F238E27FC236}">
                <a16:creationId xmlns:a16="http://schemas.microsoft.com/office/drawing/2014/main" id="{77007740-19A5-1993-7AB9-BA6ABA760378}"/>
              </a:ext>
            </a:extLst>
          </p:cNvPr>
          <p:cNvPicPr>
            <a:picLocks noChangeAspect="1"/>
          </p:cNvPicPr>
          <p:nvPr/>
        </p:nvPicPr>
        <p:blipFill>
          <a:blip r:embed="rId3"/>
          <a:stretch>
            <a:fillRect/>
          </a:stretch>
        </p:blipFill>
        <p:spPr>
          <a:xfrm>
            <a:off x="4313478" y="1484785"/>
            <a:ext cx="4801210" cy="4210628"/>
          </a:xfrm>
          <a:prstGeom prst="rect">
            <a:avLst/>
          </a:prstGeom>
        </p:spPr>
      </p:pic>
      <p:sp>
        <p:nvSpPr>
          <p:cNvPr id="7" name="TextBox 6">
            <a:extLst>
              <a:ext uri="{FF2B5EF4-FFF2-40B4-BE49-F238E27FC236}">
                <a16:creationId xmlns:a16="http://schemas.microsoft.com/office/drawing/2014/main" id="{1F37DF0C-98E5-5C31-A2E6-F7461206754F}"/>
              </a:ext>
            </a:extLst>
          </p:cNvPr>
          <p:cNvSpPr txBox="1"/>
          <p:nvPr/>
        </p:nvSpPr>
        <p:spPr>
          <a:xfrm>
            <a:off x="5381935" y="1101487"/>
            <a:ext cx="2664296" cy="369332"/>
          </a:xfrm>
          <a:prstGeom prst="rect">
            <a:avLst/>
          </a:prstGeom>
          <a:noFill/>
        </p:spPr>
        <p:txBody>
          <a:bodyPr wrap="square" rtlCol="0">
            <a:spAutoFit/>
          </a:bodyPr>
          <a:lstStyle/>
          <a:p>
            <a:r>
              <a:rPr lang="en-GB" dirty="0"/>
              <a:t>(Mullins, 2019, p.525)</a:t>
            </a:r>
          </a:p>
        </p:txBody>
      </p:sp>
    </p:spTree>
    <p:extLst>
      <p:ext uri="{BB962C8B-B14F-4D97-AF65-F5344CB8AC3E}">
        <p14:creationId xmlns:p14="http://schemas.microsoft.com/office/powerpoint/2010/main" val="1951711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3. Elements of </a:t>
            </a:r>
            <a:r>
              <a:rPr lang="en-US" altLang="en-US" dirty="0" err="1"/>
              <a:t>organisational</a:t>
            </a:r>
            <a:r>
              <a:rPr lang="en-US" altLang="en-US" dirty="0"/>
              <a:t> control</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sz="2400" dirty="0"/>
              <a:t>The five essential stages of organisational control</a:t>
            </a:r>
            <a:endParaRPr lang="en-GB" altLang="en-US" sz="40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3" name="Picture 2">
            <a:extLst>
              <a:ext uri="{FF2B5EF4-FFF2-40B4-BE49-F238E27FC236}">
                <a16:creationId xmlns:a16="http://schemas.microsoft.com/office/drawing/2014/main" id="{D785202C-0FAF-191F-123A-35F1C28210C3}"/>
              </a:ext>
            </a:extLst>
          </p:cNvPr>
          <p:cNvPicPr>
            <a:picLocks noChangeAspect="1"/>
          </p:cNvPicPr>
          <p:nvPr/>
        </p:nvPicPr>
        <p:blipFill>
          <a:blip r:embed="rId3"/>
          <a:stretch>
            <a:fillRect/>
          </a:stretch>
        </p:blipFill>
        <p:spPr>
          <a:xfrm>
            <a:off x="2086570" y="2155233"/>
            <a:ext cx="7057430" cy="4702767"/>
          </a:xfrm>
          <a:prstGeom prst="rect">
            <a:avLst/>
          </a:prstGeom>
        </p:spPr>
      </p:pic>
      <p:sp>
        <p:nvSpPr>
          <p:cNvPr id="5" name="TextBox 4">
            <a:extLst>
              <a:ext uri="{FF2B5EF4-FFF2-40B4-BE49-F238E27FC236}">
                <a16:creationId xmlns:a16="http://schemas.microsoft.com/office/drawing/2014/main" id="{65ACC50F-BAB6-35AD-AC91-F622BB84B8F3}"/>
              </a:ext>
            </a:extLst>
          </p:cNvPr>
          <p:cNvSpPr txBox="1"/>
          <p:nvPr/>
        </p:nvSpPr>
        <p:spPr>
          <a:xfrm>
            <a:off x="223203" y="4888468"/>
            <a:ext cx="2664296" cy="369332"/>
          </a:xfrm>
          <a:prstGeom prst="rect">
            <a:avLst/>
          </a:prstGeom>
          <a:noFill/>
        </p:spPr>
        <p:txBody>
          <a:bodyPr wrap="square" rtlCol="0">
            <a:spAutoFit/>
          </a:bodyPr>
          <a:lstStyle/>
          <a:p>
            <a:r>
              <a:rPr lang="en-GB" dirty="0"/>
              <a:t>(Mullins, 2019, p.526)</a:t>
            </a:r>
          </a:p>
        </p:txBody>
      </p:sp>
      <p:sp>
        <p:nvSpPr>
          <p:cNvPr id="2" name="TextBox 1">
            <a:extLst>
              <a:ext uri="{FF2B5EF4-FFF2-40B4-BE49-F238E27FC236}">
                <a16:creationId xmlns:a16="http://schemas.microsoft.com/office/drawing/2014/main" id="{B3B78927-E76D-899E-58DD-1F723DFBEBEF}"/>
              </a:ext>
            </a:extLst>
          </p:cNvPr>
          <p:cNvSpPr txBox="1"/>
          <p:nvPr/>
        </p:nvSpPr>
        <p:spPr>
          <a:xfrm>
            <a:off x="539552" y="3706375"/>
            <a:ext cx="4104456" cy="923330"/>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r>
              <a:rPr lang="en-GB" dirty="0"/>
              <a:t>Design a control system to ensure the company can produce 20,000 units next year.</a:t>
            </a:r>
          </a:p>
        </p:txBody>
      </p:sp>
    </p:spTree>
    <p:extLst>
      <p:ext uri="{BB962C8B-B14F-4D97-AF65-F5344CB8AC3E}">
        <p14:creationId xmlns:p14="http://schemas.microsoft.com/office/powerpoint/2010/main" val="4083622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3. Elements of </a:t>
            </a:r>
            <a:r>
              <a:rPr lang="en-US" altLang="en-US" dirty="0" err="1"/>
              <a:t>organisational</a:t>
            </a:r>
            <a:r>
              <a:rPr lang="en-US" altLang="en-US" dirty="0"/>
              <a:t> control</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US" sz="2400" b="1" dirty="0"/>
              <a:t>Range of variation</a:t>
            </a:r>
            <a:r>
              <a:rPr lang="en-US" sz="2400" dirty="0"/>
              <a:t>: the acceptable parameters of variance between actual performance and the standard</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2" name="Picture Placeholder 6" descr="A line chart explains “Acceptance range of variation.”&#10;Long description is available in notes,&#10;press F6">
            <a:extLst>
              <a:ext uri="{FF2B5EF4-FFF2-40B4-BE49-F238E27FC236}">
                <a16:creationId xmlns:a16="http://schemas.microsoft.com/office/drawing/2014/main" id="{4261267C-292D-9E4F-7B51-FDA5D1A9614D}"/>
              </a:ext>
            </a:extLst>
          </p:cNvPr>
          <p:cNvPicPr>
            <a:picLocks noChangeAspect="1"/>
          </p:cNvPicPr>
          <p:nvPr/>
        </p:nvPicPr>
        <p:blipFill>
          <a:blip r:embed="rId3" cstate="print"/>
          <a:stretch>
            <a:fillRect/>
          </a:stretch>
        </p:blipFill>
        <p:spPr>
          <a:xfrm>
            <a:off x="926750" y="2675436"/>
            <a:ext cx="7280235" cy="4182564"/>
          </a:xfrm>
          <a:prstGeom prst="rect">
            <a:avLst/>
          </a:prstGeom>
        </p:spPr>
      </p:pic>
      <p:sp>
        <p:nvSpPr>
          <p:cNvPr id="6" name="TextBox 5">
            <a:extLst>
              <a:ext uri="{FF2B5EF4-FFF2-40B4-BE49-F238E27FC236}">
                <a16:creationId xmlns:a16="http://schemas.microsoft.com/office/drawing/2014/main" id="{D2F0C735-3C34-6A67-86B1-B62F4536724F}"/>
              </a:ext>
            </a:extLst>
          </p:cNvPr>
          <p:cNvSpPr txBox="1"/>
          <p:nvPr/>
        </p:nvSpPr>
        <p:spPr>
          <a:xfrm>
            <a:off x="5355771" y="2416674"/>
            <a:ext cx="3570937" cy="369332"/>
          </a:xfrm>
          <a:prstGeom prst="rect">
            <a:avLst/>
          </a:prstGeom>
          <a:noFill/>
        </p:spPr>
        <p:txBody>
          <a:bodyPr wrap="square" rtlCol="0">
            <a:spAutoFit/>
          </a:bodyPr>
          <a:lstStyle/>
          <a:p>
            <a:r>
              <a:rPr lang="en-GB" dirty="0"/>
              <a:t>(Robbins and Coulter, 2021, p. 520)</a:t>
            </a:r>
          </a:p>
        </p:txBody>
      </p:sp>
    </p:spTree>
    <p:extLst>
      <p:ext uri="{BB962C8B-B14F-4D97-AF65-F5344CB8AC3E}">
        <p14:creationId xmlns:p14="http://schemas.microsoft.com/office/powerpoint/2010/main" val="3904388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7" descr="A process map explains managerial decisions in the control process.&#10;Long description is available in notes,&#10;press F6  ">
            <a:extLst>
              <a:ext uri="{FF2B5EF4-FFF2-40B4-BE49-F238E27FC236}">
                <a16:creationId xmlns:a16="http://schemas.microsoft.com/office/drawing/2014/main" id="{87A92CD4-D87E-ECF7-6AE4-7B044FF96C2A}"/>
              </a:ext>
            </a:extLst>
          </p:cNvPr>
          <p:cNvPicPr>
            <a:picLocks noGrp="1" noChangeAspect="1"/>
          </p:cNvPicPr>
          <p:nvPr>
            <p:ph idx="1"/>
          </p:nvPr>
        </p:nvPicPr>
        <p:blipFill>
          <a:blip r:embed="rId3" cstate="print"/>
          <a:stretch>
            <a:fillRect/>
          </a:stretch>
        </p:blipFill>
        <p:spPr>
          <a:xfrm>
            <a:off x="946823" y="1597655"/>
            <a:ext cx="8165311" cy="5260345"/>
          </a:xfrm>
          <a:prstGeom prst="rect">
            <a:avLst/>
          </a:prstGeom>
        </p:spPr>
      </p:pic>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3. Elements of </a:t>
            </a:r>
            <a:r>
              <a:rPr lang="en-US" altLang="en-US" dirty="0" err="1"/>
              <a:t>organisational</a:t>
            </a:r>
            <a:r>
              <a:rPr lang="en-US" altLang="en-US" dirty="0"/>
              <a:t> control</a:t>
            </a:r>
            <a:endParaRPr lang="en-GB" altLang="en-US"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6" name="TextBox 5">
            <a:extLst>
              <a:ext uri="{FF2B5EF4-FFF2-40B4-BE49-F238E27FC236}">
                <a16:creationId xmlns:a16="http://schemas.microsoft.com/office/drawing/2014/main" id="{D2F0C735-3C34-6A67-86B1-B62F4536724F}"/>
              </a:ext>
            </a:extLst>
          </p:cNvPr>
          <p:cNvSpPr txBox="1"/>
          <p:nvPr/>
        </p:nvSpPr>
        <p:spPr>
          <a:xfrm>
            <a:off x="946823" y="6449498"/>
            <a:ext cx="3456384" cy="369332"/>
          </a:xfrm>
          <a:prstGeom prst="rect">
            <a:avLst/>
          </a:prstGeom>
          <a:noFill/>
        </p:spPr>
        <p:txBody>
          <a:bodyPr wrap="square" rtlCol="0">
            <a:spAutoFit/>
          </a:bodyPr>
          <a:lstStyle/>
          <a:p>
            <a:r>
              <a:rPr lang="en-GB" dirty="0"/>
              <a:t>(Robbins and Coulter, 2021, p. 521)</a:t>
            </a:r>
          </a:p>
        </p:txBody>
      </p:sp>
      <p:sp>
        <p:nvSpPr>
          <p:cNvPr id="5" name="TextBox 4">
            <a:extLst>
              <a:ext uri="{FF2B5EF4-FFF2-40B4-BE49-F238E27FC236}">
                <a16:creationId xmlns:a16="http://schemas.microsoft.com/office/drawing/2014/main" id="{1D1A1DA3-7174-C3E0-655B-1D4E862B1159}"/>
              </a:ext>
            </a:extLst>
          </p:cNvPr>
          <p:cNvSpPr txBox="1"/>
          <p:nvPr/>
        </p:nvSpPr>
        <p:spPr>
          <a:xfrm>
            <a:off x="230412" y="1844824"/>
            <a:ext cx="2809007" cy="646331"/>
          </a:xfrm>
          <a:prstGeom prst="rect">
            <a:avLst/>
          </a:prstGeom>
          <a:noFill/>
        </p:spPr>
        <p:txBody>
          <a:bodyPr wrap="square" rtlCol="0">
            <a:spAutoFit/>
          </a:bodyPr>
          <a:lstStyle/>
          <a:p>
            <a:r>
              <a:rPr lang="en-US" dirty="0"/>
              <a:t>The decisions a manager makes in controlling</a:t>
            </a:r>
            <a:endParaRPr lang="en-GB" dirty="0"/>
          </a:p>
        </p:txBody>
      </p:sp>
    </p:spTree>
    <p:extLst>
      <p:ext uri="{BB962C8B-B14F-4D97-AF65-F5344CB8AC3E}">
        <p14:creationId xmlns:p14="http://schemas.microsoft.com/office/powerpoint/2010/main" val="651077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4. </a:t>
            </a:r>
            <a:r>
              <a:rPr lang="en-GB" sz="4400" kern="1200" dirty="0">
                <a:solidFill>
                  <a:schemeClr val="dk1"/>
                </a:solidFill>
                <a:effectLst/>
                <a:latin typeface="+mn-lt"/>
                <a:ea typeface="+mn-ea"/>
                <a:cs typeface="+mn-cs"/>
              </a:rPr>
              <a:t>Strategies of control in organisations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sz="2400" dirty="0"/>
              <a:t>Personal centralised control;</a:t>
            </a:r>
          </a:p>
          <a:p>
            <a:pPr marL="457200" indent="-457200">
              <a:buFont typeface="+mj-lt"/>
              <a:buAutoNum type="arabicPeriod"/>
            </a:pPr>
            <a:r>
              <a:rPr lang="en-GB" sz="2400" dirty="0"/>
              <a:t>Bureaucratic control;</a:t>
            </a:r>
          </a:p>
          <a:p>
            <a:pPr marL="457200" indent="-457200">
              <a:buFont typeface="+mj-lt"/>
              <a:buAutoNum type="arabicPeriod"/>
            </a:pPr>
            <a:r>
              <a:rPr lang="en-GB" sz="2400" dirty="0"/>
              <a:t>Output control;</a:t>
            </a:r>
          </a:p>
          <a:p>
            <a:pPr marL="457200" indent="-457200">
              <a:buFont typeface="+mj-lt"/>
              <a:buAutoNum type="arabicPeriod"/>
            </a:pPr>
            <a:r>
              <a:rPr lang="en-GB" sz="2400" dirty="0"/>
              <a:t>Control through electronic surveillance;</a:t>
            </a:r>
          </a:p>
          <a:p>
            <a:pPr marL="457200" indent="-457200">
              <a:buFont typeface="+mj-lt"/>
              <a:buAutoNum type="arabicPeriod"/>
            </a:pPr>
            <a:r>
              <a:rPr lang="en-GB" sz="2400" dirty="0"/>
              <a:t>HRM control;</a:t>
            </a:r>
          </a:p>
          <a:p>
            <a:pPr marL="457200" indent="-457200">
              <a:buFont typeface="+mj-lt"/>
              <a:buAutoNum type="arabicPeriod"/>
            </a:pPr>
            <a:r>
              <a:rPr lang="en-GB" sz="2400" dirty="0"/>
              <a:t>Cultural control.</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extLst>
      <p:ext uri="{BB962C8B-B14F-4D97-AF65-F5344CB8AC3E}">
        <p14:creationId xmlns:p14="http://schemas.microsoft.com/office/powerpoint/2010/main" val="1769789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4. </a:t>
            </a:r>
            <a:r>
              <a:rPr lang="en-GB" sz="4400" kern="1200" dirty="0">
                <a:solidFill>
                  <a:schemeClr val="dk1"/>
                </a:solidFill>
                <a:effectLst/>
                <a:latin typeface="+mn-lt"/>
                <a:ea typeface="+mn-ea"/>
                <a:cs typeface="+mn-cs"/>
              </a:rPr>
              <a:t>Strategies of control in organisations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256032" lvl="1" indent="-256032">
              <a:spcBef>
                <a:spcPts val="1500"/>
              </a:spcBef>
              <a:buSzPct val="100000"/>
              <a:buFont typeface="Arial" panose="020B0604020202020204" pitchFamily="34" charset="0"/>
              <a:buChar char="•"/>
            </a:pPr>
            <a:r>
              <a:rPr lang="en-US" sz="2000" b="1" dirty="0"/>
              <a:t>Feedforward control</a:t>
            </a:r>
            <a:r>
              <a:rPr lang="en-US" sz="2000" dirty="0"/>
              <a:t>: control that takes place before a work activity is done</a:t>
            </a:r>
          </a:p>
          <a:p>
            <a:pPr marL="256032" lvl="1" indent="-256032">
              <a:spcBef>
                <a:spcPts val="1500"/>
              </a:spcBef>
              <a:buSzPct val="100000"/>
              <a:buFont typeface="Arial" panose="020B0604020202020204" pitchFamily="34" charset="0"/>
              <a:buChar char="•"/>
            </a:pPr>
            <a:r>
              <a:rPr lang="en-US" sz="2000" b="1" dirty="0"/>
              <a:t>Concurrent control</a:t>
            </a:r>
            <a:r>
              <a:rPr lang="en-US" sz="2000" dirty="0"/>
              <a:t>: control that takes place while a work activity is in progress</a:t>
            </a:r>
          </a:p>
          <a:p>
            <a:pPr marL="256032" lvl="1" indent="-256032">
              <a:spcBef>
                <a:spcPts val="1500"/>
              </a:spcBef>
              <a:buSzPct val="100000"/>
              <a:buFont typeface="Arial" panose="020B0604020202020204" pitchFamily="34" charset="0"/>
              <a:buChar char="•"/>
            </a:pPr>
            <a:r>
              <a:rPr lang="en-US" sz="2000" b="1" dirty="0"/>
              <a:t>Management by walking around</a:t>
            </a:r>
            <a:r>
              <a:rPr lang="en-US" sz="2000" dirty="0"/>
              <a:t>: a term used to describe when a manager is out in the work area interacting directly with employees</a:t>
            </a:r>
          </a:p>
          <a:p>
            <a:pPr marL="256032" lvl="1" indent="-256032">
              <a:spcBef>
                <a:spcPts val="1500"/>
              </a:spcBef>
              <a:buSzPct val="100000"/>
              <a:buFont typeface="Arial" panose="020B0604020202020204" pitchFamily="34" charset="0"/>
              <a:buChar char="•"/>
            </a:pPr>
            <a:r>
              <a:rPr lang="en-US" sz="2000" b="1" dirty="0"/>
              <a:t>Feedback control</a:t>
            </a:r>
            <a:r>
              <a:rPr lang="en-US" sz="2000" dirty="0"/>
              <a:t>: control that takes place after a work activity is done</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pic>
        <p:nvPicPr>
          <p:cNvPr id="2" name="Picture Placeholder 6" descr="A chart explains the types of control.&#10;Long description is available in notes,&#10;press F6">
            <a:extLst>
              <a:ext uri="{FF2B5EF4-FFF2-40B4-BE49-F238E27FC236}">
                <a16:creationId xmlns:a16="http://schemas.microsoft.com/office/drawing/2014/main" id="{EA26FD2B-A32F-47BB-9169-1266C725CAD8}"/>
              </a:ext>
            </a:extLst>
          </p:cNvPr>
          <p:cNvPicPr>
            <a:picLocks noChangeAspect="1"/>
          </p:cNvPicPr>
          <p:nvPr/>
        </p:nvPicPr>
        <p:blipFill>
          <a:blip r:embed="rId3" cstate="print"/>
          <a:stretch>
            <a:fillRect/>
          </a:stretch>
        </p:blipFill>
        <p:spPr>
          <a:xfrm>
            <a:off x="1761351" y="4147457"/>
            <a:ext cx="5621298" cy="2710543"/>
          </a:xfrm>
          <a:prstGeom prst="rect">
            <a:avLst/>
          </a:prstGeom>
        </p:spPr>
      </p:pic>
      <p:sp>
        <p:nvSpPr>
          <p:cNvPr id="3" name="TextBox 2">
            <a:extLst>
              <a:ext uri="{FF2B5EF4-FFF2-40B4-BE49-F238E27FC236}">
                <a16:creationId xmlns:a16="http://schemas.microsoft.com/office/drawing/2014/main" id="{9A701E53-F07A-E738-4F31-6BA9ABAC227B}"/>
              </a:ext>
            </a:extLst>
          </p:cNvPr>
          <p:cNvSpPr txBox="1"/>
          <p:nvPr/>
        </p:nvSpPr>
        <p:spPr>
          <a:xfrm>
            <a:off x="7354693" y="4646459"/>
            <a:ext cx="1789307" cy="923330"/>
          </a:xfrm>
          <a:prstGeom prst="rect">
            <a:avLst/>
          </a:prstGeom>
          <a:noFill/>
        </p:spPr>
        <p:txBody>
          <a:bodyPr wrap="square" rtlCol="0">
            <a:spAutoFit/>
          </a:bodyPr>
          <a:lstStyle/>
          <a:p>
            <a:r>
              <a:rPr lang="en-GB" dirty="0"/>
              <a:t>(Robbins and Coulter, 2021, p.528)</a:t>
            </a:r>
          </a:p>
        </p:txBody>
      </p:sp>
    </p:spTree>
    <p:extLst>
      <p:ext uri="{BB962C8B-B14F-4D97-AF65-F5344CB8AC3E}">
        <p14:creationId xmlns:p14="http://schemas.microsoft.com/office/powerpoint/2010/main" val="1084331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5. </a:t>
            </a:r>
            <a:r>
              <a:rPr lang="en-GB" sz="4400" kern="1200" dirty="0">
                <a:solidFill>
                  <a:schemeClr val="dk1"/>
                </a:solidFill>
                <a:effectLst/>
                <a:latin typeface="+mn-lt"/>
                <a:ea typeface="+mn-ea"/>
                <a:cs typeface="+mn-cs"/>
              </a:rPr>
              <a:t>Characteristics of effective control</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2000" dirty="0"/>
              <a:t>Be understood by those involved in its operation. </a:t>
            </a:r>
          </a:p>
          <a:p>
            <a:pPr marL="457200" indent="-457200">
              <a:buFont typeface="+mj-lt"/>
              <a:buAutoNum type="arabicPeriod"/>
            </a:pPr>
            <a:r>
              <a:rPr lang="en-GB" altLang="en-US" sz="2000" dirty="0"/>
              <a:t>Draw attention to the critical activities important to the success of the organisation. </a:t>
            </a:r>
          </a:p>
          <a:p>
            <a:pPr marL="457200" indent="-457200">
              <a:buFont typeface="+mj-lt"/>
              <a:buAutoNum type="arabicPeriod"/>
            </a:pPr>
            <a:r>
              <a:rPr lang="en-GB" altLang="en-US" sz="2000" dirty="0"/>
              <a:t>Conform with the structure of the organisation and be related to decision centres responsible for performance.</a:t>
            </a:r>
          </a:p>
          <a:p>
            <a:pPr marL="457200" indent="-457200">
              <a:buFont typeface="+mj-lt"/>
              <a:buAutoNum type="arabicPeriod"/>
            </a:pPr>
            <a:r>
              <a:rPr lang="en-GB" altLang="en-US" sz="2000" dirty="0"/>
              <a:t>Be consistent with the objective of the activity to which it relates.</a:t>
            </a:r>
          </a:p>
          <a:p>
            <a:pPr marL="457200" indent="-457200">
              <a:buFont typeface="+mj-lt"/>
              <a:buAutoNum type="arabicPeriod"/>
            </a:pPr>
            <a:r>
              <a:rPr lang="en-GB" altLang="en-US" sz="2000" dirty="0"/>
              <a:t>Report deviations from the desired standard of performance as quickly as possible.</a:t>
            </a:r>
          </a:p>
          <a:p>
            <a:pPr marL="457200" indent="-457200">
              <a:buFont typeface="+mj-lt"/>
              <a:buAutoNum type="arabicPeriod"/>
            </a:pPr>
            <a:r>
              <a:rPr lang="en-GB" altLang="en-US" sz="2000" dirty="0"/>
              <a:t>Be flexible and yield information that is not influenced by other factors unconnected to the purpose of the control system. </a:t>
            </a:r>
          </a:p>
          <a:p>
            <a:pPr marL="457200" indent="-457200">
              <a:buFont typeface="+mj-lt"/>
              <a:buAutoNum type="arabicPeriod"/>
            </a:pPr>
            <a:r>
              <a:rPr lang="en-GB" altLang="en-US" sz="2000" dirty="0"/>
              <a:t>Subject to continual review to ensure they are effective and appropriate in terms of the results they produce</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855697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3339966" y="198438"/>
            <a:ext cx="5346834" cy="1143000"/>
          </a:xfrm>
        </p:spPr>
        <p:txBody>
          <a:bodyPr/>
          <a:lstStyle/>
          <a:p>
            <a:r>
              <a:rPr lang="en-US" altLang="en-US" dirty="0"/>
              <a:t>5. </a:t>
            </a:r>
            <a:r>
              <a:rPr lang="en-GB" sz="4400" kern="1200" dirty="0">
                <a:solidFill>
                  <a:schemeClr val="dk1"/>
                </a:solidFill>
                <a:effectLst/>
                <a:latin typeface="+mn-lt"/>
                <a:ea typeface="+mn-ea"/>
                <a:cs typeface="+mn-cs"/>
              </a:rPr>
              <a:t>Characteristics of effective control</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800" b="1" u="sng" dirty="0"/>
              <a:t>Pair work</a:t>
            </a:r>
            <a:r>
              <a:rPr lang="en-GB" altLang="en-US" sz="2800" dirty="0"/>
              <a:t>:</a:t>
            </a:r>
          </a:p>
          <a:p>
            <a:pPr marL="0" indent="0">
              <a:buNone/>
            </a:pPr>
            <a:r>
              <a:rPr lang="en-GB" altLang="en-US" sz="2800" dirty="0"/>
              <a:t>Develop a control system to control one element within organisations. For example: absenteeism, tardiness, karoshi, productivity, defect rate, customer satisfaction, fire safety, information security, quality management, workplace privacy, employee theft, etc.</a:t>
            </a:r>
          </a:p>
          <a:p>
            <a:pPr marL="0" indent="0">
              <a:buNone/>
            </a:pPr>
            <a:r>
              <a:rPr lang="en-GB" altLang="en-US" sz="2800" dirty="0"/>
              <a:t>Time: 5 minutes.</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2" name="Title 1">
            <a:extLst>
              <a:ext uri="{FF2B5EF4-FFF2-40B4-BE49-F238E27FC236}">
                <a16:creationId xmlns:a16="http://schemas.microsoft.com/office/drawing/2014/main" id="{55566E6C-55B2-ED12-2386-135CF3E23C18}"/>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t>Activity</a:t>
            </a:r>
          </a:p>
        </p:txBody>
      </p:sp>
    </p:spTree>
    <p:extLst>
      <p:ext uri="{BB962C8B-B14F-4D97-AF65-F5344CB8AC3E}">
        <p14:creationId xmlns:p14="http://schemas.microsoft.com/office/powerpoint/2010/main" val="3361488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6. </a:t>
            </a:r>
            <a:r>
              <a:rPr lang="en-GB" sz="4400" kern="1200" dirty="0">
                <a:solidFill>
                  <a:schemeClr val="dk1"/>
                </a:solidFill>
                <a:effectLst/>
                <a:latin typeface="+mn-lt"/>
                <a:ea typeface="+mn-ea"/>
                <a:cs typeface="+mn-cs"/>
              </a:rPr>
              <a:t>Empowerment and delegation</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altLang="en-US" sz="2800" dirty="0"/>
              <a:t>Empowerment: allowing employees greater freedom, autonomy and self-control over their work, and responsibility for decision-making.</a:t>
            </a:r>
          </a:p>
          <a:p>
            <a:r>
              <a:rPr lang="en-GB" altLang="en-US" sz="2800" dirty="0"/>
              <a:t>Delegation: the process of entrusting authority and responsibility to others throughout the various levels of the organisation.</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1695051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7. </a:t>
            </a:r>
            <a:r>
              <a:rPr lang="en-GB" sz="4400" kern="1200" dirty="0">
                <a:solidFill>
                  <a:schemeClr val="dk1"/>
                </a:solidFill>
                <a:effectLst/>
                <a:latin typeface="+mn-lt"/>
                <a:ea typeface="+mn-ea"/>
                <a:cs typeface="+mn-cs"/>
              </a:rPr>
              <a:t>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altLang="en-US" sz="2800" dirty="0"/>
              <a:t>Performance: how well the organisation is running.</a:t>
            </a:r>
          </a:p>
          <a:p>
            <a:r>
              <a:rPr lang="en-GB" altLang="en-US" sz="2800" dirty="0"/>
              <a:t>Many different approaches: financial results, balance scorecard, EFQM Excellence Model, benchmarking, etc.</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extLst>
      <p:ext uri="{BB962C8B-B14F-4D97-AF65-F5344CB8AC3E}">
        <p14:creationId xmlns:p14="http://schemas.microsoft.com/office/powerpoint/2010/main" val="1772750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7. </a:t>
            </a:r>
            <a:r>
              <a:rPr lang="en-GB" sz="4400" kern="1200" dirty="0">
                <a:solidFill>
                  <a:schemeClr val="dk1"/>
                </a:solidFill>
                <a:effectLst/>
                <a:latin typeface="+mn-lt"/>
                <a:ea typeface="+mn-ea"/>
                <a:cs typeface="+mn-cs"/>
              </a:rPr>
              <a:t>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endParaRPr lang="en-GB" altLang="en-US" sz="28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F68122F7-1AB1-5B50-9807-6B2C9A26FFCB}"/>
              </a:ext>
            </a:extLst>
          </p:cNvPr>
          <p:cNvGraphicFramePr>
            <a:graphicFrameLocks noGrp="1"/>
          </p:cNvGraphicFramePr>
          <p:nvPr/>
        </p:nvGraphicFramePr>
        <p:xfrm>
          <a:off x="474662" y="1453239"/>
          <a:ext cx="8229601" cy="5327486"/>
        </p:xfrm>
        <a:graphic>
          <a:graphicData uri="http://schemas.openxmlformats.org/drawingml/2006/table">
            <a:tbl>
              <a:tblPr firstRow="1" bandRow="1">
                <a:tableStyleId>{3B4B98B0-60AC-42C2-AFA5-B58CD77FA1E5}</a:tableStyleId>
              </a:tblPr>
              <a:tblGrid>
                <a:gridCol w="1082842">
                  <a:extLst>
                    <a:ext uri="{9D8B030D-6E8A-4147-A177-3AD203B41FA5}">
                      <a16:colId xmlns:a16="http://schemas.microsoft.com/office/drawing/2014/main" val="20000"/>
                    </a:ext>
                  </a:extLst>
                </a:gridCol>
                <a:gridCol w="1299410">
                  <a:extLst>
                    <a:ext uri="{9D8B030D-6E8A-4147-A177-3AD203B41FA5}">
                      <a16:colId xmlns:a16="http://schemas.microsoft.com/office/drawing/2014/main" val="20001"/>
                    </a:ext>
                  </a:extLst>
                </a:gridCol>
                <a:gridCol w="2454443">
                  <a:extLst>
                    <a:ext uri="{9D8B030D-6E8A-4147-A177-3AD203B41FA5}">
                      <a16:colId xmlns:a16="http://schemas.microsoft.com/office/drawing/2014/main" val="20002"/>
                    </a:ext>
                  </a:extLst>
                </a:gridCol>
                <a:gridCol w="3392906">
                  <a:extLst>
                    <a:ext uri="{9D8B030D-6E8A-4147-A177-3AD203B41FA5}">
                      <a16:colId xmlns:a16="http://schemas.microsoft.com/office/drawing/2014/main" val="20003"/>
                    </a:ext>
                  </a:extLst>
                </a:gridCol>
              </a:tblGrid>
              <a:tr h="370746">
                <a:tc>
                  <a:txBody>
                    <a:bodyPr/>
                    <a:lstStyle/>
                    <a:p>
                      <a:r>
                        <a:rPr lang="en-US" sz="1400" dirty="0">
                          <a:solidFill>
                            <a:schemeClr val="tx1"/>
                          </a:solidFill>
                        </a:rPr>
                        <a:t>Objective</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tc>
                  <a:txBody>
                    <a:bodyPr/>
                    <a:lstStyle/>
                    <a:p>
                      <a:r>
                        <a:rPr lang="en-US" sz="1400" dirty="0">
                          <a:solidFill>
                            <a:schemeClr val="tx1"/>
                          </a:solidFill>
                        </a:rPr>
                        <a:t>Ratio</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tc>
                  <a:txBody>
                    <a:bodyPr/>
                    <a:lstStyle/>
                    <a:p>
                      <a:r>
                        <a:rPr lang="en-US" sz="1400" dirty="0">
                          <a:solidFill>
                            <a:schemeClr val="tx1"/>
                          </a:solidFill>
                        </a:rPr>
                        <a:t>Calculation</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tc>
                  <a:txBody>
                    <a:bodyPr/>
                    <a:lstStyle/>
                    <a:p>
                      <a:r>
                        <a:rPr lang="en-US" sz="1400" dirty="0">
                          <a:solidFill>
                            <a:schemeClr val="tx1"/>
                          </a:solidFill>
                        </a:rPr>
                        <a:t>Meaning</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543654">
                <a:tc>
                  <a:txBody>
                    <a:bodyPr/>
                    <a:lstStyle/>
                    <a:p>
                      <a:r>
                        <a:rPr lang="en-US" sz="1400" dirty="0"/>
                        <a:t>Liquidity</a:t>
                      </a:r>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Current ratio</a:t>
                      </a:r>
                      <a:endParaRPr lang="en-US" sz="14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sng" kern="1200" dirty="0">
                          <a:solidFill>
                            <a:schemeClr val="tx1"/>
                          </a:solidFill>
                          <a:effectLst/>
                          <a:latin typeface="+mn-lt"/>
                          <a:ea typeface="+mn-ea"/>
                          <a:cs typeface="+mn-cs"/>
                        </a:rPr>
                        <a:t>Current assets </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Current liabilities </a:t>
                      </a:r>
                      <a:endParaRPr lang="en-US" sz="14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Tests the organization’s ability to meet short-term obligations </a:t>
                      </a:r>
                      <a:endParaRPr lang="en-US" sz="14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685800">
                <a:tc>
                  <a:txBody>
                    <a:bodyPr/>
                    <a:lstStyle/>
                    <a:p>
                      <a:r>
                        <a:rPr lang="en-US" sz="1400" dirty="0"/>
                        <a:t>Liquidity</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Acid test</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sng" kern="1200" dirty="0">
                          <a:solidFill>
                            <a:schemeClr val="tx1"/>
                          </a:solidFill>
                          <a:effectLst/>
                          <a:latin typeface="+mn-lt"/>
                          <a:ea typeface="+mn-ea"/>
                          <a:cs typeface="+mn-cs"/>
                        </a:rPr>
                        <a:t>Current assets less inventories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Current liabilities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sz="1400" kern="1200" dirty="0">
                          <a:solidFill>
                            <a:schemeClr val="tx1"/>
                          </a:solidFill>
                          <a:effectLst/>
                          <a:latin typeface="+mn-lt"/>
                          <a:ea typeface="+mn-ea"/>
                          <a:cs typeface="+mn-cs"/>
                        </a:rPr>
                        <a:t>Tests liquidity more accurately when inventories turn over slowly or are difficult to sell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475265">
                <a:tc>
                  <a:txBody>
                    <a:bodyPr/>
                    <a:lstStyle/>
                    <a:p>
                      <a:r>
                        <a:rPr lang="en-US" sz="1400" dirty="0"/>
                        <a:t>Leverage</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Debt to assets</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sng" kern="1200" dirty="0">
                          <a:solidFill>
                            <a:schemeClr val="tx1"/>
                          </a:solidFill>
                          <a:effectLst/>
                          <a:latin typeface="+mn-lt"/>
                          <a:ea typeface="+mn-ea"/>
                          <a:cs typeface="+mn-cs"/>
                        </a:rPr>
                        <a:t>Total debt </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Total assets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The higher the ratio, the more leveraged the organization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648806">
                <a:tc>
                  <a:txBody>
                    <a:bodyPr/>
                    <a:lstStyle/>
                    <a:p>
                      <a:r>
                        <a:rPr lang="en-US" sz="1400" dirty="0"/>
                        <a:t>Leverage</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Times interest earned</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sz="1400" u="sng" kern="1200" dirty="0">
                          <a:solidFill>
                            <a:schemeClr val="tx1"/>
                          </a:solidFill>
                          <a:effectLst/>
                          <a:latin typeface="+mn-lt"/>
                          <a:ea typeface="+mn-ea"/>
                          <a:cs typeface="+mn-cs"/>
                        </a:rPr>
                        <a:t>Profits before interest/taxes </a:t>
                      </a:r>
                    </a:p>
                    <a:p>
                      <a:r>
                        <a:rPr lang="en-US" sz="1400" kern="1200" dirty="0">
                          <a:solidFill>
                            <a:schemeClr val="tx1"/>
                          </a:solidFill>
                          <a:effectLst/>
                          <a:latin typeface="+mn-lt"/>
                          <a:ea typeface="+mn-ea"/>
                          <a:cs typeface="+mn-cs"/>
                        </a:rPr>
                        <a:t>Total interest charges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Measures how many times the organization is able to meet its interest expenses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33400">
                <a:tc>
                  <a:txBody>
                    <a:bodyPr/>
                    <a:lstStyle/>
                    <a:p>
                      <a:r>
                        <a:rPr lang="en-US" sz="1400" dirty="0"/>
                        <a:t>Activity</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Inventory turnover</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sng" kern="1200" dirty="0">
                          <a:solidFill>
                            <a:schemeClr val="tx1"/>
                          </a:solidFill>
                          <a:effectLst/>
                          <a:latin typeface="+mn-lt"/>
                          <a:ea typeface="+mn-ea"/>
                          <a:cs typeface="+mn-cs"/>
                        </a:rPr>
                        <a:t>Sales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Inventory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The higher the ratio, the more efficiently inventory assets are used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648806">
                <a:tc>
                  <a:txBody>
                    <a:bodyPr/>
                    <a:lstStyle/>
                    <a:p>
                      <a:r>
                        <a:rPr lang="en-US" sz="1400" dirty="0"/>
                        <a:t>Activity</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Total asset turnover</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sng" dirty="0"/>
                        <a:t>Sales</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Total Assets</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The fewer assets used to achieve a given level of sales, the more efficiently management uses the organization’s total assets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502920">
                <a:tc>
                  <a:txBody>
                    <a:bodyPr/>
                    <a:lstStyle/>
                    <a:p>
                      <a:r>
                        <a:rPr lang="en-US" sz="1400" dirty="0"/>
                        <a:t>Profitability</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Profit</a:t>
                      </a:r>
                      <a:r>
                        <a:rPr lang="en-US" sz="1400" kern="1200" baseline="0" dirty="0">
                          <a:solidFill>
                            <a:schemeClr val="tx1"/>
                          </a:solidFill>
                          <a:effectLst/>
                          <a:latin typeface="+mn-lt"/>
                          <a:ea typeface="+mn-ea"/>
                          <a:cs typeface="+mn-cs"/>
                        </a:rPr>
                        <a:t> margin on sales</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sng" kern="1200" dirty="0">
                          <a:solidFill>
                            <a:schemeClr val="tx1"/>
                          </a:solidFill>
                          <a:effectLst/>
                          <a:latin typeface="+mn-lt"/>
                          <a:ea typeface="+mn-ea"/>
                          <a:cs typeface="+mn-cs"/>
                        </a:rPr>
                        <a:t>Net profit after taxes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Total sales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Identifies the profits that are generated </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r h="518160">
                <a:tc>
                  <a:txBody>
                    <a:bodyPr/>
                    <a:lstStyle/>
                    <a:p>
                      <a:r>
                        <a:rPr lang="en-US" sz="1400" dirty="0"/>
                        <a:t>Profitability</a:t>
                      </a:r>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t>Return on investment</a:t>
                      </a:r>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sng" kern="1200" dirty="0">
                          <a:solidFill>
                            <a:schemeClr val="tx1"/>
                          </a:solidFill>
                          <a:effectLst/>
                          <a:latin typeface="+mn-lt"/>
                          <a:ea typeface="+mn-ea"/>
                          <a:cs typeface="+mn-cs"/>
                        </a:rPr>
                        <a:t>Net profit after taxes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Total assets </a:t>
                      </a:r>
                      <a:endParaRPr lang="en-US" sz="1400" dirty="0"/>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Measures the efficiency of assets to generate profits </a:t>
                      </a:r>
                      <a:endParaRPr lang="en-US" sz="1400" dirty="0"/>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8"/>
                  </a:ext>
                </a:extLst>
              </a:tr>
            </a:tbl>
          </a:graphicData>
        </a:graphic>
      </p:graphicFrame>
      <p:sp>
        <p:nvSpPr>
          <p:cNvPr id="3" name="TextBox 2">
            <a:extLst>
              <a:ext uri="{FF2B5EF4-FFF2-40B4-BE49-F238E27FC236}">
                <a16:creationId xmlns:a16="http://schemas.microsoft.com/office/drawing/2014/main" id="{05AEBA7A-6E78-5C51-71CD-1D894DC96A58}"/>
              </a:ext>
            </a:extLst>
          </p:cNvPr>
          <p:cNvSpPr txBox="1"/>
          <p:nvPr/>
        </p:nvSpPr>
        <p:spPr>
          <a:xfrm>
            <a:off x="5214257" y="1083907"/>
            <a:ext cx="3696380" cy="369332"/>
          </a:xfrm>
          <a:prstGeom prst="rect">
            <a:avLst/>
          </a:prstGeom>
          <a:noFill/>
        </p:spPr>
        <p:txBody>
          <a:bodyPr wrap="square" rtlCol="0">
            <a:spAutoFit/>
          </a:bodyPr>
          <a:lstStyle/>
          <a:p>
            <a:r>
              <a:rPr lang="en-GB" dirty="0"/>
              <a:t>(Robbins and Coulter, 2021, p. 529)</a:t>
            </a:r>
          </a:p>
        </p:txBody>
      </p:sp>
    </p:spTree>
    <p:extLst>
      <p:ext uri="{BB962C8B-B14F-4D97-AF65-F5344CB8AC3E}">
        <p14:creationId xmlns:p14="http://schemas.microsoft.com/office/powerpoint/2010/main" val="3597968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7. </a:t>
            </a:r>
            <a:r>
              <a:rPr lang="en-GB" sz="4400" kern="1200" dirty="0">
                <a:solidFill>
                  <a:schemeClr val="dk1"/>
                </a:solidFill>
                <a:effectLst/>
                <a:latin typeface="+mn-lt"/>
                <a:ea typeface="+mn-ea"/>
                <a:cs typeface="+mn-cs"/>
              </a:rPr>
              <a:t>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800" dirty="0"/>
              <a:t>The balance scorecard: </a:t>
            </a:r>
            <a:r>
              <a:rPr lang="en-GB" altLang="en-US" sz="2800" dirty="0">
                <a:hlinkClick r:id="rId3"/>
              </a:rPr>
              <a:t>https://hbr.org/video/3633937148001/the-explainer-the-balanced-scorecard</a:t>
            </a:r>
            <a:r>
              <a:rPr lang="en-GB" altLang="en-US" sz="2800" dirty="0"/>
              <a:t>  </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pic>
        <p:nvPicPr>
          <p:cNvPr id="1026" name="Picture 2" descr="The Explainer: The Balanced Scorecard - HBR Video">
            <a:extLst>
              <a:ext uri="{FF2B5EF4-FFF2-40B4-BE49-F238E27FC236}">
                <a16:creationId xmlns:a16="http://schemas.microsoft.com/office/drawing/2014/main" id="{C07544CD-02F8-8555-85B1-6D01619429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1545" y="3268738"/>
            <a:ext cx="6380909" cy="3589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395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7. </a:t>
            </a:r>
            <a:r>
              <a:rPr lang="en-GB" sz="4400" kern="1200" dirty="0">
                <a:solidFill>
                  <a:schemeClr val="dk1"/>
                </a:solidFill>
                <a:effectLst/>
                <a:latin typeface="+mn-lt"/>
                <a:ea typeface="+mn-ea"/>
                <a:cs typeface="+mn-cs"/>
              </a:rPr>
              <a:t>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endParaRPr lang="en-GB" altLang="en-US" sz="28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pic>
        <p:nvPicPr>
          <p:cNvPr id="6" name="Picture 5">
            <a:extLst>
              <a:ext uri="{FF2B5EF4-FFF2-40B4-BE49-F238E27FC236}">
                <a16:creationId xmlns:a16="http://schemas.microsoft.com/office/drawing/2014/main" id="{E87DF26D-96D0-1352-4741-ECE4C4A396D1}"/>
              </a:ext>
            </a:extLst>
          </p:cNvPr>
          <p:cNvPicPr>
            <a:picLocks noChangeAspect="1"/>
          </p:cNvPicPr>
          <p:nvPr/>
        </p:nvPicPr>
        <p:blipFill>
          <a:blip r:embed="rId3"/>
          <a:stretch>
            <a:fillRect/>
          </a:stretch>
        </p:blipFill>
        <p:spPr>
          <a:xfrm>
            <a:off x="706488" y="1123150"/>
            <a:ext cx="8011643" cy="5734850"/>
          </a:xfrm>
          <a:prstGeom prst="rect">
            <a:avLst/>
          </a:prstGeom>
        </p:spPr>
      </p:pic>
      <p:sp>
        <p:nvSpPr>
          <p:cNvPr id="3" name="TextBox 2">
            <a:extLst>
              <a:ext uri="{FF2B5EF4-FFF2-40B4-BE49-F238E27FC236}">
                <a16:creationId xmlns:a16="http://schemas.microsoft.com/office/drawing/2014/main" id="{05AEBA7A-6E78-5C51-71CD-1D894DC96A58}"/>
              </a:ext>
            </a:extLst>
          </p:cNvPr>
          <p:cNvSpPr txBox="1"/>
          <p:nvPr/>
        </p:nvSpPr>
        <p:spPr>
          <a:xfrm>
            <a:off x="5233523" y="5875893"/>
            <a:ext cx="3168352" cy="369332"/>
          </a:xfrm>
          <a:prstGeom prst="rect">
            <a:avLst/>
          </a:prstGeom>
          <a:solidFill>
            <a:schemeClr val="bg1"/>
          </a:solidFill>
        </p:spPr>
        <p:txBody>
          <a:bodyPr wrap="square" rtlCol="0">
            <a:spAutoFit/>
          </a:bodyPr>
          <a:lstStyle/>
          <a:p>
            <a:r>
              <a:rPr lang="en-GB" dirty="0"/>
              <a:t>(Mullins, 2019, p. 652)</a:t>
            </a:r>
          </a:p>
        </p:txBody>
      </p:sp>
    </p:spTree>
    <p:extLst>
      <p:ext uri="{BB962C8B-B14F-4D97-AF65-F5344CB8AC3E}">
        <p14:creationId xmlns:p14="http://schemas.microsoft.com/office/powerpoint/2010/main" val="1202786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7. </a:t>
            </a:r>
            <a:r>
              <a:rPr lang="en-GB" sz="4400" kern="1200" dirty="0">
                <a:solidFill>
                  <a:schemeClr val="dk1"/>
                </a:solidFill>
                <a:effectLst/>
                <a:latin typeface="+mn-lt"/>
                <a:ea typeface="+mn-ea"/>
                <a:cs typeface="+mn-cs"/>
              </a:rPr>
              <a:t>Benchmarking</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altLang="en-US" sz="2800" dirty="0"/>
              <a:t>Benchmark: the standard of excellence against which to measure and compare</a:t>
            </a:r>
          </a:p>
          <a:p>
            <a:r>
              <a:rPr lang="en-GB" altLang="en-US" sz="2800" dirty="0"/>
              <a:t>Benchmarking: identifying, </a:t>
            </a:r>
            <a:r>
              <a:rPr lang="en-GB" altLang="en-US" sz="2800" dirty="0" err="1"/>
              <a:t>analyzing</a:t>
            </a:r>
            <a:r>
              <a:rPr lang="en-GB" altLang="en-US" sz="2800" dirty="0"/>
              <a:t>, and adopting the best practices from other organizations that lead to their superior performance</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2" name="Title 1">
            <a:extLst>
              <a:ext uri="{FF2B5EF4-FFF2-40B4-BE49-F238E27FC236}">
                <a16:creationId xmlns:a16="http://schemas.microsoft.com/office/drawing/2014/main" id="{E8353F55-B4ED-1798-A40E-8DFE97A3908C}"/>
              </a:ext>
            </a:extLst>
          </p:cNvPr>
          <p:cNvSpPr txBox="1">
            <a:spLocks/>
          </p:cNvSpPr>
          <p:nvPr/>
        </p:nvSpPr>
        <p:spPr bwMode="auto">
          <a:xfrm>
            <a:off x="144029" y="423465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t>Activity</a:t>
            </a:r>
          </a:p>
        </p:txBody>
      </p:sp>
      <p:sp>
        <p:nvSpPr>
          <p:cNvPr id="3" name="TextBox 2">
            <a:extLst>
              <a:ext uri="{FF2B5EF4-FFF2-40B4-BE49-F238E27FC236}">
                <a16:creationId xmlns:a16="http://schemas.microsoft.com/office/drawing/2014/main" id="{A05A4AA1-1226-6693-8BB3-A4574BD9DBDF}"/>
              </a:ext>
            </a:extLst>
          </p:cNvPr>
          <p:cNvSpPr txBox="1"/>
          <p:nvPr/>
        </p:nvSpPr>
        <p:spPr>
          <a:xfrm>
            <a:off x="2375706" y="4205993"/>
            <a:ext cx="6093380" cy="1200329"/>
          </a:xfrm>
          <a:prstGeom prst="rect">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400" b="1" dirty="0"/>
              <a:t>Pair-work: 5 minutes:</a:t>
            </a:r>
          </a:p>
          <a:p>
            <a:r>
              <a:rPr lang="en-GB" sz="2400" dirty="0"/>
              <a:t>Recall one best practice you learned last year. What is it? How did you learn it? </a:t>
            </a:r>
          </a:p>
        </p:txBody>
      </p:sp>
    </p:spTree>
    <p:extLst>
      <p:ext uri="{BB962C8B-B14F-4D97-AF65-F5344CB8AC3E}">
        <p14:creationId xmlns:p14="http://schemas.microsoft.com/office/powerpoint/2010/main" val="1809150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800" dirty="0"/>
              <a:t>Control</a:t>
            </a:r>
          </a:p>
          <a:p>
            <a:r>
              <a:rPr lang="en-GB" sz="2800" dirty="0"/>
              <a:t>Corporate governance</a:t>
            </a:r>
          </a:p>
          <a:p>
            <a:r>
              <a:rPr lang="en-GB" sz="2800" dirty="0"/>
              <a:t>Five essential stages of organisational control</a:t>
            </a:r>
          </a:p>
          <a:p>
            <a:r>
              <a:rPr lang="en-GB" sz="2800" dirty="0"/>
              <a:t>Range of variation</a:t>
            </a:r>
          </a:p>
          <a:p>
            <a:endParaRPr lang="en-GB" sz="2000" dirty="0"/>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19</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Empowerment</a:t>
            </a:r>
          </a:p>
          <a:p>
            <a:r>
              <a:rPr lang="en-GB" sz="2800" dirty="0"/>
              <a:t>Delegation</a:t>
            </a:r>
          </a:p>
          <a:p>
            <a:r>
              <a:rPr lang="en-GB" sz="2800" dirty="0"/>
              <a:t>Performance</a:t>
            </a:r>
          </a:p>
          <a:p>
            <a:r>
              <a:rPr lang="en-GB" sz="2800" dirty="0"/>
              <a:t>Balance scorecard</a:t>
            </a:r>
          </a:p>
          <a:p>
            <a:r>
              <a:rPr lang="en-GB" sz="2800" dirty="0"/>
              <a:t>Benchmarking</a:t>
            </a:r>
          </a:p>
        </p:txBody>
      </p:sp>
    </p:spTree>
    <p:extLst>
      <p:ext uri="{BB962C8B-B14F-4D97-AF65-F5344CB8AC3E}">
        <p14:creationId xmlns:p14="http://schemas.microsoft.com/office/powerpoint/2010/main" val="2124964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199" y="1600201"/>
            <a:ext cx="4463144" cy="3917032"/>
          </a:xfrm>
        </p:spPr>
        <p:txBody>
          <a:bodyPr/>
          <a:lstStyle/>
          <a:p>
            <a:pPr marL="0" indent="0">
              <a:buFont typeface="Arial" panose="020B0604020202020204" pitchFamily="34" charset="0"/>
              <a:buAutoNum type="arabicPeriod"/>
            </a:pPr>
            <a:r>
              <a:rPr lang="en-GB" sz="2000" dirty="0"/>
              <a:t> Review the key terms. Be prepared to explain them in the next class.</a:t>
            </a:r>
          </a:p>
          <a:p>
            <a:pPr marL="0" indent="0">
              <a:buFont typeface="Arial" panose="020B0604020202020204" pitchFamily="34" charset="0"/>
              <a:buAutoNum type="arabicPeriod"/>
            </a:pPr>
            <a:r>
              <a:rPr lang="en-GB" sz="2000" dirty="0"/>
              <a:t> Develop a poster which shows one organisation control system which is currently used in an organisation. Your friends or family members can support you to answer this question. Email your answer (.pptx file) to the lecturer with this subject: </a:t>
            </a:r>
            <a:r>
              <a:rPr lang="en-GB" sz="2000" dirty="0">
                <a:solidFill>
                  <a:srgbClr val="7030A0"/>
                </a:solidFill>
              </a:rPr>
              <a:t>Your full </a:t>
            </a:r>
            <a:r>
              <a:rPr lang="en-GB" sz="2000" dirty="0" err="1">
                <a:solidFill>
                  <a:srgbClr val="7030A0"/>
                </a:solidFill>
              </a:rPr>
              <a:t>name_Your</a:t>
            </a:r>
            <a:r>
              <a:rPr lang="en-GB" sz="2000" dirty="0">
                <a:solidFill>
                  <a:srgbClr val="7030A0"/>
                </a:solidFill>
              </a:rPr>
              <a:t> student </a:t>
            </a:r>
            <a:r>
              <a:rPr lang="en-GB" sz="2000" dirty="0" err="1">
                <a:solidFill>
                  <a:srgbClr val="7030A0"/>
                </a:solidFill>
              </a:rPr>
              <a:t>ID_IMW_Week</a:t>
            </a:r>
            <a:r>
              <a:rPr lang="en-GB" sz="2000" dirty="0">
                <a:solidFill>
                  <a:srgbClr val="7030A0"/>
                </a:solidFill>
              </a:rPr>
              <a:t> 9_Control and Performances.</a:t>
            </a:r>
            <a:endParaRPr lang="en-GB" sz="20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diagram of a engineering flowchart&#10;&#10;Description automatically generated">
            <a:extLst>
              <a:ext uri="{FF2B5EF4-FFF2-40B4-BE49-F238E27FC236}">
                <a16:creationId xmlns:a16="http://schemas.microsoft.com/office/drawing/2014/main" id="{A2440C48-2D10-F80D-CC2C-C09C4985B5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98572" y="1969753"/>
            <a:ext cx="3995777" cy="3177928"/>
          </a:xfrm>
          <a:prstGeom prst="rect">
            <a:avLst/>
          </a:prstGeom>
        </p:spPr>
      </p:pic>
    </p:spTree>
    <p:extLst>
      <p:ext uri="{BB962C8B-B14F-4D97-AF65-F5344CB8AC3E}">
        <p14:creationId xmlns:p14="http://schemas.microsoft.com/office/powerpoint/2010/main" val="3814033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a:p>
            <a:pPr marL="514350" indent="-514350" algn="just">
              <a:buFont typeface="+mj-lt"/>
              <a:buAutoNum type="arabicPeriod"/>
              <a:defRPr/>
            </a:pPr>
            <a:r>
              <a:rPr lang="en-GB" altLang="en-US" sz="2000" dirty="0"/>
              <a:t>University of Florida (no date) </a:t>
            </a:r>
            <a:r>
              <a:rPr lang="en-GB" altLang="en-US" sz="2000" i="1" dirty="0"/>
              <a:t>Bloom’s Taxonomy. </a:t>
            </a:r>
            <a:r>
              <a:rPr lang="en-GB" altLang="en-US" sz="2000" dirty="0"/>
              <a:t>Available at </a:t>
            </a:r>
            <a:r>
              <a:rPr lang="en-US" altLang="en-US" sz="2000" b="0" dirty="0">
                <a:cs typeface="Arial" panose="020B0604020202020204" pitchFamily="34" charset="0"/>
                <a:hlinkClick r:id="rId2"/>
              </a:rPr>
              <a:t>https://citt.ufl.edu/resources/the-learning-process/designing-the-learning-experience/blooms-taxonomy/</a:t>
            </a:r>
            <a:r>
              <a:rPr lang="en-US" altLang="en-US" sz="2000" b="0" dirty="0">
                <a:cs typeface="Arial" panose="020B0604020202020204" pitchFamily="34" charset="0"/>
              </a:rPr>
              <a:t> (Accessed: 20 Sep 2023)</a:t>
            </a: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02/10/2023</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3242</Words>
  <Application>Microsoft Office PowerPoint</Application>
  <PresentationFormat>On-screen Show (4:3)</PresentationFormat>
  <Paragraphs>264</Paragraphs>
  <Slides>22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Aharoni</vt:lpstr>
      <vt:lpstr>Arial</vt:lpstr>
      <vt:lpstr>Calibri</vt:lpstr>
      <vt:lpstr>Myriad Pro</vt:lpstr>
      <vt:lpstr>robotoregular</vt:lpstr>
      <vt:lpstr>Verdana</vt:lpstr>
      <vt:lpstr>20140311PresentationUWTSDTemplate</vt:lpstr>
      <vt:lpstr>LCBB4003</vt:lpstr>
      <vt:lpstr>Lesson Aims</vt:lpstr>
      <vt:lpstr>Main materials</vt:lpstr>
      <vt:lpstr>1. Definition</vt:lpstr>
      <vt:lpstr>2. The essence of control</vt:lpstr>
      <vt:lpstr>3. Elements of organisational control</vt:lpstr>
      <vt:lpstr>3. Elements of organisational control</vt:lpstr>
      <vt:lpstr>3. Elements of organisational control</vt:lpstr>
      <vt:lpstr>4. Strategies of control in organisations</vt:lpstr>
      <vt:lpstr>4. Strategies of control in organisations</vt:lpstr>
      <vt:lpstr>5. Characteristics of effective control</vt:lpstr>
      <vt:lpstr>5. Characteristics of effective control</vt:lpstr>
      <vt:lpstr>6. Empowerment and delegation</vt:lpstr>
      <vt:lpstr>7. Performance</vt:lpstr>
      <vt:lpstr>7. Performance</vt:lpstr>
      <vt:lpstr>7. Performance</vt:lpstr>
      <vt:lpstr>7. Performance</vt:lpstr>
      <vt:lpstr>7. Benchmarking</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2023-10-02T12:28:29Z</dcterms:modified>
</cp:coreProperties>
</file>