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8.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4"/>
  </p:sldMasterIdLst>
  <p:notesMasterIdLst>
    <p:notesMasterId r:id="rId66"/>
  </p:notesMasterIdLst>
  <p:sldIdLst>
    <p:sldId id="256" r:id="rId5"/>
    <p:sldId id="457" r:id="rId6"/>
    <p:sldId id="522" r:id="rId7"/>
    <p:sldId id="459" r:id="rId8"/>
    <p:sldId id="279" r:id="rId9"/>
    <p:sldId id="541" r:id="rId10"/>
    <p:sldId id="280" r:id="rId11"/>
    <p:sldId id="542" r:id="rId12"/>
    <p:sldId id="523" r:id="rId13"/>
    <p:sldId id="543" r:id="rId14"/>
    <p:sldId id="544" r:id="rId15"/>
    <p:sldId id="524" r:id="rId16"/>
    <p:sldId id="465" r:id="rId17"/>
    <p:sldId id="388" r:id="rId18"/>
    <p:sldId id="525" r:id="rId19"/>
    <p:sldId id="474" r:id="rId20"/>
    <p:sldId id="471" r:id="rId21"/>
    <p:sldId id="467" r:id="rId22"/>
    <p:sldId id="477" r:id="rId23"/>
    <p:sldId id="475" r:id="rId24"/>
    <p:sldId id="526" r:id="rId25"/>
    <p:sldId id="449" r:id="rId26"/>
    <p:sldId id="454" r:id="rId27"/>
    <p:sldId id="473" r:id="rId28"/>
    <p:sldId id="545" r:id="rId29"/>
    <p:sldId id="527" r:id="rId30"/>
    <p:sldId id="534" r:id="rId31"/>
    <p:sldId id="536" r:id="rId32"/>
    <p:sldId id="537" r:id="rId33"/>
    <p:sldId id="538" r:id="rId34"/>
    <p:sldId id="539" r:id="rId35"/>
    <p:sldId id="540" r:id="rId36"/>
    <p:sldId id="546" r:id="rId37"/>
    <p:sldId id="528" r:id="rId38"/>
    <p:sldId id="501" r:id="rId39"/>
    <p:sldId id="502" r:id="rId40"/>
    <p:sldId id="503" r:id="rId41"/>
    <p:sldId id="529" r:id="rId42"/>
    <p:sldId id="530" r:id="rId43"/>
    <p:sldId id="531" r:id="rId44"/>
    <p:sldId id="516" r:id="rId45"/>
    <p:sldId id="512" r:id="rId46"/>
    <p:sldId id="547" r:id="rId47"/>
    <p:sldId id="479" r:id="rId48"/>
    <p:sldId id="480" r:id="rId49"/>
    <p:sldId id="486" r:id="rId50"/>
    <p:sldId id="492" r:id="rId51"/>
    <p:sldId id="500" r:id="rId52"/>
    <p:sldId id="495" r:id="rId53"/>
    <p:sldId id="496" r:id="rId54"/>
    <p:sldId id="497" r:id="rId55"/>
    <p:sldId id="532" r:id="rId56"/>
    <p:sldId id="551" r:id="rId57"/>
    <p:sldId id="533" r:id="rId58"/>
    <p:sldId id="548" r:id="rId59"/>
    <p:sldId id="490" r:id="rId60"/>
    <p:sldId id="549" r:id="rId61"/>
    <p:sldId id="550" r:id="rId62"/>
    <p:sldId id="552" r:id="rId63"/>
    <p:sldId id="553" r:id="rId64"/>
    <p:sldId id="554" r:id="rId6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5DDFDDE-41C2-41B4-9CED-AB15C53093A2}" v="4410" dt="2024-10-17T12:53:13.63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00" autoAdjust="0"/>
    <p:restoredTop sz="94660"/>
  </p:normalViewPr>
  <p:slideViewPr>
    <p:cSldViewPr snapToGrid="0">
      <p:cViewPr varScale="1">
        <p:scale>
          <a:sx n="71" d="100"/>
          <a:sy n="71" d="100"/>
        </p:scale>
        <p:origin x="60" y="6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viewProps" Target="viewProps.xml"/><Relationship Id="rId7" Type="http://schemas.openxmlformats.org/officeDocument/2006/relationships/slide" Target="slides/slide3.xml"/><Relationship Id="rId71"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notesMaster" Target="notesMasters/notesMaster1.xml"/><Relationship Id="rId5" Type="http://schemas.openxmlformats.org/officeDocument/2006/relationships/slide" Target="slides/slide1.xml"/><Relationship Id="rId61" Type="http://schemas.openxmlformats.org/officeDocument/2006/relationships/slide" Target="slides/slide57.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slide" Target="slides/slide60.xml"/><Relationship Id="rId69" Type="http://schemas.openxmlformats.org/officeDocument/2006/relationships/theme" Target="theme/theme1.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presProps" Target="presProps.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s>
</file>

<file path=ppt/diagrams/colors1.xml><?xml version="1.0" encoding="utf-8"?>
<dgm:colorsDef xmlns:dgm="http://schemas.openxmlformats.org/drawingml/2006/diagram" xmlns:a="http://schemas.openxmlformats.org/drawingml/2006/main" uniqueId="urn:microsoft.com/office/officeart/2005/8/colors/colorful2#23">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B66EA19-AD4C-4016-ABFD-73045D137A1A}" type="doc">
      <dgm:prSet loTypeId="urn:microsoft.com/office/officeart/2005/8/layout/vProcess5" loCatId="process" qsTypeId="urn:microsoft.com/office/officeart/2005/8/quickstyle/simple1#93" qsCatId="simple" csTypeId="urn:microsoft.com/office/officeart/2005/8/colors/colorful2#23" csCatId="colorful" phldr="1"/>
      <dgm:spPr/>
      <dgm:t>
        <a:bodyPr/>
        <a:lstStyle/>
        <a:p>
          <a:endParaRPr lang="en-US"/>
        </a:p>
      </dgm:t>
    </dgm:pt>
    <dgm:pt modelId="{4BC7A6CF-E296-498C-AB91-FA10A84B6B66}">
      <dgm:prSet/>
      <dgm:spPr/>
      <dgm:t>
        <a:bodyPr/>
        <a:lstStyle/>
        <a:p>
          <a:r>
            <a:rPr lang="en-GB"/>
            <a:t>1. The defendant must kill by act or omission (AR)</a:t>
          </a:r>
          <a:endParaRPr lang="en-US"/>
        </a:p>
      </dgm:t>
    </dgm:pt>
    <dgm:pt modelId="{CC76431D-255B-41C6-8663-47B4D37695F0}" type="parTrans" cxnId="{B3D31198-830A-4193-BB36-52983E620569}">
      <dgm:prSet/>
      <dgm:spPr/>
      <dgm:t>
        <a:bodyPr/>
        <a:lstStyle/>
        <a:p>
          <a:endParaRPr lang="en-US"/>
        </a:p>
      </dgm:t>
    </dgm:pt>
    <dgm:pt modelId="{76246E6F-E7CD-4258-B6C0-6F002D76E48C}" type="sibTrans" cxnId="{B3D31198-830A-4193-BB36-52983E620569}">
      <dgm:prSet/>
      <dgm:spPr/>
      <dgm:t>
        <a:bodyPr/>
        <a:lstStyle/>
        <a:p>
          <a:endParaRPr lang="en-US"/>
        </a:p>
      </dgm:t>
    </dgm:pt>
    <dgm:pt modelId="{0BE84CEC-F33D-47A4-AC59-A16814475DF0}">
      <dgm:prSet/>
      <dgm:spPr/>
      <dgm:t>
        <a:bodyPr/>
        <a:lstStyle/>
        <a:p>
          <a:r>
            <a:rPr lang="en-GB"/>
            <a:t>2. … which does not amount to an offence (AR); and </a:t>
          </a:r>
          <a:endParaRPr lang="en-US"/>
        </a:p>
      </dgm:t>
    </dgm:pt>
    <dgm:pt modelId="{C607BC2D-5CB1-492C-A3E4-236A6E0D6E1E}" type="parTrans" cxnId="{0753B513-7FD9-4577-93FD-56AC1D317597}">
      <dgm:prSet/>
      <dgm:spPr/>
      <dgm:t>
        <a:bodyPr/>
        <a:lstStyle/>
        <a:p>
          <a:endParaRPr lang="en-US"/>
        </a:p>
      </dgm:t>
    </dgm:pt>
    <dgm:pt modelId="{2688092B-024C-4841-91D2-44D52B9541BA}" type="sibTrans" cxnId="{0753B513-7FD9-4577-93FD-56AC1D317597}">
      <dgm:prSet/>
      <dgm:spPr/>
      <dgm:t>
        <a:bodyPr/>
        <a:lstStyle/>
        <a:p>
          <a:endParaRPr lang="en-US"/>
        </a:p>
      </dgm:t>
    </dgm:pt>
    <dgm:pt modelId="{72418919-0E81-4A9F-AC45-FABAD3CA61CB}">
      <dgm:prSet/>
      <dgm:spPr/>
      <dgm:t>
        <a:bodyPr/>
        <a:lstStyle/>
        <a:p>
          <a:r>
            <a:rPr lang="en-GB" dirty="0"/>
            <a:t>3.Where the defendant is aware that it is highly probable that they will cause serious bodily harm (MR).</a:t>
          </a:r>
          <a:endParaRPr lang="en-US" dirty="0"/>
        </a:p>
      </dgm:t>
    </dgm:pt>
    <dgm:pt modelId="{365D64E1-A4A9-4841-BE64-40D7F36A1805}" type="parTrans" cxnId="{C79044AE-F42F-4769-A710-D885CAB87A82}">
      <dgm:prSet/>
      <dgm:spPr/>
      <dgm:t>
        <a:bodyPr/>
        <a:lstStyle/>
        <a:p>
          <a:endParaRPr lang="en-US"/>
        </a:p>
      </dgm:t>
    </dgm:pt>
    <dgm:pt modelId="{3E3A1B4B-E301-4D14-9127-CB607E1921AD}" type="sibTrans" cxnId="{C79044AE-F42F-4769-A710-D885CAB87A82}">
      <dgm:prSet/>
      <dgm:spPr/>
      <dgm:t>
        <a:bodyPr/>
        <a:lstStyle/>
        <a:p>
          <a:endParaRPr lang="en-US"/>
        </a:p>
      </dgm:t>
    </dgm:pt>
    <dgm:pt modelId="{C93824C0-A9D0-42D1-B2FA-66FAE597827E}" type="pres">
      <dgm:prSet presAssocID="{AB66EA19-AD4C-4016-ABFD-73045D137A1A}" presName="outerComposite" presStyleCnt="0">
        <dgm:presLayoutVars>
          <dgm:chMax val="5"/>
          <dgm:dir/>
          <dgm:resizeHandles val="exact"/>
        </dgm:presLayoutVars>
      </dgm:prSet>
      <dgm:spPr/>
    </dgm:pt>
    <dgm:pt modelId="{B386C819-DD7B-4E8D-84A2-ED9BCCE89514}" type="pres">
      <dgm:prSet presAssocID="{AB66EA19-AD4C-4016-ABFD-73045D137A1A}" presName="dummyMaxCanvas" presStyleCnt="0">
        <dgm:presLayoutVars/>
      </dgm:prSet>
      <dgm:spPr/>
    </dgm:pt>
    <dgm:pt modelId="{3D826FF1-C2FA-471C-83F7-358D053CEB4F}" type="pres">
      <dgm:prSet presAssocID="{AB66EA19-AD4C-4016-ABFD-73045D137A1A}" presName="ThreeNodes_1" presStyleLbl="node1" presStyleIdx="0" presStyleCnt="3">
        <dgm:presLayoutVars>
          <dgm:bulletEnabled val="1"/>
        </dgm:presLayoutVars>
      </dgm:prSet>
      <dgm:spPr/>
    </dgm:pt>
    <dgm:pt modelId="{618C5D53-DF9B-4D77-84AF-01E71B4061F6}" type="pres">
      <dgm:prSet presAssocID="{AB66EA19-AD4C-4016-ABFD-73045D137A1A}" presName="ThreeNodes_2" presStyleLbl="node1" presStyleIdx="1" presStyleCnt="3">
        <dgm:presLayoutVars>
          <dgm:bulletEnabled val="1"/>
        </dgm:presLayoutVars>
      </dgm:prSet>
      <dgm:spPr/>
    </dgm:pt>
    <dgm:pt modelId="{06A92C56-03A1-4331-BA88-1E90360D31FD}" type="pres">
      <dgm:prSet presAssocID="{AB66EA19-AD4C-4016-ABFD-73045D137A1A}" presName="ThreeNodes_3" presStyleLbl="node1" presStyleIdx="2" presStyleCnt="3">
        <dgm:presLayoutVars>
          <dgm:bulletEnabled val="1"/>
        </dgm:presLayoutVars>
      </dgm:prSet>
      <dgm:spPr/>
    </dgm:pt>
    <dgm:pt modelId="{EEF99708-0199-4705-B969-00C6F427E92A}" type="pres">
      <dgm:prSet presAssocID="{AB66EA19-AD4C-4016-ABFD-73045D137A1A}" presName="ThreeConn_1-2" presStyleLbl="fgAccFollowNode1" presStyleIdx="0" presStyleCnt="2">
        <dgm:presLayoutVars>
          <dgm:bulletEnabled val="1"/>
        </dgm:presLayoutVars>
      </dgm:prSet>
      <dgm:spPr/>
    </dgm:pt>
    <dgm:pt modelId="{C1F16FDF-E0E2-49CE-B724-1935496F39DC}" type="pres">
      <dgm:prSet presAssocID="{AB66EA19-AD4C-4016-ABFD-73045D137A1A}" presName="ThreeConn_2-3" presStyleLbl="fgAccFollowNode1" presStyleIdx="1" presStyleCnt="2">
        <dgm:presLayoutVars>
          <dgm:bulletEnabled val="1"/>
        </dgm:presLayoutVars>
      </dgm:prSet>
      <dgm:spPr/>
    </dgm:pt>
    <dgm:pt modelId="{2FF283DE-B2D6-4552-B76B-73A1500AA507}" type="pres">
      <dgm:prSet presAssocID="{AB66EA19-AD4C-4016-ABFD-73045D137A1A}" presName="ThreeNodes_1_text" presStyleLbl="node1" presStyleIdx="2" presStyleCnt="3">
        <dgm:presLayoutVars>
          <dgm:bulletEnabled val="1"/>
        </dgm:presLayoutVars>
      </dgm:prSet>
      <dgm:spPr/>
    </dgm:pt>
    <dgm:pt modelId="{7502D448-EDA3-43E6-ACF7-10A943DEB2D3}" type="pres">
      <dgm:prSet presAssocID="{AB66EA19-AD4C-4016-ABFD-73045D137A1A}" presName="ThreeNodes_2_text" presStyleLbl="node1" presStyleIdx="2" presStyleCnt="3">
        <dgm:presLayoutVars>
          <dgm:bulletEnabled val="1"/>
        </dgm:presLayoutVars>
      </dgm:prSet>
      <dgm:spPr/>
    </dgm:pt>
    <dgm:pt modelId="{510A1194-F79A-426A-9126-E6599A405E9D}" type="pres">
      <dgm:prSet presAssocID="{AB66EA19-AD4C-4016-ABFD-73045D137A1A}" presName="ThreeNodes_3_text" presStyleLbl="node1" presStyleIdx="2" presStyleCnt="3">
        <dgm:presLayoutVars>
          <dgm:bulletEnabled val="1"/>
        </dgm:presLayoutVars>
      </dgm:prSet>
      <dgm:spPr/>
    </dgm:pt>
  </dgm:ptLst>
  <dgm:cxnLst>
    <dgm:cxn modelId="{73E45509-9E95-4084-AF7C-DBC5DDD86430}" type="presOf" srcId="{0BE84CEC-F33D-47A4-AC59-A16814475DF0}" destId="{7502D448-EDA3-43E6-ACF7-10A943DEB2D3}" srcOrd="1" destOrd="0" presId="urn:microsoft.com/office/officeart/2005/8/layout/vProcess5"/>
    <dgm:cxn modelId="{3D61FD09-6500-47AB-AFB9-DC2EC9A7913F}" type="presOf" srcId="{72418919-0E81-4A9F-AC45-FABAD3CA61CB}" destId="{510A1194-F79A-426A-9126-E6599A405E9D}" srcOrd="1" destOrd="0" presId="urn:microsoft.com/office/officeart/2005/8/layout/vProcess5"/>
    <dgm:cxn modelId="{DA831B0E-41A0-47D4-B87C-7198F288CCF3}" type="presOf" srcId="{72418919-0E81-4A9F-AC45-FABAD3CA61CB}" destId="{06A92C56-03A1-4331-BA88-1E90360D31FD}" srcOrd="0" destOrd="0" presId="urn:microsoft.com/office/officeart/2005/8/layout/vProcess5"/>
    <dgm:cxn modelId="{0753B513-7FD9-4577-93FD-56AC1D317597}" srcId="{AB66EA19-AD4C-4016-ABFD-73045D137A1A}" destId="{0BE84CEC-F33D-47A4-AC59-A16814475DF0}" srcOrd="1" destOrd="0" parTransId="{C607BC2D-5CB1-492C-A3E4-236A6E0D6E1E}" sibTransId="{2688092B-024C-4841-91D2-44D52B9541BA}"/>
    <dgm:cxn modelId="{7F9E7B38-A68E-444A-9B76-87198D832809}" type="presOf" srcId="{4BC7A6CF-E296-498C-AB91-FA10A84B6B66}" destId="{2FF283DE-B2D6-4552-B76B-73A1500AA507}" srcOrd="1" destOrd="0" presId="urn:microsoft.com/office/officeart/2005/8/layout/vProcess5"/>
    <dgm:cxn modelId="{AD8F0C75-85A3-4CE0-8FA9-A2BF1BC4A79A}" type="presOf" srcId="{0BE84CEC-F33D-47A4-AC59-A16814475DF0}" destId="{618C5D53-DF9B-4D77-84AF-01E71B4061F6}" srcOrd="0" destOrd="0" presId="urn:microsoft.com/office/officeart/2005/8/layout/vProcess5"/>
    <dgm:cxn modelId="{AA9E6185-7D6C-4DDE-A39F-F3F218CF4F11}" type="presOf" srcId="{76246E6F-E7CD-4258-B6C0-6F002D76E48C}" destId="{EEF99708-0199-4705-B969-00C6F427E92A}" srcOrd="0" destOrd="0" presId="urn:microsoft.com/office/officeart/2005/8/layout/vProcess5"/>
    <dgm:cxn modelId="{B3D31198-830A-4193-BB36-52983E620569}" srcId="{AB66EA19-AD4C-4016-ABFD-73045D137A1A}" destId="{4BC7A6CF-E296-498C-AB91-FA10A84B6B66}" srcOrd="0" destOrd="0" parTransId="{CC76431D-255B-41C6-8663-47B4D37695F0}" sibTransId="{76246E6F-E7CD-4258-B6C0-6F002D76E48C}"/>
    <dgm:cxn modelId="{14EFFEAC-34FE-4540-9E04-052FBEEF71BF}" type="presOf" srcId="{2688092B-024C-4841-91D2-44D52B9541BA}" destId="{C1F16FDF-E0E2-49CE-B724-1935496F39DC}" srcOrd="0" destOrd="0" presId="urn:microsoft.com/office/officeart/2005/8/layout/vProcess5"/>
    <dgm:cxn modelId="{C79044AE-F42F-4769-A710-D885CAB87A82}" srcId="{AB66EA19-AD4C-4016-ABFD-73045D137A1A}" destId="{72418919-0E81-4A9F-AC45-FABAD3CA61CB}" srcOrd="2" destOrd="0" parTransId="{365D64E1-A4A9-4841-BE64-40D7F36A1805}" sibTransId="{3E3A1B4B-E301-4D14-9127-CB607E1921AD}"/>
    <dgm:cxn modelId="{BD4EA3D6-0322-4870-A961-39FD6CAFD692}" type="presOf" srcId="{AB66EA19-AD4C-4016-ABFD-73045D137A1A}" destId="{C93824C0-A9D0-42D1-B2FA-66FAE597827E}" srcOrd="0" destOrd="0" presId="urn:microsoft.com/office/officeart/2005/8/layout/vProcess5"/>
    <dgm:cxn modelId="{81C159EE-5757-4332-A3BF-6A77958196B1}" type="presOf" srcId="{4BC7A6CF-E296-498C-AB91-FA10A84B6B66}" destId="{3D826FF1-C2FA-471C-83F7-358D053CEB4F}" srcOrd="0" destOrd="0" presId="urn:microsoft.com/office/officeart/2005/8/layout/vProcess5"/>
    <dgm:cxn modelId="{65CB0620-095B-473B-A574-7AF2EFC6206A}" type="presParOf" srcId="{C93824C0-A9D0-42D1-B2FA-66FAE597827E}" destId="{B386C819-DD7B-4E8D-84A2-ED9BCCE89514}" srcOrd="0" destOrd="0" presId="urn:microsoft.com/office/officeart/2005/8/layout/vProcess5"/>
    <dgm:cxn modelId="{6C0C778C-CACF-40E7-BD98-473C0C4723AC}" type="presParOf" srcId="{C93824C0-A9D0-42D1-B2FA-66FAE597827E}" destId="{3D826FF1-C2FA-471C-83F7-358D053CEB4F}" srcOrd="1" destOrd="0" presId="urn:microsoft.com/office/officeart/2005/8/layout/vProcess5"/>
    <dgm:cxn modelId="{827E170F-F980-4E64-8398-9FB814C6DC13}" type="presParOf" srcId="{C93824C0-A9D0-42D1-B2FA-66FAE597827E}" destId="{618C5D53-DF9B-4D77-84AF-01E71B4061F6}" srcOrd="2" destOrd="0" presId="urn:microsoft.com/office/officeart/2005/8/layout/vProcess5"/>
    <dgm:cxn modelId="{C42E6134-903A-4F97-924D-2B017270AA88}" type="presParOf" srcId="{C93824C0-A9D0-42D1-B2FA-66FAE597827E}" destId="{06A92C56-03A1-4331-BA88-1E90360D31FD}" srcOrd="3" destOrd="0" presId="urn:microsoft.com/office/officeart/2005/8/layout/vProcess5"/>
    <dgm:cxn modelId="{67370040-7460-4541-9A38-B958F4BCDAA5}" type="presParOf" srcId="{C93824C0-A9D0-42D1-B2FA-66FAE597827E}" destId="{EEF99708-0199-4705-B969-00C6F427E92A}" srcOrd="4" destOrd="0" presId="urn:microsoft.com/office/officeart/2005/8/layout/vProcess5"/>
    <dgm:cxn modelId="{3E8B4147-EB21-4F64-8161-7FBD8981A0FF}" type="presParOf" srcId="{C93824C0-A9D0-42D1-B2FA-66FAE597827E}" destId="{C1F16FDF-E0E2-49CE-B724-1935496F39DC}" srcOrd="5" destOrd="0" presId="urn:microsoft.com/office/officeart/2005/8/layout/vProcess5"/>
    <dgm:cxn modelId="{FAF16274-84E1-46E1-B922-C7B880DD198B}" type="presParOf" srcId="{C93824C0-A9D0-42D1-B2FA-66FAE597827E}" destId="{2FF283DE-B2D6-4552-B76B-73A1500AA507}" srcOrd="6" destOrd="0" presId="urn:microsoft.com/office/officeart/2005/8/layout/vProcess5"/>
    <dgm:cxn modelId="{EA100907-EC99-4C33-B367-A55A560F374F}" type="presParOf" srcId="{C93824C0-A9D0-42D1-B2FA-66FAE597827E}" destId="{7502D448-EDA3-43E6-ACF7-10A943DEB2D3}" srcOrd="7" destOrd="0" presId="urn:microsoft.com/office/officeart/2005/8/layout/vProcess5"/>
    <dgm:cxn modelId="{00B8BB7A-729B-49F1-8D81-80EE957D4E46}" type="presParOf" srcId="{C93824C0-A9D0-42D1-B2FA-66FAE597827E}" destId="{510A1194-F79A-426A-9126-E6599A405E9D}"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D826FF1-C2FA-471C-83F7-358D053CEB4F}">
      <dsp:nvSpPr>
        <dsp:cNvPr id="0" name=""/>
        <dsp:cNvSpPr/>
      </dsp:nvSpPr>
      <dsp:spPr>
        <a:xfrm>
          <a:off x="0" y="0"/>
          <a:ext cx="8175413" cy="1228044"/>
        </a:xfrm>
        <a:prstGeom prst="roundRect">
          <a:avLst>
            <a:gd name="adj" fmla="val 10000"/>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1. The defendant must kill by act or omission (AR)</a:t>
          </a:r>
          <a:endParaRPr lang="en-US" sz="2400" kern="1200"/>
        </a:p>
      </dsp:txBody>
      <dsp:txXfrm>
        <a:off x="35968" y="35968"/>
        <a:ext cx="6850257" cy="1156108"/>
      </dsp:txXfrm>
    </dsp:sp>
    <dsp:sp modelId="{618C5D53-DF9B-4D77-84AF-01E71B4061F6}">
      <dsp:nvSpPr>
        <dsp:cNvPr id="0" name=""/>
        <dsp:cNvSpPr/>
      </dsp:nvSpPr>
      <dsp:spPr>
        <a:xfrm>
          <a:off x="721359" y="1432718"/>
          <a:ext cx="8175413" cy="1228044"/>
        </a:xfrm>
        <a:prstGeom prst="roundRect">
          <a:avLst>
            <a:gd name="adj" fmla="val 10000"/>
          </a:avLst>
        </a:prstGeom>
        <a:solidFill>
          <a:schemeClr val="accent2">
            <a:hueOff val="56720"/>
            <a:satOff val="6519"/>
            <a:lumOff val="-5196"/>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2. … which does not amount to an offence (AR); and </a:t>
          </a:r>
          <a:endParaRPr lang="en-US" sz="2400" kern="1200"/>
        </a:p>
      </dsp:txBody>
      <dsp:txXfrm>
        <a:off x="757327" y="1468686"/>
        <a:ext cx="6583888" cy="1156108"/>
      </dsp:txXfrm>
    </dsp:sp>
    <dsp:sp modelId="{06A92C56-03A1-4331-BA88-1E90360D31FD}">
      <dsp:nvSpPr>
        <dsp:cNvPr id="0" name=""/>
        <dsp:cNvSpPr/>
      </dsp:nvSpPr>
      <dsp:spPr>
        <a:xfrm>
          <a:off x="1442719" y="2865437"/>
          <a:ext cx="8175413" cy="1228044"/>
        </a:xfrm>
        <a:prstGeom prst="roundRect">
          <a:avLst>
            <a:gd name="adj" fmla="val 10000"/>
          </a:avLst>
        </a:prstGeom>
        <a:solidFill>
          <a:schemeClr val="accent2">
            <a:hueOff val="113439"/>
            <a:satOff val="13039"/>
            <a:lumOff val="-10393"/>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t>3.Where the defendant is aware that it is highly probable that they will cause serious bodily harm (MR).</a:t>
          </a:r>
          <a:endParaRPr lang="en-US" sz="2400" kern="1200" dirty="0"/>
        </a:p>
      </dsp:txBody>
      <dsp:txXfrm>
        <a:off x="1478687" y="2901405"/>
        <a:ext cx="6583888" cy="1156108"/>
      </dsp:txXfrm>
    </dsp:sp>
    <dsp:sp modelId="{EEF99708-0199-4705-B969-00C6F427E92A}">
      <dsp:nvSpPr>
        <dsp:cNvPr id="0" name=""/>
        <dsp:cNvSpPr/>
      </dsp:nvSpPr>
      <dsp:spPr>
        <a:xfrm>
          <a:off x="7377184" y="931267"/>
          <a:ext cx="798228" cy="798228"/>
        </a:xfrm>
        <a:prstGeom prst="downArrow">
          <a:avLst>
            <a:gd name="adj1" fmla="val 55000"/>
            <a:gd name="adj2" fmla="val 45000"/>
          </a:avLst>
        </a:prstGeom>
        <a:solidFill>
          <a:schemeClr val="accent2">
            <a:tint val="40000"/>
            <a:alpha val="90000"/>
            <a:hueOff val="0"/>
            <a:satOff val="0"/>
            <a:lumOff val="0"/>
            <a:alphaOff val="0"/>
          </a:schemeClr>
        </a:solidFill>
        <a:ln w="19050"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7556785" y="931267"/>
        <a:ext cx="439026" cy="600667"/>
      </dsp:txXfrm>
    </dsp:sp>
    <dsp:sp modelId="{C1F16FDF-E0E2-49CE-B724-1935496F39DC}">
      <dsp:nvSpPr>
        <dsp:cNvPr id="0" name=""/>
        <dsp:cNvSpPr/>
      </dsp:nvSpPr>
      <dsp:spPr>
        <a:xfrm>
          <a:off x="8098544" y="2355798"/>
          <a:ext cx="798228" cy="798228"/>
        </a:xfrm>
        <a:prstGeom prst="downArrow">
          <a:avLst>
            <a:gd name="adj1" fmla="val 55000"/>
            <a:gd name="adj2" fmla="val 45000"/>
          </a:avLst>
        </a:prstGeom>
        <a:solidFill>
          <a:schemeClr val="accent2">
            <a:tint val="40000"/>
            <a:alpha val="90000"/>
            <a:hueOff val="429303"/>
            <a:satOff val="7928"/>
            <a:lumOff val="-885"/>
            <a:alphaOff val="0"/>
          </a:schemeClr>
        </a:solidFill>
        <a:ln w="19050" cap="rnd" cmpd="sng" algn="ctr">
          <a:solidFill>
            <a:schemeClr val="accent2">
              <a:tint val="40000"/>
              <a:alpha val="90000"/>
              <a:hueOff val="429303"/>
              <a:satOff val="7928"/>
              <a:lumOff val="-885"/>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8278145" y="2355798"/>
        <a:ext cx="439026" cy="600667"/>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93">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7E2D72F-3E32-482C-A1D2-1F8B3711A31F}" type="datetimeFigureOut">
              <a:rPr lang="en-GB" smtClean="0"/>
              <a:t>28/09/2026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2559652-8C12-4FE2-AB1D-324B33413F2C}" type="slidenum">
              <a:rPr lang="en-GB" smtClean="0"/>
              <a:t>‹#›</a:t>
            </a:fld>
            <a:endParaRPr lang="en-GB"/>
          </a:p>
        </p:txBody>
      </p:sp>
    </p:spTree>
    <p:extLst>
      <p:ext uri="{BB962C8B-B14F-4D97-AF65-F5344CB8AC3E}">
        <p14:creationId xmlns:p14="http://schemas.microsoft.com/office/powerpoint/2010/main" val="41528682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F2EE5B6-6ABB-4B24-8FD8-E027932BA4D3}" type="slidenum">
              <a:rPr lang="en-US"/>
              <a:pPr/>
              <a:t>2</a:t>
            </a:fld>
            <a:endParaRPr lang="en-US"/>
          </a:p>
        </p:txBody>
      </p:sp>
      <p:sp>
        <p:nvSpPr>
          <p:cNvPr id="70658" name="Rectangle 2"/>
          <p:cNvSpPr>
            <a:spLocks noGrp="1" noRot="1" noChangeAspect="1" noChangeArrowheads="1" noTextEdit="1"/>
          </p:cNvSpPr>
          <p:nvPr>
            <p:ph type="sldImg"/>
          </p:nvPr>
        </p:nvSpPr>
        <p:spPr>
          <a:ln/>
        </p:spPr>
      </p:sp>
      <p:sp>
        <p:nvSpPr>
          <p:cNvPr id="70659"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170075976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68B128E-68E6-435F-89D5-A68F8EFDE200}" type="slidenum">
              <a:rPr lang="en-GB"/>
              <a:pPr/>
              <a:t>4</a:t>
            </a:fld>
            <a:endParaRPr lang="en-GB"/>
          </a:p>
        </p:txBody>
      </p:sp>
      <p:sp>
        <p:nvSpPr>
          <p:cNvPr id="50178" name="Rectangle 2"/>
          <p:cNvSpPr>
            <a:spLocks noGrp="1" noRot="1" noChangeAspect="1" noChangeArrowheads="1" noTextEdit="1"/>
          </p:cNvSpPr>
          <p:nvPr>
            <p:ph type="sldImg"/>
          </p:nvPr>
        </p:nvSpPr>
        <p:spPr>
          <a:ln/>
        </p:spPr>
      </p:sp>
      <p:sp>
        <p:nvSpPr>
          <p:cNvPr id="50179" name="Rectangle 3"/>
          <p:cNvSpPr>
            <a:spLocks noGrp="1" noChangeArrowheads="1"/>
          </p:cNvSpPr>
          <p:nvPr>
            <p:ph type="body" idx="1"/>
          </p:nvPr>
        </p:nvSpPr>
        <p:spPr>
          <a:xfrm>
            <a:off x="685800" y="4343400"/>
            <a:ext cx="5486400" cy="4114800"/>
          </a:xfrm>
        </p:spPr>
        <p:txBody>
          <a:bodyPr/>
          <a:lstStyle/>
          <a:p>
            <a:endParaRPr lang="en-US"/>
          </a:p>
        </p:txBody>
      </p:sp>
    </p:spTree>
    <p:extLst>
      <p:ext uri="{BB962C8B-B14F-4D97-AF65-F5344CB8AC3E}">
        <p14:creationId xmlns:p14="http://schemas.microsoft.com/office/powerpoint/2010/main" val="34609143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9293CC6-99BD-4A08-B047-2908C861F4E8}" type="slidenum">
              <a:rPr lang="en-GB"/>
              <a:pPr/>
              <a:t>5</a:t>
            </a:fld>
            <a:endParaRPr lang="en-GB"/>
          </a:p>
        </p:txBody>
      </p:sp>
      <p:sp>
        <p:nvSpPr>
          <p:cNvPr id="60418" name="Rectangle 2"/>
          <p:cNvSpPr>
            <a:spLocks noGrp="1" noRot="1" noChangeAspect="1" noChangeArrowheads="1" noTextEdit="1"/>
          </p:cNvSpPr>
          <p:nvPr>
            <p:ph type="sldImg"/>
          </p:nvPr>
        </p:nvSpPr>
        <p:spPr>
          <a:ln/>
        </p:spPr>
      </p:sp>
      <p:sp>
        <p:nvSpPr>
          <p:cNvPr id="60419" name="Rectangle 3"/>
          <p:cNvSpPr>
            <a:spLocks noGrp="1" noChangeArrowheads="1"/>
          </p:cNvSpPr>
          <p:nvPr>
            <p:ph type="body" idx="1"/>
          </p:nvPr>
        </p:nvSpPr>
        <p:spPr>
          <a:xfrm>
            <a:off x="685800" y="4343400"/>
            <a:ext cx="5486400" cy="4114800"/>
          </a:xfrm>
        </p:spPr>
        <p:txBody>
          <a:bodyPr/>
          <a:lstStyle/>
          <a:p>
            <a:endParaRPr lang="en-US"/>
          </a:p>
        </p:txBody>
      </p:sp>
    </p:spTree>
    <p:extLst>
      <p:ext uri="{BB962C8B-B14F-4D97-AF65-F5344CB8AC3E}">
        <p14:creationId xmlns:p14="http://schemas.microsoft.com/office/powerpoint/2010/main" val="168311604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C58F74F3-357E-4F08-BE73-8F33DACA032B}" type="slidenum">
              <a:rPr lang="en-GB"/>
              <a:pPr/>
              <a:t>7</a:t>
            </a:fld>
            <a:endParaRPr lang="en-GB"/>
          </a:p>
        </p:txBody>
      </p:sp>
      <p:sp>
        <p:nvSpPr>
          <p:cNvPr id="62466" name="Rectangle 2"/>
          <p:cNvSpPr>
            <a:spLocks noGrp="1" noRot="1" noChangeAspect="1" noChangeArrowheads="1" noTextEdit="1"/>
          </p:cNvSpPr>
          <p:nvPr>
            <p:ph type="sldImg"/>
          </p:nvPr>
        </p:nvSpPr>
        <p:spPr>
          <a:ln/>
        </p:spPr>
      </p:sp>
      <p:sp>
        <p:nvSpPr>
          <p:cNvPr id="62467" name="Rectangle 3"/>
          <p:cNvSpPr>
            <a:spLocks noGrp="1" noChangeArrowheads="1"/>
          </p:cNvSpPr>
          <p:nvPr>
            <p:ph type="body" idx="1"/>
          </p:nvPr>
        </p:nvSpPr>
        <p:spPr>
          <a:xfrm>
            <a:off x="685800" y="4343400"/>
            <a:ext cx="5486400" cy="4114800"/>
          </a:xfrm>
        </p:spPr>
        <p:txBody>
          <a:bodyPr/>
          <a:lstStyle/>
          <a:p>
            <a:endParaRPr lang="en-US"/>
          </a:p>
        </p:txBody>
      </p:sp>
    </p:spTree>
    <p:extLst>
      <p:ext uri="{BB962C8B-B14F-4D97-AF65-F5344CB8AC3E}">
        <p14:creationId xmlns:p14="http://schemas.microsoft.com/office/powerpoint/2010/main" val="147671961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F2EE5B6-6ABB-4B24-8FD8-E027932BA4D3}" type="slidenum">
              <a:rPr lang="en-US"/>
              <a:pPr/>
              <a:t>12</a:t>
            </a:fld>
            <a:endParaRPr lang="en-US"/>
          </a:p>
        </p:txBody>
      </p:sp>
      <p:sp>
        <p:nvSpPr>
          <p:cNvPr id="70658" name="Rectangle 2"/>
          <p:cNvSpPr>
            <a:spLocks noGrp="1" noRot="1" noChangeAspect="1" noChangeArrowheads="1" noTextEdit="1"/>
          </p:cNvSpPr>
          <p:nvPr>
            <p:ph type="sldImg"/>
          </p:nvPr>
        </p:nvSpPr>
        <p:spPr>
          <a:ln/>
        </p:spPr>
      </p:sp>
      <p:sp>
        <p:nvSpPr>
          <p:cNvPr id="70659"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381303226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F2EE5B6-6ABB-4B24-8FD8-E027932BA4D3}" type="slidenum">
              <a:rPr lang="en-US"/>
              <a:pPr/>
              <a:t>13</a:t>
            </a:fld>
            <a:endParaRPr lang="en-US"/>
          </a:p>
        </p:txBody>
      </p:sp>
      <p:sp>
        <p:nvSpPr>
          <p:cNvPr id="70658" name="Rectangle 2"/>
          <p:cNvSpPr>
            <a:spLocks noGrp="1" noRot="1" noChangeAspect="1" noChangeArrowheads="1" noTextEdit="1"/>
          </p:cNvSpPr>
          <p:nvPr>
            <p:ph type="sldImg"/>
          </p:nvPr>
        </p:nvSpPr>
        <p:spPr>
          <a:ln/>
        </p:spPr>
      </p:sp>
      <p:sp>
        <p:nvSpPr>
          <p:cNvPr id="70659"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125590752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2E818814-13C9-4971-9DCA-61CF2018A790}" type="slidenum">
              <a:rPr lang="en-GB"/>
              <a:pPr/>
              <a:t>14</a:t>
            </a:fld>
            <a:endParaRPr lang="en-GB"/>
          </a:p>
        </p:txBody>
      </p:sp>
      <p:sp>
        <p:nvSpPr>
          <p:cNvPr id="294914" name="Rectangle 2"/>
          <p:cNvSpPr>
            <a:spLocks noGrp="1" noRot="1" noChangeAspect="1" noChangeArrowheads="1" noTextEdit="1"/>
          </p:cNvSpPr>
          <p:nvPr>
            <p:ph type="sldImg"/>
          </p:nvPr>
        </p:nvSpPr>
        <p:spPr>
          <a:ln/>
        </p:spPr>
      </p:sp>
      <p:sp>
        <p:nvSpPr>
          <p:cNvPr id="294915" name="Rectangle 3"/>
          <p:cNvSpPr>
            <a:spLocks noGrp="1" noChangeArrowheads="1"/>
          </p:cNvSpPr>
          <p:nvPr>
            <p:ph type="body" idx="1"/>
          </p:nvPr>
        </p:nvSpPr>
        <p:spPr>
          <a:xfrm>
            <a:off x="685800" y="4343400"/>
            <a:ext cx="5486400" cy="4114800"/>
          </a:xfrm>
        </p:spPr>
        <p:txBody>
          <a:bodyPr/>
          <a:lstStyle/>
          <a:p>
            <a:endParaRPr lang="en-US"/>
          </a:p>
        </p:txBody>
      </p:sp>
    </p:spTree>
    <p:extLst>
      <p:ext uri="{BB962C8B-B14F-4D97-AF65-F5344CB8AC3E}">
        <p14:creationId xmlns:p14="http://schemas.microsoft.com/office/powerpoint/2010/main" val="83280437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2E818814-13C9-4971-9DCA-61CF2018A790}" type="slidenum">
              <a:rPr lang="en-GB"/>
              <a:pPr/>
              <a:t>15</a:t>
            </a:fld>
            <a:endParaRPr lang="en-GB"/>
          </a:p>
        </p:txBody>
      </p:sp>
      <p:sp>
        <p:nvSpPr>
          <p:cNvPr id="294914" name="Rectangle 2"/>
          <p:cNvSpPr>
            <a:spLocks noGrp="1" noRot="1" noChangeAspect="1" noChangeArrowheads="1" noTextEdit="1"/>
          </p:cNvSpPr>
          <p:nvPr>
            <p:ph type="sldImg"/>
          </p:nvPr>
        </p:nvSpPr>
        <p:spPr>
          <a:ln/>
        </p:spPr>
      </p:sp>
      <p:sp>
        <p:nvSpPr>
          <p:cNvPr id="294915" name="Rectangle 3"/>
          <p:cNvSpPr>
            <a:spLocks noGrp="1" noChangeArrowheads="1"/>
          </p:cNvSpPr>
          <p:nvPr>
            <p:ph type="body" idx="1"/>
          </p:nvPr>
        </p:nvSpPr>
        <p:spPr>
          <a:xfrm>
            <a:off x="685800" y="4343400"/>
            <a:ext cx="5486400" cy="4114800"/>
          </a:xfrm>
        </p:spPr>
        <p:txBody>
          <a:bodyPr/>
          <a:lstStyle/>
          <a:p>
            <a:endParaRPr lang="en-US"/>
          </a:p>
        </p:txBody>
      </p:sp>
    </p:spTree>
    <p:extLst>
      <p:ext uri="{BB962C8B-B14F-4D97-AF65-F5344CB8AC3E}">
        <p14:creationId xmlns:p14="http://schemas.microsoft.com/office/powerpoint/2010/main" val="258159656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5CCC1CF-73B7-42CB-8FB7-A0C54E419A83}" type="slidenum">
              <a:rPr lang="en-GB"/>
              <a:pPr/>
              <a:t>16</a:t>
            </a:fld>
            <a:endParaRPr lang="en-GB"/>
          </a:p>
        </p:txBody>
      </p:sp>
      <p:sp>
        <p:nvSpPr>
          <p:cNvPr id="305154" name="Rectangle 2"/>
          <p:cNvSpPr>
            <a:spLocks noGrp="1" noRot="1" noChangeAspect="1" noChangeArrowheads="1" noTextEdit="1"/>
          </p:cNvSpPr>
          <p:nvPr>
            <p:ph type="sldImg"/>
          </p:nvPr>
        </p:nvSpPr>
        <p:spPr>
          <a:ln/>
        </p:spPr>
      </p:sp>
      <p:sp>
        <p:nvSpPr>
          <p:cNvPr id="305155" name="Rectangle 3"/>
          <p:cNvSpPr>
            <a:spLocks noGrp="1" noChangeArrowheads="1"/>
          </p:cNvSpPr>
          <p:nvPr>
            <p:ph type="body" idx="1"/>
          </p:nvPr>
        </p:nvSpPr>
        <p:spPr>
          <a:xfrm>
            <a:off x="685800" y="4343400"/>
            <a:ext cx="5486400" cy="4114800"/>
          </a:xfrm>
        </p:spPr>
        <p:txBody>
          <a:bodyPr/>
          <a:lstStyle/>
          <a:p>
            <a:endParaRPr lang="en-US"/>
          </a:p>
        </p:txBody>
      </p:sp>
    </p:spTree>
    <p:extLst>
      <p:ext uri="{BB962C8B-B14F-4D97-AF65-F5344CB8AC3E}">
        <p14:creationId xmlns:p14="http://schemas.microsoft.com/office/powerpoint/2010/main" val="179945714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4E27A76-66E7-4BF8-BEAB-5384082F4A48}" type="slidenum">
              <a:rPr lang="en-GB"/>
              <a:pPr/>
              <a:t>17</a:t>
            </a:fld>
            <a:endParaRPr lang="en-GB"/>
          </a:p>
        </p:txBody>
      </p:sp>
      <p:sp>
        <p:nvSpPr>
          <p:cNvPr id="58370" name="Rectangle 2"/>
          <p:cNvSpPr>
            <a:spLocks noGrp="1" noRot="1" noChangeAspect="1" noChangeArrowheads="1" noTextEdit="1"/>
          </p:cNvSpPr>
          <p:nvPr>
            <p:ph type="sldImg"/>
          </p:nvPr>
        </p:nvSpPr>
        <p:spPr>
          <a:ln/>
        </p:spPr>
      </p:sp>
      <p:sp>
        <p:nvSpPr>
          <p:cNvPr id="58371" name="Rectangle 3"/>
          <p:cNvSpPr>
            <a:spLocks noGrp="1" noChangeArrowheads="1"/>
          </p:cNvSpPr>
          <p:nvPr>
            <p:ph type="body" idx="1"/>
          </p:nvPr>
        </p:nvSpPr>
        <p:spPr>
          <a:xfrm>
            <a:off x="685800" y="4343400"/>
            <a:ext cx="5486400" cy="4114800"/>
          </a:xfrm>
        </p:spPr>
        <p:txBody>
          <a:bodyPr/>
          <a:lstStyle/>
          <a:p>
            <a:endParaRPr lang="en-US"/>
          </a:p>
        </p:txBody>
      </p:sp>
    </p:spTree>
    <p:extLst>
      <p:ext uri="{BB962C8B-B14F-4D97-AF65-F5344CB8AC3E}">
        <p14:creationId xmlns:p14="http://schemas.microsoft.com/office/powerpoint/2010/main" val="8273567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440D7253-99E7-43BD-B7FC-DFD6D1368172}" type="slidenum">
              <a:rPr lang="en-GB"/>
              <a:pPr/>
              <a:t>18</a:t>
            </a:fld>
            <a:endParaRPr lang="en-GB"/>
          </a:p>
        </p:txBody>
      </p:sp>
      <p:sp>
        <p:nvSpPr>
          <p:cNvPr id="323586" name="Rectangle 2"/>
          <p:cNvSpPr>
            <a:spLocks noGrp="1" noRot="1" noChangeAspect="1" noChangeArrowheads="1" noTextEdit="1"/>
          </p:cNvSpPr>
          <p:nvPr>
            <p:ph type="sldImg"/>
          </p:nvPr>
        </p:nvSpPr>
        <p:spPr>
          <a:ln/>
        </p:spPr>
      </p:sp>
      <p:sp>
        <p:nvSpPr>
          <p:cNvPr id="323587" name="Rectangle 3"/>
          <p:cNvSpPr>
            <a:spLocks noGrp="1" noChangeArrowheads="1"/>
          </p:cNvSpPr>
          <p:nvPr>
            <p:ph type="body" idx="1"/>
          </p:nvPr>
        </p:nvSpPr>
        <p:spPr>
          <a:xfrm>
            <a:off x="685800" y="4343400"/>
            <a:ext cx="5486400" cy="4114800"/>
          </a:xfrm>
        </p:spPr>
        <p:txBody>
          <a:bodyPr/>
          <a:lstStyle/>
          <a:p>
            <a:endParaRPr lang="en-US"/>
          </a:p>
        </p:txBody>
      </p:sp>
    </p:spTree>
    <p:extLst>
      <p:ext uri="{BB962C8B-B14F-4D97-AF65-F5344CB8AC3E}">
        <p14:creationId xmlns:p14="http://schemas.microsoft.com/office/powerpoint/2010/main" val="19014868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4E2C802A-96D8-4F81-A205-7A87F484459D}" type="slidenum">
              <a:rPr lang="en-GB"/>
              <a:pPr/>
              <a:t>19</a:t>
            </a:fld>
            <a:endParaRPr lang="en-GB"/>
          </a:p>
        </p:txBody>
      </p:sp>
      <p:sp>
        <p:nvSpPr>
          <p:cNvPr id="422914" name="Rectangle 2"/>
          <p:cNvSpPr>
            <a:spLocks noGrp="1" noRot="1" noChangeAspect="1" noChangeArrowheads="1" noTextEdit="1"/>
          </p:cNvSpPr>
          <p:nvPr>
            <p:ph type="sldImg"/>
          </p:nvPr>
        </p:nvSpPr>
        <p:spPr>
          <a:ln/>
        </p:spPr>
      </p:sp>
      <p:sp>
        <p:nvSpPr>
          <p:cNvPr id="422915" name="Rectangle 3"/>
          <p:cNvSpPr>
            <a:spLocks noGrp="1" noChangeArrowheads="1"/>
          </p:cNvSpPr>
          <p:nvPr>
            <p:ph type="body" idx="1"/>
          </p:nvPr>
        </p:nvSpPr>
        <p:spPr>
          <a:xfrm>
            <a:off x="685800" y="4343400"/>
            <a:ext cx="5486400" cy="4114800"/>
          </a:xfrm>
        </p:spPr>
        <p:txBody>
          <a:bodyPr/>
          <a:lstStyle/>
          <a:p>
            <a:endParaRPr lang="en-US"/>
          </a:p>
        </p:txBody>
      </p:sp>
    </p:spTree>
    <p:extLst>
      <p:ext uri="{BB962C8B-B14F-4D97-AF65-F5344CB8AC3E}">
        <p14:creationId xmlns:p14="http://schemas.microsoft.com/office/powerpoint/2010/main" val="149535840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4E2C802A-96D8-4F81-A205-7A87F484459D}" type="slidenum">
              <a:rPr lang="en-GB"/>
              <a:pPr/>
              <a:t>20</a:t>
            </a:fld>
            <a:endParaRPr lang="en-GB"/>
          </a:p>
        </p:txBody>
      </p:sp>
      <p:sp>
        <p:nvSpPr>
          <p:cNvPr id="422914" name="Rectangle 2"/>
          <p:cNvSpPr>
            <a:spLocks noGrp="1" noRot="1" noChangeAspect="1" noChangeArrowheads="1" noTextEdit="1"/>
          </p:cNvSpPr>
          <p:nvPr>
            <p:ph type="sldImg"/>
          </p:nvPr>
        </p:nvSpPr>
        <p:spPr>
          <a:ln/>
        </p:spPr>
      </p:sp>
      <p:sp>
        <p:nvSpPr>
          <p:cNvPr id="422915" name="Rectangle 3"/>
          <p:cNvSpPr>
            <a:spLocks noGrp="1" noChangeArrowheads="1"/>
          </p:cNvSpPr>
          <p:nvPr>
            <p:ph type="body" idx="1"/>
          </p:nvPr>
        </p:nvSpPr>
        <p:spPr>
          <a:xfrm>
            <a:off x="685800" y="4343400"/>
            <a:ext cx="5486400" cy="4114800"/>
          </a:xfrm>
        </p:spPr>
        <p:txBody>
          <a:bodyPr/>
          <a:lstStyle/>
          <a:p>
            <a:endParaRPr lang="en-US"/>
          </a:p>
        </p:txBody>
      </p:sp>
    </p:spTree>
    <p:extLst>
      <p:ext uri="{BB962C8B-B14F-4D97-AF65-F5344CB8AC3E}">
        <p14:creationId xmlns:p14="http://schemas.microsoft.com/office/powerpoint/2010/main" val="94279778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4E2C802A-96D8-4F81-A205-7A87F484459D}" type="slidenum">
              <a:rPr lang="en-GB"/>
              <a:pPr/>
              <a:t>21</a:t>
            </a:fld>
            <a:endParaRPr lang="en-GB"/>
          </a:p>
        </p:txBody>
      </p:sp>
      <p:sp>
        <p:nvSpPr>
          <p:cNvPr id="422914" name="Rectangle 2"/>
          <p:cNvSpPr>
            <a:spLocks noGrp="1" noRot="1" noChangeAspect="1" noChangeArrowheads="1" noTextEdit="1"/>
          </p:cNvSpPr>
          <p:nvPr>
            <p:ph type="sldImg"/>
          </p:nvPr>
        </p:nvSpPr>
        <p:spPr>
          <a:ln/>
        </p:spPr>
      </p:sp>
      <p:sp>
        <p:nvSpPr>
          <p:cNvPr id="422915" name="Rectangle 3"/>
          <p:cNvSpPr>
            <a:spLocks noGrp="1" noChangeArrowheads="1"/>
          </p:cNvSpPr>
          <p:nvPr>
            <p:ph type="body" idx="1"/>
          </p:nvPr>
        </p:nvSpPr>
        <p:spPr>
          <a:xfrm>
            <a:off x="685800" y="4343400"/>
            <a:ext cx="5486400" cy="4114800"/>
          </a:xfrm>
        </p:spPr>
        <p:txBody>
          <a:bodyPr/>
          <a:lstStyle/>
          <a:p>
            <a:endParaRPr lang="en-US"/>
          </a:p>
        </p:txBody>
      </p:sp>
    </p:spTree>
    <p:extLst>
      <p:ext uri="{BB962C8B-B14F-4D97-AF65-F5344CB8AC3E}">
        <p14:creationId xmlns:p14="http://schemas.microsoft.com/office/powerpoint/2010/main" val="308026846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4E2C802A-96D8-4F81-A205-7A87F484459D}" type="slidenum">
              <a:rPr lang="en-GB"/>
              <a:pPr/>
              <a:t>22</a:t>
            </a:fld>
            <a:endParaRPr lang="en-GB"/>
          </a:p>
        </p:txBody>
      </p:sp>
      <p:sp>
        <p:nvSpPr>
          <p:cNvPr id="422914" name="Rectangle 2"/>
          <p:cNvSpPr>
            <a:spLocks noGrp="1" noRot="1" noChangeAspect="1" noChangeArrowheads="1" noTextEdit="1"/>
          </p:cNvSpPr>
          <p:nvPr>
            <p:ph type="sldImg"/>
          </p:nvPr>
        </p:nvSpPr>
        <p:spPr>
          <a:ln/>
        </p:spPr>
      </p:sp>
      <p:sp>
        <p:nvSpPr>
          <p:cNvPr id="422915" name="Rectangle 3"/>
          <p:cNvSpPr>
            <a:spLocks noGrp="1" noChangeArrowheads="1"/>
          </p:cNvSpPr>
          <p:nvPr>
            <p:ph type="body" idx="1"/>
          </p:nvPr>
        </p:nvSpPr>
        <p:spPr>
          <a:xfrm>
            <a:off x="685800" y="4343400"/>
            <a:ext cx="5486400" cy="4114800"/>
          </a:xfrm>
        </p:spPr>
        <p:txBody>
          <a:bodyPr/>
          <a:lstStyle/>
          <a:p>
            <a:endParaRPr lang="en-US"/>
          </a:p>
        </p:txBody>
      </p:sp>
    </p:spTree>
    <p:extLst>
      <p:ext uri="{BB962C8B-B14F-4D97-AF65-F5344CB8AC3E}">
        <p14:creationId xmlns:p14="http://schemas.microsoft.com/office/powerpoint/2010/main" val="85777218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AA6C8FB-E6EF-493F-AA73-A52EB8CFABCB}" type="slidenum">
              <a:rPr lang="en-GB"/>
              <a:pPr/>
              <a:t>23</a:t>
            </a:fld>
            <a:endParaRPr lang="en-GB"/>
          </a:p>
        </p:txBody>
      </p:sp>
      <p:sp>
        <p:nvSpPr>
          <p:cNvPr id="433154" name="Rectangle 2"/>
          <p:cNvSpPr>
            <a:spLocks noGrp="1" noRot="1" noChangeAspect="1" noChangeArrowheads="1" noTextEdit="1"/>
          </p:cNvSpPr>
          <p:nvPr>
            <p:ph type="sldImg"/>
          </p:nvPr>
        </p:nvSpPr>
        <p:spPr>
          <a:ln/>
        </p:spPr>
      </p:sp>
      <p:sp>
        <p:nvSpPr>
          <p:cNvPr id="433155" name="Rectangle 3"/>
          <p:cNvSpPr>
            <a:spLocks noGrp="1" noChangeArrowheads="1"/>
          </p:cNvSpPr>
          <p:nvPr>
            <p:ph type="body" idx="1"/>
          </p:nvPr>
        </p:nvSpPr>
        <p:spPr>
          <a:xfrm>
            <a:off x="685800" y="4343400"/>
            <a:ext cx="5486400" cy="4114800"/>
          </a:xfrm>
        </p:spPr>
        <p:txBody>
          <a:bodyPr/>
          <a:lstStyle/>
          <a:p>
            <a:endParaRPr lang="en-US"/>
          </a:p>
        </p:txBody>
      </p:sp>
    </p:spTree>
    <p:extLst>
      <p:ext uri="{BB962C8B-B14F-4D97-AF65-F5344CB8AC3E}">
        <p14:creationId xmlns:p14="http://schemas.microsoft.com/office/powerpoint/2010/main" val="208346918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5CCC1CF-73B7-42CB-8FB7-A0C54E419A83}" type="slidenum">
              <a:rPr lang="en-GB"/>
              <a:pPr/>
              <a:t>24</a:t>
            </a:fld>
            <a:endParaRPr lang="en-GB"/>
          </a:p>
        </p:txBody>
      </p:sp>
      <p:sp>
        <p:nvSpPr>
          <p:cNvPr id="305154" name="Rectangle 2"/>
          <p:cNvSpPr>
            <a:spLocks noGrp="1" noRot="1" noChangeAspect="1" noChangeArrowheads="1" noTextEdit="1"/>
          </p:cNvSpPr>
          <p:nvPr>
            <p:ph type="sldImg"/>
          </p:nvPr>
        </p:nvSpPr>
        <p:spPr>
          <a:ln/>
        </p:spPr>
      </p:sp>
      <p:sp>
        <p:nvSpPr>
          <p:cNvPr id="305155" name="Rectangle 3"/>
          <p:cNvSpPr>
            <a:spLocks noGrp="1" noChangeArrowheads="1"/>
          </p:cNvSpPr>
          <p:nvPr>
            <p:ph type="body" idx="1"/>
          </p:nvPr>
        </p:nvSpPr>
        <p:spPr>
          <a:xfrm>
            <a:off x="685800" y="4343400"/>
            <a:ext cx="5486400" cy="4114800"/>
          </a:xfrm>
        </p:spPr>
        <p:txBody>
          <a:bodyPr/>
          <a:lstStyle/>
          <a:p>
            <a:endParaRPr lang="en-US"/>
          </a:p>
        </p:txBody>
      </p:sp>
    </p:spTree>
    <p:extLst>
      <p:ext uri="{BB962C8B-B14F-4D97-AF65-F5344CB8AC3E}">
        <p14:creationId xmlns:p14="http://schemas.microsoft.com/office/powerpoint/2010/main" val="94406671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F2EE5B6-6ABB-4B24-8FD8-E027932BA4D3}" type="slidenum">
              <a:rPr lang="en-US"/>
              <a:pPr/>
              <a:t>26</a:t>
            </a:fld>
            <a:endParaRPr lang="en-US"/>
          </a:p>
        </p:txBody>
      </p:sp>
      <p:sp>
        <p:nvSpPr>
          <p:cNvPr id="70658" name="Rectangle 2"/>
          <p:cNvSpPr>
            <a:spLocks noGrp="1" noRot="1" noChangeAspect="1" noChangeArrowheads="1" noTextEdit="1"/>
          </p:cNvSpPr>
          <p:nvPr>
            <p:ph type="sldImg"/>
          </p:nvPr>
        </p:nvSpPr>
        <p:spPr>
          <a:ln/>
        </p:spPr>
      </p:sp>
      <p:sp>
        <p:nvSpPr>
          <p:cNvPr id="70659"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224057844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F2EE5B6-6ABB-4B24-8FD8-E027932BA4D3}" type="slidenum">
              <a:rPr lang="en-US"/>
              <a:pPr/>
              <a:t>34</a:t>
            </a:fld>
            <a:endParaRPr lang="en-US"/>
          </a:p>
        </p:txBody>
      </p:sp>
      <p:sp>
        <p:nvSpPr>
          <p:cNvPr id="70658" name="Rectangle 2"/>
          <p:cNvSpPr>
            <a:spLocks noGrp="1" noRot="1" noChangeAspect="1" noChangeArrowheads="1" noTextEdit="1"/>
          </p:cNvSpPr>
          <p:nvPr>
            <p:ph type="sldImg"/>
          </p:nvPr>
        </p:nvSpPr>
        <p:spPr>
          <a:ln/>
        </p:spPr>
      </p:sp>
      <p:sp>
        <p:nvSpPr>
          <p:cNvPr id="70659"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369650579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F2EE5B6-6ABB-4B24-8FD8-E027932BA4D3}" type="slidenum">
              <a:rPr lang="en-US"/>
              <a:pPr/>
              <a:t>35</a:t>
            </a:fld>
            <a:endParaRPr lang="en-US"/>
          </a:p>
        </p:txBody>
      </p:sp>
      <p:sp>
        <p:nvSpPr>
          <p:cNvPr id="70658" name="Rectangle 2"/>
          <p:cNvSpPr>
            <a:spLocks noGrp="1" noRot="1" noChangeAspect="1" noChangeArrowheads="1" noTextEdit="1"/>
          </p:cNvSpPr>
          <p:nvPr>
            <p:ph type="sldImg"/>
          </p:nvPr>
        </p:nvSpPr>
        <p:spPr>
          <a:ln/>
        </p:spPr>
      </p:sp>
      <p:sp>
        <p:nvSpPr>
          <p:cNvPr id="70659"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146866845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AA6C8FB-E6EF-493F-AA73-A52EB8CFABCB}" type="slidenum">
              <a:rPr lang="en-GB"/>
              <a:pPr/>
              <a:t>36</a:t>
            </a:fld>
            <a:endParaRPr lang="en-GB"/>
          </a:p>
        </p:txBody>
      </p:sp>
      <p:sp>
        <p:nvSpPr>
          <p:cNvPr id="433154" name="Rectangle 2"/>
          <p:cNvSpPr>
            <a:spLocks noGrp="1" noRot="1" noChangeAspect="1" noChangeArrowheads="1" noTextEdit="1"/>
          </p:cNvSpPr>
          <p:nvPr>
            <p:ph type="sldImg"/>
          </p:nvPr>
        </p:nvSpPr>
        <p:spPr>
          <a:ln/>
        </p:spPr>
      </p:sp>
      <p:sp>
        <p:nvSpPr>
          <p:cNvPr id="433155" name="Rectangle 3"/>
          <p:cNvSpPr>
            <a:spLocks noGrp="1" noChangeArrowheads="1"/>
          </p:cNvSpPr>
          <p:nvPr>
            <p:ph type="body" idx="1"/>
          </p:nvPr>
        </p:nvSpPr>
        <p:spPr>
          <a:xfrm>
            <a:off x="685800" y="4343400"/>
            <a:ext cx="5486400" cy="4114800"/>
          </a:xfrm>
        </p:spPr>
        <p:txBody>
          <a:bodyPr/>
          <a:lstStyle/>
          <a:p>
            <a:r>
              <a:rPr lang="en-GB" dirty="0"/>
              <a:t>In Adomako the appellant was an anaesthetist who had failed to notice for six minutes during an operation that the oxygen supply to a patient had become disconnected. The patient died. The defendant’s conviction was upheld by the House of Lords. The elements of GNM are as follows:</a:t>
            </a:r>
            <a:endParaRPr lang="en-US" dirty="0"/>
          </a:p>
        </p:txBody>
      </p:sp>
    </p:spTree>
    <p:extLst>
      <p:ext uri="{BB962C8B-B14F-4D97-AF65-F5344CB8AC3E}">
        <p14:creationId xmlns:p14="http://schemas.microsoft.com/office/powerpoint/2010/main" val="45923588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AA6C8FB-E6EF-493F-AA73-A52EB8CFABCB}" type="slidenum">
              <a:rPr lang="en-GB"/>
              <a:pPr/>
              <a:t>37</a:t>
            </a:fld>
            <a:endParaRPr lang="en-GB"/>
          </a:p>
        </p:txBody>
      </p:sp>
      <p:sp>
        <p:nvSpPr>
          <p:cNvPr id="433154" name="Rectangle 2"/>
          <p:cNvSpPr>
            <a:spLocks noGrp="1" noRot="1" noChangeAspect="1" noChangeArrowheads="1" noTextEdit="1"/>
          </p:cNvSpPr>
          <p:nvPr>
            <p:ph type="sldImg"/>
          </p:nvPr>
        </p:nvSpPr>
        <p:spPr>
          <a:ln/>
        </p:spPr>
      </p:sp>
      <p:sp>
        <p:nvSpPr>
          <p:cNvPr id="433155" name="Rectangle 3"/>
          <p:cNvSpPr>
            <a:spLocks noGrp="1" noChangeArrowheads="1"/>
          </p:cNvSpPr>
          <p:nvPr>
            <p:ph type="body" idx="1"/>
          </p:nvPr>
        </p:nvSpPr>
        <p:spPr>
          <a:xfrm>
            <a:off x="685800" y="4343400"/>
            <a:ext cx="5486400" cy="4114800"/>
          </a:xfrm>
        </p:spPr>
        <p:txBody>
          <a:bodyPr/>
          <a:lstStyle/>
          <a:p>
            <a:endParaRPr lang="en-US"/>
          </a:p>
        </p:txBody>
      </p:sp>
    </p:spTree>
    <p:extLst>
      <p:ext uri="{BB962C8B-B14F-4D97-AF65-F5344CB8AC3E}">
        <p14:creationId xmlns:p14="http://schemas.microsoft.com/office/powerpoint/2010/main" val="364243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AA6C8FB-E6EF-493F-AA73-A52EB8CFABCB}" type="slidenum">
              <a:rPr lang="en-GB"/>
              <a:pPr/>
              <a:t>38</a:t>
            </a:fld>
            <a:endParaRPr lang="en-GB"/>
          </a:p>
        </p:txBody>
      </p:sp>
      <p:sp>
        <p:nvSpPr>
          <p:cNvPr id="433154" name="Rectangle 2"/>
          <p:cNvSpPr>
            <a:spLocks noGrp="1" noRot="1" noChangeAspect="1" noChangeArrowheads="1" noTextEdit="1"/>
          </p:cNvSpPr>
          <p:nvPr>
            <p:ph type="sldImg"/>
          </p:nvPr>
        </p:nvSpPr>
        <p:spPr>
          <a:ln/>
        </p:spPr>
      </p:sp>
      <p:sp>
        <p:nvSpPr>
          <p:cNvPr id="433155" name="Rectangle 3"/>
          <p:cNvSpPr>
            <a:spLocks noGrp="1" noChangeArrowheads="1"/>
          </p:cNvSpPr>
          <p:nvPr>
            <p:ph type="body" idx="1"/>
          </p:nvPr>
        </p:nvSpPr>
        <p:spPr>
          <a:xfrm>
            <a:off x="685800" y="4343400"/>
            <a:ext cx="5486400" cy="4114800"/>
          </a:xfrm>
        </p:spPr>
        <p:txBody>
          <a:bodyPr/>
          <a:lstStyle/>
          <a:p>
            <a:endParaRPr lang="en-US"/>
          </a:p>
        </p:txBody>
      </p:sp>
    </p:spTree>
    <p:extLst>
      <p:ext uri="{BB962C8B-B14F-4D97-AF65-F5344CB8AC3E}">
        <p14:creationId xmlns:p14="http://schemas.microsoft.com/office/powerpoint/2010/main" val="111395600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AA6C8FB-E6EF-493F-AA73-A52EB8CFABCB}" type="slidenum">
              <a:rPr lang="en-GB"/>
              <a:pPr/>
              <a:t>39</a:t>
            </a:fld>
            <a:endParaRPr lang="en-GB"/>
          </a:p>
        </p:txBody>
      </p:sp>
      <p:sp>
        <p:nvSpPr>
          <p:cNvPr id="433154" name="Rectangle 2"/>
          <p:cNvSpPr>
            <a:spLocks noGrp="1" noRot="1" noChangeAspect="1" noChangeArrowheads="1" noTextEdit="1"/>
          </p:cNvSpPr>
          <p:nvPr>
            <p:ph type="sldImg"/>
          </p:nvPr>
        </p:nvSpPr>
        <p:spPr>
          <a:ln/>
        </p:spPr>
      </p:sp>
      <p:sp>
        <p:nvSpPr>
          <p:cNvPr id="433155" name="Rectangle 3"/>
          <p:cNvSpPr>
            <a:spLocks noGrp="1" noChangeArrowheads="1"/>
          </p:cNvSpPr>
          <p:nvPr>
            <p:ph type="body" idx="1"/>
          </p:nvPr>
        </p:nvSpPr>
        <p:spPr>
          <a:xfrm>
            <a:off x="685800" y="4343400"/>
            <a:ext cx="5486400" cy="4114800"/>
          </a:xfrm>
        </p:spPr>
        <p:txBody>
          <a:bodyPr/>
          <a:lstStyle/>
          <a:p>
            <a:endParaRPr lang="en-US"/>
          </a:p>
        </p:txBody>
      </p:sp>
    </p:spTree>
    <p:extLst>
      <p:ext uri="{BB962C8B-B14F-4D97-AF65-F5344CB8AC3E}">
        <p14:creationId xmlns:p14="http://schemas.microsoft.com/office/powerpoint/2010/main" val="174182218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AA6C8FB-E6EF-493F-AA73-A52EB8CFABCB}" type="slidenum">
              <a:rPr lang="en-GB"/>
              <a:pPr/>
              <a:t>40</a:t>
            </a:fld>
            <a:endParaRPr lang="en-GB"/>
          </a:p>
        </p:txBody>
      </p:sp>
      <p:sp>
        <p:nvSpPr>
          <p:cNvPr id="433154" name="Rectangle 2"/>
          <p:cNvSpPr>
            <a:spLocks noGrp="1" noRot="1" noChangeAspect="1" noChangeArrowheads="1" noTextEdit="1"/>
          </p:cNvSpPr>
          <p:nvPr>
            <p:ph type="sldImg"/>
          </p:nvPr>
        </p:nvSpPr>
        <p:spPr>
          <a:ln/>
        </p:spPr>
      </p:sp>
      <p:sp>
        <p:nvSpPr>
          <p:cNvPr id="433155" name="Rectangle 3"/>
          <p:cNvSpPr>
            <a:spLocks noGrp="1" noChangeArrowheads="1"/>
          </p:cNvSpPr>
          <p:nvPr>
            <p:ph type="body" idx="1"/>
          </p:nvPr>
        </p:nvSpPr>
        <p:spPr>
          <a:xfrm>
            <a:off x="685800" y="4343400"/>
            <a:ext cx="5486400" cy="4114800"/>
          </a:xfrm>
        </p:spPr>
        <p:txBody>
          <a:bodyPr/>
          <a:lstStyle/>
          <a:p>
            <a:endParaRPr lang="en-US"/>
          </a:p>
        </p:txBody>
      </p:sp>
    </p:spTree>
    <p:extLst>
      <p:ext uri="{BB962C8B-B14F-4D97-AF65-F5344CB8AC3E}">
        <p14:creationId xmlns:p14="http://schemas.microsoft.com/office/powerpoint/2010/main" val="345197688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392559D-C011-47E2-89DB-68325F7003E3}" type="slidenum">
              <a:rPr lang="en-GB"/>
              <a:pPr/>
              <a:t>41</a:t>
            </a:fld>
            <a:endParaRPr lang="en-GB"/>
          </a:p>
        </p:txBody>
      </p:sp>
      <p:sp>
        <p:nvSpPr>
          <p:cNvPr id="398338" name="Rectangle 2"/>
          <p:cNvSpPr>
            <a:spLocks noGrp="1" noRot="1" noChangeAspect="1" noChangeArrowheads="1" noTextEdit="1"/>
          </p:cNvSpPr>
          <p:nvPr>
            <p:ph type="sldImg"/>
          </p:nvPr>
        </p:nvSpPr>
        <p:spPr>
          <a:ln/>
        </p:spPr>
      </p:sp>
      <p:sp>
        <p:nvSpPr>
          <p:cNvPr id="398339"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376094898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AA6C8FB-E6EF-493F-AA73-A52EB8CFABCB}" type="slidenum">
              <a:rPr lang="en-GB"/>
              <a:pPr/>
              <a:t>42</a:t>
            </a:fld>
            <a:endParaRPr lang="en-GB"/>
          </a:p>
        </p:txBody>
      </p:sp>
      <p:sp>
        <p:nvSpPr>
          <p:cNvPr id="433154" name="Rectangle 2"/>
          <p:cNvSpPr>
            <a:spLocks noGrp="1" noRot="1" noChangeAspect="1" noChangeArrowheads="1" noTextEdit="1"/>
          </p:cNvSpPr>
          <p:nvPr>
            <p:ph type="sldImg"/>
          </p:nvPr>
        </p:nvSpPr>
        <p:spPr>
          <a:ln/>
        </p:spPr>
      </p:sp>
      <p:sp>
        <p:nvSpPr>
          <p:cNvPr id="433155" name="Rectangle 3"/>
          <p:cNvSpPr>
            <a:spLocks noGrp="1" noChangeArrowheads="1"/>
          </p:cNvSpPr>
          <p:nvPr>
            <p:ph type="body" idx="1"/>
          </p:nvPr>
        </p:nvSpPr>
        <p:spPr>
          <a:xfrm>
            <a:off x="685800" y="4343400"/>
            <a:ext cx="5486400" cy="4114800"/>
          </a:xfrm>
        </p:spPr>
        <p:txBody>
          <a:bodyPr/>
          <a:lstStyle/>
          <a:p>
            <a:endParaRPr lang="en-US"/>
          </a:p>
        </p:txBody>
      </p:sp>
    </p:spTree>
    <p:extLst>
      <p:ext uri="{BB962C8B-B14F-4D97-AF65-F5344CB8AC3E}">
        <p14:creationId xmlns:p14="http://schemas.microsoft.com/office/powerpoint/2010/main" val="165287273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F2EE5B6-6ABB-4B24-8FD8-E027932BA4D3}" type="slidenum">
              <a:rPr lang="en-US"/>
              <a:pPr/>
              <a:t>44</a:t>
            </a:fld>
            <a:endParaRPr lang="en-US"/>
          </a:p>
        </p:txBody>
      </p:sp>
      <p:sp>
        <p:nvSpPr>
          <p:cNvPr id="70658" name="Rectangle 2"/>
          <p:cNvSpPr>
            <a:spLocks noGrp="1" noRot="1" noChangeAspect="1" noChangeArrowheads="1" noTextEdit="1"/>
          </p:cNvSpPr>
          <p:nvPr>
            <p:ph type="sldImg"/>
          </p:nvPr>
        </p:nvSpPr>
        <p:spPr>
          <a:ln/>
        </p:spPr>
      </p:sp>
      <p:sp>
        <p:nvSpPr>
          <p:cNvPr id="70659"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161257666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AA6C8FB-E6EF-493F-AA73-A52EB8CFABCB}" type="slidenum">
              <a:rPr lang="en-GB"/>
              <a:pPr/>
              <a:t>45</a:t>
            </a:fld>
            <a:endParaRPr lang="en-GB"/>
          </a:p>
        </p:txBody>
      </p:sp>
      <p:sp>
        <p:nvSpPr>
          <p:cNvPr id="433154" name="Rectangle 2"/>
          <p:cNvSpPr>
            <a:spLocks noGrp="1" noRot="1" noChangeAspect="1" noChangeArrowheads="1" noTextEdit="1"/>
          </p:cNvSpPr>
          <p:nvPr>
            <p:ph type="sldImg"/>
          </p:nvPr>
        </p:nvSpPr>
        <p:spPr>
          <a:ln/>
        </p:spPr>
      </p:sp>
      <p:sp>
        <p:nvSpPr>
          <p:cNvPr id="433155" name="Rectangle 3"/>
          <p:cNvSpPr>
            <a:spLocks noGrp="1" noChangeArrowheads="1"/>
          </p:cNvSpPr>
          <p:nvPr>
            <p:ph type="body" idx="1"/>
          </p:nvPr>
        </p:nvSpPr>
        <p:spPr>
          <a:xfrm>
            <a:off x="685800" y="4343400"/>
            <a:ext cx="5486400" cy="4114800"/>
          </a:xfrm>
        </p:spPr>
        <p:txBody>
          <a:bodyPr/>
          <a:lstStyle/>
          <a:p>
            <a:endParaRPr lang="en-US"/>
          </a:p>
        </p:txBody>
      </p:sp>
    </p:spTree>
    <p:extLst>
      <p:ext uri="{BB962C8B-B14F-4D97-AF65-F5344CB8AC3E}">
        <p14:creationId xmlns:p14="http://schemas.microsoft.com/office/powerpoint/2010/main" val="201001363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AA6C8FB-E6EF-493F-AA73-A52EB8CFABCB}" type="slidenum">
              <a:rPr lang="en-GB"/>
              <a:pPr/>
              <a:t>46</a:t>
            </a:fld>
            <a:endParaRPr lang="en-GB"/>
          </a:p>
        </p:txBody>
      </p:sp>
      <p:sp>
        <p:nvSpPr>
          <p:cNvPr id="433154" name="Rectangle 2"/>
          <p:cNvSpPr>
            <a:spLocks noGrp="1" noRot="1" noChangeAspect="1" noChangeArrowheads="1" noTextEdit="1"/>
          </p:cNvSpPr>
          <p:nvPr>
            <p:ph type="sldImg"/>
          </p:nvPr>
        </p:nvSpPr>
        <p:spPr>
          <a:ln/>
        </p:spPr>
      </p:sp>
      <p:sp>
        <p:nvSpPr>
          <p:cNvPr id="433155" name="Rectangle 3"/>
          <p:cNvSpPr>
            <a:spLocks noGrp="1" noChangeArrowheads="1"/>
          </p:cNvSpPr>
          <p:nvPr>
            <p:ph type="body" idx="1"/>
          </p:nvPr>
        </p:nvSpPr>
        <p:spPr>
          <a:xfrm>
            <a:off x="685800" y="4343400"/>
            <a:ext cx="5486400" cy="4114800"/>
          </a:xfrm>
        </p:spPr>
        <p:txBody>
          <a:bodyPr/>
          <a:lstStyle/>
          <a:p>
            <a:endParaRPr lang="en-US"/>
          </a:p>
        </p:txBody>
      </p:sp>
    </p:spTree>
    <p:extLst>
      <p:ext uri="{BB962C8B-B14F-4D97-AF65-F5344CB8AC3E}">
        <p14:creationId xmlns:p14="http://schemas.microsoft.com/office/powerpoint/2010/main" val="166878273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3E3BB9A8-FD61-4D3A-8E26-D54D75BE71F1}" type="slidenum">
              <a:rPr lang="en-GB"/>
              <a:pPr/>
              <a:t>47</a:t>
            </a:fld>
            <a:endParaRPr lang="en-GB"/>
          </a:p>
        </p:txBody>
      </p:sp>
      <p:sp>
        <p:nvSpPr>
          <p:cNvPr id="264194" name="Rectangle 2"/>
          <p:cNvSpPr>
            <a:spLocks noGrp="1" noRot="1" noChangeAspect="1" noChangeArrowheads="1" noTextEdit="1"/>
          </p:cNvSpPr>
          <p:nvPr>
            <p:ph type="sldImg"/>
          </p:nvPr>
        </p:nvSpPr>
        <p:spPr>
          <a:ln/>
        </p:spPr>
      </p:sp>
      <p:sp>
        <p:nvSpPr>
          <p:cNvPr id="264195"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605394116"/>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AA6C8FB-E6EF-493F-AA73-A52EB8CFABCB}" type="slidenum">
              <a:rPr lang="en-GB"/>
              <a:pPr/>
              <a:t>48</a:t>
            </a:fld>
            <a:endParaRPr lang="en-GB"/>
          </a:p>
        </p:txBody>
      </p:sp>
      <p:sp>
        <p:nvSpPr>
          <p:cNvPr id="433154" name="Rectangle 2"/>
          <p:cNvSpPr>
            <a:spLocks noGrp="1" noRot="1" noChangeAspect="1" noChangeArrowheads="1" noTextEdit="1"/>
          </p:cNvSpPr>
          <p:nvPr>
            <p:ph type="sldImg"/>
          </p:nvPr>
        </p:nvSpPr>
        <p:spPr>
          <a:ln/>
        </p:spPr>
      </p:sp>
      <p:sp>
        <p:nvSpPr>
          <p:cNvPr id="433155" name="Rectangle 3"/>
          <p:cNvSpPr>
            <a:spLocks noGrp="1" noChangeArrowheads="1"/>
          </p:cNvSpPr>
          <p:nvPr>
            <p:ph type="body" idx="1"/>
          </p:nvPr>
        </p:nvSpPr>
        <p:spPr>
          <a:xfrm>
            <a:off x="685800" y="4343400"/>
            <a:ext cx="5486400" cy="4114800"/>
          </a:xfrm>
        </p:spPr>
        <p:txBody>
          <a:bodyPr/>
          <a:lstStyle/>
          <a:p>
            <a:endParaRPr lang="en-US"/>
          </a:p>
        </p:txBody>
      </p:sp>
    </p:spTree>
    <p:extLst>
      <p:ext uri="{BB962C8B-B14F-4D97-AF65-F5344CB8AC3E}">
        <p14:creationId xmlns:p14="http://schemas.microsoft.com/office/powerpoint/2010/main" val="959413595"/>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AA6C8FB-E6EF-493F-AA73-A52EB8CFABCB}" type="slidenum">
              <a:rPr lang="en-GB"/>
              <a:pPr/>
              <a:t>49</a:t>
            </a:fld>
            <a:endParaRPr lang="en-GB"/>
          </a:p>
        </p:txBody>
      </p:sp>
      <p:sp>
        <p:nvSpPr>
          <p:cNvPr id="433154" name="Rectangle 2"/>
          <p:cNvSpPr>
            <a:spLocks noGrp="1" noRot="1" noChangeAspect="1" noChangeArrowheads="1" noTextEdit="1"/>
          </p:cNvSpPr>
          <p:nvPr>
            <p:ph type="sldImg"/>
          </p:nvPr>
        </p:nvSpPr>
        <p:spPr>
          <a:ln/>
        </p:spPr>
      </p:sp>
      <p:sp>
        <p:nvSpPr>
          <p:cNvPr id="433155" name="Rectangle 3"/>
          <p:cNvSpPr>
            <a:spLocks noGrp="1" noChangeArrowheads="1"/>
          </p:cNvSpPr>
          <p:nvPr>
            <p:ph type="body" idx="1"/>
          </p:nvPr>
        </p:nvSpPr>
        <p:spPr>
          <a:xfrm>
            <a:off x="685800" y="4343400"/>
            <a:ext cx="5486400" cy="4114800"/>
          </a:xfrm>
        </p:spPr>
        <p:txBody>
          <a:bodyPr/>
          <a:lstStyle/>
          <a:p>
            <a:endParaRPr lang="en-US"/>
          </a:p>
        </p:txBody>
      </p:sp>
    </p:spTree>
    <p:extLst>
      <p:ext uri="{BB962C8B-B14F-4D97-AF65-F5344CB8AC3E}">
        <p14:creationId xmlns:p14="http://schemas.microsoft.com/office/powerpoint/2010/main" val="1221148259"/>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0A05ED2-5888-4B51-A80F-CD44E7F2A1AA}" type="slidenum">
              <a:rPr lang="en-GB"/>
              <a:pPr/>
              <a:t>50</a:t>
            </a:fld>
            <a:endParaRPr lang="en-GB"/>
          </a:p>
        </p:txBody>
      </p:sp>
      <p:sp>
        <p:nvSpPr>
          <p:cNvPr id="269314" name="Rectangle 2"/>
          <p:cNvSpPr>
            <a:spLocks noGrp="1" noRot="1" noChangeAspect="1" noChangeArrowheads="1" noTextEdit="1"/>
          </p:cNvSpPr>
          <p:nvPr>
            <p:ph type="sldImg"/>
          </p:nvPr>
        </p:nvSpPr>
        <p:spPr>
          <a:ln/>
        </p:spPr>
      </p:sp>
      <p:sp>
        <p:nvSpPr>
          <p:cNvPr id="269315"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2006440135"/>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2B90158E-3E69-4E87-BF39-A2E252F4D99C}" type="slidenum">
              <a:rPr lang="en-GB"/>
              <a:pPr/>
              <a:t>51</a:t>
            </a:fld>
            <a:endParaRPr lang="en-GB"/>
          </a:p>
        </p:txBody>
      </p:sp>
      <p:sp>
        <p:nvSpPr>
          <p:cNvPr id="267266" name="Rectangle 2"/>
          <p:cNvSpPr>
            <a:spLocks noGrp="1" noRot="1" noChangeAspect="1" noChangeArrowheads="1" noTextEdit="1"/>
          </p:cNvSpPr>
          <p:nvPr>
            <p:ph type="sldImg"/>
          </p:nvPr>
        </p:nvSpPr>
        <p:spPr>
          <a:ln/>
        </p:spPr>
      </p:sp>
      <p:sp>
        <p:nvSpPr>
          <p:cNvPr id="267267"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67556560"/>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AA6C8FB-E6EF-493F-AA73-A52EB8CFABCB}" type="slidenum">
              <a:rPr lang="en-GB"/>
              <a:pPr/>
              <a:t>52</a:t>
            </a:fld>
            <a:endParaRPr lang="en-GB"/>
          </a:p>
        </p:txBody>
      </p:sp>
      <p:sp>
        <p:nvSpPr>
          <p:cNvPr id="433154" name="Rectangle 2"/>
          <p:cNvSpPr>
            <a:spLocks noGrp="1" noRot="1" noChangeAspect="1" noChangeArrowheads="1" noTextEdit="1"/>
          </p:cNvSpPr>
          <p:nvPr>
            <p:ph type="sldImg"/>
          </p:nvPr>
        </p:nvSpPr>
        <p:spPr>
          <a:ln/>
        </p:spPr>
      </p:sp>
      <p:sp>
        <p:nvSpPr>
          <p:cNvPr id="433155" name="Rectangle 3"/>
          <p:cNvSpPr>
            <a:spLocks noGrp="1" noChangeArrowheads="1"/>
          </p:cNvSpPr>
          <p:nvPr>
            <p:ph type="body" idx="1"/>
          </p:nvPr>
        </p:nvSpPr>
        <p:spPr>
          <a:xfrm>
            <a:off x="685800" y="4343400"/>
            <a:ext cx="5486400" cy="4114800"/>
          </a:xfrm>
        </p:spPr>
        <p:txBody>
          <a:bodyPr/>
          <a:lstStyle/>
          <a:p>
            <a:endParaRPr lang="en-US"/>
          </a:p>
        </p:txBody>
      </p:sp>
    </p:spTree>
    <p:extLst>
      <p:ext uri="{BB962C8B-B14F-4D97-AF65-F5344CB8AC3E}">
        <p14:creationId xmlns:p14="http://schemas.microsoft.com/office/powerpoint/2010/main" val="3529216091"/>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AA6C8FB-E6EF-493F-AA73-A52EB8CFABCB}" type="slidenum">
              <a:rPr lang="en-GB"/>
              <a:pPr/>
              <a:t>56</a:t>
            </a:fld>
            <a:endParaRPr lang="en-GB"/>
          </a:p>
        </p:txBody>
      </p:sp>
      <p:sp>
        <p:nvSpPr>
          <p:cNvPr id="433154" name="Rectangle 2"/>
          <p:cNvSpPr>
            <a:spLocks noGrp="1" noRot="1" noChangeAspect="1" noChangeArrowheads="1" noTextEdit="1"/>
          </p:cNvSpPr>
          <p:nvPr>
            <p:ph type="sldImg"/>
          </p:nvPr>
        </p:nvSpPr>
        <p:spPr>
          <a:ln/>
        </p:spPr>
      </p:sp>
      <p:sp>
        <p:nvSpPr>
          <p:cNvPr id="433155" name="Rectangle 3"/>
          <p:cNvSpPr>
            <a:spLocks noGrp="1" noChangeArrowheads="1"/>
          </p:cNvSpPr>
          <p:nvPr>
            <p:ph type="body" idx="1"/>
          </p:nvPr>
        </p:nvSpPr>
        <p:spPr>
          <a:xfrm>
            <a:off x="685800" y="4343400"/>
            <a:ext cx="5486400" cy="4114800"/>
          </a:xfrm>
        </p:spPr>
        <p:txBody>
          <a:bodyPr/>
          <a:lstStyle/>
          <a:p>
            <a:endParaRPr lang="en-US"/>
          </a:p>
        </p:txBody>
      </p:sp>
    </p:spTree>
    <p:extLst>
      <p:ext uri="{BB962C8B-B14F-4D97-AF65-F5344CB8AC3E}">
        <p14:creationId xmlns:p14="http://schemas.microsoft.com/office/powerpoint/2010/main" val="1163349921"/>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dirty="0"/>
              <a:t>A</a:t>
            </a:r>
          </a:p>
          <a:p>
            <a:pPr marL="228600" indent="-228600">
              <a:buAutoNum type="arabicPeriod"/>
            </a:pPr>
            <a:r>
              <a:rPr lang="en-GB" dirty="0"/>
              <a:t>C There is no requirement of intention or recklessness. See A-G’s Reference (No. 3 of 1994) [1998].</a:t>
            </a:r>
          </a:p>
          <a:p>
            <a:pPr marL="228600" indent="-228600">
              <a:buAutoNum type="arabicPeriod"/>
            </a:pPr>
            <a:endParaRPr lang="en-GB" dirty="0"/>
          </a:p>
        </p:txBody>
      </p:sp>
      <p:sp>
        <p:nvSpPr>
          <p:cNvPr id="4" name="Slide Number Placeholder 3"/>
          <p:cNvSpPr>
            <a:spLocks noGrp="1"/>
          </p:cNvSpPr>
          <p:nvPr>
            <p:ph type="sldNum" sz="quarter" idx="5"/>
          </p:nvPr>
        </p:nvSpPr>
        <p:spPr/>
        <p:txBody>
          <a:bodyPr/>
          <a:lstStyle/>
          <a:p>
            <a:fld id="{52559652-8C12-4FE2-AB1D-324B33413F2C}" type="slidenum">
              <a:rPr lang="en-GB" smtClean="0"/>
              <a:t>58</a:t>
            </a:fld>
            <a:endParaRPr lang="en-GB"/>
          </a:p>
        </p:txBody>
      </p:sp>
    </p:spTree>
    <p:extLst>
      <p:ext uri="{BB962C8B-B14F-4D97-AF65-F5344CB8AC3E}">
        <p14:creationId xmlns:p14="http://schemas.microsoft.com/office/powerpoint/2010/main" val="360851004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28/09/2026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3311209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28/09/2026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36362257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28/09/2026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144175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36BC5B4-7257-4A10-944F-CE34FB77A518}" type="datetimeFigureOut">
              <a:rPr lang="en-GB" smtClean="0"/>
              <a:t>28/09/2026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9699176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36BC5B4-7257-4A10-944F-CE34FB77A518}" type="datetimeFigureOut">
              <a:rPr lang="en-GB" smtClean="0"/>
              <a:t>28/09/2026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1968257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36BC5B4-7257-4A10-944F-CE34FB77A518}" type="datetimeFigureOut">
              <a:rPr lang="en-GB" smtClean="0"/>
              <a:t>28/09/2026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2557622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36BC5B4-7257-4A10-944F-CE34FB77A518}" type="datetimeFigureOut">
              <a:rPr lang="en-GB" smtClean="0"/>
              <a:t>28/09/2026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6017169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36BC5B4-7257-4A10-944F-CE34FB77A518}" type="datetimeFigureOut">
              <a:rPr lang="en-GB" smtClean="0"/>
              <a:t>28/09/2026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0071743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
        <p:nvSpPr>
          <p:cNvPr id="5" name="Date Placeholder 4"/>
          <p:cNvSpPr>
            <a:spLocks noGrp="1"/>
          </p:cNvSpPr>
          <p:nvPr>
            <p:ph type="dt" sz="half" idx="10"/>
          </p:nvPr>
        </p:nvSpPr>
        <p:spPr/>
        <p:txBody>
          <a:bodyPr/>
          <a:lstStyle/>
          <a:p>
            <a:fld id="{536BC5B4-7257-4A10-944F-CE34FB77A518}" type="datetimeFigureOut">
              <a:rPr lang="en-GB" smtClean="0"/>
              <a:t>28/09/2026</a:t>
            </a:fld>
            <a:endParaRPr lang="en-GB"/>
          </a:p>
        </p:txBody>
      </p:sp>
    </p:spTree>
    <p:extLst>
      <p:ext uri="{BB962C8B-B14F-4D97-AF65-F5344CB8AC3E}">
        <p14:creationId xmlns:p14="http://schemas.microsoft.com/office/powerpoint/2010/main" val="30246472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28/09/2026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838746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28/09/2026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8849411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28/09/2026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98954948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28/09/2026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45094105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28/09/2026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18469775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28/09/2026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21207171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28/09/2026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7965873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536BC5B4-7257-4A10-944F-CE34FB77A518}" type="datetimeFigureOut">
              <a:rPr lang="en-GB" smtClean="0"/>
              <a:t>28/09/2026</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B9EE4F4D-5756-4309-9E3A-CB2EC4973375}" type="slidenum">
              <a:rPr lang="en-GB" smtClean="0"/>
              <a:t>‹#›</a:t>
            </a:fld>
            <a:endParaRPr lang="en-GB"/>
          </a:p>
        </p:txBody>
      </p:sp>
    </p:spTree>
    <p:extLst>
      <p:ext uri="{BB962C8B-B14F-4D97-AF65-F5344CB8AC3E}">
        <p14:creationId xmlns:p14="http://schemas.microsoft.com/office/powerpoint/2010/main" val="2637168664"/>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3.wmf"/><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1.xml"/><Relationship Id="rId1" Type="http://schemas.openxmlformats.org/officeDocument/2006/relationships/slideLayout" Target="../slideLayouts/slideLayout7.xml"/><Relationship Id="rId4" Type="http://schemas.openxmlformats.org/officeDocument/2006/relationships/image" Target="../media/image5.jpeg"/></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31.xml"/><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33.xml"/><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34.xml"/><Relationship Id="rId1" Type="http://schemas.openxmlformats.org/officeDocument/2006/relationships/slideLayout" Target="../slideLayouts/slideLayout7.xml"/><Relationship Id="rId5" Type="http://schemas.openxmlformats.org/officeDocument/2006/relationships/hyperlink" Target="https://creativecommons.org/licenses/by-nc-nd/3.0/" TargetMode="External"/><Relationship Id="rId4" Type="http://schemas.openxmlformats.org/officeDocument/2006/relationships/hyperlink" Target="https://safeandsolo.com/what-to-do-after-a-home-burglary/" TargetMode="External"/></Relationships>
</file>

<file path=ppt/slides/_rels/slide51.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35.xml"/><Relationship Id="rId1" Type="http://schemas.openxmlformats.org/officeDocument/2006/relationships/slideLayout" Target="../slideLayouts/slideLayout7.xml"/><Relationship Id="rId5" Type="http://schemas.openxmlformats.org/officeDocument/2006/relationships/hyperlink" Target="https://creativecommons.org/licenses/by-sa/3.0/" TargetMode="External"/><Relationship Id="rId4" Type="http://schemas.openxmlformats.org/officeDocument/2006/relationships/hyperlink" Target="https://www.geograph.org.uk/photo/6010039" TargetMode="Externa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55.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5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7.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5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38.xml"/><Relationship Id="rId1" Type="http://schemas.openxmlformats.org/officeDocument/2006/relationships/slideLayout" Target="../slideLayouts/slideLayout2.xml"/><Relationship Id="rId4" Type="http://schemas.openxmlformats.org/officeDocument/2006/relationships/image" Target="../media/image19.png"/></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0CC950-E77F-15A4-C7E0-E506331E160D}"/>
              </a:ext>
            </a:extLst>
          </p:cNvPr>
          <p:cNvSpPr>
            <a:spLocks noGrp="1"/>
          </p:cNvSpPr>
          <p:nvPr>
            <p:ph type="ctrTitle"/>
          </p:nvPr>
        </p:nvSpPr>
        <p:spPr/>
        <p:txBody>
          <a:bodyPr/>
          <a:lstStyle/>
          <a:p>
            <a:r>
              <a:rPr lang="en-GB" dirty="0"/>
              <a:t>Introduction to Criminal Law and Litigation </a:t>
            </a:r>
          </a:p>
        </p:txBody>
      </p:sp>
      <p:sp>
        <p:nvSpPr>
          <p:cNvPr id="3" name="Subtitle 2">
            <a:extLst>
              <a:ext uri="{FF2B5EF4-FFF2-40B4-BE49-F238E27FC236}">
                <a16:creationId xmlns:a16="http://schemas.microsoft.com/office/drawing/2014/main" id="{B3C07B6A-DE2B-9CA1-97D5-CB2C65EFCC71}"/>
              </a:ext>
            </a:extLst>
          </p:cNvPr>
          <p:cNvSpPr>
            <a:spLocks noGrp="1"/>
          </p:cNvSpPr>
          <p:nvPr>
            <p:ph type="subTitle" idx="1"/>
          </p:nvPr>
        </p:nvSpPr>
        <p:spPr/>
        <p:txBody>
          <a:bodyPr/>
          <a:lstStyle/>
          <a:p>
            <a:r>
              <a:rPr lang="en-GB" sz="4400" dirty="0">
                <a:solidFill>
                  <a:schemeClr val="tx1"/>
                </a:solidFill>
              </a:rPr>
              <a:t>Week 3 Homicide Offences</a:t>
            </a:r>
            <a:endParaRPr lang="en-GB" dirty="0"/>
          </a:p>
        </p:txBody>
      </p:sp>
    </p:spTree>
    <p:extLst>
      <p:ext uri="{BB962C8B-B14F-4D97-AF65-F5344CB8AC3E}">
        <p14:creationId xmlns:p14="http://schemas.microsoft.com/office/powerpoint/2010/main" val="16652805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idx="4294967295"/>
          </p:nvPr>
        </p:nvSpPr>
        <p:spPr>
          <a:xfrm>
            <a:off x="245918" y="436275"/>
            <a:ext cx="9144000" cy="936625"/>
          </a:xfrm>
        </p:spPr>
        <p:txBody>
          <a:bodyPr>
            <a:normAutofit fontScale="90000"/>
          </a:bodyPr>
          <a:lstStyle/>
          <a:p>
            <a:pPr algn="ctr"/>
            <a:r>
              <a:rPr lang="en-GB" sz="8000" dirty="0"/>
              <a:t>Introduction</a:t>
            </a:r>
            <a:endParaRPr lang="en-US" sz="8000" dirty="0"/>
          </a:p>
        </p:txBody>
      </p:sp>
      <p:sp>
        <p:nvSpPr>
          <p:cNvPr id="2" name="TextBox 1">
            <a:extLst>
              <a:ext uri="{FF2B5EF4-FFF2-40B4-BE49-F238E27FC236}">
                <a16:creationId xmlns:a16="http://schemas.microsoft.com/office/drawing/2014/main" id="{8A081431-D0E4-B0AF-E89B-FA8F0681AD96}"/>
              </a:ext>
            </a:extLst>
          </p:cNvPr>
          <p:cNvSpPr txBox="1"/>
          <p:nvPr/>
        </p:nvSpPr>
        <p:spPr>
          <a:xfrm>
            <a:off x="935182" y="1745673"/>
            <a:ext cx="8001000" cy="3416320"/>
          </a:xfrm>
          <a:prstGeom prst="rect">
            <a:avLst/>
          </a:prstGeom>
          <a:noFill/>
        </p:spPr>
        <p:txBody>
          <a:bodyPr wrap="square" rtlCol="0">
            <a:spAutoFit/>
          </a:bodyPr>
          <a:lstStyle/>
          <a:p>
            <a:r>
              <a:rPr lang="en-GB" dirty="0"/>
              <a:t>Horrific killings are rare, but society and the media are fascinated by the crime of murder. Of course, not every unlawful killing will result in a murder charge. Instead, as we will see in this chapter, there is a range of offences dealing with the unlawful killing of one or more human beings.</a:t>
            </a:r>
          </a:p>
          <a:p>
            <a:endParaRPr lang="en-GB" dirty="0"/>
          </a:p>
          <a:p>
            <a:r>
              <a:rPr lang="en-GB" dirty="0"/>
              <a:t>These are known as homicide offences and they can broadly be divided into two categories: murder and manslaughter. </a:t>
            </a:r>
          </a:p>
          <a:p>
            <a:endParaRPr lang="en-GB" dirty="0"/>
          </a:p>
          <a:p>
            <a:r>
              <a:rPr lang="en-GB" dirty="0"/>
              <a:t>The offence of manslaughter can be further divided into two categories: voluntary and involuntary. The main objective of this chapter is to examine in detail the circumstances under which someone can be held criminally liable for a homicide offence.</a:t>
            </a:r>
          </a:p>
        </p:txBody>
      </p:sp>
    </p:spTree>
    <p:extLst>
      <p:ext uri="{BB962C8B-B14F-4D97-AF65-F5344CB8AC3E}">
        <p14:creationId xmlns:p14="http://schemas.microsoft.com/office/powerpoint/2010/main" val="595157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CCA622-73ED-9D6D-2A63-623DB5DC82EF}"/>
              </a:ext>
            </a:extLst>
          </p:cNvPr>
          <p:cNvSpPr>
            <a:spLocks noGrp="1"/>
          </p:cNvSpPr>
          <p:nvPr>
            <p:ph type="title"/>
          </p:nvPr>
        </p:nvSpPr>
        <p:spPr/>
        <p:txBody>
          <a:bodyPr/>
          <a:lstStyle/>
          <a:p>
            <a:r>
              <a:rPr lang="en-GB" dirty="0"/>
              <a:t>Definition of Murder</a:t>
            </a:r>
          </a:p>
        </p:txBody>
      </p:sp>
      <p:sp>
        <p:nvSpPr>
          <p:cNvPr id="3" name="Content Placeholder 2">
            <a:extLst>
              <a:ext uri="{FF2B5EF4-FFF2-40B4-BE49-F238E27FC236}">
                <a16:creationId xmlns:a16="http://schemas.microsoft.com/office/drawing/2014/main" id="{D0552987-9A98-EF23-924F-88B273523879}"/>
              </a:ext>
            </a:extLst>
          </p:cNvPr>
          <p:cNvSpPr>
            <a:spLocks noGrp="1"/>
          </p:cNvSpPr>
          <p:nvPr>
            <p:ph idx="1"/>
          </p:nvPr>
        </p:nvSpPr>
        <p:spPr/>
        <p:txBody>
          <a:bodyPr>
            <a:normAutofit fontScale="70000" lnSpcReduction="20000"/>
          </a:bodyPr>
          <a:lstStyle/>
          <a:p>
            <a:r>
              <a:rPr lang="en-GB" dirty="0"/>
              <a:t>17</a:t>
            </a:r>
            <a:r>
              <a:rPr lang="en-GB" baseline="30000" dirty="0"/>
              <a:t>th</a:t>
            </a:r>
            <a:r>
              <a:rPr lang="en-GB" dirty="0"/>
              <a:t> Century version per Lord Coke “unlawfully killing a reasonable person who is in being and under the King’s peace, </a:t>
            </a:r>
            <a:r>
              <a:rPr lang="en-GB" strike="sngStrike" dirty="0"/>
              <a:t>the death following within a year and a day </a:t>
            </a:r>
            <a:r>
              <a:rPr lang="en-GB" dirty="0"/>
              <a:t>and with malice aforethought”</a:t>
            </a:r>
          </a:p>
          <a:p>
            <a:r>
              <a:rPr lang="en-GB" dirty="0"/>
              <a:t>Murder, which is a common law offence, is regarded as the most serious criminal offence of the English and Welsh criminal law. This is due to the fact that it is the only offence that carries a mandatory life sentence. Simply put, if the defendant is found guilty of murder, then the sentencing court has no discretion as to the punishment that should be imposed. The offender will have to receive a life sentence. That said, the sentencing court has some limited discretion when deciding what is the minimum period the offender has to spend in prison before being eligible to apply to the Parole Board for their release</a:t>
            </a:r>
          </a:p>
          <a:p>
            <a:r>
              <a:rPr lang="en-GB" dirty="0"/>
              <a:t>Unlawfully (actus reus element)</a:t>
            </a:r>
          </a:p>
          <a:p>
            <a:r>
              <a:rPr lang="en-GB" dirty="0"/>
              <a:t>Kill (actus reus element)</a:t>
            </a:r>
          </a:p>
          <a:p>
            <a:r>
              <a:rPr lang="en-GB" dirty="0"/>
              <a:t>A living human being (actus reus element)</a:t>
            </a:r>
          </a:p>
          <a:p>
            <a:r>
              <a:rPr lang="en-GB" dirty="0"/>
              <a:t>Within the King’s peace (actus reus element)</a:t>
            </a:r>
          </a:p>
          <a:p>
            <a:r>
              <a:rPr lang="en-GB" dirty="0"/>
              <a:t>With malice aforethought (</a:t>
            </a:r>
            <a:r>
              <a:rPr lang="en-GB" dirty="0" err="1"/>
              <a:t>mens</a:t>
            </a:r>
            <a:r>
              <a:rPr lang="en-GB" dirty="0"/>
              <a:t> rea element)</a:t>
            </a:r>
          </a:p>
          <a:p>
            <a:endParaRPr lang="en-GB" dirty="0"/>
          </a:p>
          <a:p>
            <a:r>
              <a:rPr lang="en-GB" dirty="0"/>
              <a:t>Usually a positive act but can be committed by an omission if a duty to act </a:t>
            </a:r>
            <a:r>
              <a:rPr lang="en-GB" dirty="0" err="1"/>
              <a:t>eg</a:t>
            </a:r>
            <a:r>
              <a:rPr lang="en-GB" dirty="0"/>
              <a:t> Gibbins and Proctor (1918)</a:t>
            </a:r>
          </a:p>
        </p:txBody>
      </p:sp>
    </p:spTree>
    <p:extLst>
      <p:ext uri="{BB962C8B-B14F-4D97-AF65-F5344CB8AC3E}">
        <p14:creationId xmlns:p14="http://schemas.microsoft.com/office/powerpoint/2010/main" val="12934953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ChangeArrowheads="1"/>
          </p:cNvSpPr>
          <p:nvPr>
            <p:ph type="title" idx="4294967295"/>
          </p:nvPr>
        </p:nvSpPr>
        <p:spPr>
          <a:xfrm>
            <a:off x="79599" y="395349"/>
            <a:ext cx="9144000" cy="1266279"/>
          </a:xfrm>
        </p:spPr>
        <p:txBody>
          <a:bodyPr>
            <a:normAutofit fontScale="90000"/>
          </a:bodyPr>
          <a:lstStyle/>
          <a:p>
            <a:pPr algn="ctr"/>
            <a:r>
              <a:rPr lang="en-GB" sz="4000" dirty="0"/>
              <a:t>The mandatory sentence</a:t>
            </a:r>
            <a:br>
              <a:rPr lang="en-GB" sz="4000" dirty="0"/>
            </a:br>
            <a:r>
              <a:rPr lang="en-GB" sz="4000" dirty="0"/>
              <a:t>of life imprisonment</a:t>
            </a:r>
            <a:endParaRPr lang="en-US" sz="4000" dirty="0"/>
          </a:p>
        </p:txBody>
      </p:sp>
      <p:sp>
        <p:nvSpPr>
          <p:cNvPr id="49155" name="Rectangle 3"/>
          <p:cNvSpPr>
            <a:spLocks noGrp="1" noChangeArrowheads="1"/>
          </p:cNvSpPr>
          <p:nvPr>
            <p:ph idx="4294967295"/>
          </p:nvPr>
        </p:nvSpPr>
        <p:spPr>
          <a:xfrm>
            <a:off x="757694" y="1836350"/>
            <a:ext cx="8591550" cy="3816424"/>
          </a:xfrm>
        </p:spPr>
        <p:txBody>
          <a:bodyPr/>
          <a:lstStyle/>
          <a:p>
            <a:pPr>
              <a:lnSpc>
                <a:spcPct val="80000"/>
              </a:lnSpc>
              <a:spcBef>
                <a:spcPct val="75000"/>
              </a:spcBef>
            </a:pPr>
            <a:r>
              <a:rPr lang="en-GB" sz="2800" dirty="0"/>
              <a:t>The Criminal Justice Act 2003 creates different  categories of murder</a:t>
            </a:r>
          </a:p>
          <a:p>
            <a:pPr>
              <a:lnSpc>
                <a:spcPct val="80000"/>
              </a:lnSpc>
              <a:spcBef>
                <a:spcPct val="75000"/>
              </a:spcBef>
            </a:pPr>
            <a:r>
              <a:rPr lang="en-GB" sz="2800" dirty="0"/>
              <a:t>For each category there is a “starting point” (a presumption about the length of the defendant’s minimum term)</a:t>
            </a:r>
          </a:p>
          <a:p>
            <a:pPr>
              <a:lnSpc>
                <a:spcPct val="80000"/>
              </a:lnSpc>
              <a:spcBef>
                <a:spcPct val="75000"/>
              </a:spcBef>
            </a:pPr>
            <a:r>
              <a:rPr lang="en-GB" sz="2800" dirty="0"/>
              <a:t>The statute lists aggravating and mitigating factors that justify increasing or decreasing the length of the minimum term</a:t>
            </a:r>
            <a:endParaRPr lang="en-US" sz="28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9155">
                                            <p:txEl>
                                              <p:pRg st="0" end="0"/>
                                            </p:txEl>
                                          </p:spTgt>
                                        </p:tgtEl>
                                        <p:attrNameLst>
                                          <p:attrName>style.visibility</p:attrName>
                                        </p:attrNameLst>
                                      </p:cBhvr>
                                      <p:to>
                                        <p:strVal val="visible"/>
                                      </p:to>
                                    </p:set>
                                    <p:animEffect transition="in" filter="fade">
                                      <p:cBhvr>
                                        <p:cTn id="7" dur="500"/>
                                        <p:tgtEl>
                                          <p:spTgt spid="4915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9155">
                                            <p:txEl>
                                              <p:pRg st="1" end="1"/>
                                            </p:txEl>
                                          </p:spTgt>
                                        </p:tgtEl>
                                        <p:attrNameLst>
                                          <p:attrName>style.visibility</p:attrName>
                                        </p:attrNameLst>
                                      </p:cBhvr>
                                      <p:to>
                                        <p:strVal val="visible"/>
                                      </p:to>
                                    </p:set>
                                    <p:animEffect transition="in" filter="fade">
                                      <p:cBhvr>
                                        <p:cTn id="12" dur="500"/>
                                        <p:tgtEl>
                                          <p:spTgt spid="49155">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9155">
                                            <p:txEl>
                                              <p:pRg st="2" end="2"/>
                                            </p:txEl>
                                          </p:spTgt>
                                        </p:tgtEl>
                                        <p:attrNameLst>
                                          <p:attrName>style.visibility</p:attrName>
                                        </p:attrNameLst>
                                      </p:cBhvr>
                                      <p:to>
                                        <p:strVal val="visible"/>
                                      </p:to>
                                    </p:set>
                                    <p:animEffect transition="in" filter="fade">
                                      <p:cBhvr>
                                        <p:cTn id="17" dur="500"/>
                                        <p:tgtEl>
                                          <p:spTgt spid="49155">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9155" grpId="0" uiExpand="1"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2"/>
          <p:cNvSpPr>
            <a:spLocks noGrp="1" noChangeArrowheads="1"/>
          </p:cNvSpPr>
          <p:nvPr>
            <p:ph type="title" idx="4294967295"/>
          </p:nvPr>
        </p:nvSpPr>
        <p:spPr>
          <a:xfrm>
            <a:off x="-118426" y="250240"/>
            <a:ext cx="9144000" cy="727075"/>
          </a:xfrm>
        </p:spPr>
        <p:txBody>
          <a:bodyPr>
            <a:normAutofit fontScale="90000"/>
          </a:bodyPr>
          <a:lstStyle/>
          <a:p>
            <a:pPr algn="ctr"/>
            <a:r>
              <a:rPr lang="en-GB" sz="4400" dirty="0"/>
              <a:t>The </a:t>
            </a:r>
            <a:r>
              <a:rPr lang="en-GB" sz="4400" i="1" dirty="0"/>
              <a:t>actus </a:t>
            </a:r>
            <a:r>
              <a:rPr lang="en-GB" sz="4400" i="1" dirty="0" err="1"/>
              <a:t>reus</a:t>
            </a:r>
            <a:r>
              <a:rPr lang="en-GB" sz="4400" i="1" dirty="0"/>
              <a:t> </a:t>
            </a:r>
            <a:r>
              <a:rPr lang="en-GB" sz="4400" dirty="0"/>
              <a:t>of murder</a:t>
            </a:r>
            <a:endParaRPr lang="en-US" sz="4400" dirty="0"/>
          </a:p>
        </p:txBody>
      </p:sp>
      <p:sp>
        <p:nvSpPr>
          <p:cNvPr id="59395" name="Rectangle 3"/>
          <p:cNvSpPr>
            <a:spLocks noGrp="1" noChangeArrowheads="1"/>
          </p:cNvSpPr>
          <p:nvPr>
            <p:ph idx="4294967295"/>
          </p:nvPr>
        </p:nvSpPr>
        <p:spPr>
          <a:xfrm>
            <a:off x="409014" y="1152805"/>
            <a:ext cx="10161916" cy="5184775"/>
          </a:xfrm>
        </p:spPr>
        <p:txBody>
          <a:bodyPr>
            <a:normAutofit fontScale="70000" lnSpcReduction="20000"/>
          </a:bodyPr>
          <a:lstStyle/>
          <a:p>
            <a:r>
              <a:rPr lang="en-GB" sz="3600" dirty="0"/>
              <a:t>The victim was a person</a:t>
            </a:r>
          </a:p>
          <a:p>
            <a:pPr lvl="1"/>
            <a:r>
              <a:rPr lang="en-GB" sz="3200" i="1" dirty="0"/>
              <a:t>Attorney-General’s Ref (No 3 of 1994)</a:t>
            </a:r>
          </a:p>
          <a:p>
            <a:pPr lvl="2"/>
            <a:r>
              <a:rPr lang="en-GB" sz="3000" i="1" dirty="0"/>
              <a:t>Foetus is not a person</a:t>
            </a:r>
          </a:p>
          <a:p>
            <a:r>
              <a:rPr lang="en-GB" sz="3600" dirty="0"/>
              <a:t>The victim died</a:t>
            </a:r>
          </a:p>
          <a:p>
            <a:pPr lvl="1"/>
            <a:r>
              <a:rPr lang="en-GB" sz="3200" i="1" dirty="0"/>
              <a:t>Airedale NHS Trust v Bland</a:t>
            </a:r>
          </a:p>
          <a:p>
            <a:pPr lvl="2"/>
            <a:r>
              <a:rPr lang="en-GB" sz="3000" i="1" dirty="0"/>
              <a:t>Death equates to ‘brain death’</a:t>
            </a:r>
          </a:p>
          <a:p>
            <a:endParaRPr lang="en-GB" sz="3600" dirty="0"/>
          </a:p>
          <a:p>
            <a:r>
              <a:rPr lang="en-GB" sz="3600" dirty="0"/>
              <a:t>Within the King’s peace – </a:t>
            </a:r>
            <a:r>
              <a:rPr lang="en-GB" sz="3600" dirty="0" err="1"/>
              <a:t>i.e</a:t>
            </a:r>
            <a:r>
              <a:rPr lang="en-GB" sz="3600" dirty="0"/>
              <a:t> not during a state of war</a:t>
            </a:r>
          </a:p>
          <a:p>
            <a:endParaRPr lang="en-GB" sz="3600" dirty="0"/>
          </a:p>
          <a:p>
            <a:r>
              <a:rPr lang="en-GB" sz="3600" dirty="0"/>
              <a:t>The defendant </a:t>
            </a:r>
            <a:r>
              <a:rPr lang="en-GB" sz="3600" b="1" dirty="0"/>
              <a:t>caused</a:t>
            </a:r>
            <a:r>
              <a:rPr lang="en-GB" sz="3600" dirty="0"/>
              <a:t> the victim’s death</a:t>
            </a:r>
          </a:p>
          <a:p>
            <a:pPr lvl="1"/>
            <a:r>
              <a:rPr lang="en-GB" sz="3400" dirty="0"/>
              <a:t>Normal principles of causation apply </a:t>
            </a:r>
            <a:r>
              <a:rPr lang="en-GB" sz="3400" dirty="0" err="1"/>
              <a:t>i.e</a:t>
            </a:r>
            <a:r>
              <a:rPr lang="en-GB" sz="3400" dirty="0"/>
              <a:t> factual causation (‘but for’ test, White (1910) and legal causation ( D’s conduct must the </a:t>
            </a:r>
            <a:r>
              <a:rPr lang="en-GB" sz="3400" dirty="0" err="1"/>
              <a:t>the</a:t>
            </a:r>
            <a:r>
              <a:rPr lang="en-GB" sz="3400" dirty="0"/>
              <a:t> operating and substantial cause’, Smith (1959)</a:t>
            </a:r>
            <a:endParaRPr lang="en-US" sz="34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9395">
                                            <p:txEl>
                                              <p:pRg st="0" end="0"/>
                                            </p:txEl>
                                          </p:spTgt>
                                        </p:tgtEl>
                                        <p:attrNameLst>
                                          <p:attrName>style.visibility</p:attrName>
                                        </p:attrNameLst>
                                      </p:cBhvr>
                                      <p:to>
                                        <p:strVal val="visible"/>
                                      </p:to>
                                    </p:set>
                                    <p:animEffect transition="in" filter="fade">
                                      <p:cBhvr>
                                        <p:cTn id="7" dur="500"/>
                                        <p:tgtEl>
                                          <p:spTgt spid="5939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9395">
                                            <p:txEl>
                                              <p:pRg st="1" end="1"/>
                                            </p:txEl>
                                          </p:spTgt>
                                        </p:tgtEl>
                                        <p:attrNameLst>
                                          <p:attrName>style.visibility</p:attrName>
                                        </p:attrNameLst>
                                      </p:cBhvr>
                                      <p:to>
                                        <p:strVal val="visible"/>
                                      </p:to>
                                    </p:set>
                                    <p:animEffect transition="in" filter="fade">
                                      <p:cBhvr>
                                        <p:cTn id="12" dur="500"/>
                                        <p:tgtEl>
                                          <p:spTgt spid="59395">
                                            <p:txEl>
                                              <p:pRg st="1" end="1"/>
                                            </p:tx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59395">
                                            <p:txEl>
                                              <p:pRg st="2" end="2"/>
                                            </p:txEl>
                                          </p:spTgt>
                                        </p:tgtEl>
                                        <p:attrNameLst>
                                          <p:attrName>style.visibility</p:attrName>
                                        </p:attrNameLst>
                                      </p:cBhvr>
                                      <p:to>
                                        <p:strVal val="visible"/>
                                      </p:to>
                                    </p:set>
                                    <p:animEffect transition="in" filter="fade">
                                      <p:cBhvr>
                                        <p:cTn id="15" dur="500"/>
                                        <p:tgtEl>
                                          <p:spTgt spid="59395">
                                            <p:txEl>
                                              <p:pRg st="2" end="2"/>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59395">
                                            <p:txEl>
                                              <p:pRg st="3" end="3"/>
                                            </p:txEl>
                                          </p:spTgt>
                                        </p:tgtEl>
                                        <p:attrNameLst>
                                          <p:attrName>style.visibility</p:attrName>
                                        </p:attrNameLst>
                                      </p:cBhvr>
                                      <p:to>
                                        <p:strVal val="visible"/>
                                      </p:to>
                                    </p:set>
                                    <p:animEffect transition="in" filter="fade">
                                      <p:cBhvr>
                                        <p:cTn id="20" dur="500"/>
                                        <p:tgtEl>
                                          <p:spTgt spid="59395">
                                            <p:txEl>
                                              <p:pRg st="3" end="3"/>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59395">
                                            <p:txEl>
                                              <p:pRg st="4" end="4"/>
                                            </p:txEl>
                                          </p:spTgt>
                                        </p:tgtEl>
                                        <p:attrNameLst>
                                          <p:attrName>style.visibility</p:attrName>
                                        </p:attrNameLst>
                                      </p:cBhvr>
                                      <p:to>
                                        <p:strVal val="visible"/>
                                      </p:to>
                                    </p:set>
                                    <p:animEffect transition="in" filter="fade">
                                      <p:cBhvr>
                                        <p:cTn id="25" dur="500"/>
                                        <p:tgtEl>
                                          <p:spTgt spid="59395">
                                            <p:txEl>
                                              <p:pRg st="4" end="4"/>
                                            </p:tx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59395">
                                            <p:txEl>
                                              <p:pRg st="5" end="5"/>
                                            </p:txEl>
                                          </p:spTgt>
                                        </p:tgtEl>
                                        <p:attrNameLst>
                                          <p:attrName>style.visibility</p:attrName>
                                        </p:attrNameLst>
                                      </p:cBhvr>
                                      <p:to>
                                        <p:strVal val="visible"/>
                                      </p:to>
                                    </p:set>
                                    <p:animEffect transition="in" filter="fade">
                                      <p:cBhvr>
                                        <p:cTn id="28" dur="500"/>
                                        <p:tgtEl>
                                          <p:spTgt spid="59395">
                                            <p:txEl>
                                              <p:pRg st="5" end="5"/>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59395">
                                            <p:txEl>
                                              <p:pRg st="7" end="7"/>
                                            </p:txEl>
                                          </p:spTgt>
                                        </p:tgtEl>
                                        <p:attrNameLst>
                                          <p:attrName>style.visibility</p:attrName>
                                        </p:attrNameLst>
                                      </p:cBhvr>
                                      <p:to>
                                        <p:strVal val="visible"/>
                                      </p:to>
                                    </p:set>
                                    <p:animEffect transition="in" filter="fade">
                                      <p:cBhvr>
                                        <p:cTn id="33" dur="500"/>
                                        <p:tgtEl>
                                          <p:spTgt spid="59395">
                                            <p:txEl>
                                              <p:pRg st="7" end="7"/>
                                            </p:txEl>
                                          </p:spTgt>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grpId="0" nodeType="clickEffect">
                                  <p:stCondLst>
                                    <p:cond delay="0"/>
                                  </p:stCondLst>
                                  <p:childTnLst>
                                    <p:set>
                                      <p:cBhvr>
                                        <p:cTn id="37" dur="1" fill="hold">
                                          <p:stCondLst>
                                            <p:cond delay="0"/>
                                          </p:stCondLst>
                                        </p:cTn>
                                        <p:tgtEl>
                                          <p:spTgt spid="59395">
                                            <p:txEl>
                                              <p:pRg st="9" end="9"/>
                                            </p:txEl>
                                          </p:spTgt>
                                        </p:tgtEl>
                                        <p:attrNameLst>
                                          <p:attrName>style.visibility</p:attrName>
                                        </p:attrNameLst>
                                      </p:cBhvr>
                                      <p:to>
                                        <p:strVal val="visible"/>
                                      </p:to>
                                    </p:set>
                                    <p:animEffect transition="in" filter="fade">
                                      <p:cBhvr>
                                        <p:cTn id="38" dur="500"/>
                                        <p:tgtEl>
                                          <p:spTgt spid="59395">
                                            <p:txEl>
                                              <p:pRg st="9" end="9"/>
                                            </p:txEl>
                                          </p:spTgt>
                                        </p:tgtEl>
                                      </p:cBhvr>
                                    </p:animEffect>
                                  </p:childTnLst>
                                </p:cTn>
                              </p:par>
                              <p:par>
                                <p:cTn id="39" presetID="10" presetClass="entr" presetSubtype="0" fill="hold" grpId="0" nodeType="withEffect">
                                  <p:stCondLst>
                                    <p:cond delay="0"/>
                                  </p:stCondLst>
                                  <p:childTnLst>
                                    <p:set>
                                      <p:cBhvr>
                                        <p:cTn id="40" dur="1" fill="hold">
                                          <p:stCondLst>
                                            <p:cond delay="0"/>
                                          </p:stCondLst>
                                        </p:cTn>
                                        <p:tgtEl>
                                          <p:spTgt spid="59395">
                                            <p:txEl>
                                              <p:pRg st="10" end="10"/>
                                            </p:txEl>
                                          </p:spTgt>
                                        </p:tgtEl>
                                        <p:attrNameLst>
                                          <p:attrName>style.visibility</p:attrName>
                                        </p:attrNameLst>
                                      </p:cBhvr>
                                      <p:to>
                                        <p:strVal val="visible"/>
                                      </p:to>
                                    </p:set>
                                    <p:animEffect transition="in" filter="fade">
                                      <p:cBhvr>
                                        <p:cTn id="41" dur="500"/>
                                        <p:tgtEl>
                                          <p:spTgt spid="59395">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9395"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3E8462A-FEBA-4848-81CC-3F8DA3E47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2109F83F-40FE-4DB3-84CC-09FB3340D0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1DE492D7-C3C3-48FF-80C8-37021EA026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0B30FF97-2E9A-490A-AED2-90BA2E0EC1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25">
              <a:extLst>
                <a:ext uri="{FF2B5EF4-FFF2-40B4-BE49-F238E27FC236}">
                  <a16:creationId xmlns:a16="http://schemas.microsoft.com/office/drawing/2014/main" id="{B6D53C7D-A312-47B6-A66A-230A19CFAC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Isosceles Triangle 13">
              <a:extLst>
                <a:ext uri="{FF2B5EF4-FFF2-40B4-BE49-F238E27FC236}">
                  <a16:creationId xmlns:a16="http://schemas.microsoft.com/office/drawing/2014/main" id="{9329D58C-0D2E-4A2B-AD6A-9CEE506784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7">
              <a:extLst>
                <a:ext uri="{FF2B5EF4-FFF2-40B4-BE49-F238E27FC236}">
                  <a16:creationId xmlns:a16="http://schemas.microsoft.com/office/drawing/2014/main" id="{9D446EDE-C690-4461-8BF2-7634808FC8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8">
              <a:extLst>
                <a:ext uri="{FF2B5EF4-FFF2-40B4-BE49-F238E27FC236}">
                  <a16:creationId xmlns:a16="http://schemas.microsoft.com/office/drawing/2014/main" id="{323F3D34-6531-4AD7-A8C6-195A0902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9">
              <a:extLst>
                <a:ext uri="{FF2B5EF4-FFF2-40B4-BE49-F238E27FC236}">
                  <a16:creationId xmlns:a16="http://schemas.microsoft.com/office/drawing/2014/main" id="{B9B0AE3F-2350-435F-A9B0-C310BF8763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Isosceles Triangle 17">
              <a:extLst>
                <a:ext uri="{FF2B5EF4-FFF2-40B4-BE49-F238E27FC236}">
                  <a16:creationId xmlns:a16="http://schemas.microsoft.com/office/drawing/2014/main" id="{4EFA655C-9E50-4C14-A89E-AD7B648E4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a:extLst>
                <a:ext uri="{FF2B5EF4-FFF2-40B4-BE49-F238E27FC236}">
                  <a16:creationId xmlns:a16="http://schemas.microsoft.com/office/drawing/2014/main" id="{3E843863-7D25-4C01-9A17-E817CB6D99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1" name="Rectangle 20">
            <a:extLst>
              <a:ext uri="{FF2B5EF4-FFF2-40B4-BE49-F238E27FC236}">
                <a16:creationId xmlns:a16="http://schemas.microsoft.com/office/drawing/2014/main" id="{7941F9B1-B01B-4A84-89D9-B169AEB4E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6EF35A3A-45F3-99EC-9E1A-38EB29D2EAF4}"/>
              </a:ext>
            </a:extLst>
          </p:cNvPr>
          <p:cNvPicPr>
            <a:picLocks noChangeAspect="1"/>
          </p:cNvPicPr>
          <p:nvPr/>
        </p:nvPicPr>
        <p:blipFill>
          <a:blip r:embed="rId2"/>
          <a:stretch>
            <a:fillRect/>
          </a:stretch>
        </p:blipFill>
        <p:spPr>
          <a:xfrm>
            <a:off x="1126309" y="1438935"/>
            <a:ext cx="9941259" cy="3976504"/>
          </a:xfrm>
          <a:prstGeom prst="rect">
            <a:avLst/>
          </a:prstGeom>
        </p:spPr>
      </p:pic>
    </p:spTree>
    <p:extLst>
      <p:ext uri="{BB962C8B-B14F-4D97-AF65-F5344CB8AC3E}">
        <p14:creationId xmlns:p14="http://schemas.microsoft.com/office/powerpoint/2010/main" val="35303905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p:cNvSpPr>
            <a:spLocks noGrp="1" noChangeArrowheads="1"/>
          </p:cNvSpPr>
          <p:nvPr>
            <p:ph type="title" idx="4294967295"/>
          </p:nvPr>
        </p:nvSpPr>
        <p:spPr>
          <a:xfrm>
            <a:off x="196082" y="260648"/>
            <a:ext cx="9144000" cy="914400"/>
          </a:xfrm>
        </p:spPr>
        <p:txBody>
          <a:bodyPr/>
          <a:lstStyle/>
          <a:p>
            <a:pPr algn="ctr"/>
            <a:r>
              <a:rPr lang="en-GB" sz="4400" dirty="0"/>
              <a:t>The </a:t>
            </a:r>
            <a:r>
              <a:rPr lang="en-GB" sz="4400" i="1" dirty="0" err="1"/>
              <a:t>mens</a:t>
            </a:r>
            <a:r>
              <a:rPr lang="en-GB" sz="4400" i="1" dirty="0"/>
              <a:t> rea </a:t>
            </a:r>
            <a:r>
              <a:rPr lang="en-GB" sz="4400" dirty="0"/>
              <a:t>of murder</a:t>
            </a:r>
            <a:endParaRPr lang="en-US" sz="4400" dirty="0"/>
          </a:p>
        </p:txBody>
      </p:sp>
      <p:sp>
        <p:nvSpPr>
          <p:cNvPr id="61443" name="Rectangle 3"/>
          <p:cNvSpPr>
            <a:spLocks noGrp="1" noChangeArrowheads="1"/>
          </p:cNvSpPr>
          <p:nvPr>
            <p:ph idx="4294967295"/>
          </p:nvPr>
        </p:nvSpPr>
        <p:spPr>
          <a:xfrm>
            <a:off x="605383" y="1268760"/>
            <a:ext cx="9837414" cy="5328592"/>
          </a:xfrm>
        </p:spPr>
        <p:txBody>
          <a:bodyPr>
            <a:noAutofit/>
          </a:bodyPr>
          <a:lstStyle/>
          <a:p>
            <a:pPr>
              <a:spcBef>
                <a:spcPts val="600"/>
              </a:spcBef>
            </a:pPr>
            <a:r>
              <a:rPr lang="en-GB" sz="2800" dirty="0"/>
              <a:t>An intention to kill or an intention to cause grievous bodily harm (confirmed by the HL in </a:t>
            </a:r>
            <a:r>
              <a:rPr lang="en-GB" sz="2800" i="1" dirty="0"/>
              <a:t>Cunningham</a:t>
            </a:r>
            <a:r>
              <a:rPr lang="en-GB" sz="2800" dirty="0"/>
              <a:t>)</a:t>
            </a:r>
          </a:p>
          <a:p>
            <a:pPr>
              <a:spcBef>
                <a:spcPts val="600"/>
              </a:spcBef>
            </a:pPr>
            <a:r>
              <a:rPr lang="en-GB" sz="2800" dirty="0"/>
              <a:t>Intention : direct or indirect</a:t>
            </a:r>
          </a:p>
          <a:p>
            <a:pPr>
              <a:spcBef>
                <a:spcPts val="600"/>
              </a:spcBef>
            </a:pPr>
            <a:r>
              <a:rPr lang="en-GB" sz="2800" dirty="0"/>
              <a:t>Test for indirect intent ( </a:t>
            </a:r>
            <a:r>
              <a:rPr lang="en-GB" sz="2800" dirty="0" err="1"/>
              <a:t>Woollin</a:t>
            </a:r>
            <a:r>
              <a:rPr lang="en-GB" sz="2800" dirty="0"/>
              <a:t>)</a:t>
            </a:r>
          </a:p>
          <a:p>
            <a:pPr lvl="1">
              <a:spcBef>
                <a:spcPts val="600"/>
              </a:spcBef>
            </a:pPr>
            <a:r>
              <a:rPr lang="en-GB" sz="2600" dirty="0"/>
              <a:t>Was death or </a:t>
            </a:r>
            <a:r>
              <a:rPr lang="en-GB" sz="2600" dirty="0" err="1"/>
              <a:t>gbh</a:t>
            </a:r>
            <a:r>
              <a:rPr lang="en-GB" sz="2600" dirty="0"/>
              <a:t> a virtual certainty of what D did</a:t>
            </a:r>
          </a:p>
          <a:p>
            <a:pPr lvl="1">
              <a:spcBef>
                <a:spcPts val="600"/>
              </a:spcBef>
            </a:pPr>
            <a:r>
              <a:rPr lang="en-GB" sz="2600" dirty="0"/>
              <a:t>Did D realise  that death or </a:t>
            </a:r>
            <a:r>
              <a:rPr lang="en-GB" sz="2600" dirty="0" err="1"/>
              <a:t>gbh</a:t>
            </a:r>
            <a:r>
              <a:rPr lang="en-GB" sz="2600" dirty="0"/>
              <a:t> was a virtual certainty of their conduct</a:t>
            </a:r>
            <a:br>
              <a:rPr lang="en-GB" sz="2600" dirty="0"/>
            </a:br>
            <a:endParaRPr lang="en-GB" sz="2600" dirty="0"/>
          </a:p>
          <a:p>
            <a:pPr>
              <a:spcBef>
                <a:spcPts val="600"/>
              </a:spcBef>
            </a:pPr>
            <a:r>
              <a:rPr lang="en-GB" sz="2800" dirty="0"/>
              <a:t>An intention to cause grievous bodily harm: is this too broad?</a:t>
            </a:r>
          </a:p>
          <a:p>
            <a:pPr>
              <a:spcBef>
                <a:spcPts val="600"/>
              </a:spcBef>
            </a:pPr>
            <a:r>
              <a:rPr lang="en-GB" sz="2800" dirty="0"/>
              <a:t>IMPORTANT: note that recklessness will not suffice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1443">
                                            <p:txEl>
                                              <p:pRg st="0" end="0"/>
                                            </p:txEl>
                                          </p:spTgt>
                                        </p:tgtEl>
                                        <p:attrNameLst>
                                          <p:attrName>style.visibility</p:attrName>
                                        </p:attrNameLst>
                                      </p:cBhvr>
                                      <p:to>
                                        <p:strVal val="visible"/>
                                      </p:to>
                                    </p:set>
                                    <p:animEffect transition="in" filter="fade">
                                      <p:cBhvr>
                                        <p:cTn id="7" dur="500"/>
                                        <p:tgtEl>
                                          <p:spTgt spid="6144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1443">
                                            <p:txEl>
                                              <p:pRg st="1" end="1"/>
                                            </p:txEl>
                                          </p:spTgt>
                                        </p:tgtEl>
                                        <p:attrNameLst>
                                          <p:attrName>style.visibility</p:attrName>
                                        </p:attrNameLst>
                                      </p:cBhvr>
                                      <p:to>
                                        <p:strVal val="visible"/>
                                      </p:to>
                                    </p:set>
                                    <p:animEffect transition="in" filter="fade">
                                      <p:cBhvr>
                                        <p:cTn id="12" dur="500"/>
                                        <p:tgtEl>
                                          <p:spTgt spid="6144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1443">
                                            <p:txEl>
                                              <p:pRg st="2" end="2"/>
                                            </p:txEl>
                                          </p:spTgt>
                                        </p:tgtEl>
                                        <p:attrNameLst>
                                          <p:attrName>style.visibility</p:attrName>
                                        </p:attrNameLst>
                                      </p:cBhvr>
                                      <p:to>
                                        <p:strVal val="visible"/>
                                      </p:to>
                                    </p:set>
                                    <p:animEffect transition="in" filter="fade">
                                      <p:cBhvr>
                                        <p:cTn id="17" dur="500"/>
                                        <p:tgtEl>
                                          <p:spTgt spid="61443">
                                            <p:txEl>
                                              <p:pRg st="2" end="2"/>
                                            </p:tx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61443">
                                            <p:txEl>
                                              <p:pRg st="3" end="3"/>
                                            </p:txEl>
                                          </p:spTgt>
                                        </p:tgtEl>
                                        <p:attrNameLst>
                                          <p:attrName>style.visibility</p:attrName>
                                        </p:attrNameLst>
                                      </p:cBhvr>
                                      <p:to>
                                        <p:strVal val="visible"/>
                                      </p:to>
                                    </p:set>
                                    <p:animEffect transition="in" filter="fade">
                                      <p:cBhvr>
                                        <p:cTn id="20" dur="500"/>
                                        <p:tgtEl>
                                          <p:spTgt spid="61443">
                                            <p:txEl>
                                              <p:pRg st="3" end="3"/>
                                            </p:tx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61443">
                                            <p:txEl>
                                              <p:pRg st="4" end="4"/>
                                            </p:txEl>
                                          </p:spTgt>
                                        </p:tgtEl>
                                        <p:attrNameLst>
                                          <p:attrName>style.visibility</p:attrName>
                                        </p:attrNameLst>
                                      </p:cBhvr>
                                      <p:to>
                                        <p:strVal val="visible"/>
                                      </p:to>
                                    </p:set>
                                    <p:animEffect transition="in" filter="fade">
                                      <p:cBhvr>
                                        <p:cTn id="23" dur="500"/>
                                        <p:tgtEl>
                                          <p:spTgt spid="61443">
                                            <p:txEl>
                                              <p:pRg st="4" end="4"/>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61443">
                                            <p:txEl>
                                              <p:pRg st="5" end="5"/>
                                            </p:txEl>
                                          </p:spTgt>
                                        </p:tgtEl>
                                        <p:attrNameLst>
                                          <p:attrName>style.visibility</p:attrName>
                                        </p:attrNameLst>
                                      </p:cBhvr>
                                      <p:to>
                                        <p:strVal val="visible"/>
                                      </p:to>
                                    </p:set>
                                    <p:animEffect transition="in" filter="fade">
                                      <p:cBhvr>
                                        <p:cTn id="28" dur="500"/>
                                        <p:tgtEl>
                                          <p:spTgt spid="61443">
                                            <p:txEl>
                                              <p:pRg st="5" end="5"/>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61443">
                                            <p:txEl>
                                              <p:pRg st="6" end="6"/>
                                            </p:txEl>
                                          </p:spTgt>
                                        </p:tgtEl>
                                        <p:attrNameLst>
                                          <p:attrName>style.visibility</p:attrName>
                                        </p:attrNameLst>
                                      </p:cBhvr>
                                      <p:to>
                                        <p:strVal val="visible"/>
                                      </p:to>
                                    </p:set>
                                    <p:animEffect transition="in" filter="fade">
                                      <p:cBhvr>
                                        <p:cTn id="33" dur="500"/>
                                        <p:tgtEl>
                                          <p:spTgt spid="6144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4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C4276AC-2AAE-B203-E586-E1CB87453DCE}"/>
              </a:ext>
            </a:extLst>
          </p:cNvPr>
          <p:cNvSpPr txBox="1"/>
          <p:nvPr/>
        </p:nvSpPr>
        <p:spPr>
          <a:xfrm>
            <a:off x="1130164" y="719922"/>
            <a:ext cx="7556636" cy="4801314"/>
          </a:xfrm>
          <a:prstGeom prst="rect">
            <a:avLst/>
          </a:prstGeom>
          <a:noFill/>
        </p:spPr>
        <p:txBody>
          <a:bodyPr wrap="square">
            <a:spAutoFit/>
          </a:bodyPr>
          <a:lstStyle/>
          <a:p>
            <a:r>
              <a:rPr lang="en-GB" b="1" dirty="0"/>
              <a:t>Reflective question</a:t>
            </a:r>
          </a:p>
          <a:p>
            <a:endParaRPr lang="en-GB" dirty="0"/>
          </a:p>
          <a:p>
            <a:r>
              <a:rPr lang="en-GB" dirty="0"/>
              <a:t>The police came to search for stolen goods in a block of flats where Melvin lived. Melvin had stolen property hidden in his bedroom. Melvin decided to cause a distraction so that the flats would not be searched. Melvin turned on the gas in Gabriel’s house. Gabriel was his elderly neighbour. </a:t>
            </a:r>
          </a:p>
          <a:p>
            <a:endParaRPr lang="en-GB" dirty="0"/>
          </a:p>
          <a:p>
            <a:r>
              <a:rPr lang="en-GB" dirty="0"/>
              <a:t>The gas leaked for 10 minutes until detected by the police. The police evacuated the area. Unfortunately, Gabriel had inhaled the gas and the police found him collapsed on the floor. Gabriel was rushed to hospital. At the hospital a doctor failed to notice that Gabriel’s breathing difficulties had worsened. Gabriel died. If the doctor had noticed the worsening problems, Gabriel could have been given a drug that would have stabilised his breathing.</a:t>
            </a:r>
          </a:p>
          <a:p>
            <a:endParaRPr lang="en-GB" dirty="0"/>
          </a:p>
          <a:p>
            <a:r>
              <a:rPr lang="en-GB" dirty="0"/>
              <a:t>Discuss whether Melvin is guilty of murder.</a:t>
            </a:r>
          </a:p>
        </p:txBody>
      </p:sp>
    </p:spTree>
    <p:extLst>
      <p:ext uri="{BB962C8B-B14F-4D97-AF65-F5344CB8AC3E}">
        <p14:creationId xmlns:p14="http://schemas.microsoft.com/office/powerpoint/2010/main" val="23531756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B3EC3-6467-08BA-B2A0-51538249E186}"/>
              </a:ext>
            </a:extLst>
          </p:cNvPr>
          <p:cNvSpPr>
            <a:spLocks noGrp="1"/>
          </p:cNvSpPr>
          <p:nvPr>
            <p:ph type="title"/>
          </p:nvPr>
        </p:nvSpPr>
        <p:spPr/>
        <p:txBody>
          <a:bodyPr/>
          <a:lstStyle/>
          <a:p>
            <a:r>
              <a:rPr lang="en-GB" dirty="0"/>
              <a:t>Defences?</a:t>
            </a:r>
          </a:p>
        </p:txBody>
      </p:sp>
      <p:sp>
        <p:nvSpPr>
          <p:cNvPr id="3" name="Content Placeholder 2">
            <a:extLst>
              <a:ext uri="{FF2B5EF4-FFF2-40B4-BE49-F238E27FC236}">
                <a16:creationId xmlns:a16="http://schemas.microsoft.com/office/drawing/2014/main" id="{73957DBD-505C-4889-53E0-42D8DE7B1B3B}"/>
              </a:ext>
            </a:extLst>
          </p:cNvPr>
          <p:cNvSpPr>
            <a:spLocks noGrp="1"/>
          </p:cNvSpPr>
          <p:nvPr>
            <p:ph idx="1"/>
          </p:nvPr>
        </p:nvSpPr>
        <p:spPr>
          <a:xfrm>
            <a:off x="477585" y="1327919"/>
            <a:ext cx="9872025" cy="4713444"/>
          </a:xfrm>
        </p:spPr>
        <p:txBody>
          <a:bodyPr>
            <a:normAutofit fontScale="92500"/>
          </a:bodyPr>
          <a:lstStyle/>
          <a:p>
            <a:r>
              <a:rPr lang="en-GB" sz="2800" dirty="0"/>
              <a:t>Self– defence – See chapter on Defences</a:t>
            </a:r>
            <a:br>
              <a:rPr lang="en-GB" sz="2800" dirty="0"/>
            </a:br>
            <a:endParaRPr lang="en-GB" sz="2800" dirty="0"/>
          </a:p>
          <a:p>
            <a:r>
              <a:rPr lang="en-GB" sz="2800" dirty="0"/>
              <a:t>Diminished Responsibility </a:t>
            </a:r>
            <a:r>
              <a:rPr lang="en-GB" sz="2400" dirty="0"/>
              <a:t>(more later, see Voluntary Manslaughter)</a:t>
            </a:r>
            <a:br>
              <a:rPr lang="en-GB" sz="2400" dirty="0"/>
            </a:br>
            <a:endParaRPr lang="en-GB" sz="2400" dirty="0"/>
          </a:p>
          <a:p>
            <a:r>
              <a:rPr lang="en-GB" sz="2800" dirty="0"/>
              <a:t>Loss of Control </a:t>
            </a:r>
            <a:r>
              <a:rPr lang="en-GB" sz="2400" dirty="0"/>
              <a:t>(more later, see Voluntary Manslaughter)</a:t>
            </a:r>
            <a:br>
              <a:rPr lang="en-GB" sz="2400" dirty="0"/>
            </a:br>
            <a:endParaRPr lang="en-GB" sz="2400" dirty="0"/>
          </a:p>
          <a:p>
            <a:r>
              <a:rPr lang="en-GB" sz="2800" strike="sngStrike" dirty="0"/>
              <a:t>Insanity ( this is not covered in the text and not on the module specification – just referred to in the introduction)</a:t>
            </a:r>
          </a:p>
          <a:p>
            <a:endParaRPr lang="en-GB" sz="2800" dirty="0"/>
          </a:p>
          <a:p>
            <a:r>
              <a:rPr lang="en-GB" sz="2800" strike="sngStrike" dirty="0"/>
              <a:t>Mercy killing/ Assisted suicide</a:t>
            </a:r>
          </a:p>
        </p:txBody>
      </p:sp>
    </p:spTree>
    <p:extLst>
      <p:ext uri="{BB962C8B-B14F-4D97-AF65-F5344CB8AC3E}">
        <p14:creationId xmlns:p14="http://schemas.microsoft.com/office/powerpoint/2010/main" val="128613953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897FA0-0006-FF15-2554-8C3A0463F5CB}"/>
              </a:ext>
            </a:extLst>
          </p:cNvPr>
          <p:cNvSpPr>
            <a:spLocks noGrp="1"/>
          </p:cNvSpPr>
          <p:nvPr>
            <p:ph type="title"/>
          </p:nvPr>
        </p:nvSpPr>
        <p:spPr/>
        <p:txBody>
          <a:bodyPr/>
          <a:lstStyle/>
          <a:p>
            <a:r>
              <a:rPr lang="en-GB" dirty="0"/>
              <a:t>Defences</a:t>
            </a:r>
          </a:p>
        </p:txBody>
      </p:sp>
      <p:sp>
        <p:nvSpPr>
          <p:cNvPr id="3" name="Content Placeholder 2">
            <a:extLst>
              <a:ext uri="{FF2B5EF4-FFF2-40B4-BE49-F238E27FC236}">
                <a16:creationId xmlns:a16="http://schemas.microsoft.com/office/drawing/2014/main" id="{DDFD7065-8C53-42BD-6CF2-5A4A420596B2}"/>
              </a:ext>
            </a:extLst>
          </p:cNvPr>
          <p:cNvSpPr>
            <a:spLocks noGrp="1"/>
          </p:cNvSpPr>
          <p:nvPr>
            <p:ph idx="1"/>
          </p:nvPr>
        </p:nvSpPr>
        <p:spPr>
          <a:xfrm>
            <a:off x="551329" y="1317813"/>
            <a:ext cx="9130553" cy="5540188"/>
          </a:xfrm>
        </p:spPr>
        <p:txBody>
          <a:bodyPr>
            <a:normAutofit/>
          </a:bodyPr>
          <a:lstStyle/>
          <a:p>
            <a:r>
              <a:rPr lang="en-GB" sz="1000" dirty="0"/>
              <a:t>After going through the AR and MR of the offence of murder, we must then examine whether the defendant has a valid defence. As mentioned above, someone can only be convicted of murder if the killing was unlawful, that is the defendant does not have a lawful excuse for their conduct. An example of a lawful excuse would be where the defendant is able to plead a justificatory defence, such as self-defence. In this case, the defendant will not be held criminally liable for the victim’s death. In addition to the general and complete defences that can be relied upon by the defendant (note that duress is not a defence to murder), someone who is charged with murder can, under certain circumstances, rely on the partial defences of diminished responsibility and loss of self-control. If either of these two partial defences is available then the defendant’s liability will be reduced from murder to voluntary manslaughter.</a:t>
            </a:r>
          </a:p>
          <a:p>
            <a:pPr marL="0" indent="0">
              <a:buNone/>
            </a:pPr>
            <a:endParaRPr lang="en-GB" sz="1000" dirty="0"/>
          </a:p>
          <a:p>
            <a:r>
              <a:rPr lang="en-GB" sz="1000" dirty="0"/>
              <a:t>Note that the intentional ‘mercy killing’ of a sick person for compassionate reasons is not a defence to murder. The fact that the defendant kills for compassionate reasons that may be worthy of sympathy does not render the killing lawful. For example, in Inglis [2011], a mother killed her paraplegic 18-year-old son, who was a normal teenager until he suffered head injuries after falling from an ambulance on his way to hospital following a fight. The defendant had become depressed and traumatised. Although some reduction was made to the nine-year minimum term she would spend in prison to reflect the fact that she genuinely believed she was committing a mercy killing, her offence was still murder.</a:t>
            </a:r>
          </a:p>
          <a:p>
            <a:endParaRPr lang="en-GB" sz="1000" dirty="0"/>
          </a:p>
          <a:p>
            <a:r>
              <a:rPr lang="en-GB" sz="1000" dirty="0"/>
              <a:t>Mercy killing/euthanasia should be distinguished from assisted suicide, which occurs where a person does an act capable of assisting or encouraging the suicide or attempted suicide of another person. Assisted suicide is an offence under s2(1) Suicide Act 1961. In R (Conway) v Secretary of State for Justice (Humanists UK and others intervening) [2020], the appellant was a 68-year-old man who had been diagnosed with a form of motor neurone disease. He argued that the offence of assisted suicide in s2(1) was a disproportionate interference with his Art 8 ECHR rights (the right to private and family life). He proposed a scheme containing certain conditions and safeguards, including the approval of a High Court judge, which would sufficiently protect the weak and vulnerable but allow him and others with less than six months to live to be provided with assistance to enable them to commit suicide.</a:t>
            </a:r>
          </a:p>
          <a:p>
            <a:endParaRPr lang="en-GB" sz="1000" dirty="0"/>
          </a:p>
          <a:p>
            <a:r>
              <a:rPr lang="en-GB" sz="1000" dirty="0"/>
              <a:t>It was held that the right of an individual to decide how and when to end their life was an aspect of the right to respect for private life protected by Art 8 ECHR. s2(1) Suicide Act 1961 clearly and deliberately interfered with those rights. The court declined to adopt the appellant’s scheme. The evidence suggested that there would be an element of risk in the scheme in that there would be difficulties in assessing whether an applicant had met the criteria. The appellant’s scheme and its potential consequences raised wide-ranging policy issues. Parliament was a far better body for determining the difficult policy issues in relation to assisted suicide in view of the conflicting and highly contested views within society on the ethical and moral issues and the risks and potential consequences of a change in the law and the implementation of a scheme such as the appellant’s.</a:t>
            </a:r>
          </a:p>
        </p:txBody>
      </p:sp>
    </p:spTree>
    <p:extLst>
      <p:ext uri="{BB962C8B-B14F-4D97-AF65-F5344CB8AC3E}">
        <p14:creationId xmlns:p14="http://schemas.microsoft.com/office/powerpoint/2010/main" val="212486616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CEF64A92-F0F6-10DC-7224-E47484C796EB}"/>
              </a:ext>
            </a:extLst>
          </p:cNvPr>
          <p:cNvPicPr>
            <a:picLocks noChangeAspect="1"/>
          </p:cNvPicPr>
          <p:nvPr/>
        </p:nvPicPr>
        <p:blipFill>
          <a:blip r:embed="rId2"/>
          <a:stretch>
            <a:fillRect/>
          </a:stretch>
        </p:blipFill>
        <p:spPr>
          <a:xfrm>
            <a:off x="4266932" y="0"/>
            <a:ext cx="3658136" cy="6858000"/>
          </a:xfrm>
          <a:prstGeom prst="rect">
            <a:avLst/>
          </a:prstGeom>
        </p:spPr>
      </p:pic>
    </p:spTree>
    <p:extLst>
      <p:ext uri="{BB962C8B-B14F-4D97-AF65-F5344CB8AC3E}">
        <p14:creationId xmlns:p14="http://schemas.microsoft.com/office/powerpoint/2010/main" val="309994460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idx="4294967295"/>
          </p:nvPr>
        </p:nvSpPr>
        <p:spPr>
          <a:xfrm>
            <a:off x="1250263" y="510549"/>
            <a:ext cx="9144000" cy="936104"/>
          </a:xfrm>
        </p:spPr>
        <p:txBody>
          <a:bodyPr>
            <a:normAutofit fontScale="90000"/>
          </a:bodyPr>
          <a:lstStyle/>
          <a:p>
            <a:pPr algn="ctr"/>
            <a:r>
              <a:rPr lang="en-GB" sz="8000" dirty="0"/>
              <a:t>Manslaughter</a:t>
            </a:r>
            <a:br>
              <a:rPr lang="en-GB" sz="8000" dirty="0"/>
            </a:br>
            <a:endParaRPr lang="en-US" sz="8000" dirty="0"/>
          </a:p>
        </p:txBody>
      </p:sp>
      <p:sp>
        <p:nvSpPr>
          <p:cNvPr id="2" name="TextBox 1">
            <a:extLst>
              <a:ext uri="{FF2B5EF4-FFF2-40B4-BE49-F238E27FC236}">
                <a16:creationId xmlns:a16="http://schemas.microsoft.com/office/drawing/2014/main" id="{81E0E8A3-0C29-2C6C-3ADE-18EA1C4D8565}"/>
              </a:ext>
            </a:extLst>
          </p:cNvPr>
          <p:cNvSpPr txBox="1"/>
          <p:nvPr/>
        </p:nvSpPr>
        <p:spPr>
          <a:xfrm>
            <a:off x="1054181" y="2929574"/>
            <a:ext cx="3704194" cy="2308324"/>
          </a:xfrm>
          <a:prstGeom prst="rect">
            <a:avLst/>
          </a:prstGeom>
          <a:noFill/>
        </p:spPr>
        <p:txBody>
          <a:bodyPr wrap="square" rtlCol="0">
            <a:spAutoFit/>
          </a:bodyPr>
          <a:lstStyle/>
          <a:p>
            <a:r>
              <a:rPr lang="en-GB" sz="2400" b="1" dirty="0"/>
              <a:t>Voluntary Manslaughter</a:t>
            </a:r>
          </a:p>
          <a:p>
            <a:pPr marL="285750" indent="-285750">
              <a:buFontTx/>
              <a:buChar char="-"/>
            </a:pPr>
            <a:r>
              <a:rPr lang="en-GB" sz="2400" dirty="0"/>
              <a:t>Charged with murder but partial defence applies</a:t>
            </a:r>
          </a:p>
          <a:p>
            <a:pPr marL="285750" indent="-285750">
              <a:buFontTx/>
              <a:buChar char="-"/>
            </a:pPr>
            <a:r>
              <a:rPr lang="en-GB" sz="2400" dirty="0"/>
              <a:t>AR and MR for murder is present</a:t>
            </a:r>
          </a:p>
        </p:txBody>
      </p:sp>
      <p:sp>
        <p:nvSpPr>
          <p:cNvPr id="3" name="TextBox 2">
            <a:extLst>
              <a:ext uri="{FF2B5EF4-FFF2-40B4-BE49-F238E27FC236}">
                <a16:creationId xmlns:a16="http://schemas.microsoft.com/office/drawing/2014/main" id="{FE670865-A085-E8AF-723B-B80610C29C4E}"/>
              </a:ext>
            </a:extLst>
          </p:cNvPr>
          <p:cNvSpPr txBox="1"/>
          <p:nvPr/>
        </p:nvSpPr>
        <p:spPr>
          <a:xfrm>
            <a:off x="6308582" y="3025440"/>
            <a:ext cx="3976962" cy="1200329"/>
          </a:xfrm>
          <a:prstGeom prst="rect">
            <a:avLst/>
          </a:prstGeom>
          <a:noFill/>
        </p:spPr>
        <p:txBody>
          <a:bodyPr wrap="square" rtlCol="0">
            <a:spAutoFit/>
          </a:bodyPr>
          <a:lstStyle/>
          <a:p>
            <a:r>
              <a:rPr lang="en-GB" sz="2400" b="1" dirty="0"/>
              <a:t>Involuntary Manslaughter</a:t>
            </a:r>
          </a:p>
          <a:p>
            <a:r>
              <a:rPr lang="en-GB" sz="2400" dirty="0"/>
              <a:t>- D causes a death but does not have the MR for murder</a:t>
            </a:r>
          </a:p>
        </p:txBody>
      </p:sp>
      <p:cxnSp>
        <p:nvCxnSpPr>
          <p:cNvPr id="5" name="Straight Arrow Connector 4">
            <a:extLst>
              <a:ext uri="{FF2B5EF4-FFF2-40B4-BE49-F238E27FC236}">
                <a16:creationId xmlns:a16="http://schemas.microsoft.com/office/drawing/2014/main" id="{1EE0E102-AC13-6897-B9B2-1A8B4D5A435F}"/>
              </a:ext>
            </a:extLst>
          </p:cNvPr>
          <p:cNvCxnSpPr/>
          <p:nvPr/>
        </p:nvCxnSpPr>
        <p:spPr>
          <a:xfrm flipH="1">
            <a:off x="3197488" y="1620102"/>
            <a:ext cx="1968581" cy="1099801"/>
          </a:xfrm>
          <a:prstGeom prst="straightConnector1">
            <a:avLst/>
          </a:prstGeom>
          <a:ln w="98425">
            <a:solidFill>
              <a:schemeClr val="accent1"/>
            </a:solidFill>
            <a:tailEnd type="triangle"/>
          </a:ln>
        </p:spPr>
        <p:style>
          <a:lnRef idx="1">
            <a:schemeClr val="accent1"/>
          </a:lnRef>
          <a:fillRef idx="0">
            <a:schemeClr val="accent1"/>
          </a:fillRef>
          <a:effectRef idx="0">
            <a:schemeClr val="accent1"/>
          </a:effectRef>
          <a:fontRef idx="minor">
            <a:schemeClr val="tx1"/>
          </a:fontRef>
        </p:style>
      </p:cxnSp>
      <p:cxnSp>
        <p:nvCxnSpPr>
          <p:cNvPr id="6" name="Straight Arrow Connector 5">
            <a:extLst>
              <a:ext uri="{FF2B5EF4-FFF2-40B4-BE49-F238E27FC236}">
                <a16:creationId xmlns:a16="http://schemas.microsoft.com/office/drawing/2014/main" id="{C4A7BA75-4C67-0EAD-C793-785710D36E48}"/>
              </a:ext>
            </a:extLst>
          </p:cNvPr>
          <p:cNvCxnSpPr>
            <a:cxnSpLocks/>
          </p:cNvCxnSpPr>
          <p:nvPr/>
        </p:nvCxnSpPr>
        <p:spPr>
          <a:xfrm>
            <a:off x="6150359" y="1620101"/>
            <a:ext cx="1622041" cy="1273251"/>
          </a:xfrm>
          <a:prstGeom prst="straightConnector1">
            <a:avLst/>
          </a:prstGeom>
          <a:ln w="98425">
            <a:solidFill>
              <a:schemeClr val="accent1"/>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4901546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idx="4294967295"/>
          </p:nvPr>
        </p:nvSpPr>
        <p:spPr>
          <a:xfrm>
            <a:off x="1273559" y="1634620"/>
            <a:ext cx="9144000" cy="936104"/>
          </a:xfrm>
        </p:spPr>
        <p:txBody>
          <a:bodyPr>
            <a:noAutofit/>
          </a:bodyPr>
          <a:lstStyle/>
          <a:p>
            <a:pPr algn="ctr"/>
            <a:r>
              <a:rPr lang="en-GB" sz="5400" dirty="0"/>
              <a:t>Voluntary Manslaughter :</a:t>
            </a:r>
            <a:br>
              <a:rPr lang="en-GB" sz="5400" dirty="0"/>
            </a:br>
            <a:r>
              <a:rPr lang="en-GB" sz="5400" dirty="0"/>
              <a:t>Loss of control</a:t>
            </a:r>
            <a:br>
              <a:rPr lang="en-GB" sz="5400" dirty="0"/>
            </a:br>
            <a:r>
              <a:rPr lang="en-GB" sz="4800" dirty="0">
                <a:solidFill>
                  <a:schemeClr val="tx2"/>
                </a:solidFill>
              </a:rPr>
              <a:t>ss 54 and 55 Coroners and Justice Act 2009</a:t>
            </a:r>
            <a:endParaRPr lang="en-US" sz="4800" dirty="0">
              <a:solidFill>
                <a:schemeClr val="tx2"/>
              </a:solidFill>
            </a:endParaRPr>
          </a:p>
        </p:txBody>
      </p:sp>
    </p:spTree>
    <p:extLst>
      <p:ext uri="{BB962C8B-B14F-4D97-AF65-F5344CB8AC3E}">
        <p14:creationId xmlns:p14="http://schemas.microsoft.com/office/powerpoint/2010/main" val="2486272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93890" name="Rectangle 2"/>
          <p:cNvSpPr>
            <a:spLocks noGrp="1" noChangeArrowheads="1"/>
          </p:cNvSpPr>
          <p:nvPr>
            <p:ph type="title" idx="4294967295"/>
          </p:nvPr>
        </p:nvSpPr>
        <p:spPr>
          <a:xfrm>
            <a:off x="801799" y="375543"/>
            <a:ext cx="9144000" cy="914400"/>
          </a:xfrm>
        </p:spPr>
        <p:txBody>
          <a:bodyPr/>
          <a:lstStyle/>
          <a:p>
            <a:pPr algn="ctr"/>
            <a:r>
              <a:rPr lang="en-GB" sz="4400" dirty="0"/>
              <a:t>Loss of Control</a:t>
            </a:r>
            <a:endParaRPr lang="en-US" sz="4400" dirty="0"/>
          </a:p>
        </p:txBody>
      </p:sp>
      <p:sp>
        <p:nvSpPr>
          <p:cNvPr id="293891" name="Rectangle 3"/>
          <p:cNvSpPr>
            <a:spLocks noGrp="1" noChangeArrowheads="1"/>
          </p:cNvSpPr>
          <p:nvPr>
            <p:ph idx="4294967295"/>
          </p:nvPr>
        </p:nvSpPr>
        <p:spPr>
          <a:xfrm>
            <a:off x="752023" y="1510200"/>
            <a:ext cx="9143999" cy="4814885"/>
          </a:xfrm>
        </p:spPr>
        <p:txBody>
          <a:bodyPr>
            <a:normAutofit fontScale="92500"/>
          </a:bodyPr>
          <a:lstStyle/>
          <a:p>
            <a:pPr>
              <a:spcBef>
                <a:spcPct val="100000"/>
              </a:spcBef>
            </a:pPr>
            <a:r>
              <a:rPr lang="en-GB" sz="2400" dirty="0"/>
              <a:t>A special defence to murder</a:t>
            </a:r>
          </a:p>
          <a:p>
            <a:pPr>
              <a:spcBef>
                <a:spcPct val="100000"/>
              </a:spcBef>
            </a:pPr>
            <a:r>
              <a:rPr lang="en-GB" sz="2400" dirty="0"/>
              <a:t>A partial defence to murder</a:t>
            </a:r>
          </a:p>
          <a:p>
            <a:pPr>
              <a:spcBef>
                <a:spcPct val="100000"/>
              </a:spcBef>
            </a:pPr>
            <a:r>
              <a:rPr lang="en-GB" sz="2400" dirty="0"/>
              <a:t>Available whether D was the actual killer or an accomplice (s54(1))</a:t>
            </a:r>
          </a:p>
          <a:p>
            <a:pPr>
              <a:spcBef>
                <a:spcPct val="100000"/>
              </a:spcBef>
            </a:pPr>
            <a:r>
              <a:rPr lang="en-GB" sz="2400" dirty="0"/>
              <a:t>D must adduce “sufficient evidence” to raise the defence as an issue and to allow the defence to be put before the jury (s54(5); </a:t>
            </a:r>
            <a:r>
              <a:rPr lang="en-GB" sz="2400" i="1" dirty="0" err="1"/>
              <a:t>Gurpinar</a:t>
            </a:r>
            <a:r>
              <a:rPr lang="en-GB" sz="2400" dirty="0"/>
              <a:t>). The burden of proof then falls on the prosecution.</a:t>
            </a:r>
          </a:p>
          <a:p>
            <a:pPr>
              <a:spcBef>
                <a:spcPct val="100000"/>
              </a:spcBef>
            </a:pPr>
            <a:r>
              <a:rPr lang="en-GB" sz="2400" b="1" dirty="0"/>
              <a:t>Effect of a successful defence </a:t>
            </a:r>
            <a:r>
              <a:rPr lang="en-GB" sz="2400" dirty="0"/>
              <a:t>= reduces charge from Murder to Manslaughter</a:t>
            </a:r>
            <a:endParaRPr lang="en-US" sz="24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93891">
                                            <p:txEl>
                                              <p:pRg st="0" end="0"/>
                                            </p:txEl>
                                          </p:spTgt>
                                        </p:tgtEl>
                                        <p:attrNameLst>
                                          <p:attrName>style.visibility</p:attrName>
                                        </p:attrNameLst>
                                      </p:cBhvr>
                                      <p:to>
                                        <p:strVal val="visible"/>
                                      </p:to>
                                    </p:set>
                                    <p:animEffect transition="in" filter="fade">
                                      <p:cBhvr>
                                        <p:cTn id="7" dur="500"/>
                                        <p:tgtEl>
                                          <p:spTgt spid="293891">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93891">
                                            <p:txEl>
                                              <p:pRg st="1" end="1"/>
                                            </p:txEl>
                                          </p:spTgt>
                                        </p:tgtEl>
                                        <p:attrNameLst>
                                          <p:attrName>style.visibility</p:attrName>
                                        </p:attrNameLst>
                                      </p:cBhvr>
                                      <p:to>
                                        <p:strVal val="visible"/>
                                      </p:to>
                                    </p:set>
                                    <p:animEffect transition="in" filter="fade">
                                      <p:cBhvr>
                                        <p:cTn id="12" dur="500"/>
                                        <p:tgtEl>
                                          <p:spTgt spid="293891">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93891">
                                            <p:txEl>
                                              <p:pRg st="2" end="2"/>
                                            </p:txEl>
                                          </p:spTgt>
                                        </p:tgtEl>
                                        <p:attrNameLst>
                                          <p:attrName>style.visibility</p:attrName>
                                        </p:attrNameLst>
                                      </p:cBhvr>
                                      <p:to>
                                        <p:strVal val="visible"/>
                                      </p:to>
                                    </p:set>
                                    <p:animEffect transition="in" filter="fade">
                                      <p:cBhvr>
                                        <p:cTn id="17" dur="500"/>
                                        <p:tgtEl>
                                          <p:spTgt spid="293891">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93891">
                                            <p:txEl>
                                              <p:pRg st="3" end="3"/>
                                            </p:txEl>
                                          </p:spTgt>
                                        </p:tgtEl>
                                        <p:attrNameLst>
                                          <p:attrName>style.visibility</p:attrName>
                                        </p:attrNameLst>
                                      </p:cBhvr>
                                      <p:to>
                                        <p:strVal val="visible"/>
                                      </p:to>
                                    </p:set>
                                    <p:animEffect transition="in" filter="fade">
                                      <p:cBhvr>
                                        <p:cTn id="22" dur="500"/>
                                        <p:tgtEl>
                                          <p:spTgt spid="293891">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93891">
                                            <p:txEl>
                                              <p:pRg st="4" end="4"/>
                                            </p:txEl>
                                          </p:spTgt>
                                        </p:tgtEl>
                                        <p:attrNameLst>
                                          <p:attrName>style.visibility</p:attrName>
                                        </p:attrNameLst>
                                      </p:cBhvr>
                                      <p:to>
                                        <p:strVal val="visible"/>
                                      </p:to>
                                    </p:set>
                                    <p:animEffect transition="in" filter="fade">
                                      <p:cBhvr>
                                        <p:cTn id="27" dur="500"/>
                                        <p:tgtEl>
                                          <p:spTgt spid="293891">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3891" grpId="0" build="p"/>
    </p:bldLst>
  </p:timing>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93890" name="Rectangle 2"/>
          <p:cNvSpPr>
            <a:spLocks noGrp="1" noChangeArrowheads="1"/>
          </p:cNvSpPr>
          <p:nvPr>
            <p:ph type="title" idx="4294967295"/>
          </p:nvPr>
        </p:nvSpPr>
        <p:spPr>
          <a:xfrm>
            <a:off x="801799" y="375543"/>
            <a:ext cx="9144000" cy="914400"/>
          </a:xfrm>
        </p:spPr>
        <p:txBody>
          <a:bodyPr>
            <a:normAutofit fontScale="90000"/>
          </a:bodyPr>
          <a:lstStyle/>
          <a:p>
            <a:pPr algn="ctr"/>
            <a:r>
              <a:rPr lang="en-GB" sz="4400" dirty="0"/>
              <a:t>Loss of Control Partial Defence</a:t>
            </a:r>
            <a:br>
              <a:rPr lang="en-GB" sz="4400" dirty="0"/>
            </a:br>
            <a:r>
              <a:rPr lang="en-GB" sz="3100" dirty="0">
                <a:solidFill>
                  <a:schemeClr val="tx2"/>
                </a:solidFill>
              </a:rPr>
              <a:t>ss 54 and 55 Coroners and Justice Act 2009</a:t>
            </a:r>
            <a:endParaRPr lang="en-US" sz="3100" dirty="0"/>
          </a:p>
        </p:txBody>
      </p:sp>
      <p:sp>
        <p:nvSpPr>
          <p:cNvPr id="293891" name="Rectangle 3"/>
          <p:cNvSpPr>
            <a:spLocks noGrp="1" noChangeArrowheads="1"/>
          </p:cNvSpPr>
          <p:nvPr>
            <p:ph idx="4294967295"/>
          </p:nvPr>
        </p:nvSpPr>
        <p:spPr>
          <a:xfrm>
            <a:off x="845211" y="1923719"/>
            <a:ext cx="9020990" cy="4276725"/>
          </a:xfrm>
        </p:spPr>
        <p:txBody>
          <a:bodyPr>
            <a:normAutofit/>
          </a:bodyPr>
          <a:lstStyle/>
          <a:p>
            <a:pPr marL="0" indent="0">
              <a:spcBef>
                <a:spcPct val="100000"/>
              </a:spcBef>
              <a:buNone/>
            </a:pPr>
            <a:r>
              <a:rPr lang="en-US" sz="2400" dirty="0"/>
              <a:t>“ Where a person  kills or is a party to the killing of another , D is not to be convicted of murder if:</a:t>
            </a:r>
          </a:p>
          <a:p>
            <a:pPr marL="0" indent="0">
              <a:spcBef>
                <a:spcPct val="100000"/>
              </a:spcBef>
              <a:buNone/>
            </a:pPr>
            <a:r>
              <a:rPr lang="en-US" sz="2400" dirty="0"/>
              <a:t>D’s acts or omissions resulted from D’s loss of self control</a:t>
            </a:r>
          </a:p>
          <a:p>
            <a:pPr marL="0" indent="0">
              <a:spcBef>
                <a:spcPct val="100000"/>
              </a:spcBef>
              <a:buNone/>
            </a:pPr>
            <a:r>
              <a:rPr lang="en-US" sz="2400" dirty="0"/>
              <a:t>The loss of self-control has a qualifying trigger, and </a:t>
            </a:r>
          </a:p>
          <a:p>
            <a:pPr marL="68580" indent="0">
              <a:lnSpc>
                <a:spcPct val="75000"/>
              </a:lnSpc>
              <a:spcBef>
                <a:spcPts val="648"/>
              </a:spcBef>
              <a:buNone/>
            </a:pPr>
            <a:endParaRPr lang="en-GB" sz="2400" dirty="0"/>
          </a:p>
          <a:p>
            <a:pPr marL="68580" indent="0">
              <a:lnSpc>
                <a:spcPct val="75000"/>
              </a:lnSpc>
              <a:spcBef>
                <a:spcPts val="648"/>
              </a:spcBef>
              <a:buNone/>
            </a:pPr>
            <a:r>
              <a:rPr lang="en-GB" sz="2400" dirty="0"/>
              <a:t>A person of the defendant’s age and sex, with a normal degree of tolerance and self-restraint and in the circumstances of the defendant, might have reacted in the same or in a similar way to the defendant</a:t>
            </a:r>
          </a:p>
        </p:txBody>
      </p:sp>
    </p:spTree>
    <p:extLst>
      <p:ext uri="{BB962C8B-B14F-4D97-AF65-F5344CB8AC3E}">
        <p14:creationId xmlns:p14="http://schemas.microsoft.com/office/powerpoint/2010/main" val="24136955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93891">
                                            <p:txEl>
                                              <p:pRg st="0" end="0"/>
                                            </p:txEl>
                                          </p:spTgt>
                                        </p:tgtEl>
                                        <p:attrNameLst>
                                          <p:attrName>style.visibility</p:attrName>
                                        </p:attrNameLst>
                                      </p:cBhvr>
                                      <p:to>
                                        <p:strVal val="visible"/>
                                      </p:to>
                                    </p:set>
                                    <p:animEffect transition="in" filter="fade">
                                      <p:cBhvr>
                                        <p:cTn id="7" dur="500"/>
                                        <p:tgtEl>
                                          <p:spTgt spid="293891">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93891">
                                            <p:txEl>
                                              <p:pRg st="1" end="1"/>
                                            </p:txEl>
                                          </p:spTgt>
                                        </p:tgtEl>
                                        <p:attrNameLst>
                                          <p:attrName>style.visibility</p:attrName>
                                        </p:attrNameLst>
                                      </p:cBhvr>
                                      <p:to>
                                        <p:strVal val="visible"/>
                                      </p:to>
                                    </p:set>
                                    <p:animEffect transition="in" filter="fade">
                                      <p:cBhvr>
                                        <p:cTn id="12" dur="500"/>
                                        <p:tgtEl>
                                          <p:spTgt spid="293891">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93891">
                                            <p:txEl>
                                              <p:pRg st="2" end="2"/>
                                            </p:txEl>
                                          </p:spTgt>
                                        </p:tgtEl>
                                        <p:attrNameLst>
                                          <p:attrName>style.visibility</p:attrName>
                                        </p:attrNameLst>
                                      </p:cBhvr>
                                      <p:to>
                                        <p:strVal val="visible"/>
                                      </p:to>
                                    </p:set>
                                    <p:animEffect transition="in" filter="fade">
                                      <p:cBhvr>
                                        <p:cTn id="17" dur="500"/>
                                        <p:tgtEl>
                                          <p:spTgt spid="293891">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3891" grpId="0" build="p"/>
    </p:bldLst>
  </p:timing>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04130" name="Rectangle 2"/>
          <p:cNvSpPr>
            <a:spLocks noGrp="1" noChangeArrowheads="1"/>
          </p:cNvSpPr>
          <p:nvPr>
            <p:ph type="title" idx="4294967295"/>
          </p:nvPr>
        </p:nvSpPr>
        <p:spPr>
          <a:xfrm>
            <a:off x="165068" y="250088"/>
            <a:ext cx="9900952" cy="1143000"/>
          </a:xfrm>
        </p:spPr>
        <p:txBody>
          <a:bodyPr>
            <a:normAutofit fontScale="90000"/>
          </a:bodyPr>
          <a:lstStyle/>
          <a:p>
            <a:pPr algn="ctr"/>
            <a:r>
              <a:rPr lang="en-GB" dirty="0"/>
              <a:t>D’s conduct was the result of a loss of self-control</a:t>
            </a:r>
            <a:endParaRPr lang="en-US" dirty="0"/>
          </a:p>
        </p:txBody>
      </p:sp>
      <p:sp>
        <p:nvSpPr>
          <p:cNvPr id="304131" name="Rectangle 3"/>
          <p:cNvSpPr>
            <a:spLocks noGrp="1" noChangeArrowheads="1"/>
          </p:cNvSpPr>
          <p:nvPr>
            <p:ph idx="4294967295"/>
          </p:nvPr>
        </p:nvSpPr>
        <p:spPr>
          <a:xfrm>
            <a:off x="506272" y="1190200"/>
            <a:ext cx="9773108" cy="5134400"/>
          </a:xfrm>
        </p:spPr>
        <p:txBody>
          <a:bodyPr>
            <a:noAutofit/>
          </a:bodyPr>
          <a:lstStyle/>
          <a:p>
            <a:pPr>
              <a:spcBef>
                <a:spcPts val="600"/>
              </a:spcBef>
            </a:pPr>
            <a:r>
              <a:rPr lang="en-GB" sz="2400" dirty="0"/>
              <a:t>Loss of control? – “ the loss of the ability to act in accordance with considered judgement or a loss of normal powers of reasoning” (Jewell (2014))</a:t>
            </a:r>
          </a:p>
          <a:p>
            <a:pPr>
              <a:spcBef>
                <a:spcPts val="600"/>
              </a:spcBef>
            </a:pPr>
            <a:r>
              <a:rPr lang="en-GB" sz="2400" dirty="0"/>
              <a:t>A purely subjective test; the question here is not whether the loss of control was justifiable</a:t>
            </a:r>
          </a:p>
          <a:p>
            <a:pPr>
              <a:spcBef>
                <a:spcPts val="600"/>
              </a:spcBef>
            </a:pPr>
            <a:r>
              <a:rPr lang="en-GB" sz="2400" dirty="0"/>
              <a:t>It does not matter whether the loss of self-control was sudden (s54(2))</a:t>
            </a:r>
          </a:p>
          <a:p>
            <a:pPr>
              <a:spcBef>
                <a:spcPts val="600"/>
              </a:spcBef>
            </a:pPr>
            <a:r>
              <a:rPr lang="en-GB" sz="2400" dirty="0"/>
              <a:t>The defence is also unavailable in cases involving revenge killings (s 54(4)): e.g., </a:t>
            </a:r>
            <a:r>
              <a:rPr lang="en-GB" sz="2400" i="1" dirty="0" err="1"/>
              <a:t>Ibrams</a:t>
            </a:r>
            <a:r>
              <a:rPr lang="en-GB" sz="2400" i="1" dirty="0"/>
              <a:t> &amp; Gregory</a:t>
            </a:r>
            <a:endParaRPr lang="en-GB" sz="2400" dirty="0"/>
          </a:p>
          <a:p>
            <a:pPr>
              <a:spcBef>
                <a:spcPts val="600"/>
              </a:spcBef>
            </a:pPr>
            <a:r>
              <a:rPr lang="en-GB" sz="2400" dirty="0"/>
              <a:t>The requirement of a loss of control means the defence is unlikely to be available to mercy killers: e.g., </a:t>
            </a:r>
            <a:r>
              <a:rPr lang="en-GB" sz="2400" i="1" dirty="0"/>
              <a:t>Cocker</a:t>
            </a:r>
          </a:p>
        </p:txBody>
      </p:sp>
    </p:spTree>
    <p:extLst>
      <p:ext uri="{BB962C8B-B14F-4D97-AF65-F5344CB8AC3E}">
        <p14:creationId xmlns:p14="http://schemas.microsoft.com/office/powerpoint/2010/main" val="2507980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04131">
                                            <p:txEl>
                                              <p:pRg st="0" end="0"/>
                                            </p:txEl>
                                          </p:spTgt>
                                        </p:tgtEl>
                                        <p:attrNameLst>
                                          <p:attrName>style.visibility</p:attrName>
                                        </p:attrNameLst>
                                      </p:cBhvr>
                                      <p:to>
                                        <p:strVal val="visible"/>
                                      </p:to>
                                    </p:set>
                                    <p:animEffect transition="in" filter="fade">
                                      <p:cBhvr>
                                        <p:cTn id="7" dur="500"/>
                                        <p:tgtEl>
                                          <p:spTgt spid="304131">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04131">
                                            <p:txEl>
                                              <p:pRg st="1" end="1"/>
                                            </p:txEl>
                                          </p:spTgt>
                                        </p:tgtEl>
                                        <p:attrNameLst>
                                          <p:attrName>style.visibility</p:attrName>
                                        </p:attrNameLst>
                                      </p:cBhvr>
                                      <p:to>
                                        <p:strVal val="visible"/>
                                      </p:to>
                                    </p:set>
                                    <p:animEffect transition="in" filter="fade">
                                      <p:cBhvr>
                                        <p:cTn id="12" dur="500"/>
                                        <p:tgtEl>
                                          <p:spTgt spid="304131">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04131">
                                            <p:txEl>
                                              <p:pRg st="2" end="2"/>
                                            </p:txEl>
                                          </p:spTgt>
                                        </p:tgtEl>
                                        <p:attrNameLst>
                                          <p:attrName>style.visibility</p:attrName>
                                        </p:attrNameLst>
                                      </p:cBhvr>
                                      <p:to>
                                        <p:strVal val="visible"/>
                                      </p:to>
                                    </p:set>
                                    <p:animEffect transition="in" filter="fade">
                                      <p:cBhvr>
                                        <p:cTn id="17" dur="500"/>
                                        <p:tgtEl>
                                          <p:spTgt spid="304131">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04131">
                                            <p:txEl>
                                              <p:pRg st="3" end="3"/>
                                            </p:txEl>
                                          </p:spTgt>
                                        </p:tgtEl>
                                        <p:attrNameLst>
                                          <p:attrName>style.visibility</p:attrName>
                                        </p:attrNameLst>
                                      </p:cBhvr>
                                      <p:to>
                                        <p:strVal val="visible"/>
                                      </p:to>
                                    </p:set>
                                    <p:animEffect transition="in" filter="fade">
                                      <p:cBhvr>
                                        <p:cTn id="22" dur="500"/>
                                        <p:tgtEl>
                                          <p:spTgt spid="304131">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04131">
                                            <p:txEl>
                                              <p:pRg st="4" end="4"/>
                                            </p:txEl>
                                          </p:spTgt>
                                        </p:tgtEl>
                                        <p:attrNameLst>
                                          <p:attrName>style.visibility</p:attrName>
                                        </p:attrNameLst>
                                      </p:cBhvr>
                                      <p:to>
                                        <p:strVal val="visible"/>
                                      </p:to>
                                    </p:set>
                                    <p:animEffect transition="in" filter="fade">
                                      <p:cBhvr>
                                        <p:cTn id="27" dur="500"/>
                                        <p:tgtEl>
                                          <p:spTgt spid="304131">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4131" grpId="0" uiExpand="1"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2"/>
          <p:cNvSpPr>
            <a:spLocks noGrp="1" noChangeArrowheads="1"/>
          </p:cNvSpPr>
          <p:nvPr>
            <p:ph type="title" idx="4294967295"/>
          </p:nvPr>
        </p:nvSpPr>
        <p:spPr>
          <a:xfrm>
            <a:off x="1524000" y="290513"/>
            <a:ext cx="9144000" cy="728662"/>
          </a:xfrm>
        </p:spPr>
        <p:txBody>
          <a:bodyPr>
            <a:normAutofit fontScale="90000"/>
          </a:bodyPr>
          <a:lstStyle/>
          <a:p>
            <a:pPr algn="ctr"/>
            <a:r>
              <a:rPr lang="en-GB" sz="5400" i="1" dirty="0"/>
              <a:t>Cocker</a:t>
            </a:r>
            <a:endParaRPr lang="en-US" sz="5400" i="1" dirty="0"/>
          </a:p>
        </p:txBody>
      </p:sp>
      <p:sp>
        <p:nvSpPr>
          <p:cNvPr id="57347" name="Rectangle 3"/>
          <p:cNvSpPr>
            <a:spLocks noGrp="1" noChangeArrowheads="1"/>
          </p:cNvSpPr>
          <p:nvPr>
            <p:ph idx="4294967295"/>
          </p:nvPr>
        </p:nvSpPr>
        <p:spPr>
          <a:xfrm>
            <a:off x="1776152" y="3059425"/>
            <a:ext cx="8639695" cy="1811338"/>
          </a:xfrm>
        </p:spPr>
        <p:txBody>
          <a:bodyPr>
            <a:noAutofit/>
          </a:bodyPr>
          <a:lstStyle/>
          <a:p>
            <a:pPr>
              <a:lnSpc>
                <a:spcPct val="90000"/>
              </a:lnSpc>
            </a:pPr>
            <a:r>
              <a:rPr lang="en-GB" sz="2800" dirty="0"/>
              <a:t>Deliberately suffocated terminally ill wife at her request</a:t>
            </a:r>
            <a:endParaRPr lang="en-US" sz="2800" dirty="0"/>
          </a:p>
          <a:p>
            <a:pPr>
              <a:lnSpc>
                <a:spcPct val="90000"/>
              </a:lnSpc>
            </a:pPr>
            <a:r>
              <a:rPr lang="en-GB" sz="2800" dirty="0"/>
              <a:t>Cocker sought to plead the old provocation defence </a:t>
            </a:r>
            <a:r>
              <a:rPr lang="mr-IN" sz="2800" dirty="0"/>
              <a:t>…</a:t>
            </a:r>
            <a:endParaRPr lang="en-GB" sz="2800" dirty="0"/>
          </a:p>
          <a:p>
            <a:pPr>
              <a:lnSpc>
                <a:spcPct val="90000"/>
              </a:lnSpc>
            </a:pPr>
            <a:r>
              <a:rPr lang="mr-IN" sz="2800" dirty="0"/>
              <a:t>…</a:t>
            </a:r>
            <a:r>
              <a:rPr lang="en-GB" sz="2800" dirty="0"/>
              <a:t> but the CA held that there was no evidence that he lost his self-control</a:t>
            </a:r>
          </a:p>
        </p:txBody>
      </p:sp>
      <p:pic>
        <p:nvPicPr>
          <p:cNvPr id="57348" name="Picture 4" descr="j0359007[1]"/>
          <p:cNvPicPr>
            <a:picLocks noChangeAspect="1" noChangeArrowheads="1"/>
          </p:cNvPicPr>
          <p:nvPr/>
        </p:nvPicPr>
        <p:blipFill>
          <a:blip r:embed="rId3" cstate="print"/>
          <a:srcRect/>
          <a:stretch>
            <a:fillRect/>
          </a:stretch>
        </p:blipFill>
        <p:spPr bwMode="auto">
          <a:xfrm>
            <a:off x="4909804" y="1221909"/>
            <a:ext cx="2231882" cy="1552701"/>
          </a:xfrm>
          <a:prstGeom prst="rect">
            <a:avLst/>
          </a:prstGeom>
          <a:noFill/>
        </p:spPr>
      </p:pic>
    </p:spTree>
    <p:extLst>
      <p:ext uri="{BB962C8B-B14F-4D97-AF65-F5344CB8AC3E}">
        <p14:creationId xmlns:p14="http://schemas.microsoft.com/office/powerpoint/2010/main" val="4197397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7347">
                                            <p:txEl>
                                              <p:pRg st="0" end="0"/>
                                            </p:txEl>
                                          </p:spTgt>
                                        </p:tgtEl>
                                        <p:attrNameLst>
                                          <p:attrName>style.visibility</p:attrName>
                                        </p:attrNameLst>
                                      </p:cBhvr>
                                      <p:to>
                                        <p:strVal val="visible"/>
                                      </p:to>
                                    </p:set>
                                    <p:animEffect transition="in" filter="fade">
                                      <p:cBhvr>
                                        <p:cTn id="7" dur="500"/>
                                        <p:tgtEl>
                                          <p:spTgt spid="5734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7347">
                                            <p:txEl>
                                              <p:pRg st="1" end="1"/>
                                            </p:txEl>
                                          </p:spTgt>
                                        </p:tgtEl>
                                        <p:attrNameLst>
                                          <p:attrName>style.visibility</p:attrName>
                                        </p:attrNameLst>
                                      </p:cBhvr>
                                      <p:to>
                                        <p:strVal val="visible"/>
                                      </p:to>
                                    </p:set>
                                    <p:animEffect transition="in" filter="fade">
                                      <p:cBhvr>
                                        <p:cTn id="12" dur="500"/>
                                        <p:tgtEl>
                                          <p:spTgt spid="57347">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7347">
                                            <p:txEl>
                                              <p:pRg st="2" end="2"/>
                                            </p:txEl>
                                          </p:spTgt>
                                        </p:tgtEl>
                                        <p:attrNameLst>
                                          <p:attrName>style.visibility</p:attrName>
                                        </p:attrNameLst>
                                      </p:cBhvr>
                                      <p:to>
                                        <p:strVal val="visible"/>
                                      </p:to>
                                    </p:set>
                                    <p:animEffect transition="in" filter="fade">
                                      <p:cBhvr>
                                        <p:cTn id="17" dur="500"/>
                                        <p:tgtEl>
                                          <p:spTgt spid="57347">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7347" grpId="0" uiExpand="1" build="p"/>
    </p:bldLst>
  </p:timing>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22562" name="Rectangle 2"/>
          <p:cNvSpPr>
            <a:spLocks noGrp="1" noChangeArrowheads="1"/>
          </p:cNvSpPr>
          <p:nvPr>
            <p:ph type="title" idx="4294967295"/>
          </p:nvPr>
        </p:nvSpPr>
        <p:spPr>
          <a:xfrm>
            <a:off x="419343" y="260648"/>
            <a:ext cx="10248657" cy="914400"/>
          </a:xfrm>
        </p:spPr>
        <p:txBody>
          <a:bodyPr>
            <a:normAutofit fontScale="90000"/>
          </a:bodyPr>
          <a:lstStyle/>
          <a:p>
            <a:pPr algn="ctr"/>
            <a:r>
              <a:rPr lang="en-GB" sz="4400" dirty="0"/>
              <a:t>Will victims of domestic violence who kill their abusive partner be able to plead this defence?  </a:t>
            </a:r>
            <a:r>
              <a:rPr lang="en-GB" sz="4400" i="1" dirty="0"/>
              <a:t>Ahluwalia (1992)</a:t>
            </a:r>
            <a:endParaRPr lang="en-US" sz="4400" i="1" dirty="0"/>
          </a:p>
        </p:txBody>
      </p:sp>
      <p:sp>
        <p:nvSpPr>
          <p:cNvPr id="322563" name="Rectangle 3"/>
          <p:cNvSpPr>
            <a:spLocks noGrp="1" noChangeArrowheads="1"/>
          </p:cNvSpPr>
          <p:nvPr>
            <p:ph idx="4294967295"/>
          </p:nvPr>
        </p:nvSpPr>
        <p:spPr>
          <a:xfrm>
            <a:off x="215153" y="2339788"/>
            <a:ext cx="5393556" cy="3560797"/>
          </a:xfrm>
        </p:spPr>
        <p:txBody>
          <a:bodyPr>
            <a:normAutofit/>
          </a:bodyPr>
          <a:lstStyle/>
          <a:p>
            <a:r>
              <a:rPr lang="en-GB" dirty="0"/>
              <a:t>After her murder conviction was quashed, the prosecution accepted a plea of guilty to manslaughter on the grounds of diminished responsibility</a:t>
            </a:r>
          </a:p>
          <a:p>
            <a:r>
              <a:rPr lang="en-GB" dirty="0"/>
              <a:t>The new law does not require a “sudden” loss of self-control (s54(2))</a:t>
            </a:r>
          </a:p>
          <a:p>
            <a:r>
              <a:rPr lang="en-GB" dirty="0"/>
              <a:t>But did Ahluwalia lose her self-control at all?</a:t>
            </a:r>
            <a:endParaRPr lang="en-US" dirty="0"/>
          </a:p>
        </p:txBody>
      </p:sp>
      <p:pic>
        <p:nvPicPr>
          <p:cNvPr id="2050" name="Picture 2" descr="mage result for kiranjit ahluwalia"/>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67443" y="2609243"/>
            <a:ext cx="1307675" cy="1151615"/>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2" descr="ahluwalia"/>
          <p:cNvPicPr>
            <a:picLocks noChangeAspect="1" noChangeArrowheads="1"/>
          </p:cNvPicPr>
          <p:nvPr/>
        </p:nvPicPr>
        <p:blipFill>
          <a:blip r:embed="rId4" cstate="print"/>
          <a:srcRect/>
          <a:stretch>
            <a:fillRect/>
          </a:stretch>
        </p:blipFill>
        <p:spPr bwMode="auto">
          <a:xfrm>
            <a:off x="6076649" y="4484637"/>
            <a:ext cx="2752605" cy="2070141"/>
          </a:xfrm>
          <a:prstGeom prst="rect">
            <a:avLst/>
          </a:prstGeom>
          <a:noFill/>
        </p:spPr>
      </p:pic>
    </p:spTree>
    <p:extLst>
      <p:ext uri="{BB962C8B-B14F-4D97-AF65-F5344CB8AC3E}">
        <p14:creationId xmlns:p14="http://schemas.microsoft.com/office/powerpoint/2010/main" val="10793112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050"/>
                                        </p:tgtEl>
                                        <p:attrNameLst>
                                          <p:attrName>style.visibility</p:attrName>
                                        </p:attrNameLst>
                                      </p:cBhvr>
                                      <p:to>
                                        <p:strVal val="visible"/>
                                      </p:to>
                                    </p:set>
                                    <p:animEffect transition="in" filter="fade">
                                      <p:cBhvr>
                                        <p:cTn id="7" dur="500"/>
                                        <p:tgtEl>
                                          <p:spTgt spid="2050"/>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500"/>
                                        <p:tgtEl>
                                          <p:spTgt spid="8"/>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22563">
                                            <p:txEl>
                                              <p:pRg st="0" end="0"/>
                                            </p:txEl>
                                          </p:spTgt>
                                        </p:tgtEl>
                                        <p:attrNameLst>
                                          <p:attrName>style.visibility</p:attrName>
                                        </p:attrNameLst>
                                      </p:cBhvr>
                                      <p:to>
                                        <p:strVal val="visible"/>
                                      </p:to>
                                    </p:set>
                                    <p:animEffect transition="in" filter="fade">
                                      <p:cBhvr>
                                        <p:cTn id="15" dur="500"/>
                                        <p:tgtEl>
                                          <p:spTgt spid="322563">
                                            <p:txEl>
                                              <p:pRg st="0" end="0"/>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22563">
                                            <p:txEl>
                                              <p:pRg st="1" end="1"/>
                                            </p:txEl>
                                          </p:spTgt>
                                        </p:tgtEl>
                                        <p:attrNameLst>
                                          <p:attrName>style.visibility</p:attrName>
                                        </p:attrNameLst>
                                      </p:cBhvr>
                                      <p:to>
                                        <p:strVal val="visible"/>
                                      </p:to>
                                    </p:set>
                                    <p:animEffect transition="in" filter="fade">
                                      <p:cBhvr>
                                        <p:cTn id="20" dur="500"/>
                                        <p:tgtEl>
                                          <p:spTgt spid="322563">
                                            <p:txEl>
                                              <p:pRg st="1" end="1"/>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322563">
                                            <p:txEl>
                                              <p:pRg st="2" end="2"/>
                                            </p:txEl>
                                          </p:spTgt>
                                        </p:tgtEl>
                                        <p:attrNameLst>
                                          <p:attrName>style.visibility</p:attrName>
                                        </p:attrNameLst>
                                      </p:cBhvr>
                                      <p:to>
                                        <p:strVal val="visible"/>
                                      </p:to>
                                    </p:set>
                                    <p:animEffect transition="in" filter="fade">
                                      <p:cBhvr>
                                        <p:cTn id="25" dur="500"/>
                                        <p:tgtEl>
                                          <p:spTgt spid="32256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2563" grpId="0" uiExpand="1" build="p"/>
    </p:bldLst>
  </p:timing>
</p:sld>
</file>

<file path=ppt/slides/slide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21890" name="Rectangle 2"/>
          <p:cNvSpPr>
            <a:spLocks noGrp="1" noChangeArrowheads="1"/>
          </p:cNvSpPr>
          <p:nvPr>
            <p:ph type="title" idx="4294967295"/>
          </p:nvPr>
        </p:nvSpPr>
        <p:spPr>
          <a:xfrm>
            <a:off x="300317" y="349624"/>
            <a:ext cx="9144000" cy="914400"/>
          </a:xfrm>
        </p:spPr>
        <p:txBody>
          <a:bodyPr>
            <a:normAutofit fontScale="90000"/>
          </a:bodyPr>
          <a:lstStyle/>
          <a:p>
            <a:pPr algn="ctr"/>
            <a:r>
              <a:rPr lang="en-GB" sz="4000" dirty="0"/>
              <a:t>The loss of control had a qualifying trigger</a:t>
            </a:r>
            <a:endParaRPr lang="en-US" sz="4000" dirty="0"/>
          </a:p>
        </p:txBody>
      </p:sp>
      <p:sp>
        <p:nvSpPr>
          <p:cNvPr id="421891" name="Rectangle 3"/>
          <p:cNvSpPr>
            <a:spLocks noGrp="1" noChangeArrowheads="1"/>
          </p:cNvSpPr>
          <p:nvPr>
            <p:ph idx="4294967295"/>
          </p:nvPr>
        </p:nvSpPr>
        <p:spPr>
          <a:xfrm>
            <a:off x="892388" y="1323800"/>
            <a:ext cx="8363272" cy="5184576"/>
          </a:xfrm>
        </p:spPr>
        <p:txBody>
          <a:bodyPr>
            <a:normAutofit/>
          </a:bodyPr>
          <a:lstStyle/>
          <a:p>
            <a:pPr>
              <a:spcBef>
                <a:spcPts val="480"/>
              </a:spcBef>
            </a:pPr>
            <a:r>
              <a:rPr lang="en-US" sz="2800" dirty="0"/>
              <a:t>Trigger 1: fear of serious violence from V</a:t>
            </a:r>
          </a:p>
          <a:p>
            <a:pPr lvl="1">
              <a:spcBef>
                <a:spcPts val="480"/>
              </a:spcBef>
            </a:pPr>
            <a:r>
              <a:rPr lang="en-US" sz="2400" dirty="0"/>
              <a:t>Could apply to those who act in </a:t>
            </a:r>
            <a:r>
              <a:rPr lang="en-US" sz="2400" dirty="0" err="1"/>
              <a:t>self-defence</a:t>
            </a:r>
            <a:r>
              <a:rPr lang="en-US" sz="2400" dirty="0"/>
              <a:t> but who use an excessive amount of force</a:t>
            </a:r>
          </a:p>
          <a:p>
            <a:pPr lvl="1">
              <a:spcBef>
                <a:spcPts val="480"/>
              </a:spcBef>
            </a:pPr>
            <a:r>
              <a:rPr lang="en-US" sz="2400" dirty="0"/>
              <a:t>Note the restriction found in s55(6)(a) against this being used if the D themselves incited the violence in the first place</a:t>
            </a:r>
          </a:p>
          <a:p>
            <a:pPr>
              <a:spcBef>
                <a:spcPts val="480"/>
              </a:spcBef>
            </a:pPr>
            <a:r>
              <a:rPr lang="en-US" sz="2800" dirty="0"/>
              <a:t>Trigger 2: </a:t>
            </a:r>
          </a:p>
          <a:p>
            <a:pPr lvl="1">
              <a:spcBef>
                <a:spcPts val="480"/>
              </a:spcBef>
            </a:pPr>
            <a:r>
              <a:rPr lang="en-US" sz="2600" dirty="0"/>
              <a:t>Things said or done of an extremely grave character; and</a:t>
            </a:r>
          </a:p>
          <a:p>
            <a:pPr lvl="1">
              <a:spcBef>
                <a:spcPts val="480"/>
              </a:spcBef>
            </a:pPr>
            <a:r>
              <a:rPr lang="en-US" sz="2600" dirty="0"/>
              <a:t>Which cause the D to have a justifiable sense of being seriously wronged</a:t>
            </a:r>
          </a:p>
        </p:txBody>
      </p:sp>
    </p:spTree>
    <p:extLst>
      <p:ext uri="{BB962C8B-B14F-4D97-AF65-F5344CB8AC3E}">
        <p14:creationId xmlns:p14="http://schemas.microsoft.com/office/powerpoint/2010/main" val="6767756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21891">
                                            <p:txEl>
                                              <p:pRg st="0" end="0"/>
                                            </p:txEl>
                                          </p:spTgt>
                                        </p:tgtEl>
                                        <p:attrNameLst>
                                          <p:attrName>style.visibility</p:attrName>
                                        </p:attrNameLst>
                                      </p:cBhvr>
                                      <p:to>
                                        <p:strVal val="visible"/>
                                      </p:to>
                                    </p:set>
                                    <p:animEffect transition="in" filter="fade">
                                      <p:cBhvr>
                                        <p:cTn id="7" dur="500"/>
                                        <p:tgtEl>
                                          <p:spTgt spid="421891">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21891">
                                            <p:txEl>
                                              <p:pRg st="1" end="1"/>
                                            </p:txEl>
                                          </p:spTgt>
                                        </p:tgtEl>
                                        <p:attrNameLst>
                                          <p:attrName>style.visibility</p:attrName>
                                        </p:attrNameLst>
                                      </p:cBhvr>
                                      <p:to>
                                        <p:strVal val="visible"/>
                                      </p:to>
                                    </p:set>
                                    <p:animEffect transition="in" filter="fade">
                                      <p:cBhvr>
                                        <p:cTn id="10" dur="500"/>
                                        <p:tgtEl>
                                          <p:spTgt spid="421891">
                                            <p:txEl>
                                              <p:pRg st="1" end="1"/>
                                            </p:tx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421891">
                                            <p:txEl>
                                              <p:pRg st="2" end="2"/>
                                            </p:txEl>
                                          </p:spTgt>
                                        </p:tgtEl>
                                        <p:attrNameLst>
                                          <p:attrName>style.visibility</p:attrName>
                                        </p:attrNameLst>
                                      </p:cBhvr>
                                      <p:to>
                                        <p:strVal val="visible"/>
                                      </p:to>
                                    </p:set>
                                    <p:animEffect transition="in" filter="fade">
                                      <p:cBhvr>
                                        <p:cTn id="13" dur="500"/>
                                        <p:tgtEl>
                                          <p:spTgt spid="421891">
                                            <p:txEl>
                                              <p:pRg st="2" end="2"/>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0"/>
                                  </p:stCondLst>
                                  <p:childTnLst>
                                    <p:set>
                                      <p:cBhvr>
                                        <p:cTn id="17" dur="1" fill="hold">
                                          <p:stCondLst>
                                            <p:cond delay="0"/>
                                          </p:stCondLst>
                                        </p:cTn>
                                        <p:tgtEl>
                                          <p:spTgt spid="421891">
                                            <p:txEl>
                                              <p:pRg st="3" end="3"/>
                                            </p:txEl>
                                          </p:spTgt>
                                        </p:tgtEl>
                                        <p:attrNameLst>
                                          <p:attrName>style.visibility</p:attrName>
                                        </p:attrNameLst>
                                      </p:cBhvr>
                                      <p:to>
                                        <p:strVal val="visible"/>
                                      </p:to>
                                    </p:set>
                                    <p:animEffect transition="in" filter="fade">
                                      <p:cBhvr>
                                        <p:cTn id="18" dur="500"/>
                                        <p:tgtEl>
                                          <p:spTgt spid="421891">
                                            <p:txEl>
                                              <p:pRg st="3" end="3"/>
                                            </p:txEl>
                                          </p:spTgt>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421891">
                                            <p:txEl>
                                              <p:pRg st="4" end="4"/>
                                            </p:txEl>
                                          </p:spTgt>
                                        </p:tgtEl>
                                        <p:attrNameLst>
                                          <p:attrName>style.visibility</p:attrName>
                                        </p:attrNameLst>
                                      </p:cBhvr>
                                      <p:to>
                                        <p:strVal val="visible"/>
                                      </p:to>
                                    </p:set>
                                    <p:animEffect transition="in" filter="fade">
                                      <p:cBhvr>
                                        <p:cTn id="21" dur="500"/>
                                        <p:tgtEl>
                                          <p:spTgt spid="421891">
                                            <p:txEl>
                                              <p:pRg st="4" end="4"/>
                                            </p:txEl>
                                          </p:spTgt>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421891">
                                            <p:txEl>
                                              <p:pRg st="5" end="5"/>
                                            </p:txEl>
                                          </p:spTgt>
                                        </p:tgtEl>
                                        <p:attrNameLst>
                                          <p:attrName>style.visibility</p:attrName>
                                        </p:attrNameLst>
                                      </p:cBhvr>
                                      <p:to>
                                        <p:strVal val="visible"/>
                                      </p:to>
                                    </p:set>
                                    <p:animEffect transition="in" filter="fade">
                                      <p:cBhvr>
                                        <p:cTn id="24" dur="500"/>
                                        <p:tgtEl>
                                          <p:spTgt spid="421891">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21891" grpId="0" build="p"/>
    </p:bldLst>
  </p:timing>
</p:sld>
</file>

<file path=ppt/slides/slide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21890" name="Rectangle 2"/>
          <p:cNvSpPr>
            <a:spLocks noGrp="1" noChangeArrowheads="1"/>
          </p:cNvSpPr>
          <p:nvPr>
            <p:ph type="title" idx="4294967295"/>
          </p:nvPr>
        </p:nvSpPr>
        <p:spPr>
          <a:xfrm>
            <a:off x="1524000" y="260648"/>
            <a:ext cx="9144000" cy="914400"/>
          </a:xfrm>
        </p:spPr>
        <p:txBody>
          <a:bodyPr>
            <a:normAutofit fontScale="90000"/>
          </a:bodyPr>
          <a:lstStyle/>
          <a:p>
            <a:pPr algn="ctr"/>
            <a:r>
              <a:rPr lang="en-GB" sz="4000" dirty="0"/>
              <a:t>Trigger 2:</a:t>
            </a:r>
            <a:br>
              <a:rPr lang="en-GB" sz="4000" dirty="0"/>
            </a:br>
            <a:r>
              <a:rPr lang="en-GB" sz="4000" dirty="0"/>
              <a:t>A justifiable sense of being seriously wronged</a:t>
            </a:r>
            <a:endParaRPr lang="en-US" sz="4000" dirty="0"/>
          </a:p>
        </p:txBody>
      </p:sp>
      <p:sp>
        <p:nvSpPr>
          <p:cNvPr id="421891" name="Rectangle 3"/>
          <p:cNvSpPr>
            <a:spLocks noGrp="1" noChangeArrowheads="1"/>
          </p:cNvSpPr>
          <p:nvPr>
            <p:ph idx="4294967295"/>
          </p:nvPr>
        </p:nvSpPr>
        <p:spPr>
          <a:xfrm>
            <a:off x="1914364" y="1988840"/>
            <a:ext cx="8363272" cy="4176464"/>
          </a:xfrm>
        </p:spPr>
        <p:txBody>
          <a:bodyPr>
            <a:normAutofit fontScale="92500" lnSpcReduction="10000"/>
          </a:bodyPr>
          <a:lstStyle/>
          <a:p>
            <a:pPr marL="68580" indent="0">
              <a:spcBef>
                <a:spcPts val="360"/>
              </a:spcBef>
              <a:buNone/>
            </a:pPr>
            <a:r>
              <a:rPr lang="en-US" sz="2800" dirty="0"/>
              <a:t>In </a:t>
            </a:r>
            <a:r>
              <a:rPr lang="en-US" sz="2800" i="1" dirty="0"/>
              <a:t>Clinton, Parker &amp; Evans</a:t>
            </a:r>
            <a:r>
              <a:rPr lang="en-US" sz="2800" dirty="0"/>
              <a:t> the CA set out the following </a:t>
            </a:r>
            <a:r>
              <a:rPr lang="en-US" sz="2800" b="1" dirty="0"/>
              <a:t>four step </a:t>
            </a:r>
            <a:r>
              <a:rPr lang="en-US" sz="2800" dirty="0"/>
              <a:t>process for applying this trigger:</a:t>
            </a:r>
          </a:p>
          <a:p>
            <a:pPr marL="582930" indent="-514350">
              <a:spcBef>
                <a:spcPts val="360"/>
              </a:spcBef>
              <a:buFont typeface="+mj-lt"/>
              <a:buAutoNum type="arabicPeriod"/>
            </a:pPr>
            <a:r>
              <a:rPr lang="en-US" sz="2800" dirty="0"/>
              <a:t>Did D have a sense of being seriously wronged?</a:t>
            </a:r>
          </a:p>
          <a:p>
            <a:pPr marL="582930" indent="-514350">
              <a:spcBef>
                <a:spcPts val="360"/>
              </a:spcBef>
              <a:buFont typeface="+mj-lt"/>
              <a:buAutoNum type="arabicPeriod"/>
            </a:pPr>
            <a:r>
              <a:rPr lang="en-US" sz="2800" dirty="0"/>
              <a:t>If so, was this justifiable?</a:t>
            </a:r>
          </a:p>
          <a:p>
            <a:pPr marL="912114" lvl="1" indent="-514350">
              <a:spcBef>
                <a:spcPts val="360"/>
              </a:spcBef>
            </a:pPr>
            <a:r>
              <a:rPr lang="en-US" sz="2400" i="1" dirty="0"/>
              <a:t>Dawes (2013) -  whether sense of being wronged is ‘justifiable’ is to be judged objectively</a:t>
            </a:r>
          </a:p>
          <a:p>
            <a:pPr marL="582930" indent="-514350">
              <a:spcBef>
                <a:spcPts val="360"/>
              </a:spcBef>
              <a:buFont typeface="+mj-lt"/>
              <a:buAutoNum type="arabicPeriod"/>
            </a:pPr>
            <a:r>
              <a:rPr lang="en-US" sz="2800" dirty="0"/>
              <a:t>If so, was the sense of being seriously wronged the result of things said or done?</a:t>
            </a:r>
          </a:p>
          <a:p>
            <a:pPr marL="582930" indent="-514350">
              <a:spcBef>
                <a:spcPts val="360"/>
              </a:spcBef>
              <a:buFont typeface="+mj-lt"/>
              <a:buAutoNum type="arabicPeriod"/>
            </a:pPr>
            <a:r>
              <a:rPr lang="en-US" sz="2800" dirty="0"/>
              <a:t>If so, were did these things constitute circumstances of an extremely grave character?</a:t>
            </a:r>
          </a:p>
        </p:txBody>
      </p:sp>
    </p:spTree>
    <p:extLst>
      <p:ext uri="{BB962C8B-B14F-4D97-AF65-F5344CB8AC3E}">
        <p14:creationId xmlns:p14="http://schemas.microsoft.com/office/powerpoint/2010/main" val="16927950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21891">
                                            <p:txEl>
                                              <p:pRg st="0" end="0"/>
                                            </p:txEl>
                                          </p:spTgt>
                                        </p:tgtEl>
                                        <p:attrNameLst>
                                          <p:attrName>style.visibility</p:attrName>
                                        </p:attrNameLst>
                                      </p:cBhvr>
                                      <p:to>
                                        <p:strVal val="visible"/>
                                      </p:to>
                                    </p:set>
                                    <p:animEffect transition="in" filter="fade">
                                      <p:cBhvr>
                                        <p:cTn id="7" dur="500"/>
                                        <p:tgtEl>
                                          <p:spTgt spid="421891">
                                            <p:txEl>
                                              <p:pRg st="0" end="0"/>
                                            </p:txEl>
                                          </p:spTgt>
                                        </p:tgtEl>
                                      </p:cBhvr>
                                    </p:animEffect>
                                  </p:childTnLst>
                                </p:cTn>
                              </p:par>
                              <p:par>
                                <p:cTn id="8" presetID="10" presetClass="entr" presetSubtype="0" fill="hold" grpId="0" nodeType="withEffect">
                                  <p:stCondLst>
                                    <p:cond delay="500"/>
                                  </p:stCondLst>
                                  <p:childTnLst>
                                    <p:set>
                                      <p:cBhvr>
                                        <p:cTn id="9" dur="1" fill="hold">
                                          <p:stCondLst>
                                            <p:cond delay="0"/>
                                          </p:stCondLst>
                                        </p:cTn>
                                        <p:tgtEl>
                                          <p:spTgt spid="421891">
                                            <p:txEl>
                                              <p:pRg st="1" end="1"/>
                                            </p:txEl>
                                          </p:spTgt>
                                        </p:tgtEl>
                                        <p:attrNameLst>
                                          <p:attrName>style.visibility</p:attrName>
                                        </p:attrNameLst>
                                      </p:cBhvr>
                                      <p:to>
                                        <p:strVal val="visible"/>
                                      </p:to>
                                    </p:set>
                                    <p:animEffect transition="in" filter="fade">
                                      <p:cBhvr>
                                        <p:cTn id="10" dur="500"/>
                                        <p:tgtEl>
                                          <p:spTgt spid="421891">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421891">
                                            <p:txEl>
                                              <p:pRg st="2" end="2"/>
                                            </p:txEl>
                                          </p:spTgt>
                                        </p:tgtEl>
                                        <p:attrNameLst>
                                          <p:attrName>style.visibility</p:attrName>
                                        </p:attrNameLst>
                                      </p:cBhvr>
                                      <p:to>
                                        <p:strVal val="visible"/>
                                      </p:to>
                                    </p:set>
                                    <p:animEffect transition="in" filter="fade">
                                      <p:cBhvr>
                                        <p:cTn id="15" dur="500"/>
                                        <p:tgtEl>
                                          <p:spTgt spid="421891">
                                            <p:txEl>
                                              <p:pRg st="2" end="2"/>
                                            </p:tx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421891">
                                            <p:txEl>
                                              <p:pRg st="3" end="3"/>
                                            </p:txEl>
                                          </p:spTgt>
                                        </p:tgtEl>
                                        <p:attrNameLst>
                                          <p:attrName>style.visibility</p:attrName>
                                        </p:attrNameLst>
                                      </p:cBhvr>
                                      <p:to>
                                        <p:strVal val="visible"/>
                                      </p:to>
                                    </p:set>
                                    <p:animEffect transition="in" filter="fade">
                                      <p:cBhvr>
                                        <p:cTn id="18" dur="500"/>
                                        <p:tgtEl>
                                          <p:spTgt spid="421891">
                                            <p:txEl>
                                              <p:pRg st="3" end="3"/>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421891">
                                            <p:txEl>
                                              <p:pRg st="4" end="4"/>
                                            </p:txEl>
                                          </p:spTgt>
                                        </p:tgtEl>
                                        <p:attrNameLst>
                                          <p:attrName>style.visibility</p:attrName>
                                        </p:attrNameLst>
                                      </p:cBhvr>
                                      <p:to>
                                        <p:strVal val="visible"/>
                                      </p:to>
                                    </p:set>
                                    <p:animEffect transition="in" filter="fade">
                                      <p:cBhvr>
                                        <p:cTn id="23" dur="500"/>
                                        <p:tgtEl>
                                          <p:spTgt spid="421891">
                                            <p:txEl>
                                              <p:pRg st="4" end="4"/>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421891">
                                            <p:txEl>
                                              <p:pRg st="5" end="5"/>
                                            </p:txEl>
                                          </p:spTgt>
                                        </p:tgtEl>
                                        <p:attrNameLst>
                                          <p:attrName>style.visibility</p:attrName>
                                        </p:attrNameLst>
                                      </p:cBhvr>
                                      <p:to>
                                        <p:strVal val="visible"/>
                                      </p:to>
                                    </p:set>
                                    <p:animEffect transition="in" filter="fade">
                                      <p:cBhvr>
                                        <p:cTn id="28" dur="500"/>
                                        <p:tgtEl>
                                          <p:spTgt spid="421891">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21891" grpId="0" uiExpand="1" build="p"/>
    </p:bldLst>
  </p:timing>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21890" name="Rectangle 2"/>
          <p:cNvSpPr>
            <a:spLocks noGrp="1" noChangeArrowheads="1"/>
          </p:cNvSpPr>
          <p:nvPr>
            <p:ph type="title" idx="4294967295"/>
          </p:nvPr>
        </p:nvSpPr>
        <p:spPr>
          <a:xfrm>
            <a:off x="650369" y="248999"/>
            <a:ext cx="10246716" cy="914400"/>
          </a:xfrm>
        </p:spPr>
        <p:txBody>
          <a:bodyPr>
            <a:normAutofit fontScale="90000"/>
          </a:bodyPr>
          <a:lstStyle/>
          <a:p>
            <a:pPr algn="ctr"/>
            <a:r>
              <a:rPr lang="en-GB" sz="4000" dirty="0"/>
              <a:t>Trigger 2:</a:t>
            </a:r>
            <a:br>
              <a:rPr lang="en-GB" sz="4000" dirty="0"/>
            </a:br>
            <a:r>
              <a:rPr lang="en-GB" sz="4000" dirty="0"/>
              <a:t>A justifiable sense of being seriously wronged</a:t>
            </a:r>
            <a:endParaRPr lang="en-US" sz="4000" dirty="0"/>
          </a:p>
        </p:txBody>
      </p:sp>
      <p:sp>
        <p:nvSpPr>
          <p:cNvPr id="421891" name="Rectangle 3"/>
          <p:cNvSpPr>
            <a:spLocks noGrp="1" noChangeArrowheads="1"/>
          </p:cNvSpPr>
          <p:nvPr>
            <p:ph idx="4294967295"/>
          </p:nvPr>
        </p:nvSpPr>
        <p:spPr>
          <a:xfrm>
            <a:off x="809565" y="1601655"/>
            <a:ext cx="9312901" cy="5055409"/>
          </a:xfrm>
        </p:spPr>
        <p:txBody>
          <a:bodyPr>
            <a:normAutofit/>
          </a:bodyPr>
          <a:lstStyle/>
          <a:p>
            <a:pPr marL="68580" indent="0">
              <a:spcBef>
                <a:spcPts val="360"/>
              </a:spcBef>
              <a:buNone/>
            </a:pPr>
            <a:r>
              <a:rPr lang="en-US" sz="2800" b="1" u="sng" dirty="0"/>
              <a:t>Important – the Sexual Infidelity Exclusion:</a:t>
            </a:r>
          </a:p>
          <a:p>
            <a:pPr marL="525780" indent="-457200">
              <a:spcBef>
                <a:spcPts val="360"/>
              </a:spcBef>
            </a:pPr>
            <a:r>
              <a:rPr lang="en-US" sz="2800" dirty="0"/>
              <a:t>S 55 ( 6) (c) provides that “</a:t>
            </a:r>
            <a:r>
              <a:rPr lang="en-GB" dirty="0"/>
              <a:t>the fact that a thing done or said constituted sexual infidelity is to be disregarded.”</a:t>
            </a:r>
          </a:p>
          <a:p>
            <a:pPr marL="525780" indent="-457200">
              <a:spcBef>
                <a:spcPts val="360"/>
              </a:spcBef>
            </a:pPr>
            <a:r>
              <a:rPr lang="en-GB" sz="2800" dirty="0"/>
              <a:t>Case of Clinton, Parker &amp; Evans clarified what this means:</a:t>
            </a:r>
          </a:p>
          <a:p>
            <a:pPr lvl="1"/>
            <a:r>
              <a:rPr lang="en-GB" sz="2600" dirty="0"/>
              <a:t>The exclusion only applies where sexual infidelity on its own is claimed to constitute a qualifying trigger;</a:t>
            </a:r>
          </a:p>
          <a:p>
            <a:pPr lvl="1"/>
            <a:r>
              <a:rPr lang="en-GB" sz="2600" dirty="0"/>
              <a:t>It does not apply in cases (like this one) where sexual infidelity arises for consideration in the context of other matters which may constitute a qualifying trigger</a:t>
            </a:r>
            <a:endParaRPr lang="en-US" sz="2600" dirty="0"/>
          </a:p>
        </p:txBody>
      </p:sp>
    </p:spTree>
    <p:extLst>
      <p:ext uri="{BB962C8B-B14F-4D97-AF65-F5344CB8AC3E}">
        <p14:creationId xmlns:p14="http://schemas.microsoft.com/office/powerpoint/2010/main" val="28824162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21891">
                                            <p:txEl>
                                              <p:pRg st="0" end="0"/>
                                            </p:txEl>
                                          </p:spTgt>
                                        </p:tgtEl>
                                        <p:attrNameLst>
                                          <p:attrName>style.visibility</p:attrName>
                                        </p:attrNameLst>
                                      </p:cBhvr>
                                      <p:to>
                                        <p:strVal val="visible"/>
                                      </p:to>
                                    </p:set>
                                    <p:animEffect transition="in" filter="fade">
                                      <p:cBhvr>
                                        <p:cTn id="7" dur="500"/>
                                        <p:tgtEl>
                                          <p:spTgt spid="421891">
                                            <p:txEl>
                                              <p:pRg st="0" end="0"/>
                                            </p:txEl>
                                          </p:spTgt>
                                        </p:tgtEl>
                                      </p:cBhvr>
                                    </p:animEffect>
                                  </p:childTnLst>
                                </p:cTn>
                              </p:par>
                              <p:par>
                                <p:cTn id="8" presetID="10" presetClass="entr" presetSubtype="0" fill="hold" grpId="0" nodeType="withEffect">
                                  <p:stCondLst>
                                    <p:cond delay="500"/>
                                  </p:stCondLst>
                                  <p:childTnLst>
                                    <p:set>
                                      <p:cBhvr>
                                        <p:cTn id="9" dur="1" fill="hold">
                                          <p:stCondLst>
                                            <p:cond delay="0"/>
                                          </p:stCondLst>
                                        </p:cTn>
                                        <p:tgtEl>
                                          <p:spTgt spid="421891">
                                            <p:txEl>
                                              <p:pRg st="1" end="1"/>
                                            </p:txEl>
                                          </p:spTgt>
                                        </p:tgtEl>
                                        <p:attrNameLst>
                                          <p:attrName>style.visibility</p:attrName>
                                        </p:attrNameLst>
                                      </p:cBhvr>
                                      <p:to>
                                        <p:strVal val="visible"/>
                                      </p:to>
                                    </p:set>
                                    <p:animEffect transition="in" filter="fade">
                                      <p:cBhvr>
                                        <p:cTn id="10" dur="500"/>
                                        <p:tgtEl>
                                          <p:spTgt spid="421891">
                                            <p:txEl>
                                              <p:pRg st="1" end="1"/>
                                            </p:txEl>
                                          </p:spTgt>
                                        </p:tgtEl>
                                      </p:cBhvr>
                                    </p:animEffect>
                                  </p:childTnLst>
                                </p:cTn>
                              </p:par>
                              <p:par>
                                <p:cTn id="11" presetID="10" presetClass="entr" presetSubtype="0" fill="hold" grpId="0" nodeType="withEffect">
                                  <p:stCondLst>
                                    <p:cond delay="500"/>
                                  </p:stCondLst>
                                  <p:childTnLst>
                                    <p:set>
                                      <p:cBhvr>
                                        <p:cTn id="12" dur="1" fill="hold">
                                          <p:stCondLst>
                                            <p:cond delay="0"/>
                                          </p:stCondLst>
                                        </p:cTn>
                                        <p:tgtEl>
                                          <p:spTgt spid="421891">
                                            <p:txEl>
                                              <p:pRg st="2" end="2"/>
                                            </p:txEl>
                                          </p:spTgt>
                                        </p:tgtEl>
                                        <p:attrNameLst>
                                          <p:attrName>style.visibility</p:attrName>
                                        </p:attrNameLst>
                                      </p:cBhvr>
                                      <p:to>
                                        <p:strVal val="visible"/>
                                      </p:to>
                                    </p:set>
                                    <p:animEffect transition="in" filter="fade">
                                      <p:cBhvr>
                                        <p:cTn id="13" dur="500"/>
                                        <p:tgtEl>
                                          <p:spTgt spid="421891">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21891" grpId="0" uiExpand="1" build="p"/>
    </p:bldLst>
  </p:timing>
</p:sld>
</file>

<file path=ppt/slides/slide2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21890" name="Rectangle 2"/>
          <p:cNvSpPr>
            <a:spLocks noGrp="1" noChangeArrowheads="1"/>
          </p:cNvSpPr>
          <p:nvPr>
            <p:ph type="title" idx="4294967295"/>
          </p:nvPr>
        </p:nvSpPr>
        <p:spPr>
          <a:xfrm>
            <a:off x="1524000" y="260648"/>
            <a:ext cx="9144000" cy="914400"/>
          </a:xfrm>
        </p:spPr>
        <p:txBody>
          <a:bodyPr>
            <a:normAutofit fontScale="90000"/>
          </a:bodyPr>
          <a:lstStyle/>
          <a:p>
            <a:pPr algn="ctr"/>
            <a:r>
              <a:rPr lang="en-GB" sz="4000" dirty="0"/>
              <a:t>The loss of control had a qualifying trigger</a:t>
            </a:r>
            <a:endParaRPr lang="en-US" sz="4000" dirty="0"/>
          </a:p>
        </p:txBody>
      </p:sp>
      <p:sp>
        <p:nvSpPr>
          <p:cNvPr id="421891" name="Rectangle 3"/>
          <p:cNvSpPr>
            <a:spLocks noGrp="1" noChangeArrowheads="1"/>
          </p:cNvSpPr>
          <p:nvPr>
            <p:ph idx="4294967295"/>
          </p:nvPr>
        </p:nvSpPr>
        <p:spPr>
          <a:xfrm>
            <a:off x="821213" y="1340768"/>
            <a:ext cx="8940153" cy="5184576"/>
          </a:xfrm>
        </p:spPr>
        <p:txBody>
          <a:bodyPr>
            <a:normAutofit/>
          </a:bodyPr>
          <a:lstStyle/>
          <a:p>
            <a:pPr>
              <a:spcBef>
                <a:spcPts val="480"/>
              </a:spcBef>
            </a:pPr>
            <a:r>
              <a:rPr lang="en-US" sz="2800" dirty="0"/>
              <a:t>Trigger 1: fear of serious violence from V</a:t>
            </a:r>
          </a:p>
          <a:p>
            <a:pPr lvl="1">
              <a:spcBef>
                <a:spcPts val="480"/>
              </a:spcBef>
            </a:pPr>
            <a:r>
              <a:rPr lang="en-US" sz="2400" dirty="0"/>
              <a:t>Could apply to those who act in </a:t>
            </a:r>
            <a:r>
              <a:rPr lang="en-US" sz="2400" dirty="0" err="1"/>
              <a:t>self-defence</a:t>
            </a:r>
            <a:r>
              <a:rPr lang="en-US" sz="2400" dirty="0"/>
              <a:t> but who use an excessive amount of force</a:t>
            </a:r>
          </a:p>
          <a:p>
            <a:pPr lvl="1">
              <a:spcBef>
                <a:spcPts val="480"/>
              </a:spcBef>
            </a:pPr>
            <a:r>
              <a:rPr lang="en-US" sz="2400" dirty="0"/>
              <a:t>Note the restriction found in s55(6)(a)</a:t>
            </a:r>
          </a:p>
          <a:p>
            <a:pPr>
              <a:spcBef>
                <a:spcPts val="480"/>
              </a:spcBef>
            </a:pPr>
            <a:r>
              <a:rPr lang="en-US" sz="2800" dirty="0"/>
              <a:t>Trigger 2: a justifiable sense of being seriously wronged</a:t>
            </a:r>
          </a:p>
          <a:p>
            <a:pPr lvl="1">
              <a:spcBef>
                <a:spcPts val="480"/>
              </a:spcBef>
            </a:pPr>
            <a:r>
              <a:rPr lang="en-US" sz="2400" dirty="0"/>
              <a:t>A four step process</a:t>
            </a:r>
          </a:p>
          <a:p>
            <a:pPr lvl="1">
              <a:spcBef>
                <a:spcPts val="480"/>
              </a:spcBef>
            </a:pPr>
            <a:r>
              <a:rPr lang="en-US" sz="2400" dirty="0"/>
              <a:t>Note the restriction found in s55(6)(c)</a:t>
            </a:r>
          </a:p>
          <a:p>
            <a:pPr>
              <a:spcBef>
                <a:spcPts val="480"/>
              </a:spcBef>
            </a:pPr>
            <a:r>
              <a:rPr lang="en-US" sz="2800" dirty="0"/>
              <a:t>Trigger 3: a combination of the previous two</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21891">
                                            <p:txEl>
                                              <p:pRg st="5" end="5"/>
                                            </p:txEl>
                                          </p:spTgt>
                                        </p:tgtEl>
                                        <p:attrNameLst>
                                          <p:attrName>style.visibility</p:attrName>
                                        </p:attrNameLst>
                                      </p:cBhvr>
                                      <p:to>
                                        <p:strVal val="visible"/>
                                      </p:to>
                                    </p:set>
                                    <p:animEffect transition="in" filter="fade">
                                      <p:cBhvr>
                                        <p:cTn id="7" dur="500"/>
                                        <p:tgtEl>
                                          <p:spTgt spid="421891">
                                            <p:txEl>
                                              <p:pRg st="5" end="5"/>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21891">
                                            <p:txEl>
                                              <p:pRg st="6" end="6"/>
                                            </p:txEl>
                                          </p:spTgt>
                                        </p:tgtEl>
                                        <p:attrNameLst>
                                          <p:attrName>style.visibility</p:attrName>
                                        </p:attrNameLst>
                                      </p:cBhvr>
                                      <p:to>
                                        <p:strVal val="visible"/>
                                      </p:to>
                                    </p:set>
                                    <p:animEffect transition="in" filter="fade">
                                      <p:cBhvr>
                                        <p:cTn id="12" dur="500"/>
                                        <p:tgtEl>
                                          <p:spTgt spid="421891">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21891" grpId="0" uiExpand="1" build="p"/>
    </p:bldLst>
  </p:timing>
</p:sld>
</file>

<file path=ppt/slides/slide2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32130" name="Rectangle 2"/>
          <p:cNvSpPr>
            <a:spLocks noGrp="1" noChangeArrowheads="1"/>
          </p:cNvSpPr>
          <p:nvPr>
            <p:ph type="title" idx="4294967295"/>
          </p:nvPr>
        </p:nvSpPr>
        <p:spPr>
          <a:xfrm>
            <a:off x="1524000" y="116632"/>
            <a:ext cx="9144000" cy="914400"/>
          </a:xfrm>
        </p:spPr>
        <p:txBody>
          <a:bodyPr/>
          <a:lstStyle/>
          <a:p>
            <a:pPr algn="ctr"/>
            <a:r>
              <a:rPr lang="en-GB" dirty="0"/>
              <a:t>The objective limb</a:t>
            </a:r>
            <a:endParaRPr lang="en-US" dirty="0"/>
          </a:p>
        </p:txBody>
      </p:sp>
      <p:sp>
        <p:nvSpPr>
          <p:cNvPr id="432131" name="Rectangle 3"/>
          <p:cNvSpPr>
            <a:spLocks noGrp="1" noChangeArrowheads="1"/>
          </p:cNvSpPr>
          <p:nvPr>
            <p:ph idx="4294967295"/>
          </p:nvPr>
        </p:nvSpPr>
        <p:spPr>
          <a:xfrm>
            <a:off x="599893" y="1052737"/>
            <a:ext cx="9866201" cy="5342485"/>
          </a:xfrm>
        </p:spPr>
        <p:txBody>
          <a:bodyPr>
            <a:noAutofit/>
          </a:bodyPr>
          <a:lstStyle/>
          <a:p>
            <a:pPr marL="68580" indent="0">
              <a:lnSpc>
                <a:spcPct val="75000"/>
              </a:lnSpc>
              <a:spcBef>
                <a:spcPts val="648"/>
              </a:spcBef>
              <a:buNone/>
            </a:pPr>
            <a:r>
              <a:rPr lang="en-GB" sz="2000" dirty="0"/>
              <a:t>A person of the defendant’s age and sex, with a normal degree of tolerance and self-restraint and in the circumstances of the defendant, might have reacted in the same or in a similar way to the defendant</a:t>
            </a:r>
          </a:p>
          <a:p>
            <a:pPr marL="0" indent="0">
              <a:lnSpc>
                <a:spcPct val="75000"/>
              </a:lnSpc>
              <a:spcBef>
                <a:spcPts val="648"/>
              </a:spcBef>
              <a:buNone/>
            </a:pPr>
            <a:endParaRPr lang="en-GB" sz="2000" dirty="0"/>
          </a:p>
          <a:p>
            <a:pPr>
              <a:lnSpc>
                <a:spcPct val="75000"/>
              </a:lnSpc>
              <a:spcBef>
                <a:spcPts val="648"/>
              </a:spcBef>
            </a:pPr>
            <a:r>
              <a:rPr lang="en-GB" sz="2000" dirty="0"/>
              <a:t>“A person of the defendant’s age and sex …”</a:t>
            </a:r>
          </a:p>
          <a:p>
            <a:pPr lvl="1">
              <a:lnSpc>
                <a:spcPct val="75000"/>
              </a:lnSpc>
              <a:spcBef>
                <a:spcPts val="648"/>
              </a:spcBef>
            </a:pPr>
            <a:r>
              <a:rPr lang="en-GB" sz="2000" i="1" dirty="0" err="1"/>
              <a:t>Camplin</a:t>
            </a:r>
            <a:r>
              <a:rPr lang="en-GB" sz="2000" i="1" dirty="0"/>
              <a:t> (1978) predates the </a:t>
            </a:r>
            <a:r>
              <a:rPr lang="en-GB" sz="2000" i="1" dirty="0" err="1"/>
              <a:t>CoJA</a:t>
            </a:r>
            <a:r>
              <a:rPr lang="en-GB" sz="2000" i="1" dirty="0"/>
              <a:t> but provides a relevant example</a:t>
            </a:r>
          </a:p>
          <a:p>
            <a:pPr>
              <a:lnSpc>
                <a:spcPct val="75000"/>
              </a:lnSpc>
              <a:spcBef>
                <a:spcPts val="648"/>
              </a:spcBef>
            </a:pPr>
            <a:r>
              <a:rPr lang="en-GB" sz="2000" dirty="0"/>
              <a:t>“… in the circumstances of the defendant …”</a:t>
            </a:r>
            <a:endParaRPr lang="en-GB" sz="2000" i="1" dirty="0"/>
          </a:p>
          <a:p>
            <a:pPr lvl="1">
              <a:lnSpc>
                <a:spcPct val="75000"/>
              </a:lnSpc>
              <a:spcBef>
                <a:spcPts val="648"/>
              </a:spcBef>
            </a:pPr>
            <a:r>
              <a:rPr lang="en-GB" sz="2000" i="1" dirty="0" err="1"/>
              <a:t>Rejmanski</a:t>
            </a:r>
            <a:r>
              <a:rPr lang="en-GB" sz="2000" i="1" dirty="0"/>
              <a:t> and </a:t>
            </a:r>
            <a:r>
              <a:rPr lang="en-GB" sz="2000" i="1" dirty="0" err="1"/>
              <a:t>Gassman</a:t>
            </a:r>
            <a:r>
              <a:rPr lang="en-GB" sz="2000" i="1" dirty="0"/>
              <a:t> – any mental disorder that impacts on a normal degree of tolerance and restraint is to be disregarded as a ‘circumstance’ that can be taken into account</a:t>
            </a:r>
          </a:p>
          <a:p>
            <a:pPr lvl="1">
              <a:lnSpc>
                <a:spcPct val="75000"/>
              </a:lnSpc>
              <a:spcBef>
                <a:spcPts val="648"/>
              </a:spcBef>
            </a:pPr>
            <a:r>
              <a:rPr lang="en-GB" sz="2000" i="1" dirty="0" err="1"/>
              <a:t>Asmelash</a:t>
            </a:r>
            <a:r>
              <a:rPr lang="en-GB" sz="2000" i="1" dirty="0"/>
              <a:t> – voluntary consumption of alcohol cannot be taken into account as a ‘circumstance’</a:t>
            </a:r>
          </a:p>
          <a:p>
            <a:pPr lvl="1">
              <a:lnSpc>
                <a:spcPct val="75000"/>
              </a:lnSpc>
              <a:spcBef>
                <a:spcPts val="648"/>
              </a:spcBef>
            </a:pPr>
            <a:r>
              <a:rPr lang="en-GB" sz="2000" i="1" dirty="0"/>
              <a:t>Clinton, Parker &amp; Evans – note the sexual infidelity exclusion</a:t>
            </a:r>
          </a:p>
          <a:p>
            <a:pPr>
              <a:lnSpc>
                <a:spcPct val="75000"/>
              </a:lnSpc>
              <a:spcBef>
                <a:spcPts val="648"/>
              </a:spcBef>
            </a:pPr>
            <a:r>
              <a:rPr lang="en-GB" sz="2000" dirty="0"/>
              <a:t>“</a:t>
            </a:r>
            <a:r>
              <a:rPr lang="mr-IN" sz="2000" dirty="0"/>
              <a:t>…</a:t>
            </a:r>
            <a:r>
              <a:rPr lang="en-GB" sz="2000" dirty="0"/>
              <a:t> with a normal degree of tolerance and self-restraint …”</a:t>
            </a:r>
          </a:p>
          <a:p>
            <a:pPr lvl="1">
              <a:lnSpc>
                <a:spcPct val="75000"/>
              </a:lnSpc>
              <a:spcBef>
                <a:spcPts val="648"/>
              </a:spcBef>
            </a:pPr>
            <a:r>
              <a:rPr lang="en-GB" sz="2000" i="1" dirty="0" err="1"/>
              <a:t>Rejmanski</a:t>
            </a:r>
            <a:r>
              <a:rPr lang="en-GB" sz="2000" i="1" dirty="0"/>
              <a:t> and </a:t>
            </a:r>
            <a:r>
              <a:rPr lang="en-GB" sz="2000" i="1" dirty="0" err="1"/>
              <a:t>Gassman</a:t>
            </a:r>
            <a:r>
              <a:rPr lang="en-GB" sz="2000" i="1" dirty="0"/>
              <a:t> – any mental disorder that impacts on a normal degree of tolerance and restraint is to be disregarded as a ‘circumstance’ that can be taken into account</a:t>
            </a:r>
          </a:p>
          <a:p>
            <a:pPr lvl="1">
              <a:lnSpc>
                <a:spcPct val="75000"/>
              </a:lnSpc>
              <a:spcBef>
                <a:spcPts val="648"/>
              </a:spcBef>
            </a:pPr>
            <a:r>
              <a:rPr lang="en-GB" sz="2000" i="1" dirty="0" err="1"/>
              <a:t>Asmelash</a:t>
            </a:r>
            <a:r>
              <a:rPr lang="en-GB" sz="2000" i="1" dirty="0"/>
              <a:t> – voluntary consumption of alcohol cannot be taken into account as a ‘circumstance’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32131">
                                            <p:txEl>
                                              <p:pRg st="4" end="4"/>
                                            </p:txEl>
                                          </p:spTgt>
                                        </p:tgtEl>
                                        <p:attrNameLst>
                                          <p:attrName>style.visibility</p:attrName>
                                        </p:attrNameLst>
                                      </p:cBhvr>
                                      <p:to>
                                        <p:strVal val="visible"/>
                                      </p:to>
                                    </p:set>
                                    <p:animEffect transition="in" filter="fade">
                                      <p:cBhvr>
                                        <p:cTn id="7" dur="500"/>
                                        <p:tgtEl>
                                          <p:spTgt spid="432131">
                                            <p:txEl>
                                              <p:pRg st="4" end="4"/>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32131">
                                            <p:txEl>
                                              <p:pRg st="5" end="5"/>
                                            </p:txEl>
                                          </p:spTgt>
                                        </p:tgtEl>
                                        <p:attrNameLst>
                                          <p:attrName>style.visibility</p:attrName>
                                        </p:attrNameLst>
                                      </p:cBhvr>
                                      <p:to>
                                        <p:strVal val="visible"/>
                                      </p:to>
                                    </p:set>
                                    <p:animEffect transition="in" filter="fade">
                                      <p:cBhvr>
                                        <p:cTn id="10" dur="500"/>
                                        <p:tgtEl>
                                          <p:spTgt spid="432131">
                                            <p:txEl>
                                              <p:pRg st="5" end="5"/>
                                            </p:tx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432131">
                                            <p:txEl>
                                              <p:pRg st="6" end="6"/>
                                            </p:txEl>
                                          </p:spTgt>
                                        </p:tgtEl>
                                        <p:attrNameLst>
                                          <p:attrName>style.visibility</p:attrName>
                                        </p:attrNameLst>
                                      </p:cBhvr>
                                      <p:to>
                                        <p:strVal val="visible"/>
                                      </p:to>
                                    </p:set>
                                    <p:animEffect transition="in" filter="fade">
                                      <p:cBhvr>
                                        <p:cTn id="13" dur="500"/>
                                        <p:tgtEl>
                                          <p:spTgt spid="432131">
                                            <p:txEl>
                                              <p:pRg st="6" end="6"/>
                                            </p:txEl>
                                          </p:spTgt>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432131">
                                            <p:txEl>
                                              <p:pRg st="7" end="7"/>
                                            </p:txEl>
                                          </p:spTgt>
                                        </p:tgtEl>
                                        <p:attrNameLst>
                                          <p:attrName>style.visibility</p:attrName>
                                        </p:attrNameLst>
                                      </p:cBhvr>
                                      <p:to>
                                        <p:strVal val="visible"/>
                                      </p:to>
                                    </p:set>
                                    <p:animEffect transition="in" filter="fade">
                                      <p:cBhvr>
                                        <p:cTn id="16" dur="500"/>
                                        <p:tgtEl>
                                          <p:spTgt spid="432131">
                                            <p:txEl>
                                              <p:pRg st="7" end="7"/>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432131">
                                            <p:txEl>
                                              <p:pRg st="8" end="8"/>
                                            </p:txEl>
                                          </p:spTgt>
                                        </p:tgtEl>
                                        <p:attrNameLst>
                                          <p:attrName>style.visibility</p:attrName>
                                        </p:attrNameLst>
                                      </p:cBhvr>
                                      <p:to>
                                        <p:strVal val="visible"/>
                                      </p:to>
                                    </p:set>
                                    <p:animEffect transition="in" filter="fade">
                                      <p:cBhvr>
                                        <p:cTn id="21" dur="500"/>
                                        <p:tgtEl>
                                          <p:spTgt spid="432131">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32131" grpId="0" uiExpand="1" build="p"/>
    </p:bldLst>
  </p:timing>
</p:sld>
</file>

<file path=ppt/slides/slide2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04130" name="Rectangle 2"/>
          <p:cNvSpPr>
            <a:spLocks noGrp="1" noChangeArrowheads="1"/>
          </p:cNvSpPr>
          <p:nvPr>
            <p:ph type="title" idx="4294967295"/>
          </p:nvPr>
        </p:nvSpPr>
        <p:spPr>
          <a:xfrm>
            <a:off x="733850" y="197768"/>
            <a:ext cx="9934150" cy="1143000"/>
          </a:xfrm>
        </p:spPr>
        <p:txBody>
          <a:bodyPr>
            <a:normAutofit fontScale="90000"/>
          </a:bodyPr>
          <a:lstStyle/>
          <a:p>
            <a:pPr>
              <a:spcBef>
                <a:spcPts val="600"/>
              </a:spcBef>
            </a:pPr>
            <a:r>
              <a:rPr lang="en-GB" sz="3600" dirty="0"/>
              <a:t>The defence is also unavailable in cases involving revenge killings: </a:t>
            </a:r>
          </a:p>
        </p:txBody>
      </p:sp>
      <p:sp>
        <p:nvSpPr>
          <p:cNvPr id="304131" name="Rectangle 3"/>
          <p:cNvSpPr>
            <a:spLocks noGrp="1" noChangeArrowheads="1"/>
          </p:cNvSpPr>
          <p:nvPr>
            <p:ph idx="4294967295"/>
          </p:nvPr>
        </p:nvSpPr>
        <p:spPr>
          <a:xfrm>
            <a:off x="853300" y="2327380"/>
            <a:ext cx="8435280" cy="4108366"/>
          </a:xfrm>
        </p:spPr>
        <p:txBody>
          <a:bodyPr>
            <a:noAutofit/>
          </a:bodyPr>
          <a:lstStyle/>
          <a:p>
            <a:pPr>
              <a:lnSpc>
                <a:spcPct val="80000"/>
              </a:lnSpc>
              <a:spcBef>
                <a:spcPts val="600"/>
              </a:spcBef>
            </a:pPr>
            <a:r>
              <a:rPr lang="en-GB" sz="2400" dirty="0"/>
              <a:t>The defence is unavailable if D acted in a considered desire for revenge (s54(4))</a:t>
            </a:r>
            <a:br>
              <a:rPr lang="en-GB" sz="2400" dirty="0"/>
            </a:br>
            <a:endParaRPr lang="en-GB" sz="2400" dirty="0"/>
          </a:p>
          <a:p>
            <a:pPr>
              <a:lnSpc>
                <a:spcPct val="80000"/>
              </a:lnSpc>
              <a:spcBef>
                <a:spcPts val="600"/>
              </a:spcBef>
            </a:pPr>
            <a:r>
              <a:rPr lang="en-GB" sz="2400" dirty="0"/>
              <a:t>Evans (2012) – D stabbed wife after she stabbed him and said she was leaving him.</a:t>
            </a:r>
          </a:p>
          <a:p>
            <a:pPr lvl="1">
              <a:lnSpc>
                <a:spcPct val="80000"/>
              </a:lnSpc>
              <a:spcBef>
                <a:spcPts val="600"/>
              </a:spcBef>
            </a:pPr>
            <a:r>
              <a:rPr lang="en-GB" sz="2200" dirty="0"/>
              <a:t>Court of Appeal upheld conviction as his actions were properly considered by the jury as based on revenge</a:t>
            </a:r>
          </a:p>
          <a:p>
            <a:pPr marL="457200" lvl="1" indent="0">
              <a:lnSpc>
                <a:spcPct val="80000"/>
              </a:lnSpc>
              <a:spcBef>
                <a:spcPts val="600"/>
              </a:spcBef>
              <a:buNone/>
            </a:pPr>
            <a:endParaRPr lang="en-GB" sz="2200" dirty="0"/>
          </a:p>
        </p:txBody>
      </p:sp>
    </p:spTree>
    <p:extLst>
      <p:ext uri="{BB962C8B-B14F-4D97-AF65-F5344CB8AC3E}">
        <p14:creationId xmlns:p14="http://schemas.microsoft.com/office/powerpoint/2010/main" val="65502143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3E8462A-FEBA-4848-81CC-3F8DA3E47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2109F83F-40FE-4DB3-84CC-09FB3340D0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1DE492D7-C3C3-48FF-80C8-37021EA026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0B30FF97-2E9A-490A-AED2-90BA2E0EC1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25">
              <a:extLst>
                <a:ext uri="{FF2B5EF4-FFF2-40B4-BE49-F238E27FC236}">
                  <a16:creationId xmlns:a16="http://schemas.microsoft.com/office/drawing/2014/main" id="{B6D53C7D-A312-47B6-A66A-230A19CFAC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Isosceles Triangle 13">
              <a:extLst>
                <a:ext uri="{FF2B5EF4-FFF2-40B4-BE49-F238E27FC236}">
                  <a16:creationId xmlns:a16="http://schemas.microsoft.com/office/drawing/2014/main" id="{9329D58C-0D2E-4A2B-AD6A-9CEE506784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7">
              <a:extLst>
                <a:ext uri="{FF2B5EF4-FFF2-40B4-BE49-F238E27FC236}">
                  <a16:creationId xmlns:a16="http://schemas.microsoft.com/office/drawing/2014/main" id="{9D446EDE-C690-4461-8BF2-7634808FC8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8">
              <a:extLst>
                <a:ext uri="{FF2B5EF4-FFF2-40B4-BE49-F238E27FC236}">
                  <a16:creationId xmlns:a16="http://schemas.microsoft.com/office/drawing/2014/main" id="{323F3D34-6531-4AD7-A8C6-195A0902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9">
              <a:extLst>
                <a:ext uri="{FF2B5EF4-FFF2-40B4-BE49-F238E27FC236}">
                  <a16:creationId xmlns:a16="http://schemas.microsoft.com/office/drawing/2014/main" id="{B9B0AE3F-2350-435F-A9B0-C310BF8763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Isosceles Triangle 17">
              <a:extLst>
                <a:ext uri="{FF2B5EF4-FFF2-40B4-BE49-F238E27FC236}">
                  <a16:creationId xmlns:a16="http://schemas.microsoft.com/office/drawing/2014/main" id="{4EFA655C-9E50-4C14-A89E-AD7B648E4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a:extLst>
                <a:ext uri="{FF2B5EF4-FFF2-40B4-BE49-F238E27FC236}">
                  <a16:creationId xmlns:a16="http://schemas.microsoft.com/office/drawing/2014/main" id="{3E843863-7D25-4C01-9A17-E817CB6D99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1" name="Rectangle 20">
            <a:extLst>
              <a:ext uri="{FF2B5EF4-FFF2-40B4-BE49-F238E27FC236}">
                <a16:creationId xmlns:a16="http://schemas.microsoft.com/office/drawing/2014/main" id="{7941F9B1-B01B-4A84-89D9-B169AEB4E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5A7BD346-DC7C-B1B5-6D97-AFEACE41E592}"/>
              </a:ext>
            </a:extLst>
          </p:cNvPr>
          <p:cNvPicPr>
            <a:picLocks noChangeAspect="1"/>
          </p:cNvPicPr>
          <p:nvPr/>
        </p:nvPicPr>
        <p:blipFill>
          <a:blip r:embed="rId2"/>
          <a:stretch>
            <a:fillRect/>
          </a:stretch>
        </p:blipFill>
        <p:spPr>
          <a:xfrm>
            <a:off x="4662443" y="1131994"/>
            <a:ext cx="2868990" cy="4590386"/>
          </a:xfrm>
          <a:prstGeom prst="rect">
            <a:avLst/>
          </a:prstGeom>
        </p:spPr>
      </p:pic>
    </p:spTree>
    <p:extLst>
      <p:ext uri="{BB962C8B-B14F-4D97-AF65-F5344CB8AC3E}">
        <p14:creationId xmlns:p14="http://schemas.microsoft.com/office/powerpoint/2010/main" val="159450363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idx="4294967295"/>
          </p:nvPr>
        </p:nvSpPr>
        <p:spPr>
          <a:xfrm>
            <a:off x="1285208" y="877473"/>
            <a:ext cx="9144000" cy="936104"/>
          </a:xfrm>
        </p:spPr>
        <p:txBody>
          <a:bodyPr>
            <a:noAutofit/>
          </a:bodyPr>
          <a:lstStyle/>
          <a:p>
            <a:pPr algn="ctr"/>
            <a:r>
              <a:rPr lang="en-GB" sz="5400" dirty="0"/>
              <a:t>Voluntary Manslaughter :</a:t>
            </a:r>
            <a:br>
              <a:rPr lang="en-GB" sz="5400" dirty="0"/>
            </a:br>
            <a:r>
              <a:rPr lang="en-GB" sz="5400" b="1" dirty="0"/>
              <a:t>Diminished Responsibility</a:t>
            </a:r>
            <a:br>
              <a:rPr lang="en-GB" sz="5400" dirty="0"/>
            </a:br>
            <a:r>
              <a:rPr lang="en-GB" sz="4000" dirty="0">
                <a:solidFill>
                  <a:schemeClr val="tx2"/>
                </a:solidFill>
              </a:rPr>
              <a:t>s 2(1) Homicide Act 1957 as amended by s 52 of Coroners and Justice Act 2009</a:t>
            </a:r>
            <a:endParaRPr lang="en-US" sz="4000" dirty="0">
              <a:solidFill>
                <a:schemeClr val="tx2"/>
              </a:solidFill>
            </a:endParaRPr>
          </a:p>
        </p:txBody>
      </p:sp>
    </p:spTree>
    <p:extLst>
      <p:ext uri="{BB962C8B-B14F-4D97-AF65-F5344CB8AC3E}">
        <p14:creationId xmlns:p14="http://schemas.microsoft.com/office/powerpoint/2010/main" val="199263319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FD697E-010F-9E37-48FA-8453F0FD87B6}"/>
              </a:ext>
            </a:extLst>
          </p:cNvPr>
          <p:cNvSpPr>
            <a:spLocks noGrp="1"/>
          </p:cNvSpPr>
          <p:nvPr>
            <p:ph type="title"/>
          </p:nvPr>
        </p:nvSpPr>
        <p:spPr/>
        <p:txBody>
          <a:bodyPr/>
          <a:lstStyle/>
          <a:p>
            <a:r>
              <a:rPr lang="en-GB" dirty="0"/>
              <a:t>Diminished Responsibility</a:t>
            </a:r>
          </a:p>
        </p:txBody>
      </p:sp>
      <p:sp>
        <p:nvSpPr>
          <p:cNvPr id="3" name="Content Placeholder 2">
            <a:extLst>
              <a:ext uri="{FF2B5EF4-FFF2-40B4-BE49-F238E27FC236}">
                <a16:creationId xmlns:a16="http://schemas.microsoft.com/office/drawing/2014/main" id="{A7DE62C4-21C8-0E74-5E74-327B83FF74DF}"/>
              </a:ext>
            </a:extLst>
          </p:cNvPr>
          <p:cNvSpPr>
            <a:spLocks noGrp="1"/>
          </p:cNvSpPr>
          <p:nvPr>
            <p:ph idx="1"/>
          </p:nvPr>
        </p:nvSpPr>
        <p:spPr>
          <a:xfrm>
            <a:off x="677333" y="1578169"/>
            <a:ext cx="8996669" cy="4851752"/>
          </a:xfrm>
        </p:spPr>
        <p:txBody>
          <a:bodyPr>
            <a:normAutofit/>
          </a:bodyPr>
          <a:lstStyle/>
          <a:p>
            <a:pPr marL="0" indent="0">
              <a:buNone/>
            </a:pPr>
            <a:r>
              <a:rPr lang="en-GB" sz="2800" dirty="0"/>
              <a:t>A person who kills or is part to the killing of another is not to be convicted or Murder if D was suffering from an abnormality of mental functioning which :</a:t>
            </a:r>
          </a:p>
          <a:p>
            <a:pPr marL="0" indent="0">
              <a:buNone/>
            </a:pPr>
            <a:r>
              <a:rPr lang="en-GB" sz="2800" dirty="0"/>
              <a:t>Arose from a recognised medical condition</a:t>
            </a:r>
          </a:p>
          <a:p>
            <a:pPr marL="0" indent="0">
              <a:buNone/>
            </a:pPr>
            <a:r>
              <a:rPr lang="en-GB" sz="2800" dirty="0"/>
              <a:t>Substantially impaired D’s ability to do one or more of the things mentions in subsection 1 A; and</a:t>
            </a:r>
          </a:p>
          <a:p>
            <a:pPr marL="0" indent="0">
              <a:buNone/>
            </a:pPr>
            <a:r>
              <a:rPr lang="en-GB" sz="2800" dirty="0"/>
              <a:t>Provides an explanation for D’s acts and omissions in doing or being a party to the killing (s 2 (1) (c))</a:t>
            </a:r>
          </a:p>
        </p:txBody>
      </p:sp>
    </p:spTree>
    <p:extLst>
      <p:ext uri="{BB962C8B-B14F-4D97-AF65-F5344CB8AC3E}">
        <p14:creationId xmlns:p14="http://schemas.microsoft.com/office/powerpoint/2010/main" val="220212660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73CD6F-B3A4-BB5E-54AB-F3D3116D2302}"/>
              </a:ext>
            </a:extLst>
          </p:cNvPr>
          <p:cNvSpPr>
            <a:spLocks noGrp="1"/>
          </p:cNvSpPr>
          <p:nvPr>
            <p:ph type="title"/>
          </p:nvPr>
        </p:nvSpPr>
        <p:spPr>
          <a:xfrm>
            <a:off x="141507" y="92172"/>
            <a:ext cx="10685689" cy="1320800"/>
          </a:xfrm>
        </p:spPr>
        <p:txBody>
          <a:bodyPr>
            <a:normAutofit/>
          </a:bodyPr>
          <a:lstStyle/>
          <a:p>
            <a:r>
              <a:rPr lang="en-GB" sz="2800" dirty="0"/>
              <a:t>Diminished Responsibility – </a:t>
            </a:r>
            <a:br>
              <a:rPr lang="en-GB" sz="2800" dirty="0"/>
            </a:br>
            <a:r>
              <a:rPr lang="en-GB" sz="2800" dirty="0"/>
              <a:t>“arose from a recognised medical condition” (s 2 (1) (a))</a:t>
            </a:r>
          </a:p>
        </p:txBody>
      </p:sp>
      <p:sp>
        <p:nvSpPr>
          <p:cNvPr id="3" name="Content Placeholder 2">
            <a:extLst>
              <a:ext uri="{FF2B5EF4-FFF2-40B4-BE49-F238E27FC236}">
                <a16:creationId xmlns:a16="http://schemas.microsoft.com/office/drawing/2014/main" id="{349BC1BC-0039-C2FA-3364-0D7CD46A9638}"/>
              </a:ext>
            </a:extLst>
          </p:cNvPr>
          <p:cNvSpPr>
            <a:spLocks noGrp="1"/>
          </p:cNvSpPr>
          <p:nvPr>
            <p:ph idx="1"/>
          </p:nvPr>
        </p:nvSpPr>
        <p:spPr>
          <a:xfrm>
            <a:off x="250439" y="1145059"/>
            <a:ext cx="9557520" cy="4700132"/>
          </a:xfrm>
        </p:spPr>
        <p:txBody>
          <a:bodyPr>
            <a:noAutofit/>
          </a:bodyPr>
          <a:lstStyle/>
          <a:p>
            <a:r>
              <a:rPr lang="en-GB" sz="2400" dirty="0"/>
              <a:t>… recognised medical condition according to medical science</a:t>
            </a:r>
          </a:p>
          <a:p>
            <a:r>
              <a:rPr lang="en-GB" sz="2400" dirty="0"/>
              <a:t>Does not have to be a disease which originates in the brain.</a:t>
            </a:r>
          </a:p>
          <a:p>
            <a:r>
              <a:rPr lang="en-GB" sz="2400" dirty="0"/>
              <a:t>Would include:</a:t>
            </a:r>
          </a:p>
          <a:p>
            <a:pPr lvl="1"/>
            <a:r>
              <a:rPr lang="en-GB" sz="2400" dirty="0"/>
              <a:t>Clinical </a:t>
            </a:r>
            <a:r>
              <a:rPr lang="en-GB" sz="2400" dirty="0" err="1"/>
              <a:t>depresseion</a:t>
            </a:r>
            <a:endParaRPr lang="en-GB" sz="2400" dirty="0"/>
          </a:p>
          <a:p>
            <a:pPr lvl="1"/>
            <a:r>
              <a:rPr lang="en-GB" sz="2400" dirty="0"/>
              <a:t>Schizophrenia</a:t>
            </a:r>
          </a:p>
          <a:p>
            <a:pPr lvl="1"/>
            <a:r>
              <a:rPr lang="en-GB" sz="2400" dirty="0"/>
              <a:t>Paranoia</a:t>
            </a:r>
          </a:p>
          <a:p>
            <a:pPr lvl="1"/>
            <a:r>
              <a:rPr lang="en-GB" sz="2400" dirty="0"/>
              <a:t>Epilepsy (Campbell (1997)</a:t>
            </a:r>
          </a:p>
          <a:p>
            <a:pPr lvl="1"/>
            <a:r>
              <a:rPr lang="en-GB" sz="2400" dirty="0"/>
              <a:t>Syphilis</a:t>
            </a:r>
          </a:p>
          <a:p>
            <a:pPr lvl="1"/>
            <a:r>
              <a:rPr lang="en-GB" sz="2400" dirty="0"/>
              <a:t>Personality disorders</a:t>
            </a:r>
          </a:p>
          <a:p>
            <a:pPr lvl="1"/>
            <a:r>
              <a:rPr lang="en-GB" sz="2400" dirty="0"/>
              <a:t>Adjustment order  Blackman (2017) soldier serving in Afghanistan)</a:t>
            </a:r>
          </a:p>
        </p:txBody>
      </p:sp>
    </p:spTree>
    <p:extLst>
      <p:ext uri="{BB962C8B-B14F-4D97-AF65-F5344CB8AC3E}">
        <p14:creationId xmlns:p14="http://schemas.microsoft.com/office/powerpoint/2010/main" val="297795321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49BC1BC-0039-C2FA-3364-0D7CD46A9638}"/>
              </a:ext>
            </a:extLst>
          </p:cNvPr>
          <p:cNvSpPr>
            <a:spLocks noGrp="1"/>
          </p:cNvSpPr>
          <p:nvPr>
            <p:ph idx="1"/>
          </p:nvPr>
        </p:nvSpPr>
        <p:spPr>
          <a:xfrm>
            <a:off x="430989" y="469451"/>
            <a:ext cx="10052578" cy="4700132"/>
          </a:xfrm>
        </p:spPr>
        <p:txBody>
          <a:bodyPr>
            <a:noAutofit/>
          </a:bodyPr>
          <a:lstStyle/>
          <a:p>
            <a:r>
              <a:rPr lang="en-GB" sz="4400" dirty="0"/>
              <a:t>Diminished Responsibility – </a:t>
            </a:r>
            <a:br>
              <a:rPr lang="en-GB" sz="4400" dirty="0"/>
            </a:br>
            <a:r>
              <a:rPr lang="en-GB" sz="4400" dirty="0"/>
              <a:t>“causing the D to suffer an abnormality of mental functioning” (s 2 (1) (a))</a:t>
            </a:r>
            <a:br>
              <a:rPr lang="en-GB" sz="4400" dirty="0"/>
            </a:br>
            <a:endParaRPr lang="en-GB" sz="4400" dirty="0"/>
          </a:p>
          <a:p>
            <a:r>
              <a:rPr lang="en-GB" sz="4400" dirty="0"/>
              <a:t>…..rather than ‘abnormality of mind’</a:t>
            </a:r>
          </a:p>
        </p:txBody>
      </p:sp>
    </p:spTree>
    <p:extLst>
      <p:ext uri="{BB962C8B-B14F-4D97-AF65-F5344CB8AC3E}">
        <p14:creationId xmlns:p14="http://schemas.microsoft.com/office/powerpoint/2010/main" val="141115338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73CD6F-B3A4-BB5E-54AB-F3D3116D2302}"/>
              </a:ext>
            </a:extLst>
          </p:cNvPr>
          <p:cNvSpPr>
            <a:spLocks noGrp="1"/>
          </p:cNvSpPr>
          <p:nvPr>
            <p:ph type="title"/>
          </p:nvPr>
        </p:nvSpPr>
        <p:spPr>
          <a:xfrm>
            <a:off x="141507" y="92172"/>
            <a:ext cx="10685689" cy="1320800"/>
          </a:xfrm>
        </p:spPr>
        <p:txBody>
          <a:bodyPr>
            <a:normAutofit/>
          </a:bodyPr>
          <a:lstStyle/>
          <a:p>
            <a:r>
              <a:rPr lang="en-GB" sz="2800" dirty="0"/>
              <a:t>“…substantially impaired the D’s ability to do one or more of the things listed in s 2 (1) (a) (s 2 (1) (b)) …. Viz…</a:t>
            </a:r>
          </a:p>
        </p:txBody>
      </p:sp>
      <p:sp>
        <p:nvSpPr>
          <p:cNvPr id="3" name="Content Placeholder 2">
            <a:extLst>
              <a:ext uri="{FF2B5EF4-FFF2-40B4-BE49-F238E27FC236}">
                <a16:creationId xmlns:a16="http://schemas.microsoft.com/office/drawing/2014/main" id="{349BC1BC-0039-C2FA-3364-0D7CD46A9638}"/>
              </a:ext>
            </a:extLst>
          </p:cNvPr>
          <p:cNvSpPr>
            <a:spLocks noGrp="1"/>
          </p:cNvSpPr>
          <p:nvPr>
            <p:ph idx="1"/>
          </p:nvPr>
        </p:nvSpPr>
        <p:spPr>
          <a:xfrm>
            <a:off x="343625" y="1201242"/>
            <a:ext cx="10186535" cy="4700132"/>
          </a:xfrm>
        </p:spPr>
        <p:txBody>
          <a:bodyPr>
            <a:noAutofit/>
          </a:bodyPr>
          <a:lstStyle/>
          <a:p>
            <a:pPr lvl="1"/>
            <a:r>
              <a:rPr lang="en-GB" sz="2200" dirty="0"/>
              <a:t>To understand the nature of their conduct;</a:t>
            </a:r>
          </a:p>
          <a:p>
            <a:pPr lvl="1"/>
            <a:r>
              <a:rPr lang="en-GB" sz="2200" dirty="0"/>
              <a:t>To form a rational judgment; OR</a:t>
            </a:r>
          </a:p>
          <a:p>
            <a:pPr lvl="1"/>
            <a:r>
              <a:rPr lang="en-GB" sz="2200" dirty="0"/>
              <a:t>To exercise self-control.</a:t>
            </a:r>
          </a:p>
          <a:p>
            <a:r>
              <a:rPr lang="en-GB" sz="2400" dirty="0"/>
              <a:t>For example:</a:t>
            </a:r>
          </a:p>
          <a:p>
            <a:pPr lvl="1"/>
            <a:r>
              <a:rPr lang="en-GB" sz="2400" dirty="0"/>
              <a:t>Khan (2009) – Jury decided the D’s schizophrenia had not substantially impaired his responsibility for a fatal attack</a:t>
            </a:r>
          </a:p>
          <a:p>
            <a:pPr lvl="1"/>
            <a:r>
              <a:rPr lang="en-GB" sz="2400" dirty="0"/>
              <a:t>Golds (2016) –</a:t>
            </a:r>
          </a:p>
          <a:p>
            <a:pPr lvl="2"/>
            <a:r>
              <a:rPr lang="en-GB" sz="2200" dirty="0"/>
              <a:t>‘substantially’ = ‘important or weighty’ not ‘more than trivial’</a:t>
            </a:r>
          </a:p>
          <a:p>
            <a:pPr lvl="2"/>
            <a:r>
              <a:rPr lang="en-GB" sz="2200" dirty="0"/>
              <a:t> Judge should not attempt to define ‘substantially’ – leave up to Jury to interpret ordinary English word</a:t>
            </a:r>
          </a:p>
          <a:p>
            <a:pPr lvl="2"/>
            <a:r>
              <a:rPr lang="en-GB" sz="2200" dirty="0"/>
              <a:t>If required, guidance = “had to pass the merely trivial’ but not the law that any impairment  beyond the trivial would suffice’</a:t>
            </a:r>
          </a:p>
        </p:txBody>
      </p:sp>
    </p:spTree>
    <p:extLst>
      <p:ext uri="{BB962C8B-B14F-4D97-AF65-F5344CB8AC3E}">
        <p14:creationId xmlns:p14="http://schemas.microsoft.com/office/powerpoint/2010/main" val="127062048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73CD6F-B3A4-BB5E-54AB-F3D3116D2302}"/>
              </a:ext>
            </a:extLst>
          </p:cNvPr>
          <p:cNvSpPr>
            <a:spLocks noGrp="1"/>
          </p:cNvSpPr>
          <p:nvPr>
            <p:ph type="title"/>
          </p:nvPr>
        </p:nvSpPr>
        <p:spPr>
          <a:xfrm>
            <a:off x="141507" y="92172"/>
            <a:ext cx="10685689" cy="1320800"/>
          </a:xfrm>
        </p:spPr>
        <p:txBody>
          <a:bodyPr>
            <a:normAutofit/>
          </a:bodyPr>
          <a:lstStyle/>
          <a:p>
            <a:r>
              <a:rPr lang="en-GB" sz="2800" dirty="0"/>
              <a:t>“…substantially impaired the D’s ability to do one or more of the things listed in s 2 (1) (a) (s 2 (1) (b))</a:t>
            </a:r>
          </a:p>
        </p:txBody>
      </p:sp>
      <p:sp>
        <p:nvSpPr>
          <p:cNvPr id="3" name="Content Placeholder 2">
            <a:extLst>
              <a:ext uri="{FF2B5EF4-FFF2-40B4-BE49-F238E27FC236}">
                <a16:creationId xmlns:a16="http://schemas.microsoft.com/office/drawing/2014/main" id="{349BC1BC-0039-C2FA-3364-0D7CD46A9638}"/>
              </a:ext>
            </a:extLst>
          </p:cNvPr>
          <p:cNvSpPr>
            <a:spLocks noGrp="1"/>
          </p:cNvSpPr>
          <p:nvPr>
            <p:ph idx="1"/>
          </p:nvPr>
        </p:nvSpPr>
        <p:spPr>
          <a:xfrm>
            <a:off x="407693" y="1207064"/>
            <a:ext cx="10419503" cy="5251977"/>
          </a:xfrm>
        </p:spPr>
        <p:txBody>
          <a:bodyPr>
            <a:noAutofit/>
          </a:bodyPr>
          <a:lstStyle/>
          <a:p>
            <a:r>
              <a:rPr lang="en-GB" sz="2400" dirty="0"/>
              <a:t>And….  the substantial impairment must have </a:t>
            </a:r>
            <a:r>
              <a:rPr lang="en-GB" sz="2400" b="1" dirty="0"/>
              <a:t>significantly contributed </a:t>
            </a:r>
            <a:r>
              <a:rPr lang="en-GB" sz="2400" dirty="0"/>
              <a:t>to the commission of the offence.</a:t>
            </a:r>
          </a:p>
          <a:p>
            <a:r>
              <a:rPr lang="en-GB" sz="2400" dirty="0"/>
              <a:t>Further:</a:t>
            </a:r>
          </a:p>
          <a:p>
            <a:pPr lvl="1"/>
            <a:r>
              <a:rPr lang="en-GB" sz="2400" dirty="0"/>
              <a:t>Kay (2017) – if D killed whilst intoxicated then defence was still available if the schizophrenia was of such severity that </a:t>
            </a:r>
            <a:r>
              <a:rPr lang="en-GB" sz="2400" b="1" dirty="0"/>
              <a:t>even without intoxication </a:t>
            </a:r>
            <a:r>
              <a:rPr lang="en-GB" sz="2400" dirty="0"/>
              <a:t> it would have substantially impaired their responsibility</a:t>
            </a:r>
          </a:p>
          <a:p>
            <a:pPr lvl="1"/>
            <a:r>
              <a:rPr lang="en-GB" sz="2400" dirty="0"/>
              <a:t>Could rely on the defence if schizophrenia was coupled with drink or drug dependence</a:t>
            </a:r>
          </a:p>
          <a:p>
            <a:pPr lvl="1"/>
            <a:r>
              <a:rPr lang="en-GB" sz="2400" dirty="0"/>
              <a:t>But evidence on the facts was that D’s condition was stable and would not substantially impair his responsibility on it own and without drug or alcohol abuse.</a:t>
            </a:r>
          </a:p>
        </p:txBody>
      </p:sp>
    </p:spTree>
    <p:extLst>
      <p:ext uri="{BB962C8B-B14F-4D97-AF65-F5344CB8AC3E}">
        <p14:creationId xmlns:p14="http://schemas.microsoft.com/office/powerpoint/2010/main" val="97927364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73CD6F-B3A4-BB5E-54AB-F3D3116D2302}"/>
              </a:ext>
            </a:extLst>
          </p:cNvPr>
          <p:cNvSpPr>
            <a:spLocks noGrp="1"/>
          </p:cNvSpPr>
          <p:nvPr>
            <p:ph type="title"/>
          </p:nvPr>
        </p:nvSpPr>
        <p:spPr>
          <a:xfrm>
            <a:off x="601619" y="546460"/>
            <a:ext cx="10685689" cy="1320800"/>
          </a:xfrm>
        </p:spPr>
        <p:txBody>
          <a:bodyPr>
            <a:noAutofit/>
          </a:bodyPr>
          <a:lstStyle/>
          <a:p>
            <a:r>
              <a:rPr lang="en-GB" dirty="0"/>
              <a:t>“…provides an explanation for D’s acts and omissions in doing or being a party to the killing (s 2 (1) (b))</a:t>
            </a:r>
            <a:br>
              <a:rPr lang="en-GB" dirty="0"/>
            </a:br>
            <a:endParaRPr lang="en-GB" dirty="0"/>
          </a:p>
        </p:txBody>
      </p:sp>
      <p:sp>
        <p:nvSpPr>
          <p:cNvPr id="3" name="Content Placeholder 2">
            <a:extLst>
              <a:ext uri="{FF2B5EF4-FFF2-40B4-BE49-F238E27FC236}">
                <a16:creationId xmlns:a16="http://schemas.microsoft.com/office/drawing/2014/main" id="{349BC1BC-0039-C2FA-3364-0D7CD46A9638}"/>
              </a:ext>
            </a:extLst>
          </p:cNvPr>
          <p:cNvSpPr>
            <a:spLocks noGrp="1"/>
          </p:cNvSpPr>
          <p:nvPr>
            <p:ph idx="1"/>
          </p:nvPr>
        </p:nvSpPr>
        <p:spPr>
          <a:xfrm>
            <a:off x="489232" y="2907733"/>
            <a:ext cx="10419503" cy="3149440"/>
          </a:xfrm>
        </p:spPr>
        <p:txBody>
          <a:bodyPr>
            <a:noAutofit/>
          </a:bodyPr>
          <a:lstStyle/>
          <a:p>
            <a:r>
              <a:rPr lang="en-GB" sz="3200" dirty="0"/>
              <a:t>…… causal link between the condition, the substantial impairment and the resulting conduct.</a:t>
            </a:r>
          </a:p>
          <a:p>
            <a:r>
              <a:rPr lang="en-GB" sz="3200" dirty="0"/>
              <a:t>And….  the substantial impairment must have </a:t>
            </a:r>
            <a:r>
              <a:rPr lang="en-GB" sz="3200" b="1" dirty="0"/>
              <a:t>significantly contributed </a:t>
            </a:r>
            <a:r>
              <a:rPr lang="en-GB" sz="3200" dirty="0"/>
              <a:t>to the commission of the offence.</a:t>
            </a:r>
          </a:p>
          <a:p>
            <a:pPr marL="0" indent="0">
              <a:buNone/>
            </a:pPr>
            <a:endParaRPr lang="en-GB" sz="2400" dirty="0"/>
          </a:p>
        </p:txBody>
      </p:sp>
    </p:spTree>
    <p:extLst>
      <p:ext uri="{BB962C8B-B14F-4D97-AF65-F5344CB8AC3E}">
        <p14:creationId xmlns:p14="http://schemas.microsoft.com/office/powerpoint/2010/main" val="232040228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C18DC8BC-8E43-2891-8E4D-6EC10C86DAA1}"/>
              </a:ext>
            </a:extLst>
          </p:cNvPr>
          <p:cNvPicPr>
            <a:picLocks noChangeAspect="1"/>
          </p:cNvPicPr>
          <p:nvPr/>
        </p:nvPicPr>
        <p:blipFill>
          <a:blip r:embed="rId2"/>
          <a:stretch>
            <a:fillRect/>
          </a:stretch>
        </p:blipFill>
        <p:spPr>
          <a:xfrm>
            <a:off x="3915734" y="0"/>
            <a:ext cx="4360532" cy="6858000"/>
          </a:xfrm>
          <a:prstGeom prst="rect">
            <a:avLst/>
          </a:prstGeom>
        </p:spPr>
      </p:pic>
    </p:spTree>
    <p:extLst>
      <p:ext uri="{BB962C8B-B14F-4D97-AF65-F5344CB8AC3E}">
        <p14:creationId xmlns:p14="http://schemas.microsoft.com/office/powerpoint/2010/main" val="219393401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title"/>
          </p:nvPr>
        </p:nvSpPr>
        <p:spPr/>
        <p:txBody>
          <a:bodyPr>
            <a:noAutofit/>
          </a:bodyPr>
          <a:lstStyle/>
          <a:p>
            <a:pPr algn="ctr"/>
            <a:r>
              <a:rPr lang="en-GB" sz="5400" dirty="0"/>
              <a:t>Involuntary Manslaughter:</a:t>
            </a:r>
            <a:br>
              <a:rPr lang="en-GB" sz="5400" dirty="0"/>
            </a:br>
            <a:br>
              <a:rPr lang="en-GB" sz="5400" dirty="0"/>
            </a:br>
            <a:endParaRPr lang="en-US" sz="4800" dirty="0">
              <a:solidFill>
                <a:schemeClr val="tx2"/>
              </a:solidFill>
            </a:endParaRPr>
          </a:p>
        </p:txBody>
      </p:sp>
      <p:sp>
        <p:nvSpPr>
          <p:cNvPr id="2" name="Content Placeholder 1">
            <a:extLst>
              <a:ext uri="{FF2B5EF4-FFF2-40B4-BE49-F238E27FC236}">
                <a16:creationId xmlns:a16="http://schemas.microsoft.com/office/drawing/2014/main" id="{090C6D73-36A8-8682-C5EE-58EA5B242E9F}"/>
              </a:ext>
            </a:extLst>
          </p:cNvPr>
          <p:cNvSpPr>
            <a:spLocks noGrp="1"/>
          </p:cNvSpPr>
          <p:nvPr>
            <p:ph idx="1"/>
          </p:nvPr>
        </p:nvSpPr>
        <p:spPr/>
        <p:txBody>
          <a:bodyPr>
            <a:normAutofit fontScale="92500" lnSpcReduction="10000"/>
          </a:bodyPr>
          <a:lstStyle/>
          <a:p>
            <a:r>
              <a:rPr lang="en-GB" sz="1200" dirty="0"/>
              <a:t>Scenario</a:t>
            </a:r>
          </a:p>
          <a:p>
            <a:pPr marL="0" indent="0">
              <a:buNone/>
            </a:pPr>
            <a:r>
              <a:rPr lang="en-GB" sz="1200" dirty="0"/>
              <a:t>Talin and his little sister Mia have an argument in the kitchen about their latest electricity bill. Mia believes that Talin is to be blamed for the high electricity bill because he always forgets to turn off the lights when he leaves the flat they share. Talin dismisses Mia’s accusations and decides to go to his bedroom. Mia gets extremely frustrated and pushes Talin really hard. Talin falls forward and hits his head on the ground. Due to the blow, Talin suffers an intracranial haemorrhage and dies a few hours later in hospital. Mia admits that she pushed Talin really hard, but argues that she did not even foresee the possibility that her conduct could cause any serious bodily harm to her brother.</a:t>
            </a:r>
          </a:p>
          <a:p>
            <a:pPr marL="0" indent="0">
              <a:buNone/>
            </a:pPr>
            <a:r>
              <a:rPr lang="en-GB" sz="1200" dirty="0"/>
              <a:t>This scenario is a really good illustration of how someone can be guilty of manslaughter where they have completed the AR of murder but did so without the required MR. This is referred to as involuntary manslaughter and is to be contrasted with voluntary manslaughter where the defendant does have the MR of murder but their liability is reduced to voluntary manslaughter because they are able to rely on one of the partial defences to murder. Similar to voluntary manslaughter, the word “involuntary” has nothing to do with the voluntariness of the defendant’s conduct. It is also worth noting that there are a number of involuntary manslaughter offences. For the purposes of this course book our main focus will be:</a:t>
            </a:r>
          </a:p>
          <a:p>
            <a:endParaRPr lang="en-GB" sz="1200" dirty="0"/>
          </a:p>
          <a:p>
            <a:r>
              <a:rPr lang="en-GB" sz="1200" dirty="0"/>
              <a:t>gross negligence manslaughter (GNM);</a:t>
            </a:r>
          </a:p>
          <a:p>
            <a:r>
              <a:rPr lang="en-GB" sz="1200" dirty="0"/>
              <a:t>unlawful act manslaughter (UAM); and</a:t>
            </a:r>
          </a:p>
          <a:p>
            <a:r>
              <a:rPr lang="en-GB" sz="1200" dirty="0"/>
              <a:t>reckless manslaughter.</a:t>
            </a:r>
          </a:p>
          <a:p>
            <a:r>
              <a:rPr lang="en-GB" sz="1200" dirty="0"/>
              <a:t>In our scenario, Mia will most probably be charged with an UAM.</a:t>
            </a:r>
          </a:p>
        </p:txBody>
      </p:sp>
    </p:spTree>
    <p:extLst>
      <p:ext uri="{BB962C8B-B14F-4D97-AF65-F5344CB8AC3E}">
        <p14:creationId xmlns:p14="http://schemas.microsoft.com/office/powerpoint/2010/main" val="172404609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idx="4294967295"/>
          </p:nvPr>
        </p:nvSpPr>
        <p:spPr>
          <a:xfrm>
            <a:off x="1524000" y="1916832"/>
            <a:ext cx="9144000" cy="936104"/>
          </a:xfrm>
        </p:spPr>
        <p:txBody>
          <a:bodyPr>
            <a:normAutofit fontScale="90000"/>
          </a:bodyPr>
          <a:lstStyle/>
          <a:p>
            <a:pPr algn="ctr"/>
            <a:r>
              <a:rPr lang="en-GB" sz="8000" dirty="0"/>
              <a:t>Gross negligence manslaughter</a:t>
            </a:r>
            <a:endParaRPr lang="en-US" sz="8000" dirty="0"/>
          </a:p>
        </p:txBody>
      </p:sp>
    </p:spTree>
    <p:extLst>
      <p:ext uri="{BB962C8B-B14F-4D97-AF65-F5344CB8AC3E}">
        <p14:creationId xmlns:p14="http://schemas.microsoft.com/office/powerpoint/2010/main" val="37011848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32130" name="Rectangle 2"/>
          <p:cNvSpPr>
            <a:spLocks noGrp="1" noChangeArrowheads="1"/>
          </p:cNvSpPr>
          <p:nvPr>
            <p:ph type="title" idx="4294967295"/>
          </p:nvPr>
        </p:nvSpPr>
        <p:spPr>
          <a:xfrm>
            <a:off x="481467" y="290294"/>
            <a:ext cx="9408031" cy="914400"/>
          </a:xfrm>
        </p:spPr>
        <p:txBody>
          <a:bodyPr>
            <a:normAutofit fontScale="90000"/>
          </a:bodyPr>
          <a:lstStyle/>
          <a:p>
            <a:pPr algn="ctr"/>
            <a:r>
              <a:rPr lang="en-GB" sz="4400" dirty="0"/>
              <a:t>Gross negligence manslaughter</a:t>
            </a:r>
            <a:br>
              <a:rPr lang="en-GB" sz="4400" dirty="0"/>
            </a:br>
            <a:r>
              <a:rPr lang="en-GB" sz="4400" dirty="0"/>
              <a:t>Required elements per Adomako (1994)</a:t>
            </a:r>
            <a:endParaRPr lang="en-US" sz="4400" dirty="0"/>
          </a:p>
        </p:txBody>
      </p:sp>
      <p:sp>
        <p:nvSpPr>
          <p:cNvPr id="432131" name="Rectangle 3"/>
          <p:cNvSpPr>
            <a:spLocks noGrp="1" noChangeArrowheads="1"/>
          </p:cNvSpPr>
          <p:nvPr>
            <p:ph idx="4294967295"/>
          </p:nvPr>
        </p:nvSpPr>
        <p:spPr>
          <a:xfrm>
            <a:off x="1113394" y="2317116"/>
            <a:ext cx="9965212" cy="4766421"/>
          </a:xfrm>
        </p:spPr>
        <p:txBody>
          <a:bodyPr>
            <a:noAutofit/>
          </a:bodyPr>
          <a:lstStyle/>
          <a:p>
            <a:pPr marL="68580" indent="0">
              <a:spcBef>
                <a:spcPts val="648"/>
              </a:spcBef>
              <a:buNone/>
            </a:pPr>
            <a:r>
              <a:rPr lang="en-GB" sz="3200" dirty="0"/>
              <a:t>1. The defendant owed the victim a duty of care</a:t>
            </a:r>
          </a:p>
          <a:p>
            <a:pPr marL="68580" indent="0">
              <a:spcBef>
                <a:spcPts val="648"/>
              </a:spcBef>
              <a:buNone/>
            </a:pPr>
            <a:r>
              <a:rPr lang="en-GB" sz="3200" dirty="0"/>
              <a:t>2. The defendant breached his duty of care</a:t>
            </a:r>
          </a:p>
          <a:p>
            <a:pPr marL="68580" indent="0">
              <a:spcBef>
                <a:spcPts val="648"/>
              </a:spcBef>
              <a:buNone/>
            </a:pPr>
            <a:r>
              <a:rPr lang="en-GB" sz="3200" dirty="0"/>
              <a:t>3. The breach of duty caused the death of the victim</a:t>
            </a:r>
          </a:p>
          <a:p>
            <a:pPr marL="68580" indent="0">
              <a:spcBef>
                <a:spcPts val="648"/>
              </a:spcBef>
              <a:buNone/>
            </a:pPr>
            <a:r>
              <a:rPr lang="en-GB" sz="3200" dirty="0"/>
              <a:t>4. The breach of duty should be characterised as gross negligence and therefore as a crime</a:t>
            </a:r>
          </a:p>
        </p:txBody>
      </p:sp>
    </p:spTree>
    <p:extLst>
      <p:ext uri="{BB962C8B-B14F-4D97-AF65-F5344CB8AC3E}">
        <p14:creationId xmlns:p14="http://schemas.microsoft.com/office/powerpoint/2010/main" val="40583490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32130" name="Rectangle 2"/>
          <p:cNvSpPr>
            <a:spLocks noGrp="1" noChangeArrowheads="1"/>
          </p:cNvSpPr>
          <p:nvPr>
            <p:ph type="title" idx="4294967295"/>
          </p:nvPr>
        </p:nvSpPr>
        <p:spPr>
          <a:xfrm>
            <a:off x="1524000" y="354360"/>
            <a:ext cx="9144000" cy="914400"/>
          </a:xfrm>
        </p:spPr>
        <p:txBody>
          <a:bodyPr/>
          <a:lstStyle/>
          <a:p>
            <a:pPr algn="ctr"/>
            <a:r>
              <a:rPr lang="en-GB" sz="4400" dirty="0"/>
              <a:t>Gross negligence manslaughter</a:t>
            </a:r>
            <a:endParaRPr lang="en-US" sz="4400" dirty="0"/>
          </a:p>
        </p:txBody>
      </p:sp>
      <p:sp>
        <p:nvSpPr>
          <p:cNvPr id="432131" name="Rectangle 3"/>
          <p:cNvSpPr>
            <a:spLocks noGrp="1" noChangeArrowheads="1"/>
          </p:cNvSpPr>
          <p:nvPr>
            <p:ph idx="4294967295"/>
          </p:nvPr>
        </p:nvSpPr>
        <p:spPr>
          <a:xfrm>
            <a:off x="1045630" y="1268760"/>
            <a:ext cx="8657494" cy="4766421"/>
          </a:xfrm>
        </p:spPr>
        <p:txBody>
          <a:bodyPr>
            <a:noAutofit/>
          </a:bodyPr>
          <a:lstStyle/>
          <a:p>
            <a:pPr marL="68580" indent="0">
              <a:spcBef>
                <a:spcPts val="648"/>
              </a:spcBef>
              <a:buNone/>
            </a:pPr>
            <a:r>
              <a:rPr lang="en-GB" sz="2800" u="sng" dirty="0">
                <a:solidFill>
                  <a:schemeClr val="tx2"/>
                </a:solidFill>
              </a:rPr>
              <a:t>The defendant owed the victim a duty of care </a:t>
            </a:r>
            <a:r>
              <a:rPr lang="en-GB" sz="2800" dirty="0">
                <a:solidFill>
                  <a:schemeClr val="tx2"/>
                </a:solidFill>
              </a:rPr>
              <a:t>– can be straightforward existence of duty case or one arising from special duty situations discussed in Week 1e.g:</a:t>
            </a:r>
          </a:p>
          <a:p>
            <a:pPr marL="68580" indent="0">
              <a:spcBef>
                <a:spcPts val="648"/>
              </a:spcBef>
              <a:buNone/>
            </a:pPr>
            <a:r>
              <a:rPr lang="en-GB" sz="2400" dirty="0">
                <a:solidFill>
                  <a:schemeClr val="tx2"/>
                </a:solidFill>
              </a:rPr>
              <a:t> Evans ( Gemma) 2009 - </a:t>
            </a:r>
            <a:r>
              <a:rPr lang="en-GB" sz="2400" dirty="0"/>
              <a:t>Evans owed Carly a duty of care because she had contributed to the dangerous situation Carly found herself in; and</a:t>
            </a:r>
            <a:br>
              <a:rPr lang="en-GB" sz="2400" dirty="0"/>
            </a:br>
            <a:endParaRPr lang="en-GB" sz="2400" dirty="0"/>
          </a:p>
          <a:p>
            <a:pPr marL="68580" indent="0">
              <a:spcBef>
                <a:spcPts val="648"/>
              </a:spcBef>
              <a:buNone/>
            </a:pPr>
            <a:r>
              <a:rPr lang="en-GB" sz="2400" dirty="0"/>
              <a:t>Wacker (2003) – HGV lorry driver transporting illegal immigrants</a:t>
            </a:r>
            <a:endParaRPr lang="en-US" sz="2400" dirty="0"/>
          </a:p>
          <a:p>
            <a:pPr marL="468630" lvl="1" indent="0">
              <a:spcBef>
                <a:spcPts val="648"/>
              </a:spcBef>
              <a:buNone/>
            </a:pPr>
            <a:endParaRPr lang="en-GB" sz="3400" dirty="0">
              <a:solidFill>
                <a:schemeClr val="tx2"/>
              </a:solidFill>
            </a:endParaRPr>
          </a:p>
          <a:p>
            <a:pPr marL="1211580" lvl="1" indent="-742950">
              <a:spcBef>
                <a:spcPts val="648"/>
              </a:spcBef>
              <a:buAutoNum type="arabicPeriod"/>
            </a:pPr>
            <a:endParaRPr lang="en-GB" sz="3400" dirty="0">
              <a:solidFill>
                <a:schemeClr val="tx2"/>
              </a:solidFill>
            </a:endParaRPr>
          </a:p>
        </p:txBody>
      </p:sp>
      <p:pic>
        <p:nvPicPr>
          <p:cNvPr id="2" name="Picture 2" descr="mage result for perry wacker">
            <a:extLst>
              <a:ext uri="{FF2B5EF4-FFF2-40B4-BE49-F238E27FC236}">
                <a16:creationId xmlns:a16="http://schemas.microsoft.com/office/drawing/2014/main" id="{EF819B4E-0A39-1D33-F0C5-713F58E4C82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24350" y="5281842"/>
            <a:ext cx="3000375" cy="1143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234055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32130" name="Rectangle 2"/>
          <p:cNvSpPr>
            <a:spLocks noGrp="1" noChangeArrowheads="1"/>
          </p:cNvSpPr>
          <p:nvPr>
            <p:ph type="title" idx="4294967295"/>
          </p:nvPr>
        </p:nvSpPr>
        <p:spPr>
          <a:xfrm>
            <a:off x="586303" y="173810"/>
            <a:ext cx="9144000" cy="914400"/>
          </a:xfrm>
        </p:spPr>
        <p:txBody>
          <a:bodyPr/>
          <a:lstStyle/>
          <a:p>
            <a:pPr algn="ctr"/>
            <a:r>
              <a:rPr lang="en-GB" sz="4400" dirty="0"/>
              <a:t>Gross negligence manslaughter</a:t>
            </a:r>
            <a:endParaRPr lang="en-US" sz="4400" dirty="0"/>
          </a:p>
        </p:txBody>
      </p:sp>
      <p:sp>
        <p:nvSpPr>
          <p:cNvPr id="432131" name="Rectangle 3"/>
          <p:cNvSpPr>
            <a:spLocks noGrp="1" noChangeArrowheads="1"/>
          </p:cNvSpPr>
          <p:nvPr>
            <p:ph idx="4294967295"/>
          </p:nvPr>
        </p:nvSpPr>
        <p:spPr>
          <a:xfrm>
            <a:off x="643760" y="1175573"/>
            <a:ext cx="9309804" cy="4766421"/>
          </a:xfrm>
        </p:spPr>
        <p:txBody>
          <a:bodyPr>
            <a:noAutofit/>
          </a:bodyPr>
          <a:lstStyle/>
          <a:p>
            <a:pPr marL="68580" indent="0">
              <a:spcBef>
                <a:spcPts val="648"/>
              </a:spcBef>
              <a:buNone/>
            </a:pPr>
            <a:r>
              <a:rPr lang="en-GB" sz="2800" u="sng" dirty="0">
                <a:solidFill>
                  <a:schemeClr val="tx2"/>
                </a:solidFill>
              </a:rPr>
              <a:t>The defendant breached their duty of care </a:t>
            </a:r>
            <a:r>
              <a:rPr lang="en-GB" sz="2800" dirty="0">
                <a:solidFill>
                  <a:schemeClr val="tx2"/>
                </a:solidFill>
              </a:rPr>
              <a:t>–</a:t>
            </a:r>
            <a:r>
              <a:rPr lang="en-GB" sz="2800" dirty="0" err="1">
                <a:solidFill>
                  <a:schemeClr val="tx2"/>
                </a:solidFill>
              </a:rPr>
              <a:t>e.g</a:t>
            </a:r>
            <a:r>
              <a:rPr lang="en-GB" sz="2800" dirty="0">
                <a:solidFill>
                  <a:schemeClr val="tx2"/>
                </a:solidFill>
              </a:rPr>
              <a:t>:</a:t>
            </a:r>
          </a:p>
          <a:p>
            <a:pPr marL="68580" indent="0">
              <a:spcBef>
                <a:spcPts val="648"/>
              </a:spcBef>
              <a:buNone/>
            </a:pPr>
            <a:endParaRPr lang="en-GB" sz="2800" dirty="0">
              <a:solidFill>
                <a:schemeClr val="tx2"/>
              </a:solidFill>
            </a:endParaRPr>
          </a:p>
          <a:p>
            <a:pPr marL="68580" indent="0">
              <a:spcBef>
                <a:spcPts val="648"/>
              </a:spcBef>
              <a:buNone/>
            </a:pPr>
            <a:r>
              <a:rPr lang="en-GB" sz="2800" dirty="0">
                <a:solidFill>
                  <a:schemeClr val="tx2"/>
                </a:solidFill>
              </a:rPr>
              <a:t>Adomako (1994) – anaesthetist failed to notice tube had come loose</a:t>
            </a:r>
          </a:p>
          <a:p>
            <a:pPr>
              <a:lnSpc>
                <a:spcPct val="90000"/>
              </a:lnSpc>
            </a:pPr>
            <a:r>
              <a:rPr lang="en-GB" sz="2800" dirty="0">
                <a:latin typeface="Arial" charset="0"/>
              </a:rPr>
              <a:t>The standard of care D provided was described by an expert as “abysmal”</a:t>
            </a:r>
          </a:p>
          <a:p>
            <a:pPr>
              <a:lnSpc>
                <a:spcPct val="90000"/>
              </a:lnSpc>
            </a:pPr>
            <a:r>
              <a:rPr lang="en-GB" sz="2800" dirty="0">
                <a:latin typeface="Arial" charset="0"/>
              </a:rPr>
              <a:t>D explained that he was exhausted and had limited experience</a:t>
            </a:r>
          </a:p>
          <a:p>
            <a:pPr>
              <a:lnSpc>
                <a:spcPct val="90000"/>
              </a:lnSpc>
            </a:pPr>
            <a:r>
              <a:rPr lang="en-GB" sz="2800" dirty="0">
                <a:latin typeface="Arial" charset="0"/>
              </a:rPr>
              <a:t>The standard of care is an objective one: in this case, the standard of a reasonably competent anaesthetist and A had fallen below that standard</a:t>
            </a:r>
          </a:p>
          <a:p>
            <a:pPr marL="68580" indent="0">
              <a:spcBef>
                <a:spcPts val="648"/>
              </a:spcBef>
              <a:buNone/>
            </a:pPr>
            <a:endParaRPr lang="en-GB" sz="2800" dirty="0">
              <a:solidFill>
                <a:schemeClr val="tx2"/>
              </a:solidFill>
            </a:endParaRPr>
          </a:p>
          <a:p>
            <a:pPr marL="68580" indent="0">
              <a:spcBef>
                <a:spcPts val="648"/>
              </a:spcBef>
              <a:buNone/>
            </a:pPr>
            <a:r>
              <a:rPr lang="en-GB" sz="2400" dirty="0">
                <a:solidFill>
                  <a:schemeClr val="tx2"/>
                </a:solidFill>
              </a:rPr>
              <a:t> </a:t>
            </a:r>
            <a:endParaRPr lang="en-GB" sz="3400" dirty="0">
              <a:solidFill>
                <a:schemeClr val="tx2"/>
              </a:solidFill>
            </a:endParaRPr>
          </a:p>
          <a:p>
            <a:pPr marL="1211580" lvl="1" indent="-742950">
              <a:spcBef>
                <a:spcPts val="648"/>
              </a:spcBef>
              <a:buAutoNum type="arabicPeriod"/>
            </a:pPr>
            <a:endParaRPr lang="en-GB" sz="3400" dirty="0">
              <a:solidFill>
                <a:schemeClr val="tx2"/>
              </a:solidFill>
            </a:endParaRPr>
          </a:p>
        </p:txBody>
      </p:sp>
      <p:pic>
        <p:nvPicPr>
          <p:cNvPr id="3" name="Picture 2" descr="mage result for anaesthetist">
            <a:extLst>
              <a:ext uri="{FF2B5EF4-FFF2-40B4-BE49-F238E27FC236}">
                <a16:creationId xmlns:a16="http://schemas.microsoft.com/office/drawing/2014/main" id="{1DFE098E-4C2A-EB54-5210-6470D47324D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956339" y="822960"/>
            <a:ext cx="1649358" cy="10995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305864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32130" name="Rectangle 2"/>
          <p:cNvSpPr>
            <a:spLocks noGrp="1" noChangeArrowheads="1"/>
          </p:cNvSpPr>
          <p:nvPr>
            <p:ph type="title" idx="4294967295"/>
          </p:nvPr>
        </p:nvSpPr>
        <p:spPr>
          <a:xfrm>
            <a:off x="586303" y="173810"/>
            <a:ext cx="9144000" cy="914400"/>
          </a:xfrm>
        </p:spPr>
        <p:txBody>
          <a:bodyPr/>
          <a:lstStyle/>
          <a:p>
            <a:pPr algn="ctr"/>
            <a:r>
              <a:rPr lang="en-GB" sz="4400" dirty="0"/>
              <a:t>Gross negligence manslaughter</a:t>
            </a:r>
            <a:endParaRPr lang="en-US" sz="4400" dirty="0"/>
          </a:p>
        </p:txBody>
      </p:sp>
      <p:sp>
        <p:nvSpPr>
          <p:cNvPr id="432131" name="Rectangle 3"/>
          <p:cNvSpPr>
            <a:spLocks noGrp="1" noChangeArrowheads="1"/>
          </p:cNvSpPr>
          <p:nvPr>
            <p:ph idx="4294967295"/>
          </p:nvPr>
        </p:nvSpPr>
        <p:spPr>
          <a:xfrm>
            <a:off x="809564" y="2089973"/>
            <a:ext cx="9309804" cy="3169283"/>
          </a:xfrm>
        </p:spPr>
        <p:txBody>
          <a:bodyPr>
            <a:noAutofit/>
          </a:bodyPr>
          <a:lstStyle/>
          <a:p>
            <a:pPr marL="68580" indent="0">
              <a:spcBef>
                <a:spcPts val="648"/>
              </a:spcBef>
              <a:buNone/>
            </a:pPr>
            <a:r>
              <a:rPr lang="en-GB" sz="2800" u="sng" dirty="0">
                <a:solidFill>
                  <a:schemeClr val="tx2"/>
                </a:solidFill>
              </a:rPr>
              <a:t>The breach of duty </a:t>
            </a:r>
            <a:r>
              <a:rPr lang="en-GB" sz="2800" b="1" u="sng" dirty="0">
                <a:solidFill>
                  <a:schemeClr val="tx2"/>
                </a:solidFill>
              </a:rPr>
              <a:t>caused</a:t>
            </a:r>
            <a:r>
              <a:rPr lang="en-GB" sz="2800" u="sng" dirty="0">
                <a:solidFill>
                  <a:schemeClr val="tx2"/>
                </a:solidFill>
              </a:rPr>
              <a:t> the death of the V</a:t>
            </a:r>
            <a:endParaRPr lang="en-GB" sz="2800" dirty="0">
              <a:solidFill>
                <a:schemeClr val="tx2"/>
              </a:solidFill>
            </a:endParaRPr>
          </a:p>
          <a:p>
            <a:pPr marL="68580" indent="0">
              <a:spcBef>
                <a:spcPts val="648"/>
              </a:spcBef>
              <a:buNone/>
            </a:pPr>
            <a:endParaRPr lang="en-GB" sz="2800" dirty="0">
              <a:solidFill>
                <a:schemeClr val="tx2"/>
              </a:solidFill>
            </a:endParaRPr>
          </a:p>
          <a:p>
            <a:pPr marL="68580" indent="0">
              <a:spcBef>
                <a:spcPts val="648"/>
              </a:spcBef>
              <a:buNone/>
            </a:pPr>
            <a:r>
              <a:rPr lang="en-GB" sz="2800" dirty="0">
                <a:solidFill>
                  <a:schemeClr val="tx2"/>
                </a:solidFill>
              </a:rPr>
              <a:t>.. the usual tests and principles for establishing </a:t>
            </a:r>
            <a:r>
              <a:rPr lang="en-GB" sz="2800" b="1" dirty="0">
                <a:solidFill>
                  <a:schemeClr val="tx2"/>
                </a:solidFill>
              </a:rPr>
              <a:t>causation</a:t>
            </a:r>
            <a:r>
              <a:rPr lang="en-GB" sz="2800" dirty="0">
                <a:solidFill>
                  <a:schemeClr val="tx2"/>
                </a:solidFill>
              </a:rPr>
              <a:t> apply here </a:t>
            </a:r>
            <a:r>
              <a:rPr lang="en-GB" sz="2800" dirty="0" err="1">
                <a:solidFill>
                  <a:schemeClr val="tx2"/>
                </a:solidFill>
              </a:rPr>
              <a:t>ie</a:t>
            </a:r>
            <a:r>
              <a:rPr lang="en-GB" sz="2800" dirty="0">
                <a:solidFill>
                  <a:schemeClr val="tx2"/>
                </a:solidFill>
              </a:rPr>
              <a:t> factual causation and legal causation.</a:t>
            </a:r>
            <a:endParaRPr lang="en-GB" sz="2800" dirty="0">
              <a:latin typeface="Arial" charset="0"/>
            </a:endParaRPr>
          </a:p>
          <a:p>
            <a:pPr marL="68580" indent="0">
              <a:spcBef>
                <a:spcPts val="648"/>
              </a:spcBef>
              <a:buNone/>
            </a:pPr>
            <a:endParaRPr lang="en-GB" sz="2800" dirty="0">
              <a:solidFill>
                <a:schemeClr val="tx2"/>
              </a:solidFill>
            </a:endParaRPr>
          </a:p>
          <a:p>
            <a:pPr marL="68580" indent="0">
              <a:spcBef>
                <a:spcPts val="648"/>
              </a:spcBef>
              <a:buNone/>
            </a:pPr>
            <a:r>
              <a:rPr lang="en-GB" sz="2400" dirty="0">
                <a:solidFill>
                  <a:schemeClr val="tx2"/>
                </a:solidFill>
              </a:rPr>
              <a:t> </a:t>
            </a:r>
            <a:endParaRPr lang="en-GB" sz="3400" dirty="0">
              <a:solidFill>
                <a:schemeClr val="tx2"/>
              </a:solidFill>
            </a:endParaRPr>
          </a:p>
          <a:p>
            <a:pPr marL="1211580" lvl="1" indent="-742950">
              <a:spcBef>
                <a:spcPts val="648"/>
              </a:spcBef>
              <a:buAutoNum type="arabicPeriod"/>
            </a:pPr>
            <a:endParaRPr lang="en-GB" sz="3400" dirty="0">
              <a:solidFill>
                <a:schemeClr val="tx2"/>
              </a:solidFill>
            </a:endParaRPr>
          </a:p>
        </p:txBody>
      </p:sp>
    </p:spTree>
    <p:extLst>
      <p:ext uri="{BB962C8B-B14F-4D97-AF65-F5344CB8AC3E}">
        <p14:creationId xmlns:p14="http://schemas.microsoft.com/office/powerpoint/2010/main" val="421256666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32130" name="Rectangle 2"/>
          <p:cNvSpPr>
            <a:spLocks noGrp="1" noChangeArrowheads="1"/>
          </p:cNvSpPr>
          <p:nvPr>
            <p:ph type="title" idx="4294967295"/>
          </p:nvPr>
        </p:nvSpPr>
        <p:spPr>
          <a:xfrm>
            <a:off x="586303" y="173810"/>
            <a:ext cx="9144000" cy="914400"/>
          </a:xfrm>
        </p:spPr>
        <p:txBody>
          <a:bodyPr/>
          <a:lstStyle/>
          <a:p>
            <a:pPr algn="ctr"/>
            <a:r>
              <a:rPr lang="en-GB" sz="4400" dirty="0"/>
              <a:t>Gross negligence manslaughter</a:t>
            </a:r>
            <a:endParaRPr lang="en-US" sz="4400" dirty="0"/>
          </a:p>
        </p:txBody>
      </p:sp>
      <p:sp>
        <p:nvSpPr>
          <p:cNvPr id="432131" name="Rectangle 3"/>
          <p:cNvSpPr>
            <a:spLocks noGrp="1" noChangeArrowheads="1"/>
          </p:cNvSpPr>
          <p:nvPr>
            <p:ph idx="4294967295"/>
          </p:nvPr>
        </p:nvSpPr>
        <p:spPr>
          <a:xfrm>
            <a:off x="643760" y="1175573"/>
            <a:ext cx="9309804" cy="4766421"/>
          </a:xfrm>
        </p:spPr>
        <p:txBody>
          <a:bodyPr>
            <a:noAutofit/>
          </a:bodyPr>
          <a:lstStyle/>
          <a:p>
            <a:pPr marL="68580" indent="0">
              <a:spcBef>
                <a:spcPts val="648"/>
              </a:spcBef>
              <a:buNone/>
            </a:pPr>
            <a:r>
              <a:rPr lang="en-GB" sz="2800" u="sng" dirty="0">
                <a:solidFill>
                  <a:schemeClr val="tx2"/>
                </a:solidFill>
              </a:rPr>
              <a:t>The breach of duty should be characterised as gross negligence and therefore as a crime</a:t>
            </a:r>
            <a:r>
              <a:rPr lang="en-GB" sz="2800" dirty="0">
                <a:solidFill>
                  <a:schemeClr val="tx2"/>
                </a:solidFill>
              </a:rPr>
              <a:t>–</a:t>
            </a:r>
            <a:r>
              <a:rPr lang="en-GB" sz="2800" dirty="0" err="1">
                <a:solidFill>
                  <a:schemeClr val="tx2"/>
                </a:solidFill>
              </a:rPr>
              <a:t>e.g</a:t>
            </a:r>
            <a:r>
              <a:rPr lang="en-GB" sz="2800" dirty="0">
                <a:solidFill>
                  <a:schemeClr val="tx2"/>
                </a:solidFill>
              </a:rPr>
              <a:t>:</a:t>
            </a:r>
          </a:p>
          <a:p>
            <a:pPr marL="68580" indent="0">
              <a:spcBef>
                <a:spcPts val="648"/>
              </a:spcBef>
              <a:buNone/>
            </a:pPr>
            <a:endParaRPr lang="en-GB" sz="2800" dirty="0">
              <a:solidFill>
                <a:schemeClr val="tx2"/>
              </a:solidFill>
            </a:endParaRPr>
          </a:p>
          <a:p>
            <a:pPr marL="68580" indent="0">
              <a:spcBef>
                <a:spcPts val="648"/>
              </a:spcBef>
              <a:buNone/>
            </a:pPr>
            <a:r>
              <a:rPr lang="en-GB" sz="2800" dirty="0">
                <a:solidFill>
                  <a:schemeClr val="tx2"/>
                </a:solidFill>
              </a:rPr>
              <a:t>To be capable of being characterised in this way the breach must pose a ‘serious and obvious risk of death’ to the victim in order to be held liable</a:t>
            </a:r>
            <a:endParaRPr lang="en-GB" sz="2800" dirty="0">
              <a:latin typeface="Arial" charset="0"/>
            </a:endParaRPr>
          </a:p>
          <a:p>
            <a:pPr marL="68580" indent="0">
              <a:spcBef>
                <a:spcPts val="648"/>
              </a:spcBef>
              <a:buNone/>
            </a:pPr>
            <a:endParaRPr lang="en-GB" sz="2800" dirty="0">
              <a:solidFill>
                <a:schemeClr val="tx2"/>
              </a:solidFill>
            </a:endParaRPr>
          </a:p>
          <a:p>
            <a:pPr marL="68580" indent="0">
              <a:spcBef>
                <a:spcPts val="648"/>
              </a:spcBef>
              <a:buNone/>
            </a:pPr>
            <a:r>
              <a:rPr lang="en-GB" sz="2400" dirty="0">
                <a:solidFill>
                  <a:schemeClr val="tx2"/>
                </a:solidFill>
              </a:rPr>
              <a:t> </a:t>
            </a:r>
            <a:endParaRPr lang="en-GB" sz="3400" dirty="0">
              <a:solidFill>
                <a:schemeClr val="tx2"/>
              </a:solidFill>
            </a:endParaRPr>
          </a:p>
          <a:p>
            <a:pPr marL="1211580" lvl="1" indent="-742950">
              <a:spcBef>
                <a:spcPts val="648"/>
              </a:spcBef>
              <a:buAutoNum type="arabicPeriod"/>
            </a:pPr>
            <a:endParaRPr lang="en-GB" sz="3400" dirty="0">
              <a:solidFill>
                <a:schemeClr val="tx2"/>
              </a:solidFill>
            </a:endParaRPr>
          </a:p>
        </p:txBody>
      </p:sp>
    </p:spTree>
    <p:extLst>
      <p:ext uri="{BB962C8B-B14F-4D97-AF65-F5344CB8AC3E}">
        <p14:creationId xmlns:p14="http://schemas.microsoft.com/office/powerpoint/2010/main" val="71914560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7314" name="Rectangle 2"/>
          <p:cNvSpPr>
            <a:spLocks noGrp="1" noChangeArrowheads="1"/>
          </p:cNvSpPr>
          <p:nvPr>
            <p:ph type="title" idx="4294967295"/>
          </p:nvPr>
        </p:nvSpPr>
        <p:spPr>
          <a:xfrm>
            <a:off x="1524000" y="512763"/>
            <a:ext cx="9144000" cy="914400"/>
          </a:xfrm>
        </p:spPr>
        <p:txBody>
          <a:bodyPr/>
          <a:lstStyle/>
          <a:p>
            <a:pPr algn="ctr"/>
            <a:r>
              <a:rPr lang="en-GB" sz="4400" i="1" dirty="0"/>
              <a:t>Rose (Honey Maria) (2017)</a:t>
            </a:r>
            <a:endParaRPr lang="en-US" sz="4400" i="1" dirty="0"/>
          </a:p>
        </p:txBody>
      </p:sp>
      <p:sp>
        <p:nvSpPr>
          <p:cNvPr id="397315" name="Rectangle 3"/>
          <p:cNvSpPr>
            <a:spLocks noGrp="1" noChangeArrowheads="1"/>
          </p:cNvSpPr>
          <p:nvPr>
            <p:ph idx="4294967295"/>
          </p:nvPr>
        </p:nvSpPr>
        <p:spPr>
          <a:xfrm>
            <a:off x="883842" y="1520701"/>
            <a:ext cx="7141911" cy="4824536"/>
          </a:xfrm>
        </p:spPr>
        <p:txBody>
          <a:bodyPr>
            <a:noAutofit/>
          </a:bodyPr>
          <a:lstStyle/>
          <a:p>
            <a:pPr>
              <a:lnSpc>
                <a:spcPct val="90000"/>
              </a:lnSpc>
            </a:pPr>
            <a:r>
              <a:rPr lang="en-GB" sz="2000" dirty="0">
                <a:latin typeface="Arial" charset="0"/>
              </a:rPr>
              <a:t>Rose – optometrist – carried out a routine eye test on a child</a:t>
            </a:r>
          </a:p>
          <a:p>
            <a:pPr>
              <a:lnSpc>
                <a:spcPct val="90000"/>
              </a:lnSpc>
            </a:pPr>
            <a:r>
              <a:rPr lang="en-GB" sz="2000" dirty="0">
                <a:latin typeface="Arial" charset="0"/>
              </a:rPr>
              <a:t>Child’s condition not spotted due to incomplete investigation in the eye test</a:t>
            </a:r>
          </a:p>
          <a:p>
            <a:pPr>
              <a:lnSpc>
                <a:spcPct val="90000"/>
              </a:lnSpc>
            </a:pPr>
            <a:r>
              <a:rPr lang="en-GB" sz="2000" dirty="0">
                <a:latin typeface="Arial" charset="0"/>
              </a:rPr>
              <a:t>When applying the “serious and obvious risk of death” test, should the jury only take into account facts that were known to D at the time of the breach of duty?</a:t>
            </a:r>
          </a:p>
          <a:p>
            <a:pPr>
              <a:lnSpc>
                <a:spcPct val="90000"/>
              </a:lnSpc>
            </a:pPr>
            <a:r>
              <a:rPr lang="en-GB" sz="2000" dirty="0">
                <a:latin typeface="Arial" charset="0"/>
              </a:rPr>
              <a:t>Or, should the jury also take into account facts that D would have known had the duty of care not been breached?</a:t>
            </a:r>
          </a:p>
          <a:p>
            <a:pPr>
              <a:lnSpc>
                <a:spcPct val="90000"/>
              </a:lnSpc>
            </a:pPr>
            <a:r>
              <a:rPr lang="en-GB" sz="2000" dirty="0">
                <a:latin typeface="Arial" charset="0"/>
              </a:rPr>
              <a:t>The CA held that only facts that were known to D at the time of the breach of duty should be taken into account – so that in failing to carry out the full exam there was no ‘serious and obvious risk of death’ apparent to Rose</a:t>
            </a:r>
          </a:p>
          <a:p>
            <a:pPr>
              <a:lnSpc>
                <a:spcPct val="90000"/>
              </a:lnSpc>
            </a:pPr>
            <a:r>
              <a:rPr lang="en-GB" sz="2000" dirty="0">
                <a:latin typeface="Arial" charset="0"/>
              </a:rPr>
              <a:t>Conviction for GNM quashed</a:t>
            </a:r>
          </a:p>
        </p:txBody>
      </p:sp>
      <p:pic>
        <p:nvPicPr>
          <p:cNvPr id="3" name="Picture 2">
            <a:extLst>
              <a:ext uri="{FF2B5EF4-FFF2-40B4-BE49-F238E27FC236}">
                <a16:creationId xmlns:a16="http://schemas.microsoft.com/office/drawing/2014/main" id="{6FEEFB23-4406-DD47-A7E8-30C8D839E1F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344813" y="2357236"/>
            <a:ext cx="2323187" cy="2143528"/>
          </a:xfrm>
          <a:prstGeom prst="rect">
            <a:avLst/>
          </a:prstGeom>
        </p:spPr>
      </p:pic>
    </p:spTree>
    <p:extLst>
      <p:ext uri="{BB962C8B-B14F-4D97-AF65-F5344CB8AC3E}">
        <p14:creationId xmlns:p14="http://schemas.microsoft.com/office/powerpoint/2010/main" val="3932371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97315">
                                            <p:txEl>
                                              <p:pRg st="2" end="2"/>
                                            </p:txEl>
                                          </p:spTgt>
                                        </p:tgtEl>
                                        <p:attrNameLst>
                                          <p:attrName>style.visibility</p:attrName>
                                        </p:attrNameLst>
                                      </p:cBhvr>
                                      <p:to>
                                        <p:strVal val="visible"/>
                                      </p:to>
                                    </p:set>
                                    <p:animEffect transition="in" filter="fade">
                                      <p:cBhvr>
                                        <p:cTn id="12" dur="500"/>
                                        <p:tgtEl>
                                          <p:spTgt spid="397315">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97315">
                                            <p:txEl>
                                              <p:pRg st="0" end="0"/>
                                            </p:txEl>
                                          </p:spTgt>
                                        </p:tgtEl>
                                        <p:attrNameLst>
                                          <p:attrName>style.visibility</p:attrName>
                                        </p:attrNameLst>
                                      </p:cBhvr>
                                      <p:to>
                                        <p:strVal val="visible"/>
                                      </p:to>
                                    </p:set>
                                    <p:animEffect transition="in" filter="fade">
                                      <p:cBhvr>
                                        <p:cTn id="17" dur="500"/>
                                        <p:tgtEl>
                                          <p:spTgt spid="397315">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97315">
                                            <p:txEl>
                                              <p:pRg st="1" end="1"/>
                                            </p:txEl>
                                          </p:spTgt>
                                        </p:tgtEl>
                                        <p:attrNameLst>
                                          <p:attrName>style.visibility</p:attrName>
                                        </p:attrNameLst>
                                      </p:cBhvr>
                                      <p:to>
                                        <p:strVal val="visible"/>
                                      </p:to>
                                    </p:set>
                                    <p:animEffect transition="in" filter="fade">
                                      <p:cBhvr>
                                        <p:cTn id="22" dur="500"/>
                                        <p:tgtEl>
                                          <p:spTgt spid="397315">
                                            <p:txEl>
                                              <p:pRg st="1" end="1"/>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97315">
                                            <p:txEl>
                                              <p:pRg st="3" end="3"/>
                                            </p:txEl>
                                          </p:spTgt>
                                        </p:tgtEl>
                                        <p:attrNameLst>
                                          <p:attrName>style.visibility</p:attrName>
                                        </p:attrNameLst>
                                      </p:cBhvr>
                                      <p:to>
                                        <p:strVal val="visible"/>
                                      </p:to>
                                    </p:set>
                                    <p:animEffect transition="in" filter="fade">
                                      <p:cBhvr>
                                        <p:cTn id="27" dur="500"/>
                                        <p:tgtEl>
                                          <p:spTgt spid="397315">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97315">
                                            <p:txEl>
                                              <p:pRg st="4" end="4"/>
                                            </p:txEl>
                                          </p:spTgt>
                                        </p:tgtEl>
                                        <p:attrNameLst>
                                          <p:attrName>style.visibility</p:attrName>
                                        </p:attrNameLst>
                                      </p:cBhvr>
                                      <p:to>
                                        <p:strVal val="visible"/>
                                      </p:to>
                                    </p:set>
                                    <p:animEffect transition="in" filter="fade">
                                      <p:cBhvr>
                                        <p:cTn id="32" dur="500"/>
                                        <p:tgtEl>
                                          <p:spTgt spid="397315">
                                            <p:txEl>
                                              <p:pRg st="4" end="4"/>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97315">
                                            <p:txEl>
                                              <p:pRg st="5" end="5"/>
                                            </p:txEl>
                                          </p:spTgt>
                                        </p:tgtEl>
                                        <p:attrNameLst>
                                          <p:attrName>style.visibility</p:attrName>
                                        </p:attrNameLst>
                                      </p:cBhvr>
                                      <p:to>
                                        <p:strVal val="visible"/>
                                      </p:to>
                                    </p:set>
                                    <p:animEffect transition="in" filter="fade">
                                      <p:cBhvr>
                                        <p:cTn id="37" dur="500"/>
                                        <p:tgtEl>
                                          <p:spTgt spid="397315">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32130" name="Rectangle 2"/>
          <p:cNvSpPr>
            <a:spLocks noGrp="1" noChangeArrowheads="1"/>
          </p:cNvSpPr>
          <p:nvPr>
            <p:ph type="title" idx="4294967295"/>
          </p:nvPr>
        </p:nvSpPr>
        <p:spPr>
          <a:xfrm>
            <a:off x="1524000" y="354360"/>
            <a:ext cx="9144000" cy="914400"/>
          </a:xfrm>
        </p:spPr>
        <p:txBody>
          <a:bodyPr>
            <a:normAutofit fontScale="90000"/>
          </a:bodyPr>
          <a:lstStyle/>
          <a:p>
            <a:pPr algn="ctr"/>
            <a:r>
              <a:rPr lang="en-GB" dirty="0"/>
              <a:t>Determining whether a breach of duty amounted to gross negligence</a:t>
            </a:r>
            <a:endParaRPr lang="en-US" dirty="0"/>
          </a:p>
        </p:txBody>
      </p:sp>
      <p:sp>
        <p:nvSpPr>
          <p:cNvPr id="432131" name="Rectangle 3"/>
          <p:cNvSpPr>
            <a:spLocks noGrp="1" noChangeArrowheads="1"/>
          </p:cNvSpPr>
          <p:nvPr>
            <p:ph idx="4294967295"/>
          </p:nvPr>
        </p:nvSpPr>
        <p:spPr>
          <a:xfrm>
            <a:off x="1127169" y="1640978"/>
            <a:ext cx="8388424" cy="4550397"/>
          </a:xfrm>
        </p:spPr>
        <p:txBody>
          <a:bodyPr>
            <a:noAutofit/>
          </a:bodyPr>
          <a:lstStyle/>
          <a:p>
            <a:pPr>
              <a:spcBef>
                <a:spcPts val="648"/>
              </a:spcBef>
            </a:pPr>
            <a:r>
              <a:rPr lang="en-GB" sz="3600" i="1" dirty="0"/>
              <a:t>Adomako – </a:t>
            </a:r>
            <a:r>
              <a:rPr lang="en-GB" sz="2400" i="1" dirty="0"/>
              <a:t>was the conduct  “ so bad in all the circumstances so as to amount to a criminal act or omission” Lord Mackay</a:t>
            </a:r>
          </a:p>
          <a:p>
            <a:pPr>
              <a:spcBef>
                <a:spcPts val="648"/>
              </a:spcBef>
            </a:pPr>
            <a:r>
              <a:rPr lang="en-GB" sz="3600" i="1" dirty="0"/>
              <a:t>Rose – </a:t>
            </a:r>
            <a:r>
              <a:rPr lang="en-GB" sz="2400" i="1" dirty="0"/>
              <a:t>‘serious and obvious risk of death’?</a:t>
            </a:r>
          </a:p>
          <a:p>
            <a:pPr>
              <a:spcBef>
                <a:spcPts val="648"/>
              </a:spcBef>
            </a:pPr>
            <a:r>
              <a:rPr lang="en-GB" sz="3600" i="1" dirty="0" err="1"/>
              <a:t>Kuddus</a:t>
            </a:r>
            <a:r>
              <a:rPr lang="en-GB" sz="3600" i="1" dirty="0"/>
              <a:t> – </a:t>
            </a:r>
            <a:r>
              <a:rPr lang="en-GB" sz="2400" i="1" dirty="0"/>
              <a:t>V died due to an allergic reaction to takeaway food. Allergy had been notified to one Defendant but not passed on to the other. As the second D had no knowledge of the allergy he could not have foreseen an obvious and serious risk of death.</a:t>
            </a:r>
          </a:p>
          <a:p>
            <a:pPr>
              <a:spcBef>
                <a:spcPts val="648"/>
              </a:spcBef>
            </a:pPr>
            <a:endParaRPr lang="en-GB" sz="3600" i="1" dirty="0"/>
          </a:p>
        </p:txBody>
      </p:sp>
    </p:spTree>
    <p:extLst>
      <p:ext uri="{BB962C8B-B14F-4D97-AF65-F5344CB8AC3E}">
        <p14:creationId xmlns:p14="http://schemas.microsoft.com/office/powerpoint/2010/main" val="9471530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32131">
                                            <p:txEl>
                                              <p:pRg st="0" end="0"/>
                                            </p:txEl>
                                          </p:spTgt>
                                        </p:tgtEl>
                                        <p:attrNameLst>
                                          <p:attrName>style.visibility</p:attrName>
                                        </p:attrNameLst>
                                      </p:cBhvr>
                                      <p:to>
                                        <p:strVal val="visible"/>
                                      </p:to>
                                    </p:set>
                                    <p:animEffect transition="in" filter="fade">
                                      <p:cBhvr>
                                        <p:cTn id="7" dur="500"/>
                                        <p:tgtEl>
                                          <p:spTgt spid="432131">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32131">
                                            <p:txEl>
                                              <p:pRg st="1" end="1"/>
                                            </p:txEl>
                                          </p:spTgt>
                                        </p:tgtEl>
                                        <p:attrNameLst>
                                          <p:attrName>style.visibility</p:attrName>
                                        </p:attrNameLst>
                                      </p:cBhvr>
                                      <p:to>
                                        <p:strVal val="visible"/>
                                      </p:to>
                                    </p:set>
                                    <p:animEffect transition="in" filter="fade">
                                      <p:cBhvr>
                                        <p:cTn id="12" dur="500"/>
                                        <p:tgtEl>
                                          <p:spTgt spid="432131">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32131">
                                            <p:txEl>
                                              <p:pRg st="2" end="2"/>
                                            </p:txEl>
                                          </p:spTgt>
                                        </p:tgtEl>
                                        <p:attrNameLst>
                                          <p:attrName>style.visibility</p:attrName>
                                        </p:attrNameLst>
                                      </p:cBhvr>
                                      <p:to>
                                        <p:strVal val="visible"/>
                                      </p:to>
                                    </p:set>
                                    <p:animEffect transition="in" filter="fade">
                                      <p:cBhvr>
                                        <p:cTn id="17" dur="500"/>
                                        <p:tgtEl>
                                          <p:spTgt spid="432131">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32131" grpId="0" build="p"/>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90E747B-2B92-AB6B-5BEE-E0E4E445D488}"/>
              </a:ext>
            </a:extLst>
          </p:cNvPr>
          <p:cNvPicPr>
            <a:picLocks noChangeAspect="1"/>
          </p:cNvPicPr>
          <p:nvPr/>
        </p:nvPicPr>
        <p:blipFill>
          <a:blip r:embed="rId2"/>
          <a:stretch>
            <a:fillRect/>
          </a:stretch>
        </p:blipFill>
        <p:spPr>
          <a:xfrm>
            <a:off x="4154905" y="0"/>
            <a:ext cx="3882189" cy="6858000"/>
          </a:xfrm>
          <a:prstGeom prst="rect">
            <a:avLst/>
          </a:prstGeom>
        </p:spPr>
      </p:pic>
    </p:spTree>
    <p:extLst>
      <p:ext uri="{BB962C8B-B14F-4D97-AF65-F5344CB8AC3E}">
        <p14:creationId xmlns:p14="http://schemas.microsoft.com/office/powerpoint/2010/main" val="278057785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idx="4294967295"/>
          </p:nvPr>
        </p:nvSpPr>
        <p:spPr>
          <a:xfrm>
            <a:off x="1524000" y="1916832"/>
            <a:ext cx="9144000" cy="936104"/>
          </a:xfrm>
        </p:spPr>
        <p:txBody>
          <a:bodyPr>
            <a:normAutofit fontScale="90000"/>
          </a:bodyPr>
          <a:lstStyle/>
          <a:p>
            <a:pPr algn="ctr"/>
            <a:r>
              <a:rPr lang="en-GB" sz="8000" dirty="0"/>
              <a:t>Unlawful </a:t>
            </a:r>
            <a:r>
              <a:rPr lang="en-GB" sz="8000"/>
              <a:t>act manslaughter</a:t>
            </a:r>
            <a:endParaRPr lang="en-US" sz="8000" dirty="0"/>
          </a:p>
        </p:txBody>
      </p:sp>
    </p:spTree>
    <p:extLst>
      <p:ext uri="{BB962C8B-B14F-4D97-AF65-F5344CB8AC3E}">
        <p14:creationId xmlns:p14="http://schemas.microsoft.com/office/powerpoint/2010/main" val="56140347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32130" name="Rectangle 2"/>
          <p:cNvSpPr>
            <a:spLocks noGrp="1" noChangeArrowheads="1"/>
          </p:cNvSpPr>
          <p:nvPr>
            <p:ph type="title" idx="4294967295"/>
          </p:nvPr>
        </p:nvSpPr>
        <p:spPr>
          <a:xfrm>
            <a:off x="512530" y="354360"/>
            <a:ext cx="10155470" cy="914400"/>
          </a:xfrm>
        </p:spPr>
        <p:txBody>
          <a:bodyPr>
            <a:normAutofit fontScale="90000"/>
          </a:bodyPr>
          <a:lstStyle/>
          <a:p>
            <a:pPr algn="ctr"/>
            <a:r>
              <a:rPr lang="en-GB" sz="4400" dirty="0"/>
              <a:t>Unlawful act manslaughter</a:t>
            </a:r>
            <a:br>
              <a:rPr lang="en-GB" sz="4400" dirty="0"/>
            </a:br>
            <a:r>
              <a:rPr lang="en-GB" sz="4000" dirty="0"/>
              <a:t>Required elements per A-G’s Reference (No 3 of 1994)</a:t>
            </a:r>
            <a:endParaRPr lang="en-US" sz="4000" dirty="0"/>
          </a:p>
        </p:txBody>
      </p:sp>
      <p:sp>
        <p:nvSpPr>
          <p:cNvPr id="432131" name="Rectangle 3"/>
          <p:cNvSpPr>
            <a:spLocks noGrp="1" noChangeArrowheads="1"/>
          </p:cNvSpPr>
          <p:nvPr>
            <p:ph idx="4294967295"/>
          </p:nvPr>
        </p:nvSpPr>
        <p:spPr>
          <a:xfrm>
            <a:off x="955169" y="2320700"/>
            <a:ext cx="7960530" cy="3637461"/>
          </a:xfrm>
        </p:spPr>
        <p:txBody>
          <a:bodyPr>
            <a:noAutofit/>
          </a:bodyPr>
          <a:lstStyle/>
          <a:p>
            <a:pPr marL="68580" indent="0">
              <a:lnSpc>
                <a:spcPct val="150000"/>
              </a:lnSpc>
              <a:spcBef>
                <a:spcPts val="648"/>
              </a:spcBef>
              <a:buNone/>
            </a:pPr>
            <a:r>
              <a:rPr lang="en-GB" sz="2400" dirty="0"/>
              <a:t>1. The defendant did an act</a:t>
            </a:r>
          </a:p>
          <a:p>
            <a:pPr marL="68580" indent="0">
              <a:lnSpc>
                <a:spcPct val="150000"/>
              </a:lnSpc>
              <a:spcBef>
                <a:spcPts val="648"/>
              </a:spcBef>
              <a:buNone/>
            </a:pPr>
            <a:r>
              <a:rPr lang="en-GB" sz="2400" dirty="0"/>
              <a:t>2. The act was unlawful</a:t>
            </a:r>
          </a:p>
          <a:p>
            <a:pPr marL="68580" indent="0">
              <a:lnSpc>
                <a:spcPct val="150000"/>
              </a:lnSpc>
              <a:spcBef>
                <a:spcPts val="648"/>
              </a:spcBef>
              <a:buNone/>
            </a:pPr>
            <a:r>
              <a:rPr lang="en-GB" sz="2400" dirty="0"/>
              <a:t>3. The act was dangerous</a:t>
            </a:r>
          </a:p>
          <a:p>
            <a:pPr marL="68580" indent="0">
              <a:lnSpc>
                <a:spcPct val="150000"/>
              </a:lnSpc>
              <a:spcBef>
                <a:spcPts val="648"/>
              </a:spcBef>
              <a:buNone/>
            </a:pPr>
            <a:r>
              <a:rPr lang="en-GB" sz="2400" dirty="0"/>
              <a:t>4. The act caused the victim’s death</a:t>
            </a:r>
          </a:p>
          <a:p>
            <a:pPr marL="68580" indent="0">
              <a:lnSpc>
                <a:spcPct val="150000"/>
              </a:lnSpc>
              <a:spcBef>
                <a:spcPts val="648"/>
              </a:spcBef>
              <a:buNone/>
            </a:pPr>
            <a:r>
              <a:rPr lang="en-GB" sz="2400" dirty="0"/>
              <a:t>5. The defendant intended to do the act (BUT this is not the same as intending the result)</a:t>
            </a:r>
          </a:p>
        </p:txBody>
      </p:sp>
    </p:spTree>
    <p:extLst>
      <p:ext uri="{BB962C8B-B14F-4D97-AF65-F5344CB8AC3E}">
        <p14:creationId xmlns:p14="http://schemas.microsoft.com/office/powerpoint/2010/main" val="89376513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32130" name="Rectangle 2"/>
          <p:cNvSpPr>
            <a:spLocks noGrp="1" noChangeArrowheads="1"/>
          </p:cNvSpPr>
          <p:nvPr>
            <p:ph type="title" idx="4294967295"/>
          </p:nvPr>
        </p:nvSpPr>
        <p:spPr>
          <a:xfrm>
            <a:off x="568831" y="278645"/>
            <a:ext cx="9144000" cy="914400"/>
          </a:xfrm>
        </p:spPr>
        <p:txBody>
          <a:bodyPr/>
          <a:lstStyle/>
          <a:p>
            <a:pPr algn="ctr"/>
            <a:r>
              <a:rPr lang="en-GB" sz="4400" dirty="0"/>
              <a:t>Unlawful act manslaughter</a:t>
            </a:r>
            <a:endParaRPr lang="en-US" sz="4400" dirty="0"/>
          </a:p>
        </p:txBody>
      </p:sp>
      <p:sp>
        <p:nvSpPr>
          <p:cNvPr id="432131" name="Rectangle 3"/>
          <p:cNvSpPr>
            <a:spLocks noGrp="1" noChangeArrowheads="1"/>
          </p:cNvSpPr>
          <p:nvPr>
            <p:ph idx="4294967295"/>
          </p:nvPr>
        </p:nvSpPr>
        <p:spPr>
          <a:xfrm>
            <a:off x="495057" y="1077478"/>
            <a:ext cx="10326314" cy="5317745"/>
          </a:xfrm>
        </p:spPr>
        <p:txBody>
          <a:bodyPr>
            <a:noAutofit/>
          </a:bodyPr>
          <a:lstStyle/>
          <a:p>
            <a:pPr marL="68580" indent="0">
              <a:lnSpc>
                <a:spcPct val="150000"/>
              </a:lnSpc>
              <a:spcBef>
                <a:spcPts val="648"/>
              </a:spcBef>
              <a:buNone/>
            </a:pPr>
            <a:r>
              <a:rPr lang="en-GB" sz="3200" dirty="0">
                <a:solidFill>
                  <a:schemeClr val="tx2"/>
                </a:solidFill>
              </a:rPr>
              <a:t>1. The defendant did an act – an omission will not suffice ( Lowe (1973 – neglect of a child – was an offence under CYPA 1933 but not UAM)</a:t>
            </a:r>
            <a:br>
              <a:rPr lang="en-GB" sz="3200" dirty="0">
                <a:solidFill>
                  <a:schemeClr val="tx2"/>
                </a:solidFill>
              </a:rPr>
            </a:br>
            <a:endParaRPr lang="en-GB" sz="3200" dirty="0">
              <a:solidFill>
                <a:schemeClr val="tx2"/>
              </a:solidFill>
            </a:endParaRPr>
          </a:p>
          <a:p>
            <a:pPr marL="68580" indent="0">
              <a:lnSpc>
                <a:spcPct val="150000"/>
              </a:lnSpc>
              <a:spcBef>
                <a:spcPts val="648"/>
              </a:spcBef>
              <a:buNone/>
            </a:pPr>
            <a:r>
              <a:rPr lang="en-GB" sz="3200" dirty="0"/>
              <a:t>2. The act was unlawful – the act must be a crime ( not a civil wrong) and the elements of that crime must be established </a:t>
            </a:r>
            <a:r>
              <a:rPr lang="en-GB" sz="3200" dirty="0" err="1"/>
              <a:t>e.g</a:t>
            </a:r>
            <a:r>
              <a:rPr lang="en-GB" sz="3200" dirty="0"/>
              <a:t> Lamb (1967)</a:t>
            </a:r>
            <a:endParaRPr lang="en-GB" sz="2800" dirty="0"/>
          </a:p>
        </p:txBody>
      </p:sp>
    </p:spTree>
    <p:extLst>
      <p:ext uri="{BB962C8B-B14F-4D97-AF65-F5344CB8AC3E}">
        <p14:creationId xmlns:p14="http://schemas.microsoft.com/office/powerpoint/2010/main" val="702851719"/>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1186" name="Rectangle 2"/>
          <p:cNvSpPr>
            <a:spLocks noGrp="1" noChangeArrowheads="1"/>
          </p:cNvSpPr>
          <p:nvPr>
            <p:ph type="title" idx="4294967295"/>
          </p:nvPr>
        </p:nvSpPr>
        <p:spPr>
          <a:xfrm>
            <a:off x="1524000" y="512763"/>
            <a:ext cx="9144000" cy="914400"/>
          </a:xfrm>
        </p:spPr>
        <p:txBody>
          <a:bodyPr/>
          <a:lstStyle/>
          <a:p>
            <a:pPr algn="ctr"/>
            <a:r>
              <a:rPr lang="en-GB" sz="4400" i="1" dirty="0"/>
              <a:t>Lamb</a:t>
            </a:r>
            <a:endParaRPr lang="en-US" sz="4400" i="1" dirty="0"/>
          </a:p>
        </p:txBody>
      </p:sp>
      <p:sp>
        <p:nvSpPr>
          <p:cNvPr id="221187" name="Rectangle 3"/>
          <p:cNvSpPr>
            <a:spLocks noGrp="1" noChangeArrowheads="1"/>
          </p:cNvSpPr>
          <p:nvPr>
            <p:ph idx="4294967295"/>
          </p:nvPr>
        </p:nvSpPr>
        <p:spPr>
          <a:xfrm>
            <a:off x="605717" y="1683196"/>
            <a:ext cx="5668333" cy="2178252"/>
          </a:xfrm>
        </p:spPr>
        <p:txBody>
          <a:bodyPr>
            <a:noAutofit/>
          </a:bodyPr>
          <a:lstStyle/>
          <a:p>
            <a:r>
              <a:rPr lang="en-GB" sz="3200" dirty="0">
                <a:latin typeface="Arial" charset="0"/>
              </a:rPr>
              <a:t>Lamb could only be convicted of unlawful act manslaughter if he had committed a crime</a:t>
            </a:r>
          </a:p>
          <a:p>
            <a:r>
              <a:rPr lang="en-GB" sz="3200" dirty="0">
                <a:latin typeface="Arial" charset="0"/>
              </a:rPr>
              <a:t>Lamb lacked the </a:t>
            </a:r>
            <a:r>
              <a:rPr lang="en-GB" sz="3200" i="1" dirty="0" err="1">
                <a:latin typeface="Arial" charset="0"/>
              </a:rPr>
              <a:t>mens</a:t>
            </a:r>
            <a:r>
              <a:rPr lang="en-GB" sz="3200" i="1" dirty="0">
                <a:latin typeface="Arial" charset="0"/>
              </a:rPr>
              <a:t> rea </a:t>
            </a:r>
            <a:r>
              <a:rPr lang="en-GB" sz="3200" dirty="0">
                <a:latin typeface="Arial" charset="0"/>
              </a:rPr>
              <a:t>of battery, and so was not guilty of unlawful act manslaughter</a:t>
            </a:r>
            <a:endParaRPr lang="en-US" sz="3200" dirty="0">
              <a:latin typeface="Arial" charset="0"/>
            </a:endParaRPr>
          </a:p>
        </p:txBody>
      </p:sp>
      <p:pic>
        <p:nvPicPr>
          <p:cNvPr id="6146" name="Picture 2" descr="elated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47848" y="2042935"/>
            <a:ext cx="2520118" cy="277213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843427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146"/>
                                        </p:tgtEl>
                                        <p:attrNameLst>
                                          <p:attrName>style.visibility</p:attrName>
                                        </p:attrNameLst>
                                      </p:cBhvr>
                                      <p:to>
                                        <p:strVal val="visible"/>
                                      </p:to>
                                    </p:set>
                                    <p:animEffect transition="in" filter="fade">
                                      <p:cBhvr>
                                        <p:cTn id="7" dur="500"/>
                                        <p:tgtEl>
                                          <p:spTgt spid="614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21187">
                                            <p:txEl>
                                              <p:pRg st="0" end="0"/>
                                            </p:txEl>
                                          </p:spTgt>
                                        </p:tgtEl>
                                        <p:attrNameLst>
                                          <p:attrName>style.visibility</p:attrName>
                                        </p:attrNameLst>
                                      </p:cBhvr>
                                      <p:to>
                                        <p:strVal val="visible"/>
                                      </p:to>
                                    </p:set>
                                    <p:animEffect transition="in" filter="fade">
                                      <p:cBhvr>
                                        <p:cTn id="12" dur="500"/>
                                        <p:tgtEl>
                                          <p:spTgt spid="221187">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21187">
                                            <p:txEl>
                                              <p:pRg st="1" end="1"/>
                                            </p:txEl>
                                          </p:spTgt>
                                        </p:tgtEl>
                                        <p:attrNameLst>
                                          <p:attrName>style.visibility</p:attrName>
                                        </p:attrNameLst>
                                      </p:cBhvr>
                                      <p:to>
                                        <p:strVal val="visible"/>
                                      </p:to>
                                    </p:set>
                                    <p:animEffect transition="in" filter="fade">
                                      <p:cBhvr>
                                        <p:cTn id="17" dur="500"/>
                                        <p:tgtEl>
                                          <p:spTgt spid="221187">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1187" grpId="0" build="p"/>
    </p:bldLst>
  </p:timing>
</p:sld>
</file>

<file path=ppt/slides/slide4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32130" name="Rectangle 2"/>
          <p:cNvSpPr>
            <a:spLocks noGrp="1" noChangeArrowheads="1"/>
          </p:cNvSpPr>
          <p:nvPr>
            <p:ph type="title" idx="4294967295"/>
          </p:nvPr>
        </p:nvSpPr>
        <p:spPr>
          <a:xfrm>
            <a:off x="1524000" y="354360"/>
            <a:ext cx="9144000" cy="914400"/>
          </a:xfrm>
        </p:spPr>
        <p:txBody>
          <a:bodyPr/>
          <a:lstStyle/>
          <a:p>
            <a:pPr algn="ctr"/>
            <a:r>
              <a:rPr lang="en-GB" sz="4400" dirty="0"/>
              <a:t>3.The act was dangerous</a:t>
            </a:r>
            <a:endParaRPr lang="en-US" sz="4400" dirty="0"/>
          </a:p>
        </p:txBody>
      </p:sp>
      <p:sp>
        <p:nvSpPr>
          <p:cNvPr id="432131" name="Rectangle 3"/>
          <p:cNvSpPr>
            <a:spLocks noGrp="1" noChangeArrowheads="1"/>
          </p:cNvSpPr>
          <p:nvPr>
            <p:ph idx="4294967295"/>
          </p:nvPr>
        </p:nvSpPr>
        <p:spPr>
          <a:xfrm>
            <a:off x="675608" y="1438579"/>
            <a:ext cx="9614604" cy="4956644"/>
          </a:xfrm>
        </p:spPr>
        <p:txBody>
          <a:bodyPr>
            <a:noAutofit/>
          </a:bodyPr>
          <a:lstStyle/>
          <a:p>
            <a:pPr>
              <a:spcBef>
                <a:spcPts val="648"/>
              </a:spcBef>
            </a:pPr>
            <a:r>
              <a:rPr lang="en-GB" sz="2400" dirty="0"/>
              <a:t>The test for dangerousness</a:t>
            </a:r>
          </a:p>
          <a:p>
            <a:pPr lvl="1">
              <a:spcBef>
                <a:spcPts val="648"/>
              </a:spcBef>
            </a:pPr>
            <a:r>
              <a:rPr lang="en-GB" sz="2400" dirty="0"/>
              <a:t>Per Edmund Davies J in Church (1966) “the unlawful act must be such as all sober and reasonable people would inevitably recognise must subject the other person to , at least, the risk f some harm resulting therefrom, albeit not serious harm”</a:t>
            </a:r>
          </a:p>
          <a:p>
            <a:pPr lvl="1">
              <a:spcBef>
                <a:spcPts val="648"/>
              </a:spcBef>
            </a:pPr>
            <a:r>
              <a:rPr lang="en-GB" sz="2400" dirty="0"/>
              <a:t>So the test is: would the reasonable man have foreseen a risk of some harm? </a:t>
            </a:r>
          </a:p>
          <a:p>
            <a:pPr>
              <a:spcBef>
                <a:spcPts val="648"/>
              </a:spcBef>
            </a:pPr>
            <a:r>
              <a:rPr lang="en-GB" sz="2400" dirty="0"/>
              <a:t>What information may be taken into account when applying the dangerousness test?</a:t>
            </a:r>
          </a:p>
        </p:txBody>
      </p:sp>
    </p:spTree>
    <p:extLst>
      <p:ext uri="{BB962C8B-B14F-4D97-AF65-F5344CB8AC3E}">
        <p14:creationId xmlns:p14="http://schemas.microsoft.com/office/powerpoint/2010/main" val="21269692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32131">
                                            <p:txEl>
                                              <p:pRg st="3" end="3"/>
                                            </p:txEl>
                                          </p:spTgt>
                                        </p:tgtEl>
                                        <p:attrNameLst>
                                          <p:attrName>style.visibility</p:attrName>
                                        </p:attrNameLst>
                                      </p:cBhvr>
                                      <p:to>
                                        <p:strVal val="visible"/>
                                      </p:to>
                                    </p:set>
                                    <p:animEffect transition="in" filter="fade">
                                      <p:cBhvr>
                                        <p:cTn id="7" dur="500"/>
                                        <p:tgtEl>
                                          <p:spTgt spid="432131">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32131" grpId="0" uiExpand="1" build="p"/>
    </p:bldLst>
  </p:timing>
</p:sld>
</file>

<file path=ppt/slides/slide4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32130" name="Rectangle 2"/>
          <p:cNvSpPr>
            <a:spLocks noGrp="1" noChangeArrowheads="1"/>
          </p:cNvSpPr>
          <p:nvPr>
            <p:ph type="title" idx="4294967295"/>
          </p:nvPr>
        </p:nvSpPr>
        <p:spPr>
          <a:xfrm>
            <a:off x="1046415" y="156337"/>
            <a:ext cx="9144000" cy="914400"/>
          </a:xfrm>
        </p:spPr>
        <p:txBody>
          <a:bodyPr/>
          <a:lstStyle/>
          <a:p>
            <a:pPr algn="ctr"/>
            <a:r>
              <a:rPr lang="en-GB" sz="4400" i="1" dirty="0"/>
              <a:t>Bristow (2013)</a:t>
            </a:r>
            <a:endParaRPr lang="en-US" sz="4400" i="1" dirty="0"/>
          </a:p>
        </p:txBody>
      </p:sp>
      <p:sp>
        <p:nvSpPr>
          <p:cNvPr id="432131" name="Rectangle 3"/>
          <p:cNvSpPr>
            <a:spLocks noGrp="1" noChangeArrowheads="1"/>
          </p:cNvSpPr>
          <p:nvPr>
            <p:ph idx="4294967295"/>
          </p:nvPr>
        </p:nvSpPr>
        <p:spPr>
          <a:xfrm>
            <a:off x="661232" y="1360887"/>
            <a:ext cx="6263746" cy="4993320"/>
          </a:xfrm>
        </p:spPr>
        <p:txBody>
          <a:bodyPr>
            <a:noAutofit/>
          </a:bodyPr>
          <a:lstStyle/>
          <a:p>
            <a:pPr>
              <a:spcBef>
                <a:spcPts val="648"/>
              </a:spcBef>
            </a:pPr>
            <a:r>
              <a:rPr lang="en-GB" sz="3200" dirty="0"/>
              <a:t>A reasonable man would have foreseen a risk that the burglary might be interrupted </a:t>
            </a:r>
            <a:r>
              <a:rPr lang="mr-IN" sz="3200" dirty="0"/>
              <a:t>…</a:t>
            </a:r>
            <a:endParaRPr lang="en-GB" sz="3200" dirty="0"/>
          </a:p>
          <a:p>
            <a:pPr>
              <a:spcBef>
                <a:spcPts val="648"/>
              </a:spcBef>
            </a:pPr>
            <a:r>
              <a:rPr lang="mr-IN" sz="3200" dirty="0"/>
              <a:t>…</a:t>
            </a:r>
            <a:r>
              <a:rPr lang="en-GB" sz="3200" dirty="0"/>
              <a:t> and so would have foreseen a risk that an intervener might suffer some harm (V was runover by the heavy vehicles the Ds were stealing.</a:t>
            </a:r>
          </a:p>
        </p:txBody>
      </p:sp>
      <p:pic>
        <p:nvPicPr>
          <p:cNvPr id="8194" name="Picture 2" descr="elated image"/>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856851" y="1898310"/>
            <a:ext cx="3207679" cy="24086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117692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8194"/>
                                        </p:tgtEl>
                                        <p:attrNameLst>
                                          <p:attrName>style.visibility</p:attrName>
                                        </p:attrNameLst>
                                      </p:cBhvr>
                                      <p:to>
                                        <p:strVal val="visible"/>
                                      </p:to>
                                    </p:set>
                                    <p:animEffect transition="in" filter="fade">
                                      <p:cBhvr>
                                        <p:cTn id="7" dur="500"/>
                                        <p:tgtEl>
                                          <p:spTgt spid="819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32131">
                                            <p:txEl>
                                              <p:pRg st="0" end="0"/>
                                            </p:txEl>
                                          </p:spTgt>
                                        </p:tgtEl>
                                        <p:attrNameLst>
                                          <p:attrName>style.visibility</p:attrName>
                                        </p:attrNameLst>
                                      </p:cBhvr>
                                      <p:to>
                                        <p:strVal val="visible"/>
                                      </p:to>
                                    </p:set>
                                    <p:animEffect transition="in" filter="fade">
                                      <p:cBhvr>
                                        <p:cTn id="12" dur="500"/>
                                        <p:tgtEl>
                                          <p:spTgt spid="432131">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32131">
                                            <p:txEl>
                                              <p:pRg st="1" end="1"/>
                                            </p:txEl>
                                          </p:spTgt>
                                        </p:tgtEl>
                                        <p:attrNameLst>
                                          <p:attrName>style.visibility</p:attrName>
                                        </p:attrNameLst>
                                      </p:cBhvr>
                                      <p:to>
                                        <p:strVal val="visible"/>
                                      </p:to>
                                    </p:set>
                                    <p:animEffect transition="in" filter="fade">
                                      <p:cBhvr>
                                        <p:cTn id="17" dur="500"/>
                                        <p:tgtEl>
                                          <p:spTgt spid="432131">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32131" grpId="0" build="p"/>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6306" name="Rectangle 2"/>
          <p:cNvSpPr>
            <a:spLocks noGrp="1" noChangeArrowheads="1"/>
          </p:cNvSpPr>
          <p:nvPr>
            <p:ph type="title" idx="4294967295"/>
          </p:nvPr>
        </p:nvSpPr>
        <p:spPr>
          <a:xfrm>
            <a:off x="1560512" y="512763"/>
            <a:ext cx="9144000" cy="914400"/>
          </a:xfrm>
        </p:spPr>
        <p:txBody>
          <a:bodyPr/>
          <a:lstStyle/>
          <a:p>
            <a:pPr algn="ctr"/>
            <a:r>
              <a:rPr lang="en-GB" sz="4400" i="1" dirty="0"/>
              <a:t>Watson</a:t>
            </a:r>
            <a:endParaRPr lang="en-US" sz="4400" i="1" dirty="0"/>
          </a:p>
        </p:txBody>
      </p:sp>
      <p:sp>
        <p:nvSpPr>
          <p:cNvPr id="226307" name="Rectangle 3"/>
          <p:cNvSpPr>
            <a:spLocks noGrp="1" noChangeArrowheads="1"/>
          </p:cNvSpPr>
          <p:nvPr>
            <p:ph idx="4294967295"/>
          </p:nvPr>
        </p:nvSpPr>
        <p:spPr>
          <a:xfrm>
            <a:off x="582420" y="1628801"/>
            <a:ext cx="6233661" cy="4841875"/>
          </a:xfrm>
        </p:spPr>
        <p:txBody>
          <a:bodyPr>
            <a:normAutofit/>
          </a:bodyPr>
          <a:lstStyle/>
          <a:p>
            <a:pPr>
              <a:lnSpc>
                <a:spcPct val="90000"/>
              </a:lnSpc>
            </a:pPr>
            <a:r>
              <a:rPr lang="en-GB" sz="2800" dirty="0">
                <a:latin typeface="Arial" charset="0"/>
              </a:rPr>
              <a:t>Information that became available during the commission of the offence can be taken into account when applying the dangerousness test</a:t>
            </a:r>
          </a:p>
          <a:p>
            <a:pPr>
              <a:lnSpc>
                <a:spcPct val="90000"/>
              </a:lnSpc>
            </a:pPr>
            <a:r>
              <a:rPr lang="en-GB" sz="2800" dirty="0">
                <a:latin typeface="Arial" charset="0"/>
              </a:rPr>
              <a:t>Since knowledge of V’s age (87) and frailty became available to D during the course of the burglary, this could be taken into account</a:t>
            </a:r>
            <a:endParaRPr lang="en-US" sz="2800" dirty="0">
              <a:latin typeface="Arial" charset="0"/>
            </a:endParaRPr>
          </a:p>
        </p:txBody>
      </p:sp>
      <p:pic>
        <p:nvPicPr>
          <p:cNvPr id="3" name="Picture 2" descr="A person wearing a black mask and holding a blue bar&#10;&#10;Description automatically generated">
            <a:extLst>
              <a:ext uri="{FF2B5EF4-FFF2-40B4-BE49-F238E27FC236}">
                <a16:creationId xmlns:a16="http://schemas.microsoft.com/office/drawing/2014/main" id="{5C364457-95AA-9AA5-2EDE-93D0373F8574}"/>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460805" y="2015664"/>
            <a:ext cx="2607787" cy="2034074"/>
          </a:xfrm>
          <a:prstGeom prst="rect">
            <a:avLst/>
          </a:prstGeom>
        </p:spPr>
      </p:pic>
      <p:sp>
        <p:nvSpPr>
          <p:cNvPr id="4" name="TextBox 3">
            <a:extLst>
              <a:ext uri="{FF2B5EF4-FFF2-40B4-BE49-F238E27FC236}">
                <a16:creationId xmlns:a16="http://schemas.microsoft.com/office/drawing/2014/main" id="{5EBBB358-4E89-680A-2F9E-864527124F00}"/>
              </a:ext>
            </a:extLst>
          </p:cNvPr>
          <p:cNvSpPr txBox="1"/>
          <p:nvPr/>
        </p:nvSpPr>
        <p:spPr>
          <a:xfrm>
            <a:off x="6998266" y="4303359"/>
            <a:ext cx="3810000" cy="230832"/>
          </a:xfrm>
          <a:prstGeom prst="rect">
            <a:avLst/>
          </a:prstGeom>
          <a:noFill/>
        </p:spPr>
        <p:txBody>
          <a:bodyPr wrap="square" rtlCol="0">
            <a:spAutoFit/>
          </a:bodyPr>
          <a:lstStyle/>
          <a:p>
            <a:r>
              <a:rPr lang="en-GB" sz="900" dirty="0">
                <a:hlinkClick r:id="rId4" tooltip="https://safeandsolo.com/what-to-do-after-a-home-burglary/"/>
              </a:rPr>
              <a:t>This Photo</a:t>
            </a:r>
            <a:r>
              <a:rPr lang="en-GB" sz="900" dirty="0"/>
              <a:t> by Unknown Author is licensed under </a:t>
            </a:r>
            <a:r>
              <a:rPr lang="en-GB" sz="900" dirty="0">
                <a:hlinkClick r:id="rId5" tooltip="https://creativecommons.org/licenses/by-nc-nd/3.0/"/>
              </a:rPr>
              <a:t>CC BY-NC-ND</a:t>
            </a:r>
            <a:endParaRPr lang="en-GB" sz="900" dirty="0"/>
          </a:p>
        </p:txBody>
      </p:sp>
    </p:spTree>
    <p:extLst>
      <p:ext uri="{BB962C8B-B14F-4D97-AF65-F5344CB8AC3E}">
        <p14:creationId xmlns:p14="http://schemas.microsoft.com/office/powerpoint/2010/main" val="8086679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26307">
                                            <p:txEl>
                                              <p:pRg st="0" end="0"/>
                                            </p:txEl>
                                          </p:spTgt>
                                        </p:tgtEl>
                                        <p:attrNameLst>
                                          <p:attrName>style.visibility</p:attrName>
                                        </p:attrNameLst>
                                      </p:cBhvr>
                                      <p:to>
                                        <p:strVal val="visible"/>
                                      </p:to>
                                    </p:set>
                                    <p:animEffect transition="in" filter="fade">
                                      <p:cBhvr>
                                        <p:cTn id="7" dur="500"/>
                                        <p:tgtEl>
                                          <p:spTgt spid="22630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26307">
                                            <p:txEl>
                                              <p:pRg st="1" end="1"/>
                                            </p:txEl>
                                          </p:spTgt>
                                        </p:tgtEl>
                                        <p:attrNameLst>
                                          <p:attrName>style.visibility</p:attrName>
                                        </p:attrNameLst>
                                      </p:cBhvr>
                                      <p:to>
                                        <p:strVal val="visible"/>
                                      </p:to>
                                    </p:set>
                                    <p:animEffect transition="in" filter="fade">
                                      <p:cBhvr>
                                        <p:cTn id="12" dur="500"/>
                                        <p:tgtEl>
                                          <p:spTgt spid="226307">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6307" grpId="0" build="p"/>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4258" name="Rectangle 2"/>
          <p:cNvSpPr>
            <a:spLocks noGrp="1" noChangeArrowheads="1"/>
          </p:cNvSpPr>
          <p:nvPr>
            <p:ph type="title" idx="4294967295"/>
          </p:nvPr>
        </p:nvSpPr>
        <p:spPr>
          <a:xfrm>
            <a:off x="1524000" y="512763"/>
            <a:ext cx="9144000" cy="914400"/>
          </a:xfrm>
        </p:spPr>
        <p:txBody>
          <a:bodyPr/>
          <a:lstStyle/>
          <a:p>
            <a:pPr algn="ctr"/>
            <a:r>
              <a:rPr lang="en-GB" sz="4400" i="1" dirty="0"/>
              <a:t>Dawson (1985)</a:t>
            </a:r>
            <a:endParaRPr lang="en-US" sz="4400" i="1" dirty="0"/>
          </a:p>
        </p:txBody>
      </p:sp>
      <p:sp>
        <p:nvSpPr>
          <p:cNvPr id="224259" name="Rectangle 3"/>
          <p:cNvSpPr>
            <a:spLocks noGrp="1" noChangeArrowheads="1"/>
          </p:cNvSpPr>
          <p:nvPr>
            <p:ph idx="4294967295"/>
          </p:nvPr>
        </p:nvSpPr>
        <p:spPr>
          <a:xfrm>
            <a:off x="1069202" y="1691481"/>
            <a:ext cx="4717802" cy="3475037"/>
          </a:xfrm>
        </p:spPr>
        <p:txBody>
          <a:bodyPr>
            <a:normAutofit/>
          </a:bodyPr>
          <a:lstStyle/>
          <a:p>
            <a:r>
              <a:rPr lang="en-GB" sz="2800" dirty="0">
                <a:latin typeface="Arial" charset="0"/>
              </a:rPr>
              <a:t>The trial judge should not have told the jury to take V’s heart disease into account </a:t>
            </a:r>
            <a:r>
              <a:rPr lang="mr-IN" sz="2800" dirty="0">
                <a:latin typeface="Arial" charset="0"/>
              </a:rPr>
              <a:t>…</a:t>
            </a:r>
            <a:endParaRPr lang="en-GB" sz="2800" dirty="0">
              <a:latin typeface="Arial" charset="0"/>
            </a:endParaRPr>
          </a:p>
          <a:p>
            <a:r>
              <a:rPr lang="mr-IN" sz="2800" dirty="0">
                <a:latin typeface="Arial" charset="0"/>
              </a:rPr>
              <a:t>…</a:t>
            </a:r>
            <a:r>
              <a:rPr lang="en-GB" sz="2800" dirty="0">
                <a:latin typeface="Arial" charset="0"/>
              </a:rPr>
              <a:t> since there was no way that the Ds could have known about it</a:t>
            </a:r>
            <a:endParaRPr lang="en-US" sz="2800" dirty="0">
              <a:latin typeface="Arial" charset="0"/>
            </a:endParaRPr>
          </a:p>
        </p:txBody>
      </p:sp>
      <p:pic>
        <p:nvPicPr>
          <p:cNvPr id="3" name="Picture 2" descr="A gas station at night&#10;&#10;Description automatically generated">
            <a:extLst>
              <a:ext uri="{FF2B5EF4-FFF2-40B4-BE49-F238E27FC236}">
                <a16:creationId xmlns:a16="http://schemas.microsoft.com/office/drawing/2014/main" id="{7AE7A136-76A4-AEB6-C83D-ED2A6ED92F8D}"/>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031754" y="2248142"/>
            <a:ext cx="3718237" cy="2788677"/>
          </a:xfrm>
          <a:prstGeom prst="rect">
            <a:avLst/>
          </a:prstGeom>
        </p:spPr>
      </p:pic>
      <p:sp>
        <p:nvSpPr>
          <p:cNvPr id="4" name="TextBox 3">
            <a:extLst>
              <a:ext uri="{FF2B5EF4-FFF2-40B4-BE49-F238E27FC236}">
                <a16:creationId xmlns:a16="http://schemas.microsoft.com/office/drawing/2014/main" id="{DD2699DE-EEC5-ACA2-E48F-D80D73AAEB2F}"/>
              </a:ext>
            </a:extLst>
          </p:cNvPr>
          <p:cNvSpPr txBox="1"/>
          <p:nvPr/>
        </p:nvSpPr>
        <p:spPr>
          <a:xfrm>
            <a:off x="7487402" y="5166518"/>
            <a:ext cx="2279852" cy="369332"/>
          </a:xfrm>
          <a:prstGeom prst="rect">
            <a:avLst/>
          </a:prstGeom>
          <a:noFill/>
        </p:spPr>
        <p:txBody>
          <a:bodyPr wrap="square" rtlCol="0">
            <a:spAutoFit/>
          </a:bodyPr>
          <a:lstStyle/>
          <a:p>
            <a:r>
              <a:rPr lang="en-GB" sz="900" dirty="0">
                <a:hlinkClick r:id="rId4" tooltip="https://www.geograph.org.uk/photo/6010039"/>
              </a:rPr>
              <a:t>This Photo</a:t>
            </a:r>
            <a:r>
              <a:rPr lang="en-GB" sz="900" dirty="0"/>
              <a:t> by Unknown Author is licensed under </a:t>
            </a:r>
            <a:r>
              <a:rPr lang="en-GB" sz="900" dirty="0">
                <a:hlinkClick r:id="rId5" tooltip="https://creativecommons.org/licenses/by-sa/3.0/"/>
              </a:rPr>
              <a:t>CC BY-SA</a:t>
            </a:r>
            <a:endParaRPr lang="en-GB" sz="900" dirty="0"/>
          </a:p>
        </p:txBody>
      </p:sp>
    </p:spTree>
    <p:extLst>
      <p:ext uri="{BB962C8B-B14F-4D97-AF65-F5344CB8AC3E}">
        <p14:creationId xmlns:p14="http://schemas.microsoft.com/office/powerpoint/2010/main" val="6545859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24259">
                                            <p:txEl>
                                              <p:pRg st="0" end="0"/>
                                            </p:txEl>
                                          </p:spTgt>
                                        </p:tgtEl>
                                        <p:attrNameLst>
                                          <p:attrName>style.visibility</p:attrName>
                                        </p:attrNameLst>
                                      </p:cBhvr>
                                      <p:to>
                                        <p:strVal val="visible"/>
                                      </p:to>
                                    </p:set>
                                    <p:animEffect transition="in" filter="fade">
                                      <p:cBhvr>
                                        <p:cTn id="7" dur="500"/>
                                        <p:tgtEl>
                                          <p:spTgt spid="22425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24259">
                                            <p:txEl>
                                              <p:pRg st="1" end="1"/>
                                            </p:txEl>
                                          </p:spTgt>
                                        </p:tgtEl>
                                        <p:attrNameLst>
                                          <p:attrName>style.visibility</p:attrName>
                                        </p:attrNameLst>
                                      </p:cBhvr>
                                      <p:to>
                                        <p:strVal val="visible"/>
                                      </p:to>
                                    </p:set>
                                    <p:animEffect transition="in" filter="fade">
                                      <p:cBhvr>
                                        <p:cTn id="12" dur="500"/>
                                        <p:tgtEl>
                                          <p:spTgt spid="224259">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4259" grpId="0" build="p"/>
    </p:bldLst>
  </p:timing>
</p:sld>
</file>

<file path=ppt/slides/slide5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32130" name="Rectangle 2"/>
          <p:cNvSpPr>
            <a:spLocks noGrp="1" noChangeArrowheads="1"/>
          </p:cNvSpPr>
          <p:nvPr>
            <p:ph type="title" idx="4294967295"/>
          </p:nvPr>
        </p:nvSpPr>
        <p:spPr>
          <a:xfrm>
            <a:off x="586303" y="173810"/>
            <a:ext cx="9144000" cy="914400"/>
          </a:xfrm>
        </p:spPr>
        <p:txBody>
          <a:bodyPr/>
          <a:lstStyle/>
          <a:p>
            <a:pPr algn="ctr"/>
            <a:r>
              <a:rPr lang="en-GB" sz="4400" dirty="0"/>
              <a:t>Unlawful Act manslaughter</a:t>
            </a:r>
            <a:endParaRPr lang="en-US" sz="4400" dirty="0"/>
          </a:p>
        </p:txBody>
      </p:sp>
      <p:sp>
        <p:nvSpPr>
          <p:cNvPr id="432131" name="Rectangle 3"/>
          <p:cNvSpPr>
            <a:spLocks noGrp="1" noChangeArrowheads="1"/>
          </p:cNvSpPr>
          <p:nvPr>
            <p:ph idx="4294967295"/>
          </p:nvPr>
        </p:nvSpPr>
        <p:spPr>
          <a:xfrm>
            <a:off x="646487" y="1239639"/>
            <a:ext cx="9309804" cy="3169283"/>
          </a:xfrm>
        </p:spPr>
        <p:txBody>
          <a:bodyPr>
            <a:noAutofit/>
          </a:bodyPr>
          <a:lstStyle/>
          <a:p>
            <a:pPr marL="68580" indent="0">
              <a:spcBef>
                <a:spcPts val="648"/>
              </a:spcBef>
              <a:buNone/>
            </a:pPr>
            <a:r>
              <a:rPr lang="en-GB" sz="2800" u="sng" dirty="0">
                <a:solidFill>
                  <a:schemeClr val="tx2"/>
                </a:solidFill>
              </a:rPr>
              <a:t>4. The act must </a:t>
            </a:r>
            <a:r>
              <a:rPr lang="en-GB" sz="2800" b="1" u="sng" dirty="0">
                <a:solidFill>
                  <a:schemeClr val="tx2"/>
                </a:solidFill>
              </a:rPr>
              <a:t>cause</a:t>
            </a:r>
            <a:r>
              <a:rPr lang="en-GB" sz="2800" u="sng" dirty="0">
                <a:solidFill>
                  <a:schemeClr val="tx2"/>
                </a:solidFill>
              </a:rPr>
              <a:t> the death of the V</a:t>
            </a:r>
            <a:endParaRPr lang="en-GB" sz="2800" dirty="0">
              <a:solidFill>
                <a:schemeClr val="tx2"/>
              </a:solidFill>
            </a:endParaRPr>
          </a:p>
          <a:p>
            <a:pPr marL="68580" indent="0">
              <a:spcBef>
                <a:spcPts val="648"/>
              </a:spcBef>
              <a:buNone/>
            </a:pPr>
            <a:endParaRPr lang="en-GB" sz="2800" dirty="0">
              <a:solidFill>
                <a:schemeClr val="tx2"/>
              </a:solidFill>
            </a:endParaRPr>
          </a:p>
          <a:p>
            <a:pPr marL="68580" indent="0">
              <a:spcBef>
                <a:spcPts val="648"/>
              </a:spcBef>
              <a:buNone/>
            </a:pPr>
            <a:r>
              <a:rPr lang="en-GB" sz="2800" dirty="0">
                <a:solidFill>
                  <a:schemeClr val="tx2"/>
                </a:solidFill>
              </a:rPr>
              <a:t>.. the usual tests and principles for establishing </a:t>
            </a:r>
            <a:r>
              <a:rPr lang="en-GB" sz="2800" b="1" dirty="0">
                <a:solidFill>
                  <a:schemeClr val="tx2"/>
                </a:solidFill>
              </a:rPr>
              <a:t>causation</a:t>
            </a:r>
            <a:r>
              <a:rPr lang="en-GB" sz="2800" dirty="0">
                <a:solidFill>
                  <a:schemeClr val="tx2"/>
                </a:solidFill>
              </a:rPr>
              <a:t> apply here </a:t>
            </a:r>
            <a:r>
              <a:rPr lang="en-GB" sz="2800" dirty="0" err="1">
                <a:solidFill>
                  <a:schemeClr val="tx2"/>
                </a:solidFill>
              </a:rPr>
              <a:t>ie</a:t>
            </a:r>
            <a:r>
              <a:rPr lang="en-GB" sz="2800" dirty="0">
                <a:solidFill>
                  <a:schemeClr val="tx2"/>
                </a:solidFill>
              </a:rPr>
              <a:t> factual causation and legal causation.</a:t>
            </a:r>
            <a:endParaRPr lang="en-GB" sz="2800" dirty="0">
              <a:latin typeface="Arial" charset="0"/>
            </a:endParaRPr>
          </a:p>
          <a:p>
            <a:pPr marL="68580" indent="0">
              <a:spcBef>
                <a:spcPts val="648"/>
              </a:spcBef>
              <a:buNone/>
            </a:pPr>
            <a:endParaRPr lang="en-GB" sz="2800" dirty="0">
              <a:solidFill>
                <a:schemeClr val="tx2"/>
              </a:solidFill>
            </a:endParaRPr>
          </a:p>
          <a:p>
            <a:pPr marL="68580" indent="0">
              <a:spcBef>
                <a:spcPts val="648"/>
              </a:spcBef>
              <a:buNone/>
            </a:pPr>
            <a:r>
              <a:rPr lang="en-GB" sz="2400" dirty="0">
                <a:solidFill>
                  <a:schemeClr val="tx2"/>
                </a:solidFill>
              </a:rPr>
              <a:t> Note this includes the fact that the act does not need to be aimed at the V e.g. Goodfellow (1986) – started fire from an ulterior motive but wife and other innocent Vs dies as a result – guilty of UAM)</a:t>
            </a:r>
            <a:endParaRPr lang="en-GB" sz="3400" dirty="0">
              <a:solidFill>
                <a:schemeClr val="tx2"/>
              </a:solidFill>
            </a:endParaRPr>
          </a:p>
          <a:p>
            <a:pPr marL="1211580" lvl="1" indent="-742950">
              <a:spcBef>
                <a:spcPts val="648"/>
              </a:spcBef>
              <a:buAutoNum type="arabicPeriod"/>
            </a:pPr>
            <a:endParaRPr lang="en-GB" sz="3400" dirty="0">
              <a:solidFill>
                <a:schemeClr val="tx2"/>
              </a:solidFill>
            </a:endParaRPr>
          </a:p>
        </p:txBody>
      </p:sp>
    </p:spTree>
    <p:extLst>
      <p:ext uri="{BB962C8B-B14F-4D97-AF65-F5344CB8AC3E}">
        <p14:creationId xmlns:p14="http://schemas.microsoft.com/office/powerpoint/2010/main" val="1459150942"/>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B587F8-C514-5099-BAFB-2D33CD22E22A}"/>
              </a:ext>
            </a:extLst>
          </p:cNvPr>
          <p:cNvSpPr>
            <a:spLocks noGrp="1"/>
          </p:cNvSpPr>
          <p:nvPr>
            <p:ph type="title"/>
          </p:nvPr>
        </p:nvSpPr>
        <p:spPr/>
        <p:txBody>
          <a:bodyPr/>
          <a:lstStyle/>
          <a:p>
            <a:r>
              <a:rPr lang="en-GB" dirty="0"/>
              <a:t>Significance of prior conduct</a:t>
            </a:r>
            <a:br>
              <a:rPr lang="en-GB" dirty="0"/>
            </a:br>
            <a:endParaRPr lang="en-GB" dirty="0"/>
          </a:p>
        </p:txBody>
      </p:sp>
      <p:sp>
        <p:nvSpPr>
          <p:cNvPr id="3" name="Content Placeholder 2">
            <a:extLst>
              <a:ext uri="{FF2B5EF4-FFF2-40B4-BE49-F238E27FC236}">
                <a16:creationId xmlns:a16="http://schemas.microsoft.com/office/drawing/2014/main" id="{905276CA-3339-CBAC-4626-57393F8E5E74}"/>
              </a:ext>
            </a:extLst>
          </p:cNvPr>
          <p:cNvSpPr>
            <a:spLocks noGrp="1"/>
          </p:cNvSpPr>
          <p:nvPr>
            <p:ph idx="1"/>
          </p:nvPr>
        </p:nvSpPr>
        <p:spPr/>
        <p:txBody>
          <a:bodyPr/>
          <a:lstStyle/>
          <a:p>
            <a:endParaRPr lang="en-GB" dirty="0"/>
          </a:p>
          <a:p>
            <a:r>
              <a:rPr lang="en-GB" dirty="0"/>
              <a:t>R v Botea [2025] illustrates how prior conduct may increase the defendant’s culpability. In this case, the single blow that caused the victim to collapse to the ground, thereby suffering a severe and ultimately fatal brain injury, was the third assault on the victim in 24 hours. The applicant, who was convicted with a co-defendant of unlawful act manslaughter, had witnessed the first assault, which had left the victim with a cut lip and bloody nose and ear, had delivered the second (a slap) himself, and was a party to the third, which concluded by him helping to drag the victim’s unconscious body into a courtyard and dumping him there.</a:t>
            </a:r>
          </a:p>
        </p:txBody>
      </p:sp>
    </p:spTree>
    <p:extLst>
      <p:ext uri="{BB962C8B-B14F-4D97-AF65-F5344CB8AC3E}">
        <p14:creationId xmlns:p14="http://schemas.microsoft.com/office/powerpoint/2010/main" val="1113728967"/>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CDDA5B-C6C1-11DB-5989-D517C5577818}"/>
              </a:ext>
            </a:extLst>
          </p:cNvPr>
          <p:cNvSpPr>
            <a:spLocks noGrp="1"/>
          </p:cNvSpPr>
          <p:nvPr>
            <p:ph type="title"/>
          </p:nvPr>
        </p:nvSpPr>
        <p:spPr/>
        <p:txBody>
          <a:bodyPr/>
          <a:lstStyle/>
          <a:p>
            <a:r>
              <a:rPr lang="en-GB" dirty="0"/>
              <a:t>Gross Negligence Manslaughter and Unlawful Act Manslaughter</a:t>
            </a:r>
          </a:p>
        </p:txBody>
      </p:sp>
      <p:sp>
        <p:nvSpPr>
          <p:cNvPr id="3" name="Text Placeholder 2">
            <a:extLst>
              <a:ext uri="{FF2B5EF4-FFF2-40B4-BE49-F238E27FC236}">
                <a16:creationId xmlns:a16="http://schemas.microsoft.com/office/drawing/2014/main" id="{DEF3B993-D8D9-49EC-4EA5-DCD68EC5CDBD}"/>
              </a:ext>
            </a:extLst>
          </p:cNvPr>
          <p:cNvSpPr>
            <a:spLocks noGrp="1"/>
          </p:cNvSpPr>
          <p:nvPr>
            <p:ph type="body" idx="1"/>
          </p:nvPr>
        </p:nvSpPr>
        <p:spPr>
          <a:xfrm>
            <a:off x="735577" y="3748197"/>
            <a:ext cx="7033911" cy="2233259"/>
          </a:xfrm>
        </p:spPr>
        <p:txBody>
          <a:bodyPr>
            <a:normAutofit/>
          </a:bodyPr>
          <a:lstStyle/>
          <a:p>
            <a:r>
              <a:rPr lang="en-GB" sz="3200" dirty="0"/>
              <a:t>Some situations might raise potential of either a GNM or a UAM charge – they are not mutually exclusive</a:t>
            </a:r>
          </a:p>
        </p:txBody>
      </p:sp>
    </p:spTree>
    <p:extLst>
      <p:ext uri="{BB962C8B-B14F-4D97-AF65-F5344CB8AC3E}">
        <p14:creationId xmlns:p14="http://schemas.microsoft.com/office/powerpoint/2010/main" val="373585323"/>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3E8462A-FEBA-4848-81CC-3F8DA3E47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2109F83F-40FE-4DB3-84CC-09FB3340D0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3" name="Straight Connector 12">
              <a:extLst>
                <a:ext uri="{FF2B5EF4-FFF2-40B4-BE49-F238E27FC236}">
                  <a16:creationId xmlns:a16="http://schemas.microsoft.com/office/drawing/2014/main" id="{1DE492D7-C3C3-48FF-80C8-37021EA026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0B30FF97-2E9A-490A-AED2-90BA2E0EC1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5">
              <a:extLst>
                <a:ext uri="{FF2B5EF4-FFF2-40B4-BE49-F238E27FC236}">
                  <a16:creationId xmlns:a16="http://schemas.microsoft.com/office/drawing/2014/main" id="{B6D53C7D-A312-47B6-A66A-230A19CFAC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Isosceles Triangle 15">
              <a:extLst>
                <a:ext uri="{FF2B5EF4-FFF2-40B4-BE49-F238E27FC236}">
                  <a16:creationId xmlns:a16="http://schemas.microsoft.com/office/drawing/2014/main" id="{9329D58C-0D2E-4A2B-AD6A-9CEE506784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7">
              <a:extLst>
                <a:ext uri="{FF2B5EF4-FFF2-40B4-BE49-F238E27FC236}">
                  <a16:creationId xmlns:a16="http://schemas.microsoft.com/office/drawing/2014/main" id="{9D446EDE-C690-4461-8BF2-7634808FC8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8">
              <a:extLst>
                <a:ext uri="{FF2B5EF4-FFF2-40B4-BE49-F238E27FC236}">
                  <a16:creationId xmlns:a16="http://schemas.microsoft.com/office/drawing/2014/main" id="{323F3D34-6531-4AD7-A8C6-195A0902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9">
              <a:extLst>
                <a:ext uri="{FF2B5EF4-FFF2-40B4-BE49-F238E27FC236}">
                  <a16:creationId xmlns:a16="http://schemas.microsoft.com/office/drawing/2014/main" id="{B9B0AE3F-2350-435F-A9B0-C310BF8763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4EFA655C-9E50-4C14-A89E-AD7B648E4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Isosceles Triangle 20">
              <a:extLst>
                <a:ext uri="{FF2B5EF4-FFF2-40B4-BE49-F238E27FC236}">
                  <a16:creationId xmlns:a16="http://schemas.microsoft.com/office/drawing/2014/main" id="{3E843863-7D25-4C01-9A17-E817CB6D99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3" name="Rectangle 22">
            <a:extLst>
              <a:ext uri="{FF2B5EF4-FFF2-40B4-BE49-F238E27FC236}">
                <a16:creationId xmlns:a16="http://schemas.microsoft.com/office/drawing/2014/main" id="{7941F9B1-B01B-4A84-89D9-B169AEB4E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D50057B3-6E75-2E43-E062-D0E49666114D}"/>
              </a:ext>
            </a:extLst>
          </p:cNvPr>
          <p:cNvPicPr>
            <a:picLocks noChangeAspect="1"/>
          </p:cNvPicPr>
          <p:nvPr/>
        </p:nvPicPr>
        <p:blipFill>
          <a:blip r:embed="rId2"/>
          <a:stretch>
            <a:fillRect/>
          </a:stretch>
        </p:blipFill>
        <p:spPr>
          <a:xfrm>
            <a:off x="4817369" y="1131994"/>
            <a:ext cx="2559139" cy="4590386"/>
          </a:xfrm>
          <a:prstGeom prst="rect">
            <a:avLst/>
          </a:prstGeom>
        </p:spPr>
      </p:pic>
    </p:spTree>
    <p:extLst>
      <p:ext uri="{BB962C8B-B14F-4D97-AF65-F5344CB8AC3E}">
        <p14:creationId xmlns:p14="http://schemas.microsoft.com/office/powerpoint/2010/main" val="1454696140"/>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grpSp>
        <p:nvGrpSpPr>
          <p:cNvPr id="432137" name="Group 432136">
            <a:extLst>
              <a:ext uri="{FF2B5EF4-FFF2-40B4-BE49-F238E27FC236}">
                <a16:creationId xmlns:a16="http://schemas.microsoft.com/office/drawing/2014/main" id="{947CDE17-06F4-4FCE-8BFE-AD89EACB709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432138" name="Straight Connector 432137">
              <a:extLst>
                <a:ext uri="{FF2B5EF4-FFF2-40B4-BE49-F238E27FC236}">
                  <a16:creationId xmlns:a16="http://schemas.microsoft.com/office/drawing/2014/main" id="{4A64534B-C7D9-476B-876D-0A9259D5027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432139" name="Straight Connector 432138">
              <a:extLst>
                <a:ext uri="{FF2B5EF4-FFF2-40B4-BE49-F238E27FC236}">
                  <a16:creationId xmlns:a16="http://schemas.microsoft.com/office/drawing/2014/main" id="{C527E124-CDC8-4D04-848D-E43E18F4254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432140" name="Rectangle 23">
              <a:extLst>
                <a:ext uri="{FF2B5EF4-FFF2-40B4-BE49-F238E27FC236}">
                  <a16:creationId xmlns:a16="http://schemas.microsoft.com/office/drawing/2014/main" id="{A768FF94-39B1-44FB-9670-D6F5007FB8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32141" name="Rectangle 25">
              <a:extLst>
                <a:ext uri="{FF2B5EF4-FFF2-40B4-BE49-F238E27FC236}">
                  <a16:creationId xmlns:a16="http://schemas.microsoft.com/office/drawing/2014/main" id="{FCE6337A-0F72-4D0B-81DA-748DC80AB6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32142" name="Isosceles Triangle 432141">
              <a:extLst>
                <a:ext uri="{FF2B5EF4-FFF2-40B4-BE49-F238E27FC236}">
                  <a16:creationId xmlns:a16="http://schemas.microsoft.com/office/drawing/2014/main" id="{2972CF86-A510-4E29-8CED-C0612D080F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32143" name="Rectangle 27">
              <a:extLst>
                <a:ext uri="{FF2B5EF4-FFF2-40B4-BE49-F238E27FC236}">
                  <a16:creationId xmlns:a16="http://schemas.microsoft.com/office/drawing/2014/main" id="{51B0A8D9-B28B-4CE3-8AB6-6633ADD997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32144" name="Rectangle 28">
              <a:extLst>
                <a:ext uri="{FF2B5EF4-FFF2-40B4-BE49-F238E27FC236}">
                  <a16:creationId xmlns:a16="http://schemas.microsoft.com/office/drawing/2014/main" id="{525DA9CC-B1B1-4F33-9ED2-89012EA5B4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32145" name="Rectangle 29">
              <a:extLst>
                <a:ext uri="{FF2B5EF4-FFF2-40B4-BE49-F238E27FC236}">
                  <a16:creationId xmlns:a16="http://schemas.microsoft.com/office/drawing/2014/main" id="{6AE546F2-92C0-4C9C-BF28-052A7D0A3B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32146" name="Isosceles Triangle 432145">
              <a:extLst>
                <a:ext uri="{FF2B5EF4-FFF2-40B4-BE49-F238E27FC236}">
                  <a16:creationId xmlns:a16="http://schemas.microsoft.com/office/drawing/2014/main" id="{1111385C-91E7-44E8-AAE5-019E48D76F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32147" name="Isosceles Triangle 432146">
              <a:extLst>
                <a:ext uri="{FF2B5EF4-FFF2-40B4-BE49-F238E27FC236}">
                  <a16:creationId xmlns:a16="http://schemas.microsoft.com/office/drawing/2014/main" id="{54455A30-C651-4002-BE70-2A0F05BA38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useBgFill="1">
        <p:nvSpPr>
          <p:cNvPr id="432149" name="Rectangle 432148">
            <a:extLst>
              <a:ext uri="{FF2B5EF4-FFF2-40B4-BE49-F238E27FC236}">
                <a16:creationId xmlns:a16="http://schemas.microsoft.com/office/drawing/2014/main" id="{45B71F80-1F92-4074-84D9-16A062B215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2130" name="Rectangle 2"/>
          <p:cNvSpPr>
            <a:spLocks noGrp="1" noChangeArrowheads="1"/>
          </p:cNvSpPr>
          <p:nvPr>
            <p:ph type="title" idx="4294967295"/>
          </p:nvPr>
        </p:nvSpPr>
        <p:spPr>
          <a:xfrm>
            <a:off x="1286933" y="609600"/>
            <a:ext cx="10197494" cy="1099457"/>
          </a:xfrm>
        </p:spPr>
        <p:txBody>
          <a:bodyPr vert="horz" lIns="91440" tIns="45720" rIns="91440" bIns="45720" rtlCol="0" anchor="t">
            <a:normAutofit/>
          </a:bodyPr>
          <a:lstStyle/>
          <a:p>
            <a:r>
              <a:rPr lang="en-US"/>
              <a:t>Reckless manslaughter ?</a:t>
            </a:r>
          </a:p>
        </p:txBody>
      </p:sp>
      <p:sp>
        <p:nvSpPr>
          <p:cNvPr id="432151" name="Isosceles Triangle 432150">
            <a:extLst>
              <a:ext uri="{FF2B5EF4-FFF2-40B4-BE49-F238E27FC236}">
                <a16:creationId xmlns:a16="http://schemas.microsoft.com/office/drawing/2014/main" id="{7209C9DA-6E0D-46D9-8275-C52222D8CC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32153" name="Isosceles Triangle 432152">
            <a:extLst>
              <a:ext uri="{FF2B5EF4-FFF2-40B4-BE49-F238E27FC236}">
                <a16:creationId xmlns:a16="http://schemas.microsoft.com/office/drawing/2014/main" id="{3EB57A4D-E0D0-46DA-B339-F24CA46FA7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432133" name="Rectangle 3">
            <a:extLst>
              <a:ext uri="{FF2B5EF4-FFF2-40B4-BE49-F238E27FC236}">
                <a16:creationId xmlns:a16="http://schemas.microsoft.com/office/drawing/2014/main" id="{EC060FE2-4512-0E4B-E4AC-3D8D21763B13}"/>
              </a:ext>
            </a:extLst>
          </p:cNvPr>
          <p:cNvGraphicFramePr>
            <a:graphicFrameLocks noGrp="1"/>
          </p:cNvGraphicFramePr>
          <p:nvPr>
            <p:ph idx="4294967295"/>
            <p:extLst>
              <p:ext uri="{D42A27DB-BD31-4B8C-83A1-F6EECF244321}">
                <p14:modId xmlns:p14="http://schemas.microsoft.com/office/powerpoint/2010/main" val="3495804301"/>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82285157"/>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32EF9EE-56DE-A097-3E7D-A4DC6D6EA8DA}"/>
              </a:ext>
            </a:extLst>
          </p:cNvPr>
          <p:cNvPicPr>
            <a:picLocks noChangeAspect="1"/>
          </p:cNvPicPr>
          <p:nvPr/>
        </p:nvPicPr>
        <p:blipFill>
          <a:blip r:embed="rId2"/>
          <a:stretch>
            <a:fillRect/>
          </a:stretch>
        </p:blipFill>
        <p:spPr>
          <a:xfrm>
            <a:off x="2675030" y="0"/>
            <a:ext cx="6841939" cy="6858000"/>
          </a:xfrm>
          <a:prstGeom prst="rect">
            <a:avLst/>
          </a:prstGeom>
        </p:spPr>
      </p:pic>
    </p:spTree>
    <p:extLst>
      <p:ext uri="{BB962C8B-B14F-4D97-AF65-F5344CB8AC3E}">
        <p14:creationId xmlns:p14="http://schemas.microsoft.com/office/powerpoint/2010/main" val="1175735865"/>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B7F0F0-82F9-D882-0DB4-E263C3B21723}"/>
              </a:ext>
            </a:extLst>
          </p:cNvPr>
          <p:cNvSpPr>
            <a:spLocks noGrp="1"/>
          </p:cNvSpPr>
          <p:nvPr>
            <p:ph type="title"/>
          </p:nvPr>
        </p:nvSpPr>
        <p:spPr/>
        <p:txBody>
          <a:bodyPr/>
          <a:lstStyle/>
          <a:p>
            <a:r>
              <a:rPr lang="en-GB" dirty="0"/>
              <a:t>Knowledge Checks</a:t>
            </a:r>
          </a:p>
        </p:txBody>
      </p:sp>
      <p:pic>
        <p:nvPicPr>
          <p:cNvPr id="5" name="Picture 4">
            <a:extLst>
              <a:ext uri="{FF2B5EF4-FFF2-40B4-BE49-F238E27FC236}">
                <a16:creationId xmlns:a16="http://schemas.microsoft.com/office/drawing/2014/main" id="{FAC41F01-732B-6F6F-B52B-EE5895C1A46F}"/>
              </a:ext>
            </a:extLst>
          </p:cNvPr>
          <p:cNvPicPr>
            <a:picLocks noChangeAspect="1"/>
          </p:cNvPicPr>
          <p:nvPr/>
        </p:nvPicPr>
        <p:blipFill>
          <a:blip r:embed="rId3"/>
          <a:stretch>
            <a:fillRect/>
          </a:stretch>
        </p:blipFill>
        <p:spPr>
          <a:xfrm>
            <a:off x="726942" y="1563392"/>
            <a:ext cx="4382112" cy="1552792"/>
          </a:xfrm>
          <a:prstGeom prst="rect">
            <a:avLst/>
          </a:prstGeom>
        </p:spPr>
      </p:pic>
      <p:pic>
        <p:nvPicPr>
          <p:cNvPr id="7" name="Picture 6">
            <a:extLst>
              <a:ext uri="{FF2B5EF4-FFF2-40B4-BE49-F238E27FC236}">
                <a16:creationId xmlns:a16="http://schemas.microsoft.com/office/drawing/2014/main" id="{D105475A-FB2E-5C88-AE49-5FBB0D735DF9}"/>
              </a:ext>
            </a:extLst>
          </p:cNvPr>
          <p:cNvPicPr>
            <a:picLocks noChangeAspect="1"/>
          </p:cNvPicPr>
          <p:nvPr/>
        </p:nvPicPr>
        <p:blipFill>
          <a:blip r:embed="rId4"/>
          <a:stretch>
            <a:fillRect/>
          </a:stretch>
        </p:blipFill>
        <p:spPr>
          <a:xfrm>
            <a:off x="726942" y="4069976"/>
            <a:ext cx="5772956" cy="1409897"/>
          </a:xfrm>
          <a:prstGeom prst="rect">
            <a:avLst/>
          </a:prstGeom>
        </p:spPr>
      </p:pic>
    </p:spTree>
    <p:extLst>
      <p:ext uri="{BB962C8B-B14F-4D97-AF65-F5344CB8AC3E}">
        <p14:creationId xmlns:p14="http://schemas.microsoft.com/office/powerpoint/2010/main" val="79869918"/>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72E61F-83E6-A98C-D57B-33F3FD736EEA}"/>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B4636341-C26C-B001-2111-A3714D3B116B}"/>
              </a:ext>
            </a:extLst>
          </p:cNvPr>
          <p:cNvSpPr>
            <a:spLocks noGrp="1"/>
          </p:cNvSpPr>
          <p:nvPr>
            <p:ph idx="1"/>
          </p:nvPr>
        </p:nvSpPr>
        <p:spPr>
          <a:xfrm>
            <a:off x="394855" y="1517073"/>
            <a:ext cx="8879147" cy="4524289"/>
          </a:xfrm>
        </p:spPr>
        <p:txBody>
          <a:bodyPr>
            <a:normAutofit fontScale="70000" lnSpcReduction="20000"/>
          </a:bodyPr>
          <a:lstStyle/>
          <a:p>
            <a:r>
              <a:rPr lang="en-GB" dirty="0"/>
              <a:t>(1)   When examining the defendant’s liability for the death of the victim, you should always begin by examining their liability for murder. If the defendant is not liable for murder, you then need to consider whether they will be liable for involuntary manslaughter.</a:t>
            </a:r>
          </a:p>
          <a:p>
            <a:r>
              <a:rPr lang="en-GB" dirty="0"/>
              <a:t>(2)   In order to establish liability for murder, the defendant’s act or omission must:</a:t>
            </a:r>
          </a:p>
          <a:p>
            <a:r>
              <a:rPr lang="en-GB" dirty="0"/>
              <a:t>(a)   result in the unlawful killing;</a:t>
            </a:r>
          </a:p>
          <a:p>
            <a:r>
              <a:rPr lang="en-GB" dirty="0"/>
              <a:t>(b)   of another human being;</a:t>
            </a:r>
          </a:p>
          <a:p>
            <a:r>
              <a:rPr lang="en-GB" dirty="0"/>
              <a:t>(c)   under the King’s peace; and</a:t>
            </a:r>
          </a:p>
          <a:p>
            <a:r>
              <a:rPr lang="en-GB" dirty="0"/>
              <a:t>(d)   the defendant must do so with an intention to kill or cause GBH.</a:t>
            </a:r>
          </a:p>
          <a:p>
            <a:r>
              <a:rPr lang="en-GB" dirty="0"/>
              <a:t>(3)   If the defendant has completed both the AR and MR of murder and they cannot raise a complete defence, you need to examine whether they might be able to rely on one of the partial defences to murder. If the defendant successfully raises any of these partial defences, then they will be liable for voluntary manslaughter.</a:t>
            </a:r>
          </a:p>
          <a:p>
            <a:r>
              <a:rPr lang="en-GB" dirty="0"/>
              <a:t>(4)   In order for the defendant to raise the partial defence of loss of self-control, they must:</a:t>
            </a:r>
          </a:p>
          <a:p>
            <a:r>
              <a:rPr lang="en-GB" dirty="0"/>
              <a:t>(a)   have lost self-control;</a:t>
            </a:r>
          </a:p>
          <a:p>
            <a:r>
              <a:rPr lang="en-GB" dirty="0"/>
              <a:t>(b)   due to a qualifying trigger;</a:t>
            </a:r>
          </a:p>
          <a:p>
            <a:r>
              <a:rPr lang="en-GB" dirty="0"/>
              <a:t>(c)   which led to an act or omission resulting in the defendant killing or being party to a killing;</a:t>
            </a:r>
          </a:p>
          <a:p>
            <a:r>
              <a:rPr lang="en-GB" dirty="0"/>
              <a:t>(d)   a person of the defendant’s sex and age, with a normal degree of tolerance and self-restraint and, in the circumstances of the defendant, might have reacted in the same or in a similar way to the defendant; and</a:t>
            </a:r>
          </a:p>
          <a:p>
            <a:r>
              <a:rPr lang="en-GB" dirty="0"/>
              <a:t>(e)   the defendant must not have acted in a considered desire for revenge.</a:t>
            </a:r>
          </a:p>
        </p:txBody>
      </p:sp>
    </p:spTree>
    <p:extLst>
      <p:ext uri="{BB962C8B-B14F-4D97-AF65-F5344CB8AC3E}">
        <p14:creationId xmlns:p14="http://schemas.microsoft.com/office/powerpoint/2010/main" val="1011623137"/>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42DEAA-2F77-FB3D-D3F7-BD56549DC408}"/>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6456F5D1-625F-F5EC-F22F-C89203E8B116}"/>
              </a:ext>
            </a:extLst>
          </p:cNvPr>
          <p:cNvSpPr>
            <a:spLocks noGrp="1"/>
          </p:cNvSpPr>
          <p:nvPr>
            <p:ph idx="1"/>
          </p:nvPr>
        </p:nvSpPr>
        <p:spPr>
          <a:xfrm>
            <a:off x="677333" y="1298865"/>
            <a:ext cx="8871911" cy="4742498"/>
          </a:xfrm>
        </p:spPr>
        <p:txBody>
          <a:bodyPr>
            <a:normAutofit fontScale="55000" lnSpcReduction="20000"/>
          </a:bodyPr>
          <a:lstStyle/>
          <a:p>
            <a:r>
              <a:rPr lang="en-GB" dirty="0"/>
              <a:t>(5)   In order for the defendant to raise the partial defence of diminished responsibility, they must:</a:t>
            </a:r>
          </a:p>
          <a:p>
            <a:r>
              <a:rPr lang="en-GB" dirty="0"/>
              <a:t>(a)   be suffering from a recognised medical condition;</a:t>
            </a:r>
          </a:p>
          <a:p>
            <a:r>
              <a:rPr lang="en-GB" dirty="0"/>
              <a:t>(b)   which caused them to suffer an abnormality of mental functioning;</a:t>
            </a:r>
          </a:p>
          <a:p>
            <a:r>
              <a:rPr lang="en-GB" dirty="0"/>
              <a:t>(c)   which substantially impaired their ability to understand the nature of their conduct, form a rational judgment or exercise self-control; and</a:t>
            </a:r>
          </a:p>
          <a:p>
            <a:r>
              <a:rPr lang="en-GB" dirty="0"/>
              <a:t>(d)   the abnormality of mental functioning provides an explanation for the defendant’s acts and omissions in doing or being a party to the killing.</a:t>
            </a:r>
          </a:p>
          <a:p>
            <a:r>
              <a:rPr lang="en-GB" dirty="0"/>
              <a:t>(6)   In order for the defendant to be convicted of GNM, they must:</a:t>
            </a:r>
          </a:p>
          <a:p>
            <a:r>
              <a:rPr lang="en-GB" dirty="0"/>
              <a:t>(a)   owe a duty of care to the victim;</a:t>
            </a:r>
          </a:p>
          <a:p>
            <a:r>
              <a:rPr lang="en-GB" dirty="0"/>
              <a:t>(b)   they must have breached their duty of care;</a:t>
            </a:r>
          </a:p>
          <a:p>
            <a:r>
              <a:rPr lang="en-GB" dirty="0"/>
              <a:t>(c)   the defendant’s conduct must pose a serious and obvious risk of death to the victim; and</a:t>
            </a:r>
          </a:p>
          <a:p>
            <a:r>
              <a:rPr lang="en-GB" dirty="0"/>
              <a:t>(d)   a causal link must be established between the defendant’s conduct and the death of the victim.</a:t>
            </a:r>
          </a:p>
          <a:p>
            <a:r>
              <a:rPr lang="en-GB" dirty="0"/>
              <a:t>(7)   In order for the defendant to be convicted of UAM, they must:</a:t>
            </a:r>
          </a:p>
          <a:p>
            <a:r>
              <a:rPr lang="en-GB" dirty="0"/>
              <a:t>(a)   have committed a dangerous act (i.e. a base offence with a subjective MR);</a:t>
            </a:r>
          </a:p>
          <a:p>
            <a:r>
              <a:rPr lang="en-GB" dirty="0"/>
              <a:t>(b)   which is dangerous; and</a:t>
            </a:r>
          </a:p>
          <a:p>
            <a:r>
              <a:rPr lang="en-GB" dirty="0"/>
              <a:t>(c)   resulted in the victim’s death.</a:t>
            </a:r>
          </a:p>
          <a:p>
            <a:r>
              <a:rPr lang="en-GB" dirty="0"/>
              <a:t>(8)   In order for the defendant to be convicted of reckless manslaughter, they must:</a:t>
            </a:r>
          </a:p>
          <a:p>
            <a:r>
              <a:rPr lang="en-GB" dirty="0"/>
              <a:t>(a)   kill by an act or omission;</a:t>
            </a:r>
          </a:p>
          <a:p>
            <a:r>
              <a:rPr lang="en-GB" dirty="0"/>
              <a:t>(b)   which does not have to amount to an offence; and</a:t>
            </a:r>
          </a:p>
          <a:p>
            <a:r>
              <a:rPr lang="en-GB" dirty="0"/>
              <a:t>(c)   where the defendant is aware that it is highly probable that they will cause serious bodily harm.</a:t>
            </a:r>
          </a:p>
        </p:txBody>
      </p:sp>
    </p:spTree>
    <p:extLst>
      <p:ext uri="{BB962C8B-B14F-4D97-AF65-F5344CB8AC3E}">
        <p14:creationId xmlns:p14="http://schemas.microsoft.com/office/powerpoint/2010/main" val="2974316003"/>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76582886-877C-4AEC-A77F-8055EB9A0CF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sp>
          <p:nvSpPr>
            <p:cNvPr id="9" name="Freeform 14">
              <a:extLst>
                <a:ext uri="{FF2B5EF4-FFF2-40B4-BE49-F238E27FC236}">
                  <a16:creationId xmlns:a16="http://schemas.microsoft.com/office/drawing/2014/main" id="{171A838D-27EA-485C-9A80-DCE624AB30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0" name="Straight Connector 9">
              <a:extLst>
                <a:ext uri="{FF2B5EF4-FFF2-40B4-BE49-F238E27FC236}">
                  <a16:creationId xmlns:a16="http://schemas.microsoft.com/office/drawing/2014/main" id="{9059F313-A1BB-425E-9626-2BD43CAC648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19ABF76A-A1AE-44BB-9ECB-D55D2FE29BF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5B6D2EC4-82D3-43B8-82D6-028CB43456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25">
              <a:extLst>
                <a:ext uri="{FF2B5EF4-FFF2-40B4-BE49-F238E27FC236}">
                  <a16:creationId xmlns:a16="http://schemas.microsoft.com/office/drawing/2014/main" id="{520034CE-71F9-4E0F-94D8-99335CB852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Isosceles Triangle 13">
              <a:extLst>
                <a:ext uri="{FF2B5EF4-FFF2-40B4-BE49-F238E27FC236}">
                  <a16:creationId xmlns:a16="http://schemas.microsoft.com/office/drawing/2014/main" id="{1926C6C0-16F7-4CDC-B481-2D19B2F3BF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7">
              <a:extLst>
                <a:ext uri="{FF2B5EF4-FFF2-40B4-BE49-F238E27FC236}">
                  <a16:creationId xmlns:a16="http://schemas.microsoft.com/office/drawing/2014/main" id="{042CE423-CE6E-4EE9-91F2-3E40EFB40A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8">
              <a:extLst>
                <a:ext uri="{FF2B5EF4-FFF2-40B4-BE49-F238E27FC236}">
                  <a16:creationId xmlns:a16="http://schemas.microsoft.com/office/drawing/2014/main" id="{699BB4BD-31D7-434C-A6DB-E2CF3ACF60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9">
              <a:extLst>
                <a:ext uri="{FF2B5EF4-FFF2-40B4-BE49-F238E27FC236}">
                  <a16:creationId xmlns:a16="http://schemas.microsoft.com/office/drawing/2014/main" id="{23D406B8-656A-4D8B-91D0-BF4202C86F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Isosceles Triangle 17">
              <a:extLst>
                <a:ext uri="{FF2B5EF4-FFF2-40B4-BE49-F238E27FC236}">
                  <a16:creationId xmlns:a16="http://schemas.microsoft.com/office/drawing/2014/main" id="{83F4BFB6-D6B8-446C-8E17-3D54DCA9F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useBgFill="1">
        <p:nvSpPr>
          <p:cNvPr id="20" name="Rectangle 19">
            <a:extLst>
              <a:ext uri="{FF2B5EF4-FFF2-40B4-BE49-F238E27FC236}">
                <a16:creationId xmlns:a16="http://schemas.microsoft.com/office/drawing/2014/main" id="{2783C067-F8BF-4755-B516-8A0CD74CF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6646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Isosceles Triangle 21">
            <a:extLst>
              <a:ext uri="{FF2B5EF4-FFF2-40B4-BE49-F238E27FC236}">
                <a16:creationId xmlns:a16="http://schemas.microsoft.com/office/drawing/2014/main" id="{2ED796EC-E7FF-46DB-B912-FB08BF12AA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a:extLst>
              <a:ext uri="{FF2B5EF4-FFF2-40B4-BE49-F238E27FC236}">
                <a16:creationId xmlns:a16="http://schemas.microsoft.com/office/drawing/2014/main" id="{549A2DAB-B431-487D-95AD-BB0FECB49E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38534" y="3818467"/>
            <a:ext cx="4450292" cy="3039533"/>
          </a:xfrm>
          <a:prstGeom prst="triangle">
            <a:avLst>
              <a:gd name="adj" fmla="val 100000"/>
            </a:avLst>
          </a:prstGeom>
          <a:solidFill>
            <a:schemeClr val="accent1">
              <a:lumMod val="75000"/>
              <a:alpha val="88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26" name="Straight Connector 25">
            <a:extLst>
              <a:ext uri="{FF2B5EF4-FFF2-40B4-BE49-F238E27FC236}">
                <a16:creationId xmlns:a16="http://schemas.microsoft.com/office/drawing/2014/main" id="{C5ECDEE1-7093-418F-9CF5-24EEB115C1C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134600" y="0"/>
            <a:ext cx="1727200" cy="6858000"/>
          </a:xfrm>
          <a:prstGeom prst="line">
            <a:avLst/>
          </a:prstGeom>
          <a:ln w="15875" cap="sq">
            <a:solidFill>
              <a:schemeClr val="accent2"/>
            </a:solidFill>
            <a:bevel/>
          </a:ln>
        </p:spPr>
        <p:style>
          <a:lnRef idx="2">
            <a:schemeClr val="accent1"/>
          </a:lnRef>
          <a:fillRef idx="0">
            <a:schemeClr val="accent1"/>
          </a:fillRef>
          <a:effectRef idx="1">
            <a:schemeClr val="accent1"/>
          </a:effectRef>
          <a:fontRef idx="minor">
            <a:schemeClr val="tx1"/>
          </a:fontRef>
        </p:style>
      </p:cxnSp>
      <p:cxnSp>
        <p:nvCxnSpPr>
          <p:cNvPr id="28" name="Straight Connector 27">
            <a:extLst>
              <a:ext uri="{FF2B5EF4-FFF2-40B4-BE49-F238E27FC236}">
                <a16:creationId xmlns:a16="http://schemas.microsoft.com/office/drawing/2014/main" id="{045062AF-EB11-4651-BC4A-4DA21768DE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15875">
            <a:solidFill>
              <a:schemeClr val="accent1"/>
            </a:solidFill>
          </a:ln>
        </p:spPr>
        <p:style>
          <a:lnRef idx="2">
            <a:schemeClr val="accent1"/>
          </a:lnRef>
          <a:fillRef idx="0">
            <a:schemeClr val="accent1"/>
          </a:fillRef>
          <a:effectRef idx="1">
            <a:schemeClr val="accent1"/>
          </a:effectRef>
          <a:fontRef idx="minor">
            <a:schemeClr val="tx1"/>
          </a:fontRef>
        </p:style>
      </p:cxnSp>
      <p:sp>
        <p:nvSpPr>
          <p:cNvPr id="3" name="Content Placeholder 2">
            <a:extLst>
              <a:ext uri="{FF2B5EF4-FFF2-40B4-BE49-F238E27FC236}">
                <a16:creationId xmlns:a16="http://schemas.microsoft.com/office/drawing/2014/main" id="{3E3E3FB1-DBB1-C929-2116-3E586E062A1D}"/>
              </a:ext>
            </a:extLst>
          </p:cNvPr>
          <p:cNvSpPr>
            <a:spLocks noGrp="1"/>
          </p:cNvSpPr>
          <p:nvPr>
            <p:ph idx="1"/>
          </p:nvPr>
        </p:nvSpPr>
        <p:spPr>
          <a:xfrm>
            <a:off x="1507067" y="4050833"/>
            <a:ext cx="7766936" cy="1096899"/>
          </a:xfrm>
        </p:spPr>
        <p:txBody>
          <a:bodyPr vert="horz" lIns="91440" tIns="45720" rIns="91440" bIns="45720" rtlCol="0" anchor="t">
            <a:normAutofit/>
          </a:bodyPr>
          <a:lstStyle/>
          <a:p>
            <a:pPr marL="0" indent="0" algn="r">
              <a:buNone/>
            </a:pPr>
            <a:r>
              <a:rPr lang="en-US">
                <a:solidFill>
                  <a:schemeClr val="tx1">
                    <a:lumMod val="50000"/>
                    <a:lumOff val="50000"/>
                  </a:schemeClr>
                </a:solidFill>
              </a:rPr>
              <a:t>We will be looking at Chapter 5 ‘Non-fatal offences against the person’</a:t>
            </a:r>
          </a:p>
        </p:txBody>
      </p:sp>
      <p:sp>
        <p:nvSpPr>
          <p:cNvPr id="2" name="Title 1">
            <a:extLst>
              <a:ext uri="{FF2B5EF4-FFF2-40B4-BE49-F238E27FC236}">
                <a16:creationId xmlns:a16="http://schemas.microsoft.com/office/drawing/2014/main" id="{E3AD162F-56E1-9ADB-8113-1B11FF037D12}"/>
              </a:ext>
            </a:extLst>
          </p:cNvPr>
          <p:cNvSpPr>
            <a:spLocks noGrp="1"/>
          </p:cNvSpPr>
          <p:nvPr>
            <p:ph type="title"/>
          </p:nvPr>
        </p:nvSpPr>
        <p:spPr>
          <a:xfrm>
            <a:off x="1507067" y="1397000"/>
            <a:ext cx="7766936" cy="2653836"/>
          </a:xfrm>
        </p:spPr>
        <p:txBody>
          <a:bodyPr vert="horz" lIns="91440" tIns="45720" rIns="91440" bIns="45720" rtlCol="0" anchor="b">
            <a:normAutofit/>
          </a:bodyPr>
          <a:lstStyle/>
          <a:p>
            <a:pPr algn="r"/>
            <a:r>
              <a:rPr lang="en-US" sz="5400"/>
              <a:t>Next Week</a:t>
            </a:r>
          </a:p>
        </p:txBody>
      </p:sp>
      <p:sp>
        <p:nvSpPr>
          <p:cNvPr id="30" name="Rectangle 27">
            <a:extLst>
              <a:ext uri="{FF2B5EF4-FFF2-40B4-BE49-F238E27FC236}">
                <a16:creationId xmlns:a16="http://schemas.microsoft.com/office/drawing/2014/main" id="{0819F787-32B4-46A8-BC57-C6571BCEE2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5641" y="0"/>
            <a:ext cx="1766359" cy="6858000"/>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102010628"/>
      </p:ext>
    </p:extLst>
  </p:cSld>
  <p:clrMapOvr>
    <a:masterClrMapping/>
  </p:clrMapOvr>
</p:sld>
</file>

<file path=ppt/theme/theme1.xml><?xml version="1.0" encoding="utf-8"?>
<a:theme xmlns:a="http://schemas.openxmlformats.org/drawingml/2006/main" name="Facet">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C5C159DBBD3BC47AF00505115A55CEB" ma:contentTypeVersion="12" ma:contentTypeDescription="Create a new document." ma:contentTypeScope="" ma:versionID="78c594e00067f950d8c8f6070082fffa">
  <xsd:schema xmlns:xsd="http://www.w3.org/2001/XMLSchema" xmlns:xs="http://www.w3.org/2001/XMLSchema" xmlns:p="http://schemas.microsoft.com/office/2006/metadata/properties" xmlns:ns3="041b216b-d67c-40f0-8fda-c03876662904" xmlns:ns4="aa0a0978-40ed-489e-9e56-6db48364def5" targetNamespace="http://schemas.microsoft.com/office/2006/metadata/properties" ma:root="true" ma:fieldsID="f7941d52e2699457c7a3072e45b81a80" ns3:_="" ns4:_="">
    <xsd:import namespace="041b216b-d67c-40f0-8fda-c03876662904"/>
    <xsd:import namespace="aa0a0978-40ed-489e-9e56-6db48364def5"/>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SystemTags" minOccurs="0"/>
                <xsd:element ref="ns3:MediaServiceGenerationTime" minOccurs="0"/>
                <xsd:element ref="ns3:MediaServiceEventHashCode"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41b216b-d67c-40f0-8fda-c0387666290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SystemTags" ma:index="16" nillable="true" ma:displayName="MediaServiceSystemTags" ma:hidden="true" ma:internalName="MediaServiceSystemTags" ma:readOnly="true">
      <xsd:simpleType>
        <xsd:restriction base="dms:Note"/>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a0a0978-40ed-489e-9e56-6db48364def5"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activity xmlns="041b216b-d67c-40f0-8fda-c03876662904"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98B414BA-0A2C-4EE9-A1B8-D5F3F3FAC9F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41b216b-d67c-40f0-8fda-c03876662904"/>
    <ds:schemaRef ds:uri="aa0a0978-40ed-489e-9e56-6db48364def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23F0701E-60EF-4B4C-8D12-DB743092C380}">
  <ds:schemaRefs>
    <ds:schemaRef ds:uri="http://schemas.microsoft.com/office/2006/metadata/properties"/>
    <ds:schemaRef ds:uri="http://schemas.microsoft.com/office/2006/documentManagement/types"/>
    <ds:schemaRef ds:uri="http://purl.org/dc/terms/"/>
    <ds:schemaRef ds:uri="aa0a0978-40ed-489e-9e56-6db48364def5"/>
    <ds:schemaRef ds:uri="http://schemas.microsoft.com/office/infopath/2007/PartnerControls"/>
    <ds:schemaRef ds:uri="http://purl.org/dc/dcmitype/"/>
    <ds:schemaRef ds:uri="http://www.w3.org/XML/1998/namespace"/>
    <ds:schemaRef ds:uri="041b216b-d67c-40f0-8fda-c03876662904"/>
    <ds:schemaRef ds:uri="http://purl.org/dc/elements/1.1/"/>
    <ds:schemaRef ds:uri="http://schemas.openxmlformats.org/package/2006/metadata/core-properties"/>
  </ds:schemaRefs>
</ds:datastoreItem>
</file>

<file path=customXml/itemProps3.xml><?xml version="1.0" encoding="utf-8"?>
<ds:datastoreItem xmlns:ds="http://schemas.openxmlformats.org/officeDocument/2006/customXml" ds:itemID="{ADFE4F4B-FD93-48A4-86D4-810FF4F0BD90}">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Facet</Template>
  <TotalTime>0</TotalTime>
  <Words>5285</Words>
  <Application>Microsoft Office PowerPoint</Application>
  <PresentationFormat>Widescreen</PresentationFormat>
  <Paragraphs>351</Paragraphs>
  <Slides>61</Slides>
  <Notes>38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61</vt:i4>
      </vt:variant>
    </vt:vector>
  </HeadingPairs>
  <TitlesOfParts>
    <vt:vector size="66" baseType="lpstr">
      <vt:lpstr>Aptos</vt:lpstr>
      <vt:lpstr>Arial</vt:lpstr>
      <vt:lpstr>Trebuchet MS</vt:lpstr>
      <vt:lpstr>Wingdings 3</vt:lpstr>
      <vt:lpstr>Facet</vt:lpstr>
      <vt:lpstr>Introduction to Criminal Law and Litigation </vt:lpstr>
      <vt:lpstr>Introduction</vt:lpstr>
      <vt:lpstr>Definition of Murder</vt:lpstr>
      <vt:lpstr>The mandatory sentence of life imprisonment</vt:lpstr>
      <vt:lpstr>The actus reus of murder</vt:lpstr>
      <vt:lpstr>PowerPoint Presentation</vt:lpstr>
      <vt:lpstr>The mens rea of murder</vt:lpstr>
      <vt:lpstr>PowerPoint Presentation</vt:lpstr>
      <vt:lpstr>Defences?</vt:lpstr>
      <vt:lpstr>Defences</vt:lpstr>
      <vt:lpstr>PowerPoint Presentation</vt:lpstr>
      <vt:lpstr>Manslaughter </vt:lpstr>
      <vt:lpstr>Voluntary Manslaughter : Loss of control ss 54 and 55 Coroners and Justice Act 2009</vt:lpstr>
      <vt:lpstr>Loss of Control</vt:lpstr>
      <vt:lpstr>Loss of Control Partial Defence ss 54 and 55 Coroners and Justice Act 2009</vt:lpstr>
      <vt:lpstr>D’s conduct was the result of a loss of self-control</vt:lpstr>
      <vt:lpstr>Cocker</vt:lpstr>
      <vt:lpstr>Will victims of domestic violence who kill their abusive partner be able to plead this defence?  Ahluwalia (1992)</vt:lpstr>
      <vt:lpstr>The loss of control had a qualifying trigger</vt:lpstr>
      <vt:lpstr>Trigger 2: A justifiable sense of being seriously wronged</vt:lpstr>
      <vt:lpstr>Trigger 2: A justifiable sense of being seriously wronged</vt:lpstr>
      <vt:lpstr>The loss of control had a qualifying trigger</vt:lpstr>
      <vt:lpstr>The objective limb</vt:lpstr>
      <vt:lpstr>The defence is also unavailable in cases involving revenge killings: </vt:lpstr>
      <vt:lpstr>PowerPoint Presentation</vt:lpstr>
      <vt:lpstr>Voluntary Manslaughter : Diminished Responsibility s 2(1) Homicide Act 1957 as amended by s 52 of Coroners and Justice Act 2009</vt:lpstr>
      <vt:lpstr>Diminished Responsibility</vt:lpstr>
      <vt:lpstr>Diminished Responsibility –  “arose from a recognised medical condition” (s 2 (1) (a))</vt:lpstr>
      <vt:lpstr>PowerPoint Presentation</vt:lpstr>
      <vt:lpstr>“…substantially impaired the D’s ability to do one or more of the things listed in s 2 (1) (a) (s 2 (1) (b)) …. Viz…</vt:lpstr>
      <vt:lpstr>“…substantially impaired the D’s ability to do one or more of the things listed in s 2 (1) (a) (s 2 (1) (b))</vt:lpstr>
      <vt:lpstr>“…provides an explanation for D’s acts and omissions in doing or being a party to the killing (s 2 (1) (b)) </vt:lpstr>
      <vt:lpstr>PowerPoint Presentation</vt:lpstr>
      <vt:lpstr>Involuntary Manslaughter:  </vt:lpstr>
      <vt:lpstr>Gross negligence manslaughter</vt:lpstr>
      <vt:lpstr>Gross negligence manslaughter Required elements per Adomako (1994)</vt:lpstr>
      <vt:lpstr>Gross negligence manslaughter</vt:lpstr>
      <vt:lpstr>Gross negligence manslaughter</vt:lpstr>
      <vt:lpstr>Gross negligence manslaughter</vt:lpstr>
      <vt:lpstr>Gross negligence manslaughter</vt:lpstr>
      <vt:lpstr>Rose (Honey Maria) (2017)</vt:lpstr>
      <vt:lpstr>Determining whether a breach of duty amounted to gross negligence</vt:lpstr>
      <vt:lpstr>PowerPoint Presentation</vt:lpstr>
      <vt:lpstr>Unlawful act manslaughter</vt:lpstr>
      <vt:lpstr>Unlawful act manslaughter Required elements per A-G’s Reference (No 3 of 1994)</vt:lpstr>
      <vt:lpstr>Unlawful act manslaughter</vt:lpstr>
      <vt:lpstr>Lamb</vt:lpstr>
      <vt:lpstr>3.The act was dangerous</vt:lpstr>
      <vt:lpstr>Bristow (2013)</vt:lpstr>
      <vt:lpstr>Watson</vt:lpstr>
      <vt:lpstr>Dawson (1985)</vt:lpstr>
      <vt:lpstr>Unlawful Act manslaughter</vt:lpstr>
      <vt:lpstr>Significance of prior conduct </vt:lpstr>
      <vt:lpstr>Gross Negligence Manslaughter and Unlawful Act Manslaughter</vt:lpstr>
      <vt:lpstr>PowerPoint Presentation</vt:lpstr>
      <vt:lpstr>Reckless manslaughter ?</vt:lpstr>
      <vt:lpstr>PowerPoint Presentation</vt:lpstr>
      <vt:lpstr>Knowledge Checks</vt:lpstr>
      <vt:lpstr>Summary</vt:lpstr>
      <vt:lpstr>Summary</vt:lpstr>
      <vt:lpstr>Next Week</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Property and Private Client</dc:title>
  <dc:creator>Cerys Davies</dc:creator>
  <cp:lastModifiedBy>Ellie Brown</cp:lastModifiedBy>
  <cp:revision>39</cp:revision>
  <dcterms:created xsi:type="dcterms:W3CDTF">2024-02-03T18:13:02Z</dcterms:created>
  <dcterms:modified xsi:type="dcterms:W3CDTF">2026-09-28T15:10:18Z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0x0101008C5C159DBBD3BC47AF00505115A55CEB</vt:lpwstr>
  </property>
</Properties>
</file>