
<file path=[Content_Types].xml><?xml version="1.0" encoding="utf-8"?>
<Types xmlns="http://schemas.openxmlformats.org/package/2006/content-types">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14"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2"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3103CDC-6653-412A-9968-408951D1C535}" v="114" dt="2026-10-13T21:12:47.4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5033" autoAdjust="0"/>
  </p:normalViewPr>
  <p:slideViewPr>
    <p:cSldViewPr snapToGrid="0">
      <p:cViewPr varScale="1">
        <p:scale>
          <a:sx n="82" d="100"/>
          <a:sy n="82" d="100"/>
        </p:scale>
        <p:origin x="691" y="72"/>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h shams" userId="48165baf27df0490" providerId="LiveId" clId="{90A98C24-B853-4FE6-B0C7-AD9B8824AD1A}"/>
    <pc:docChg chg="undo custSel addSld delSld modSld">
      <pc:chgData name="misbah shams" userId="48165baf27df0490" providerId="LiveId" clId="{90A98C24-B853-4FE6-B0C7-AD9B8824AD1A}" dt="2026-10-13T21:22:05.226" v="382" actId="14100"/>
      <pc:docMkLst>
        <pc:docMk/>
      </pc:docMkLst>
      <pc:sldChg chg="modSp mod modNotesTx">
        <pc:chgData name="misbah shams" userId="48165baf27df0490" providerId="LiveId" clId="{90A98C24-B853-4FE6-B0C7-AD9B8824AD1A}" dt="2026-10-13T20:51:19.403" v="275" actId="255"/>
        <pc:sldMkLst>
          <pc:docMk/>
          <pc:sldMk cId="0" sldId="256"/>
        </pc:sldMkLst>
        <pc:spChg chg="mod">
          <ac:chgData name="misbah shams" userId="48165baf27df0490" providerId="LiveId" clId="{90A98C24-B853-4FE6-B0C7-AD9B8824AD1A}" dt="2026-10-13T20:51:19.403" v="275" actId="255"/>
          <ac:spMkLst>
            <pc:docMk/>
            <pc:sldMk cId="0" sldId="256"/>
            <ac:spMk id="4" creationId="{00000000-0000-0000-0000-000000000000}"/>
          </ac:spMkLst>
        </pc:spChg>
      </pc:sldChg>
      <pc:sldChg chg="modSp">
        <pc:chgData name="misbah shams" userId="48165baf27df0490" providerId="LiveId" clId="{90A98C24-B853-4FE6-B0C7-AD9B8824AD1A}" dt="2026-10-13T20:56:26.437" v="308" actId="255"/>
        <pc:sldMkLst>
          <pc:docMk/>
          <pc:sldMk cId="0" sldId="258"/>
        </pc:sldMkLst>
        <pc:graphicFrameChg chg="mod">
          <ac:chgData name="misbah shams" userId="48165baf27df0490" providerId="LiveId" clId="{90A98C24-B853-4FE6-B0C7-AD9B8824AD1A}" dt="2026-10-13T20:56:26.437" v="308" actId="255"/>
          <ac:graphicFrameMkLst>
            <pc:docMk/>
            <pc:sldMk cId="0" sldId="258"/>
            <ac:graphicFrameMk id="9" creationId="{D68C4956-AB4B-46D6-2A75-595EA85BF658}"/>
          </ac:graphicFrameMkLst>
        </pc:graphicFrameChg>
      </pc:sldChg>
      <pc:sldChg chg="modSp mod">
        <pc:chgData name="misbah shams" userId="48165baf27df0490" providerId="LiveId" clId="{90A98C24-B853-4FE6-B0C7-AD9B8824AD1A}" dt="2026-10-13T20:58:44.995" v="329" actId="14100"/>
        <pc:sldMkLst>
          <pc:docMk/>
          <pc:sldMk cId="0" sldId="259"/>
        </pc:sldMkLst>
        <pc:graphicFrameChg chg="mod">
          <ac:chgData name="misbah shams" userId="48165baf27df0490" providerId="LiveId" clId="{90A98C24-B853-4FE6-B0C7-AD9B8824AD1A}" dt="2026-10-13T20:58:44.995" v="329" actId="14100"/>
          <ac:graphicFrameMkLst>
            <pc:docMk/>
            <pc:sldMk cId="0" sldId="259"/>
            <ac:graphicFrameMk id="11" creationId="{2DC97C0E-2C0C-F5C3-6A75-ADDF7282DC5F}"/>
          </ac:graphicFrameMkLst>
        </pc:graphicFrameChg>
      </pc:sldChg>
      <pc:sldChg chg="modSp">
        <pc:chgData name="misbah shams" userId="48165baf27df0490" providerId="LiveId" clId="{90A98C24-B853-4FE6-B0C7-AD9B8824AD1A}" dt="2026-10-13T20:57:16.547" v="313" actId="255"/>
        <pc:sldMkLst>
          <pc:docMk/>
          <pc:sldMk cId="0" sldId="260"/>
        </pc:sldMkLst>
        <pc:graphicFrameChg chg="mod">
          <ac:chgData name="misbah shams" userId="48165baf27df0490" providerId="LiveId" clId="{90A98C24-B853-4FE6-B0C7-AD9B8824AD1A}" dt="2026-10-13T20:57:16.547" v="313" actId="255"/>
          <ac:graphicFrameMkLst>
            <pc:docMk/>
            <pc:sldMk cId="0" sldId="260"/>
            <ac:graphicFrameMk id="9" creationId="{2D15EE1D-12B8-FE7F-E0EA-B689BA55103A}"/>
          </ac:graphicFrameMkLst>
        </pc:graphicFrameChg>
      </pc:sldChg>
      <pc:sldChg chg="modSp">
        <pc:chgData name="misbah shams" userId="48165baf27df0490" providerId="LiveId" clId="{90A98C24-B853-4FE6-B0C7-AD9B8824AD1A}" dt="2026-10-13T21:00:07.698" v="339" actId="255"/>
        <pc:sldMkLst>
          <pc:docMk/>
          <pc:sldMk cId="0" sldId="261"/>
        </pc:sldMkLst>
        <pc:graphicFrameChg chg="mod">
          <ac:chgData name="misbah shams" userId="48165baf27df0490" providerId="LiveId" clId="{90A98C24-B853-4FE6-B0C7-AD9B8824AD1A}" dt="2026-10-13T21:00:07.698" v="339" actId="255"/>
          <ac:graphicFrameMkLst>
            <pc:docMk/>
            <pc:sldMk cId="0" sldId="261"/>
            <ac:graphicFrameMk id="9" creationId="{C513B3F9-9670-033A-92FC-98FD1A7AE298}"/>
          </ac:graphicFrameMkLst>
        </pc:graphicFrameChg>
      </pc:sldChg>
      <pc:sldChg chg="modSp">
        <pc:chgData name="misbah shams" userId="48165baf27df0490" providerId="LiveId" clId="{90A98C24-B853-4FE6-B0C7-AD9B8824AD1A}" dt="2026-10-13T21:01:24.836" v="350" actId="255"/>
        <pc:sldMkLst>
          <pc:docMk/>
          <pc:sldMk cId="0" sldId="262"/>
        </pc:sldMkLst>
        <pc:graphicFrameChg chg="mod">
          <ac:chgData name="misbah shams" userId="48165baf27df0490" providerId="LiveId" clId="{90A98C24-B853-4FE6-B0C7-AD9B8824AD1A}" dt="2026-10-13T21:01:24.836" v="350" actId="255"/>
          <ac:graphicFrameMkLst>
            <pc:docMk/>
            <pc:sldMk cId="0" sldId="262"/>
            <ac:graphicFrameMk id="9" creationId="{A7F5C337-CA05-4E72-17AD-2B57A1E0A73A}"/>
          </ac:graphicFrameMkLst>
        </pc:graphicFrameChg>
      </pc:sldChg>
      <pc:sldChg chg="modSp mod">
        <pc:chgData name="misbah shams" userId="48165baf27df0490" providerId="LiveId" clId="{90A98C24-B853-4FE6-B0C7-AD9B8824AD1A}" dt="2026-10-13T21:22:05.226" v="382" actId="14100"/>
        <pc:sldMkLst>
          <pc:docMk/>
          <pc:sldMk cId="0" sldId="264"/>
        </pc:sldMkLst>
        <pc:spChg chg="mod">
          <ac:chgData name="misbah shams" userId="48165baf27df0490" providerId="LiveId" clId="{90A98C24-B853-4FE6-B0C7-AD9B8824AD1A}" dt="2026-10-13T21:22:05.226" v="382" actId="14100"/>
          <ac:spMkLst>
            <pc:docMk/>
            <pc:sldMk cId="0" sldId="264"/>
            <ac:spMk id="4" creationId="{00000000-0000-0000-0000-000000000000}"/>
          </ac:spMkLst>
        </pc:spChg>
        <pc:graphicFrameChg chg="mod">
          <ac:chgData name="misbah shams" userId="48165baf27df0490" providerId="LiveId" clId="{90A98C24-B853-4FE6-B0C7-AD9B8824AD1A}" dt="2026-10-13T21:21:49.246" v="378" actId="1076"/>
          <ac:graphicFrameMkLst>
            <pc:docMk/>
            <pc:sldMk cId="0" sldId="264"/>
            <ac:graphicFrameMk id="11" creationId="{924B9BA2-8EB8-A9A9-AF2B-6E46AF8BA657}"/>
          </ac:graphicFrameMkLst>
        </pc:graphicFrameChg>
      </pc:sldChg>
      <pc:sldChg chg="modSp">
        <pc:chgData name="misbah shams" userId="48165baf27df0490" providerId="LiveId" clId="{90A98C24-B853-4FE6-B0C7-AD9B8824AD1A}" dt="2026-10-13T21:10:27.214" v="362" actId="255"/>
        <pc:sldMkLst>
          <pc:docMk/>
          <pc:sldMk cId="0" sldId="265"/>
        </pc:sldMkLst>
        <pc:spChg chg="mod">
          <ac:chgData name="misbah shams" userId="48165baf27df0490" providerId="LiveId" clId="{90A98C24-B853-4FE6-B0C7-AD9B8824AD1A}" dt="2026-10-13T21:10:27.214" v="362" actId="255"/>
          <ac:spMkLst>
            <pc:docMk/>
            <pc:sldMk cId="0" sldId="265"/>
            <ac:spMk id="5" creationId="{00000000-0000-0000-0000-000000000000}"/>
          </ac:spMkLst>
        </pc:spChg>
        <pc:spChg chg="mod">
          <ac:chgData name="misbah shams" userId="48165baf27df0490" providerId="LiveId" clId="{90A98C24-B853-4FE6-B0C7-AD9B8824AD1A}" dt="2026-10-13T21:10:16.599" v="361" actId="255"/>
          <ac:spMkLst>
            <pc:docMk/>
            <pc:sldMk cId="0" sldId="265"/>
            <ac:spMk id="6" creationId="{00000000-0000-0000-0000-000000000000}"/>
          </ac:spMkLst>
        </pc:spChg>
        <pc:spChg chg="mod">
          <ac:chgData name="misbah shams" userId="48165baf27df0490" providerId="LiveId" clId="{90A98C24-B853-4FE6-B0C7-AD9B8824AD1A}" dt="2026-10-13T21:10:08.489" v="360" actId="255"/>
          <ac:spMkLst>
            <pc:docMk/>
            <pc:sldMk cId="0" sldId="265"/>
            <ac:spMk id="7" creationId="{00000000-0000-0000-0000-000000000000}"/>
          </ac:spMkLst>
        </pc:spChg>
        <pc:spChg chg="mod">
          <ac:chgData name="misbah shams" userId="48165baf27df0490" providerId="LiveId" clId="{90A98C24-B853-4FE6-B0C7-AD9B8824AD1A}" dt="2026-10-13T21:10:02.405" v="359" actId="255"/>
          <ac:spMkLst>
            <pc:docMk/>
            <pc:sldMk cId="0" sldId="265"/>
            <ac:spMk id="8" creationId="{00000000-0000-0000-0000-000000000000}"/>
          </ac:spMkLst>
        </pc:spChg>
        <pc:graphicFrameChg chg="mod">
          <ac:chgData name="misbah shams" userId="48165baf27df0490" providerId="LiveId" clId="{90A98C24-B853-4FE6-B0C7-AD9B8824AD1A}" dt="2026-10-13T21:09:49.089" v="358" actId="255"/>
          <ac:graphicFrameMkLst>
            <pc:docMk/>
            <pc:sldMk cId="0" sldId="265"/>
            <ac:graphicFrameMk id="13" creationId="{95C0E7CE-C74B-BAA3-CCEB-8411B33B78C8}"/>
          </ac:graphicFrameMkLst>
        </pc:graphicFrameChg>
      </pc:sldChg>
      <pc:sldChg chg="modSp mod">
        <pc:chgData name="misbah shams" userId="48165baf27df0490" providerId="LiveId" clId="{90A98C24-B853-4FE6-B0C7-AD9B8824AD1A}" dt="2026-10-13T21:12:53.585" v="377" actId="14100"/>
        <pc:sldMkLst>
          <pc:docMk/>
          <pc:sldMk cId="0" sldId="266"/>
        </pc:sldMkLst>
        <pc:graphicFrameChg chg="mod">
          <ac:chgData name="misbah shams" userId="48165baf27df0490" providerId="LiveId" clId="{90A98C24-B853-4FE6-B0C7-AD9B8824AD1A}" dt="2026-10-13T21:12:53.585" v="377" actId="14100"/>
          <ac:graphicFrameMkLst>
            <pc:docMk/>
            <pc:sldMk cId="0" sldId="266"/>
            <ac:graphicFrameMk id="9" creationId="{91332956-B884-1DD0-3BCC-D40E134F8E52}"/>
          </ac:graphicFrameMkLst>
        </pc:graphicFrameChg>
      </pc:sldChg>
      <pc:sldChg chg="modSp mod">
        <pc:chgData name="misbah shams" userId="48165baf27df0490" providerId="LiveId" clId="{90A98C24-B853-4FE6-B0C7-AD9B8824AD1A}" dt="2026-10-13T20:54:17.591" v="293" actId="14100"/>
        <pc:sldMkLst>
          <pc:docMk/>
          <pc:sldMk cId="0" sldId="267"/>
        </pc:sldMkLst>
        <pc:spChg chg="mod">
          <ac:chgData name="misbah shams" userId="48165baf27df0490" providerId="LiveId" clId="{90A98C24-B853-4FE6-B0C7-AD9B8824AD1A}" dt="2026-10-13T20:53:35.448" v="289" actId="255"/>
          <ac:spMkLst>
            <pc:docMk/>
            <pc:sldMk cId="0" sldId="267"/>
            <ac:spMk id="3" creationId="{00000000-0000-0000-0000-000000000000}"/>
          </ac:spMkLst>
        </pc:spChg>
        <pc:spChg chg="mod">
          <ac:chgData name="misbah shams" userId="48165baf27df0490" providerId="LiveId" clId="{90A98C24-B853-4FE6-B0C7-AD9B8824AD1A}" dt="2026-10-13T20:54:17.591" v="293" actId="14100"/>
          <ac:spMkLst>
            <pc:docMk/>
            <pc:sldMk cId="0" sldId="267"/>
            <ac:spMk id="6" creationId="{00000000-0000-0000-0000-000000000000}"/>
          </ac:spMkLst>
        </pc:spChg>
        <pc:graphicFrameChg chg="mod">
          <ac:chgData name="misbah shams" userId="48165baf27df0490" providerId="LiveId" clId="{90A98C24-B853-4FE6-B0C7-AD9B8824AD1A}" dt="2026-10-13T20:54:03.005" v="292" actId="255"/>
          <ac:graphicFrameMkLst>
            <pc:docMk/>
            <pc:sldMk cId="0" sldId="267"/>
            <ac:graphicFrameMk id="9" creationId="{D941D4A8-AFD3-0586-3601-FD840E11C1BF}"/>
          </ac:graphicFrameMkLst>
        </pc:graphicFrameChg>
      </pc:sldChg>
      <pc:sldChg chg="modSp">
        <pc:chgData name="misbah shams" userId="48165baf27df0490" providerId="LiveId" clId="{90A98C24-B853-4FE6-B0C7-AD9B8824AD1A}" dt="2026-10-13T20:54:48.887" v="295" actId="2711"/>
        <pc:sldMkLst>
          <pc:docMk/>
          <pc:sldMk cId="0" sldId="268"/>
        </pc:sldMkLst>
        <pc:graphicFrameChg chg="mod">
          <ac:chgData name="misbah shams" userId="48165baf27df0490" providerId="LiveId" clId="{90A98C24-B853-4FE6-B0C7-AD9B8824AD1A}" dt="2026-10-13T20:54:48.887" v="295" actId="2711"/>
          <ac:graphicFrameMkLst>
            <pc:docMk/>
            <pc:sldMk cId="0" sldId="268"/>
            <ac:graphicFrameMk id="9" creationId="{F03533E3-723E-2020-91C9-EE0F17FF4922}"/>
          </ac:graphicFrameMkLst>
        </pc:graphicFrameChg>
      </pc:sldChg>
      <pc:sldChg chg="modSp">
        <pc:chgData name="misbah shams" userId="48165baf27df0490" providerId="LiveId" clId="{90A98C24-B853-4FE6-B0C7-AD9B8824AD1A}" dt="2026-10-13T20:52:35.895" v="281" actId="2711"/>
        <pc:sldMkLst>
          <pc:docMk/>
          <pc:sldMk cId="0" sldId="269"/>
        </pc:sldMkLst>
        <pc:graphicFrameChg chg="mod">
          <ac:chgData name="misbah shams" userId="48165baf27df0490" providerId="LiveId" clId="{90A98C24-B853-4FE6-B0C7-AD9B8824AD1A}" dt="2026-10-13T20:52:35.895" v="281" actId="2711"/>
          <ac:graphicFrameMkLst>
            <pc:docMk/>
            <pc:sldMk cId="0" sldId="269"/>
            <ac:graphicFrameMk id="9" creationId="{48A1D96D-548B-2E83-D2D7-6F960D32C00F}"/>
          </ac:graphicFrameMkLst>
        </pc:graphicFrameChg>
      </pc:sldChg>
      <pc:sldChg chg="modSp del mod">
        <pc:chgData name="misbah shams" userId="48165baf27df0490" providerId="LiveId" clId="{90A98C24-B853-4FE6-B0C7-AD9B8824AD1A}" dt="2026-10-13T20:26:32.395" v="5" actId="2696"/>
        <pc:sldMkLst>
          <pc:docMk/>
          <pc:sldMk cId="2136708951" sldId="271"/>
        </pc:sldMkLst>
        <pc:graphicFrameChg chg="mod modGraphic">
          <ac:chgData name="misbah shams" userId="48165baf27df0490" providerId="LiveId" clId="{90A98C24-B853-4FE6-B0C7-AD9B8824AD1A}" dt="2026-10-13T20:23:12.041" v="4"/>
          <ac:graphicFrameMkLst>
            <pc:docMk/>
            <pc:sldMk cId="2136708951" sldId="271"/>
            <ac:graphicFrameMk id="16" creationId="{02D95CE7-DD09-34AB-5C2A-B9E9F93C61B0}"/>
          </ac:graphicFrameMkLst>
        </pc:graphicFrameChg>
      </pc:sldChg>
      <pc:sldChg chg="modSp new del mod">
        <pc:chgData name="misbah shams" userId="48165baf27df0490" providerId="LiveId" clId="{90A98C24-B853-4FE6-B0C7-AD9B8824AD1A}" dt="2026-10-13T20:28:45.718" v="28" actId="2696"/>
        <pc:sldMkLst>
          <pc:docMk/>
          <pc:sldMk cId="1455628370" sldId="273"/>
        </pc:sldMkLst>
        <pc:spChg chg="mod">
          <ac:chgData name="misbah shams" userId="48165baf27df0490" providerId="LiveId" clId="{90A98C24-B853-4FE6-B0C7-AD9B8824AD1A}" dt="2026-10-13T20:28:17.448" v="27" actId="255"/>
          <ac:spMkLst>
            <pc:docMk/>
            <pc:sldMk cId="1455628370" sldId="273"/>
            <ac:spMk id="2" creationId="{84347B34-E25B-148C-D5C0-3AD2C053EEA5}"/>
          </ac:spMkLst>
        </pc:spChg>
      </pc:sldChg>
      <pc:sldChg chg="addSp delSp modSp new mod setBg">
        <pc:chgData name="misbah shams" userId="48165baf27df0490" providerId="LiveId" clId="{90A98C24-B853-4FE6-B0C7-AD9B8824AD1A}" dt="2026-10-13T20:47:24.657" v="174" actId="1076"/>
        <pc:sldMkLst>
          <pc:docMk/>
          <pc:sldMk cId="2210699562" sldId="273"/>
        </pc:sldMkLst>
        <pc:spChg chg="mod">
          <ac:chgData name="misbah shams" userId="48165baf27df0490" providerId="LiveId" clId="{90A98C24-B853-4FE6-B0C7-AD9B8824AD1A}" dt="2026-10-13T20:47:18.056" v="173" actId="14100"/>
          <ac:spMkLst>
            <pc:docMk/>
            <pc:sldMk cId="2210699562" sldId="273"/>
            <ac:spMk id="2" creationId="{EBA528C7-636F-E937-611D-1D66048EACF3}"/>
          </ac:spMkLst>
        </pc:spChg>
        <pc:spChg chg="add del mod">
          <ac:chgData name="misbah shams" userId="48165baf27df0490" providerId="LiveId" clId="{90A98C24-B853-4FE6-B0C7-AD9B8824AD1A}" dt="2026-10-13T20:41:52.031" v="124"/>
          <ac:spMkLst>
            <pc:docMk/>
            <pc:sldMk cId="2210699562" sldId="273"/>
            <ac:spMk id="3" creationId="{E251EC33-1466-892A-31C6-F2BA887E40D9}"/>
          </ac:spMkLst>
        </pc:spChg>
        <pc:spChg chg="add del">
          <ac:chgData name="misbah shams" userId="48165baf27df0490" providerId="LiveId" clId="{90A98C24-B853-4FE6-B0C7-AD9B8824AD1A}" dt="2026-10-13T20:40:16.192" v="99" actId="26606"/>
          <ac:spMkLst>
            <pc:docMk/>
            <pc:sldMk cId="2210699562" sldId="273"/>
            <ac:spMk id="9" creationId="{A3363022-C969-41E9-8EB2-E4C94908C1FA}"/>
          </ac:spMkLst>
        </pc:spChg>
        <pc:spChg chg="add del">
          <ac:chgData name="misbah shams" userId="48165baf27df0490" providerId="LiveId" clId="{90A98C24-B853-4FE6-B0C7-AD9B8824AD1A}" dt="2026-10-13T20:40:16.192" v="99" actId="26606"/>
          <ac:spMkLst>
            <pc:docMk/>
            <pc:sldMk cId="2210699562" sldId="273"/>
            <ac:spMk id="11" creationId="{8D1AD6B3-BE88-4CEB-BA17-790657CC4729}"/>
          </ac:spMkLst>
        </pc:spChg>
        <pc:spChg chg="add del">
          <ac:chgData name="misbah shams" userId="48165baf27df0490" providerId="LiveId" clId="{90A98C24-B853-4FE6-B0C7-AD9B8824AD1A}" dt="2026-10-13T20:40:02.292" v="89" actId="26606"/>
          <ac:spMkLst>
            <pc:docMk/>
            <pc:sldMk cId="2210699562" sldId="273"/>
            <ac:spMk id="21" creationId="{3301E07F-4F79-4B58-8698-EF24DC1ECDBF}"/>
          </ac:spMkLst>
        </pc:spChg>
        <pc:spChg chg="add del">
          <ac:chgData name="misbah shams" userId="48165baf27df0490" providerId="LiveId" clId="{90A98C24-B853-4FE6-B0C7-AD9B8824AD1A}" dt="2026-10-13T20:40:02.292" v="89" actId="26606"/>
          <ac:spMkLst>
            <pc:docMk/>
            <pc:sldMk cId="2210699562" sldId="273"/>
            <ac:spMk id="23" creationId="{E58B2195-5055-402F-A3E7-53FF0E4980C3}"/>
          </ac:spMkLst>
        </pc:spChg>
        <pc:spChg chg="add del">
          <ac:chgData name="misbah shams" userId="48165baf27df0490" providerId="LiveId" clId="{90A98C24-B853-4FE6-B0C7-AD9B8824AD1A}" dt="2026-10-13T20:40:02.292" v="89" actId="26606"/>
          <ac:spMkLst>
            <pc:docMk/>
            <pc:sldMk cId="2210699562" sldId="273"/>
            <ac:spMk id="25" creationId="{9EE6F773-742A-491A-9A00-A2A150DF500A}"/>
          </ac:spMkLst>
        </pc:spChg>
        <pc:spChg chg="add del">
          <ac:chgData name="misbah shams" userId="48165baf27df0490" providerId="LiveId" clId="{90A98C24-B853-4FE6-B0C7-AD9B8824AD1A}" dt="2026-10-13T20:40:09.192" v="92" actId="26606"/>
          <ac:spMkLst>
            <pc:docMk/>
            <pc:sldMk cId="2210699562" sldId="273"/>
            <ac:spMk id="27" creationId="{C536F39F-4817-494C-A33A-C936CB02D3C0}"/>
          </ac:spMkLst>
        </pc:spChg>
        <pc:spChg chg="add del">
          <ac:chgData name="misbah shams" userId="48165baf27df0490" providerId="LiveId" clId="{90A98C24-B853-4FE6-B0C7-AD9B8824AD1A}" dt="2026-10-13T20:40:11.144" v="95" actId="26606"/>
          <ac:spMkLst>
            <pc:docMk/>
            <pc:sldMk cId="2210699562" sldId="273"/>
            <ac:spMk id="29" creationId="{B857B999-089B-4C85-81AC-431415A2023F}"/>
          </ac:spMkLst>
        </pc:spChg>
        <pc:spChg chg="add del">
          <ac:chgData name="misbah shams" userId="48165baf27df0490" providerId="LiveId" clId="{90A98C24-B853-4FE6-B0C7-AD9B8824AD1A}" dt="2026-10-13T20:40:16.184" v="98" actId="26606"/>
          <ac:spMkLst>
            <pc:docMk/>
            <pc:sldMk cId="2210699562" sldId="273"/>
            <ac:spMk id="31" creationId="{9180DE06-7362-4888-AADA-7AADD57AC49D}"/>
          </ac:spMkLst>
        </pc:spChg>
        <pc:spChg chg="add del">
          <ac:chgData name="misbah shams" userId="48165baf27df0490" providerId="LiveId" clId="{90A98C24-B853-4FE6-B0C7-AD9B8824AD1A}" dt="2026-10-13T20:40:16.184" v="98" actId="26606"/>
          <ac:spMkLst>
            <pc:docMk/>
            <pc:sldMk cId="2210699562" sldId="273"/>
            <ac:spMk id="34" creationId="{04357C93-F0CB-4A1C-8F77-4E9063789819}"/>
          </ac:spMkLst>
        </pc:spChg>
        <pc:spChg chg="add del">
          <ac:chgData name="misbah shams" userId="48165baf27df0490" providerId="LiveId" clId="{90A98C24-B853-4FE6-B0C7-AD9B8824AD1A}" dt="2026-10-13T20:40:36.196" v="106" actId="26606"/>
          <ac:spMkLst>
            <pc:docMk/>
            <pc:sldMk cId="2210699562" sldId="273"/>
            <ac:spMk id="36" creationId="{C536F39F-4817-494C-A33A-C936CB02D3C0}"/>
          </ac:spMkLst>
        </pc:spChg>
        <pc:spChg chg="add del">
          <ac:chgData name="misbah shams" userId="48165baf27df0490" providerId="LiveId" clId="{90A98C24-B853-4FE6-B0C7-AD9B8824AD1A}" dt="2026-10-13T20:40:36.187" v="105" actId="26606"/>
          <ac:spMkLst>
            <pc:docMk/>
            <pc:sldMk cId="2210699562" sldId="273"/>
            <ac:spMk id="41" creationId="{B857B999-089B-4C85-81AC-431415A2023F}"/>
          </ac:spMkLst>
        </pc:spChg>
        <pc:spChg chg="add del">
          <ac:chgData name="misbah shams" userId="48165baf27df0490" providerId="LiveId" clId="{90A98C24-B853-4FE6-B0C7-AD9B8824AD1A}" dt="2026-10-13T20:40:57.909" v="109" actId="26606"/>
          <ac:spMkLst>
            <pc:docMk/>
            <pc:sldMk cId="2210699562" sldId="273"/>
            <ac:spMk id="43" creationId="{C536F39F-4817-494C-A33A-C936CB02D3C0}"/>
          </ac:spMkLst>
        </pc:spChg>
        <pc:spChg chg="add del">
          <ac:chgData name="misbah shams" userId="48165baf27df0490" providerId="LiveId" clId="{90A98C24-B853-4FE6-B0C7-AD9B8824AD1A}" dt="2026-10-13T20:41:19.089" v="115" actId="26606"/>
          <ac:spMkLst>
            <pc:docMk/>
            <pc:sldMk cId="2210699562" sldId="273"/>
            <ac:spMk id="48" creationId="{B857B999-089B-4C85-81AC-431415A2023F}"/>
          </ac:spMkLst>
        </pc:spChg>
        <pc:spChg chg="add del">
          <ac:chgData name="misbah shams" userId="48165baf27df0490" providerId="LiveId" clId="{90A98C24-B853-4FE6-B0C7-AD9B8824AD1A}" dt="2026-10-13T20:41:19.072" v="114" actId="26606"/>
          <ac:spMkLst>
            <pc:docMk/>
            <pc:sldMk cId="2210699562" sldId="273"/>
            <ac:spMk id="53" creationId="{91DC6ABD-215C-4EA8-A483-CEF5B99AB385}"/>
          </ac:spMkLst>
        </pc:spChg>
        <pc:spChg chg="add del">
          <ac:chgData name="misbah shams" userId="48165baf27df0490" providerId="LiveId" clId="{90A98C24-B853-4FE6-B0C7-AD9B8824AD1A}" dt="2026-10-13T20:41:19.072" v="114" actId="26606"/>
          <ac:spMkLst>
            <pc:docMk/>
            <pc:sldMk cId="2210699562" sldId="273"/>
            <ac:spMk id="59" creationId="{04357C93-F0CB-4A1C-8F77-4E9063789819}"/>
          </ac:spMkLst>
        </pc:spChg>
        <pc:spChg chg="add del">
          <ac:chgData name="misbah shams" userId="48165baf27df0490" providerId="LiveId" clId="{90A98C24-B853-4FE6-B0C7-AD9B8824AD1A}" dt="2026-10-13T20:42:22.519" v="130" actId="26606"/>
          <ac:spMkLst>
            <pc:docMk/>
            <pc:sldMk cId="2210699562" sldId="273"/>
            <ac:spMk id="61" creationId="{B7BD7FCF-A254-4A97-A15C-319B67622677}"/>
          </ac:spMkLst>
        </pc:spChg>
        <pc:spChg chg="add del">
          <ac:chgData name="misbah shams" userId="48165baf27df0490" providerId="LiveId" clId="{90A98C24-B853-4FE6-B0C7-AD9B8824AD1A}" dt="2026-10-13T20:42:22.519" v="130" actId="26606"/>
          <ac:spMkLst>
            <pc:docMk/>
            <pc:sldMk cId="2210699562" sldId="273"/>
            <ac:spMk id="62" creationId="{52FFAF72-6204-4676-9C6F-9A4CC4D91805}"/>
          </ac:spMkLst>
        </pc:spChg>
        <pc:spChg chg="add del">
          <ac:chgData name="misbah shams" userId="48165baf27df0490" providerId="LiveId" clId="{90A98C24-B853-4FE6-B0C7-AD9B8824AD1A}" dt="2026-10-13T20:42:22.498" v="129" actId="26606"/>
          <ac:spMkLst>
            <pc:docMk/>
            <pc:sldMk cId="2210699562" sldId="273"/>
            <ac:spMk id="67" creationId="{B857B999-089B-4C85-81AC-431415A2023F}"/>
          </ac:spMkLst>
        </pc:spChg>
        <pc:spChg chg="add del">
          <ac:chgData name="misbah shams" userId="48165baf27df0490" providerId="LiveId" clId="{90A98C24-B853-4FE6-B0C7-AD9B8824AD1A}" dt="2026-10-13T20:45:24.851" v="153" actId="26606"/>
          <ac:spMkLst>
            <pc:docMk/>
            <pc:sldMk cId="2210699562" sldId="273"/>
            <ac:spMk id="69" creationId="{52FFAF72-6204-4676-9C6F-9A4CC4D91805}"/>
          </ac:spMkLst>
        </pc:spChg>
        <pc:spChg chg="add del">
          <ac:chgData name="misbah shams" userId="48165baf27df0490" providerId="LiveId" clId="{90A98C24-B853-4FE6-B0C7-AD9B8824AD1A}" dt="2026-10-13T20:45:24.851" v="153" actId="26606"/>
          <ac:spMkLst>
            <pc:docMk/>
            <pc:sldMk cId="2210699562" sldId="273"/>
            <ac:spMk id="70" creationId="{B7BD7FCF-A254-4A97-A15C-319B67622677}"/>
          </ac:spMkLst>
        </pc:spChg>
        <pc:spChg chg="add del">
          <ac:chgData name="misbah shams" userId="48165baf27df0490" providerId="LiveId" clId="{90A98C24-B853-4FE6-B0C7-AD9B8824AD1A}" dt="2026-10-13T20:45:18.931" v="149" actId="26606"/>
          <ac:spMkLst>
            <pc:docMk/>
            <pc:sldMk cId="2210699562" sldId="273"/>
            <ac:spMk id="75" creationId="{B857B999-089B-4C85-81AC-431415A2023F}"/>
          </ac:spMkLst>
        </pc:spChg>
        <pc:spChg chg="add del">
          <ac:chgData name="misbah shams" userId="48165baf27df0490" providerId="LiveId" clId="{90A98C24-B853-4FE6-B0C7-AD9B8824AD1A}" dt="2026-10-13T20:45:24.844" v="152" actId="26606"/>
          <ac:spMkLst>
            <pc:docMk/>
            <pc:sldMk cId="2210699562" sldId="273"/>
            <ac:spMk id="80" creationId="{91DC6ABD-215C-4EA8-A483-CEF5B99AB385}"/>
          </ac:spMkLst>
        </pc:spChg>
        <pc:spChg chg="add del">
          <ac:chgData name="misbah shams" userId="48165baf27df0490" providerId="LiveId" clId="{90A98C24-B853-4FE6-B0C7-AD9B8824AD1A}" dt="2026-10-13T20:45:24.844" v="152" actId="26606"/>
          <ac:spMkLst>
            <pc:docMk/>
            <pc:sldMk cId="2210699562" sldId="273"/>
            <ac:spMk id="81" creationId="{04357C93-F0CB-4A1C-8F77-4E9063789819}"/>
          </ac:spMkLst>
        </pc:spChg>
        <pc:spChg chg="add del">
          <ac:chgData name="misbah shams" userId="48165baf27df0490" providerId="LiveId" clId="{90A98C24-B853-4FE6-B0C7-AD9B8824AD1A}" dt="2026-10-13T20:45:59.476" v="158" actId="26606"/>
          <ac:spMkLst>
            <pc:docMk/>
            <pc:sldMk cId="2210699562" sldId="273"/>
            <ac:spMk id="83" creationId="{C536F39F-4817-494C-A33A-C936CB02D3C0}"/>
          </ac:spMkLst>
        </pc:spChg>
        <pc:spChg chg="add">
          <ac:chgData name="misbah shams" userId="48165baf27df0490" providerId="LiveId" clId="{90A98C24-B853-4FE6-B0C7-AD9B8824AD1A}" dt="2026-10-13T20:45:59.476" v="158" actId="26606"/>
          <ac:spMkLst>
            <pc:docMk/>
            <pc:sldMk cId="2210699562" sldId="273"/>
            <ac:spMk id="88" creationId="{1D63188B-C92D-4606-95DB-0601ED0ECB55}"/>
          </ac:spMkLst>
        </pc:spChg>
        <pc:spChg chg="add">
          <ac:chgData name="misbah shams" userId="48165baf27df0490" providerId="LiveId" clId="{90A98C24-B853-4FE6-B0C7-AD9B8824AD1A}" dt="2026-10-13T20:45:59.476" v="158" actId="26606"/>
          <ac:spMkLst>
            <pc:docMk/>
            <pc:sldMk cId="2210699562" sldId="273"/>
            <ac:spMk id="90" creationId="{2927A7B7-1B6D-432E-B2C4-E71C6C361C26}"/>
          </ac:spMkLst>
        </pc:spChg>
        <pc:spChg chg="add">
          <ac:chgData name="misbah shams" userId="48165baf27df0490" providerId="LiveId" clId="{90A98C24-B853-4FE6-B0C7-AD9B8824AD1A}" dt="2026-10-13T20:45:59.476" v="158" actId="26606"/>
          <ac:spMkLst>
            <pc:docMk/>
            <pc:sldMk cId="2210699562" sldId="273"/>
            <ac:spMk id="92" creationId="{E27DBEE0-99A4-4464-9371-C89D97E7A956}"/>
          </ac:spMkLst>
        </pc:spChg>
        <pc:grpChg chg="add del">
          <ac:chgData name="misbah shams" userId="48165baf27df0490" providerId="LiveId" clId="{90A98C24-B853-4FE6-B0C7-AD9B8824AD1A}" dt="2026-10-13T20:40:16.192" v="99" actId="26606"/>
          <ac:grpSpMkLst>
            <pc:docMk/>
            <pc:sldMk cId="2210699562" sldId="273"/>
            <ac:grpSpMk id="13" creationId="{89D1390B-7E13-4B4F-9CB2-391063412E54}"/>
          </ac:grpSpMkLst>
        </pc:grpChg>
        <pc:grpChg chg="add del">
          <ac:chgData name="misbah shams" userId="48165baf27df0490" providerId="LiveId" clId="{90A98C24-B853-4FE6-B0C7-AD9B8824AD1A}" dt="2026-10-13T20:40:16.184" v="98" actId="26606"/>
          <ac:grpSpMkLst>
            <pc:docMk/>
            <pc:sldMk cId="2210699562" sldId="273"/>
            <ac:grpSpMk id="32" creationId="{3AF6A671-C637-4547-85F4-51B6D1881399}"/>
          </ac:grpSpMkLst>
        </pc:grpChg>
        <pc:grpChg chg="add del">
          <ac:chgData name="misbah shams" userId="48165baf27df0490" providerId="LiveId" clId="{90A98C24-B853-4FE6-B0C7-AD9B8824AD1A}" dt="2026-10-13T20:41:19.072" v="114" actId="26606"/>
          <ac:grpSpMkLst>
            <pc:docMk/>
            <pc:sldMk cId="2210699562" sldId="273"/>
            <ac:grpSpMk id="55" creationId="{3AF6A671-C637-4547-85F4-51B6D1881399}"/>
          </ac:grpSpMkLst>
        </pc:grpChg>
        <pc:grpChg chg="add del">
          <ac:chgData name="misbah shams" userId="48165baf27df0490" providerId="LiveId" clId="{90A98C24-B853-4FE6-B0C7-AD9B8824AD1A}" dt="2026-10-13T20:45:24.844" v="152" actId="26606"/>
          <ac:grpSpMkLst>
            <pc:docMk/>
            <pc:sldMk cId="2210699562" sldId="273"/>
            <ac:grpSpMk id="77" creationId="{3AF6A671-C637-4547-85F4-51B6D1881399}"/>
          </ac:grpSpMkLst>
        </pc:grpChg>
        <pc:picChg chg="add mod">
          <ac:chgData name="misbah shams" userId="48165baf27df0490" providerId="LiveId" clId="{90A98C24-B853-4FE6-B0C7-AD9B8824AD1A}" dt="2026-10-13T20:47:24.657" v="174" actId="1076"/>
          <ac:picMkLst>
            <pc:docMk/>
            <pc:sldMk cId="2210699562" sldId="273"/>
            <ac:picMk id="6" creationId="{23B4F423-6C35-D7F9-580F-E17EFF9F38FA}"/>
          </ac:picMkLst>
        </pc:picChg>
      </pc:sldChg>
      <pc:sldChg chg="modSp new del mod">
        <pc:chgData name="misbah shams" userId="48165baf27df0490" providerId="LiveId" clId="{90A98C24-B853-4FE6-B0C7-AD9B8824AD1A}" dt="2026-10-13T20:36:41.483" v="42" actId="2696"/>
        <pc:sldMkLst>
          <pc:docMk/>
          <pc:sldMk cId="2436442873" sldId="273"/>
        </pc:sldMkLst>
        <pc:spChg chg="mod">
          <ac:chgData name="misbah shams" userId="48165baf27df0490" providerId="LiveId" clId="{90A98C24-B853-4FE6-B0C7-AD9B8824AD1A}" dt="2026-10-13T20:30:45.080" v="41" actId="255"/>
          <ac:spMkLst>
            <pc:docMk/>
            <pc:sldMk cId="2436442873" sldId="273"/>
            <ac:spMk id="2" creationId="{3434A05A-C6A1-5426-A031-03A3B25D6A12}"/>
          </ac:spMkLst>
        </pc:spChg>
      </pc:sld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ata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ata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3.svg"/><Relationship Id="rId5" Type="http://schemas.openxmlformats.org/officeDocument/2006/relationships/image" Target="../media/image15.svg"/><Relationship Id="rId4" Type="http://schemas.openxmlformats.org/officeDocument/2006/relationships/image" Target="../media/image1.svg"/></Relationships>
</file>

<file path=ppt/diagrams/_rels/data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4.svg"/><Relationship Id="rId4" Type="http://schemas.openxmlformats.org/officeDocument/2006/relationships/image" Target="../media/image19.svg"/></Relationships>
</file>

<file path=ppt/diagrams/_rels/data1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4.svg"/><Relationship Id="rId1" Type="http://schemas.openxmlformats.org/officeDocument/2006/relationships/image" Target="../media/image20.svg"/><Relationship Id="rId6" Type="http://schemas.openxmlformats.org/officeDocument/2006/relationships/image" Target="../media/image11.svg"/><Relationship Id="rId5" Type="http://schemas.openxmlformats.org/officeDocument/2006/relationships/image" Target="../media/image23.svg"/><Relationship Id="rId4" Type="http://schemas.openxmlformats.org/officeDocument/2006/relationships/image" Target="../media/image22.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6.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7.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 Id="rId5" Type="http://schemas.openxmlformats.org/officeDocument/2006/relationships/image" Target="../media/image12.svg"/><Relationship Id="rId4" Type="http://schemas.openxmlformats.org/officeDocument/2006/relationships/image" Target="../media/image11.svg"/></Relationships>
</file>

<file path=ppt/diagrams/_rels/drawing12.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3.svg"/><Relationship Id="rId5" Type="http://schemas.openxmlformats.org/officeDocument/2006/relationships/image" Target="../media/image15.svg"/><Relationship Id="rId4" Type="http://schemas.openxmlformats.org/officeDocument/2006/relationships/image" Target="../media/image1.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svg"/><Relationship Id="rId1" Type="http://schemas.openxmlformats.org/officeDocument/2006/relationships/image" Target="../media/image16.svg"/><Relationship Id="rId5" Type="http://schemas.openxmlformats.org/officeDocument/2006/relationships/image" Target="../media/image4.svg"/><Relationship Id="rId4" Type="http://schemas.openxmlformats.org/officeDocument/2006/relationships/image" Target="../media/image19.svg"/></Relationships>
</file>

<file path=ppt/diagrams/_rels/drawing1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4.svg"/><Relationship Id="rId1" Type="http://schemas.openxmlformats.org/officeDocument/2006/relationships/image" Target="../media/image20.svg"/><Relationship Id="rId6" Type="http://schemas.openxmlformats.org/officeDocument/2006/relationships/image" Target="../media/image11.svg"/><Relationship Id="rId5" Type="http://schemas.openxmlformats.org/officeDocument/2006/relationships/image" Target="../media/image23.svg"/><Relationship Id="rId4" Type="http://schemas.openxmlformats.org/officeDocument/2006/relationships/image" Target="../media/image2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9850A7-2B8F-4473-8BDA-A5B837E8443D}"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57AE585-FB69-487F-A9C0-F8B67B34460B}">
      <dgm:prSet/>
      <dgm:spPr/>
      <dgm:t>
        <a:bodyPr/>
        <a:lstStyle/>
        <a:p>
          <a:pPr>
            <a:lnSpc>
              <a:spcPct val="100000"/>
            </a:lnSpc>
          </a:pPr>
          <a:r>
            <a:rPr lang="en-US" b="1"/>
            <a:t>Integrating Health, Wellbeing and Sustainable Development in Health and Social Care</a:t>
          </a:r>
          <a:endParaRPr lang="en-US"/>
        </a:p>
      </dgm:t>
    </dgm:pt>
    <dgm:pt modelId="{D9707480-EC8C-48FB-96D6-2FD23DCCB125}" type="parTrans" cxnId="{5012C4B8-AA59-4718-9F9A-0A68956D6E8A}">
      <dgm:prSet/>
      <dgm:spPr/>
      <dgm:t>
        <a:bodyPr/>
        <a:lstStyle/>
        <a:p>
          <a:endParaRPr lang="en-US"/>
        </a:p>
      </dgm:t>
    </dgm:pt>
    <dgm:pt modelId="{D44038C9-E6EA-4B7E-BEA4-15311B1A408C}" type="sibTrans" cxnId="{5012C4B8-AA59-4718-9F9A-0A68956D6E8A}">
      <dgm:prSet/>
      <dgm:spPr/>
      <dgm:t>
        <a:bodyPr/>
        <a:lstStyle/>
        <a:p>
          <a:endParaRPr lang="en-US"/>
        </a:p>
      </dgm:t>
    </dgm:pt>
    <dgm:pt modelId="{FFC2EC86-4147-4641-8B49-A5F8F42FFE24}">
      <dgm:prSet/>
      <dgm:spPr/>
      <dgm:t>
        <a:bodyPr/>
        <a:lstStyle/>
        <a:p>
          <a:pPr>
            <a:lnSpc>
              <a:spcPct val="100000"/>
            </a:lnSpc>
          </a:pPr>
          <a:r>
            <a:rPr lang="en-US"/>
            <a:t>A critical examination of policy, theory, service delivery and health inequalities</a:t>
          </a:r>
        </a:p>
      </dgm:t>
    </dgm:pt>
    <dgm:pt modelId="{774F6F74-49E6-482E-86E1-AE75022CAAFC}" type="parTrans" cxnId="{FE3C42DC-4A4D-4DE9-8BDE-63461707BC80}">
      <dgm:prSet/>
      <dgm:spPr/>
      <dgm:t>
        <a:bodyPr/>
        <a:lstStyle/>
        <a:p>
          <a:endParaRPr lang="en-US"/>
        </a:p>
      </dgm:t>
    </dgm:pt>
    <dgm:pt modelId="{8FD03FCC-8490-424F-BE34-AB45CB7ACDFA}" type="sibTrans" cxnId="{FE3C42DC-4A4D-4DE9-8BDE-63461707BC80}">
      <dgm:prSet/>
      <dgm:spPr/>
      <dgm:t>
        <a:bodyPr/>
        <a:lstStyle/>
        <a:p>
          <a:endParaRPr lang="en-US"/>
        </a:p>
      </dgm:t>
    </dgm:pt>
    <dgm:pt modelId="{E73344AC-C1E3-4AA3-A36A-9EE1751BF8B4}" type="pres">
      <dgm:prSet presAssocID="{589850A7-2B8F-4473-8BDA-A5B837E8443D}" presName="root" presStyleCnt="0">
        <dgm:presLayoutVars>
          <dgm:dir/>
          <dgm:resizeHandles val="exact"/>
        </dgm:presLayoutVars>
      </dgm:prSet>
      <dgm:spPr/>
    </dgm:pt>
    <dgm:pt modelId="{04C7301B-EAC6-4D3B-9355-A75236CC0CAC}" type="pres">
      <dgm:prSet presAssocID="{457AE585-FB69-487F-A9C0-F8B67B34460B}" presName="compNode" presStyleCnt="0"/>
      <dgm:spPr/>
    </dgm:pt>
    <dgm:pt modelId="{E8ACCC12-BFC6-4D4B-9899-0BA1C091C953}" type="pres">
      <dgm:prSet presAssocID="{457AE585-FB69-487F-A9C0-F8B67B34460B}" presName="bgRect" presStyleLbl="bgShp" presStyleIdx="0" presStyleCnt="2"/>
      <dgm:spPr/>
    </dgm:pt>
    <dgm:pt modelId="{6A9B5B72-BE0C-45CE-B316-46EA5410C88D}" type="pres">
      <dgm:prSet presAssocID="{457AE585-FB69-487F-A9C0-F8B67B34460B}"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tethoscope"/>
        </a:ext>
      </dgm:extLst>
    </dgm:pt>
    <dgm:pt modelId="{8EC7AB61-5BE2-427C-A7BC-4AB3591D4494}" type="pres">
      <dgm:prSet presAssocID="{457AE585-FB69-487F-A9C0-F8B67B34460B}" presName="spaceRect" presStyleCnt="0"/>
      <dgm:spPr/>
    </dgm:pt>
    <dgm:pt modelId="{6CE15B61-DBB9-4B97-984E-E38EF78CA65F}" type="pres">
      <dgm:prSet presAssocID="{457AE585-FB69-487F-A9C0-F8B67B34460B}" presName="parTx" presStyleLbl="revTx" presStyleIdx="0" presStyleCnt="2">
        <dgm:presLayoutVars>
          <dgm:chMax val="0"/>
          <dgm:chPref val="0"/>
        </dgm:presLayoutVars>
      </dgm:prSet>
      <dgm:spPr/>
    </dgm:pt>
    <dgm:pt modelId="{6BE82E4A-34AF-4068-8091-5BB042DB9E84}" type="pres">
      <dgm:prSet presAssocID="{D44038C9-E6EA-4B7E-BEA4-15311B1A408C}" presName="sibTrans" presStyleCnt="0"/>
      <dgm:spPr/>
    </dgm:pt>
    <dgm:pt modelId="{69A31B55-ACDB-4526-9641-E6C7815BCE7E}" type="pres">
      <dgm:prSet presAssocID="{FFC2EC86-4147-4641-8B49-A5F8F42FFE24}" presName="compNode" presStyleCnt="0"/>
      <dgm:spPr/>
    </dgm:pt>
    <dgm:pt modelId="{2D7F376A-5B58-4D15-AB81-279DD83F0D97}" type="pres">
      <dgm:prSet presAssocID="{FFC2EC86-4147-4641-8B49-A5F8F42FFE24}" presName="bgRect" presStyleLbl="bgShp" presStyleIdx="1" presStyleCnt="2"/>
      <dgm:spPr/>
    </dgm:pt>
    <dgm:pt modelId="{AB37537D-45B0-43DC-B06C-78B8F1F3614C}" type="pres">
      <dgm:prSet presAssocID="{FFC2EC86-4147-4641-8B49-A5F8F42FFE2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Doctor"/>
        </a:ext>
      </dgm:extLst>
    </dgm:pt>
    <dgm:pt modelId="{535D1CE0-2E98-4BA8-B47D-D9600FD29B03}" type="pres">
      <dgm:prSet presAssocID="{FFC2EC86-4147-4641-8B49-A5F8F42FFE24}" presName="spaceRect" presStyleCnt="0"/>
      <dgm:spPr/>
    </dgm:pt>
    <dgm:pt modelId="{4B3D0F24-2D4B-4445-A29A-F79E93573100}" type="pres">
      <dgm:prSet presAssocID="{FFC2EC86-4147-4641-8B49-A5F8F42FFE24}" presName="parTx" presStyleLbl="revTx" presStyleIdx="1" presStyleCnt="2">
        <dgm:presLayoutVars>
          <dgm:chMax val="0"/>
          <dgm:chPref val="0"/>
        </dgm:presLayoutVars>
      </dgm:prSet>
      <dgm:spPr/>
    </dgm:pt>
  </dgm:ptLst>
  <dgm:cxnLst>
    <dgm:cxn modelId="{5B88441A-2B2A-483F-AD8F-1A44E7E6D95C}" type="presOf" srcId="{457AE585-FB69-487F-A9C0-F8B67B34460B}" destId="{6CE15B61-DBB9-4B97-984E-E38EF78CA65F}" srcOrd="0" destOrd="0" presId="urn:microsoft.com/office/officeart/2018/2/layout/IconVerticalSolidList"/>
    <dgm:cxn modelId="{5012C4B8-AA59-4718-9F9A-0A68956D6E8A}" srcId="{589850A7-2B8F-4473-8BDA-A5B837E8443D}" destId="{457AE585-FB69-487F-A9C0-F8B67B34460B}" srcOrd="0" destOrd="0" parTransId="{D9707480-EC8C-48FB-96D6-2FD23DCCB125}" sibTransId="{D44038C9-E6EA-4B7E-BEA4-15311B1A408C}"/>
    <dgm:cxn modelId="{FE3C42DC-4A4D-4DE9-8BDE-63461707BC80}" srcId="{589850A7-2B8F-4473-8BDA-A5B837E8443D}" destId="{FFC2EC86-4147-4641-8B49-A5F8F42FFE24}" srcOrd="1" destOrd="0" parTransId="{774F6F74-49E6-482E-86E1-AE75022CAAFC}" sibTransId="{8FD03FCC-8490-424F-BE34-AB45CB7ACDFA}"/>
    <dgm:cxn modelId="{392A74EC-2C73-453B-B6BB-C6881C7D04D7}" type="presOf" srcId="{FFC2EC86-4147-4641-8B49-A5F8F42FFE24}" destId="{4B3D0F24-2D4B-4445-A29A-F79E93573100}" srcOrd="0" destOrd="0" presId="urn:microsoft.com/office/officeart/2018/2/layout/IconVerticalSolidList"/>
    <dgm:cxn modelId="{8D4260ED-482E-4ADC-AC99-7C956D2A5B1C}" type="presOf" srcId="{589850A7-2B8F-4473-8BDA-A5B837E8443D}" destId="{E73344AC-C1E3-4AA3-A36A-9EE1751BF8B4}" srcOrd="0" destOrd="0" presId="urn:microsoft.com/office/officeart/2018/2/layout/IconVerticalSolidList"/>
    <dgm:cxn modelId="{CF286E5C-9031-4221-AB2B-0890498977DD}" type="presParOf" srcId="{E73344AC-C1E3-4AA3-A36A-9EE1751BF8B4}" destId="{04C7301B-EAC6-4D3B-9355-A75236CC0CAC}" srcOrd="0" destOrd="0" presId="urn:microsoft.com/office/officeart/2018/2/layout/IconVerticalSolidList"/>
    <dgm:cxn modelId="{6FBA3387-C65B-4839-8CCA-359887C278AA}" type="presParOf" srcId="{04C7301B-EAC6-4D3B-9355-A75236CC0CAC}" destId="{E8ACCC12-BFC6-4D4B-9899-0BA1C091C953}" srcOrd="0" destOrd="0" presId="urn:microsoft.com/office/officeart/2018/2/layout/IconVerticalSolidList"/>
    <dgm:cxn modelId="{ABFD5719-7AC7-4217-93E8-231B8089ACFA}" type="presParOf" srcId="{04C7301B-EAC6-4D3B-9355-A75236CC0CAC}" destId="{6A9B5B72-BE0C-45CE-B316-46EA5410C88D}" srcOrd="1" destOrd="0" presId="urn:microsoft.com/office/officeart/2018/2/layout/IconVerticalSolidList"/>
    <dgm:cxn modelId="{58B9EAE1-BD92-4CFC-A5F7-7EAC15B7702F}" type="presParOf" srcId="{04C7301B-EAC6-4D3B-9355-A75236CC0CAC}" destId="{8EC7AB61-5BE2-427C-A7BC-4AB3591D4494}" srcOrd="2" destOrd="0" presId="urn:microsoft.com/office/officeart/2018/2/layout/IconVerticalSolidList"/>
    <dgm:cxn modelId="{D405F5EE-BE28-4850-898E-FDF755307DB1}" type="presParOf" srcId="{04C7301B-EAC6-4D3B-9355-A75236CC0CAC}" destId="{6CE15B61-DBB9-4B97-984E-E38EF78CA65F}" srcOrd="3" destOrd="0" presId="urn:microsoft.com/office/officeart/2018/2/layout/IconVerticalSolidList"/>
    <dgm:cxn modelId="{66B4F52A-9877-4CEB-90B9-6C787509AB58}" type="presParOf" srcId="{E73344AC-C1E3-4AA3-A36A-9EE1751BF8B4}" destId="{6BE82E4A-34AF-4068-8091-5BB042DB9E84}" srcOrd="1" destOrd="0" presId="urn:microsoft.com/office/officeart/2018/2/layout/IconVerticalSolidList"/>
    <dgm:cxn modelId="{ADE5D324-D15A-4C5F-AC16-74072063B998}" type="presParOf" srcId="{E73344AC-C1E3-4AA3-A36A-9EE1751BF8B4}" destId="{69A31B55-ACDB-4526-9641-E6C7815BCE7E}" srcOrd="2" destOrd="0" presId="urn:microsoft.com/office/officeart/2018/2/layout/IconVerticalSolidList"/>
    <dgm:cxn modelId="{F9F978A8-AA16-4B64-A424-C62BA5F10C4A}" type="presParOf" srcId="{69A31B55-ACDB-4526-9641-E6C7815BCE7E}" destId="{2D7F376A-5B58-4D15-AB81-279DD83F0D97}" srcOrd="0" destOrd="0" presId="urn:microsoft.com/office/officeart/2018/2/layout/IconVerticalSolidList"/>
    <dgm:cxn modelId="{7BBF8433-F0F3-471C-A8E2-62714FAEA98B}" type="presParOf" srcId="{69A31B55-ACDB-4526-9641-E6C7815BCE7E}" destId="{AB37537D-45B0-43DC-B06C-78B8F1F3614C}" srcOrd="1" destOrd="0" presId="urn:microsoft.com/office/officeart/2018/2/layout/IconVerticalSolidList"/>
    <dgm:cxn modelId="{660A8CD6-E58B-45CA-A41A-8298B885F5A3}" type="presParOf" srcId="{69A31B55-ACDB-4526-9641-E6C7815BCE7E}" destId="{535D1CE0-2E98-4BA8-B47D-D9600FD29B03}" srcOrd="2" destOrd="0" presId="urn:microsoft.com/office/officeart/2018/2/layout/IconVerticalSolidList"/>
    <dgm:cxn modelId="{B90F3CE3-9296-453D-9AE0-74C724282E16}" type="presParOf" srcId="{69A31B55-ACDB-4526-9641-E6C7815BCE7E}" destId="{4B3D0F24-2D4B-4445-A29A-F79E9357310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2294599-7173-4C36-BEAB-C101227C612F}"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9556E94A-7095-4497-9809-984EAFBEF003}">
      <dgm:prSet/>
      <dgm:spPr/>
      <dgm:t>
        <a:bodyPr/>
        <a:lstStyle/>
        <a:p>
          <a:r>
            <a:rPr lang="en-GB"/>
            <a:t>Health outcomes are determined by both clinical interventions and the broader social, economic, and environmental factors that influence them.</a:t>
          </a:r>
          <a:endParaRPr lang="en-US"/>
        </a:p>
      </dgm:t>
    </dgm:pt>
    <dgm:pt modelId="{9E5B8368-4E63-4AED-976C-2FFF0373B294}" type="parTrans" cxnId="{7EC11F9F-30BB-4C7E-B3EE-83CD775CCB7D}">
      <dgm:prSet/>
      <dgm:spPr/>
      <dgm:t>
        <a:bodyPr/>
        <a:lstStyle/>
        <a:p>
          <a:endParaRPr lang="en-US"/>
        </a:p>
      </dgm:t>
    </dgm:pt>
    <dgm:pt modelId="{F5050E85-FF11-422D-996B-70F59CD3406D}" type="sibTrans" cxnId="{7EC11F9F-30BB-4C7E-B3EE-83CD775CCB7D}">
      <dgm:prSet/>
      <dgm:spPr/>
      <dgm:t>
        <a:bodyPr/>
        <a:lstStyle/>
        <a:p>
          <a:endParaRPr lang="en-US"/>
        </a:p>
      </dgm:t>
    </dgm:pt>
    <dgm:pt modelId="{3925FAC2-F3D7-4DC7-B3A4-DB374D63174A}">
      <dgm:prSet/>
      <dgm:spPr/>
      <dgm:t>
        <a:bodyPr/>
        <a:lstStyle/>
        <a:p>
          <a:r>
            <a:rPr lang="en-GB"/>
            <a:t>• Wellbeing redirects focus from disease management alone to encompass quality of life, active participation, and the capacity to adapt and recover.</a:t>
          </a:r>
          <a:endParaRPr lang="en-US"/>
        </a:p>
      </dgm:t>
    </dgm:pt>
    <dgm:pt modelId="{9D86EBA4-8EC2-4C87-BBED-AF9CA75189E2}" type="parTrans" cxnId="{B474E9D6-3762-49D2-AD05-5D54D4A06034}">
      <dgm:prSet/>
      <dgm:spPr/>
      <dgm:t>
        <a:bodyPr/>
        <a:lstStyle/>
        <a:p>
          <a:endParaRPr lang="en-US"/>
        </a:p>
      </dgm:t>
    </dgm:pt>
    <dgm:pt modelId="{9E1AF7DA-4647-49B8-B122-E70FCE7619B4}" type="sibTrans" cxnId="{B474E9D6-3762-49D2-AD05-5D54D4A06034}">
      <dgm:prSet/>
      <dgm:spPr/>
      <dgm:t>
        <a:bodyPr/>
        <a:lstStyle/>
        <a:p>
          <a:endParaRPr lang="en-US"/>
        </a:p>
      </dgm:t>
    </dgm:pt>
    <dgm:pt modelId="{2E065AB8-241C-47B8-8A05-4E69420E9CF2}">
      <dgm:prSet/>
      <dgm:spPr/>
      <dgm:t>
        <a:bodyPr/>
        <a:lstStyle/>
        <a:p>
          <a:r>
            <a:rPr lang="en-GB"/>
            <a:t>• Sustainable development connects present-day health requirements with the wellbeing of subsequent generations.</a:t>
          </a:r>
          <a:endParaRPr lang="en-US"/>
        </a:p>
      </dgm:t>
    </dgm:pt>
    <dgm:pt modelId="{4E7447FE-918C-435A-9F1A-A031392D005F}" type="parTrans" cxnId="{BAFBEA1D-3F9B-4290-A295-77662D0C2965}">
      <dgm:prSet/>
      <dgm:spPr/>
      <dgm:t>
        <a:bodyPr/>
        <a:lstStyle/>
        <a:p>
          <a:endParaRPr lang="en-US"/>
        </a:p>
      </dgm:t>
    </dgm:pt>
    <dgm:pt modelId="{9BE59A5B-6F30-49ED-8D17-AAB2BDBD9A27}" type="sibTrans" cxnId="{BAFBEA1D-3F9B-4290-A295-77662D0C2965}">
      <dgm:prSet/>
      <dgm:spPr/>
      <dgm:t>
        <a:bodyPr/>
        <a:lstStyle/>
        <a:p>
          <a:endParaRPr lang="en-US"/>
        </a:p>
      </dgm:t>
    </dgm:pt>
    <dgm:pt modelId="{CB535C50-FC07-420B-9647-68440B79699C}">
      <dgm:prSet/>
      <dgm:spPr/>
      <dgm:t>
        <a:bodyPr/>
        <a:lstStyle/>
        <a:p>
          <a:r>
            <a:rPr lang="en-GB"/>
            <a:t>• Integrated approaches can facilitate preventive measures, diminish health disparities, and allocate resources with greater efficiency.</a:t>
          </a:r>
          <a:endParaRPr lang="en-US"/>
        </a:p>
      </dgm:t>
    </dgm:pt>
    <dgm:pt modelId="{730AC7D2-BD82-4E88-8D23-53FE87ED2B1F}" type="parTrans" cxnId="{4E07F1FC-EE1B-47BF-B866-62EB33714EEE}">
      <dgm:prSet/>
      <dgm:spPr/>
      <dgm:t>
        <a:bodyPr/>
        <a:lstStyle/>
        <a:p>
          <a:endParaRPr lang="en-US"/>
        </a:p>
      </dgm:t>
    </dgm:pt>
    <dgm:pt modelId="{6C10C8D7-C441-47BA-895A-002959AAA1A5}" type="sibTrans" cxnId="{4E07F1FC-EE1B-47BF-B866-62EB33714EEE}">
      <dgm:prSet/>
      <dgm:spPr/>
      <dgm:t>
        <a:bodyPr/>
        <a:lstStyle/>
        <a:p>
          <a:endParaRPr lang="en-US"/>
        </a:p>
      </dgm:t>
    </dgm:pt>
    <dgm:pt modelId="{1E0609ED-8960-4BB0-A54A-7FFA10270360}">
      <dgm:prSet/>
      <dgm:spPr/>
      <dgm:t>
        <a:bodyPr/>
        <a:lstStyle/>
        <a:p>
          <a:r>
            <a:rPr lang="en-GB"/>
            <a:t>• Critical challenge: ambitious policy frameworks do not inherently guarantee fair and equitable execution across all populations</a:t>
          </a:r>
          <a:endParaRPr lang="en-US"/>
        </a:p>
      </dgm:t>
    </dgm:pt>
    <dgm:pt modelId="{859C2ED5-3D1B-486D-B7AC-33350643A17D}" type="parTrans" cxnId="{41A0D937-58DE-4EAC-99D9-B3E2B7B29198}">
      <dgm:prSet/>
      <dgm:spPr/>
      <dgm:t>
        <a:bodyPr/>
        <a:lstStyle/>
        <a:p>
          <a:endParaRPr lang="en-US"/>
        </a:p>
      </dgm:t>
    </dgm:pt>
    <dgm:pt modelId="{CD229029-FB99-45C6-AD26-AF340F5DF034}" type="sibTrans" cxnId="{41A0D937-58DE-4EAC-99D9-B3E2B7B29198}">
      <dgm:prSet/>
      <dgm:spPr/>
      <dgm:t>
        <a:bodyPr/>
        <a:lstStyle/>
        <a:p>
          <a:endParaRPr lang="en-US"/>
        </a:p>
      </dgm:t>
    </dgm:pt>
    <dgm:pt modelId="{E3AA548E-151C-41E1-AF30-F96587FC0FAA}" type="pres">
      <dgm:prSet presAssocID="{D2294599-7173-4C36-BEAB-C101227C612F}" presName="diagram" presStyleCnt="0">
        <dgm:presLayoutVars>
          <dgm:dir/>
          <dgm:resizeHandles val="exact"/>
        </dgm:presLayoutVars>
      </dgm:prSet>
      <dgm:spPr/>
    </dgm:pt>
    <dgm:pt modelId="{7EF86C5A-F421-4FBB-9371-58C4E4501334}" type="pres">
      <dgm:prSet presAssocID="{9556E94A-7095-4497-9809-984EAFBEF003}" presName="node" presStyleLbl="node1" presStyleIdx="0" presStyleCnt="5">
        <dgm:presLayoutVars>
          <dgm:bulletEnabled val="1"/>
        </dgm:presLayoutVars>
      </dgm:prSet>
      <dgm:spPr/>
    </dgm:pt>
    <dgm:pt modelId="{65AFD2E9-4495-4318-8638-4504D44DF4AB}" type="pres">
      <dgm:prSet presAssocID="{F5050E85-FF11-422D-996B-70F59CD3406D}" presName="sibTrans" presStyleLbl="sibTrans2D1" presStyleIdx="0" presStyleCnt="4"/>
      <dgm:spPr/>
    </dgm:pt>
    <dgm:pt modelId="{A1CC2BA0-A10F-4F46-AA41-FD8EE02E7612}" type="pres">
      <dgm:prSet presAssocID="{F5050E85-FF11-422D-996B-70F59CD3406D}" presName="connectorText" presStyleLbl="sibTrans2D1" presStyleIdx="0" presStyleCnt="4"/>
      <dgm:spPr/>
    </dgm:pt>
    <dgm:pt modelId="{05DA3C50-5593-4B4F-95BB-7EE97A2B193F}" type="pres">
      <dgm:prSet presAssocID="{3925FAC2-F3D7-4DC7-B3A4-DB374D63174A}" presName="node" presStyleLbl="node1" presStyleIdx="1" presStyleCnt="5">
        <dgm:presLayoutVars>
          <dgm:bulletEnabled val="1"/>
        </dgm:presLayoutVars>
      </dgm:prSet>
      <dgm:spPr/>
    </dgm:pt>
    <dgm:pt modelId="{530F55FD-6166-4306-B5B9-43E3928B643E}" type="pres">
      <dgm:prSet presAssocID="{9E1AF7DA-4647-49B8-B122-E70FCE7619B4}" presName="sibTrans" presStyleLbl="sibTrans2D1" presStyleIdx="1" presStyleCnt="4"/>
      <dgm:spPr/>
    </dgm:pt>
    <dgm:pt modelId="{5C85D029-F656-4BB4-BD1F-4B29EFEE2F01}" type="pres">
      <dgm:prSet presAssocID="{9E1AF7DA-4647-49B8-B122-E70FCE7619B4}" presName="connectorText" presStyleLbl="sibTrans2D1" presStyleIdx="1" presStyleCnt="4"/>
      <dgm:spPr/>
    </dgm:pt>
    <dgm:pt modelId="{F8140A7A-5227-4C57-B0EF-F891681F5C63}" type="pres">
      <dgm:prSet presAssocID="{2E065AB8-241C-47B8-8A05-4E69420E9CF2}" presName="node" presStyleLbl="node1" presStyleIdx="2" presStyleCnt="5">
        <dgm:presLayoutVars>
          <dgm:bulletEnabled val="1"/>
        </dgm:presLayoutVars>
      </dgm:prSet>
      <dgm:spPr/>
    </dgm:pt>
    <dgm:pt modelId="{5C28F273-822D-45B6-B6B1-067232613C31}" type="pres">
      <dgm:prSet presAssocID="{9BE59A5B-6F30-49ED-8D17-AAB2BDBD9A27}" presName="sibTrans" presStyleLbl="sibTrans2D1" presStyleIdx="2" presStyleCnt="4"/>
      <dgm:spPr/>
    </dgm:pt>
    <dgm:pt modelId="{6475D303-D540-48A3-A6FC-F09ACC994445}" type="pres">
      <dgm:prSet presAssocID="{9BE59A5B-6F30-49ED-8D17-AAB2BDBD9A27}" presName="connectorText" presStyleLbl="sibTrans2D1" presStyleIdx="2" presStyleCnt="4"/>
      <dgm:spPr/>
    </dgm:pt>
    <dgm:pt modelId="{6B91116D-671B-490E-8314-ACAD25F90F91}" type="pres">
      <dgm:prSet presAssocID="{CB535C50-FC07-420B-9647-68440B79699C}" presName="node" presStyleLbl="node1" presStyleIdx="3" presStyleCnt="5">
        <dgm:presLayoutVars>
          <dgm:bulletEnabled val="1"/>
        </dgm:presLayoutVars>
      </dgm:prSet>
      <dgm:spPr/>
    </dgm:pt>
    <dgm:pt modelId="{DD9BB1DD-3901-4905-86AC-21A5C99C1E2C}" type="pres">
      <dgm:prSet presAssocID="{6C10C8D7-C441-47BA-895A-002959AAA1A5}" presName="sibTrans" presStyleLbl="sibTrans2D1" presStyleIdx="3" presStyleCnt="4"/>
      <dgm:spPr/>
    </dgm:pt>
    <dgm:pt modelId="{47377526-8D05-47E4-82AA-DC2BB45159FD}" type="pres">
      <dgm:prSet presAssocID="{6C10C8D7-C441-47BA-895A-002959AAA1A5}" presName="connectorText" presStyleLbl="sibTrans2D1" presStyleIdx="3" presStyleCnt="4"/>
      <dgm:spPr/>
    </dgm:pt>
    <dgm:pt modelId="{3FD41C08-F72C-43B9-8C6A-C5AA4DDFD3C1}" type="pres">
      <dgm:prSet presAssocID="{1E0609ED-8960-4BB0-A54A-7FFA10270360}" presName="node" presStyleLbl="node1" presStyleIdx="4" presStyleCnt="5">
        <dgm:presLayoutVars>
          <dgm:bulletEnabled val="1"/>
        </dgm:presLayoutVars>
      </dgm:prSet>
      <dgm:spPr/>
    </dgm:pt>
  </dgm:ptLst>
  <dgm:cxnLst>
    <dgm:cxn modelId="{81F51E13-9F2E-41BF-B56B-3945C9019D34}" type="presOf" srcId="{9BE59A5B-6F30-49ED-8D17-AAB2BDBD9A27}" destId="{5C28F273-822D-45B6-B6B1-067232613C31}" srcOrd="0" destOrd="0" presId="urn:microsoft.com/office/officeart/2005/8/layout/process5"/>
    <dgm:cxn modelId="{BAFBEA1D-3F9B-4290-A295-77662D0C2965}" srcId="{D2294599-7173-4C36-BEAB-C101227C612F}" destId="{2E065AB8-241C-47B8-8A05-4E69420E9CF2}" srcOrd="2" destOrd="0" parTransId="{4E7447FE-918C-435A-9F1A-A031392D005F}" sibTransId="{9BE59A5B-6F30-49ED-8D17-AAB2BDBD9A27}"/>
    <dgm:cxn modelId="{4E17952C-0E59-4C73-8F4A-8223B494787A}" type="presOf" srcId="{3925FAC2-F3D7-4DC7-B3A4-DB374D63174A}" destId="{05DA3C50-5593-4B4F-95BB-7EE97A2B193F}" srcOrd="0" destOrd="0" presId="urn:microsoft.com/office/officeart/2005/8/layout/process5"/>
    <dgm:cxn modelId="{41A0D937-58DE-4EAC-99D9-B3E2B7B29198}" srcId="{D2294599-7173-4C36-BEAB-C101227C612F}" destId="{1E0609ED-8960-4BB0-A54A-7FFA10270360}" srcOrd="4" destOrd="0" parTransId="{859C2ED5-3D1B-486D-B7AC-33350643A17D}" sibTransId="{CD229029-FB99-45C6-AD26-AF340F5DF034}"/>
    <dgm:cxn modelId="{8F895E39-B291-4313-A024-6E12DB698821}" type="presOf" srcId="{9BE59A5B-6F30-49ED-8D17-AAB2BDBD9A27}" destId="{6475D303-D540-48A3-A6FC-F09ACC994445}" srcOrd="1" destOrd="0" presId="urn:microsoft.com/office/officeart/2005/8/layout/process5"/>
    <dgm:cxn modelId="{8FF9123B-0861-42C7-8AFD-89E1D2B58841}" type="presOf" srcId="{CB535C50-FC07-420B-9647-68440B79699C}" destId="{6B91116D-671B-490E-8314-ACAD25F90F91}" srcOrd="0" destOrd="0" presId="urn:microsoft.com/office/officeart/2005/8/layout/process5"/>
    <dgm:cxn modelId="{BDA72D64-A795-437F-BA57-240BB3D1CC48}" type="presOf" srcId="{6C10C8D7-C441-47BA-895A-002959AAA1A5}" destId="{DD9BB1DD-3901-4905-86AC-21A5C99C1E2C}" srcOrd="0" destOrd="0" presId="urn:microsoft.com/office/officeart/2005/8/layout/process5"/>
    <dgm:cxn modelId="{FEDE7B68-4BF9-4AE6-8EE0-09F5337D80B6}" type="presOf" srcId="{F5050E85-FF11-422D-996B-70F59CD3406D}" destId="{65AFD2E9-4495-4318-8638-4504D44DF4AB}" srcOrd="0" destOrd="0" presId="urn:microsoft.com/office/officeart/2005/8/layout/process5"/>
    <dgm:cxn modelId="{59AFC66E-5B14-42E1-88B5-3D7FF439A3C6}" type="presOf" srcId="{9E1AF7DA-4647-49B8-B122-E70FCE7619B4}" destId="{530F55FD-6166-4306-B5B9-43E3928B643E}" srcOrd="0" destOrd="0" presId="urn:microsoft.com/office/officeart/2005/8/layout/process5"/>
    <dgm:cxn modelId="{E690EA75-C806-413F-B75F-57C6BF518A09}" type="presOf" srcId="{F5050E85-FF11-422D-996B-70F59CD3406D}" destId="{A1CC2BA0-A10F-4F46-AA41-FD8EE02E7612}" srcOrd="1" destOrd="0" presId="urn:microsoft.com/office/officeart/2005/8/layout/process5"/>
    <dgm:cxn modelId="{7EC11F9F-30BB-4C7E-B3EE-83CD775CCB7D}" srcId="{D2294599-7173-4C36-BEAB-C101227C612F}" destId="{9556E94A-7095-4497-9809-984EAFBEF003}" srcOrd="0" destOrd="0" parTransId="{9E5B8368-4E63-4AED-976C-2FFF0373B294}" sibTransId="{F5050E85-FF11-422D-996B-70F59CD3406D}"/>
    <dgm:cxn modelId="{8EEA1EAB-1F7E-4E36-A885-0F71AF20F948}" type="presOf" srcId="{9E1AF7DA-4647-49B8-B122-E70FCE7619B4}" destId="{5C85D029-F656-4BB4-BD1F-4B29EFEE2F01}" srcOrd="1" destOrd="0" presId="urn:microsoft.com/office/officeart/2005/8/layout/process5"/>
    <dgm:cxn modelId="{F7C858BE-6E37-444F-BCBF-490BA9C4DAAF}" type="presOf" srcId="{1E0609ED-8960-4BB0-A54A-7FFA10270360}" destId="{3FD41C08-F72C-43B9-8C6A-C5AA4DDFD3C1}" srcOrd="0" destOrd="0" presId="urn:microsoft.com/office/officeart/2005/8/layout/process5"/>
    <dgm:cxn modelId="{74699CD3-5099-4C9E-A541-DA7225C55080}" type="presOf" srcId="{D2294599-7173-4C36-BEAB-C101227C612F}" destId="{E3AA548E-151C-41E1-AF30-F96587FC0FAA}" srcOrd="0" destOrd="0" presId="urn:microsoft.com/office/officeart/2005/8/layout/process5"/>
    <dgm:cxn modelId="{B474E9D6-3762-49D2-AD05-5D54D4A06034}" srcId="{D2294599-7173-4C36-BEAB-C101227C612F}" destId="{3925FAC2-F3D7-4DC7-B3A4-DB374D63174A}" srcOrd="1" destOrd="0" parTransId="{9D86EBA4-8EC2-4C87-BBED-AF9CA75189E2}" sibTransId="{9E1AF7DA-4647-49B8-B122-E70FCE7619B4}"/>
    <dgm:cxn modelId="{92CA86E4-195B-41FE-A313-6BC4CD10B3BA}" type="presOf" srcId="{6C10C8D7-C441-47BA-895A-002959AAA1A5}" destId="{47377526-8D05-47E4-82AA-DC2BB45159FD}" srcOrd="1" destOrd="0" presId="urn:microsoft.com/office/officeart/2005/8/layout/process5"/>
    <dgm:cxn modelId="{96526FEA-3C6E-4CFD-9BEC-5091DC160FC2}" type="presOf" srcId="{9556E94A-7095-4497-9809-984EAFBEF003}" destId="{7EF86C5A-F421-4FBB-9371-58C4E4501334}" srcOrd="0" destOrd="0" presId="urn:microsoft.com/office/officeart/2005/8/layout/process5"/>
    <dgm:cxn modelId="{4E07F1FC-EE1B-47BF-B866-62EB33714EEE}" srcId="{D2294599-7173-4C36-BEAB-C101227C612F}" destId="{CB535C50-FC07-420B-9647-68440B79699C}" srcOrd="3" destOrd="0" parTransId="{730AC7D2-BD82-4E88-8D23-53FE87ED2B1F}" sibTransId="{6C10C8D7-C441-47BA-895A-002959AAA1A5}"/>
    <dgm:cxn modelId="{D60A09FE-EF23-4C70-A424-227326D3DD25}" type="presOf" srcId="{2E065AB8-241C-47B8-8A05-4E69420E9CF2}" destId="{F8140A7A-5227-4C57-B0EF-F891681F5C63}" srcOrd="0" destOrd="0" presId="urn:microsoft.com/office/officeart/2005/8/layout/process5"/>
    <dgm:cxn modelId="{C5130F78-F775-45A2-BC4D-E5E07C0E089D}" type="presParOf" srcId="{E3AA548E-151C-41E1-AF30-F96587FC0FAA}" destId="{7EF86C5A-F421-4FBB-9371-58C4E4501334}" srcOrd="0" destOrd="0" presId="urn:microsoft.com/office/officeart/2005/8/layout/process5"/>
    <dgm:cxn modelId="{C44D82AE-3C91-41A2-9680-B41F0ECE282D}" type="presParOf" srcId="{E3AA548E-151C-41E1-AF30-F96587FC0FAA}" destId="{65AFD2E9-4495-4318-8638-4504D44DF4AB}" srcOrd="1" destOrd="0" presId="urn:microsoft.com/office/officeart/2005/8/layout/process5"/>
    <dgm:cxn modelId="{D651D9DC-BEB9-4CB5-A78F-7D040039DB1B}" type="presParOf" srcId="{65AFD2E9-4495-4318-8638-4504D44DF4AB}" destId="{A1CC2BA0-A10F-4F46-AA41-FD8EE02E7612}" srcOrd="0" destOrd="0" presId="urn:microsoft.com/office/officeart/2005/8/layout/process5"/>
    <dgm:cxn modelId="{CFABEF13-BE30-40EC-A55E-F5696EFEC06B}" type="presParOf" srcId="{E3AA548E-151C-41E1-AF30-F96587FC0FAA}" destId="{05DA3C50-5593-4B4F-95BB-7EE97A2B193F}" srcOrd="2" destOrd="0" presId="urn:microsoft.com/office/officeart/2005/8/layout/process5"/>
    <dgm:cxn modelId="{9A53B492-8D39-41B1-9E58-B2D9CA79E294}" type="presParOf" srcId="{E3AA548E-151C-41E1-AF30-F96587FC0FAA}" destId="{530F55FD-6166-4306-B5B9-43E3928B643E}" srcOrd="3" destOrd="0" presId="urn:microsoft.com/office/officeart/2005/8/layout/process5"/>
    <dgm:cxn modelId="{88238B7B-9A23-4AC2-A572-98476ACE8E70}" type="presParOf" srcId="{530F55FD-6166-4306-B5B9-43E3928B643E}" destId="{5C85D029-F656-4BB4-BD1F-4B29EFEE2F01}" srcOrd="0" destOrd="0" presId="urn:microsoft.com/office/officeart/2005/8/layout/process5"/>
    <dgm:cxn modelId="{04957125-3312-4CDC-AC28-DC9D15BD7129}" type="presParOf" srcId="{E3AA548E-151C-41E1-AF30-F96587FC0FAA}" destId="{F8140A7A-5227-4C57-B0EF-F891681F5C63}" srcOrd="4" destOrd="0" presId="urn:microsoft.com/office/officeart/2005/8/layout/process5"/>
    <dgm:cxn modelId="{D394FCAA-FC69-4FA2-8F45-9090D7863F48}" type="presParOf" srcId="{E3AA548E-151C-41E1-AF30-F96587FC0FAA}" destId="{5C28F273-822D-45B6-B6B1-067232613C31}" srcOrd="5" destOrd="0" presId="urn:microsoft.com/office/officeart/2005/8/layout/process5"/>
    <dgm:cxn modelId="{AC7C3848-C39B-48E0-8A29-DFCB788F8EB9}" type="presParOf" srcId="{5C28F273-822D-45B6-B6B1-067232613C31}" destId="{6475D303-D540-48A3-A6FC-F09ACC994445}" srcOrd="0" destOrd="0" presId="urn:microsoft.com/office/officeart/2005/8/layout/process5"/>
    <dgm:cxn modelId="{155EA657-0116-4FB2-AE84-6AF1EACBCC7A}" type="presParOf" srcId="{E3AA548E-151C-41E1-AF30-F96587FC0FAA}" destId="{6B91116D-671B-490E-8314-ACAD25F90F91}" srcOrd="6" destOrd="0" presId="urn:microsoft.com/office/officeart/2005/8/layout/process5"/>
    <dgm:cxn modelId="{B0B94F8D-BCFE-4666-92BF-F2610D007B24}" type="presParOf" srcId="{E3AA548E-151C-41E1-AF30-F96587FC0FAA}" destId="{DD9BB1DD-3901-4905-86AC-21A5C99C1E2C}" srcOrd="7" destOrd="0" presId="urn:microsoft.com/office/officeart/2005/8/layout/process5"/>
    <dgm:cxn modelId="{2DFA4FF4-EC3C-4580-8AC2-E2151480A335}" type="presParOf" srcId="{DD9BB1DD-3901-4905-86AC-21A5C99C1E2C}" destId="{47377526-8D05-47E4-82AA-DC2BB45159FD}" srcOrd="0" destOrd="0" presId="urn:microsoft.com/office/officeart/2005/8/layout/process5"/>
    <dgm:cxn modelId="{204C3C20-4B85-4E37-9E63-F8DCEE34FDB6}" type="presParOf" srcId="{E3AA548E-151C-41E1-AF30-F96587FC0FAA}" destId="{3FD41C08-F72C-43B9-8C6A-C5AA4DDFD3C1}"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51F1572-E177-44C2-A897-F13C84F610E2}"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47A7F140-6F4A-4892-B520-A47921616513}">
      <dgm:prSet/>
      <dgm:spPr/>
      <dgm:t>
        <a:bodyPr/>
        <a:lstStyle/>
        <a:p>
          <a:r>
            <a:rPr lang="en-GB" dirty="0">
              <a:latin typeface="Arial" panose="020B0604020202020204" pitchFamily="34" charset="0"/>
              <a:cs typeface="Arial" panose="020B0604020202020204" pitchFamily="34" charset="0"/>
            </a:rPr>
            <a:t>Health outcomes result from a combination of clinical treatments and the wider social, economic, and environmental circumstances that shape them.</a:t>
          </a:r>
          <a:endParaRPr lang="en-US" dirty="0">
            <a:latin typeface="Arial" panose="020B0604020202020204" pitchFamily="34" charset="0"/>
            <a:cs typeface="Arial" panose="020B0604020202020204" pitchFamily="34" charset="0"/>
          </a:endParaRPr>
        </a:p>
      </dgm:t>
    </dgm:pt>
    <dgm:pt modelId="{7E9BC90D-5F08-40C9-978D-7FB8E5A99194}" type="parTrans" cxnId="{85BC40FC-4D88-43F0-9225-5BEE36A8EA57}">
      <dgm:prSet/>
      <dgm:spPr/>
      <dgm:t>
        <a:bodyPr/>
        <a:lstStyle/>
        <a:p>
          <a:endParaRPr lang="en-US"/>
        </a:p>
      </dgm:t>
    </dgm:pt>
    <dgm:pt modelId="{7403FAA2-0CFF-468B-B6C7-102C0EA7C4B2}" type="sibTrans" cxnId="{85BC40FC-4D88-43F0-9225-5BEE36A8EA57}">
      <dgm:prSet/>
      <dgm:spPr/>
      <dgm:t>
        <a:bodyPr/>
        <a:lstStyle/>
        <a:p>
          <a:endParaRPr lang="en-US"/>
        </a:p>
      </dgm:t>
    </dgm:pt>
    <dgm:pt modelId="{B01DE40A-C940-40F2-92C0-A33FCEB5BA4F}">
      <dgm:prSet/>
      <dgm:spPr/>
      <dgm:t>
        <a:bodyPr/>
        <a:lstStyle/>
        <a:p>
          <a:r>
            <a:rPr lang="en-GB" dirty="0">
              <a:latin typeface="Arial" panose="020B0604020202020204" pitchFamily="34" charset="0"/>
              <a:cs typeface="Arial" panose="020B0604020202020204" pitchFamily="34" charset="0"/>
            </a:rPr>
            <a:t>• Wellbeing shifts emphasis beyond disease treatment to include life satisfaction, meaningful engagement, and the ability to adjust and recuperate.</a:t>
          </a:r>
          <a:endParaRPr lang="en-US" dirty="0">
            <a:latin typeface="Arial" panose="020B0604020202020204" pitchFamily="34" charset="0"/>
            <a:cs typeface="Arial" panose="020B0604020202020204" pitchFamily="34" charset="0"/>
          </a:endParaRPr>
        </a:p>
      </dgm:t>
    </dgm:pt>
    <dgm:pt modelId="{A7C99C7A-848A-42A0-B666-8F9F98E5C310}" type="parTrans" cxnId="{8F5BB9B2-07E1-4212-A056-32E314C832D5}">
      <dgm:prSet/>
      <dgm:spPr/>
      <dgm:t>
        <a:bodyPr/>
        <a:lstStyle/>
        <a:p>
          <a:endParaRPr lang="en-US"/>
        </a:p>
      </dgm:t>
    </dgm:pt>
    <dgm:pt modelId="{DC07A0E8-5587-4400-9BCF-B7671C560E31}" type="sibTrans" cxnId="{8F5BB9B2-07E1-4212-A056-32E314C832D5}">
      <dgm:prSet/>
      <dgm:spPr/>
      <dgm:t>
        <a:bodyPr/>
        <a:lstStyle/>
        <a:p>
          <a:endParaRPr lang="en-US"/>
        </a:p>
      </dgm:t>
    </dgm:pt>
    <dgm:pt modelId="{9428ADCF-A019-416B-A924-D365705ABC08}">
      <dgm:prSet custT="1"/>
      <dgm:spPr/>
      <dgm:t>
        <a:bodyPr/>
        <a:lstStyle/>
        <a:p>
          <a:r>
            <a:rPr lang="en-GB" sz="1400" dirty="0">
              <a:latin typeface="Arial" panose="020B0604020202020204" pitchFamily="34" charset="0"/>
              <a:cs typeface="Arial" panose="020B0604020202020204" pitchFamily="34" charset="0"/>
            </a:rPr>
            <a:t>• Sustainable development aligns current health needs with the welfare of future populations.</a:t>
          </a:r>
          <a:endParaRPr lang="en-US" sz="1400" dirty="0">
            <a:latin typeface="Arial" panose="020B0604020202020204" pitchFamily="34" charset="0"/>
            <a:cs typeface="Arial" panose="020B0604020202020204" pitchFamily="34" charset="0"/>
          </a:endParaRPr>
        </a:p>
      </dgm:t>
    </dgm:pt>
    <dgm:pt modelId="{1F1915B7-E848-4548-A148-9EE34E90DE4A}" type="parTrans" cxnId="{2EF920E2-6F91-48D7-B08F-74D52274E057}">
      <dgm:prSet/>
      <dgm:spPr/>
      <dgm:t>
        <a:bodyPr/>
        <a:lstStyle/>
        <a:p>
          <a:endParaRPr lang="en-US"/>
        </a:p>
      </dgm:t>
    </dgm:pt>
    <dgm:pt modelId="{58C62861-AAD2-45E1-A4C4-8B67D7D38424}" type="sibTrans" cxnId="{2EF920E2-6F91-48D7-B08F-74D52274E057}">
      <dgm:prSet/>
      <dgm:spPr/>
      <dgm:t>
        <a:bodyPr/>
        <a:lstStyle/>
        <a:p>
          <a:endParaRPr lang="en-US"/>
        </a:p>
      </dgm:t>
    </dgm:pt>
    <dgm:pt modelId="{7E136BAB-A8C6-46C2-A176-BCD15327AD67}">
      <dgm:prSet custT="1"/>
      <dgm:spPr/>
      <dgm:t>
        <a:bodyPr/>
        <a:lstStyle/>
        <a:p>
          <a:r>
            <a:rPr lang="en-GB" sz="1100" dirty="0"/>
            <a:t>• </a:t>
          </a:r>
          <a:r>
            <a:rPr lang="en-GB" sz="1200" dirty="0">
              <a:latin typeface="Arial" panose="020B0604020202020204" pitchFamily="34" charset="0"/>
              <a:cs typeface="Arial" panose="020B0604020202020204" pitchFamily="34" charset="0"/>
            </a:rPr>
            <a:t>Comprehensive strategies can enable disease prevention, reduce health inequities, and optimize resource distribution.</a:t>
          </a:r>
          <a:endParaRPr lang="en-US" sz="1200" dirty="0">
            <a:latin typeface="Arial" panose="020B0604020202020204" pitchFamily="34" charset="0"/>
            <a:cs typeface="Arial" panose="020B0604020202020204" pitchFamily="34" charset="0"/>
          </a:endParaRPr>
        </a:p>
      </dgm:t>
    </dgm:pt>
    <dgm:pt modelId="{BCD76D0E-0A1D-4A47-8A12-C749234EF3B4}" type="parTrans" cxnId="{78521209-843A-44D0-9690-3D863CAE2515}">
      <dgm:prSet/>
      <dgm:spPr/>
      <dgm:t>
        <a:bodyPr/>
        <a:lstStyle/>
        <a:p>
          <a:endParaRPr lang="en-US"/>
        </a:p>
      </dgm:t>
    </dgm:pt>
    <dgm:pt modelId="{4F48804A-D9C9-403D-A240-382501DDEDB3}" type="sibTrans" cxnId="{78521209-843A-44D0-9690-3D863CAE2515}">
      <dgm:prSet/>
      <dgm:spPr/>
      <dgm:t>
        <a:bodyPr/>
        <a:lstStyle/>
        <a:p>
          <a:endParaRPr lang="en-US"/>
        </a:p>
      </dgm:t>
    </dgm:pt>
    <dgm:pt modelId="{23FA5BFE-1E15-4582-B2C4-4DFE1D388C52}">
      <dgm:prSet custT="1"/>
      <dgm:spPr/>
      <dgm:t>
        <a:bodyPr/>
        <a:lstStyle/>
        <a:p>
          <a:r>
            <a:rPr lang="en-GB" sz="1400" dirty="0">
              <a:latin typeface="Arial" panose="020B0604020202020204" pitchFamily="34" charset="0"/>
              <a:cs typeface="Arial" panose="020B0604020202020204" pitchFamily="34" charset="0"/>
            </a:rPr>
            <a:t>• Key obstacle: robust policy designs do not automatically ensure impartial and just implementation for all communities</a:t>
          </a:r>
          <a:endParaRPr lang="en-US" sz="1400" dirty="0">
            <a:latin typeface="Arial" panose="020B0604020202020204" pitchFamily="34" charset="0"/>
            <a:cs typeface="Arial" panose="020B0604020202020204" pitchFamily="34" charset="0"/>
          </a:endParaRPr>
        </a:p>
      </dgm:t>
    </dgm:pt>
    <dgm:pt modelId="{D344EA30-93CC-4725-9350-7C18E1D8303D}" type="parTrans" cxnId="{7FCDFEA3-1256-4BD6-97A0-6A33555AC663}">
      <dgm:prSet/>
      <dgm:spPr/>
      <dgm:t>
        <a:bodyPr/>
        <a:lstStyle/>
        <a:p>
          <a:endParaRPr lang="en-US"/>
        </a:p>
      </dgm:t>
    </dgm:pt>
    <dgm:pt modelId="{CD83D136-6A4B-4D3C-9B90-D8E58F28358F}" type="sibTrans" cxnId="{7FCDFEA3-1256-4BD6-97A0-6A33555AC663}">
      <dgm:prSet/>
      <dgm:spPr/>
      <dgm:t>
        <a:bodyPr/>
        <a:lstStyle/>
        <a:p>
          <a:endParaRPr lang="en-US"/>
        </a:p>
      </dgm:t>
    </dgm:pt>
    <dgm:pt modelId="{FC388362-8D7F-49A1-94B7-26D605CB9A65}" type="pres">
      <dgm:prSet presAssocID="{F51F1572-E177-44C2-A897-F13C84F610E2}" presName="diagram" presStyleCnt="0">
        <dgm:presLayoutVars>
          <dgm:dir/>
          <dgm:resizeHandles val="exact"/>
        </dgm:presLayoutVars>
      </dgm:prSet>
      <dgm:spPr/>
    </dgm:pt>
    <dgm:pt modelId="{B7CAAAA0-2E30-4003-8174-8EA06F8D309D}" type="pres">
      <dgm:prSet presAssocID="{47A7F140-6F4A-4892-B520-A47921616513}" presName="node" presStyleLbl="node1" presStyleIdx="0" presStyleCnt="5" custLinFactNeighborX="1022" custLinFactNeighborY="-7818">
        <dgm:presLayoutVars>
          <dgm:bulletEnabled val="1"/>
        </dgm:presLayoutVars>
      </dgm:prSet>
      <dgm:spPr/>
    </dgm:pt>
    <dgm:pt modelId="{FCC80671-88A1-4544-B676-CD91D51DCFF6}" type="pres">
      <dgm:prSet presAssocID="{7403FAA2-0CFF-468B-B6C7-102C0EA7C4B2}" presName="sibTrans" presStyleLbl="sibTrans2D1" presStyleIdx="0" presStyleCnt="4"/>
      <dgm:spPr/>
    </dgm:pt>
    <dgm:pt modelId="{D6BD5C98-8988-4E70-8C49-6555F8306A67}" type="pres">
      <dgm:prSet presAssocID="{7403FAA2-0CFF-468B-B6C7-102C0EA7C4B2}" presName="connectorText" presStyleLbl="sibTrans2D1" presStyleIdx="0" presStyleCnt="4"/>
      <dgm:spPr/>
    </dgm:pt>
    <dgm:pt modelId="{43D96DC8-CC76-47BE-BF3B-0A08841D0BE9}" type="pres">
      <dgm:prSet presAssocID="{B01DE40A-C940-40F2-92C0-A33FCEB5BA4F}" presName="node" presStyleLbl="node1" presStyleIdx="1" presStyleCnt="5">
        <dgm:presLayoutVars>
          <dgm:bulletEnabled val="1"/>
        </dgm:presLayoutVars>
      </dgm:prSet>
      <dgm:spPr/>
    </dgm:pt>
    <dgm:pt modelId="{9FF09064-BC90-41DC-B08A-63FA9144AD11}" type="pres">
      <dgm:prSet presAssocID="{DC07A0E8-5587-4400-9BCF-B7671C560E31}" presName="sibTrans" presStyleLbl="sibTrans2D1" presStyleIdx="1" presStyleCnt="4"/>
      <dgm:spPr/>
    </dgm:pt>
    <dgm:pt modelId="{F030B2BC-E42B-428E-B859-A22197130873}" type="pres">
      <dgm:prSet presAssocID="{DC07A0E8-5587-4400-9BCF-B7671C560E31}" presName="connectorText" presStyleLbl="sibTrans2D1" presStyleIdx="1" presStyleCnt="4"/>
      <dgm:spPr/>
    </dgm:pt>
    <dgm:pt modelId="{F0CBFDB5-FA0D-4B57-94C4-A36EF173A077}" type="pres">
      <dgm:prSet presAssocID="{9428ADCF-A019-416B-A924-D365705ABC08}" presName="node" presStyleLbl="node1" presStyleIdx="2" presStyleCnt="5">
        <dgm:presLayoutVars>
          <dgm:bulletEnabled val="1"/>
        </dgm:presLayoutVars>
      </dgm:prSet>
      <dgm:spPr/>
    </dgm:pt>
    <dgm:pt modelId="{BA10604A-F636-43DB-BAAD-6C0F2040DAE1}" type="pres">
      <dgm:prSet presAssocID="{58C62861-AAD2-45E1-A4C4-8B67D7D38424}" presName="sibTrans" presStyleLbl="sibTrans2D1" presStyleIdx="2" presStyleCnt="4"/>
      <dgm:spPr/>
    </dgm:pt>
    <dgm:pt modelId="{8A50C4DA-0036-4899-9693-5A8B6EFA4C93}" type="pres">
      <dgm:prSet presAssocID="{58C62861-AAD2-45E1-A4C4-8B67D7D38424}" presName="connectorText" presStyleLbl="sibTrans2D1" presStyleIdx="2" presStyleCnt="4"/>
      <dgm:spPr/>
    </dgm:pt>
    <dgm:pt modelId="{AD77B2EA-D171-42EF-B9C1-F8BCF6C15938}" type="pres">
      <dgm:prSet presAssocID="{7E136BAB-A8C6-46C2-A176-BCD15327AD67}" presName="node" presStyleLbl="node1" presStyleIdx="3" presStyleCnt="5">
        <dgm:presLayoutVars>
          <dgm:bulletEnabled val="1"/>
        </dgm:presLayoutVars>
      </dgm:prSet>
      <dgm:spPr/>
    </dgm:pt>
    <dgm:pt modelId="{7491EF77-0166-4C13-8835-1055F3B465DD}" type="pres">
      <dgm:prSet presAssocID="{4F48804A-D9C9-403D-A240-382501DDEDB3}" presName="sibTrans" presStyleLbl="sibTrans2D1" presStyleIdx="3" presStyleCnt="4"/>
      <dgm:spPr/>
    </dgm:pt>
    <dgm:pt modelId="{4759FC2F-81F3-495A-BE66-D5F478EA088A}" type="pres">
      <dgm:prSet presAssocID="{4F48804A-D9C9-403D-A240-382501DDEDB3}" presName="connectorText" presStyleLbl="sibTrans2D1" presStyleIdx="3" presStyleCnt="4"/>
      <dgm:spPr/>
    </dgm:pt>
    <dgm:pt modelId="{6743385F-D950-4DB9-ACC2-B5E8E347AAFC}" type="pres">
      <dgm:prSet presAssocID="{23FA5BFE-1E15-4582-B2C4-4DFE1D388C52}" presName="node" presStyleLbl="node1" presStyleIdx="4" presStyleCnt="5">
        <dgm:presLayoutVars>
          <dgm:bulletEnabled val="1"/>
        </dgm:presLayoutVars>
      </dgm:prSet>
      <dgm:spPr/>
    </dgm:pt>
  </dgm:ptLst>
  <dgm:cxnLst>
    <dgm:cxn modelId="{D6A4C401-10F4-4A12-9215-CD0EFC24951C}" type="presOf" srcId="{4F48804A-D9C9-403D-A240-382501DDEDB3}" destId="{4759FC2F-81F3-495A-BE66-D5F478EA088A}" srcOrd="1" destOrd="0" presId="urn:microsoft.com/office/officeart/2005/8/layout/process5"/>
    <dgm:cxn modelId="{895CB902-E06C-4EEF-B6F9-D5A3D2107832}" type="presOf" srcId="{47A7F140-6F4A-4892-B520-A47921616513}" destId="{B7CAAAA0-2E30-4003-8174-8EA06F8D309D}" srcOrd="0" destOrd="0" presId="urn:microsoft.com/office/officeart/2005/8/layout/process5"/>
    <dgm:cxn modelId="{78521209-843A-44D0-9690-3D863CAE2515}" srcId="{F51F1572-E177-44C2-A897-F13C84F610E2}" destId="{7E136BAB-A8C6-46C2-A176-BCD15327AD67}" srcOrd="3" destOrd="0" parTransId="{BCD76D0E-0A1D-4A47-8A12-C749234EF3B4}" sibTransId="{4F48804A-D9C9-403D-A240-382501DDEDB3}"/>
    <dgm:cxn modelId="{D25DBE67-B274-4DD6-9E33-45E5C899DCC0}" type="presOf" srcId="{7E136BAB-A8C6-46C2-A176-BCD15327AD67}" destId="{AD77B2EA-D171-42EF-B9C1-F8BCF6C15938}" srcOrd="0" destOrd="0" presId="urn:microsoft.com/office/officeart/2005/8/layout/process5"/>
    <dgm:cxn modelId="{179AEE4E-AEA3-4B7C-80B0-271D1F5DFD54}" type="presOf" srcId="{9428ADCF-A019-416B-A924-D365705ABC08}" destId="{F0CBFDB5-FA0D-4B57-94C4-A36EF173A077}" srcOrd="0" destOrd="0" presId="urn:microsoft.com/office/officeart/2005/8/layout/process5"/>
    <dgm:cxn modelId="{954D3770-2630-48CC-9B25-8ADDF0C03695}" type="presOf" srcId="{58C62861-AAD2-45E1-A4C4-8B67D7D38424}" destId="{BA10604A-F636-43DB-BAAD-6C0F2040DAE1}" srcOrd="0" destOrd="0" presId="urn:microsoft.com/office/officeart/2005/8/layout/process5"/>
    <dgm:cxn modelId="{46CE9370-ABC0-4E26-9393-2A414BE19B30}" type="presOf" srcId="{DC07A0E8-5587-4400-9BCF-B7671C560E31}" destId="{F030B2BC-E42B-428E-B859-A22197130873}" srcOrd="1" destOrd="0" presId="urn:microsoft.com/office/officeart/2005/8/layout/process5"/>
    <dgm:cxn modelId="{7B2ACF57-F619-4325-A564-C354C348D05D}" type="presOf" srcId="{4F48804A-D9C9-403D-A240-382501DDEDB3}" destId="{7491EF77-0166-4C13-8835-1055F3B465DD}" srcOrd="0" destOrd="0" presId="urn:microsoft.com/office/officeart/2005/8/layout/process5"/>
    <dgm:cxn modelId="{40115C79-4B79-4AED-A72C-37A65B1481D2}" type="presOf" srcId="{DC07A0E8-5587-4400-9BCF-B7671C560E31}" destId="{9FF09064-BC90-41DC-B08A-63FA9144AD11}" srcOrd="0" destOrd="0" presId="urn:microsoft.com/office/officeart/2005/8/layout/process5"/>
    <dgm:cxn modelId="{1BA01385-D5F9-49A7-BF7E-0A994960AB94}" type="presOf" srcId="{F51F1572-E177-44C2-A897-F13C84F610E2}" destId="{FC388362-8D7F-49A1-94B7-26D605CB9A65}" srcOrd="0" destOrd="0" presId="urn:microsoft.com/office/officeart/2005/8/layout/process5"/>
    <dgm:cxn modelId="{6B716D88-8464-47B4-A097-A308026B7FD8}" type="presOf" srcId="{23FA5BFE-1E15-4582-B2C4-4DFE1D388C52}" destId="{6743385F-D950-4DB9-ACC2-B5E8E347AAFC}" srcOrd="0" destOrd="0" presId="urn:microsoft.com/office/officeart/2005/8/layout/process5"/>
    <dgm:cxn modelId="{7FCDFEA3-1256-4BD6-97A0-6A33555AC663}" srcId="{F51F1572-E177-44C2-A897-F13C84F610E2}" destId="{23FA5BFE-1E15-4582-B2C4-4DFE1D388C52}" srcOrd="4" destOrd="0" parTransId="{D344EA30-93CC-4725-9350-7C18E1D8303D}" sibTransId="{CD83D136-6A4B-4D3C-9B90-D8E58F28358F}"/>
    <dgm:cxn modelId="{8F5BB9B2-07E1-4212-A056-32E314C832D5}" srcId="{F51F1572-E177-44C2-A897-F13C84F610E2}" destId="{B01DE40A-C940-40F2-92C0-A33FCEB5BA4F}" srcOrd="1" destOrd="0" parTransId="{A7C99C7A-848A-42A0-B666-8F9F98E5C310}" sibTransId="{DC07A0E8-5587-4400-9BCF-B7671C560E31}"/>
    <dgm:cxn modelId="{742EBFCF-04A6-4920-B701-F14109C54BEF}" type="presOf" srcId="{B01DE40A-C940-40F2-92C0-A33FCEB5BA4F}" destId="{43D96DC8-CC76-47BE-BF3B-0A08841D0BE9}" srcOrd="0" destOrd="0" presId="urn:microsoft.com/office/officeart/2005/8/layout/process5"/>
    <dgm:cxn modelId="{66C864DB-D2A9-4DDA-8004-B5A457BE6FC0}" type="presOf" srcId="{7403FAA2-0CFF-468B-B6C7-102C0EA7C4B2}" destId="{D6BD5C98-8988-4E70-8C49-6555F8306A67}" srcOrd="1" destOrd="0" presId="urn:microsoft.com/office/officeart/2005/8/layout/process5"/>
    <dgm:cxn modelId="{2EF920E2-6F91-48D7-B08F-74D52274E057}" srcId="{F51F1572-E177-44C2-A897-F13C84F610E2}" destId="{9428ADCF-A019-416B-A924-D365705ABC08}" srcOrd="2" destOrd="0" parTransId="{1F1915B7-E848-4548-A148-9EE34E90DE4A}" sibTransId="{58C62861-AAD2-45E1-A4C4-8B67D7D38424}"/>
    <dgm:cxn modelId="{C29E9EE4-C3DC-40E9-A496-2CD0A8CD5BAD}" type="presOf" srcId="{7403FAA2-0CFF-468B-B6C7-102C0EA7C4B2}" destId="{FCC80671-88A1-4544-B676-CD91D51DCFF6}" srcOrd="0" destOrd="0" presId="urn:microsoft.com/office/officeart/2005/8/layout/process5"/>
    <dgm:cxn modelId="{E426A0FB-BB09-4548-A0EC-B392702BF747}" type="presOf" srcId="{58C62861-AAD2-45E1-A4C4-8B67D7D38424}" destId="{8A50C4DA-0036-4899-9693-5A8B6EFA4C93}" srcOrd="1" destOrd="0" presId="urn:microsoft.com/office/officeart/2005/8/layout/process5"/>
    <dgm:cxn modelId="{85BC40FC-4D88-43F0-9225-5BEE36A8EA57}" srcId="{F51F1572-E177-44C2-A897-F13C84F610E2}" destId="{47A7F140-6F4A-4892-B520-A47921616513}" srcOrd="0" destOrd="0" parTransId="{7E9BC90D-5F08-40C9-978D-7FB8E5A99194}" sibTransId="{7403FAA2-0CFF-468B-B6C7-102C0EA7C4B2}"/>
    <dgm:cxn modelId="{0A697899-E9AC-4333-8229-F9D64384F0A8}" type="presParOf" srcId="{FC388362-8D7F-49A1-94B7-26D605CB9A65}" destId="{B7CAAAA0-2E30-4003-8174-8EA06F8D309D}" srcOrd="0" destOrd="0" presId="urn:microsoft.com/office/officeart/2005/8/layout/process5"/>
    <dgm:cxn modelId="{AB98AAC6-802E-4BA4-9C32-E45C74836B64}" type="presParOf" srcId="{FC388362-8D7F-49A1-94B7-26D605CB9A65}" destId="{FCC80671-88A1-4544-B676-CD91D51DCFF6}" srcOrd="1" destOrd="0" presId="urn:microsoft.com/office/officeart/2005/8/layout/process5"/>
    <dgm:cxn modelId="{1A114032-E90A-4501-8464-A1AE8002CFED}" type="presParOf" srcId="{FCC80671-88A1-4544-B676-CD91D51DCFF6}" destId="{D6BD5C98-8988-4E70-8C49-6555F8306A67}" srcOrd="0" destOrd="0" presId="urn:microsoft.com/office/officeart/2005/8/layout/process5"/>
    <dgm:cxn modelId="{DB2F7546-3F4C-4E8A-986E-5AACA8BD6B14}" type="presParOf" srcId="{FC388362-8D7F-49A1-94B7-26D605CB9A65}" destId="{43D96DC8-CC76-47BE-BF3B-0A08841D0BE9}" srcOrd="2" destOrd="0" presId="urn:microsoft.com/office/officeart/2005/8/layout/process5"/>
    <dgm:cxn modelId="{53FD748D-8864-4F06-B216-411B038C14A3}" type="presParOf" srcId="{FC388362-8D7F-49A1-94B7-26D605CB9A65}" destId="{9FF09064-BC90-41DC-B08A-63FA9144AD11}" srcOrd="3" destOrd="0" presId="urn:microsoft.com/office/officeart/2005/8/layout/process5"/>
    <dgm:cxn modelId="{98E0EC01-8956-4FA6-A015-CD915E3BA1A0}" type="presParOf" srcId="{9FF09064-BC90-41DC-B08A-63FA9144AD11}" destId="{F030B2BC-E42B-428E-B859-A22197130873}" srcOrd="0" destOrd="0" presId="urn:microsoft.com/office/officeart/2005/8/layout/process5"/>
    <dgm:cxn modelId="{72C60972-8416-415B-A96C-BFE1953E6018}" type="presParOf" srcId="{FC388362-8D7F-49A1-94B7-26D605CB9A65}" destId="{F0CBFDB5-FA0D-4B57-94C4-A36EF173A077}" srcOrd="4" destOrd="0" presId="urn:microsoft.com/office/officeart/2005/8/layout/process5"/>
    <dgm:cxn modelId="{5FA71F2C-AA54-452A-9C59-1843E20609D0}" type="presParOf" srcId="{FC388362-8D7F-49A1-94B7-26D605CB9A65}" destId="{BA10604A-F636-43DB-BAAD-6C0F2040DAE1}" srcOrd="5" destOrd="0" presId="urn:microsoft.com/office/officeart/2005/8/layout/process5"/>
    <dgm:cxn modelId="{74D10276-05E2-4245-A7B6-78412A7CC39D}" type="presParOf" srcId="{BA10604A-F636-43DB-BAAD-6C0F2040DAE1}" destId="{8A50C4DA-0036-4899-9693-5A8B6EFA4C93}" srcOrd="0" destOrd="0" presId="urn:microsoft.com/office/officeart/2005/8/layout/process5"/>
    <dgm:cxn modelId="{4F5293FB-E7AB-4C2B-B378-5FBF53A13C23}" type="presParOf" srcId="{FC388362-8D7F-49A1-94B7-26D605CB9A65}" destId="{AD77B2EA-D171-42EF-B9C1-F8BCF6C15938}" srcOrd="6" destOrd="0" presId="urn:microsoft.com/office/officeart/2005/8/layout/process5"/>
    <dgm:cxn modelId="{F09B756F-D60F-4888-8713-F3F03FA35935}" type="presParOf" srcId="{FC388362-8D7F-49A1-94B7-26D605CB9A65}" destId="{7491EF77-0166-4C13-8835-1055F3B465DD}" srcOrd="7" destOrd="0" presId="urn:microsoft.com/office/officeart/2005/8/layout/process5"/>
    <dgm:cxn modelId="{B7FBBC47-4FC2-407A-B57C-694E4144EE38}" type="presParOf" srcId="{7491EF77-0166-4C13-8835-1055F3B465DD}" destId="{4759FC2F-81F3-495A-BE66-D5F478EA088A}" srcOrd="0" destOrd="0" presId="urn:microsoft.com/office/officeart/2005/8/layout/process5"/>
    <dgm:cxn modelId="{4D99E800-59A3-4EFC-81C6-FE0A2FA4A943}" type="presParOf" srcId="{FC388362-8D7F-49A1-94B7-26D605CB9A65}" destId="{6743385F-D950-4DB9-ACC2-B5E8E347AAFC}"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23B6F0D-011F-434B-8A1F-5CB48764D579}"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C30AA2AE-6C26-406B-AEB1-E90701E6C7A7}">
      <dgm:prSet custT="1"/>
      <dgm:spPr/>
      <dgm:t>
        <a:bodyPr/>
        <a:lstStyle/>
        <a:p>
          <a:r>
            <a:rPr lang="en-GB" sz="1600" dirty="0">
              <a:latin typeface="Arial" panose="020B0604020202020204" pitchFamily="34" charset="0"/>
              <a:cs typeface="Arial" panose="020B0604020202020204" pitchFamily="34" charset="0"/>
            </a:rPr>
            <a:t>• Biomedical model: emphasizes disease identification, clinical diagnosis, and therapeutic interventions; particularly effective for managing acute medical conditions.</a:t>
          </a:r>
          <a:endParaRPr lang="en-US" sz="1600" dirty="0">
            <a:latin typeface="Arial" panose="020B0604020202020204" pitchFamily="34" charset="0"/>
            <a:cs typeface="Arial" panose="020B0604020202020204" pitchFamily="34" charset="0"/>
          </a:endParaRPr>
        </a:p>
      </dgm:t>
    </dgm:pt>
    <dgm:pt modelId="{6CE678ED-A5D6-4785-9266-6C4973B21D71}" type="parTrans" cxnId="{01227E9B-6390-4033-85BD-97550502FC11}">
      <dgm:prSet/>
      <dgm:spPr/>
      <dgm:t>
        <a:bodyPr/>
        <a:lstStyle/>
        <a:p>
          <a:endParaRPr lang="en-US"/>
        </a:p>
      </dgm:t>
    </dgm:pt>
    <dgm:pt modelId="{53309A28-EF5F-4AE3-9FB9-89EECBB87052}" type="sibTrans" cxnId="{01227E9B-6390-4033-85BD-97550502FC11}">
      <dgm:prSet/>
      <dgm:spPr/>
      <dgm:t>
        <a:bodyPr/>
        <a:lstStyle/>
        <a:p>
          <a:endParaRPr lang="en-US"/>
        </a:p>
      </dgm:t>
    </dgm:pt>
    <dgm:pt modelId="{082B9BB0-8A37-464E-BC4F-D56D58BF1B85}">
      <dgm:prSet custT="1"/>
      <dgm:spPr/>
      <dgm:t>
        <a:bodyPr/>
        <a:lstStyle/>
        <a:p>
          <a:r>
            <a:rPr lang="en-GB" sz="1300" dirty="0"/>
            <a:t>• </a:t>
          </a:r>
          <a:r>
            <a:rPr lang="en-GB" sz="1600" dirty="0">
              <a:latin typeface="Arial" panose="020B0604020202020204" pitchFamily="34" charset="0"/>
              <a:cs typeface="Arial" panose="020B0604020202020204" pitchFamily="34" charset="0"/>
            </a:rPr>
            <a:t>Biopsychosocial model: integrates biological, psychological, and social determinants of health (Engel, 1977).</a:t>
          </a:r>
          <a:endParaRPr lang="en-US" sz="1600" dirty="0">
            <a:latin typeface="Arial" panose="020B0604020202020204" pitchFamily="34" charset="0"/>
            <a:cs typeface="Arial" panose="020B0604020202020204" pitchFamily="34" charset="0"/>
          </a:endParaRPr>
        </a:p>
      </dgm:t>
    </dgm:pt>
    <dgm:pt modelId="{C4911799-9757-4EF2-A342-22DEF0FE515D}" type="parTrans" cxnId="{3009C971-87E0-46CB-B676-E93BD5CF101B}">
      <dgm:prSet/>
      <dgm:spPr/>
      <dgm:t>
        <a:bodyPr/>
        <a:lstStyle/>
        <a:p>
          <a:endParaRPr lang="en-US"/>
        </a:p>
      </dgm:t>
    </dgm:pt>
    <dgm:pt modelId="{0FD40ACD-21D1-4F9E-B8B1-4D234D880FCC}" type="sibTrans" cxnId="{3009C971-87E0-46CB-B676-E93BD5CF101B}">
      <dgm:prSet/>
      <dgm:spPr/>
      <dgm:t>
        <a:bodyPr/>
        <a:lstStyle/>
        <a:p>
          <a:endParaRPr lang="en-US"/>
        </a:p>
      </dgm:t>
    </dgm:pt>
    <dgm:pt modelId="{B935FC15-1BB8-40AB-BAAF-0309DDAFA9A4}">
      <dgm:prSet custT="1"/>
      <dgm:spPr/>
      <dgm:t>
        <a:bodyPr/>
        <a:lstStyle/>
        <a:p>
          <a:r>
            <a:rPr lang="en-GB" sz="1300" dirty="0"/>
            <a:t>• </a:t>
          </a:r>
          <a:r>
            <a:rPr lang="en-GB" sz="1400" dirty="0">
              <a:latin typeface="Arial" panose="020B0604020202020204" pitchFamily="34" charset="0"/>
              <a:cs typeface="Arial" panose="020B0604020202020204" pitchFamily="34" charset="0"/>
            </a:rPr>
            <a:t>Ecological/social-determinants perspective: recognizes that health outcomes are shaped by interconnected factors including socioeconomic status, housing quality, educational attainment, and environmental conditions (Whitehead and Dahlgren, 1991; WHO, 2024).</a:t>
          </a:r>
          <a:endParaRPr lang="en-US" sz="1400" dirty="0">
            <a:latin typeface="Arial" panose="020B0604020202020204" pitchFamily="34" charset="0"/>
            <a:cs typeface="Arial" panose="020B0604020202020204" pitchFamily="34" charset="0"/>
          </a:endParaRPr>
        </a:p>
      </dgm:t>
    </dgm:pt>
    <dgm:pt modelId="{1A7C8DC9-3AEE-42E6-8882-1B47FE8F9B9B}" type="parTrans" cxnId="{1800F2A9-93A3-4781-A96D-37079D388BE9}">
      <dgm:prSet/>
      <dgm:spPr/>
      <dgm:t>
        <a:bodyPr/>
        <a:lstStyle/>
        <a:p>
          <a:endParaRPr lang="en-US"/>
        </a:p>
      </dgm:t>
    </dgm:pt>
    <dgm:pt modelId="{5AC52C49-229E-4A1D-9371-193C9492DC90}" type="sibTrans" cxnId="{1800F2A9-93A3-4781-A96D-37079D388BE9}">
      <dgm:prSet/>
      <dgm:spPr/>
      <dgm:t>
        <a:bodyPr/>
        <a:lstStyle/>
        <a:p>
          <a:endParaRPr lang="en-US"/>
        </a:p>
      </dgm:t>
    </dgm:pt>
    <dgm:pt modelId="{4AE00073-2DFA-4282-BC30-165AB82FE683}">
      <dgm:prSet custT="1"/>
      <dgm:spPr/>
      <dgm:t>
        <a:bodyPr/>
        <a:lstStyle/>
        <a:p>
          <a:r>
            <a:rPr lang="en-GB" sz="1400" dirty="0"/>
            <a:t>• </a:t>
          </a:r>
          <a:r>
            <a:rPr lang="en-GB" sz="1600" dirty="0">
              <a:latin typeface="Arial" panose="020B0604020202020204" pitchFamily="34" charset="0"/>
              <a:cs typeface="Arial" panose="020B0604020202020204" pitchFamily="34" charset="0"/>
            </a:rPr>
            <a:t>Critical evaluation: comprehensive frameworks enable person-</a:t>
          </a:r>
          <a:r>
            <a:rPr lang="en-GB" sz="1600" dirty="0" err="1">
              <a:latin typeface="Arial" panose="020B0604020202020204" pitchFamily="34" charset="0"/>
              <a:cs typeface="Arial" panose="020B0604020202020204" pitchFamily="34" charset="0"/>
            </a:rPr>
            <a:t>centered</a:t>
          </a:r>
          <a:r>
            <a:rPr lang="en-GB" sz="1600" dirty="0">
              <a:latin typeface="Arial" panose="020B0604020202020204" pitchFamily="34" charset="0"/>
              <a:cs typeface="Arial" panose="020B0604020202020204" pitchFamily="34" charset="0"/>
            </a:rPr>
            <a:t> care delivery; however, implementation demands interdisciplinary collaboration, comprehensive data systems, and adequate resource allocation.</a:t>
          </a:r>
          <a:endParaRPr lang="en-US" sz="1600" dirty="0">
            <a:latin typeface="Arial" panose="020B0604020202020204" pitchFamily="34" charset="0"/>
            <a:cs typeface="Arial" panose="020B0604020202020204" pitchFamily="34" charset="0"/>
          </a:endParaRPr>
        </a:p>
      </dgm:t>
    </dgm:pt>
    <dgm:pt modelId="{7371FDA4-A6BE-4501-86AB-25E133624A8A}" type="parTrans" cxnId="{60875C5E-AC5B-4A77-A8C8-0AA0E8D183DB}">
      <dgm:prSet/>
      <dgm:spPr/>
      <dgm:t>
        <a:bodyPr/>
        <a:lstStyle/>
        <a:p>
          <a:endParaRPr lang="en-US"/>
        </a:p>
      </dgm:t>
    </dgm:pt>
    <dgm:pt modelId="{7B2D7A71-F0B4-40B3-97EC-5E4C5D171E35}" type="sibTrans" cxnId="{60875C5E-AC5B-4A77-A8C8-0AA0E8D183DB}">
      <dgm:prSet/>
      <dgm:spPr/>
      <dgm:t>
        <a:bodyPr/>
        <a:lstStyle/>
        <a:p>
          <a:endParaRPr lang="en-US"/>
        </a:p>
      </dgm:t>
    </dgm:pt>
    <dgm:pt modelId="{98CD6FDF-8A6D-45D1-8A1A-52D86063EE9D}" type="pres">
      <dgm:prSet presAssocID="{C23B6F0D-011F-434B-8A1F-5CB48764D579}" presName="outerComposite" presStyleCnt="0">
        <dgm:presLayoutVars>
          <dgm:chMax val="5"/>
          <dgm:dir/>
          <dgm:resizeHandles val="exact"/>
        </dgm:presLayoutVars>
      </dgm:prSet>
      <dgm:spPr/>
    </dgm:pt>
    <dgm:pt modelId="{C1DAF9A6-CBB4-4125-B19E-47DB89A9430C}" type="pres">
      <dgm:prSet presAssocID="{C23B6F0D-011F-434B-8A1F-5CB48764D579}" presName="dummyMaxCanvas" presStyleCnt="0">
        <dgm:presLayoutVars/>
      </dgm:prSet>
      <dgm:spPr/>
    </dgm:pt>
    <dgm:pt modelId="{AE3E71E2-6A1D-47CE-B9B0-4499A2652DCE}" type="pres">
      <dgm:prSet presAssocID="{C23B6F0D-011F-434B-8A1F-5CB48764D579}" presName="FourNodes_1" presStyleLbl="node1" presStyleIdx="0" presStyleCnt="4">
        <dgm:presLayoutVars>
          <dgm:bulletEnabled val="1"/>
        </dgm:presLayoutVars>
      </dgm:prSet>
      <dgm:spPr/>
    </dgm:pt>
    <dgm:pt modelId="{BD8C17B2-654A-4D4F-8619-7D6E9DBE0145}" type="pres">
      <dgm:prSet presAssocID="{C23B6F0D-011F-434B-8A1F-5CB48764D579}" presName="FourNodes_2" presStyleLbl="node1" presStyleIdx="1" presStyleCnt="4">
        <dgm:presLayoutVars>
          <dgm:bulletEnabled val="1"/>
        </dgm:presLayoutVars>
      </dgm:prSet>
      <dgm:spPr/>
    </dgm:pt>
    <dgm:pt modelId="{DBB5E69F-7A87-47FC-8AD2-E1ACE125094D}" type="pres">
      <dgm:prSet presAssocID="{C23B6F0D-011F-434B-8A1F-5CB48764D579}" presName="FourNodes_3" presStyleLbl="node1" presStyleIdx="2" presStyleCnt="4">
        <dgm:presLayoutVars>
          <dgm:bulletEnabled val="1"/>
        </dgm:presLayoutVars>
      </dgm:prSet>
      <dgm:spPr/>
    </dgm:pt>
    <dgm:pt modelId="{24EE0C25-5043-40E5-8DF1-0D8982876128}" type="pres">
      <dgm:prSet presAssocID="{C23B6F0D-011F-434B-8A1F-5CB48764D579}" presName="FourNodes_4" presStyleLbl="node1" presStyleIdx="3" presStyleCnt="4">
        <dgm:presLayoutVars>
          <dgm:bulletEnabled val="1"/>
        </dgm:presLayoutVars>
      </dgm:prSet>
      <dgm:spPr/>
    </dgm:pt>
    <dgm:pt modelId="{1B0C7A34-28F6-4979-B32C-17CD82E3C0E5}" type="pres">
      <dgm:prSet presAssocID="{C23B6F0D-011F-434B-8A1F-5CB48764D579}" presName="FourConn_1-2" presStyleLbl="fgAccFollowNode1" presStyleIdx="0" presStyleCnt="3">
        <dgm:presLayoutVars>
          <dgm:bulletEnabled val="1"/>
        </dgm:presLayoutVars>
      </dgm:prSet>
      <dgm:spPr/>
    </dgm:pt>
    <dgm:pt modelId="{1FAAA247-CB05-4BE6-807F-AE98263FF9D7}" type="pres">
      <dgm:prSet presAssocID="{C23B6F0D-011F-434B-8A1F-5CB48764D579}" presName="FourConn_2-3" presStyleLbl="fgAccFollowNode1" presStyleIdx="1" presStyleCnt="3">
        <dgm:presLayoutVars>
          <dgm:bulletEnabled val="1"/>
        </dgm:presLayoutVars>
      </dgm:prSet>
      <dgm:spPr/>
    </dgm:pt>
    <dgm:pt modelId="{645CDAC3-58FC-4ECA-9F6B-8C43F9A3666F}" type="pres">
      <dgm:prSet presAssocID="{C23B6F0D-011F-434B-8A1F-5CB48764D579}" presName="FourConn_3-4" presStyleLbl="fgAccFollowNode1" presStyleIdx="2" presStyleCnt="3">
        <dgm:presLayoutVars>
          <dgm:bulletEnabled val="1"/>
        </dgm:presLayoutVars>
      </dgm:prSet>
      <dgm:spPr/>
    </dgm:pt>
    <dgm:pt modelId="{934E8ACF-F5EF-49A2-ACA4-7306A56DCA62}" type="pres">
      <dgm:prSet presAssocID="{C23B6F0D-011F-434B-8A1F-5CB48764D579}" presName="FourNodes_1_text" presStyleLbl="node1" presStyleIdx="3" presStyleCnt="4">
        <dgm:presLayoutVars>
          <dgm:bulletEnabled val="1"/>
        </dgm:presLayoutVars>
      </dgm:prSet>
      <dgm:spPr/>
    </dgm:pt>
    <dgm:pt modelId="{4D77EDBC-481B-4160-A4A4-AEF0E41AD0B5}" type="pres">
      <dgm:prSet presAssocID="{C23B6F0D-011F-434B-8A1F-5CB48764D579}" presName="FourNodes_2_text" presStyleLbl="node1" presStyleIdx="3" presStyleCnt="4">
        <dgm:presLayoutVars>
          <dgm:bulletEnabled val="1"/>
        </dgm:presLayoutVars>
      </dgm:prSet>
      <dgm:spPr/>
    </dgm:pt>
    <dgm:pt modelId="{2FD618B5-8247-4840-84DA-758F27D1B1F6}" type="pres">
      <dgm:prSet presAssocID="{C23B6F0D-011F-434B-8A1F-5CB48764D579}" presName="FourNodes_3_text" presStyleLbl="node1" presStyleIdx="3" presStyleCnt="4">
        <dgm:presLayoutVars>
          <dgm:bulletEnabled val="1"/>
        </dgm:presLayoutVars>
      </dgm:prSet>
      <dgm:spPr/>
    </dgm:pt>
    <dgm:pt modelId="{B757626A-93E2-474B-BCAE-843700026E42}" type="pres">
      <dgm:prSet presAssocID="{C23B6F0D-011F-434B-8A1F-5CB48764D579}" presName="FourNodes_4_text" presStyleLbl="node1" presStyleIdx="3" presStyleCnt="4">
        <dgm:presLayoutVars>
          <dgm:bulletEnabled val="1"/>
        </dgm:presLayoutVars>
      </dgm:prSet>
      <dgm:spPr/>
    </dgm:pt>
  </dgm:ptLst>
  <dgm:cxnLst>
    <dgm:cxn modelId="{79384D03-76C7-4564-BBB0-B81E13ECC7D0}" type="presOf" srcId="{53309A28-EF5F-4AE3-9FB9-89EECBB87052}" destId="{1B0C7A34-28F6-4979-B32C-17CD82E3C0E5}" srcOrd="0" destOrd="0" presId="urn:microsoft.com/office/officeart/2005/8/layout/vProcess5"/>
    <dgm:cxn modelId="{3A01AC35-8159-4BCB-A431-B01608641D6C}" type="presOf" srcId="{4AE00073-2DFA-4282-BC30-165AB82FE683}" destId="{B757626A-93E2-474B-BCAE-843700026E42}" srcOrd="1" destOrd="0" presId="urn:microsoft.com/office/officeart/2005/8/layout/vProcess5"/>
    <dgm:cxn modelId="{23407D38-99EA-4A66-82D4-7E474123CBB4}" type="presOf" srcId="{B935FC15-1BB8-40AB-BAAF-0309DDAFA9A4}" destId="{2FD618B5-8247-4840-84DA-758F27D1B1F6}" srcOrd="1" destOrd="0" presId="urn:microsoft.com/office/officeart/2005/8/layout/vProcess5"/>
    <dgm:cxn modelId="{ED87435D-6B93-4242-B7A6-C067340E1B1A}" type="presOf" srcId="{C30AA2AE-6C26-406B-AEB1-E90701E6C7A7}" destId="{AE3E71E2-6A1D-47CE-B9B0-4499A2652DCE}" srcOrd="0" destOrd="0" presId="urn:microsoft.com/office/officeart/2005/8/layout/vProcess5"/>
    <dgm:cxn modelId="{60875C5E-AC5B-4A77-A8C8-0AA0E8D183DB}" srcId="{C23B6F0D-011F-434B-8A1F-5CB48764D579}" destId="{4AE00073-2DFA-4282-BC30-165AB82FE683}" srcOrd="3" destOrd="0" parTransId="{7371FDA4-A6BE-4501-86AB-25E133624A8A}" sibTransId="{7B2D7A71-F0B4-40B3-97EC-5E4C5D171E35}"/>
    <dgm:cxn modelId="{A7A2924C-D9FF-4DDE-803A-6CDF7531607C}" type="presOf" srcId="{082B9BB0-8A37-464E-BC4F-D56D58BF1B85}" destId="{4D77EDBC-481B-4160-A4A4-AEF0E41AD0B5}" srcOrd="1" destOrd="0" presId="urn:microsoft.com/office/officeart/2005/8/layout/vProcess5"/>
    <dgm:cxn modelId="{3009C971-87E0-46CB-B676-E93BD5CF101B}" srcId="{C23B6F0D-011F-434B-8A1F-5CB48764D579}" destId="{082B9BB0-8A37-464E-BC4F-D56D58BF1B85}" srcOrd="1" destOrd="0" parTransId="{C4911799-9757-4EF2-A342-22DEF0FE515D}" sibTransId="{0FD40ACD-21D1-4F9E-B8B1-4D234D880FCC}"/>
    <dgm:cxn modelId="{10C5D573-B551-4EA1-A717-8C71D1F8A9B9}" type="presOf" srcId="{4AE00073-2DFA-4282-BC30-165AB82FE683}" destId="{24EE0C25-5043-40E5-8DF1-0D8982876128}" srcOrd="0" destOrd="0" presId="urn:microsoft.com/office/officeart/2005/8/layout/vProcess5"/>
    <dgm:cxn modelId="{DBD01C56-73AB-4682-9CF5-7B707650167C}" type="presOf" srcId="{C23B6F0D-011F-434B-8A1F-5CB48764D579}" destId="{98CD6FDF-8A6D-45D1-8A1A-52D86063EE9D}" srcOrd="0" destOrd="0" presId="urn:microsoft.com/office/officeart/2005/8/layout/vProcess5"/>
    <dgm:cxn modelId="{01227E9B-6390-4033-85BD-97550502FC11}" srcId="{C23B6F0D-011F-434B-8A1F-5CB48764D579}" destId="{C30AA2AE-6C26-406B-AEB1-E90701E6C7A7}" srcOrd="0" destOrd="0" parTransId="{6CE678ED-A5D6-4785-9266-6C4973B21D71}" sibTransId="{53309A28-EF5F-4AE3-9FB9-89EECBB87052}"/>
    <dgm:cxn modelId="{FCDB0F9F-ABE9-4F63-8093-5B5271A929CB}" type="presOf" srcId="{0FD40ACD-21D1-4F9E-B8B1-4D234D880FCC}" destId="{1FAAA247-CB05-4BE6-807F-AE98263FF9D7}" srcOrd="0" destOrd="0" presId="urn:microsoft.com/office/officeart/2005/8/layout/vProcess5"/>
    <dgm:cxn modelId="{1800F2A9-93A3-4781-A96D-37079D388BE9}" srcId="{C23B6F0D-011F-434B-8A1F-5CB48764D579}" destId="{B935FC15-1BB8-40AB-BAAF-0309DDAFA9A4}" srcOrd="2" destOrd="0" parTransId="{1A7C8DC9-3AEE-42E6-8882-1B47FE8F9B9B}" sibTransId="{5AC52C49-229E-4A1D-9371-193C9492DC90}"/>
    <dgm:cxn modelId="{082421AC-B7DE-490D-87C2-8CF76BEA7F0C}" type="presOf" srcId="{5AC52C49-229E-4A1D-9371-193C9492DC90}" destId="{645CDAC3-58FC-4ECA-9F6B-8C43F9A3666F}" srcOrd="0" destOrd="0" presId="urn:microsoft.com/office/officeart/2005/8/layout/vProcess5"/>
    <dgm:cxn modelId="{DF22D1B0-AC56-4A30-BC20-2AEC785F2D5E}" type="presOf" srcId="{C30AA2AE-6C26-406B-AEB1-E90701E6C7A7}" destId="{934E8ACF-F5EF-49A2-ACA4-7306A56DCA62}" srcOrd="1" destOrd="0" presId="urn:microsoft.com/office/officeart/2005/8/layout/vProcess5"/>
    <dgm:cxn modelId="{108076C3-030E-45C1-856B-41CA5B43008D}" type="presOf" srcId="{082B9BB0-8A37-464E-BC4F-D56D58BF1B85}" destId="{BD8C17B2-654A-4D4F-8619-7D6E9DBE0145}" srcOrd="0" destOrd="0" presId="urn:microsoft.com/office/officeart/2005/8/layout/vProcess5"/>
    <dgm:cxn modelId="{601B72D6-FC16-47F1-B60A-C3A3F7B60CAB}" type="presOf" srcId="{B935FC15-1BB8-40AB-BAAF-0309DDAFA9A4}" destId="{DBB5E69F-7A87-47FC-8AD2-E1ACE125094D}" srcOrd="0" destOrd="0" presId="urn:microsoft.com/office/officeart/2005/8/layout/vProcess5"/>
    <dgm:cxn modelId="{5ED11590-C0E1-4E8B-94AA-8DE7C73E3642}" type="presParOf" srcId="{98CD6FDF-8A6D-45D1-8A1A-52D86063EE9D}" destId="{C1DAF9A6-CBB4-4125-B19E-47DB89A9430C}" srcOrd="0" destOrd="0" presId="urn:microsoft.com/office/officeart/2005/8/layout/vProcess5"/>
    <dgm:cxn modelId="{0F53DACA-C4D5-4244-8D52-956A049DA575}" type="presParOf" srcId="{98CD6FDF-8A6D-45D1-8A1A-52D86063EE9D}" destId="{AE3E71E2-6A1D-47CE-B9B0-4499A2652DCE}" srcOrd="1" destOrd="0" presId="urn:microsoft.com/office/officeart/2005/8/layout/vProcess5"/>
    <dgm:cxn modelId="{B887A446-5F44-4AF1-AAB5-FA2C4B1F947B}" type="presParOf" srcId="{98CD6FDF-8A6D-45D1-8A1A-52D86063EE9D}" destId="{BD8C17B2-654A-4D4F-8619-7D6E9DBE0145}" srcOrd="2" destOrd="0" presId="urn:microsoft.com/office/officeart/2005/8/layout/vProcess5"/>
    <dgm:cxn modelId="{644C5B47-255D-4D64-948E-2BE078E6907C}" type="presParOf" srcId="{98CD6FDF-8A6D-45D1-8A1A-52D86063EE9D}" destId="{DBB5E69F-7A87-47FC-8AD2-E1ACE125094D}" srcOrd="3" destOrd="0" presId="urn:microsoft.com/office/officeart/2005/8/layout/vProcess5"/>
    <dgm:cxn modelId="{C253A733-2D5E-42D6-9225-4490BA585DCF}" type="presParOf" srcId="{98CD6FDF-8A6D-45D1-8A1A-52D86063EE9D}" destId="{24EE0C25-5043-40E5-8DF1-0D8982876128}" srcOrd="4" destOrd="0" presId="urn:microsoft.com/office/officeart/2005/8/layout/vProcess5"/>
    <dgm:cxn modelId="{44121FC4-CAC4-4621-AEFB-D6CE5E30EF60}" type="presParOf" srcId="{98CD6FDF-8A6D-45D1-8A1A-52D86063EE9D}" destId="{1B0C7A34-28F6-4979-B32C-17CD82E3C0E5}" srcOrd="5" destOrd="0" presId="urn:microsoft.com/office/officeart/2005/8/layout/vProcess5"/>
    <dgm:cxn modelId="{841C9522-5654-422C-A20C-B07A6615C712}" type="presParOf" srcId="{98CD6FDF-8A6D-45D1-8A1A-52D86063EE9D}" destId="{1FAAA247-CB05-4BE6-807F-AE98263FF9D7}" srcOrd="6" destOrd="0" presId="urn:microsoft.com/office/officeart/2005/8/layout/vProcess5"/>
    <dgm:cxn modelId="{E4B3BC94-19B7-4369-8D73-C9FB6DD5BECA}" type="presParOf" srcId="{98CD6FDF-8A6D-45D1-8A1A-52D86063EE9D}" destId="{645CDAC3-58FC-4ECA-9F6B-8C43F9A3666F}" srcOrd="7" destOrd="0" presId="urn:microsoft.com/office/officeart/2005/8/layout/vProcess5"/>
    <dgm:cxn modelId="{80D68336-8FBF-481B-ABD8-6C5EB762FB0D}" type="presParOf" srcId="{98CD6FDF-8A6D-45D1-8A1A-52D86063EE9D}" destId="{934E8ACF-F5EF-49A2-ACA4-7306A56DCA62}" srcOrd="8" destOrd="0" presId="urn:microsoft.com/office/officeart/2005/8/layout/vProcess5"/>
    <dgm:cxn modelId="{6561103B-869C-4911-A9DC-8B495FFEC901}" type="presParOf" srcId="{98CD6FDF-8A6D-45D1-8A1A-52D86063EE9D}" destId="{4D77EDBC-481B-4160-A4A4-AEF0E41AD0B5}" srcOrd="9" destOrd="0" presId="urn:microsoft.com/office/officeart/2005/8/layout/vProcess5"/>
    <dgm:cxn modelId="{2E5CC8BB-46BD-44C0-BF31-F58B71F8EB8B}" type="presParOf" srcId="{98CD6FDF-8A6D-45D1-8A1A-52D86063EE9D}" destId="{2FD618B5-8247-4840-84DA-758F27D1B1F6}" srcOrd="10" destOrd="0" presId="urn:microsoft.com/office/officeart/2005/8/layout/vProcess5"/>
    <dgm:cxn modelId="{B1F113E7-20E1-4A31-A8C7-35289D71C053}" type="presParOf" srcId="{98CD6FDF-8A6D-45D1-8A1A-52D86063EE9D}" destId="{B757626A-93E2-474B-BCAE-843700026E4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B636212-7FF6-4FC5-B686-4283FFC563F1}"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279B8AF5-B35F-4AE3-B234-9046F9E6345A}">
      <dgm:prSet custT="1"/>
      <dgm:spPr/>
      <dgm:t>
        <a:bodyPr/>
        <a:lstStyle/>
        <a:p>
          <a:r>
            <a:rPr lang="en-GB" sz="1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SDG 3 is dedicated to guaranteeing healthy lifestyles and advancing overall wellbeing across all population groups and life stages.</a:t>
          </a:r>
          <a:endParaRPr lang="en-US" sz="1800" dirty="0">
            <a:latin typeface="Arial" panose="020B0604020202020204" pitchFamily="34" charset="0"/>
            <a:cs typeface="Arial" panose="020B0604020202020204" pitchFamily="34" charset="0"/>
          </a:endParaRPr>
        </a:p>
      </dgm:t>
    </dgm:pt>
    <dgm:pt modelId="{7EBAE680-571B-4F0F-B771-E53EF57F0CD4}" type="parTrans" cxnId="{4F14691F-BEAC-490A-8BF5-E2A18B37EC7D}">
      <dgm:prSet/>
      <dgm:spPr/>
      <dgm:t>
        <a:bodyPr/>
        <a:lstStyle/>
        <a:p>
          <a:endParaRPr lang="en-US"/>
        </a:p>
      </dgm:t>
    </dgm:pt>
    <dgm:pt modelId="{A707684C-5D36-4EFA-89BA-20746BFFAB67}" type="sibTrans" cxnId="{4F14691F-BEAC-490A-8BF5-E2A18B37EC7D}">
      <dgm:prSet/>
      <dgm:spPr/>
      <dgm:t>
        <a:bodyPr/>
        <a:lstStyle/>
        <a:p>
          <a:endParaRPr lang="en-US"/>
        </a:p>
      </dgm:t>
    </dgm:pt>
    <dgm:pt modelId="{C49E092F-B194-4E4C-88A1-CE68B811C5BF}">
      <dgm:prSet custT="1"/>
      <dgm:spPr/>
      <dgm:t>
        <a:bodyPr/>
        <a:lstStyle/>
        <a:p>
          <a:r>
            <a:rPr lang="en-GB" sz="1600" dirty="0">
              <a:latin typeface="Arial" panose="020B0604020202020204" pitchFamily="34" charset="0"/>
              <a:cs typeface="Arial" panose="020B0604020202020204" pitchFamily="34" charset="0"/>
            </a:rPr>
            <a:t>• Interconnected objectives encompass SDG 1 (alleviating poverty), SDG 2 (food security), SDG 4 (quality education), SDG 5 (gender parity), SDG 10 (narrowing inequality gaps) and SDG 13 (environmental sustainability</a:t>
          </a:r>
          <a:r>
            <a:rPr lang="en-GB" sz="1100" dirty="0"/>
            <a:t>).</a:t>
          </a:r>
          <a:endParaRPr lang="en-US" sz="1100" dirty="0"/>
        </a:p>
      </dgm:t>
    </dgm:pt>
    <dgm:pt modelId="{B1652F7F-B385-4D2E-AA6A-A605AA3ED88C}" type="parTrans" cxnId="{E5835692-92CA-46AC-9E4F-5C65BFA9A2DF}">
      <dgm:prSet/>
      <dgm:spPr/>
      <dgm:t>
        <a:bodyPr/>
        <a:lstStyle/>
        <a:p>
          <a:endParaRPr lang="en-US"/>
        </a:p>
      </dgm:t>
    </dgm:pt>
    <dgm:pt modelId="{98CC1F55-5C3E-4A16-8017-7763CDEF2306}" type="sibTrans" cxnId="{E5835692-92CA-46AC-9E4F-5C65BFA9A2DF}">
      <dgm:prSet/>
      <dgm:spPr/>
      <dgm:t>
        <a:bodyPr/>
        <a:lstStyle/>
        <a:p>
          <a:endParaRPr lang="en-US"/>
        </a:p>
      </dgm:t>
    </dgm:pt>
    <dgm:pt modelId="{675E9E92-B897-452A-98B8-A68D094E9FF9}">
      <dgm:prSet/>
      <dgm:spPr/>
      <dgm:t>
        <a:bodyPr/>
        <a:lstStyle/>
        <a:p>
          <a:r>
            <a:rPr lang="en-GB"/>
            <a:t>• Healthcare systems advance these goals by emphasizing disease prevention, health education, system strengthening and sustainable environmental practices.</a:t>
          </a:r>
          <a:endParaRPr lang="en-US"/>
        </a:p>
      </dgm:t>
    </dgm:pt>
    <dgm:pt modelId="{4CE26067-571A-4E42-BF19-82FF5C875ED8}" type="parTrans" cxnId="{E44CA977-7F50-4B87-93F1-178E22E41489}">
      <dgm:prSet/>
      <dgm:spPr/>
      <dgm:t>
        <a:bodyPr/>
        <a:lstStyle/>
        <a:p>
          <a:endParaRPr lang="en-US"/>
        </a:p>
      </dgm:t>
    </dgm:pt>
    <dgm:pt modelId="{294D8D5C-8F3B-473A-BBF2-068249BB9F08}" type="sibTrans" cxnId="{E44CA977-7F50-4B87-93F1-178E22E41489}">
      <dgm:prSet/>
      <dgm:spPr/>
      <dgm:t>
        <a:bodyPr/>
        <a:lstStyle/>
        <a:p>
          <a:endParaRPr lang="en-US"/>
        </a:p>
      </dgm:t>
    </dgm:pt>
    <dgm:pt modelId="{EE28EFE0-96F0-4707-8A7B-5F2E5D9FE5A6}">
      <dgm:prSet/>
      <dgm:spPr/>
      <dgm:t>
        <a:bodyPr/>
        <a:lstStyle/>
        <a:p>
          <a:r>
            <a:rPr lang="en-GB"/>
            <a:t>• Key consideration: While the SDGs promote integrated and coordinated efforts, balancing multiple competing objectives presents substantial implementation challenges.</a:t>
          </a:r>
          <a:endParaRPr lang="en-US"/>
        </a:p>
      </dgm:t>
    </dgm:pt>
    <dgm:pt modelId="{240236C2-18EF-41F4-AA18-DC6F6FC4CB25}" type="parTrans" cxnId="{B4C69C76-A37F-4C62-9FF7-AAF6831B3FFC}">
      <dgm:prSet/>
      <dgm:spPr/>
      <dgm:t>
        <a:bodyPr/>
        <a:lstStyle/>
        <a:p>
          <a:endParaRPr lang="en-US"/>
        </a:p>
      </dgm:t>
    </dgm:pt>
    <dgm:pt modelId="{EB56F674-4A95-469F-9083-7E705A41D15C}" type="sibTrans" cxnId="{B4C69C76-A37F-4C62-9FF7-AAF6831B3FFC}">
      <dgm:prSet/>
      <dgm:spPr/>
      <dgm:t>
        <a:bodyPr/>
        <a:lstStyle/>
        <a:p>
          <a:endParaRPr lang="en-US"/>
        </a:p>
      </dgm:t>
    </dgm:pt>
    <dgm:pt modelId="{352E6AD2-1411-41E2-938B-EA24B50D0D61}" type="pres">
      <dgm:prSet presAssocID="{4B636212-7FF6-4FC5-B686-4283FFC563F1}" presName="Name0" presStyleCnt="0">
        <dgm:presLayoutVars>
          <dgm:dir/>
          <dgm:resizeHandles val="exact"/>
        </dgm:presLayoutVars>
      </dgm:prSet>
      <dgm:spPr/>
    </dgm:pt>
    <dgm:pt modelId="{91F27AF7-2C4C-4609-8893-5678B42DBE1B}" type="pres">
      <dgm:prSet presAssocID="{279B8AF5-B35F-4AE3-B234-9046F9E6345A}" presName="node" presStyleLbl="node1" presStyleIdx="0" presStyleCnt="7">
        <dgm:presLayoutVars>
          <dgm:bulletEnabled val="1"/>
        </dgm:presLayoutVars>
      </dgm:prSet>
      <dgm:spPr/>
    </dgm:pt>
    <dgm:pt modelId="{F6C7F6F3-9D66-48A6-9324-B13DC25800D8}" type="pres">
      <dgm:prSet presAssocID="{A707684C-5D36-4EFA-89BA-20746BFFAB67}" presName="sibTransSpacerBeforeConnector" presStyleCnt="0"/>
      <dgm:spPr/>
    </dgm:pt>
    <dgm:pt modelId="{52F710F7-C667-46B3-9409-886AB6332B82}" type="pres">
      <dgm:prSet presAssocID="{A707684C-5D36-4EFA-89BA-20746BFFAB67}" presName="sibTrans" presStyleLbl="node1" presStyleIdx="1" presStyleCnt="7"/>
      <dgm:spPr/>
    </dgm:pt>
    <dgm:pt modelId="{5E4725F1-E307-404F-AB7A-2889CD266BAE}" type="pres">
      <dgm:prSet presAssocID="{A707684C-5D36-4EFA-89BA-20746BFFAB67}" presName="sibTransSpacerAfterConnector" presStyleCnt="0"/>
      <dgm:spPr/>
    </dgm:pt>
    <dgm:pt modelId="{DA44EEE5-8C75-4961-A775-644770951F8E}" type="pres">
      <dgm:prSet presAssocID="{C49E092F-B194-4E4C-88A1-CE68B811C5BF}" presName="node" presStyleLbl="node1" presStyleIdx="2" presStyleCnt="7">
        <dgm:presLayoutVars>
          <dgm:bulletEnabled val="1"/>
        </dgm:presLayoutVars>
      </dgm:prSet>
      <dgm:spPr/>
    </dgm:pt>
    <dgm:pt modelId="{77F5AED8-4A30-42BF-B7D6-86829A3226F3}" type="pres">
      <dgm:prSet presAssocID="{98CC1F55-5C3E-4A16-8017-7763CDEF2306}" presName="sibTransSpacerBeforeConnector" presStyleCnt="0"/>
      <dgm:spPr/>
    </dgm:pt>
    <dgm:pt modelId="{07ED1A30-9DF0-426E-9262-BBDDA8B10985}" type="pres">
      <dgm:prSet presAssocID="{98CC1F55-5C3E-4A16-8017-7763CDEF2306}" presName="sibTrans" presStyleLbl="node1" presStyleIdx="3" presStyleCnt="7"/>
      <dgm:spPr/>
    </dgm:pt>
    <dgm:pt modelId="{311EF1C9-0F35-4F24-A951-568C8FCA7ACE}" type="pres">
      <dgm:prSet presAssocID="{98CC1F55-5C3E-4A16-8017-7763CDEF2306}" presName="sibTransSpacerAfterConnector" presStyleCnt="0"/>
      <dgm:spPr/>
    </dgm:pt>
    <dgm:pt modelId="{FD9ECB55-0A61-4C69-84A9-BDA28928C932}" type="pres">
      <dgm:prSet presAssocID="{675E9E92-B897-452A-98B8-A68D094E9FF9}" presName="node" presStyleLbl="node1" presStyleIdx="4" presStyleCnt="7">
        <dgm:presLayoutVars>
          <dgm:bulletEnabled val="1"/>
        </dgm:presLayoutVars>
      </dgm:prSet>
      <dgm:spPr/>
    </dgm:pt>
    <dgm:pt modelId="{AEE1B989-3775-4D15-B98D-226854C2AEC2}" type="pres">
      <dgm:prSet presAssocID="{294D8D5C-8F3B-473A-BBF2-068249BB9F08}" presName="sibTransSpacerBeforeConnector" presStyleCnt="0"/>
      <dgm:spPr/>
    </dgm:pt>
    <dgm:pt modelId="{783992EB-9481-4123-88DB-49CAD421C56A}" type="pres">
      <dgm:prSet presAssocID="{294D8D5C-8F3B-473A-BBF2-068249BB9F08}" presName="sibTrans" presStyleLbl="node1" presStyleIdx="5" presStyleCnt="7"/>
      <dgm:spPr/>
    </dgm:pt>
    <dgm:pt modelId="{482D4BE7-11BD-45D9-AE53-26859AA2CFDE}" type="pres">
      <dgm:prSet presAssocID="{294D8D5C-8F3B-473A-BBF2-068249BB9F08}" presName="sibTransSpacerAfterConnector" presStyleCnt="0"/>
      <dgm:spPr/>
    </dgm:pt>
    <dgm:pt modelId="{0522AD02-ADDB-406C-A12E-460A2A82BAE7}" type="pres">
      <dgm:prSet presAssocID="{EE28EFE0-96F0-4707-8A7B-5F2E5D9FE5A6}" presName="node" presStyleLbl="node1" presStyleIdx="6" presStyleCnt="7">
        <dgm:presLayoutVars>
          <dgm:bulletEnabled val="1"/>
        </dgm:presLayoutVars>
      </dgm:prSet>
      <dgm:spPr/>
    </dgm:pt>
  </dgm:ptLst>
  <dgm:cxnLst>
    <dgm:cxn modelId="{4F14691F-BEAC-490A-8BF5-E2A18B37EC7D}" srcId="{4B636212-7FF6-4FC5-B686-4283FFC563F1}" destId="{279B8AF5-B35F-4AE3-B234-9046F9E6345A}" srcOrd="0" destOrd="0" parTransId="{7EBAE680-571B-4F0F-B771-E53EF57F0CD4}" sibTransId="{A707684C-5D36-4EFA-89BA-20746BFFAB67}"/>
    <dgm:cxn modelId="{9132B122-5819-4113-921C-1E04BE4D689F}" type="presOf" srcId="{294D8D5C-8F3B-473A-BBF2-068249BB9F08}" destId="{783992EB-9481-4123-88DB-49CAD421C56A}" srcOrd="0" destOrd="0" presId="urn:microsoft.com/office/officeart/2016/7/layout/BasicProcessNew"/>
    <dgm:cxn modelId="{87ED3F31-2213-4134-A86B-8434BC8FBFD7}" type="presOf" srcId="{C49E092F-B194-4E4C-88A1-CE68B811C5BF}" destId="{DA44EEE5-8C75-4961-A775-644770951F8E}" srcOrd="0" destOrd="0" presId="urn:microsoft.com/office/officeart/2016/7/layout/BasicProcessNew"/>
    <dgm:cxn modelId="{A152E56F-C1AD-43CD-8F5B-2395F3FE6C61}" type="presOf" srcId="{A707684C-5D36-4EFA-89BA-20746BFFAB67}" destId="{52F710F7-C667-46B3-9409-886AB6332B82}" srcOrd="0" destOrd="0" presId="urn:microsoft.com/office/officeart/2016/7/layout/BasicProcessNew"/>
    <dgm:cxn modelId="{23411B50-301D-4440-8A88-D9ACC2B17BE2}" type="presOf" srcId="{98CC1F55-5C3E-4A16-8017-7763CDEF2306}" destId="{07ED1A30-9DF0-426E-9262-BBDDA8B10985}" srcOrd="0" destOrd="0" presId="urn:microsoft.com/office/officeart/2016/7/layout/BasicProcessNew"/>
    <dgm:cxn modelId="{B4C69C76-A37F-4C62-9FF7-AAF6831B3FFC}" srcId="{4B636212-7FF6-4FC5-B686-4283FFC563F1}" destId="{EE28EFE0-96F0-4707-8A7B-5F2E5D9FE5A6}" srcOrd="3" destOrd="0" parTransId="{240236C2-18EF-41F4-AA18-DC6F6FC4CB25}" sibTransId="{EB56F674-4A95-469F-9083-7E705A41D15C}"/>
    <dgm:cxn modelId="{E44CA977-7F50-4B87-93F1-178E22E41489}" srcId="{4B636212-7FF6-4FC5-B686-4283FFC563F1}" destId="{675E9E92-B897-452A-98B8-A68D094E9FF9}" srcOrd="2" destOrd="0" parTransId="{4CE26067-571A-4E42-BF19-82FF5C875ED8}" sibTransId="{294D8D5C-8F3B-473A-BBF2-068249BB9F08}"/>
    <dgm:cxn modelId="{57F6C67A-4671-4DA6-A90A-181F1EAF5BF7}" type="presOf" srcId="{EE28EFE0-96F0-4707-8A7B-5F2E5D9FE5A6}" destId="{0522AD02-ADDB-406C-A12E-460A2A82BAE7}" srcOrd="0" destOrd="0" presId="urn:microsoft.com/office/officeart/2016/7/layout/BasicProcessNew"/>
    <dgm:cxn modelId="{E5835692-92CA-46AC-9E4F-5C65BFA9A2DF}" srcId="{4B636212-7FF6-4FC5-B686-4283FFC563F1}" destId="{C49E092F-B194-4E4C-88A1-CE68B811C5BF}" srcOrd="1" destOrd="0" parTransId="{B1652F7F-B385-4D2E-AA6A-A605AA3ED88C}" sibTransId="{98CC1F55-5C3E-4A16-8017-7763CDEF2306}"/>
    <dgm:cxn modelId="{1DE8159D-F4CA-402D-92BC-A9C5C85D3349}" type="presOf" srcId="{279B8AF5-B35F-4AE3-B234-9046F9E6345A}" destId="{91F27AF7-2C4C-4609-8893-5678B42DBE1B}" srcOrd="0" destOrd="0" presId="urn:microsoft.com/office/officeart/2016/7/layout/BasicProcessNew"/>
    <dgm:cxn modelId="{4EABB9BD-97C6-4FA7-8DC9-CECF54258647}" type="presOf" srcId="{675E9E92-B897-452A-98B8-A68D094E9FF9}" destId="{FD9ECB55-0A61-4C69-84A9-BDA28928C932}" srcOrd="0" destOrd="0" presId="urn:microsoft.com/office/officeart/2016/7/layout/BasicProcessNew"/>
    <dgm:cxn modelId="{7FC666C5-4EC9-4A2B-B41C-B66168B0DC0D}" type="presOf" srcId="{4B636212-7FF6-4FC5-B686-4283FFC563F1}" destId="{352E6AD2-1411-41E2-938B-EA24B50D0D61}" srcOrd="0" destOrd="0" presId="urn:microsoft.com/office/officeart/2016/7/layout/BasicProcessNew"/>
    <dgm:cxn modelId="{7F457C61-B8ED-4732-AF43-A3AA67924694}" type="presParOf" srcId="{352E6AD2-1411-41E2-938B-EA24B50D0D61}" destId="{91F27AF7-2C4C-4609-8893-5678B42DBE1B}" srcOrd="0" destOrd="0" presId="urn:microsoft.com/office/officeart/2016/7/layout/BasicProcessNew"/>
    <dgm:cxn modelId="{A3A7D6B0-A9CE-45EC-92A7-5FAFB1D8C589}" type="presParOf" srcId="{352E6AD2-1411-41E2-938B-EA24B50D0D61}" destId="{F6C7F6F3-9D66-48A6-9324-B13DC25800D8}" srcOrd="1" destOrd="0" presId="urn:microsoft.com/office/officeart/2016/7/layout/BasicProcessNew"/>
    <dgm:cxn modelId="{C1DA5BD4-2F08-4102-AA1B-AC7A6E186609}" type="presParOf" srcId="{352E6AD2-1411-41E2-938B-EA24B50D0D61}" destId="{52F710F7-C667-46B3-9409-886AB6332B82}" srcOrd="2" destOrd="0" presId="urn:microsoft.com/office/officeart/2016/7/layout/BasicProcessNew"/>
    <dgm:cxn modelId="{EA036141-BF5E-4CA3-9D32-F7DFEC8076DF}" type="presParOf" srcId="{352E6AD2-1411-41E2-938B-EA24B50D0D61}" destId="{5E4725F1-E307-404F-AB7A-2889CD266BAE}" srcOrd="3" destOrd="0" presId="urn:microsoft.com/office/officeart/2016/7/layout/BasicProcessNew"/>
    <dgm:cxn modelId="{134E1422-8B4D-4AB9-97B2-23C3550A9F92}" type="presParOf" srcId="{352E6AD2-1411-41E2-938B-EA24B50D0D61}" destId="{DA44EEE5-8C75-4961-A775-644770951F8E}" srcOrd="4" destOrd="0" presId="urn:microsoft.com/office/officeart/2016/7/layout/BasicProcessNew"/>
    <dgm:cxn modelId="{EC319868-9F69-4CAB-9A81-775EAFD49D05}" type="presParOf" srcId="{352E6AD2-1411-41E2-938B-EA24B50D0D61}" destId="{77F5AED8-4A30-42BF-B7D6-86829A3226F3}" srcOrd="5" destOrd="0" presId="urn:microsoft.com/office/officeart/2016/7/layout/BasicProcessNew"/>
    <dgm:cxn modelId="{C72D22D6-5F8F-4B93-8CBE-67668CEFFAA9}" type="presParOf" srcId="{352E6AD2-1411-41E2-938B-EA24B50D0D61}" destId="{07ED1A30-9DF0-426E-9262-BBDDA8B10985}" srcOrd="6" destOrd="0" presId="urn:microsoft.com/office/officeart/2016/7/layout/BasicProcessNew"/>
    <dgm:cxn modelId="{1AE7B8B6-B318-457F-97A0-153029B877C9}" type="presParOf" srcId="{352E6AD2-1411-41E2-938B-EA24B50D0D61}" destId="{311EF1C9-0F35-4F24-A951-568C8FCA7ACE}" srcOrd="7" destOrd="0" presId="urn:microsoft.com/office/officeart/2016/7/layout/BasicProcessNew"/>
    <dgm:cxn modelId="{ABB0A366-6093-4383-960F-996FF05D7EF9}" type="presParOf" srcId="{352E6AD2-1411-41E2-938B-EA24B50D0D61}" destId="{FD9ECB55-0A61-4C69-84A9-BDA28928C932}" srcOrd="8" destOrd="0" presId="urn:microsoft.com/office/officeart/2016/7/layout/BasicProcessNew"/>
    <dgm:cxn modelId="{0B35826A-0C2F-4141-A9F1-93DA746108EC}" type="presParOf" srcId="{352E6AD2-1411-41E2-938B-EA24B50D0D61}" destId="{AEE1B989-3775-4D15-B98D-226854C2AEC2}" srcOrd="9" destOrd="0" presId="urn:microsoft.com/office/officeart/2016/7/layout/BasicProcessNew"/>
    <dgm:cxn modelId="{60C3C643-1A24-47D1-AF5F-749F8491D993}" type="presParOf" srcId="{352E6AD2-1411-41E2-938B-EA24B50D0D61}" destId="{783992EB-9481-4123-88DB-49CAD421C56A}" srcOrd="10" destOrd="0" presId="urn:microsoft.com/office/officeart/2016/7/layout/BasicProcessNew"/>
    <dgm:cxn modelId="{F6E222FF-FE95-499A-B2E1-828BDC126199}" type="presParOf" srcId="{352E6AD2-1411-41E2-938B-EA24B50D0D61}" destId="{482D4BE7-11BD-45D9-AE53-26859AA2CFDE}" srcOrd="11" destOrd="0" presId="urn:microsoft.com/office/officeart/2016/7/layout/BasicProcessNew"/>
    <dgm:cxn modelId="{667BD52F-E3C4-4683-BF21-BEBF8C1F9EC9}" type="presParOf" srcId="{352E6AD2-1411-41E2-938B-EA24B50D0D61}" destId="{0522AD02-ADDB-406C-A12E-460A2A82BAE7}" srcOrd="12"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829A233-267D-4EAC-97E2-7AE8AB822D7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2E9CE29A-FECA-431B-B3CD-AF22EE6C7687}">
      <dgm:prSet custT="1"/>
      <dgm:spPr/>
      <dgm:t>
        <a:bodyPr/>
        <a:lstStyle/>
        <a:p>
          <a:pPr>
            <a:lnSpc>
              <a:spcPct val="100000"/>
            </a:lnSpc>
          </a:pPr>
          <a:r>
            <a:rPr lang="en-GB" sz="1100" dirty="0"/>
            <a:t>• </a:t>
          </a:r>
          <a:r>
            <a:rPr lang="en-GB" sz="1400" dirty="0">
              <a:latin typeface="Arial" panose="020B0604020202020204" pitchFamily="34" charset="0"/>
              <a:cs typeface="Arial" panose="020B0604020202020204" pitchFamily="34" charset="0"/>
            </a:rPr>
            <a:t>Prevention: Detect potential risks at an early stage and enable individuals to develop more sustainable lifestyle practices.</a:t>
          </a:r>
          <a:endParaRPr lang="en-US" sz="1400" dirty="0">
            <a:latin typeface="Arial" panose="020B0604020202020204" pitchFamily="34" charset="0"/>
            <a:cs typeface="Arial" panose="020B0604020202020204" pitchFamily="34" charset="0"/>
          </a:endParaRPr>
        </a:p>
      </dgm:t>
    </dgm:pt>
    <dgm:pt modelId="{50611E28-7524-4BE9-A031-EFFCF9E57F9E}" type="parTrans" cxnId="{381ACF4A-8257-49ED-92D6-5F2C898AB769}">
      <dgm:prSet/>
      <dgm:spPr/>
      <dgm:t>
        <a:bodyPr/>
        <a:lstStyle/>
        <a:p>
          <a:endParaRPr lang="en-US"/>
        </a:p>
      </dgm:t>
    </dgm:pt>
    <dgm:pt modelId="{5779ED99-D1A3-4295-A025-15080722C02F}" type="sibTrans" cxnId="{381ACF4A-8257-49ED-92D6-5F2C898AB769}">
      <dgm:prSet/>
      <dgm:spPr/>
      <dgm:t>
        <a:bodyPr/>
        <a:lstStyle/>
        <a:p>
          <a:pPr>
            <a:lnSpc>
              <a:spcPct val="100000"/>
            </a:lnSpc>
          </a:pPr>
          <a:endParaRPr lang="en-US"/>
        </a:p>
      </dgm:t>
    </dgm:pt>
    <dgm:pt modelId="{798EC76C-F5C7-4CCA-9B2A-017A925600FD}">
      <dgm:prSet custT="1"/>
      <dgm:spPr/>
      <dgm:t>
        <a:bodyPr/>
        <a:lstStyle/>
        <a:p>
          <a:pPr>
            <a:lnSpc>
              <a:spcPct val="100000"/>
            </a:lnSpc>
          </a:pPr>
          <a:r>
            <a:rPr lang="en-GB" sz="1100" dirty="0"/>
            <a:t>• </a:t>
          </a:r>
          <a:r>
            <a:rPr lang="en-GB" sz="1400" dirty="0">
              <a:latin typeface="Arial" panose="020B0604020202020204" pitchFamily="34" charset="0"/>
              <a:cs typeface="Arial" panose="020B0604020202020204" pitchFamily="34" charset="0"/>
            </a:rPr>
            <a:t>Person-centred care: Address clinical requirements while also accounting for psychological, social, and cultural dimensions of wellbeing</a:t>
          </a:r>
          <a:r>
            <a:rPr lang="en-GB" sz="1100" dirty="0"/>
            <a:t>.</a:t>
          </a:r>
          <a:endParaRPr lang="en-US" sz="1100" dirty="0"/>
        </a:p>
      </dgm:t>
    </dgm:pt>
    <dgm:pt modelId="{D586A09B-3AE1-47FC-ABC1-F0CAE1E1E52F}" type="parTrans" cxnId="{47025018-B331-4D61-8A00-D1A01297723A}">
      <dgm:prSet/>
      <dgm:spPr/>
      <dgm:t>
        <a:bodyPr/>
        <a:lstStyle/>
        <a:p>
          <a:endParaRPr lang="en-US"/>
        </a:p>
      </dgm:t>
    </dgm:pt>
    <dgm:pt modelId="{6AFB3FE9-B4F7-4D81-8389-596D54278F7F}" type="sibTrans" cxnId="{47025018-B331-4D61-8A00-D1A01297723A}">
      <dgm:prSet/>
      <dgm:spPr/>
      <dgm:t>
        <a:bodyPr/>
        <a:lstStyle/>
        <a:p>
          <a:pPr>
            <a:lnSpc>
              <a:spcPct val="100000"/>
            </a:lnSpc>
          </a:pPr>
          <a:endParaRPr lang="en-US"/>
        </a:p>
      </dgm:t>
    </dgm:pt>
    <dgm:pt modelId="{4B727D2D-E302-4FB8-9622-5FA600E57E01}">
      <dgm:prSet custT="1"/>
      <dgm:spPr/>
      <dgm:t>
        <a:bodyPr/>
        <a:lstStyle/>
        <a:p>
          <a:pPr>
            <a:lnSpc>
              <a:spcPct val="100000"/>
            </a:lnSpc>
          </a:pPr>
          <a:r>
            <a:rPr lang="en-GB" sz="1300" dirty="0"/>
            <a:t>• </a:t>
          </a:r>
          <a:r>
            <a:rPr lang="en-GB" sz="1400" dirty="0">
              <a:latin typeface="Arial" panose="020B0604020202020204" pitchFamily="34" charset="0"/>
              <a:cs typeface="Arial" panose="020B0604020202020204" pitchFamily="34" charset="0"/>
            </a:rPr>
            <a:t>Community action: Collaborate with municipal bodies, non-profit organizations, and community stakeholders to deliver coordinated services</a:t>
          </a:r>
          <a:r>
            <a:rPr lang="en-GB" sz="1300" dirty="0"/>
            <a:t>.</a:t>
          </a:r>
          <a:endParaRPr lang="en-US" sz="1300" dirty="0"/>
        </a:p>
      </dgm:t>
    </dgm:pt>
    <dgm:pt modelId="{4AE3DFE0-AEC8-4D9F-B0B1-3C3CFFC7A621}" type="parTrans" cxnId="{C2F1123F-E87B-4601-8FE9-670674CBFD62}">
      <dgm:prSet/>
      <dgm:spPr/>
      <dgm:t>
        <a:bodyPr/>
        <a:lstStyle/>
        <a:p>
          <a:endParaRPr lang="en-US"/>
        </a:p>
      </dgm:t>
    </dgm:pt>
    <dgm:pt modelId="{B372AAFA-4CE1-4C6A-99F3-0D715EA51E87}" type="sibTrans" cxnId="{C2F1123F-E87B-4601-8FE9-670674CBFD62}">
      <dgm:prSet/>
      <dgm:spPr/>
      <dgm:t>
        <a:bodyPr/>
        <a:lstStyle/>
        <a:p>
          <a:pPr>
            <a:lnSpc>
              <a:spcPct val="100000"/>
            </a:lnSpc>
          </a:pPr>
          <a:endParaRPr lang="en-US"/>
        </a:p>
      </dgm:t>
    </dgm:pt>
    <dgm:pt modelId="{03F37E2A-5971-46F2-B5FE-2004E9866607}">
      <dgm:prSet custT="1"/>
      <dgm:spPr/>
      <dgm:t>
        <a:bodyPr/>
        <a:lstStyle/>
        <a:p>
          <a:pPr>
            <a:lnSpc>
              <a:spcPct val="100000"/>
            </a:lnSpc>
          </a:pPr>
          <a:r>
            <a:rPr lang="en-GB" sz="1400" dirty="0">
              <a:latin typeface="Arial" panose="020B0604020202020204" pitchFamily="34" charset="0"/>
              <a:cs typeface="Arial" panose="020B0604020202020204" pitchFamily="34" charset="0"/>
            </a:rPr>
            <a:t>• Environmental sustainability: Minimize carbon footprint, reduce waste generation, and decrease unnecessary transportation while maintaining the standard of care delivery</a:t>
          </a:r>
          <a:r>
            <a:rPr lang="en-GB" sz="1200" dirty="0"/>
            <a:t>.</a:t>
          </a:r>
          <a:endParaRPr lang="en-US" sz="1200" dirty="0"/>
        </a:p>
      </dgm:t>
    </dgm:pt>
    <dgm:pt modelId="{BCFC67F6-7A60-4884-8F18-F59CFB7EA560}" type="parTrans" cxnId="{2E4F394C-BCCE-445E-814F-A79A5E420AF9}">
      <dgm:prSet/>
      <dgm:spPr/>
      <dgm:t>
        <a:bodyPr/>
        <a:lstStyle/>
        <a:p>
          <a:endParaRPr lang="en-US"/>
        </a:p>
      </dgm:t>
    </dgm:pt>
    <dgm:pt modelId="{E151D4DA-4468-42FD-9008-E33E5973B28A}" type="sibTrans" cxnId="{2E4F394C-BCCE-445E-814F-A79A5E420AF9}">
      <dgm:prSet/>
      <dgm:spPr/>
      <dgm:t>
        <a:bodyPr/>
        <a:lstStyle/>
        <a:p>
          <a:pPr>
            <a:lnSpc>
              <a:spcPct val="100000"/>
            </a:lnSpc>
          </a:pPr>
          <a:endParaRPr lang="en-US"/>
        </a:p>
      </dgm:t>
    </dgm:pt>
    <dgm:pt modelId="{4740C656-AC2C-48F0-9EF7-2B02DF7C8C09}">
      <dgm:prSet custT="1"/>
      <dgm:spPr/>
      <dgm:t>
        <a:bodyPr/>
        <a:lstStyle/>
        <a:p>
          <a:pPr>
            <a:lnSpc>
              <a:spcPct val="100000"/>
            </a:lnSpc>
          </a:pPr>
          <a:r>
            <a:rPr lang="en-GB" sz="1400" dirty="0">
              <a:latin typeface="Arial" panose="020B0604020202020204" pitchFamily="34" charset="0"/>
              <a:cs typeface="Arial" panose="020B0604020202020204" pitchFamily="34" charset="0"/>
            </a:rPr>
            <a:t>• Integration is strongest when outcomes are measured across health, equity, experience, cost and environmental impact</a:t>
          </a:r>
          <a:endParaRPr lang="en-US" sz="1400" dirty="0">
            <a:latin typeface="Arial" panose="020B0604020202020204" pitchFamily="34" charset="0"/>
            <a:cs typeface="Arial" panose="020B0604020202020204" pitchFamily="34" charset="0"/>
          </a:endParaRPr>
        </a:p>
      </dgm:t>
    </dgm:pt>
    <dgm:pt modelId="{747A9994-6F65-4B2F-9A85-BA8B2B7DE04F}" type="parTrans" cxnId="{FAEC202E-BBE0-4905-BE7E-F5B406132B13}">
      <dgm:prSet/>
      <dgm:spPr/>
      <dgm:t>
        <a:bodyPr/>
        <a:lstStyle/>
        <a:p>
          <a:endParaRPr lang="en-US"/>
        </a:p>
      </dgm:t>
    </dgm:pt>
    <dgm:pt modelId="{73F0E01D-7553-42B4-B79C-74869EB867B9}" type="sibTrans" cxnId="{FAEC202E-BBE0-4905-BE7E-F5B406132B13}">
      <dgm:prSet/>
      <dgm:spPr/>
      <dgm:t>
        <a:bodyPr/>
        <a:lstStyle/>
        <a:p>
          <a:endParaRPr lang="en-US"/>
        </a:p>
      </dgm:t>
    </dgm:pt>
    <dgm:pt modelId="{44A12E4E-1771-4C3E-B29A-C38CB54D25E3}" type="pres">
      <dgm:prSet presAssocID="{2829A233-267D-4EAC-97E2-7AE8AB822D7C}" presName="root" presStyleCnt="0">
        <dgm:presLayoutVars>
          <dgm:dir/>
          <dgm:resizeHandles val="exact"/>
        </dgm:presLayoutVars>
      </dgm:prSet>
      <dgm:spPr/>
    </dgm:pt>
    <dgm:pt modelId="{79A22401-A946-4390-84F7-7710A49F67A9}" type="pres">
      <dgm:prSet presAssocID="{2E9CE29A-FECA-431B-B3CD-AF22EE6C7687}" presName="compNode" presStyleCnt="0"/>
      <dgm:spPr/>
    </dgm:pt>
    <dgm:pt modelId="{75EC8091-235D-481C-98E1-FED98D2F3BE3}" type="pres">
      <dgm:prSet presAssocID="{2E9CE29A-FECA-431B-B3CD-AF22EE6C7687}"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85624C7B-E7EB-4BA7-94B9-46AE975653ED}" type="pres">
      <dgm:prSet presAssocID="{2E9CE29A-FECA-431B-B3CD-AF22EE6C7687}" presName="spaceRect" presStyleCnt="0"/>
      <dgm:spPr/>
    </dgm:pt>
    <dgm:pt modelId="{43989D28-4FE0-474B-92EC-56EE9578BCAE}" type="pres">
      <dgm:prSet presAssocID="{2E9CE29A-FECA-431B-B3CD-AF22EE6C7687}" presName="textRect" presStyleLbl="revTx" presStyleIdx="0" presStyleCnt="5">
        <dgm:presLayoutVars>
          <dgm:chMax val="1"/>
          <dgm:chPref val="1"/>
        </dgm:presLayoutVars>
      </dgm:prSet>
      <dgm:spPr/>
    </dgm:pt>
    <dgm:pt modelId="{A0504869-87BF-4A76-A4E8-24650A76FB39}" type="pres">
      <dgm:prSet presAssocID="{5779ED99-D1A3-4295-A025-15080722C02F}" presName="sibTrans" presStyleCnt="0"/>
      <dgm:spPr/>
    </dgm:pt>
    <dgm:pt modelId="{D6DC2ADC-5429-4989-B1C8-B73119975212}" type="pres">
      <dgm:prSet presAssocID="{798EC76C-F5C7-4CCA-9B2A-017A925600FD}" presName="compNode" presStyleCnt="0"/>
      <dgm:spPr/>
    </dgm:pt>
    <dgm:pt modelId="{C0B5710B-4684-413E-968A-98E677034075}" type="pres">
      <dgm:prSet presAssocID="{798EC76C-F5C7-4CCA-9B2A-017A925600F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17E34A4D-E4CC-4FDF-9A49-C4F8AD9B940F}" type="pres">
      <dgm:prSet presAssocID="{798EC76C-F5C7-4CCA-9B2A-017A925600FD}" presName="spaceRect" presStyleCnt="0"/>
      <dgm:spPr/>
    </dgm:pt>
    <dgm:pt modelId="{A78E6C64-C527-4E16-94B8-489752948036}" type="pres">
      <dgm:prSet presAssocID="{798EC76C-F5C7-4CCA-9B2A-017A925600FD}" presName="textRect" presStyleLbl="revTx" presStyleIdx="1" presStyleCnt="5">
        <dgm:presLayoutVars>
          <dgm:chMax val="1"/>
          <dgm:chPref val="1"/>
        </dgm:presLayoutVars>
      </dgm:prSet>
      <dgm:spPr/>
    </dgm:pt>
    <dgm:pt modelId="{34EA9579-1CC3-4EEE-B10C-B532DF77EE42}" type="pres">
      <dgm:prSet presAssocID="{6AFB3FE9-B4F7-4D81-8389-596D54278F7F}" presName="sibTrans" presStyleCnt="0"/>
      <dgm:spPr/>
    </dgm:pt>
    <dgm:pt modelId="{5E7212E6-9568-4834-87C1-D8E834FB2BEE}" type="pres">
      <dgm:prSet presAssocID="{4B727D2D-E302-4FB8-9622-5FA600E57E01}" presName="compNode" presStyleCnt="0"/>
      <dgm:spPr/>
    </dgm:pt>
    <dgm:pt modelId="{DD26D5CF-5327-4E42-98E6-A60D8D399F1D}" type="pres">
      <dgm:prSet presAssocID="{4B727D2D-E302-4FB8-9622-5FA600E57E01}"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Meeting"/>
        </a:ext>
      </dgm:extLst>
    </dgm:pt>
    <dgm:pt modelId="{67640F65-D090-43FA-9CCE-FA1C32499CF8}" type="pres">
      <dgm:prSet presAssocID="{4B727D2D-E302-4FB8-9622-5FA600E57E01}" presName="spaceRect" presStyleCnt="0"/>
      <dgm:spPr/>
    </dgm:pt>
    <dgm:pt modelId="{43E3EE2E-366B-460C-8AA7-9C769DDF12C6}" type="pres">
      <dgm:prSet presAssocID="{4B727D2D-E302-4FB8-9622-5FA600E57E01}" presName="textRect" presStyleLbl="revTx" presStyleIdx="2" presStyleCnt="5">
        <dgm:presLayoutVars>
          <dgm:chMax val="1"/>
          <dgm:chPref val="1"/>
        </dgm:presLayoutVars>
      </dgm:prSet>
      <dgm:spPr/>
    </dgm:pt>
    <dgm:pt modelId="{943F79E4-919D-4860-A6BF-52714A935B3D}" type="pres">
      <dgm:prSet presAssocID="{B372AAFA-4CE1-4C6A-99F3-0D715EA51E87}" presName="sibTrans" presStyleCnt="0"/>
      <dgm:spPr/>
    </dgm:pt>
    <dgm:pt modelId="{A956831D-8E07-4799-91D8-3FC8338C2906}" type="pres">
      <dgm:prSet presAssocID="{03F37E2A-5971-46F2-B5FE-2004E9866607}" presName="compNode" presStyleCnt="0"/>
      <dgm:spPr/>
    </dgm:pt>
    <dgm:pt modelId="{0D20A2E6-20E7-45E4-B5E7-4A6D933223C4}" type="pres">
      <dgm:prSet presAssocID="{03F37E2A-5971-46F2-B5FE-2004E9866607}"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Recycle"/>
        </a:ext>
      </dgm:extLst>
    </dgm:pt>
    <dgm:pt modelId="{CB0E2881-699A-4E67-9FA7-6EC22B389501}" type="pres">
      <dgm:prSet presAssocID="{03F37E2A-5971-46F2-B5FE-2004E9866607}" presName="spaceRect" presStyleCnt="0"/>
      <dgm:spPr/>
    </dgm:pt>
    <dgm:pt modelId="{733EF4CB-6EC4-4920-8C60-B6E79643CAAE}" type="pres">
      <dgm:prSet presAssocID="{03F37E2A-5971-46F2-B5FE-2004E9866607}" presName="textRect" presStyleLbl="revTx" presStyleIdx="3" presStyleCnt="5">
        <dgm:presLayoutVars>
          <dgm:chMax val="1"/>
          <dgm:chPref val="1"/>
        </dgm:presLayoutVars>
      </dgm:prSet>
      <dgm:spPr/>
    </dgm:pt>
    <dgm:pt modelId="{D47E3615-DECB-40E8-A560-63206C4829EB}" type="pres">
      <dgm:prSet presAssocID="{E151D4DA-4468-42FD-9008-E33E5973B28A}" presName="sibTrans" presStyleCnt="0"/>
      <dgm:spPr/>
    </dgm:pt>
    <dgm:pt modelId="{46FDF96C-1DC4-41A9-ABC9-3D0B02BF2872}" type="pres">
      <dgm:prSet presAssocID="{4740C656-AC2C-48F0-9EF7-2B02DF7C8C09}" presName="compNode" presStyleCnt="0"/>
      <dgm:spPr/>
    </dgm:pt>
    <dgm:pt modelId="{34664DB4-3D97-4F52-92B1-43CB830EFE8D}" type="pres">
      <dgm:prSet presAssocID="{4740C656-AC2C-48F0-9EF7-2B02DF7C8C09}"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Electric Car"/>
        </a:ext>
      </dgm:extLst>
    </dgm:pt>
    <dgm:pt modelId="{C0681000-323F-47E2-938C-F3A3A8C80C26}" type="pres">
      <dgm:prSet presAssocID="{4740C656-AC2C-48F0-9EF7-2B02DF7C8C09}" presName="spaceRect" presStyleCnt="0"/>
      <dgm:spPr/>
    </dgm:pt>
    <dgm:pt modelId="{989F0BD9-A98E-496A-ACD6-98405C6F2729}" type="pres">
      <dgm:prSet presAssocID="{4740C656-AC2C-48F0-9EF7-2B02DF7C8C09}" presName="textRect" presStyleLbl="revTx" presStyleIdx="4" presStyleCnt="5">
        <dgm:presLayoutVars>
          <dgm:chMax val="1"/>
          <dgm:chPref val="1"/>
        </dgm:presLayoutVars>
      </dgm:prSet>
      <dgm:spPr/>
    </dgm:pt>
  </dgm:ptLst>
  <dgm:cxnLst>
    <dgm:cxn modelId="{47025018-B331-4D61-8A00-D1A01297723A}" srcId="{2829A233-267D-4EAC-97E2-7AE8AB822D7C}" destId="{798EC76C-F5C7-4CCA-9B2A-017A925600FD}" srcOrd="1" destOrd="0" parTransId="{D586A09B-3AE1-47FC-ABC1-F0CAE1E1E52F}" sibTransId="{6AFB3FE9-B4F7-4D81-8389-596D54278F7F}"/>
    <dgm:cxn modelId="{FAEC202E-BBE0-4905-BE7E-F5B406132B13}" srcId="{2829A233-267D-4EAC-97E2-7AE8AB822D7C}" destId="{4740C656-AC2C-48F0-9EF7-2B02DF7C8C09}" srcOrd="4" destOrd="0" parTransId="{747A9994-6F65-4B2F-9A85-BA8B2B7DE04F}" sibTransId="{73F0E01D-7553-42B4-B79C-74869EB867B9}"/>
    <dgm:cxn modelId="{C2F1123F-E87B-4601-8FE9-670674CBFD62}" srcId="{2829A233-267D-4EAC-97E2-7AE8AB822D7C}" destId="{4B727D2D-E302-4FB8-9622-5FA600E57E01}" srcOrd="2" destOrd="0" parTransId="{4AE3DFE0-AEC8-4D9F-B0B1-3C3CFFC7A621}" sibTransId="{B372AAFA-4CE1-4C6A-99F3-0D715EA51E87}"/>
    <dgm:cxn modelId="{749F9F3F-519B-4863-BBFD-521E97AC95C7}" type="presOf" srcId="{798EC76C-F5C7-4CCA-9B2A-017A925600FD}" destId="{A78E6C64-C527-4E16-94B8-489752948036}" srcOrd="0" destOrd="0" presId="urn:microsoft.com/office/officeart/2018/2/layout/IconLabelList"/>
    <dgm:cxn modelId="{FEA2925E-8C6E-4A58-A678-94794ECD6D73}" type="presOf" srcId="{03F37E2A-5971-46F2-B5FE-2004E9866607}" destId="{733EF4CB-6EC4-4920-8C60-B6E79643CAAE}" srcOrd="0" destOrd="0" presId="urn:microsoft.com/office/officeart/2018/2/layout/IconLabelList"/>
    <dgm:cxn modelId="{56077463-ED3C-4AD5-B510-FFCDACBC6DA4}" type="presOf" srcId="{4740C656-AC2C-48F0-9EF7-2B02DF7C8C09}" destId="{989F0BD9-A98E-496A-ACD6-98405C6F2729}" srcOrd="0" destOrd="0" presId="urn:microsoft.com/office/officeart/2018/2/layout/IconLabelList"/>
    <dgm:cxn modelId="{381ACF4A-8257-49ED-92D6-5F2C898AB769}" srcId="{2829A233-267D-4EAC-97E2-7AE8AB822D7C}" destId="{2E9CE29A-FECA-431B-B3CD-AF22EE6C7687}" srcOrd="0" destOrd="0" parTransId="{50611E28-7524-4BE9-A031-EFFCF9E57F9E}" sibTransId="{5779ED99-D1A3-4295-A025-15080722C02F}"/>
    <dgm:cxn modelId="{2E4F394C-BCCE-445E-814F-A79A5E420AF9}" srcId="{2829A233-267D-4EAC-97E2-7AE8AB822D7C}" destId="{03F37E2A-5971-46F2-B5FE-2004E9866607}" srcOrd="3" destOrd="0" parTransId="{BCFC67F6-7A60-4884-8F18-F59CFB7EA560}" sibTransId="{E151D4DA-4468-42FD-9008-E33E5973B28A}"/>
    <dgm:cxn modelId="{8938E172-1C39-4AF1-B10F-33E5AD5DED16}" type="presOf" srcId="{4B727D2D-E302-4FB8-9622-5FA600E57E01}" destId="{43E3EE2E-366B-460C-8AA7-9C769DDF12C6}" srcOrd="0" destOrd="0" presId="urn:microsoft.com/office/officeart/2018/2/layout/IconLabelList"/>
    <dgm:cxn modelId="{246AC77D-F083-419C-895A-E6AED04514A5}" type="presOf" srcId="{2E9CE29A-FECA-431B-B3CD-AF22EE6C7687}" destId="{43989D28-4FE0-474B-92EC-56EE9578BCAE}" srcOrd="0" destOrd="0" presId="urn:microsoft.com/office/officeart/2018/2/layout/IconLabelList"/>
    <dgm:cxn modelId="{D98DA3C4-717C-4375-B7C7-C91490A6FA5C}" type="presOf" srcId="{2829A233-267D-4EAC-97E2-7AE8AB822D7C}" destId="{44A12E4E-1771-4C3E-B29A-C38CB54D25E3}" srcOrd="0" destOrd="0" presId="urn:microsoft.com/office/officeart/2018/2/layout/IconLabelList"/>
    <dgm:cxn modelId="{B12B7A4F-EC68-48AA-839D-22D799A22409}" type="presParOf" srcId="{44A12E4E-1771-4C3E-B29A-C38CB54D25E3}" destId="{79A22401-A946-4390-84F7-7710A49F67A9}" srcOrd="0" destOrd="0" presId="urn:microsoft.com/office/officeart/2018/2/layout/IconLabelList"/>
    <dgm:cxn modelId="{BE539E6B-6267-4142-B80A-FABA7C659F59}" type="presParOf" srcId="{79A22401-A946-4390-84F7-7710A49F67A9}" destId="{75EC8091-235D-481C-98E1-FED98D2F3BE3}" srcOrd="0" destOrd="0" presId="urn:microsoft.com/office/officeart/2018/2/layout/IconLabelList"/>
    <dgm:cxn modelId="{0C66C852-7105-4DB4-B1A8-DC3ED3CF0FAD}" type="presParOf" srcId="{79A22401-A946-4390-84F7-7710A49F67A9}" destId="{85624C7B-E7EB-4BA7-94B9-46AE975653ED}" srcOrd="1" destOrd="0" presId="urn:microsoft.com/office/officeart/2018/2/layout/IconLabelList"/>
    <dgm:cxn modelId="{14FA2F69-CD6A-4B0C-ABBB-A86D79F25501}" type="presParOf" srcId="{79A22401-A946-4390-84F7-7710A49F67A9}" destId="{43989D28-4FE0-474B-92EC-56EE9578BCAE}" srcOrd="2" destOrd="0" presId="urn:microsoft.com/office/officeart/2018/2/layout/IconLabelList"/>
    <dgm:cxn modelId="{675DD29B-ECD0-44B0-9850-9C7CF7262C03}" type="presParOf" srcId="{44A12E4E-1771-4C3E-B29A-C38CB54D25E3}" destId="{A0504869-87BF-4A76-A4E8-24650A76FB39}" srcOrd="1" destOrd="0" presId="urn:microsoft.com/office/officeart/2018/2/layout/IconLabelList"/>
    <dgm:cxn modelId="{AB6EBAB3-97EF-4916-BF9F-A275C9A7C076}" type="presParOf" srcId="{44A12E4E-1771-4C3E-B29A-C38CB54D25E3}" destId="{D6DC2ADC-5429-4989-B1C8-B73119975212}" srcOrd="2" destOrd="0" presId="urn:microsoft.com/office/officeart/2018/2/layout/IconLabelList"/>
    <dgm:cxn modelId="{D03065C3-61CC-4098-9D55-AC1D965EE8D9}" type="presParOf" srcId="{D6DC2ADC-5429-4989-B1C8-B73119975212}" destId="{C0B5710B-4684-413E-968A-98E677034075}" srcOrd="0" destOrd="0" presId="urn:microsoft.com/office/officeart/2018/2/layout/IconLabelList"/>
    <dgm:cxn modelId="{DE444EFB-E910-4BF3-A7BF-58CD32D554B9}" type="presParOf" srcId="{D6DC2ADC-5429-4989-B1C8-B73119975212}" destId="{17E34A4D-E4CC-4FDF-9A49-C4F8AD9B940F}" srcOrd="1" destOrd="0" presId="urn:microsoft.com/office/officeart/2018/2/layout/IconLabelList"/>
    <dgm:cxn modelId="{23788BD5-3E54-4D73-BB0A-A74214212727}" type="presParOf" srcId="{D6DC2ADC-5429-4989-B1C8-B73119975212}" destId="{A78E6C64-C527-4E16-94B8-489752948036}" srcOrd="2" destOrd="0" presId="urn:microsoft.com/office/officeart/2018/2/layout/IconLabelList"/>
    <dgm:cxn modelId="{1EED0200-7C25-45BB-BAEC-5ED8A0EBAF2A}" type="presParOf" srcId="{44A12E4E-1771-4C3E-B29A-C38CB54D25E3}" destId="{34EA9579-1CC3-4EEE-B10C-B532DF77EE42}" srcOrd="3" destOrd="0" presId="urn:microsoft.com/office/officeart/2018/2/layout/IconLabelList"/>
    <dgm:cxn modelId="{AF524AFF-F3DF-44EA-9C31-B75778559AE7}" type="presParOf" srcId="{44A12E4E-1771-4C3E-B29A-C38CB54D25E3}" destId="{5E7212E6-9568-4834-87C1-D8E834FB2BEE}" srcOrd="4" destOrd="0" presId="urn:microsoft.com/office/officeart/2018/2/layout/IconLabelList"/>
    <dgm:cxn modelId="{0493ACC8-6400-49AD-8056-137306AEF5BD}" type="presParOf" srcId="{5E7212E6-9568-4834-87C1-D8E834FB2BEE}" destId="{DD26D5CF-5327-4E42-98E6-A60D8D399F1D}" srcOrd="0" destOrd="0" presId="urn:microsoft.com/office/officeart/2018/2/layout/IconLabelList"/>
    <dgm:cxn modelId="{303F5CA6-F45A-4F38-95C3-C88583FD1583}" type="presParOf" srcId="{5E7212E6-9568-4834-87C1-D8E834FB2BEE}" destId="{67640F65-D090-43FA-9CCE-FA1C32499CF8}" srcOrd="1" destOrd="0" presId="urn:microsoft.com/office/officeart/2018/2/layout/IconLabelList"/>
    <dgm:cxn modelId="{C2FF9616-BD22-457D-B0C6-03159106FC74}" type="presParOf" srcId="{5E7212E6-9568-4834-87C1-D8E834FB2BEE}" destId="{43E3EE2E-366B-460C-8AA7-9C769DDF12C6}" srcOrd="2" destOrd="0" presId="urn:microsoft.com/office/officeart/2018/2/layout/IconLabelList"/>
    <dgm:cxn modelId="{2A0DD0C7-BE18-4632-9673-CBF636C01908}" type="presParOf" srcId="{44A12E4E-1771-4C3E-B29A-C38CB54D25E3}" destId="{943F79E4-919D-4860-A6BF-52714A935B3D}" srcOrd="5" destOrd="0" presId="urn:microsoft.com/office/officeart/2018/2/layout/IconLabelList"/>
    <dgm:cxn modelId="{E86F6FB6-55EB-4D83-8D95-39BCCC5BC654}" type="presParOf" srcId="{44A12E4E-1771-4C3E-B29A-C38CB54D25E3}" destId="{A956831D-8E07-4799-91D8-3FC8338C2906}" srcOrd="6" destOrd="0" presId="urn:microsoft.com/office/officeart/2018/2/layout/IconLabelList"/>
    <dgm:cxn modelId="{1909E351-D841-4FF4-9783-0D31B61B419D}" type="presParOf" srcId="{A956831D-8E07-4799-91D8-3FC8338C2906}" destId="{0D20A2E6-20E7-45E4-B5E7-4A6D933223C4}" srcOrd="0" destOrd="0" presId="urn:microsoft.com/office/officeart/2018/2/layout/IconLabelList"/>
    <dgm:cxn modelId="{4281A143-243F-4493-9488-E30696B1B88A}" type="presParOf" srcId="{A956831D-8E07-4799-91D8-3FC8338C2906}" destId="{CB0E2881-699A-4E67-9FA7-6EC22B389501}" srcOrd="1" destOrd="0" presId="urn:microsoft.com/office/officeart/2018/2/layout/IconLabelList"/>
    <dgm:cxn modelId="{77CBF0FF-199D-4F87-BA3A-CA59D605ED14}" type="presParOf" srcId="{A956831D-8E07-4799-91D8-3FC8338C2906}" destId="{733EF4CB-6EC4-4920-8C60-B6E79643CAAE}" srcOrd="2" destOrd="0" presId="urn:microsoft.com/office/officeart/2018/2/layout/IconLabelList"/>
    <dgm:cxn modelId="{C8227210-869A-43A6-ACC9-AD5EC68C35D7}" type="presParOf" srcId="{44A12E4E-1771-4C3E-B29A-C38CB54D25E3}" destId="{D47E3615-DECB-40E8-A560-63206C4829EB}" srcOrd="7" destOrd="0" presId="urn:microsoft.com/office/officeart/2018/2/layout/IconLabelList"/>
    <dgm:cxn modelId="{B5D225B9-B08F-4117-B82E-03B8F89B3C08}" type="presParOf" srcId="{44A12E4E-1771-4C3E-B29A-C38CB54D25E3}" destId="{46FDF96C-1DC4-41A9-ABC9-3D0B02BF2872}" srcOrd="8" destOrd="0" presId="urn:microsoft.com/office/officeart/2018/2/layout/IconLabelList"/>
    <dgm:cxn modelId="{6607FC65-6B37-4059-9569-A7505D2B2F08}" type="presParOf" srcId="{46FDF96C-1DC4-41A9-ABC9-3D0B02BF2872}" destId="{34664DB4-3D97-4F52-92B1-43CB830EFE8D}" srcOrd="0" destOrd="0" presId="urn:microsoft.com/office/officeart/2018/2/layout/IconLabelList"/>
    <dgm:cxn modelId="{078B8325-A6C0-4534-AC7C-F343729F1760}" type="presParOf" srcId="{46FDF96C-1DC4-41A9-ABC9-3D0B02BF2872}" destId="{C0681000-323F-47E2-938C-F3A3A8C80C26}" srcOrd="1" destOrd="0" presId="urn:microsoft.com/office/officeart/2018/2/layout/IconLabelList"/>
    <dgm:cxn modelId="{E895AA6C-70FF-4EB3-AADB-15F2CF7EEF2B}" type="presParOf" srcId="{46FDF96C-1DC4-41A9-ABC9-3D0B02BF2872}" destId="{989F0BD9-A98E-496A-ACD6-98405C6F2729}"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8E5DDCC-D07D-4ED1-B1DC-77ACB376CFD4}"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5D74B484-94BE-47A8-A8D7-D3C3B7BB61A9}">
      <dgm:prSet custT="1"/>
      <dgm:spPr/>
      <dgm:t>
        <a:bodyPr/>
        <a:lstStyle/>
        <a:p>
          <a:pPr>
            <a:lnSpc>
              <a:spcPct val="100000"/>
            </a:lnSpc>
          </a:pPr>
          <a:r>
            <a:rPr lang="en-GB" sz="1100" dirty="0"/>
            <a:t>• </a:t>
          </a:r>
          <a:r>
            <a:rPr lang="en-GB" sz="1400" dirty="0">
              <a:latin typeface="Arial" panose="020B0604020202020204" pitchFamily="34" charset="0"/>
              <a:cs typeface="Arial" panose="020B0604020202020204" pitchFamily="34" charset="0"/>
            </a:rPr>
            <a:t>WHO Health in All Policies: policy decisions across sectors should consider health, health systems and equity (WHO, 2014).</a:t>
          </a:r>
          <a:endParaRPr lang="en-US" sz="1400" dirty="0">
            <a:latin typeface="Arial" panose="020B0604020202020204" pitchFamily="34" charset="0"/>
            <a:cs typeface="Arial" panose="020B0604020202020204" pitchFamily="34" charset="0"/>
          </a:endParaRPr>
        </a:p>
      </dgm:t>
    </dgm:pt>
    <dgm:pt modelId="{F885D8EE-29F3-463A-AD1F-55377F6BC6D6}" type="parTrans" cxnId="{63294368-B450-4EDE-B483-7F6EF077D4C0}">
      <dgm:prSet/>
      <dgm:spPr/>
      <dgm:t>
        <a:bodyPr/>
        <a:lstStyle/>
        <a:p>
          <a:endParaRPr lang="en-US"/>
        </a:p>
      </dgm:t>
    </dgm:pt>
    <dgm:pt modelId="{116C59C5-7F29-47C1-B410-165373E48BC0}" type="sibTrans" cxnId="{63294368-B450-4EDE-B483-7F6EF077D4C0}">
      <dgm:prSet/>
      <dgm:spPr/>
      <dgm:t>
        <a:bodyPr/>
        <a:lstStyle/>
        <a:p>
          <a:endParaRPr lang="en-US"/>
        </a:p>
      </dgm:t>
    </dgm:pt>
    <dgm:pt modelId="{55F72DB9-46F4-470B-8F42-0DB3A96CD6CD}">
      <dgm:prSet custT="1"/>
      <dgm:spPr/>
      <dgm:t>
        <a:bodyPr/>
        <a:lstStyle/>
        <a:p>
          <a:pPr>
            <a:lnSpc>
              <a:spcPct val="100000"/>
            </a:lnSpc>
          </a:pPr>
          <a:r>
            <a:rPr lang="en-GB" sz="1300" dirty="0"/>
            <a:t>• </a:t>
          </a:r>
          <a:r>
            <a:rPr lang="en-GB" sz="1400" dirty="0">
              <a:latin typeface="Arial" panose="020B0604020202020204" pitchFamily="34" charset="0"/>
              <a:cs typeface="Arial" panose="020B0604020202020204" pitchFamily="34" charset="0"/>
            </a:rPr>
            <a:t>NHS Long Term Plan: strengthened prevention, personalized care and action on health inequalities (NHS England, 2019).</a:t>
          </a:r>
          <a:endParaRPr lang="en-US" sz="1400" dirty="0">
            <a:latin typeface="Arial" panose="020B0604020202020204" pitchFamily="34" charset="0"/>
            <a:cs typeface="Arial" panose="020B0604020202020204" pitchFamily="34" charset="0"/>
          </a:endParaRPr>
        </a:p>
      </dgm:t>
    </dgm:pt>
    <dgm:pt modelId="{35F3C3EF-09FD-4DD0-9F78-DB7FE314A061}" type="parTrans" cxnId="{9357A0EA-45AE-4FD3-9157-F4D81D74C67D}">
      <dgm:prSet/>
      <dgm:spPr/>
      <dgm:t>
        <a:bodyPr/>
        <a:lstStyle/>
        <a:p>
          <a:endParaRPr lang="en-US"/>
        </a:p>
      </dgm:t>
    </dgm:pt>
    <dgm:pt modelId="{11417C4D-DC1B-4CDD-B2F2-473524ACDB49}" type="sibTrans" cxnId="{9357A0EA-45AE-4FD3-9157-F4D81D74C67D}">
      <dgm:prSet/>
      <dgm:spPr/>
      <dgm:t>
        <a:bodyPr/>
        <a:lstStyle/>
        <a:p>
          <a:endParaRPr lang="en-US"/>
        </a:p>
      </dgm:t>
    </dgm:pt>
    <dgm:pt modelId="{A33FE599-6A1D-4B88-90F3-8F2E37CDA240}">
      <dgm:prSet custT="1"/>
      <dgm:spPr/>
      <dgm:t>
        <a:bodyPr/>
        <a:lstStyle/>
        <a:p>
          <a:pPr>
            <a:lnSpc>
              <a:spcPct val="100000"/>
            </a:lnSpc>
          </a:pPr>
          <a:r>
            <a:rPr lang="en-GB" sz="1300" dirty="0"/>
            <a:t>• </a:t>
          </a:r>
          <a:r>
            <a:rPr lang="en-GB" sz="1400" dirty="0">
              <a:latin typeface="Arial" panose="020B0604020202020204" pitchFamily="34" charset="0"/>
              <a:cs typeface="Arial" panose="020B0604020202020204" pitchFamily="34" charset="0"/>
            </a:rPr>
            <a:t>10 Year Health Plan for England: shifts towards hospital-to-community, analogue-to-digital and sickness-to-prevention (NHS England, </a:t>
          </a:r>
          <a:r>
            <a:rPr lang="en-GB" sz="1300" dirty="0"/>
            <a:t>2025).</a:t>
          </a:r>
          <a:endParaRPr lang="en-US" sz="1300" dirty="0"/>
        </a:p>
      </dgm:t>
    </dgm:pt>
    <dgm:pt modelId="{7BDE43AA-5B63-4320-BAE0-D952C96EFE5A}" type="parTrans" cxnId="{9D74BB0B-6293-459C-B64F-13B825B78DBF}">
      <dgm:prSet/>
      <dgm:spPr/>
      <dgm:t>
        <a:bodyPr/>
        <a:lstStyle/>
        <a:p>
          <a:endParaRPr lang="en-US"/>
        </a:p>
      </dgm:t>
    </dgm:pt>
    <dgm:pt modelId="{AEE1C62D-57F1-43BE-81EB-4B6A8DACC56E}" type="sibTrans" cxnId="{9D74BB0B-6293-459C-B64F-13B825B78DBF}">
      <dgm:prSet/>
      <dgm:spPr/>
      <dgm:t>
        <a:bodyPr/>
        <a:lstStyle/>
        <a:p>
          <a:endParaRPr lang="en-US"/>
        </a:p>
      </dgm:t>
    </dgm:pt>
    <dgm:pt modelId="{802F86A7-A017-48AE-ABC7-24F6C04F869F}">
      <dgm:prSet custT="1"/>
      <dgm:spPr/>
      <dgm:t>
        <a:bodyPr/>
        <a:lstStyle/>
        <a:p>
          <a:pPr>
            <a:lnSpc>
              <a:spcPct val="100000"/>
            </a:lnSpc>
          </a:pPr>
          <a:r>
            <a:rPr lang="en-GB" sz="1300" dirty="0"/>
            <a:t>• </a:t>
          </a:r>
          <a:r>
            <a:rPr lang="en-GB" sz="1400" dirty="0">
              <a:latin typeface="Arial" panose="020B0604020202020204" pitchFamily="34" charset="0"/>
              <a:cs typeface="Arial" panose="020B0604020202020204" pitchFamily="34" charset="0"/>
            </a:rPr>
            <a:t>Greener NHS: net zero by 2040 for directly controlled emissions and 2045 for the wider footprint (NHS England, 2025).</a:t>
          </a:r>
          <a:endParaRPr lang="en-US" sz="1400" dirty="0">
            <a:latin typeface="Arial" panose="020B0604020202020204" pitchFamily="34" charset="0"/>
            <a:cs typeface="Arial" panose="020B0604020202020204" pitchFamily="34" charset="0"/>
          </a:endParaRPr>
        </a:p>
      </dgm:t>
    </dgm:pt>
    <dgm:pt modelId="{80581C92-DB8E-40F3-81A2-8D83779B5F8D}" type="parTrans" cxnId="{719F8A2B-74D7-48FF-8032-5F879EAB3FED}">
      <dgm:prSet/>
      <dgm:spPr/>
      <dgm:t>
        <a:bodyPr/>
        <a:lstStyle/>
        <a:p>
          <a:endParaRPr lang="en-US"/>
        </a:p>
      </dgm:t>
    </dgm:pt>
    <dgm:pt modelId="{8EC920B7-142E-4C0A-BCAB-98181DEB0A39}" type="sibTrans" cxnId="{719F8A2B-74D7-48FF-8032-5F879EAB3FED}">
      <dgm:prSet/>
      <dgm:spPr/>
      <dgm:t>
        <a:bodyPr/>
        <a:lstStyle/>
        <a:p>
          <a:endParaRPr lang="en-US"/>
        </a:p>
      </dgm:t>
    </dgm:pt>
    <dgm:pt modelId="{090DFA2F-8696-4A94-B53A-2D0269CBC4DD}">
      <dgm:prSet custT="1"/>
      <dgm:spPr/>
      <dgm:t>
        <a:bodyPr/>
        <a:lstStyle/>
        <a:p>
          <a:pPr>
            <a:lnSpc>
              <a:spcPct val="100000"/>
            </a:lnSpc>
          </a:pPr>
          <a:r>
            <a:rPr lang="en-GB" sz="1400" dirty="0">
              <a:latin typeface="Arial" panose="020B0604020202020204" pitchFamily="34" charset="0"/>
              <a:cs typeface="Arial" panose="020B0604020202020204" pitchFamily="34" charset="0"/>
            </a:rPr>
            <a:t>• Challenge: policy coherence can be weakened by short-term financial pressures, workforce constraints and fragmented accountability.</a:t>
          </a:r>
          <a:endParaRPr lang="en-US" sz="1400" dirty="0">
            <a:latin typeface="Arial" panose="020B0604020202020204" pitchFamily="34" charset="0"/>
            <a:cs typeface="Arial" panose="020B0604020202020204" pitchFamily="34" charset="0"/>
          </a:endParaRPr>
        </a:p>
      </dgm:t>
    </dgm:pt>
    <dgm:pt modelId="{4694BF27-1A73-4B63-AE69-F64CA0C557FB}" type="parTrans" cxnId="{BEBAF98F-822E-41B5-AAF0-060F0A23DACD}">
      <dgm:prSet/>
      <dgm:spPr/>
      <dgm:t>
        <a:bodyPr/>
        <a:lstStyle/>
        <a:p>
          <a:endParaRPr lang="en-US"/>
        </a:p>
      </dgm:t>
    </dgm:pt>
    <dgm:pt modelId="{9F5536B0-F5DE-44A0-9DAF-52513C6EEAFD}" type="sibTrans" cxnId="{BEBAF98F-822E-41B5-AAF0-060F0A23DACD}">
      <dgm:prSet/>
      <dgm:spPr/>
      <dgm:t>
        <a:bodyPr/>
        <a:lstStyle/>
        <a:p>
          <a:endParaRPr lang="en-US"/>
        </a:p>
      </dgm:t>
    </dgm:pt>
    <dgm:pt modelId="{2D15A821-037F-4B4B-9418-17BAB954A669}" type="pres">
      <dgm:prSet presAssocID="{08E5DDCC-D07D-4ED1-B1DC-77ACB376CFD4}" presName="root" presStyleCnt="0">
        <dgm:presLayoutVars>
          <dgm:dir/>
          <dgm:resizeHandles val="exact"/>
        </dgm:presLayoutVars>
      </dgm:prSet>
      <dgm:spPr/>
    </dgm:pt>
    <dgm:pt modelId="{D7D9E281-9759-4FD1-876D-65E498E94C4B}" type="pres">
      <dgm:prSet presAssocID="{5D74B484-94BE-47A8-A8D7-D3C3B7BB61A9}" presName="compNode" presStyleCnt="0"/>
      <dgm:spPr/>
    </dgm:pt>
    <dgm:pt modelId="{92BDA1B1-E9EB-4866-8D61-15A2DD65D18E}" type="pres">
      <dgm:prSet presAssocID="{5D74B484-94BE-47A8-A8D7-D3C3B7BB61A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ank"/>
        </a:ext>
      </dgm:extLst>
    </dgm:pt>
    <dgm:pt modelId="{228C13EF-9F53-4D6B-B78B-F41261DD3CBD}" type="pres">
      <dgm:prSet presAssocID="{5D74B484-94BE-47A8-A8D7-D3C3B7BB61A9}" presName="spaceRect" presStyleCnt="0"/>
      <dgm:spPr/>
    </dgm:pt>
    <dgm:pt modelId="{90696B80-EFFC-43CE-920E-E2F2102C183D}" type="pres">
      <dgm:prSet presAssocID="{5D74B484-94BE-47A8-A8D7-D3C3B7BB61A9}" presName="textRect" presStyleLbl="revTx" presStyleIdx="0" presStyleCnt="5">
        <dgm:presLayoutVars>
          <dgm:chMax val="1"/>
          <dgm:chPref val="1"/>
        </dgm:presLayoutVars>
      </dgm:prSet>
      <dgm:spPr/>
    </dgm:pt>
    <dgm:pt modelId="{20968252-CF96-485A-A8F7-0236202D59AF}" type="pres">
      <dgm:prSet presAssocID="{116C59C5-7F29-47C1-B410-165373E48BC0}" presName="sibTrans" presStyleCnt="0"/>
      <dgm:spPr/>
    </dgm:pt>
    <dgm:pt modelId="{4B55AF3A-C759-4CA5-971E-7FEBE56F5715}" type="pres">
      <dgm:prSet presAssocID="{55F72DB9-46F4-470B-8F42-0DB3A96CD6CD}" presName="compNode" presStyleCnt="0"/>
      <dgm:spPr/>
    </dgm:pt>
    <dgm:pt modelId="{CD19489A-AF46-4489-B3E4-6A75B17BC52C}" type="pres">
      <dgm:prSet presAssocID="{55F72DB9-46F4-470B-8F42-0DB3A96CD6CD}"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ospital"/>
        </a:ext>
      </dgm:extLst>
    </dgm:pt>
    <dgm:pt modelId="{8594E0B8-CD4A-47BF-BD5A-41ABF6D48730}" type="pres">
      <dgm:prSet presAssocID="{55F72DB9-46F4-470B-8F42-0DB3A96CD6CD}" presName="spaceRect" presStyleCnt="0"/>
      <dgm:spPr/>
    </dgm:pt>
    <dgm:pt modelId="{438347D0-7E6E-4251-8960-AD728ACE7137}" type="pres">
      <dgm:prSet presAssocID="{55F72DB9-46F4-470B-8F42-0DB3A96CD6CD}" presName="textRect" presStyleLbl="revTx" presStyleIdx="1" presStyleCnt="5">
        <dgm:presLayoutVars>
          <dgm:chMax val="1"/>
          <dgm:chPref val="1"/>
        </dgm:presLayoutVars>
      </dgm:prSet>
      <dgm:spPr/>
    </dgm:pt>
    <dgm:pt modelId="{4972D18D-A44E-4EB6-B41B-BDCE9AB87AAA}" type="pres">
      <dgm:prSet presAssocID="{11417C4D-DC1B-4CDD-B2F2-473524ACDB49}" presName="sibTrans" presStyleCnt="0"/>
      <dgm:spPr/>
    </dgm:pt>
    <dgm:pt modelId="{C1BA678A-FE87-416F-BEF9-8C285E03B753}" type="pres">
      <dgm:prSet presAssocID="{A33FE599-6A1D-4B88-90F3-8F2E37CDA240}" presName="compNode" presStyleCnt="0"/>
      <dgm:spPr/>
    </dgm:pt>
    <dgm:pt modelId="{21DD608E-4CBD-4355-BEB1-9378D64B4424}" type="pres">
      <dgm:prSet presAssocID="{A33FE599-6A1D-4B88-90F3-8F2E37CDA240}"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Ambulance"/>
        </a:ext>
      </dgm:extLst>
    </dgm:pt>
    <dgm:pt modelId="{836566AE-904A-4C86-949F-D5C2EBF1AE07}" type="pres">
      <dgm:prSet presAssocID="{A33FE599-6A1D-4B88-90F3-8F2E37CDA240}" presName="spaceRect" presStyleCnt="0"/>
      <dgm:spPr/>
    </dgm:pt>
    <dgm:pt modelId="{F6875B3C-79B3-4E9C-B077-B0A35B3EAE3B}" type="pres">
      <dgm:prSet presAssocID="{A33FE599-6A1D-4B88-90F3-8F2E37CDA240}" presName="textRect" presStyleLbl="revTx" presStyleIdx="2" presStyleCnt="5" custLinFactNeighborX="-1702" custLinFactNeighborY="1366">
        <dgm:presLayoutVars>
          <dgm:chMax val="1"/>
          <dgm:chPref val="1"/>
        </dgm:presLayoutVars>
      </dgm:prSet>
      <dgm:spPr/>
    </dgm:pt>
    <dgm:pt modelId="{99B54B95-A26A-4EAD-BBC3-3485EB5022BE}" type="pres">
      <dgm:prSet presAssocID="{AEE1C62D-57F1-43BE-81EB-4B6A8DACC56E}" presName="sibTrans" presStyleCnt="0"/>
      <dgm:spPr/>
    </dgm:pt>
    <dgm:pt modelId="{FB0F4B4F-45FF-4DC5-8916-0D1346C8B115}" type="pres">
      <dgm:prSet presAssocID="{802F86A7-A017-48AE-ABC7-24F6C04F869F}" presName="compNode" presStyleCnt="0"/>
      <dgm:spPr/>
    </dgm:pt>
    <dgm:pt modelId="{443EBED6-D6F6-41FC-B6B1-1665BD46622A}" type="pres">
      <dgm:prSet presAssocID="{802F86A7-A017-48AE-ABC7-24F6C04F869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ustainability"/>
        </a:ext>
      </dgm:extLst>
    </dgm:pt>
    <dgm:pt modelId="{7437D7DF-2CDB-4696-9565-572A63F3EC28}" type="pres">
      <dgm:prSet presAssocID="{802F86A7-A017-48AE-ABC7-24F6C04F869F}" presName="spaceRect" presStyleCnt="0"/>
      <dgm:spPr/>
    </dgm:pt>
    <dgm:pt modelId="{17029FA7-3FC6-4E83-82BB-A4EEB7EA99D8}" type="pres">
      <dgm:prSet presAssocID="{802F86A7-A017-48AE-ABC7-24F6C04F869F}" presName="textRect" presStyleLbl="revTx" presStyleIdx="3" presStyleCnt="5">
        <dgm:presLayoutVars>
          <dgm:chMax val="1"/>
          <dgm:chPref val="1"/>
        </dgm:presLayoutVars>
      </dgm:prSet>
      <dgm:spPr/>
    </dgm:pt>
    <dgm:pt modelId="{46DC17DD-F91C-4D53-BED2-869B1F360787}" type="pres">
      <dgm:prSet presAssocID="{8EC920B7-142E-4C0A-BCAB-98181DEB0A39}" presName="sibTrans" presStyleCnt="0"/>
      <dgm:spPr/>
    </dgm:pt>
    <dgm:pt modelId="{CC9DCC1D-8AEC-4395-9423-AA46636A4EE5}" type="pres">
      <dgm:prSet presAssocID="{090DFA2F-8696-4A94-B53A-2D0269CBC4DD}" presName="compNode" presStyleCnt="0"/>
      <dgm:spPr/>
    </dgm:pt>
    <dgm:pt modelId="{38D90F78-939D-4A31-B710-88AD6036F5BA}" type="pres">
      <dgm:prSet presAssocID="{090DFA2F-8696-4A94-B53A-2D0269CBC4D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Hierarchy"/>
        </a:ext>
      </dgm:extLst>
    </dgm:pt>
    <dgm:pt modelId="{FBE4B78C-142E-4635-A742-ECFDEDA3B2DE}" type="pres">
      <dgm:prSet presAssocID="{090DFA2F-8696-4A94-B53A-2D0269CBC4DD}" presName="spaceRect" presStyleCnt="0"/>
      <dgm:spPr/>
    </dgm:pt>
    <dgm:pt modelId="{37C064AA-F059-4D78-B219-57EDB97CAFE2}" type="pres">
      <dgm:prSet presAssocID="{090DFA2F-8696-4A94-B53A-2D0269CBC4DD}" presName="textRect" presStyleLbl="revTx" presStyleIdx="4" presStyleCnt="5">
        <dgm:presLayoutVars>
          <dgm:chMax val="1"/>
          <dgm:chPref val="1"/>
        </dgm:presLayoutVars>
      </dgm:prSet>
      <dgm:spPr/>
    </dgm:pt>
  </dgm:ptLst>
  <dgm:cxnLst>
    <dgm:cxn modelId="{9D74BB0B-6293-459C-B64F-13B825B78DBF}" srcId="{08E5DDCC-D07D-4ED1-B1DC-77ACB376CFD4}" destId="{A33FE599-6A1D-4B88-90F3-8F2E37CDA240}" srcOrd="2" destOrd="0" parTransId="{7BDE43AA-5B63-4320-BAE0-D952C96EFE5A}" sibTransId="{AEE1C62D-57F1-43BE-81EB-4B6A8DACC56E}"/>
    <dgm:cxn modelId="{AF7B3C11-8890-415B-9A20-48746F4DAA79}" type="presOf" srcId="{A33FE599-6A1D-4B88-90F3-8F2E37CDA240}" destId="{F6875B3C-79B3-4E9C-B077-B0A35B3EAE3B}" srcOrd="0" destOrd="0" presId="urn:microsoft.com/office/officeart/2018/2/layout/IconLabelList"/>
    <dgm:cxn modelId="{E0545E24-8D65-4602-993F-0DE156668452}" type="presOf" srcId="{55F72DB9-46F4-470B-8F42-0DB3A96CD6CD}" destId="{438347D0-7E6E-4251-8960-AD728ACE7137}" srcOrd="0" destOrd="0" presId="urn:microsoft.com/office/officeart/2018/2/layout/IconLabelList"/>
    <dgm:cxn modelId="{719F8A2B-74D7-48FF-8032-5F879EAB3FED}" srcId="{08E5DDCC-D07D-4ED1-B1DC-77ACB376CFD4}" destId="{802F86A7-A017-48AE-ABC7-24F6C04F869F}" srcOrd="3" destOrd="0" parTransId="{80581C92-DB8E-40F3-81A2-8D83779B5F8D}" sibTransId="{8EC920B7-142E-4C0A-BCAB-98181DEB0A39}"/>
    <dgm:cxn modelId="{63294368-B450-4EDE-B483-7F6EF077D4C0}" srcId="{08E5DDCC-D07D-4ED1-B1DC-77ACB376CFD4}" destId="{5D74B484-94BE-47A8-A8D7-D3C3B7BB61A9}" srcOrd="0" destOrd="0" parTransId="{F885D8EE-29F3-463A-AD1F-55377F6BC6D6}" sibTransId="{116C59C5-7F29-47C1-B410-165373E48BC0}"/>
    <dgm:cxn modelId="{A279A452-DF75-4849-B38A-76EA067580A9}" type="presOf" srcId="{802F86A7-A017-48AE-ABC7-24F6C04F869F}" destId="{17029FA7-3FC6-4E83-82BB-A4EEB7EA99D8}" srcOrd="0" destOrd="0" presId="urn:microsoft.com/office/officeart/2018/2/layout/IconLabelList"/>
    <dgm:cxn modelId="{53705977-AA37-4AA4-A191-FE3481F7B925}" type="presOf" srcId="{090DFA2F-8696-4A94-B53A-2D0269CBC4DD}" destId="{37C064AA-F059-4D78-B219-57EDB97CAFE2}" srcOrd="0" destOrd="0" presId="urn:microsoft.com/office/officeart/2018/2/layout/IconLabelList"/>
    <dgm:cxn modelId="{BEBAF98F-822E-41B5-AAF0-060F0A23DACD}" srcId="{08E5DDCC-D07D-4ED1-B1DC-77ACB376CFD4}" destId="{090DFA2F-8696-4A94-B53A-2D0269CBC4DD}" srcOrd="4" destOrd="0" parTransId="{4694BF27-1A73-4B63-AE69-F64CA0C557FB}" sibTransId="{9F5536B0-F5DE-44A0-9DAF-52513C6EEAFD}"/>
    <dgm:cxn modelId="{4C8D01A3-F55C-4C1B-9337-AC09D9BE45C4}" type="presOf" srcId="{5D74B484-94BE-47A8-A8D7-D3C3B7BB61A9}" destId="{90696B80-EFFC-43CE-920E-E2F2102C183D}" srcOrd="0" destOrd="0" presId="urn:microsoft.com/office/officeart/2018/2/layout/IconLabelList"/>
    <dgm:cxn modelId="{6C7895CA-C291-47DB-8BEB-51E9B96A1A39}" type="presOf" srcId="{08E5DDCC-D07D-4ED1-B1DC-77ACB376CFD4}" destId="{2D15A821-037F-4B4B-9418-17BAB954A669}" srcOrd="0" destOrd="0" presId="urn:microsoft.com/office/officeart/2018/2/layout/IconLabelList"/>
    <dgm:cxn modelId="{9357A0EA-45AE-4FD3-9157-F4D81D74C67D}" srcId="{08E5DDCC-D07D-4ED1-B1DC-77ACB376CFD4}" destId="{55F72DB9-46F4-470B-8F42-0DB3A96CD6CD}" srcOrd="1" destOrd="0" parTransId="{35F3C3EF-09FD-4DD0-9F78-DB7FE314A061}" sibTransId="{11417C4D-DC1B-4CDD-B2F2-473524ACDB49}"/>
    <dgm:cxn modelId="{1239A8CD-E812-455C-B3BD-7BCB3FC142E9}" type="presParOf" srcId="{2D15A821-037F-4B4B-9418-17BAB954A669}" destId="{D7D9E281-9759-4FD1-876D-65E498E94C4B}" srcOrd="0" destOrd="0" presId="urn:microsoft.com/office/officeart/2018/2/layout/IconLabelList"/>
    <dgm:cxn modelId="{5C63D059-7C1C-4A82-A1FC-42F94D6AC03F}" type="presParOf" srcId="{D7D9E281-9759-4FD1-876D-65E498E94C4B}" destId="{92BDA1B1-E9EB-4866-8D61-15A2DD65D18E}" srcOrd="0" destOrd="0" presId="urn:microsoft.com/office/officeart/2018/2/layout/IconLabelList"/>
    <dgm:cxn modelId="{7575CB76-054C-4FD7-A24D-4872770873E2}" type="presParOf" srcId="{D7D9E281-9759-4FD1-876D-65E498E94C4B}" destId="{228C13EF-9F53-4D6B-B78B-F41261DD3CBD}" srcOrd="1" destOrd="0" presId="urn:microsoft.com/office/officeart/2018/2/layout/IconLabelList"/>
    <dgm:cxn modelId="{3C13ADDC-0C9E-4C01-B777-7B08EECCF671}" type="presParOf" srcId="{D7D9E281-9759-4FD1-876D-65E498E94C4B}" destId="{90696B80-EFFC-43CE-920E-E2F2102C183D}" srcOrd="2" destOrd="0" presId="urn:microsoft.com/office/officeart/2018/2/layout/IconLabelList"/>
    <dgm:cxn modelId="{AAFF311A-44D9-4B34-BB09-5E24D4D1E4C2}" type="presParOf" srcId="{2D15A821-037F-4B4B-9418-17BAB954A669}" destId="{20968252-CF96-485A-A8F7-0236202D59AF}" srcOrd="1" destOrd="0" presId="urn:microsoft.com/office/officeart/2018/2/layout/IconLabelList"/>
    <dgm:cxn modelId="{A586956A-0E0A-4E2D-82A0-A8B3DD5AE14E}" type="presParOf" srcId="{2D15A821-037F-4B4B-9418-17BAB954A669}" destId="{4B55AF3A-C759-4CA5-971E-7FEBE56F5715}" srcOrd="2" destOrd="0" presId="urn:microsoft.com/office/officeart/2018/2/layout/IconLabelList"/>
    <dgm:cxn modelId="{C26CAE94-F42E-496D-88DB-C950886132C9}" type="presParOf" srcId="{4B55AF3A-C759-4CA5-971E-7FEBE56F5715}" destId="{CD19489A-AF46-4489-B3E4-6A75B17BC52C}" srcOrd="0" destOrd="0" presId="urn:microsoft.com/office/officeart/2018/2/layout/IconLabelList"/>
    <dgm:cxn modelId="{5C6B3295-8405-49F1-8FC6-DAB0E9B7F306}" type="presParOf" srcId="{4B55AF3A-C759-4CA5-971E-7FEBE56F5715}" destId="{8594E0B8-CD4A-47BF-BD5A-41ABF6D48730}" srcOrd="1" destOrd="0" presId="urn:microsoft.com/office/officeart/2018/2/layout/IconLabelList"/>
    <dgm:cxn modelId="{BEAAF5C6-52C2-43CD-939D-CFB8E3E3D383}" type="presParOf" srcId="{4B55AF3A-C759-4CA5-971E-7FEBE56F5715}" destId="{438347D0-7E6E-4251-8960-AD728ACE7137}" srcOrd="2" destOrd="0" presId="urn:microsoft.com/office/officeart/2018/2/layout/IconLabelList"/>
    <dgm:cxn modelId="{B34630D5-5C4D-4E5A-AD43-F6ED24DE1A30}" type="presParOf" srcId="{2D15A821-037F-4B4B-9418-17BAB954A669}" destId="{4972D18D-A44E-4EB6-B41B-BDCE9AB87AAA}" srcOrd="3" destOrd="0" presId="urn:microsoft.com/office/officeart/2018/2/layout/IconLabelList"/>
    <dgm:cxn modelId="{8F0AE7F3-4740-4EAC-AC28-12962472DC76}" type="presParOf" srcId="{2D15A821-037F-4B4B-9418-17BAB954A669}" destId="{C1BA678A-FE87-416F-BEF9-8C285E03B753}" srcOrd="4" destOrd="0" presId="urn:microsoft.com/office/officeart/2018/2/layout/IconLabelList"/>
    <dgm:cxn modelId="{9C541430-17F4-4594-BCDA-D57312B43551}" type="presParOf" srcId="{C1BA678A-FE87-416F-BEF9-8C285E03B753}" destId="{21DD608E-4CBD-4355-BEB1-9378D64B4424}" srcOrd="0" destOrd="0" presId="urn:microsoft.com/office/officeart/2018/2/layout/IconLabelList"/>
    <dgm:cxn modelId="{27AD16ED-9EF7-461A-8D85-A1E2C798927D}" type="presParOf" srcId="{C1BA678A-FE87-416F-BEF9-8C285E03B753}" destId="{836566AE-904A-4C86-949F-D5C2EBF1AE07}" srcOrd="1" destOrd="0" presId="urn:microsoft.com/office/officeart/2018/2/layout/IconLabelList"/>
    <dgm:cxn modelId="{98B5BD7F-7F34-4FE8-A701-158A543BEE4E}" type="presParOf" srcId="{C1BA678A-FE87-416F-BEF9-8C285E03B753}" destId="{F6875B3C-79B3-4E9C-B077-B0A35B3EAE3B}" srcOrd="2" destOrd="0" presId="urn:microsoft.com/office/officeart/2018/2/layout/IconLabelList"/>
    <dgm:cxn modelId="{86A4EFF0-0F0B-4CCD-941F-DF0524BF4510}" type="presParOf" srcId="{2D15A821-037F-4B4B-9418-17BAB954A669}" destId="{99B54B95-A26A-4EAD-BBC3-3485EB5022BE}" srcOrd="5" destOrd="0" presId="urn:microsoft.com/office/officeart/2018/2/layout/IconLabelList"/>
    <dgm:cxn modelId="{9B31FE3F-E5A5-4ED5-942C-A9D91260895F}" type="presParOf" srcId="{2D15A821-037F-4B4B-9418-17BAB954A669}" destId="{FB0F4B4F-45FF-4DC5-8916-0D1346C8B115}" srcOrd="6" destOrd="0" presId="urn:microsoft.com/office/officeart/2018/2/layout/IconLabelList"/>
    <dgm:cxn modelId="{3B2E3CCE-4278-493C-B443-67FB91DB8946}" type="presParOf" srcId="{FB0F4B4F-45FF-4DC5-8916-0D1346C8B115}" destId="{443EBED6-D6F6-41FC-B6B1-1665BD46622A}" srcOrd="0" destOrd="0" presId="urn:microsoft.com/office/officeart/2018/2/layout/IconLabelList"/>
    <dgm:cxn modelId="{7F0590C0-EC2C-456F-B00A-7AE0930A044B}" type="presParOf" srcId="{FB0F4B4F-45FF-4DC5-8916-0D1346C8B115}" destId="{7437D7DF-2CDB-4696-9565-572A63F3EC28}" srcOrd="1" destOrd="0" presId="urn:microsoft.com/office/officeart/2018/2/layout/IconLabelList"/>
    <dgm:cxn modelId="{643659C4-042D-46A5-942B-629E3FB2EE29}" type="presParOf" srcId="{FB0F4B4F-45FF-4DC5-8916-0D1346C8B115}" destId="{17029FA7-3FC6-4E83-82BB-A4EEB7EA99D8}" srcOrd="2" destOrd="0" presId="urn:microsoft.com/office/officeart/2018/2/layout/IconLabelList"/>
    <dgm:cxn modelId="{750C7F23-B449-47E8-8EF0-CECB0246F2DF}" type="presParOf" srcId="{2D15A821-037F-4B4B-9418-17BAB954A669}" destId="{46DC17DD-F91C-4D53-BED2-869B1F360787}" srcOrd="7" destOrd="0" presId="urn:microsoft.com/office/officeart/2018/2/layout/IconLabelList"/>
    <dgm:cxn modelId="{54627737-EEEF-4BD1-ABA1-C0C2099977CC}" type="presParOf" srcId="{2D15A821-037F-4B4B-9418-17BAB954A669}" destId="{CC9DCC1D-8AEC-4395-9423-AA46636A4EE5}" srcOrd="8" destOrd="0" presId="urn:microsoft.com/office/officeart/2018/2/layout/IconLabelList"/>
    <dgm:cxn modelId="{98B87618-EB42-408A-92D1-AB6046BD8F0C}" type="presParOf" srcId="{CC9DCC1D-8AEC-4395-9423-AA46636A4EE5}" destId="{38D90F78-939D-4A31-B710-88AD6036F5BA}" srcOrd="0" destOrd="0" presId="urn:microsoft.com/office/officeart/2018/2/layout/IconLabelList"/>
    <dgm:cxn modelId="{2962E370-40F0-4D47-81A0-F7E5610654FB}" type="presParOf" srcId="{CC9DCC1D-8AEC-4395-9423-AA46636A4EE5}" destId="{FBE4B78C-142E-4635-A742-ECFDEDA3B2DE}" srcOrd="1" destOrd="0" presId="urn:microsoft.com/office/officeart/2018/2/layout/IconLabelList"/>
    <dgm:cxn modelId="{4E58418D-4A0C-4159-89B8-F38124EA4FC4}" type="presParOf" srcId="{CC9DCC1D-8AEC-4395-9423-AA46636A4EE5}" destId="{37C064AA-F059-4D78-B219-57EDB97CAFE2}"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B276845D-B208-4821-9A74-0C464C6ABF5D}"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E3A7416F-D2FF-40A9-BE64-A2179FA9D8F2}">
      <dgm:prSet custT="1"/>
      <dgm:spPr/>
      <dgm:t>
        <a:bodyPr/>
        <a:lstStyle/>
        <a:p>
          <a:pPr>
            <a:lnSpc>
              <a:spcPct val="100000"/>
            </a:lnSpc>
          </a:pPr>
          <a:r>
            <a:rPr lang="en-GB" sz="1400" baseline="0" dirty="0">
              <a:latin typeface="Arial" panose="020B0604020202020204" pitchFamily="34" charset="0"/>
            </a:rPr>
            <a:t>• A national initiative was established in England in 2016 to support adults facing elevated risk of developing type 2 diabetes.</a:t>
          </a:r>
          <a:endParaRPr lang="en-US" sz="1400" baseline="0" dirty="0">
            <a:latin typeface="Arial" panose="020B0604020202020204" pitchFamily="34" charset="0"/>
          </a:endParaRPr>
        </a:p>
      </dgm:t>
    </dgm:pt>
    <dgm:pt modelId="{7FC83FAE-6251-42F3-9222-D3251F71F55E}" type="parTrans" cxnId="{418B4053-525E-4316-B17C-D6FA959CA951}">
      <dgm:prSet/>
      <dgm:spPr/>
      <dgm:t>
        <a:bodyPr/>
        <a:lstStyle/>
        <a:p>
          <a:endParaRPr lang="en-US"/>
        </a:p>
      </dgm:t>
    </dgm:pt>
    <dgm:pt modelId="{778E09A2-2B35-47FA-B141-A0489C3DEA7C}" type="sibTrans" cxnId="{418B4053-525E-4316-B17C-D6FA959CA951}">
      <dgm:prSet/>
      <dgm:spPr/>
      <dgm:t>
        <a:bodyPr/>
        <a:lstStyle/>
        <a:p>
          <a:endParaRPr lang="en-US"/>
        </a:p>
      </dgm:t>
    </dgm:pt>
    <dgm:pt modelId="{79A8E52B-6DF2-49F2-9E2A-778FC5250CC5}">
      <dgm:prSet custT="1"/>
      <dgm:spPr/>
      <dgm:t>
        <a:bodyPr/>
        <a:lstStyle/>
        <a:p>
          <a:pPr>
            <a:lnSpc>
              <a:spcPct val="100000"/>
            </a:lnSpc>
          </a:pPr>
          <a:r>
            <a:rPr lang="en-GB" sz="1400" baseline="0" dirty="0">
              <a:latin typeface="Arial" panose="020B0604020202020204" pitchFamily="34" charset="0"/>
            </a:rPr>
            <a:t>• The nine-month program promotes improved nutrition, increased physical activity, and sustainable weight control.</a:t>
          </a:r>
          <a:endParaRPr lang="en-US" sz="1400" baseline="0" dirty="0">
            <a:latin typeface="Arial" panose="020B0604020202020204" pitchFamily="34" charset="0"/>
          </a:endParaRPr>
        </a:p>
      </dgm:t>
    </dgm:pt>
    <dgm:pt modelId="{76775896-7581-4D05-8DD7-B17DA20C186F}" type="parTrans" cxnId="{04904F4D-01F6-447C-89E1-5AC512DADB14}">
      <dgm:prSet/>
      <dgm:spPr/>
      <dgm:t>
        <a:bodyPr/>
        <a:lstStyle/>
        <a:p>
          <a:endParaRPr lang="en-US"/>
        </a:p>
      </dgm:t>
    </dgm:pt>
    <dgm:pt modelId="{5F4B7BE5-F928-4C46-8EE4-8B442371D6D9}" type="sibTrans" cxnId="{04904F4D-01F6-447C-89E1-5AC512DADB14}">
      <dgm:prSet/>
      <dgm:spPr/>
      <dgm:t>
        <a:bodyPr/>
        <a:lstStyle/>
        <a:p>
          <a:endParaRPr lang="en-US"/>
        </a:p>
      </dgm:t>
    </dgm:pt>
    <dgm:pt modelId="{A28D00E1-F787-460B-9534-658C842F1BC3}">
      <dgm:prSet custT="1"/>
      <dgm:spPr/>
      <dgm:t>
        <a:bodyPr/>
        <a:lstStyle/>
        <a:p>
          <a:pPr>
            <a:lnSpc>
              <a:spcPct val="100000"/>
            </a:lnSpc>
          </a:pPr>
          <a:r>
            <a:rPr lang="en-GB" sz="1400" baseline="0">
              <a:latin typeface="Arial" panose="020B0604020202020204" pitchFamily="34" charset="0"/>
            </a:rPr>
            <a:t>• Implementation occurs through Integrated Care Systems with options for in-person or online delivery.</a:t>
          </a:r>
          <a:endParaRPr lang="en-US" sz="1400" baseline="0">
            <a:latin typeface="Arial" panose="020B0604020202020204" pitchFamily="34" charset="0"/>
          </a:endParaRPr>
        </a:p>
      </dgm:t>
    </dgm:pt>
    <dgm:pt modelId="{BF943F21-570D-4F1E-9012-4786051B17FD}" type="parTrans" cxnId="{1C3FDB6A-8B04-4E32-82BD-E48BA17F4B72}">
      <dgm:prSet/>
      <dgm:spPr/>
      <dgm:t>
        <a:bodyPr/>
        <a:lstStyle/>
        <a:p>
          <a:endParaRPr lang="en-US"/>
        </a:p>
      </dgm:t>
    </dgm:pt>
    <dgm:pt modelId="{4F2CB0D2-0DD2-440A-84DE-09AD121DBC31}" type="sibTrans" cxnId="{1C3FDB6A-8B04-4E32-82BD-E48BA17F4B72}">
      <dgm:prSet/>
      <dgm:spPr/>
      <dgm:t>
        <a:bodyPr/>
        <a:lstStyle/>
        <a:p>
          <a:endParaRPr lang="en-US"/>
        </a:p>
      </dgm:t>
    </dgm:pt>
    <dgm:pt modelId="{A77905FF-7DEB-457E-A33B-F4B0084DCEA8}">
      <dgm:prSet custT="1"/>
      <dgm:spPr/>
      <dgm:t>
        <a:bodyPr/>
        <a:lstStyle/>
        <a:p>
          <a:pPr>
            <a:lnSpc>
              <a:spcPct val="100000"/>
            </a:lnSpc>
          </a:pPr>
          <a:r>
            <a:rPr lang="en-GB" sz="1400" baseline="0">
              <a:latin typeface="Arial" panose="020B0604020202020204" pitchFamily="34" charset="0"/>
            </a:rPr>
            <a:t>• The program combines clinical risk assessment with behavioral modification and participant self-management strategies.</a:t>
          </a:r>
          <a:endParaRPr lang="en-US" sz="1400" baseline="0">
            <a:latin typeface="Arial" panose="020B0604020202020204" pitchFamily="34" charset="0"/>
          </a:endParaRPr>
        </a:p>
      </dgm:t>
    </dgm:pt>
    <dgm:pt modelId="{4B0CB175-375C-447C-8210-93B82A729177}" type="parTrans" cxnId="{FAD95F1B-3AB3-467A-9CD5-0BEFD39E5D13}">
      <dgm:prSet/>
      <dgm:spPr/>
      <dgm:t>
        <a:bodyPr/>
        <a:lstStyle/>
        <a:p>
          <a:endParaRPr lang="en-US"/>
        </a:p>
      </dgm:t>
    </dgm:pt>
    <dgm:pt modelId="{B28DEB28-A566-4741-BC1D-80D60A79D06B}" type="sibTrans" cxnId="{FAD95F1B-3AB3-467A-9CD5-0BEFD39E5D13}">
      <dgm:prSet/>
      <dgm:spPr/>
      <dgm:t>
        <a:bodyPr/>
        <a:lstStyle/>
        <a:p>
          <a:endParaRPr lang="en-US"/>
        </a:p>
      </dgm:t>
    </dgm:pt>
    <dgm:pt modelId="{22BE59AB-3B1D-4CF7-B7CD-D8C71D1B6753}">
      <dgm:prSet custT="1"/>
      <dgm:spPr/>
      <dgm:t>
        <a:bodyPr/>
        <a:lstStyle/>
        <a:p>
          <a:pPr>
            <a:lnSpc>
              <a:spcPct val="100000"/>
            </a:lnSpc>
          </a:pPr>
          <a:r>
            <a:rPr lang="en-GB" sz="1400" baseline="0">
              <a:latin typeface="Arial" panose="020B0604020202020204" pitchFamily="34" charset="0"/>
            </a:rPr>
            <a:t>• Key consideration: program accessibility and participant completion rates do not necessarily indicate clinical effectiveness.</a:t>
          </a:r>
          <a:endParaRPr lang="en-US" sz="1400" baseline="0">
            <a:latin typeface="Arial" panose="020B0604020202020204" pitchFamily="34" charset="0"/>
          </a:endParaRPr>
        </a:p>
      </dgm:t>
    </dgm:pt>
    <dgm:pt modelId="{610DAD5E-D0ED-49FF-A604-A0C04B517DB1}" type="parTrans" cxnId="{2B1EDE48-7243-45D4-910B-DD61685CC3B6}">
      <dgm:prSet/>
      <dgm:spPr/>
      <dgm:t>
        <a:bodyPr/>
        <a:lstStyle/>
        <a:p>
          <a:endParaRPr lang="en-US"/>
        </a:p>
      </dgm:t>
    </dgm:pt>
    <dgm:pt modelId="{F5D2DE9D-8A5E-4247-8B8A-3319DEDD8810}" type="sibTrans" cxnId="{2B1EDE48-7243-45D4-910B-DD61685CC3B6}">
      <dgm:prSet/>
      <dgm:spPr/>
      <dgm:t>
        <a:bodyPr/>
        <a:lstStyle/>
        <a:p>
          <a:endParaRPr lang="en-US"/>
        </a:p>
      </dgm:t>
    </dgm:pt>
    <dgm:pt modelId="{80F9F212-7346-47C8-92F3-B9AD3CE41D92}" type="pres">
      <dgm:prSet presAssocID="{B276845D-B208-4821-9A74-0C464C6ABF5D}" presName="outerComposite" presStyleCnt="0">
        <dgm:presLayoutVars>
          <dgm:chMax val="5"/>
          <dgm:dir/>
          <dgm:resizeHandles val="exact"/>
        </dgm:presLayoutVars>
      </dgm:prSet>
      <dgm:spPr/>
    </dgm:pt>
    <dgm:pt modelId="{46C95449-0507-4AF9-B164-3B870F2E9545}" type="pres">
      <dgm:prSet presAssocID="{B276845D-B208-4821-9A74-0C464C6ABF5D}" presName="dummyMaxCanvas" presStyleCnt="0">
        <dgm:presLayoutVars/>
      </dgm:prSet>
      <dgm:spPr/>
    </dgm:pt>
    <dgm:pt modelId="{D25166C9-1B69-4FB1-9BA3-185A51690B96}" type="pres">
      <dgm:prSet presAssocID="{B276845D-B208-4821-9A74-0C464C6ABF5D}" presName="FiveNodes_1" presStyleLbl="node1" presStyleIdx="0" presStyleCnt="5">
        <dgm:presLayoutVars>
          <dgm:bulletEnabled val="1"/>
        </dgm:presLayoutVars>
      </dgm:prSet>
      <dgm:spPr/>
    </dgm:pt>
    <dgm:pt modelId="{DD4BC495-4277-4A8A-9A16-54EB3CADDD3E}" type="pres">
      <dgm:prSet presAssocID="{B276845D-B208-4821-9A74-0C464C6ABF5D}" presName="FiveNodes_2" presStyleLbl="node1" presStyleIdx="1" presStyleCnt="5">
        <dgm:presLayoutVars>
          <dgm:bulletEnabled val="1"/>
        </dgm:presLayoutVars>
      </dgm:prSet>
      <dgm:spPr/>
    </dgm:pt>
    <dgm:pt modelId="{94321ED6-C330-4589-8BE4-5A178A460191}" type="pres">
      <dgm:prSet presAssocID="{B276845D-B208-4821-9A74-0C464C6ABF5D}" presName="FiveNodes_3" presStyleLbl="node1" presStyleIdx="2" presStyleCnt="5">
        <dgm:presLayoutVars>
          <dgm:bulletEnabled val="1"/>
        </dgm:presLayoutVars>
      </dgm:prSet>
      <dgm:spPr/>
    </dgm:pt>
    <dgm:pt modelId="{C38D0542-BC20-4035-B14E-0FFB4A312A83}" type="pres">
      <dgm:prSet presAssocID="{B276845D-B208-4821-9A74-0C464C6ABF5D}" presName="FiveNodes_4" presStyleLbl="node1" presStyleIdx="3" presStyleCnt="5">
        <dgm:presLayoutVars>
          <dgm:bulletEnabled val="1"/>
        </dgm:presLayoutVars>
      </dgm:prSet>
      <dgm:spPr/>
    </dgm:pt>
    <dgm:pt modelId="{72731968-8340-4918-A23D-ED3F303A009B}" type="pres">
      <dgm:prSet presAssocID="{B276845D-B208-4821-9A74-0C464C6ABF5D}" presName="FiveNodes_5" presStyleLbl="node1" presStyleIdx="4" presStyleCnt="5">
        <dgm:presLayoutVars>
          <dgm:bulletEnabled val="1"/>
        </dgm:presLayoutVars>
      </dgm:prSet>
      <dgm:spPr/>
    </dgm:pt>
    <dgm:pt modelId="{93B1D12B-11BD-4CA6-9822-4D4C6962800D}" type="pres">
      <dgm:prSet presAssocID="{B276845D-B208-4821-9A74-0C464C6ABF5D}" presName="FiveConn_1-2" presStyleLbl="fgAccFollowNode1" presStyleIdx="0" presStyleCnt="4">
        <dgm:presLayoutVars>
          <dgm:bulletEnabled val="1"/>
        </dgm:presLayoutVars>
      </dgm:prSet>
      <dgm:spPr/>
    </dgm:pt>
    <dgm:pt modelId="{DAD4F461-B952-4D16-A13C-2CD78F53BAE2}" type="pres">
      <dgm:prSet presAssocID="{B276845D-B208-4821-9A74-0C464C6ABF5D}" presName="FiveConn_2-3" presStyleLbl="fgAccFollowNode1" presStyleIdx="1" presStyleCnt="4">
        <dgm:presLayoutVars>
          <dgm:bulletEnabled val="1"/>
        </dgm:presLayoutVars>
      </dgm:prSet>
      <dgm:spPr/>
    </dgm:pt>
    <dgm:pt modelId="{B8E22407-B361-48D7-B147-F64CD0A87AE7}" type="pres">
      <dgm:prSet presAssocID="{B276845D-B208-4821-9A74-0C464C6ABF5D}" presName="FiveConn_3-4" presStyleLbl="fgAccFollowNode1" presStyleIdx="2" presStyleCnt="4">
        <dgm:presLayoutVars>
          <dgm:bulletEnabled val="1"/>
        </dgm:presLayoutVars>
      </dgm:prSet>
      <dgm:spPr/>
    </dgm:pt>
    <dgm:pt modelId="{0E3A5051-AF71-49A0-AB4B-C19AD3454091}" type="pres">
      <dgm:prSet presAssocID="{B276845D-B208-4821-9A74-0C464C6ABF5D}" presName="FiveConn_4-5" presStyleLbl="fgAccFollowNode1" presStyleIdx="3" presStyleCnt="4">
        <dgm:presLayoutVars>
          <dgm:bulletEnabled val="1"/>
        </dgm:presLayoutVars>
      </dgm:prSet>
      <dgm:spPr/>
    </dgm:pt>
    <dgm:pt modelId="{3F4674F3-7858-416C-BA9B-45A114D11389}" type="pres">
      <dgm:prSet presAssocID="{B276845D-B208-4821-9A74-0C464C6ABF5D}" presName="FiveNodes_1_text" presStyleLbl="node1" presStyleIdx="4" presStyleCnt="5">
        <dgm:presLayoutVars>
          <dgm:bulletEnabled val="1"/>
        </dgm:presLayoutVars>
      </dgm:prSet>
      <dgm:spPr/>
    </dgm:pt>
    <dgm:pt modelId="{8CBF4282-A390-45F5-A2AC-01D3B72811CB}" type="pres">
      <dgm:prSet presAssocID="{B276845D-B208-4821-9A74-0C464C6ABF5D}" presName="FiveNodes_2_text" presStyleLbl="node1" presStyleIdx="4" presStyleCnt="5">
        <dgm:presLayoutVars>
          <dgm:bulletEnabled val="1"/>
        </dgm:presLayoutVars>
      </dgm:prSet>
      <dgm:spPr/>
    </dgm:pt>
    <dgm:pt modelId="{DF55A6DB-0AB2-45FC-81BE-B920D629ACA4}" type="pres">
      <dgm:prSet presAssocID="{B276845D-B208-4821-9A74-0C464C6ABF5D}" presName="FiveNodes_3_text" presStyleLbl="node1" presStyleIdx="4" presStyleCnt="5">
        <dgm:presLayoutVars>
          <dgm:bulletEnabled val="1"/>
        </dgm:presLayoutVars>
      </dgm:prSet>
      <dgm:spPr/>
    </dgm:pt>
    <dgm:pt modelId="{89A055FC-FF19-40F9-81D4-338C89E4FD45}" type="pres">
      <dgm:prSet presAssocID="{B276845D-B208-4821-9A74-0C464C6ABF5D}" presName="FiveNodes_4_text" presStyleLbl="node1" presStyleIdx="4" presStyleCnt="5">
        <dgm:presLayoutVars>
          <dgm:bulletEnabled val="1"/>
        </dgm:presLayoutVars>
      </dgm:prSet>
      <dgm:spPr/>
    </dgm:pt>
    <dgm:pt modelId="{B62530A1-39ED-428B-93DD-3B14758CDA0B}" type="pres">
      <dgm:prSet presAssocID="{B276845D-B208-4821-9A74-0C464C6ABF5D}" presName="FiveNodes_5_text" presStyleLbl="node1" presStyleIdx="4" presStyleCnt="5">
        <dgm:presLayoutVars>
          <dgm:bulletEnabled val="1"/>
        </dgm:presLayoutVars>
      </dgm:prSet>
      <dgm:spPr/>
    </dgm:pt>
  </dgm:ptLst>
  <dgm:cxnLst>
    <dgm:cxn modelId="{F3029A0A-A250-4F8C-9315-57FE08769690}" type="presOf" srcId="{5F4B7BE5-F928-4C46-8EE4-8B442371D6D9}" destId="{DAD4F461-B952-4D16-A13C-2CD78F53BAE2}" srcOrd="0" destOrd="0" presId="urn:microsoft.com/office/officeart/2005/8/layout/vProcess5"/>
    <dgm:cxn modelId="{86BC730F-6AD1-4FAC-A3B3-94420B98EFC7}" type="presOf" srcId="{B28DEB28-A566-4741-BC1D-80D60A79D06B}" destId="{0E3A5051-AF71-49A0-AB4B-C19AD3454091}" srcOrd="0" destOrd="0" presId="urn:microsoft.com/office/officeart/2005/8/layout/vProcess5"/>
    <dgm:cxn modelId="{FAD95F1B-3AB3-467A-9CD5-0BEFD39E5D13}" srcId="{B276845D-B208-4821-9A74-0C464C6ABF5D}" destId="{A77905FF-7DEB-457E-A33B-F4B0084DCEA8}" srcOrd="3" destOrd="0" parTransId="{4B0CB175-375C-447C-8210-93B82A729177}" sibTransId="{B28DEB28-A566-4741-BC1D-80D60A79D06B}"/>
    <dgm:cxn modelId="{6BAD7C1C-144A-4900-98FE-6D0F7F5922E4}" type="presOf" srcId="{A28D00E1-F787-460B-9534-658C842F1BC3}" destId="{DF55A6DB-0AB2-45FC-81BE-B920D629ACA4}" srcOrd="1" destOrd="0" presId="urn:microsoft.com/office/officeart/2005/8/layout/vProcess5"/>
    <dgm:cxn modelId="{F0BCFC3D-574E-40E6-949F-1539746A1D92}" type="presOf" srcId="{778E09A2-2B35-47FA-B141-A0489C3DEA7C}" destId="{93B1D12B-11BD-4CA6-9822-4D4C6962800D}" srcOrd="0" destOrd="0" presId="urn:microsoft.com/office/officeart/2005/8/layout/vProcess5"/>
    <dgm:cxn modelId="{0E24E543-C88A-4B04-AB7D-619A5766D9D9}" type="presOf" srcId="{22BE59AB-3B1D-4CF7-B7CD-D8C71D1B6753}" destId="{72731968-8340-4918-A23D-ED3F303A009B}" srcOrd="0" destOrd="0" presId="urn:microsoft.com/office/officeart/2005/8/layout/vProcess5"/>
    <dgm:cxn modelId="{2B1EDE48-7243-45D4-910B-DD61685CC3B6}" srcId="{B276845D-B208-4821-9A74-0C464C6ABF5D}" destId="{22BE59AB-3B1D-4CF7-B7CD-D8C71D1B6753}" srcOrd="4" destOrd="0" parTransId="{610DAD5E-D0ED-49FF-A604-A0C04B517DB1}" sibTransId="{F5D2DE9D-8A5E-4247-8B8A-3319DEDD8810}"/>
    <dgm:cxn modelId="{CF9D4849-9C89-4D54-8E5E-7F2E89BBA672}" type="presOf" srcId="{E3A7416F-D2FF-40A9-BE64-A2179FA9D8F2}" destId="{3F4674F3-7858-416C-BA9B-45A114D11389}" srcOrd="1" destOrd="0" presId="urn:microsoft.com/office/officeart/2005/8/layout/vProcess5"/>
    <dgm:cxn modelId="{1C3FDB6A-8B04-4E32-82BD-E48BA17F4B72}" srcId="{B276845D-B208-4821-9A74-0C464C6ABF5D}" destId="{A28D00E1-F787-460B-9534-658C842F1BC3}" srcOrd="2" destOrd="0" parTransId="{BF943F21-570D-4F1E-9012-4786051B17FD}" sibTransId="{4F2CB0D2-0DD2-440A-84DE-09AD121DBC31}"/>
    <dgm:cxn modelId="{1D60526B-F233-4743-BFF2-C57921CD79C3}" type="presOf" srcId="{79A8E52B-6DF2-49F2-9E2A-778FC5250CC5}" destId="{8CBF4282-A390-45F5-A2AC-01D3B72811CB}" srcOrd="1" destOrd="0" presId="urn:microsoft.com/office/officeart/2005/8/layout/vProcess5"/>
    <dgm:cxn modelId="{04904F4D-01F6-447C-89E1-5AC512DADB14}" srcId="{B276845D-B208-4821-9A74-0C464C6ABF5D}" destId="{79A8E52B-6DF2-49F2-9E2A-778FC5250CC5}" srcOrd="1" destOrd="0" parTransId="{76775896-7581-4D05-8DD7-B17DA20C186F}" sibTransId="{5F4B7BE5-F928-4C46-8EE4-8B442371D6D9}"/>
    <dgm:cxn modelId="{5B043E70-D66B-4574-AB83-E7055B3301D9}" type="presOf" srcId="{79A8E52B-6DF2-49F2-9E2A-778FC5250CC5}" destId="{DD4BC495-4277-4A8A-9A16-54EB3CADDD3E}" srcOrd="0" destOrd="0" presId="urn:microsoft.com/office/officeart/2005/8/layout/vProcess5"/>
    <dgm:cxn modelId="{418B4053-525E-4316-B17C-D6FA959CA951}" srcId="{B276845D-B208-4821-9A74-0C464C6ABF5D}" destId="{E3A7416F-D2FF-40A9-BE64-A2179FA9D8F2}" srcOrd="0" destOrd="0" parTransId="{7FC83FAE-6251-42F3-9222-D3251F71F55E}" sibTransId="{778E09A2-2B35-47FA-B141-A0489C3DEA7C}"/>
    <dgm:cxn modelId="{54F75B74-14FC-44BF-8E12-2ED6C5EC9B42}" type="presOf" srcId="{A28D00E1-F787-460B-9534-658C842F1BC3}" destId="{94321ED6-C330-4589-8BE4-5A178A460191}" srcOrd="0" destOrd="0" presId="urn:microsoft.com/office/officeart/2005/8/layout/vProcess5"/>
    <dgm:cxn modelId="{78CC7881-41BA-4CED-AA1F-3BC8E3E5D23F}" type="presOf" srcId="{E3A7416F-D2FF-40A9-BE64-A2179FA9D8F2}" destId="{D25166C9-1B69-4FB1-9BA3-185A51690B96}" srcOrd="0" destOrd="0" presId="urn:microsoft.com/office/officeart/2005/8/layout/vProcess5"/>
    <dgm:cxn modelId="{1DE17694-91AA-41E2-BF3B-24CE4F3AABCC}" type="presOf" srcId="{22BE59AB-3B1D-4CF7-B7CD-D8C71D1B6753}" destId="{B62530A1-39ED-428B-93DD-3B14758CDA0B}" srcOrd="1" destOrd="0" presId="urn:microsoft.com/office/officeart/2005/8/layout/vProcess5"/>
    <dgm:cxn modelId="{B7EE2BA4-7209-4CEE-89A9-D6A9731C93A5}" type="presOf" srcId="{4F2CB0D2-0DD2-440A-84DE-09AD121DBC31}" destId="{B8E22407-B361-48D7-B147-F64CD0A87AE7}" srcOrd="0" destOrd="0" presId="urn:microsoft.com/office/officeart/2005/8/layout/vProcess5"/>
    <dgm:cxn modelId="{0C32DECB-D5C7-407F-A808-326EFC6A1E6B}" type="presOf" srcId="{A77905FF-7DEB-457E-A33B-F4B0084DCEA8}" destId="{C38D0542-BC20-4035-B14E-0FFB4A312A83}" srcOrd="0" destOrd="0" presId="urn:microsoft.com/office/officeart/2005/8/layout/vProcess5"/>
    <dgm:cxn modelId="{F52821CF-5FF2-4859-AE97-A41B4DD0624D}" type="presOf" srcId="{B276845D-B208-4821-9A74-0C464C6ABF5D}" destId="{80F9F212-7346-47C8-92F3-B9AD3CE41D92}" srcOrd="0" destOrd="0" presId="urn:microsoft.com/office/officeart/2005/8/layout/vProcess5"/>
    <dgm:cxn modelId="{20522BD7-E8C4-4BFC-823C-71A736EADB86}" type="presOf" srcId="{A77905FF-7DEB-457E-A33B-F4B0084DCEA8}" destId="{89A055FC-FF19-40F9-81D4-338C89E4FD45}" srcOrd="1" destOrd="0" presId="urn:microsoft.com/office/officeart/2005/8/layout/vProcess5"/>
    <dgm:cxn modelId="{127D9543-E008-42A8-A16A-AA9C7221D6B5}" type="presParOf" srcId="{80F9F212-7346-47C8-92F3-B9AD3CE41D92}" destId="{46C95449-0507-4AF9-B164-3B870F2E9545}" srcOrd="0" destOrd="0" presId="urn:microsoft.com/office/officeart/2005/8/layout/vProcess5"/>
    <dgm:cxn modelId="{DF328286-EC7F-4E83-8415-D0AAE48E6F1A}" type="presParOf" srcId="{80F9F212-7346-47C8-92F3-B9AD3CE41D92}" destId="{D25166C9-1B69-4FB1-9BA3-185A51690B96}" srcOrd="1" destOrd="0" presId="urn:microsoft.com/office/officeart/2005/8/layout/vProcess5"/>
    <dgm:cxn modelId="{634D8FC9-576A-475E-AC72-11BCAB30AF20}" type="presParOf" srcId="{80F9F212-7346-47C8-92F3-B9AD3CE41D92}" destId="{DD4BC495-4277-4A8A-9A16-54EB3CADDD3E}" srcOrd="2" destOrd="0" presId="urn:microsoft.com/office/officeart/2005/8/layout/vProcess5"/>
    <dgm:cxn modelId="{75D6A5A3-58FC-43FC-87F0-8D3F7F0297C5}" type="presParOf" srcId="{80F9F212-7346-47C8-92F3-B9AD3CE41D92}" destId="{94321ED6-C330-4589-8BE4-5A178A460191}" srcOrd="3" destOrd="0" presId="urn:microsoft.com/office/officeart/2005/8/layout/vProcess5"/>
    <dgm:cxn modelId="{8B68CFB5-3483-4C02-90AA-A7D9B147EEB8}" type="presParOf" srcId="{80F9F212-7346-47C8-92F3-B9AD3CE41D92}" destId="{C38D0542-BC20-4035-B14E-0FFB4A312A83}" srcOrd="4" destOrd="0" presId="urn:microsoft.com/office/officeart/2005/8/layout/vProcess5"/>
    <dgm:cxn modelId="{806D6149-6DDB-4093-B5DA-FA1E04A707F7}" type="presParOf" srcId="{80F9F212-7346-47C8-92F3-B9AD3CE41D92}" destId="{72731968-8340-4918-A23D-ED3F303A009B}" srcOrd="5" destOrd="0" presId="urn:microsoft.com/office/officeart/2005/8/layout/vProcess5"/>
    <dgm:cxn modelId="{9A74144F-F8D7-46E1-8E04-16C938560F65}" type="presParOf" srcId="{80F9F212-7346-47C8-92F3-B9AD3CE41D92}" destId="{93B1D12B-11BD-4CA6-9822-4D4C6962800D}" srcOrd="6" destOrd="0" presId="urn:microsoft.com/office/officeart/2005/8/layout/vProcess5"/>
    <dgm:cxn modelId="{43EA7B25-3800-4E33-A8DB-C4A192260659}" type="presParOf" srcId="{80F9F212-7346-47C8-92F3-B9AD3CE41D92}" destId="{DAD4F461-B952-4D16-A13C-2CD78F53BAE2}" srcOrd="7" destOrd="0" presId="urn:microsoft.com/office/officeart/2005/8/layout/vProcess5"/>
    <dgm:cxn modelId="{F84251B9-F037-4E58-950F-D66542F59B58}" type="presParOf" srcId="{80F9F212-7346-47C8-92F3-B9AD3CE41D92}" destId="{B8E22407-B361-48D7-B147-F64CD0A87AE7}" srcOrd="8" destOrd="0" presId="urn:microsoft.com/office/officeart/2005/8/layout/vProcess5"/>
    <dgm:cxn modelId="{0AA8CDE9-B4C0-4744-827C-5107D5D51112}" type="presParOf" srcId="{80F9F212-7346-47C8-92F3-B9AD3CE41D92}" destId="{0E3A5051-AF71-49A0-AB4B-C19AD3454091}" srcOrd="9" destOrd="0" presId="urn:microsoft.com/office/officeart/2005/8/layout/vProcess5"/>
    <dgm:cxn modelId="{A6E31D9A-1D6E-4FD1-AFB7-BA9BE8E1C0D1}" type="presParOf" srcId="{80F9F212-7346-47C8-92F3-B9AD3CE41D92}" destId="{3F4674F3-7858-416C-BA9B-45A114D11389}" srcOrd="10" destOrd="0" presId="urn:microsoft.com/office/officeart/2005/8/layout/vProcess5"/>
    <dgm:cxn modelId="{4C85A80E-0DD4-468A-B5A6-E680AE21C538}" type="presParOf" srcId="{80F9F212-7346-47C8-92F3-B9AD3CE41D92}" destId="{8CBF4282-A390-45F5-A2AC-01D3B72811CB}" srcOrd="11" destOrd="0" presId="urn:microsoft.com/office/officeart/2005/8/layout/vProcess5"/>
    <dgm:cxn modelId="{36475512-817A-43B1-830B-3BE9F7B627BD}" type="presParOf" srcId="{80F9F212-7346-47C8-92F3-B9AD3CE41D92}" destId="{DF55A6DB-0AB2-45FC-81BE-B920D629ACA4}" srcOrd="12" destOrd="0" presId="urn:microsoft.com/office/officeart/2005/8/layout/vProcess5"/>
    <dgm:cxn modelId="{926D3F8E-E612-4A60-BD66-BE831BCE758E}" type="presParOf" srcId="{80F9F212-7346-47C8-92F3-B9AD3CE41D92}" destId="{89A055FC-FF19-40F9-81D4-338C89E4FD45}" srcOrd="13" destOrd="0" presId="urn:microsoft.com/office/officeart/2005/8/layout/vProcess5"/>
    <dgm:cxn modelId="{BDEB0034-0B72-41A1-9779-03134185D89E}" type="presParOf" srcId="{80F9F212-7346-47C8-92F3-B9AD3CE41D92}" destId="{B62530A1-39ED-428B-93DD-3B14758CDA0B}"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ACF571A8-8728-4521-B195-419C2845C39E}"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13AB289F-0B83-459A-B01B-D94109BB0B08}">
      <dgm:prSet custT="1"/>
      <dgm:spPr/>
      <dgm:t>
        <a:bodyPr/>
        <a:lstStyle/>
        <a:p>
          <a:r>
            <a:rPr lang="en-GB" sz="1400" baseline="0">
              <a:latin typeface="Arial" panose="020B0604020202020204" pitchFamily="34" charset="0"/>
            </a:rPr>
            <a:t>• Perceived susceptibility → comprehending one's individual likelihood of developing type 2 diabetes.</a:t>
          </a:r>
          <a:endParaRPr lang="en-US" sz="1400" baseline="0">
            <a:latin typeface="Arial" panose="020B0604020202020204" pitchFamily="34" charset="0"/>
          </a:endParaRPr>
        </a:p>
      </dgm:t>
    </dgm:pt>
    <dgm:pt modelId="{DB1C9492-ED4F-45F5-AE6C-3E5BFFD81DD9}" type="parTrans" cxnId="{FB75DC64-F48E-4690-93E2-D74C23F43EBA}">
      <dgm:prSet/>
      <dgm:spPr/>
      <dgm:t>
        <a:bodyPr/>
        <a:lstStyle/>
        <a:p>
          <a:endParaRPr lang="en-US"/>
        </a:p>
      </dgm:t>
    </dgm:pt>
    <dgm:pt modelId="{CD1710C8-201A-4BF7-B2DA-A488E3745964}" type="sibTrans" cxnId="{FB75DC64-F48E-4690-93E2-D74C23F43EBA}">
      <dgm:prSet/>
      <dgm:spPr/>
      <dgm:t>
        <a:bodyPr/>
        <a:lstStyle/>
        <a:p>
          <a:endParaRPr lang="en-US"/>
        </a:p>
      </dgm:t>
    </dgm:pt>
    <dgm:pt modelId="{6AF0E23A-CE47-44A5-A693-4E3DABDDBD53}">
      <dgm:prSet custT="1"/>
      <dgm:spPr/>
      <dgm:t>
        <a:bodyPr/>
        <a:lstStyle/>
        <a:p>
          <a:r>
            <a:rPr lang="en-GB" sz="1400" baseline="0" dirty="0">
              <a:latin typeface="Arial" panose="020B0604020202020204" pitchFamily="34" charset="0"/>
            </a:rPr>
            <a:t>• Perceived severity → acknowledging potential long-term health consequences associated with diabetes.</a:t>
          </a:r>
          <a:endParaRPr lang="en-US" sz="1400" baseline="0" dirty="0">
            <a:latin typeface="Arial" panose="020B0604020202020204" pitchFamily="34" charset="0"/>
          </a:endParaRPr>
        </a:p>
      </dgm:t>
    </dgm:pt>
    <dgm:pt modelId="{7984DFCA-37FD-4D13-9D1E-0CFFA14FEA35}" type="parTrans" cxnId="{66A49EEC-6EBE-4205-8731-572417512944}">
      <dgm:prSet/>
      <dgm:spPr/>
      <dgm:t>
        <a:bodyPr/>
        <a:lstStyle/>
        <a:p>
          <a:endParaRPr lang="en-US"/>
        </a:p>
      </dgm:t>
    </dgm:pt>
    <dgm:pt modelId="{D7F7AD5F-356A-4950-B36B-794D1F3CAA2D}" type="sibTrans" cxnId="{66A49EEC-6EBE-4205-8731-572417512944}">
      <dgm:prSet/>
      <dgm:spPr/>
      <dgm:t>
        <a:bodyPr/>
        <a:lstStyle/>
        <a:p>
          <a:endParaRPr lang="en-US"/>
        </a:p>
      </dgm:t>
    </dgm:pt>
    <dgm:pt modelId="{165E2384-4ECF-4BDD-91DB-D117D0EB6960}">
      <dgm:prSet custT="1"/>
      <dgm:spPr/>
      <dgm:t>
        <a:bodyPr/>
        <a:lstStyle/>
        <a:p>
          <a:r>
            <a:rPr lang="en-GB" sz="1400" baseline="0">
              <a:latin typeface="Arial" panose="020B0604020202020204" pitchFamily="34" charset="0"/>
            </a:rPr>
            <a:t>• Perceived benefits → confidence that lifestyle modifications can diminish risk.</a:t>
          </a:r>
          <a:endParaRPr lang="en-US" sz="1400" baseline="0">
            <a:latin typeface="Arial" panose="020B0604020202020204" pitchFamily="34" charset="0"/>
          </a:endParaRPr>
        </a:p>
      </dgm:t>
    </dgm:pt>
    <dgm:pt modelId="{0963B7ED-E439-4164-B087-A6A6E9EDACD6}" type="parTrans" cxnId="{0D777F06-94FF-4EC1-BDDD-CE56D1EB2E20}">
      <dgm:prSet/>
      <dgm:spPr/>
      <dgm:t>
        <a:bodyPr/>
        <a:lstStyle/>
        <a:p>
          <a:endParaRPr lang="en-US"/>
        </a:p>
      </dgm:t>
    </dgm:pt>
    <dgm:pt modelId="{58A08EDF-9128-4E2F-8CBC-1F117F107078}" type="sibTrans" cxnId="{0D777F06-94FF-4EC1-BDDD-CE56D1EB2E20}">
      <dgm:prSet/>
      <dgm:spPr/>
      <dgm:t>
        <a:bodyPr/>
        <a:lstStyle/>
        <a:p>
          <a:endParaRPr lang="en-US"/>
        </a:p>
      </dgm:t>
    </dgm:pt>
    <dgm:pt modelId="{707A4DEB-06C2-40F9-B719-23129F708C56}">
      <dgm:prSet custT="1"/>
      <dgm:spPr/>
      <dgm:t>
        <a:bodyPr/>
        <a:lstStyle/>
        <a:p>
          <a:r>
            <a:rPr lang="en-GB" sz="1400" dirty="0">
              <a:latin typeface="Arial" panose="020B0604020202020204" pitchFamily="34" charset="0"/>
            </a:rPr>
            <a:t>• Perceived barriers → constraints including time limitations, motivational challenges, financial considerations, </a:t>
          </a:r>
          <a:r>
            <a:rPr lang="en-GB" sz="1400" baseline="0" dirty="0">
              <a:latin typeface="Arial" panose="020B0604020202020204" pitchFamily="34" charset="0"/>
            </a:rPr>
            <a:t>self-assurance</a:t>
          </a:r>
          <a:r>
            <a:rPr lang="en-GB" sz="1400" dirty="0">
              <a:latin typeface="Arial" panose="020B0604020202020204" pitchFamily="34" charset="0"/>
            </a:rPr>
            <a:t>, accessibility, or conflicting obligations.</a:t>
          </a:r>
          <a:endParaRPr lang="en-US" sz="1400" dirty="0">
            <a:latin typeface="Arial" panose="020B0604020202020204" pitchFamily="34" charset="0"/>
          </a:endParaRPr>
        </a:p>
      </dgm:t>
    </dgm:pt>
    <dgm:pt modelId="{1B4BB854-8949-44DF-BE18-9EC0A4E55E02}" type="parTrans" cxnId="{E4981E07-DA1F-493F-82CB-D04B384981C3}">
      <dgm:prSet/>
      <dgm:spPr/>
      <dgm:t>
        <a:bodyPr/>
        <a:lstStyle/>
        <a:p>
          <a:endParaRPr lang="en-US"/>
        </a:p>
      </dgm:t>
    </dgm:pt>
    <dgm:pt modelId="{9707DB9D-A30D-468D-90AB-C74A2446E345}" type="sibTrans" cxnId="{E4981E07-DA1F-493F-82CB-D04B384981C3}">
      <dgm:prSet/>
      <dgm:spPr/>
      <dgm:t>
        <a:bodyPr/>
        <a:lstStyle/>
        <a:p>
          <a:endParaRPr lang="en-US"/>
        </a:p>
      </dgm:t>
    </dgm:pt>
    <dgm:pt modelId="{0A8867AE-E2B8-4C91-8A5F-F1C962875073}">
      <dgm:prSet custT="1"/>
      <dgm:spPr/>
      <dgm:t>
        <a:bodyPr/>
        <a:lstStyle/>
        <a:p>
          <a:r>
            <a:rPr lang="en-GB" sz="1400" dirty="0">
              <a:latin typeface="Arial" panose="020B0604020202020204" pitchFamily="34" charset="0"/>
              <a:cs typeface="Arial" panose="020B0604020202020204" pitchFamily="34" charset="0"/>
            </a:rPr>
            <a:t>• Cues to action + self-efficacy → professional referrals, expert guidance, community support networks, and capability to maintain </a:t>
          </a:r>
          <a:r>
            <a:rPr lang="en-GB" sz="1400" dirty="0" err="1">
              <a:latin typeface="Arial" panose="020B0604020202020204" pitchFamily="34" charset="0"/>
              <a:cs typeface="Arial" panose="020B0604020202020204" pitchFamily="34" charset="0"/>
            </a:rPr>
            <a:t>behavioral</a:t>
          </a:r>
          <a:r>
            <a:rPr lang="en-GB" sz="1400" dirty="0">
              <a:latin typeface="Arial" panose="020B0604020202020204" pitchFamily="34" charset="0"/>
              <a:cs typeface="Arial" panose="020B0604020202020204" pitchFamily="34" charset="0"/>
            </a:rPr>
            <a:t> modifications.</a:t>
          </a:r>
          <a:endParaRPr lang="en-US" sz="1400" dirty="0">
            <a:latin typeface="Arial" panose="020B0604020202020204" pitchFamily="34" charset="0"/>
            <a:cs typeface="Arial" panose="020B0604020202020204" pitchFamily="34" charset="0"/>
          </a:endParaRPr>
        </a:p>
      </dgm:t>
    </dgm:pt>
    <dgm:pt modelId="{394385E3-3A64-4DF3-B022-AED1EE5ADB0A}" type="parTrans" cxnId="{4F8A9BB1-936A-4B25-B3C1-E7A9CC538FF5}">
      <dgm:prSet/>
      <dgm:spPr/>
      <dgm:t>
        <a:bodyPr/>
        <a:lstStyle/>
        <a:p>
          <a:endParaRPr lang="en-US"/>
        </a:p>
      </dgm:t>
    </dgm:pt>
    <dgm:pt modelId="{87C965B3-15ED-4EA5-96B4-AFFDF14B55CA}" type="sibTrans" cxnId="{4F8A9BB1-936A-4B25-B3C1-E7A9CC538FF5}">
      <dgm:prSet/>
      <dgm:spPr/>
      <dgm:t>
        <a:bodyPr/>
        <a:lstStyle/>
        <a:p>
          <a:endParaRPr lang="en-US"/>
        </a:p>
      </dgm:t>
    </dgm:pt>
    <dgm:pt modelId="{CC0DF77E-8A17-41AB-A37D-00E3514DD42F}" type="pres">
      <dgm:prSet presAssocID="{ACF571A8-8728-4521-B195-419C2845C39E}" presName="Name0" presStyleCnt="0">
        <dgm:presLayoutVars>
          <dgm:dir/>
          <dgm:resizeHandles val="exact"/>
        </dgm:presLayoutVars>
      </dgm:prSet>
      <dgm:spPr/>
    </dgm:pt>
    <dgm:pt modelId="{41E87556-39A9-4A4B-9962-78EE2F4F4F12}" type="pres">
      <dgm:prSet presAssocID="{13AB289F-0B83-459A-B01B-D94109BB0B08}" presName="node" presStyleLbl="node1" presStyleIdx="0" presStyleCnt="9">
        <dgm:presLayoutVars>
          <dgm:bulletEnabled val="1"/>
        </dgm:presLayoutVars>
      </dgm:prSet>
      <dgm:spPr/>
    </dgm:pt>
    <dgm:pt modelId="{00C03E88-F9B8-4DB3-ABF4-01058324641A}" type="pres">
      <dgm:prSet presAssocID="{CD1710C8-201A-4BF7-B2DA-A488E3745964}" presName="sibTransSpacerBeforeConnector" presStyleCnt="0"/>
      <dgm:spPr/>
    </dgm:pt>
    <dgm:pt modelId="{46E76838-916E-4C25-8AC0-8584ED69A673}" type="pres">
      <dgm:prSet presAssocID="{CD1710C8-201A-4BF7-B2DA-A488E3745964}" presName="sibTrans" presStyleLbl="node1" presStyleIdx="1" presStyleCnt="9"/>
      <dgm:spPr/>
    </dgm:pt>
    <dgm:pt modelId="{2B6DE80F-A2FB-4BA7-913B-19E1583C8F07}" type="pres">
      <dgm:prSet presAssocID="{CD1710C8-201A-4BF7-B2DA-A488E3745964}" presName="sibTransSpacerAfterConnector" presStyleCnt="0"/>
      <dgm:spPr/>
    </dgm:pt>
    <dgm:pt modelId="{299D8DBD-8ABC-4C1F-BB70-705FA7FD8577}" type="pres">
      <dgm:prSet presAssocID="{6AF0E23A-CE47-44A5-A693-4E3DABDDBD53}" presName="node" presStyleLbl="node1" presStyleIdx="2" presStyleCnt="9">
        <dgm:presLayoutVars>
          <dgm:bulletEnabled val="1"/>
        </dgm:presLayoutVars>
      </dgm:prSet>
      <dgm:spPr/>
    </dgm:pt>
    <dgm:pt modelId="{B6C45FFE-5164-460C-A43B-820024E4E596}" type="pres">
      <dgm:prSet presAssocID="{D7F7AD5F-356A-4950-B36B-794D1F3CAA2D}" presName="sibTransSpacerBeforeConnector" presStyleCnt="0"/>
      <dgm:spPr/>
    </dgm:pt>
    <dgm:pt modelId="{3752131D-25C7-4852-A73D-751E1688A7F3}" type="pres">
      <dgm:prSet presAssocID="{D7F7AD5F-356A-4950-B36B-794D1F3CAA2D}" presName="sibTrans" presStyleLbl="node1" presStyleIdx="3" presStyleCnt="9"/>
      <dgm:spPr/>
    </dgm:pt>
    <dgm:pt modelId="{4067EE2F-C633-4DBD-B4FE-4CF692CEC731}" type="pres">
      <dgm:prSet presAssocID="{D7F7AD5F-356A-4950-B36B-794D1F3CAA2D}" presName="sibTransSpacerAfterConnector" presStyleCnt="0"/>
      <dgm:spPr/>
    </dgm:pt>
    <dgm:pt modelId="{D85CE521-AD01-43C2-BED5-3DE66C297ADF}" type="pres">
      <dgm:prSet presAssocID="{165E2384-4ECF-4BDD-91DB-D117D0EB6960}" presName="node" presStyleLbl="node1" presStyleIdx="4" presStyleCnt="9">
        <dgm:presLayoutVars>
          <dgm:bulletEnabled val="1"/>
        </dgm:presLayoutVars>
      </dgm:prSet>
      <dgm:spPr/>
    </dgm:pt>
    <dgm:pt modelId="{30B298D9-24CA-4268-BCEF-473D40ED186A}" type="pres">
      <dgm:prSet presAssocID="{58A08EDF-9128-4E2F-8CBC-1F117F107078}" presName="sibTransSpacerBeforeConnector" presStyleCnt="0"/>
      <dgm:spPr/>
    </dgm:pt>
    <dgm:pt modelId="{9DBFC810-6A99-4E53-8E71-512C7DADFDCD}" type="pres">
      <dgm:prSet presAssocID="{58A08EDF-9128-4E2F-8CBC-1F117F107078}" presName="sibTrans" presStyleLbl="node1" presStyleIdx="5" presStyleCnt="9"/>
      <dgm:spPr/>
    </dgm:pt>
    <dgm:pt modelId="{5BCC25EE-85AC-4A43-96B0-15C87417FE2E}" type="pres">
      <dgm:prSet presAssocID="{58A08EDF-9128-4E2F-8CBC-1F117F107078}" presName="sibTransSpacerAfterConnector" presStyleCnt="0"/>
      <dgm:spPr/>
    </dgm:pt>
    <dgm:pt modelId="{D1D630D5-AAFB-4B0E-ADB1-5427097EB457}" type="pres">
      <dgm:prSet presAssocID="{707A4DEB-06C2-40F9-B719-23129F708C56}" presName="node" presStyleLbl="node1" presStyleIdx="6" presStyleCnt="9">
        <dgm:presLayoutVars>
          <dgm:bulletEnabled val="1"/>
        </dgm:presLayoutVars>
      </dgm:prSet>
      <dgm:spPr/>
    </dgm:pt>
    <dgm:pt modelId="{72021E56-4C09-4905-94AF-B8E95B437F6C}" type="pres">
      <dgm:prSet presAssocID="{9707DB9D-A30D-468D-90AB-C74A2446E345}" presName="sibTransSpacerBeforeConnector" presStyleCnt="0"/>
      <dgm:spPr/>
    </dgm:pt>
    <dgm:pt modelId="{4CF741A2-22EF-48C9-B3EC-8347A8647C02}" type="pres">
      <dgm:prSet presAssocID="{9707DB9D-A30D-468D-90AB-C74A2446E345}" presName="sibTrans" presStyleLbl="node1" presStyleIdx="7" presStyleCnt="9"/>
      <dgm:spPr/>
    </dgm:pt>
    <dgm:pt modelId="{931651AF-5AC7-41E1-B0BF-19C6451F26DA}" type="pres">
      <dgm:prSet presAssocID="{9707DB9D-A30D-468D-90AB-C74A2446E345}" presName="sibTransSpacerAfterConnector" presStyleCnt="0"/>
      <dgm:spPr/>
    </dgm:pt>
    <dgm:pt modelId="{CA35E324-DEB6-44ED-8B41-772FF1DDB117}" type="pres">
      <dgm:prSet presAssocID="{0A8867AE-E2B8-4C91-8A5F-F1C962875073}" presName="node" presStyleLbl="node1" presStyleIdx="8" presStyleCnt="9">
        <dgm:presLayoutVars>
          <dgm:bulletEnabled val="1"/>
        </dgm:presLayoutVars>
      </dgm:prSet>
      <dgm:spPr/>
    </dgm:pt>
  </dgm:ptLst>
  <dgm:cxnLst>
    <dgm:cxn modelId="{0D777F06-94FF-4EC1-BDDD-CE56D1EB2E20}" srcId="{ACF571A8-8728-4521-B195-419C2845C39E}" destId="{165E2384-4ECF-4BDD-91DB-D117D0EB6960}" srcOrd="2" destOrd="0" parTransId="{0963B7ED-E439-4164-B087-A6A6E9EDACD6}" sibTransId="{58A08EDF-9128-4E2F-8CBC-1F117F107078}"/>
    <dgm:cxn modelId="{E4981E07-DA1F-493F-82CB-D04B384981C3}" srcId="{ACF571A8-8728-4521-B195-419C2845C39E}" destId="{707A4DEB-06C2-40F9-B719-23129F708C56}" srcOrd="3" destOrd="0" parTransId="{1B4BB854-8949-44DF-BE18-9EC0A4E55E02}" sibTransId="{9707DB9D-A30D-468D-90AB-C74A2446E345}"/>
    <dgm:cxn modelId="{E2D1C51D-318E-4BD9-8C26-A0F2DF56C052}" type="presOf" srcId="{0A8867AE-E2B8-4C91-8A5F-F1C962875073}" destId="{CA35E324-DEB6-44ED-8B41-772FF1DDB117}" srcOrd="0" destOrd="0" presId="urn:microsoft.com/office/officeart/2016/7/layout/BasicProcessNew"/>
    <dgm:cxn modelId="{FB75DC64-F48E-4690-93E2-D74C23F43EBA}" srcId="{ACF571A8-8728-4521-B195-419C2845C39E}" destId="{13AB289F-0B83-459A-B01B-D94109BB0B08}" srcOrd="0" destOrd="0" parTransId="{DB1C9492-ED4F-45F5-AE6C-3E5BFFD81DD9}" sibTransId="{CD1710C8-201A-4BF7-B2DA-A488E3745964}"/>
    <dgm:cxn modelId="{A87C7449-E448-494B-BB12-9DD2520E0313}" type="presOf" srcId="{9707DB9D-A30D-468D-90AB-C74A2446E345}" destId="{4CF741A2-22EF-48C9-B3EC-8347A8647C02}" srcOrd="0" destOrd="0" presId="urn:microsoft.com/office/officeart/2016/7/layout/BasicProcessNew"/>
    <dgm:cxn modelId="{8D70E069-82C9-4575-B917-FC5D2E98044A}" type="presOf" srcId="{CD1710C8-201A-4BF7-B2DA-A488E3745964}" destId="{46E76838-916E-4C25-8AC0-8584ED69A673}" srcOrd="0" destOrd="0" presId="urn:microsoft.com/office/officeart/2016/7/layout/BasicProcessNew"/>
    <dgm:cxn modelId="{F4A80D55-B488-4D32-BA3F-3BE6AF450406}" type="presOf" srcId="{58A08EDF-9128-4E2F-8CBC-1F117F107078}" destId="{9DBFC810-6A99-4E53-8E71-512C7DADFDCD}" srcOrd="0" destOrd="0" presId="urn:microsoft.com/office/officeart/2016/7/layout/BasicProcessNew"/>
    <dgm:cxn modelId="{35464A79-D57E-4C56-868D-B5F6DC930D9C}" type="presOf" srcId="{13AB289F-0B83-459A-B01B-D94109BB0B08}" destId="{41E87556-39A9-4A4B-9962-78EE2F4F4F12}" srcOrd="0" destOrd="0" presId="urn:microsoft.com/office/officeart/2016/7/layout/BasicProcessNew"/>
    <dgm:cxn modelId="{4F8A9BB1-936A-4B25-B3C1-E7A9CC538FF5}" srcId="{ACF571A8-8728-4521-B195-419C2845C39E}" destId="{0A8867AE-E2B8-4C91-8A5F-F1C962875073}" srcOrd="4" destOrd="0" parTransId="{394385E3-3A64-4DF3-B022-AED1EE5ADB0A}" sibTransId="{87C965B3-15ED-4EA5-96B4-AFFDF14B55CA}"/>
    <dgm:cxn modelId="{337A75D0-7362-42CF-97DE-269B53E507D5}" type="presOf" srcId="{6AF0E23A-CE47-44A5-A693-4E3DABDDBD53}" destId="{299D8DBD-8ABC-4C1F-BB70-705FA7FD8577}" srcOrd="0" destOrd="0" presId="urn:microsoft.com/office/officeart/2016/7/layout/BasicProcessNew"/>
    <dgm:cxn modelId="{526EAADD-692E-4BCD-858D-B921B425B5E7}" type="presOf" srcId="{165E2384-4ECF-4BDD-91DB-D117D0EB6960}" destId="{D85CE521-AD01-43C2-BED5-3DE66C297ADF}" srcOrd="0" destOrd="0" presId="urn:microsoft.com/office/officeart/2016/7/layout/BasicProcessNew"/>
    <dgm:cxn modelId="{514AB2E0-0956-4206-9F5A-D50CE6512589}" type="presOf" srcId="{ACF571A8-8728-4521-B195-419C2845C39E}" destId="{CC0DF77E-8A17-41AB-A37D-00E3514DD42F}" srcOrd="0" destOrd="0" presId="urn:microsoft.com/office/officeart/2016/7/layout/BasicProcessNew"/>
    <dgm:cxn modelId="{66A49EEC-6EBE-4205-8731-572417512944}" srcId="{ACF571A8-8728-4521-B195-419C2845C39E}" destId="{6AF0E23A-CE47-44A5-A693-4E3DABDDBD53}" srcOrd="1" destOrd="0" parTransId="{7984DFCA-37FD-4D13-9D1E-0CFFA14FEA35}" sibTransId="{D7F7AD5F-356A-4950-B36B-794D1F3CAA2D}"/>
    <dgm:cxn modelId="{215DBDED-6435-45FE-B08E-8415026A863D}" type="presOf" srcId="{D7F7AD5F-356A-4950-B36B-794D1F3CAA2D}" destId="{3752131D-25C7-4852-A73D-751E1688A7F3}" srcOrd="0" destOrd="0" presId="urn:microsoft.com/office/officeart/2016/7/layout/BasicProcessNew"/>
    <dgm:cxn modelId="{F719EFF0-34CD-424D-811C-ED5A3827DAAB}" type="presOf" srcId="{707A4DEB-06C2-40F9-B719-23129F708C56}" destId="{D1D630D5-AAFB-4B0E-ADB1-5427097EB457}" srcOrd="0" destOrd="0" presId="urn:microsoft.com/office/officeart/2016/7/layout/BasicProcessNew"/>
    <dgm:cxn modelId="{C1487958-5709-492E-984D-1CEBA0F68036}" type="presParOf" srcId="{CC0DF77E-8A17-41AB-A37D-00E3514DD42F}" destId="{41E87556-39A9-4A4B-9962-78EE2F4F4F12}" srcOrd="0" destOrd="0" presId="urn:microsoft.com/office/officeart/2016/7/layout/BasicProcessNew"/>
    <dgm:cxn modelId="{D55F37DF-B290-430A-A130-95DF27362C66}" type="presParOf" srcId="{CC0DF77E-8A17-41AB-A37D-00E3514DD42F}" destId="{00C03E88-F9B8-4DB3-ABF4-01058324641A}" srcOrd="1" destOrd="0" presId="urn:microsoft.com/office/officeart/2016/7/layout/BasicProcessNew"/>
    <dgm:cxn modelId="{71D94E47-927E-46CB-9D0D-1618CDFD52EB}" type="presParOf" srcId="{CC0DF77E-8A17-41AB-A37D-00E3514DD42F}" destId="{46E76838-916E-4C25-8AC0-8584ED69A673}" srcOrd="2" destOrd="0" presId="urn:microsoft.com/office/officeart/2016/7/layout/BasicProcessNew"/>
    <dgm:cxn modelId="{C300B4E4-1E17-4CF1-89BF-CDE1A0B2EA88}" type="presParOf" srcId="{CC0DF77E-8A17-41AB-A37D-00E3514DD42F}" destId="{2B6DE80F-A2FB-4BA7-913B-19E1583C8F07}" srcOrd="3" destOrd="0" presId="urn:microsoft.com/office/officeart/2016/7/layout/BasicProcessNew"/>
    <dgm:cxn modelId="{1E51A533-EFFC-44A4-AC0D-2DA2BF755BED}" type="presParOf" srcId="{CC0DF77E-8A17-41AB-A37D-00E3514DD42F}" destId="{299D8DBD-8ABC-4C1F-BB70-705FA7FD8577}" srcOrd="4" destOrd="0" presId="urn:microsoft.com/office/officeart/2016/7/layout/BasicProcessNew"/>
    <dgm:cxn modelId="{697FC709-6E9F-4752-82F2-51BF03AF082A}" type="presParOf" srcId="{CC0DF77E-8A17-41AB-A37D-00E3514DD42F}" destId="{B6C45FFE-5164-460C-A43B-820024E4E596}" srcOrd="5" destOrd="0" presId="urn:microsoft.com/office/officeart/2016/7/layout/BasicProcessNew"/>
    <dgm:cxn modelId="{661CF8DB-0870-4749-9223-A75A044C097B}" type="presParOf" srcId="{CC0DF77E-8A17-41AB-A37D-00E3514DD42F}" destId="{3752131D-25C7-4852-A73D-751E1688A7F3}" srcOrd="6" destOrd="0" presId="urn:microsoft.com/office/officeart/2016/7/layout/BasicProcessNew"/>
    <dgm:cxn modelId="{59840496-B649-49FD-8E66-83DEA63BAA16}" type="presParOf" srcId="{CC0DF77E-8A17-41AB-A37D-00E3514DD42F}" destId="{4067EE2F-C633-4DBD-B4FE-4CF692CEC731}" srcOrd="7" destOrd="0" presId="urn:microsoft.com/office/officeart/2016/7/layout/BasicProcessNew"/>
    <dgm:cxn modelId="{8F889877-F6E1-44DA-AE0C-F1989BCD41D0}" type="presParOf" srcId="{CC0DF77E-8A17-41AB-A37D-00E3514DD42F}" destId="{D85CE521-AD01-43C2-BED5-3DE66C297ADF}" srcOrd="8" destOrd="0" presId="urn:microsoft.com/office/officeart/2016/7/layout/BasicProcessNew"/>
    <dgm:cxn modelId="{0A814A81-9EEC-4D8F-8B0A-82730BE7341A}" type="presParOf" srcId="{CC0DF77E-8A17-41AB-A37D-00E3514DD42F}" destId="{30B298D9-24CA-4268-BCEF-473D40ED186A}" srcOrd="9" destOrd="0" presId="urn:microsoft.com/office/officeart/2016/7/layout/BasicProcessNew"/>
    <dgm:cxn modelId="{F1FB668C-1F34-4C5C-BA1B-B6DD9E3D81FB}" type="presParOf" srcId="{CC0DF77E-8A17-41AB-A37D-00E3514DD42F}" destId="{9DBFC810-6A99-4E53-8E71-512C7DADFDCD}" srcOrd="10" destOrd="0" presId="urn:microsoft.com/office/officeart/2016/7/layout/BasicProcessNew"/>
    <dgm:cxn modelId="{654DF6CA-0CD7-4254-B562-5159AD8CD35C}" type="presParOf" srcId="{CC0DF77E-8A17-41AB-A37D-00E3514DD42F}" destId="{5BCC25EE-85AC-4A43-96B0-15C87417FE2E}" srcOrd="11" destOrd="0" presId="urn:microsoft.com/office/officeart/2016/7/layout/BasicProcessNew"/>
    <dgm:cxn modelId="{449B675D-1585-4B22-8AF2-B2F11A84D0A1}" type="presParOf" srcId="{CC0DF77E-8A17-41AB-A37D-00E3514DD42F}" destId="{D1D630D5-AAFB-4B0E-ADB1-5427097EB457}" srcOrd="12" destOrd="0" presId="urn:microsoft.com/office/officeart/2016/7/layout/BasicProcessNew"/>
    <dgm:cxn modelId="{631F5B65-B11F-48DC-B735-D462DDCF38EF}" type="presParOf" srcId="{CC0DF77E-8A17-41AB-A37D-00E3514DD42F}" destId="{72021E56-4C09-4905-94AF-B8E95B437F6C}" srcOrd="13" destOrd="0" presId="urn:microsoft.com/office/officeart/2016/7/layout/BasicProcessNew"/>
    <dgm:cxn modelId="{CD244F7B-70AF-4994-86D5-1A4BBF5E9C14}" type="presParOf" srcId="{CC0DF77E-8A17-41AB-A37D-00E3514DD42F}" destId="{4CF741A2-22EF-48C9-B3EC-8347A8647C02}" srcOrd="14" destOrd="0" presId="urn:microsoft.com/office/officeart/2016/7/layout/BasicProcessNew"/>
    <dgm:cxn modelId="{8B14A9E1-4DDC-4BFD-823F-7A5FE9264206}" type="presParOf" srcId="{CC0DF77E-8A17-41AB-A37D-00E3514DD42F}" destId="{931651AF-5AC7-41E1-B0BF-19C6451F26DA}" srcOrd="15" destOrd="0" presId="urn:microsoft.com/office/officeart/2016/7/layout/BasicProcessNew"/>
    <dgm:cxn modelId="{03034ED5-D22C-47D7-8618-92C15C291473}" type="presParOf" srcId="{CC0DF77E-8A17-41AB-A37D-00E3514DD42F}" destId="{CA35E324-DEB6-44ED-8B41-772FF1DDB117}" srcOrd="16"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C3D732F2-A542-4D01-B7BC-75DF1C69203F}" type="doc">
      <dgm:prSet loTypeId="urn:microsoft.com/office/officeart/2016/7/layout/BasicProcessNew" loCatId="process" qsTypeId="urn:microsoft.com/office/officeart/2005/8/quickstyle/simple1" qsCatId="simple" csTypeId="urn:microsoft.com/office/officeart/2005/8/colors/accent1_2" csCatId="accent1"/>
      <dgm:spPr/>
      <dgm:t>
        <a:bodyPr/>
        <a:lstStyle/>
        <a:p>
          <a:endParaRPr lang="en-US"/>
        </a:p>
      </dgm:t>
    </dgm:pt>
    <dgm:pt modelId="{1F0EA01C-DC30-47B7-ADF2-BA326A3E0AF4}">
      <dgm:prSet custT="1"/>
      <dgm:spPr/>
      <dgm:t>
        <a:bodyPr/>
        <a:lstStyle/>
        <a:p>
          <a:r>
            <a:rPr lang="en-US" sz="1800" dirty="0"/>
            <a:t>• </a:t>
          </a:r>
          <a:r>
            <a:rPr lang="en-US" sz="1400" dirty="0">
              <a:latin typeface="Arial" panose="020B0604020202020204" pitchFamily="34" charset="0"/>
              <a:cs typeface="Arial" panose="020B0604020202020204" pitchFamily="34" charset="0"/>
            </a:rPr>
            <a:t>Qualitative evidence: users described </a:t>
          </a:r>
          <a:r>
            <a:rPr lang="en-US" sz="1400" dirty="0" err="1">
              <a:latin typeface="Arial" panose="020B0604020202020204" pitchFamily="34" charset="0"/>
              <a:cs typeface="Arial" panose="020B0604020202020204" pitchFamily="34" charset="0"/>
            </a:rPr>
            <a:t>behaviour</a:t>
          </a:r>
          <a:r>
            <a:rPr lang="en-US" sz="1400" dirty="0">
              <a:latin typeface="Arial" panose="020B0604020202020204" pitchFamily="34" charset="0"/>
              <a:cs typeface="Arial" panose="020B0604020202020204" pitchFamily="34" charset="0"/>
            </a:rPr>
            <a:t> change, peer support and involvement of relatives as valuable.</a:t>
          </a:r>
        </a:p>
      </dgm:t>
    </dgm:pt>
    <dgm:pt modelId="{BEE50FDF-E409-4C99-8B03-E678D475BE09}" type="parTrans" cxnId="{D1A5F28D-CC57-4055-A91D-7949CE1B4E98}">
      <dgm:prSet/>
      <dgm:spPr/>
      <dgm:t>
        <a:bodyPr/>
        <a:lstStyle/>
        <a:p>
          <a:endParaRPr lang="en-US"/>
        </a:p>
      </dgm:t>
    </dgm:pt>
    <dgm:pt modelId="{E7085FF7-EF56-4386-A98A-9DD8975C32BF}" type="sibTrans" cxnId="{D1A5F28D-CC57-4055-A91D-7949CE1B4E98}">
      <dgm:prSet/>
      <dgm:spPr/>
      <dgm:t>
        <a:bodyPr/>
        <a:lstStyle/>
        <a:p>
          <a:endParaRPr lang="en-US"/>
        </a:p>
      </dgm:t>
    </dgm:pt>
    <dgm:pt modelId="{3C6DE8A1-13E2-4C06-8A5E-2942AD08755E}">
      <dgm:prSet custT="1"/>
      <dgm:spPr/>
      <dgm:t>
        <a:bodyPr/>
        <a:lstStyle/>
        <a:p>
          <a:r>
            <a:rPr lang="en-US" sz="1800" dirty="0"/>
            <a:t>• </a:t>
          </a:r>
          <a:r>
            <a:rPr lang="en-US" sz="1400" dirty="0">
              <a:latin typeface="Arial" panose="020B0604020202020204" pitchFamily="34" charset="0"/>
              <a:cs typeface="Arial" panose="020B0604020202020204" pitchFamily="34" charset="0"/>
            </a:rPr>
            <a:t>Limitations: only 19% of the eligible cohort had completed the intervention in the early evaluation.</a:t>
          </a:r>
        </a:p>
      </dgm:t>
    </dgm:pt>
    <dgm:pt modelId="{F30174EC-357E-4A1F-A0C2-4360D9970F78}" type="parTrans" cxnId="{3D84F4A6-9776-4788-998D-B4876986B408}">
      <dgm:prSet/>
      <dgm:spPr/>
      <dgm:t>
        <a:bodyPr/>
        <a:lstStyle/>
        <a:p>
          <a:endParaRPr lang="en-US"/>
        </a:p>
      </dgm:t>
    </dgm:pt>
    <dgm:pt modelId="{3D1790EF-8522-4DB2-B07B-A3F2DBF0E295}" type="sibTrans" cxnId="{3D84F4A6-9776-4788-998D-B4876986B408}">
      <dgm:prSet/>
      <dgm:spPr/>
      <dgm:t>
        <a:bodyPr/>
        <a:lstStyle/>
        <a:p>
          <a:endParaRPr lang="en-US"/>
        </a:p>
      </dgm:t>
    </dgm:pt>
    <dgm:pt modelId="{69BE1CCC-A1CD-4F00-8237-B08A0254DC94}">
      <dgm:prSet custT="1"/>
      <dgm:spPr/>
      <dgm:t>
        <a:bodyPr/>
        <a:lstStyle/>
        <a:p>
          <a:r>
            <a:rPr lang="en-US" sz="1700" dirty="0"/>
            <a:t>• </a:t>
          </a:r>
          <a:r>
            <a:rPr lang="en-US" sz="1400" dirty="0">
              <a:latin typeface="Arial" panose="020B0604020202020204" pitchFamily="34" charset="0"/>
              <a:cs typeface="Arial" panose="020B0604020202020204" pitchFamily="34" charset="0"/>
            </a:rPr>
            <a:t>Asian and Black participants and people from lower socioeconomic groups showed smaller average improvements, highlighting an equity challenge.</a:t>
          </a:r>
        </a:p>
      </dgm:t>
    </dgm:pt>
    <dgm:pt modelId="{CFF65FC5-1557-48AE-ADCA-AA0086A422F2}" type="parTrans" cxnId="{82253101-304B-41E1-BF33-F37EA9E21D27}">
      <dgm:prSet/>
      <dgm:spPr/>
      <dgm:t>
        <a:bodyPr/>
        <a:lstStyle/>
        <a:p>
          <a:endParaRPr lang="en-US"/>
        </a:p>
      </dgm:t>
    </dgm:pt>
    <dgm:pt modelId="{E75ED631-F5E8-426A-B9CF-32C58ECAA696}" type="sibTrans" cxnId="{82253101-304B-41E1-BF33-F37EA9E21D27}">
      <dgm:prSet/>
      <dgm:spPr/>
      <dgm:t>
        <a:bodyPr/>
        <a:lstStyle/>
        <a:p>
          <a:endParaRPr lang="en-US"/>
        </a:p>
      </dgm:t>
    </dgm:pt>
    <dgm:pt modelId="{D772F47E-6EBF-4A0A-AC26-A0FE54ED1C15}" type="pres">
      <dgm:prSet presAssocID="{C3D732F2-A542-4D01-B7BC-75DF1C69203F}" presName="Name0" presStyleCnt="0">
        <dgm:presLayoutVars>
          <dgm:dir/>
          <dgm:resizeHandles val="exact"/>
        </dgm:presLayoutVars>
      </dgm:prSet>
      <dgm:spPr/>
    </dgm:pt>
    <dgm:pt modelId="{A2493164-054F-4027-8D95-2410E57FDE34}" type="pres">
      <dgm:prSet presAssocID="{1F0EA01C-DC30-47B7-ADF2-BA326A3E0AF4}" presName="node" presStyleLbl="node1" presStyleIdx="0" presStyleCnt="5">
        <dgm:presLayoutVars>
          <dgm:bulletEnabled val="1"/>
        </dgm:presLayoutVars>
      </dgm:prSet>
      <dgm:spPr/>
    </dgm:pt>
    <dgm:pt modelId="{D1FE3E36-3451-42F8-AC76-0B8183D09A64}" type="pres">
      <dgm:prSet presAssocID="{E7085FF7-EF56-4386-A98A-9DD8975C32BF}" presName="sibTransSpacerBeforeConnector" presStyleCnt="0"/>
      <dgm:spPr/>
    </dgm:pt>
    <dgm:pt modelId="{F24700CD-B4D9-444F-9FF7-AF3262888C71}" type="pres">
      <dgm:prSet presAssocID="{E7085FF7-EF56-4386-A98A-9DD8975C32BF}" presName="sibTrans" presStyleLbl="node1" presStyleIdx="1" presStyleCnt="5"/>
      <dgm:spPr/>
    </dgm:pt>
    <dgm:pt modelId="{260ACCBC-100A-4472-AD58-F96ADB4F9326}" type="pres">
      <dgm:prSet presAssocID="{E7085FF7-EF56-4386-A98A-9DD8975C32BF}" presName="sibTransSpacerAfterConnector" presStyleCnt="0"/>
      <dgm:spPr/>
    </dgm:pt>
    <dgm:pt modelId="{D92DDAF2-9FE1-4C8E-AF91-812684151371}" type="pres">
      <dgm:prSet presAssocID="{3C6DE8A1-13E2-4C06-8A5E-2942AD08755E}" presName="node" presStyleLbl="node1" presStyleIdx="2" presStyleCnt="5">
        <dgm:presLayoutVars>
          <dgm:bulletEnabled val="1"/>
        </dgm:presLayoutVars>
      </dgm:prSet>
      <dgm:spPr/>
    </dgm:pt>
    <dgm:pt modelId="{330237CD-FF90-4BDA-802B-3D7C0D03B515}" type="pres">
      <dgm:prSet presAssocID="{3D1790EF-8522-4DB2-B07B-A3F2DBF0E295}" presName="sibTransSpacerBeforeConnector" presStyleCnt="0"/>
      <dgm:spPr/>
    </dgm:pt>
    <dgm:pt modelId="{E30CFAAB-D346-4DA7-AB8F-890842FF9C24}" type="pres">
      <dgm:prSet presAssocID="{3D1790EF-8522-4DB2-B07B-A3F2DBF0E295}" presName="sibTrans" presStyleLbl="node1" presStyleIdx="3" presStyleCnt="5"/>
      <dgm:spPr/>
    </dgm:pt>
    <dgm:pt modelId="{6B2B3004-A5C2-4074-B916-7F649868B333}" type="pres">
      <dgm:prSet presAssocID="{3D1790EF-8522-4DB2-B07B-A3F2DBF0E295}" presName="sibTransSpacerAfterConnector" presStyleCnt="0"/>
      <dgm:spPr/>
    </dgm:pt>
    <dgm:pt modelId="{D9C33BFF-9CDC-472E-9FC0-622921DE43ED}" type="pres">
      <dgm:prSet presAssocID="{69BE1CCC-A1CD-4F00-8237-B08A0254DC94}" presName="node" presStyleLbl="node1" presStyleIdx="4" presStyleCnt="5">
        <dgm:presLayoutVars>
          <dgm:bulletEnabled val="1"/>
        </dgm:presLayoutVars>
      </dgm:prSet>
      <dgm:spPr/>
    </dgm:pt>
  </dgm:ptLst>
  <dgm:cxnLst>
    <dgm:cxn modelId="{82253101-304B-41E1-BF33-F37EA9E21D27}" srcId="{C3D732F2-A542-4D01-B7BC-75DF1C69203F}" destId="{69BE1CCC-A1CD-4F00-8237-B08A0254DC94}" srcOrd="2" destOrd="0" parTransId="{CFF65FC5-1557-48AE-ADCA-AA0086A422F2}" sibTransId="{E75ED631-F5E8-426A-B9CF-32C58ECAA696}"/>
    <dgm:cxn modelId="{807E4D10-F082-4536-A732-6305DFF2E117}" type="presOf" srcId="{1F0EA01C-DC30-47B7-ADF2-BA326A3E0AF4}" destId="{A2493164-054F-4027-8D95-2410E57FDE34}" srcOrd="0" destOrd="0" presId="urn:microsoft.com/office/officeart/2016/7/layout/BasicProcessNew"/>
    <dgm:cxn modelId="{773FBA36-8731-4664-87C6-1AABA0A8E586}" type="presOf" srcId="{3C6DE8A1-13E2-4C06-8A5E-2942AD08755E}" destId="{D92DDAF2-9FE1-4C8E-AF91-812684151371}" srcOrd="0" destOrd="0" presId="urn:microsoft.com/office/officeart/2016/7/layout/BasicProcessNew"/>
    <dgm:cxn modelId="{F93BF15D-271E-4838-8252-7ABFF06BD611}" type="presOf" srcId="{C3D732F2-A542-4D01-B7BC-75DF1C69203F}" destId="{D772F47E-6EBF-4A0A-AC26-A0FE54ED1C15}" srcOrd="0" destOrd="0" presId="urn:microsoft.com/office/officeart/2016/7/layout/BasicProcessNew"/>
    <dgm:cxn modelId="{D1A5F28D-CC57-4055-A91D-7949CE1B4E98}" srcId="{C3D732F2-A542-4D01-B7BC-75DF1C69203F}" destId="{1F0EA01C-DC30-47B7-ADF2-BA326A3E0AF4}" srcOrd="0" destOrd="0" parTransId="{BEE50FDF-E409-4C99-8B03-E678D475BE09}" sibTransId="{E7085FF7-EF56-4386-A98A-9DD8975C32BF}"/>
    <dgm:cxn modelId="{3D84F4A6-9776-4788-998D-B4876986B408}" srcId="{C3D732F2-A542-4D01-B7BC-75DF1C69203F}" destId="{3C6DE8A1-13E2-4C06-8A5E-2942AD08755E}" srcOrd="1" destOrd="0" parTransId="{F30174EC-357E-4A1F-A0C2-4360D9970F78}" sibTransId="{3D1790EF-8522-4DB2-B07B-A3F2DBF0E295}"/>
    <dgm:cxn modelId="{B79DF4C8-7CBC-443A-A277-F144078C8844}" type="presOf" srcId="{69BE1CCC-A1CD-4F00-8237-B08A0254DC94}" destId="{D9C33BFF-9CDC-472E-9FC0-622921DE43ED}" srcOrd="0" destOrd="0" presId="urn:microsoft.com/office/officeart/2016/7/layout/BasicProcessNew"/>
    <dgm:cxn modelId="{7DD3D0F2-34A0-45A3-AADD-3CBA49351405}" type="presOf" srcId="{3D1790EF-8522-4DB2-B07B-A3F2DBF0E295}" destId="{E30CFAAB-D346-4DA7-AB8F-890842FF9C24}" srcOrd="0" destOrd="0" presId="urn:microsoft.com/office/officeart/2016/7/layout/BasicProcessNew"/>
    <dgm:cxn modelId="{00425BF4-8D40-4390-AB99-F8BE7B4D442B}" type="presOf" srcId="{E7085FF7-EF56-4386-A98A-9DD8975C32BF}" destId="{F24700CD-B4D9-444F-9FF7-AF3262888C71}" srcOrd="0" destOrd="0" presId="urn:microsoft.com/office/officeart/2016/7/layout/BasicProcessNew"/>
    <dgm:cxn modelId="{0D783E84-C9F8-45D7-A8EC-AF2DA71FB416}" type="presParOf" srcId="{D772F47E-6EBF-4A0A-AC26-A0FE54ED1C15}" destId="{A2493164-054F-4027-8D95-2410E57FDE34}" srcOrd="0" destOrd="0" presId="urn:microsoft.com/office/officeart/2016/7/layout/BasicProcessNew"/>
    <dgm:cxn modelId="{7C60F8A7-0013-4AB1-B024-41C9C4148AEF}" type="presParOf" srcId="{D772F47E-6EBF-4A0A-AC26-A0FE54ED1C15}" destId="{D1FE3E36-3451-42F8-AC76-0B8183D09A64}" srcOrd="1" destOrd="0" presId="urn:microsoft.com/office/officeart/2016/7/layout/BasicProcessNew"/>
    <dgm:cxn modelId="{52C01AAB-A86C-4C42-802D-C06C798C836C}" type="presParOf" srcId="{D772F47E-6EBF-4A0A-AC26-A0FE54ED1C15}" destId="{F24700CD-B4D9-444F-9FF7-AF3262888C71}" srcOrd="2" destOrd="0" presId="urn:microsoft.com/office/officeart/2016/7/layout/BasicProcessNew"/>
    <dgm:cxn modelId="{7DB6BAEC-F357-4492-A9E9-E999B05884D1}" type="presParOf" srcId="{D772F47E-6EBF-4A0A-AC26-A0FE54ED1C15}" destId="{260ACCBC-100A-4472-AD58-F96ADB4F9326}" srcOrd="3" destOrd="0" presId="urn:microsoft.com/office/officeart/2016/7/layout/BasicProcessNew"/>
    <dgm:cxn modelId="{EDBEC397-7AAF-4F20-B625-6CA232C440D1}" type="presParOf" srcId="{D772F47E-6EBF-4A0A-AC26-A0FE54ED1C15}" destId="{D92DDAF2-9FE1-4C8E-AF91-812684151371}" srcOrd="4" destOrd="0" presId="urn:microsoft.com/office/officeart/2016/7/layout/BasicProcessNew"/>
    <dgm:cxn modelId="{0D2CED6F-8703-4F33-A2B7-92C462422066}" type="presParOf" srcId="{D772F47E-6EBF-4A0A-AC26-A0FE54ED1C15}" destId="{330237CD-FF90-4BDA-802B-3D7C0D03B515}" srcOrd="5" destOrd="0" presId="urn:microsoft.com/office/officeart/2016/7/layout/BasicProcessNew"/>
    <dgm:cxn modelId="{E1830C9D-3707-4695-8E5A-87366EB1246D}" type="presParOf" srcId="{D772F47E-6EBF-4A0A-AC26-A0FE54ED1C15}" destId="{E30CFAAB-D346-4DA7-AB8F-890842FF9C24}" srcOrd="6" destOrd="0" presId="urn:microsoft.com/office/officeart/2016/7/layout/BasicProcessNew"/>
    <dgm:cxn modelId="{60B40E01-5C18-4CF1-85B7-2DF1C9DE418F}" type="presParOf" srcId="{D772F47E-6EBF-4A0A-AC26-A0FE54ED1C15}" destId="{6B2B3004-A5C2-4074-B916-7F649868B333}" srcOrd="7" destOrd="0" presId="urn:microsoft.com/office/officeart/2016/7/layout/BasicProcessNew"/>
    <dgm:cxn modelId="{76CADC14-F583-4690-BEF3-A36FDCD776B8}" type="presParOf" srcId="{D772F47E-6EBF-4A0A-AC26-A0FE54ED1C15}" destId="{D9C33BFF-9CDC-472E-9FC0-622921DE43ED}" srcOrd="8" destOrd="0" presId="urn:microsoft.com/office/officeart/2016/7/layout/Basic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2AED90F-7320-4263-9C44-D2B9757CB8D6}"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F3434DAB-F01E-4E4B-84F5-FF2AAF0C9B82}">
      <dgm:prSet custT="1"/>
      <dgm:spPr/>
      <dgm:t>
        <a:bodyPr/>
        <a:lstStyle/>
        <a:p>
          <a:r>
            <a:rPr lang="en-GB" sz="1100" dirty="0"/>
            <a:t>• </a:t>
          </a:r>
          <a:r>
            <a:rPr lang="en-GB" sz="1400" dirty="0">
              <a:latin typeface="Arial" panose="020B0604020202020204" pitchFamily="34" charset="0"/>
              <a:cs typeface="Arial" panose="020B0604020202020204" pitchFamily="34" charset="0"/>
            </a:rPr>
            <a:t>Community-based delivery mechanisms can enhance prevention accessibility and decrease dependence on hospital services.</a:t>
          </a:r>
          <a:endParaRPr lang="en-US" sz="1400" dirty="0">
            <a:latin typeface="Arial" panose="020B0604020202020204" pitchFamily="34" charset="0"/>
            <a:cs typeface="Arial" panose="020B0604020202020204" pitchFamily="34" charset="0"/>
          </a:endParaRPr>
        </a:p>
      </dgm:t>
    </dgm:pt>
    <dgm:pt modelId="{CC22E7CE-2770-4115-BB77-B52DCFE7DABA}" type="parTrans" cxnId="{F8C8FA47-7A62-45E2-97F8-EB8B9EC20C7F}">
      <dgm:prSet/>
      <dgm:spPr/>
      <dgm:t>
        <a:bodyPr/>
        <a:lstStyle/>
        <a:p>
          <a:endParaRPr lang="en-US"/>
        </a:p>
      </dgm:t>
    </dgm:pt>
    <dgm:pt modelId="{53C679B9-3627-4A81-8ED6-9903599C6983}" type="sibTrans" cxnId="{F8C8FA47-7A62-45E2-97F8-EB8B9EC20C7F}">
      <dgm:prSet/>
      <dgm:spPr/>
      <dgm:t>
        <a:bodyPr/>
        <a:lstStyle/>
        <a:p>
          <a:endParaRPr lang="en-US"/>
        </a:p>
      </dgm:t>
    </dgm:pt>
    <dgm:pt modelId="{ADB7CE7D-5D6E-42AE-BCC3-7F05294127C9}">
      <dgm:prSet custT="1"/>
      <dgm:spPr/>
      <dgm:t>
        <a:bodyPr/>
        <a:lstStyle/>
        <a:p>
          <a:r>
            <a:rPr lang="en-GB" sz="1400" dirty="0">
              <a:latin typeface="Arial" panose="020B0604020202020204" pitchFamily="34" charset="0"/>
              <a:cs typeface="Arial" panose="020B0604020202020204" pitchFamily="34" charset="0"/>
            </a:rPr>
            <a:t>• Digital service delivery can enhance adaptability and broaden access opportunities for certain populations.</a:t>
          </a:r>
          <a:endParaRPr lang="en-US" sz="1400" dirty="0">
            <a:latin typeface="Arial" panose="020B0604020202020204" pitchFamily="34" charset="0"/>
            <a:cs typeface="Arial" panose="020B0604020202020204" pitchFamily="34" charset="0"/>
          </a:endParaRPr>
        </a:p>
      </dgm:t>
    </dgm:pt>
    <dgm:pt modelId="{B89837FC-59F4-4878-A9CA-71A34F16C6BB}" type="parTrans" cxnId="{768A5814-FF76-49DB-9364-365CEFA3B60D}">
      <dgm:prSet/>
      <dgm:spPr/>
      <dgm:t>
        <a:bodyPr/>
        <a:lstStyle/>
        <a:p>
          <a:endParaRPr lang="en-US"/>
        </a:p>
      </dgm:t>
    </dgm:pt>
    <dgm:pt modelId="{551A55B0-2937-4867-BBE1-40FD220363A9}" type="sibTrans" cxnId="{768A5814-FF76-49DB-9364-365CEFA3B60D}">
      <dgm:prSet/>
      <dgm:spPr/>
      <dgm:t>
        <a:bodyPr/>
        <a:lstStyle/>
        <a:p>
          <a:endParaRPr lang="en-US"/>
        </a:p>
      </dgm:t>
    </dgm:pt>
    <dgm:pt modelId="{92E9CBB0-9A5B-44D9-A1EE-CB3A7F47A770}">
      <dgm:prSet custT="1"/>
      <dgm:spPr/>
      <dgm:t>
        <a:bodyPr/>
        <a:lstStyle/>
        <a:p>
          <a:r>
            <a:rPr lang="en-GB" sz="1100" dirty="0"/>
            <a:t>• </a:t>
          </a:r>
          <a:r>
            <a:rPr lang="en-GB" sz="1400" dirty="0">
              <a:latin typeface="Arial" panose="020B0604020202020204" pitchFamily="34" charset="0"/>
              <a:cs typeface="Arial" panose="020B0604020202020204" pitchFamily="34" charset="0"/>
            </a:rPr>
            <a:t>Remote healthcare consultations and continuous monitoring systems can minimize travel requirements and facilitate independent health management</a:t>
          </a:r>
          <a:r>
            <a:rPr lang="en-GB" sz="1100" dirty="0"/>
            <a:t>.</a:t>
          </a:r>
          <a:endParaRPr lang="en-US" sz="1100" dirty="0"/>
        </a:p>
      </dgm:t>
    </dgm:pt>
    <dgm:pt modelId="{0E2F1061-9649-4ADD-B8F6-61F25D5A2637}" type="parTrans" cxnId="{26C8864E-5CC3-4ADB-A7FC-29766EF46EBF}">
      <dgm:prSet/>
      <dgm:spPr/>
      <dgm:t>
        <a:bodyPr/>
        <a:lstStyle/>
        <a:p>
          <a:endParaRPr lang="en-US"/>
        </a:p>
      </dgm:t>
    </dgm:pt>
    <dgm:pt modelId="{FC002C76-7263-4564-AA9B-91B93D1B2F22}" type="sibTrans" cxnId="{26C8864E-5CC3-4ADB-A7FC-29766EF46EBF}">
      <dgm:prSet/>
      <dgm:spPr/>
      <dgm:t>
        <a:bodyPr/>
        <a:lstStyle/>
        <a:p>
          <a:endParaRPr lang="en-US"/>
        </a:p>
      </dgm:t>
    </dgm:pt>
    <dgm:pt modelId="{77FDDEB8-3078-4DA7-B285-80E10D4D4C82}">
      <dgm:prSet custT="1"/>
      <dgm:spPr/>
      <dgm:t>
        <a:bodyPr/>
        <a:lstStyle/>
        <a:p>
          <a:r>
            <a:rPr lang="en-GB" sz="1100" dirty="0"/>
            <a:t>• </a:t>
          </a:r>
          <a:r>
            <a:rPr lang="en-GB" sz="1400" dirty="0">
              <a:latin typeface="Arial" panose="020B0604020202020204" pitchFamily="34" charset="0"/>
              <a:cs typeface="Arial" panose="020B0604020202020204" pitchFamily="34" charset="0"/>
            </a:rPr>
            <a:t>Comprehensive wellbeing initiatives can integrate exercise, dietary guidance, psychological support, and community engagement.</a:t>
          </a:r>
          <a:endParaRPr lang="en-US" sz="1400" dirty="0">
            <a:latin typeface="Arial" panose="020B0604020202020204" pitchFamily="34" charset="0"/>
            <a:cs typeface="Arial" panose="020B0604020202020204" pitchFamily="34" charset="0"/>
          </a:endParaRPr>
        </a:p>
      </dgm:t>
    </dgm:pt>
    <dgm:pt modelId="{A9698031-0A63-43C2-8DEC-A63CFDDF99A7}" type="parTrans" cxnId="{161B2D61-B44E-4EDD-93C4-B63A5A16B0CE}">
      <dgm:prSet/>
      <dgm:spPr/>
      <dgm:t>
        <a:bodyPr/>
        <a:lstStyle/>
        <a:p>
          <a:endParaRPr lang="en-US"/>
        </a:p>
      </dgm:t>
    </dgm:pt>
    <dgm:pt modelId="{08DCF695-EC53-4CD9-ADB0-EC0EBD2793DB}" type="sibTrans" cxnId="{161B2D61-B44E-4EDD-93C4-B63A5A16B0CE}">
      <dgm:prSet/>
      <dgm:spPr/>
      <dgm:t>
        <a:bodyPr/>
        <a:lstStyle/>
        <a:p>
          <a:endParaRPr lang="en-US"/>
        </a:p>
      </dgm:t>
    </dgm:pt>
    <dgm:pt modelId="{8F72A25A-F9DE-4583-9A8B-1FFB8FD89053}">
      <dgm:prSet custT="1"/>
      <dgm:spPr/>
      <dgm:t>
        <a:bodyPr/>
        <a:lstStyle/>
        <a:p>
          <a:r>
            <a:rPr lang="en-GB" sz="1100" dirty="0"/>
            <a:t>• </a:t>
          </a:r>
          <a:r>
            <a:rPr lang="en-GB" sz="1400" dirty="0">
              <a:latin typeface="Arial" panose="020B0604020202020204" pitchFamily="34" charset="0"/>
              <a:cs typeface="Arial" panose="020B0604020202020204" pitchFamily="34" charset="0"/>
            </a:rPr>
            <a:t>Risk: Prioritizing digital-first strategies may exacerbate existing disparities among individuals without adequate technology, internet access, digital literacy, or self-assurance.</a:t>
          </a:r>
          <a:endParaRPr lang="en-US" sz="1400" dirty="0">
            <a:latin typeface="Arial" panose="020B0604020202020204" pitchFamily="34" charset="0"/>
            <a:cs typeface="Arial" panose="020B0604020202020204" pitchFamily="34" charset="0"/>
          </a:endParaRPr>
        </a:p>
      </dgm:t>
    </dgm:pt>
    <dgm:pt modelId="{C2046D5D-7695-4A12-8626-527CE5A89891}" type="parTrans" cxnId="{9D335A8B-42B2-4177-9694-4646DB6F1D21}">
      <dgm:prSet/>
      <dgm:spPr/>
      <dgm:t>
        <a:bodyPr/>
        <a:lstStyle/>
        <a:p>
          <a:endParaRPr lang="en-US"/>
        </a:p>
      </dgm:t>
    </dgm:pt>
    <dgm:pt modelId="{5E25102C-1ACD-4708-854B-036508A1C59C}" type="sibTrans" cxnId="{9D335A8B-42B2-4177-9694-4646DB6F1D21}">
      <dgm:prSet/>
      <dgm:spPr/>
      <dgm:t>
        <a:bodyPr/>
        <a:lstStyle/>
        <a:p>
          <a:endParaRPr lang="en-US"/>
        </a:p>
      </dgm:t>
    </dgm:pt>
    <dgm:pt modelId="{D90F6D81-4920-4C90-AAD8-3F6D4E043D75}" type="pres">
      <dgm:prSet presAssocID="{32AED90F-7320-4263-9C44-D2B9757CB8D6}" presName="diagram" presStyleCnt="0">
        <dgm:presLayoutVars>
          <dgm:dir/>
          <dgm:resizeHandles val="exact"/>
        </dgm:presLayoutVars>
      </dgm:prSet>
      <dgm:spPr/>
    </dgm:pt>
    <dgm:pt modelId="{0CC7CD2E-13B0-4B1D-BC62-58849A3FDD72}" type="pres">
      <dgm:prSet presAssocID="{F3434DAB-F01E-4E4B-84F5-FF2AAF0C9B82}" presName="node" presStyleLbl="node1" presStyleIdx="0" presStyleCnt="5">
        <dgm:presLayoutVars>
          <dgm:bulletEnabled val="1"/>
        </dgm:presLayoutVars>
      </dgm:prSet>
      <dgm:spPr/>
    </dgm:pt>
    <dgm:pt modelId="{0B5D2007-CDCF-46A1-9403-C1313BB19D74}" type="pres">
      <dgm:prSet presAssocID="{53C679B9-3627-4A81-8ED6-9903599C6983}" presName="sibTrans" presStyleLbl="sibTrans2D1" presStyleIdx="0" presStyleCnt="4"/>
      <dgm:spPr/>
    </dgm:pt>
    <dgm:pt modelId="{37AB2436-3821-4092-8CE9-886C7B5D2FD4}" type="pres">
      <dgm:prSet presAssocID="{53C679B9-3627-4A81-8ED6-9903599C6983}" presName="connectorText" presStyleLbl="sibTrans2D1" presStyleIdx="0" presStyleCnt="4"/>
      <dgm:spPr/>
    </dgm:pt>
    <dgm:pt modelId="{C20E1B93-B03B-45FA-BF33-23F7241ECD8A}" type="pres">
      <dgm:prSet presAssocID="{ADB7CE7D-5D6E-42AE-BCC3-7F05294127C9}" presName="node" presStyleLbl="node1" presStyleIdx="1" presStyleCnt="5">
        <dgm:presLayoutVars>
          <dgm:bulletEnabled val="1"/>
        </dgm:presLayoutVars>
      </dgm:prSet>
      <dgm:spPr/>
    </dgm:pt>
    <dgm:pt modelId="{868975E2-B28B-4E1E-B522-AC33C55A4D5F}" type="pres">
      <dgm:prSet presAssocID="{551A55B0-2937-4867-BBE1-40FD220363A9}" presName="sibTrans" presStyleLbl="sibTrans2D1" presStyleIdx="1" presStyleCnt="4"/>
      <dgm:spPr/>
    </dgm:pt>
    <dgm:pt modelId="{0165CC3A-09DA-49AF-9A6C-0F7A2C89C87B}" type="pres">
      <dgm:prSet presAssocID="{551A55B0-2937-4867-BBE1-40FD220363A9}" presName="connectorText" presStyleLbl="sibTrans2D1" presStyleIdx="1" presStyleCnt="4"/>
      <dgm:spPr/>
    </dgm:pt>
    <dgm:pt modelId="{C4A6186D-D6A9-4446-8E92-ADA21608CBD4}" type="pres">
      <dgm:prSet presAssocID="{92E9CBB0-9A5B-44D9-A1EE-CB3A7F47A770}" presName="node" presStyleLbl="node1" presStyleIdx="2" presStyleCnt="5">
        <dgm:presLayoutVars>
          <dgm:bulletEnabled val="1"/>
        </dgm:presLayoutVars>
      </dgm:prSet>
      <dgm:spPr/>
    </dgm:pt>
    <dgm:pt modelId="{A5B88EC1-AE65-404F-87E5-87AC4670E627}" type="pres">
      <dgm:prSet presAssocID="{FC002C76-7263-4564-AA9B-91B93D1B2F22}" presName="sibTrans" presStyleLbl="sibTrans2D1" presStyleIdx="2" presStyleCnt="4"/>
      <dgm:spPr/>
    </dgm:pt>
    <dgm:pt modelId="{23A18178-9308-4E3A-B12A-A38FF54768F0}" type="pres">
      <dgm:prSet presAssocID="{FC002C76-7263-4564-AA9B-91B93D1B2F22}" presName="connectorText" presStyleLbl="sibTrans2D1" presStyleIdx="2" presStyleCnt="4"/>
      <dgm:spPr/>
    </dgm:pt>
    <dgm:pt modelId="{AFD2DA36-EF7B-4292-82C2-B2B8A58AC57A}" type="pres">
      <dgm:prSet presAssocID="{77FDDEB8-3078-4DA7-B285-80E10D4D4C82}" presName="node" presStyleLbl="node1" presStyleIdx="3" presStyleCnt="5">
        <dgm:presLayoutVars>
          <dgm:bulletEnabled val="1"/>
        </dgm:presLayoutVars>
      </dgm:prSet>
      <dgm:spPr/>
    </dgm:pt>
    <dgm:pt modelId="{A92B51AB-2234-4903-803B-6856228B2329}" type="pres">
      <dgm:prSet presAssocID="{08DCF695-EC53-4CD9-ADB0-EC0EBD2793DB}" presName="sibTrans" presStyleLbl="sibTrans2D1" presStyleIdx="3" presStyleCnt="4"/>
      <dgm:spPr/>
    </dgm:pt>
    <dgm:pt modelId="{0A38F92E-D013-4BD4-9638-24E56A30F03B}" type="pres">
      <dgm:prSet presAssocID="{08DCF695-EC53-4CD9-ADB0-EC0EBD2793DB}" presName="connectorText" presStyleLbl="sibTrans2D1" presStyleIdx="3" presStyleCnt="4"/>
      <dgm:spPr/>
    </dgm:pt>
    <dgm:pt modelId="{43232E20-83BB-49DE-BF83-29A23DC404C0}" type="pres">
      <dgm:prSet presAssocID="{8F72A25A-F9DE-4583-9A8B-1FFB8FD89053}" presName="node" presStyleLbl="node1" presStyleIdx="4" presStyleCnt="5">
        <dgm:presLayoutVars>
          <dgm:bulletEnabled val="1"/>
        </dgm:presLayoutVars>
      </dgm:prSet>
      <dgm:spPr/>
    </dgm:pt>
  </dgm:ptLst>
  <dgm:cxnLst>
    <dgm:cxn modelId="{85F8480E-8F08-43BD-9EE3-17E0375165C0}" type="presOf" srcId="{08DCF695-EC53-4CD9-ADB0-EC0EBD2793DB}" destId="{0A38F92E-D013-4BD4-9638-24E56A30F03B}" srcOrd="1" destOrd="0" presId="urn:microsoft.com/office/officeart/2005/8/layout/process5"/>
    <dgm:cxn modelId="{768A5814-FF76-49DB-9364-365CEFA3B60D}" srcId="{32AED90F-7320-4263-9C44-D2B9757CB8D6}" destId="{ADB7CE7D-5D6E-42AE-BCC3-7F05294127C9}" srcOrd="1" destOrd="0" parTransId="{B89837FC-59F4-4878-A9CA-71A34F16C6BB}" sibTransId="{551A55B0-2937-4867-BBE1-40FD220363A9}"/>
    <dgm:cxn modelId="{E05D4D16-A790-4D3A-99FC-E85688BFB969}" type="presOf" srcId="{53C679B9-3627-4A81-8ED6-9903599C6983}" destId="{0B5D2007-CDCF-46A1-9403-C1313BB19D74}" srcOrd="0" destOrd="0" presId="urn:microsoft.com/office/officeart/2005/8/layout/process5"/>
    <dgm:cxn modelId="{CCB0D85B-1FDB-4D6A-8EFE-660A1DAF45F2}" type="presOf" srcId="{ADB7CE7D-5D6E-42AE-BCC3-7F05294127C9}" destId="{C20E1B93-B03B-45FA-BF33-23F7241ECD8A}" srcOrd="0" destOrd="0" presId="urn:microsoft.com/office/officeart/2005/8/layout/process5"/>
    <dgm:cxn modelId="{5F82D960-8343-4176-8F6C-4FE13FAF133A}" type="presOf" srcId="{77FDDEB8-3078-4DA7-B285-80E10D4D4C82}" destId="{AFD2DA36-EF7B-4292-82C2-B2B8A58AC57A}" srcOrd="0" destOrd="0" presId="urn:microsoft.com/office/officeart/2005/8/layout/process5"/>
    <dgm:cxn modelId="{161B2D61-B44E-4EDD-93C4-B63A5A16B0CE}" srcId="{32AED90F-7320-4263-9C44-D2B9757CB8D6}" destId="{77FDDEB8-3078-4DA7-B285-80E10D4D4C82}" srcOrd="3" destOrd="0" parTransId="{A9698031-0A63-43C2-8DEC-A63CFDDF99A7}" sibTransId="{08DCF695-EC53-4CD9-ADB0-EC0EBD2793DB}"/>
    <dgm:cxn modelId="{F8C8FA47-7A62-45E2-97F8-EB8B9EC20C7F}" srcId="{32AED90F-7320-4263-9C44-D2B9757CB8D6}" destId="{F3434DAB-F01E-4E4B-84F5-FF2AAF0C9B82}" srcOrd="0" destOrd="0" parTransId="{CC22E7CE-2770-4115-BB77-B52DCFE7DABA}" sibTransId="{53C679B9-3627-4A81-8ED6-9903599C6983}"/>
    <dgm:cxn modelId="{26C8864E-5CC3-4ADB-A7FC-29766EF46EBF}" srcId="{32AED90F-7320-4263-9C44-D2B9757CB8D6}" destId="{92E9CBB0-9A5B-44D9-A1EE-CB3A7F47A770}" srcOrd="2" destOrd="0" parTransId="{0E2F1061-9649-4ADD-B8F6-61F25D5A2637}" sibTransId="{FC002C76-7263-4564-AA9B-91B93D1B2F22}"/>
    <dgm:cxn modelId="{4D3F8C57-BFE7-4633-A5B4-1286A09B3680}" type="presOf" srcId="{53C679B9-3627-4A81-8ED6-9903599C6983}" destId="{37AB2436-3821-4092-8CE9-886C7B5D2FD4}" srcOrd="1" destOrd="0" presId="urn:microsoft.com/office/officeart/2005/8/layout/process5"/>
    <dgm:cxn modelId="{0A27848A-86A7-40AC-A1E2-28CECD8045DF}" type="presOf" srcId="{F3434DAB-F01E-4E4B-84F5-FF2AAF0C9B82}" destId="{0CC7CD2E-13B0-4B1D-BC62-58849A3FDD72}" srcOrd="0" destOrd="0" presId="urn:microsoft.com/office/officeart/2005/8/layout/process5"/>
    <dgm:cxn modelId="{8F8B9B8A-ED8C-433A-B2B2-72B18A519467}" type="presOf" srcId="{551A55B0-2937-4867-BBE1-40FD220363A9}" destId="{868975E2-B28B-4E1E-B522-AC33C55A4D5F}" srcOrd="0" destOrd="0" presId="urn:microsoft.com/office/officeart/2005/8/layout/process5"/>
    <dgm:cxn modelId="{9D335A8B-42B2-4177-9694-4646DB6F1D21}" srcId="{32AED90F-7320-4263-9C44-D2B9757CB8D6}" destId="{8F72A25A-F9DE-4583-9A8B-1FFB8FD89053}" srcOrd="4" destOrd="0" parTransId="{C2046D5D-7695-4A12-8626-527CE5A89891}" sibTransId="{5E25102C-1ACD-4708-854B-036508A1C59C}"/>
    <dgm:cxn modelId="{CB47EC8C-F948-40D2-9D71-A29CF4823D41}" type="presOf" srcId="{32AED90F-7320-4263-9C44-D2B9757CB8D6}" destId="{D90F6D81-4920-4C90-AAD8-3F6D4E043D75}" srcOrd="0" destOrd="0" presId="urn:microsoft.com/office/officeart/2005/8/layout/process5"/>
    <dgm:cxn modelId="{1E624EA9-CE62-4A4B-893F-40FD63E77D33}" type="presOf" srcId="{92E9CBB0-9A5B-44D9-A1EE-CB3A7F47A770}" destId="{C4A6186D-D6A9-4446-8E92-ADA21608CBD4}" srcOrd="0" destOrd="0" presId="urn:microsoft.com/office/officeart/2005/8/layout/process5"/>
    <dgm:cxn modelId="{61121AAA-0721-4C0E-988E-57FD3D154F53}" type="presOf" srcId="{FC002C76-7263-4564-AA9B-91B93D1B2F22}" destId="{A5B88EC1-AE65-404F-87E5-87AC4670E627}" srcOrd="0" destOrd="0" presId="urn:microsoft.com/office/officeart/2005/8/layout/process5"/>
    <dgm:cxn modelId="{7D0337B0-545A-483E-8C73-24EAEDF3FFC8}" type="presOf" srcId="{551A55B0-2937-4867-BBE1-40FD220363A9}" destId="{0165CC3A-09DA-49AF-9A6C-0F7A2C89C87B}" srcOrd="1" destOrd="0" presId="urn:microsoft.com/office/officeart/2005/8/layout/process5"/>
    <dgm:cxn modelId="{D1221BBA-77FB-47F8-83DB-E4DFECB5BC4D}" type="presOf" srcId="{08DCF695-EC53-4CD9-ADB0-EC0EBD2793DB}" destId="{A92B51AB-2234-4903-803B-6856228B2329}" srcOrd="0" destOrd="0" presId="urn:microsoft.com/office/officeart/2005/8/layout/process5"/>
    <dgm:cxn modelId="{E88783C0-B469-4D56-8339-4AA49492D891}" type="presOf" srcId="{FC002C76-7263-4564-AA9B-91B93D1B2F22}" destId="{23A18178-9308-4E3A-B12A-A38FF54768F0}" srcOrd="1" destOrd="0" presId="urn:microsoft.com/office/officeart/2005/8/layout/process5"/>
    <dgm:cxn modelId="{D7DAA8FF-66A1-451F-A6D6-23BE1BEB1075}" type="presOf" srcId="{8F72A25A-F9DE-4583-9A8B-1FFB8FD89053}" destId="{43232E20-83BB-49DE-BF83-29A23DC404C0}" srcOrd="0" destOrd="0" presId="urn:microsoft.com/office/officeart/2005/8/layout/process5"/>
    <dgm:cxn modelId="{D09CE778-4BBD-49B8-BDEE-15CE29EB3A5D}" type="presParOf" srcId="{D90F6D81-4920-4C90-AAD8-3F6D4E043D75}" destId="{0CC7CD2E-13B0-4B1D-BC62-58849A3FDD72}" srcOrd="0" destOrd="0" presId="urn:microsoft.com/office/officeart/2005/8/layout/process5"/>
    <dgm:cxn modelId="{AA3F9838-5C15-4014-89EC-4B7366D6DE3D}" type="presParOf" srcId="{D90F6D81-4920-4C90-AAD8-3F6D4E043D75}" destId="{0B5D2007-CDCF-46A1-9403-C1313BB19D74}" srcOrd="1" destOrd="0" presId="urn:microsoft.com/office/officeart/2005/8/layout/process5"/>
    <dgm:cxn modelId="{A938E455-5ABE-43FF-8425-71026EEE6BF5}" type="presParOf" srcId="{0B5D2007-CDCF-46A1-9403-C1313BB19D74}" destId="{37AB2436-3821-4092-8CE9-886C7B5D2FD4}" srcOrd="0" destOrd="0" presId="urn:microsoft.com/office/officeart/2005/8/layout/process5"/>
    <dgm:cxn modelId="{0ED89A6F-5C9E-419B-A24A-98590D7E8896}" type="presParOf" srcId="{D90F6D81-4920-4C90-AAD8-3F6D4E043D75}" destId="{C20E1B93-B03B-45FA-BF33-23F7241ECD8A}" srcOrd="2" destOrd="0" presId="urn:microsoft.com/office/officeart/2005/8/layout/process5"/>
    <dgm:cxn modelId="{01D8A251-2CFB-42FA-8C3E-BF97DBEDCF4D}" type="presParOf" srcId="{D90F6D81-4920-4C90-AAD8-3F6D4E043D75}" destId="{868975E2-B28B-4E1E-B522-AC33C55A4D5F}" srcOrd="3" destOrd="0" presId="urn:microsoft.com/office/officeart/2005/8/layout/process5"/>
    <dgm:cxn modelId="{CFF3C52A-B4C9-4A74-AA0C-47208D95C812}" type="presParOf" srcId="{868975E2-B28B-4E1E-B522-AC33C55A4D5F}" destId="{0165CC3A-09DA-49AF-9A6C-0F7A2C89C87B}" srcOrd="0" destOrd="0" presId="urn:microsoft.com/office/officeart/2005/8/layout/process5"/>
    <dgm:cxn modelId="{218A33AB-DE44-4BF1-B6D2-29CA5A4DD4B0}" type="presParOf" srcId="{D90F6D81-4920-4C90-AAD8-3F6D4E043D75}" destId="{C4A6186D-D6A9-4446-8E92-ADA21608CBD4}" srcOrd="4" destOrd="0" presId="urn:microsoft.com/office/officeart/2005/8/layout/process5"/>
    <dgm:cxn modelId="{ED00F970-EAB7-4124-ADC8-B32E1EA632A9}" type="presParOf" srcId="{D90F6D81-4920-4C90-AAD8-3F6D4E043D75}" destId="{A5B88EC1-AE65-404F-87E5-87AC4670E627}" srcOrd="5" destOrd="0" presId="urn:microsoft.com/office/officeart/2005/8/layout/process5"/>
    <dgm:cxn modelId="{7A77C059-DA65-4DCA-AF4A-997345C0C7E7}" type="presParOf" srcId="{A5B88EC1-AE65-404F-87E5-87AC4670E627}" destId="{23A18178-9308-4E3A-B12A-A38FF54768F0}" srcOrd="0" destOrd="0" presId="urn:microsoft.com/office/officeart/2005/8/layout/process5"/>
    <dgm:cxn modelId="{3895C0E0-5D4A-4FDE-B779-4332B1C8546A}" type="presParOf" srcId="{D90F6D81-4920-4C90-AAD8-3F6D4E043D75}" destId="{AFD2DA36-EF7B-4292-82C2-B2B8A58AC57A}" srcOrd="6" destOrd="0" presId="urn:microsoft.com/office/officeart/2005/8/layout/process5"/>
    <dgm:cxn modelId="{B445002E-EFD7-4F2A-9053-BF0D079A98E5}" type="presParOf" srcId="{D90F6D81-4920-4C90-AAD8-3F6D4E043D75}" destId="{A92B51AB-2234-4903-803B-6856228B2329}" srcOrd="7" destOrd="0" presId="urn:microsoft.com/office/officeart/2005/8/layout/process5"/>
    <dgm:cxn modelId="{0741983C-594D-451D-B6F8-92ED1C82B664}" type="presParOf" srcId="{A92B51AB-2234-4903-803B-6856228B2329}" destId="{0A38F92E-D013-4BD4-9638-24E56A30F03B}" srcOrd="0" destOrd="0" presId="urn:microsoft.com/office/officeart/2005/8/layout/process5"/>
    <dgm:cxn modelId="{EB722244-97DE-4C44-A51E-3A0543937F64}" type="presParOf" srcId="{D90F6D81-4920-4C90-AAD8-3F6D4E043D75}" destId="{43232E20-83BB-49DE-BF83-29A23DC404C0}"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E7BB47FB-8F93-4C06-8E54-D1CA2877226A}"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610B1EAA-0424-4E57-AA06-72A8B4141E78}">
      <dgm:prSet custT="1"/>
      <dgm:spPr/>
      <dgm:t>
        <a:bodyPr/>
        <a:lstStyle/>
        <a:p>
          <a:pPr>
            <a:lnSpc>
              <a:spcPct val="100000"/>
            </a:lnSpc>
          </a:pPr>
          <a:r>
            <a:rPr lang="en-US" sz="1600" dirty="0">
              <a:latin typeface="Arial" panose="020B0604020202020204" pitchFamily="34" charset="0"/>
              <a:cs typeface="Arial" panose="020B0604020202020204" pitchFamily="34" charset="0"/>
            </a:rPr>
            <a:t>• Prevention targets risk before illness becomes more complex and costly.</a:t>
          </a:r>
        </a:p>
      </dgm:t>
    </dgm:pt>
    <dgm:pt modelId="{464E4F20-91E6-452E-B7B3-9AAC5E84928A}" type="parTrans" cxnId="{2C9330B9-7E28-4180-AC16-60F77D754FE3}">
      <dgm:prSet/>
      <dgm:spPr/>
      <dgm:t>
        <a:bodyPr/>
        <a:lstStyle/>
        <a:p>
          <a:endParaRPr lang="en-US"/>
        </a:p>
      </dgm:t>
    </dgm:pt>
    <dgm:pt modelId="{AB0F19FD-FBB9-4383-8C31-40F4BF1BEB87}" type="sibTrans" cxnId="{2C9330B9-7E28-4180-AC16-60F77D754FE3}">
      <dgm:prSet/>
      <dgm:spPr/>
      <dgm:t>
        <a:bodyPr/>
        <a:lstStyle/>
        <a:p>
          <a:pPr>
            <a:lnSpc>
              <a:spcPct val="100000"/>
            </a:lnSpc>
          </a:pPr>
          <a:endParaRPr lang="en-US"/>
        </a:p>
      </dgm:t>
    </dgm:pt>
    <dgm:pt modelId="{07016C87-5432-4E84-A52E-BA6128B463F9}">
      <dgm:prSet custT="1"/>
      <dgm:spPr/>
      <dgm:t>
        <a:bodyPr/>
        <a:lstStyle/>
        <a:p>
          <a:pPr>
            <a:lnSpc>
              <a:spcPct val="100000"/>
            </a:lnSpc>
          </a:pPr>
          <a:r>
            <a:rPr lang="en-US" sz="1200" dirty="0"/>
            <a:t>• </a:t>
          </a:r>
          <a:r>
            <a:rPr lang="en-US" sz="1600" dirty="0">
              <a:latin typeface="Arial" panose="020B0604020202020204" pitchFamily="34" charset="0"/>
              <a:cs typeface="Arial" panose="020B0604020202020204" pitchFamily="34" charset="0"/>
            </a:rPr>
            <a:t>Healthy environments can support active travel, healthier food choices and cleaner air.</a:t>
          </a:r>
        </a:p>
      </dgm:t>
    </dgm:pt>
    <dgm:pt modelId="{8A90CB44-8953-4D89-9165-1C039CBC025C}" type="parTrans" cxnId="{1CE11677-55E1-46FF-87A4-21F23436832F}">
      <dgm:prSet/>
      <dgm:spPr/>
      <dgm:t>
        <a:bodyPr/>
        <a:lstStyle/>
        <a:p>
          <a:endParaRPr lang="en-US"/>
        </a:p>
      </dgm:t>
    </dgm:pt>
    <dgm:pt modelId="{317C3C6A-2623-4674-9BD6-59C31597362D}" type="sibTrans" cxnId="{1CE11677-55E1-46FF-87A4-21F23436832F}">
      <dgm:prSet/>
      <dgm:spPr/>
      <dgm:t>
        <a:bodyPr/>
        <a:lstStyle/>
        <a:p>
          <a:pPr>
            <a:lnSpc>
              <a:spcPct val="100000"/>
            </a:lnSpc>
          </a:pPr>
          <a:endParaRPr lang="en-US"/>
        </a:p>
      </dgm:t>
    </dgm:pt>
    <dgm:pt modelId="{664CCF6D-9845-4334-8A63-4D0238BFE60E}">
      <dgm:prSet custT="1"/>
      <dgm:spPr/>
      <dgm:t>
        <a:bodyPr/>
        <a:lstStyle/>
        <a:p>
          <a:pPr>
            <a:lnSpc>
              <a:spcPct val="100000"/>
            </a:lnSpc>
          </a:pPr>
          <a:r>
            <a:rPr lang="en-US" sz="1600" dirty="0">
              <a:latin typeface="Arial" panose="020B0604020202020204" pitchFamily="34" charset="0"/>
              <a:cs typeface="Arial" panose="020B0604020202020204" pitchFamily="34" charset="0"/>
            </a:rPr>
            <a:t>• Greener NHS action links lower emissions with long-term health and system resilience.</a:t>
          </a:r>
        </a:p>
      </dgm:t>
    </dgm:pt>
    <dgm:pt modelId="{25C461F7-6708-4909-83FD-5EFAABE6F4B2}" type="parTrans" cxnId="{52695401-07BE-43DD-8AA1-CA2D2270E540}">
      <dgm:prSet/>
      <dgm:spPr/>
      <dgm:t>
        <a:bodyPr/>
        <a:lstStyle/>
        <a:p>
          <a:endParaRPr lang="en-US"/>
        </a:p>
      </dgm:t>
    </dgm:pt>
    <dgm:pt modelId="{854D86AE-A5C0-4335-A42E-10116A6CB9C7}" type="sibTrans" cxnId="{52695401-07BE-43DD-8AA1-CA2D2270E540}">
      <dgm:prSet/>
      <dgm:spPr/>
      <dgm:t>
        <a:bodyPr/>
        <a:lstStyle/>
        <a:p>
          <a:pPr>
            <a:lnSpc>
              <a:spcPct val="100000"/>
            </a:lnSpc>
          </a:pPr>
          <a:endParaRPr lang="en-US"/>
        </a:p>
      </dgm:t>
    </dgm:pt>
    <dgm:pt modelId="{203D6321-D3B3-44B0-9A02-323BF277B075}">
      <dgm:prSet custT="1"/>
      <dgm:spPr/>
      <dgm:t>
        <a:bodyPr/>
        <a:lstStyle/>
        <a:p>
          <a:pPr>
            <a:lnSpc>
              <a:spcPct val="100000"/>
            </a:lnSpc>
          </a:pPr>
          <a:r>
            <a:rPr lang="en-US" sz="1600" dirty="0">
              <a:latin typeface="Arial" panose="020B0604020202020204" pitchFamily="34" charset="0"/>
              <a:cs typeface="Arial" panose="020B0604020202020204" pitchFamily="34" charset="0"/>
            </a:rPr>
            <a:t>• Examples include prevention </a:t>
          </a:r>
          <a:r>
            <a:rPr lang="en-US" sz="1600" dirty="0" err="1">
              <a:latin typeface="Arial" panose="020B0604020202020204" pitchFamily="34" charset="0"/>
              <a:cs typeface="Arial" panose="020B0604020202020204" pitchFamily="34" charset="0"/>
            </a:rPr>
            <a:t>programmes</a:t>
          </a:r>
          <a:r>
            <a:rPr lang="en-US" sz="1600" dirty="0">
              <a:latin typeface="Arial" panose="020B0604020202020204" pitchFamily="34" charset="0"/>
              <a:cs typeface="Arial" panose="020B0604020202020204" pitchFamily="34" charset="0"/>
            </a:rPr>
            <a:t>, vaccination, screening, tobacco control and community health promotion</a:t>
          </a:r>
          <a:r>
            <a:rPr lang="en-US" sz="1200" dirty="0">
              <a:latin typeface="Arial" panose="020B0604020202020204" pitchFamily="34" charset="0"/>
              <a:cs typeface="Arial" panose="020B0604020202020204" pitchFamily="34" charset="0"/>
            </a:rPr>
            <a:t>.</a:t>
          </a:r>
        </a:p>
      </dgm:t>
    </dgm:pt>
    <dgm:pt modelId="{B7564FDE-836E-456C-AB52-8791E917004C}" type="parTrans" cxnId="{0FA3EA2C-BBDA-48B5-8B24-025882C47241}">
      <dgm:prSet/>
      <dgm:spPr/>
      <dgm:t>
        <a:bodyPr/>
        <a:lstStyle/>
        <a:p>
          <a:endParaRPr lang="en-US"/>
        </a:p>
      </dgm:t>
    </dgm:pt>
    <dgm:pt modelId="{5C219BD5-A6C3-482E-B27B-B34C245733E1}" type="sibTrans" cxnId="{0FA3EA2C-BBDA-48B5-8B24-025882C47241}">
      <dgm:prSet/>
      <dgm:spPr/>
      <dgm:t>
        <a:bodyPr/>
        <a:lstStyle/>
        <a:p>
          <a:pPr>
            <a:lnSpc>
              <a:spcPct val="100000"/>
            </a:lnSpc>
          </a:pPr>
          <a:endParaRPr lang="en-US"/>
        </a:p>
      </dgm:t>
    </dgm:pt>
    <dgm:pt modelId="{8DB8139B-1C62-400D-AB51-7392C0D568BD}">
      <dgm:prSet custT="1"/>
      <dgm:spPr/>
      <dgm:t>
        <a:bodyPr/>
        <a:lstStyle/>
        <a:p>
          <a:pPr>
            <a:lnSpc>
              <a:spcPct val="100000"/>
            </a:lnSpc>
          </a:pPr>
          <a:r>
            <a:rPr lang="en-US" sz="1300" dirty="0"/>
            <a:t>• </a:t>
          </a:r>
          <a:r>
            <a:rPr lang="en-US" sz="1600" dirty="0">
              <a:latin typeface="Arial" panose="020B0604020202020204" pitchFamily="34" charset="0"/>
              <a:cs typeface="Arial" panose="020B0604020202020204" pitchFamily="34" charset="0"/>
            </a:rPr>
            <a:t>Critical balance: </a:t>
          </a:r>
          <a:r>
            <a:rPr lang="en-US" sz="1600" dirty="0" err="1">
              <a:latin typeface="Arial" panose="020B0604020202020204" pitchFamily="34" charset="0"/>
              <a:cs typeface="Arial" panose="020B0604020202020204" pitchFamily="34" charset="0"/>
            </a:rPr>
            <a:t>behaviour</a:t>
          </a:r>
          <a:r>
            <a:rPr lang="en-US" sz="1600" dirty="0">
              <a:latin typeface="Arial" panose="020B0604020202020204" pitchFamily="34" charset="0"/>
              <a:cs typeface="Arial" panose="020B0604020202020204" pitchFamily="34" charset="0"/>
            </a:rPr>
            <a:t>-focused campaigns should not place responsibility entirely on individuals when structural conditions constrain choice.</a:t>
          </a:r>
        </a:p>
      </dgm:t>
    </dgm:pt>
    <dgm:pt modelId="{E391464C-C0C1-4A24-B454-6853211BE5DA}" type="parTrans" cxnId="{165A3F50-43B9-4749-90F2-605FF5C3A57C}">
      <dgm:prSet/>
      <dgm:spPr/>
      <dgm:t>
        <a:bodyPr/>
        <a:lstStyle/>
        <a:p>
          <a:endParaRPr lang="en-US"/>
        </a:p>
      </dgm:t>
    </dgm:pt>
    <dgm:pt modelId="{06B08DB2-5A30-46D0-B6FF-BF5A4A924AB1}" type="sibTrans" cxnId="{165A3F50-43B9-4749-90F2-605FF5C3A57C}">
      <dgm:prSet/>
      <dgm:spPr/>
      <dgm:t>
        <a:bodyPr/>
        <a:lstStyle/>
        <a:p>
          <a:endParaRPr lang="en-US"/>
        </a:p>
      </dgm:t>
    </dgm:pt>
    <dgm:pt modelId="{DC72B686-A0C0-4344-80C2-17742CEBD6E0}" type="pres">
      <dgm:prSet presAssocID="{E7BB47FB-8F93-4C06-8E54-D1CA2877226A}" presName="root" presStyleCnt="0">
        <dgm:presLayoutVars>
          <dgm:dir/>
          <dgm:resizeHandles val="exact"/>
        </dgm:presLayoutVars>
      </dgm:prSet>
      <dgm:spPr/>
    </dgm:pt>
    <dgm:pt modelId="{DA1AE227-0C29-4F77-857B-A9CEB73FCA6A}" type="pres">
      <dgm:prSet presAssocID="{E7BB47FB-8F93-4C06-8E54-D1CA2877226A}" presName="container" presStyleCnt="0">
        <dgm:presLayoutVars>
          <dgm:dir/>
          <dgm:resizeHandles val="exact"/>
        </dgm:presLayoutVars>
      </dgm:prSet>
      <dgm:spPr/>
    </dgm:pt>
    <dgm:pt modelId="{5B08D300-9E54-4BF7-999A-194F4E7CB392}" type="pres">
      <dgm:prSet presAssocID="{610B1EAA-0424-4E57-AA06-72A8B4141E78}" presName="compNode" presStyleCnt="0"/>
      <dgm:spPr/>
    </dgm:pt>
    <dgm:pt modelId="{F5858D36-55DA-421A-8AC8-DC10DACA62BD}" type="pres">
      <dgm:prSet presAssocID="{610B1EAA-0424-4E57-AA06-72A8B4141E78}" presName="iconBgRect" presStyleLbl="bgShp" presStyleIdx="0" presStyleCnt="5"/>
      <dgm:spPr/>
    </dgm:pt>
    <dgm:pt modelId="{145318F5-666C-4C35-846A-B1FD9C410598}" type="pres">
      <dgm:prSet presAssocID="{610B1EAA-0424-4E57-AA06-72A8B4141E78}"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Bullseye"/>
        </a:ext>
      </dgm:extLst>
    </dgm:pt>
    <dgm:pt modelId="{AC791107-094B-461F-BD63-C29619FEB803}" type="pres">
      <dgm:prSet presAssocID="{610B1EAA-0424-4E57-AA06-72A8B4141E78}" presName="spaceRect" presStyleCnt="0"/>
      <dgm:spPr/>
    </dgm:pt>
    <dgm:pt modelId="{C46AC5B6-4F8B-4231-B594-E061E60049C4}" type="pres">
      <dgm:prSet presAssocID="{610B1EAA-0424-4E57-AA06-72A8B4141E78}" presName="textRect" presStyleLbl="revTx" presStyleIdx="0" presStyleCnt="5">
        <dgm:presLayoutVars>
          <dgm:chMax val="1"/>
          <dgm:chPref val="1"/>
        </dgm:presLayoutVars>
      </dgm:prSet>
      <dgm:spPr/>
    </dgm:pt>
    <dgm:pt modelId="{8BEAC0F9-ADEA-44A9-B559-1C71BB39161E}" type="pres">
      <dgm:prSet presAssocID="{AB0F19FD-FBB9-4383-8C31-40F4BF1BEB87}" presName="sibTrans" presStyleLbl="sibTrans2D1" presStyleIdx="0" presStyleCnt="0"/>
      <dgm:spPr/>
    </dgm:pt>
    <dgm:pt modelId="{103B8C37-9B81-4ED2-AE0B-28827204F081}" type="pres">
      <dgm:prSet presAssocID="{07016C87-5432-4E84-A52E-BA6128B463F9}" presName="compNode" presStyleCnt="0"/>
      <dgm:spPr/>
    </dgm:pt>
    <dgm:pt modelId="{C5523408-FA87-4C8D-A9C0-20C2778924DF}" type="pres">
      <dgm:prSet presAssocID="{07016C87-5432-4E84-A52E-BA6128B463F9}" presName="iconBgRect" presStyleLbl="bgShp" presStyleIdx="1" presStyleCnt="5"/>
      <dgm:spPr/>
    </dgm:pt>
    <dgm:pt modelId="{5DE7DDAC-6833-4D99-A40C-9C8D3F389C27}" type="pres">
      <dgm:prSet presAssocID="{07016C87-5432-4E84-A52E-BA6128B463F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ruit Bowl"/>
        </a:ext>
      </dgm:extLst>
    </dgm:pt>
    <dgm:pt modelId="{25354559-12F4-42A2-8D0C-462E9C7DC2A6}" type="pres">
      <dgm:prSet presAssocID="{07016C87-5432-4E84-A52E-BA6128B463F9}" presName="spaceRect" presStyleCnt="0"/>
      <dgm:spPr/>
    </dgm:pt>
    <dgm:pt modelId="{E46E9EF0-7B53-42F9-9D01-3FABB6130AB6}" type="pres">
      <dgm:prSet presAssocID="{07016C87-5432-4E84-A52E-BA6128B463F9}" presName="textRect" presStyleLbl="revTx" presStyleIdx="1" presStyleCnt="5">
        <dgm:presLayoutVars>
          <dgm:chMax val="1"/>
          <dgm:chPref val="1"/>
        </dgm:presLayoutVars>
      </dgm:prSet>
      <dgm:spPr/>
    </dgm:pt>
    <dgm:pt modelId="{143FCBA1-2F87-4072-AEB5-C8423A56AFC4}" type="pres">
      <dgm:prSet presAssocID="{317C3C6A-2623-4674-9BD6-59C31597362D}" presName="sibTrans" presStyleLbl="sibTrans2D1" presStyleIdx="0" presStyleCnt="0"/>
      <dgm:spPr/>
    </dgm:pt>
    <dgm:pt modelId="{14FDB6BE-11BF-4774-B182-6D5660521F8E}" type="pres">
      <dgm:prSet presAssocID="{664CCF6D-9845-4334-8A63-4D0238BFE60E}" presName="compNode" presStyleCnt="0"/>
      <dgm:spPr/>
    </dgm:pt>
    <dgm:pt modelId="{77CE101F-BA77-4B2B-AA78-412EDE89CB9F}" type="pres">
      <dgm:prSet presAssocID="{664CCF6D-9845-4334-8A63-4D0238BFE60E}" presName="iconBgRect" presStyleLbl="bgShp" presStyleIdx="2" presStyleCnt="5"/>
      <dgm:spPr/>
    </dgm:pt>
    <dgm:pt modelId="{C7E176AE-775B-4844-850A-129DC76DD6E0}" type="pres">
      <dgm:prSet presAssocID="{664CCF6D-9845-4334-8A63-4D0238BFE60E}"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Deciduous tree"/>
        </a:ext>
      </dgm:extLst>
    </dgm:pt>
    <dgm:pt modelId="{EE05CC1C-DDD0-4735-91BF-2738242753CE}" type="pres">
      <dgm:prSet presAssocID="{664CCF6D-9845-4334-8A63-4D0238BFE60E}" presName="spaceRect" presStyleCnt="0"/>
      <dgm:spPr/>
    </dgm:pt>
    <dgm:pt modelId="{B32031C1-A2E3-4417-867A-3A9AF5F88773}" type="pres">
      <dgm:prSet presAssocID="{664CCF6D-9845-4334-8A63-4D0238BFE60E}" presName="textRect" presStyleLbl="revTx" presStyleIdx="2" presStyleCnt="5">
        <dgm:presLayoutVars>
          <dgm:chMax val="1"/>
          <dgm:chPref val="1"/>
        </dgm:presLayoutVars>
      </dgm:prSet>
      <dgm:spPr/>
    </dgm:pt>
    <dgm:pt modelId="{12D068A7-AE39-4F9B-B3CD-D61B1FCA1F18}" type="pres">
      <dgm:prSet presAssocID="{854D86AE-A5C0-4335-A42E-10116A6CB9C7}" presName="sibTrans" presStyleLbl="sibTrans2D1" presStyleIdx="0" presStyleCnt="0"/>
      <dgm:spPr/>
    </dgm:pt>
    <dgm:pt modelId="{FAA98CA7-4BB6-4344-93F1-1C21F5050045}" type="pres">
      <dgm:prSet presAssocID="{203D6321-D3B3-44B0-9A02-323BF277B075}" presName="compNode" presStyleCnt="0"/>
      <dgm:spPr/>
    </dgm:pt>
    <dgm:pt modelId="{7DFA767E-0EE3-4179-A2BC-AAA63FBDD436}" type="pres">
      <dgm:prSet presAssocID="{203D6321-D3B3-44B0-9A02-323BF277B075}" presName="iconBgRect" presStyleLbl="bgShp" presStyleIdx="3" presStyleCnt="5"/>
      <dgm:spPr/>
    </dgm:pt>
    <dgm:pt modelId="{4908C334-3846-4A7B-925C-12A8F6F0B259}" type="pres">
      <dgm:prSet presAssocID="{203D6321-D3B3-44B0-9A02-323BF277B07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tethoscope"/>
        </a:ext>
      </dgm:extLst>
    </dgm:pt>
    <dgm:pt modelId="{E9712126-B761-48B9-B9D4-9E8FDDEAE307}" type="pres">
      <dgm:prSet presAssocID="{203D6321-D3B3-44B0-9A02-323BF277B075}" presName="spaceRect" presStyleCnt="0"/>
      <dgm:spPr/>
    </dgm:pt>
    <dgm:pt modelId="{D2F68F6E-1985-48A5-946D-E3111A082B53}" type="pres">
      <dgm:prSet presAssocID="{203D6321-D3B3-44B0-9A02-323BF277B075}" presName="textRect" presStyleLbl="revTx" presStyleIdx="3" presStyleCnt="5">
        <dgm:presLayoutVars>
          <dgm:chMax val="1"/>
          <dgm:chPref val="1"/>
        </dgm:presLayoutVars>
      </dgm:prSet>
      <dgm:spPr/>
    </dgm:pt>
    <dgm:pt modelId="{073630F8-6B9F-40C1-BC09-B5EB9BF49A2A}" type="pres">
      <dgm:prSet presAssocID="{5C219BD5-A6C3-482E-B27B-B34C245733E1}" presName="sibTrans" presStyleLbl="sibTrans2D1" presStyleIdx="0" presStyleCnt="0"/>
      <dgm:spPr/>
    </dgm:pt>
    <dgm:pt modelId="{4ABFCEE7-6E14-4E35-B78E-071E644BA02B}" type="pres">
      <dgm:prSet presAssocID="{8DB8139B-1C62-400D-AB51-7392C0D568BD}" presName="compNode" presStyleCnt="0"/>
      <dgm:spPr/>
    </dgm:pt>
    <dgm:pt modelId="{F2B629EB-3D3B-4F53-95B7-F3C01E9556F5}" type="pres">
      <dgm:prSet presAssocID="{8DB8139B-1C62-400D-AB51-7392C0D568BD}" presName="iconBgRect" presStyleLbl="bgShp" presStyleIdx="4" presStyleCnt="5"/>
      <dgm:spPr/>
    </dgm:pt>
    <dgm:pt modelId="{395D4109-1153-45B6-99EC-597C28996379}" type="pres">
      <dgm:prSet presAssocID="{8DB8139B-1C62-400D-AB51-7392C0D568B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Judge"/>
        </a:ext>
      </dgm:extLst>
    </dgm:pt>
    <dgm:pt modelId="{D922350D-A72C-438A-84D9-7A62309FEA85}" type="pres">
      <dgm:prSet presAssocID="{8DB8139B-1C62-400D-AB51-7392C0D568BD}" presName="spaceRect" presStyleCnt="0"/>
      <dgm:spPr/>
    </dgm:pt>
    <dgm:pt modelId="{B49D918F-19E7-4F4F-8093-C91BFD820176}" type="pres">
      <dgm:prSet presAssocID="{8DB8139B-1C62-400D-AB51-7392C0D568BD}" presName="textRect" presStyleLbl="revTx" presStyleIdx="4" presStyleCnt="5">
        <dgm:presLayoutVars>
          <dgm:chMax val="1"/>
          <dgm:chPref val="1"/>
        </dgm:presLayoutVars>
      </dgm:prSet>
      <dgm:spPr/>
    </dgm:pt>
  </dgm:ptLst>
  <dgm:cxnLst>
    <dgm:cxn modelId="{52695401-07BE-43DD-8AA1-CA2D2270E540}" srcId="{E7BB47FB-8F93-4C06-8E54-D1CA2877226A}" destId="{664CCF6D-9845-4334-8A63-4D0238BFE60E}" srcOrd="2" destOrd="0" parTransId="{25C461F7-6708-4909-83FD-5EFAABE6F4B2}" sibTransId="{854D86AE-A5C0-4335-A42E-10116A6CB9C7}"/>
    <dgm:cxn modelId="{A181F51F-E909-419E-800E-0ACA6ADAC41E}" type="presOf" srcId="{E7BB47FB-8F93-4C06-8E54-D1CA2877226A}" destId="{DC72B686-A0C0-4344-80C2-17742CEBD6E0}" srcOrd="0" destOrd="0" presId="urn:microsoft.com/office/officeart/2018/2/layout/IconCircleList"/>
    <dgm:cxn modelId="{C0D1BE2B-1F17-49AD-909C-1BFAFF27B229}" type="presOf" srcId="{854D86AE-A5C0-4335-A42E-10116A6CB9C7}" destId="{12D068A7-AE39-4F9B-B3CD-D61B1FCA1F18}" srcOrd="0" destOrd="0" presId="urn:microsoft.com/office/officeart/2018/2/layout/IconCircleList"/>
    <dgm:cxn modelId="{0FA3EA2C-BBDA-48B5-8B24-025882C47241}" srcId="{E7BB47FB-8F93-4C06-8E54-D1CA2877226A}" destId="{203D6321-D3B3-44B0-9A02-323BF277B075}" srcOrd="3" destOrd="0" parTransId="{B7564FDE-836E-456C-AB52-8791E917004C}" sibTransId="{5C219BD5-A6C3-482E-B27B-B34C245733E1}"/>
    <dgm:cxn modelId="{53C34F5B-FE8B-4E46-A203-DC2DC94D6DEA}" type="presOf" srcId="{07016C87-5432-4E84-A52E-BA6128B463F9}" destId="{E46E9EF0-7B53-42F9-9D01-3FABB6130AB6}" srcOrd="0" destOrd="0" presId="urn:microsoft.com/office/officeart/2018/2/layout/IconCircleList"/>
    <dgm:cxn modelId="{CDE67265-7033-43A8-8902-ABD474E84010}" type="presOf" srcId="{AB0F19FD-FBB9-4383-8C31-40F4BF1BEB87}" destId="{8BEAC0F9-ADEA-44A9-B559-1C71BB39161E}" srcOrd="0" destOrd="0" presId="urn:microsoft.com/office/officeart/2018/2/layout/IconCircleList"/>
    <dgm:cxn modelId="{165A3F50-43B9-4749-90F2-605FF5C3A57C}" srcId="{E7BB47FB-8F93-4C06-8E54-D1CA2877226A}" destId="{8DB8139B-1C62-400D-AB51-7392C0D568BD}" srcOrd="4" destOrd="0" parTransId="{E391464C-C0C1-4A24-B454-6853211BE5DA}" sibTransId="{06B08DB2-5A30-46D0-B6FF-BF5A4A924AB1}"/>
    <dgm:cxn modelId="{1CE11677-55E1-46FF-87A4-21F23436832F}" srcId="{E7BB47FB-8F93-4C06-8E54-D1CA2877226A}" destId="{07016C87-5432-4E84-A52E-BA6128B463F9}" srcOrd="1" destOrd="0" parTransId="{8A90CB44-8953-4D89-9165-1C039CBC025C}" sibTransId="{317C3C6A-2623-4674-9BD6-59C31597362D}"/>
    <dgm:cxn modelId="{C29FC35A-D185-4410-915C-D6C131D47A89}" type="presOf" srcId="{8DB8139B-1C62-400D-AB51-7392C0D568BD}" destId="{B49D918F-19E7-4F4F-8093-C91BFD820176}" srcOrd="0" destOrd="0" presId="urn:microsoft.com/office/officeart/2018/2/layout/IconCircleList"/>
    <dgm:cxn modelId="{0B382E9E-2451-45CE-B1C8-F2B5219FFF45}" type="presOf" srcId="{610B1EAA-0424-4E57-AA06-72A8B4141E78}" destId="{C46AC5B6-4F8B-4231-B594-E061E60049C4}" srcOrd="0" destOrd="0" presId="urn:microsoft.com/office/officeart/2018/2/layout/IconCircleList"/>
    <dgm:cxn modelId="{42E8CFB1-182D-46A2-B49C-4BBEB39E2557}" type="presOf" srcId="{317C3C6A-2623-4674-9BD6-59C31597362D}" destId="{143FCBA1-2F87-4072-AEB5-C8423A56AFC4}" srcOrd="0" destOrd="0" presId="urn:microsoft.com/office/officeart/2018/2/layout/IconCircleList"/>
    <dgm:cxn modelId="{2C9330B9-7E28-4180-AC16-60F77D754FE3}" srcId="{E7BB47FB-8F93-4C06-8E54-D1CA2877226A}" destId="{610B1EAA-0424-4E57-AA06-72A8B4141E78}" srcOrd="0" destOrd="0" parTransId="{464E4F20-91E6-452E-B7B3-9AAC5E84928A}" sibTransId="{AB0F19FD-FBB9-4383-8C31-40F4BF1BEB87}"/>
    <dgm:cxn modelId="{1F09B6CF-B0CC-4BE5-AC0D-733F28DB54BD}" type="presOf" srcId="{203D6321-D3B3-44B0-9A02-323BF277B075}" destId="{D2F68F6E-1985-48A5-946D-E3111A082B53}" srcOrd="0" destOrd="0" presId="urn:microsoft.com/office/officeart/2018/2/layout/IconCircleList"/>
    <dgm:cxn modelId="{7C3290E0-0843-46C6-B9A2-339461EC87B1}" type="presOf" srcId="{664CCF6D-9845-4334-8A63-4D0238BFE60E}" destId="{B32031C1-A2E3-4417-867A-3A9AF5F88773}" srcOrd="0" destOrd="0" presId="urn:microsoft.com/office/officeart/2018/2/layout/IconCircleList"/>
    <dgm:cxn modelId="{9A4FF7FB-4BB5-4E8C-95BA-A2C6F03FFA60}" type="presOf" srcId="{5C219BD5-A6C3-482E-B27B-B34C245733E1}" destId="{073630F8-6B9F-40C1-BC09-B5EB9BF49A2A}" srcOrd="0" destOrd="0" presId="urn:microsoft.com/office/officeart/2018/2/layout/IconCircleList"/>
    <dgm:cxn modelId="{34E39D72-0BE9-45D6-8F88-79482359A17D}" type="presParOf" srcId="{DC72B686-A0C0-4344-80C2-17742CEBD6E0}" destId="{DA1AE227-0C29-4F77-857B-A9CEB73FCA6A}" srcOrd="0" destOrd="0" presId="urn:microsoft.com/office/officeart/2018/2/layout/IconCircleList"/>
    <dgm:cxn modelId="{E24565E9-A439-4268-AA03-486314242522}" type="presParOf" srcId="{DA1AE227-0C29-4F77-857B-A9CEB73FCA6A}" destId="{5B08D300-9E54-4BF7-999A-194F4E7CB392}" srcOrd="0" destOrd="0" presId="urn:microsoft.com/office/officeart/2018/2/layout/IconCircleList"/>
    <dgm:cxn modelId="{5A54AF42-8CD8-43A8-A39B-3A9E250FADEA}" type="presParOf" srcId="{5B08D300-9E54-4BF7-999A-194F4E7CB392}" destId="{F5858D36-55DA-421A-8AC8-DC10DACA62BD}" srcOrd="0" destOrd="0" presId="urn:microsoft.com/office/officeart/2018/2/layout/IconCircleList"/>
    <dgm:cxn modelId="{C001E740-0EED-46DA-B147-55D8174DF1F3}" type="presParOf" srcId="{5B08D300-9E54-4BF7-999A-194F4E7CB392}" destId="{145318F5-666C-4C35-846A-B1FD9C410598}" srcOrd="1" destOrd="0" presId="urn:microsoft.com/office/officeart/2018/2/layout/IconCircleList"/>
    <dgm:cxn modelId="{794B095E-B5B0-46CF-BA32-3D3B38CF8210}" type="presParOf" srcId="{5B08D300-9E54-4BF7-999A-194F4E7CB392}" destId="{AC791107-094B-461F-BD63-C29619FEB803}" srcOrd="2" destOrd="0" presId="urn:microsoft.com/office/officeart/2018/2/layout/IconCircleList"/>
    <dgm:cxn modelId="{38C50D52-BA12-4C7A-85F6-D9D3BEC0D0C1}" type="presParOf" srcId="{5B08D300-9E54-4BF7-999A-194F4E7CB392}" destId="{C46AC5B6-4F8B-4231-B594-E061E60049C4}" srcOrd="3" destOrd="0" presId="urn:microsoft.com/office/officeart/2018/2/layout/IconCircleList"/>
    <dgm:cxn modelId="{13C4FAD9-BD5C-43AA-B8D3-27F1F35AE770}" type="presParOf" srcId="{DA1AE227-0C29-4F77-857B-A9CEB73FCA6A}" destId="{8BEAC0F9-ADEA-44A9-B559-1C71BB39161E}" srcOrd="1" destOrd="0" presId="urn:microsoft.com/office/officeart/2018/2/layout/IconCircleList"/>
    <dgm:cxn modelId="{CC9FF40B-CE63-4268-8136-73690D4F6FBB}" type="presParOf" srcId="{DA1AE227-0C29-4F77-857B-A9CEB73FCA6A}" destId="{103B8C37-9B81-4ED2-AE0B-28827204F081}" srcOrd="2" destOrd="0" presId="urn:microsoft.com/office/officeart/2018/2/layout/IconCircleList"/>
    <dgm:cxn modelId="{1613FE00-921B-488A-997E-6F442821FD93}" type="presParOf" srcId="{103B8C37-9B81-4ED2-AE0B-28827204F081}" destId="{C5523408-FA87-4C8D-A9C0-20C2778924DF}" srcOrd="0" destOrd="0" presId="urn:microsoft.com/office/officeart/2018/2/layout/IconCircleList"/>
    <dgm:cxn modelId="{CF003F0D-BDAC-4122-8CB4-B817DCAADF79}" type="presParOf" srcId="{103B8C37-9B81-4ED2-AE0B-28827204F081}" destId="{5DE7DDAC-6833-4D99-A40C-9C8D3F389C27}" srcOrd="1" destOrd="0" presId="urn:microsoft.com/office/officeart/2018/2/layout/IconCircleList"/>
    <dgm:cxn modelId="{F4CF6CB0-1E55-4426-8FA4-92A30A7EEA1A}" type="presParOf" srcId="{103B8C37-9B81-4ED2-AE0B-28827204F081}" destId="{25354559-12F4-42A2-8D0C-462E9C7DC2A6}" srcOrd="2" destOrd="0" presId="urn:microsoft.com/office/officeart/2018/2/layout/IconCircleList"/>
    <dgm:cxn modelId="{4E63E209-A355-4AA2-BF99-4A4B9FF4497E}" type="presParOf" srcId="{103B8C37-9B81-4ED2-AE0B-28827204F081}" destId="{E46E9EF0-7B53-42F9-9D01-3FABB6130AB6}" srcOrd="3" destOrd="0" presId="urn:microsoft.com/office/officeart/2018/2/layout/IconCircleList"/>
    <dgm:cxn modelId="{59D57ABE-ADED-4042-A640-F5F7DB53EAEA}" type="presParOf" srcId="{DA1AE227-0C29-4F77-857B-A9CEB73FCA6A}" destId="{143FCBA1-2F87-4072-AEB5-C8423A56AFC4}" srcOrd="3" destOrd="0" presId="urn:microsoft.com/office/officeart/2018/2/layout/IconCircleList"/>
    <dgm:cxn modelId="{FB4F2A77-7AC7-4BBE-AE52-2F3BF0A6AA71}" type="presParOf" srcId="{DA1AE227-0C29-4F77-857B-A9CEB73FCA6A}" destId="{14FDB6BE-11BF-4774-B182-6D5660521F8E}" srcOrd="4" destOrd="0" presId="urn:microsoft.com/office/officeart/2018/2/layout/IconCircleList"/>
    <dgm:cxn modelId="{0F2B3D05-5B21-4798-94EA-A091E54C2C18}" type="presParOf" srcId="{14FDB6BE-11BF-4774-B182-6D5660521F8E}" destId="{77CE101F-BA77-4B2B-AA78-412EDE89CB9F}" srcOrd="0" destOrd="0" presId="urn:microsoft.com/office/officeart/2018/2/layout/IconCircleList"/>
    <dgm:cxn modelId="{3A30F410-31DF-413E-9B2A-FBED24E411DA}" type="presParOf" srcId="{14FDB6BE-11BF-4774-B182-6D5660521F8E}" destId="{C7E176AE-775B-4844-850A-129DC76DD6E0}" srcOrd="1" destOrd="0" presId="urn:microsoft.com/office/officeart/2018/2/layout/IconCircleList"/>
    <dgm:cxn modelId="{2104BC94-FA35-4D6B-95CE-CA1F06A16E7A}" type="presParOf" srcId="{14FDB6BE-11BF-4774-B182-6D5660521F8E}" destId="{EE05CC1C-DDD0-4735-91BF-2738242753CE}" srcOrd="2" destOrd="0" presId="urn:microsoft.com/office/officeart/2018/2/layout/IconCircleList"/>
    <dgm:cxn modelId="{01D7C5D0-5576-4521-8776-F3CFEA4896AB}" type="presParOf" srcId="{14FDB6BE-11BF-4774-B182-6D5660521F8E}" destId="{B32031C1-A2E3-4417-867A-3A9AF5F88773}" srcOrd="3" destOrd="0" presId="urn:microsoft.com/office/officeart/2018/2/layout/IconCircleList"/>
    <dgm:cxn modelId="{0F53B77E-479F-427F-B110-49BBC62BAB11}" type="presParOf" srcId="{DA1AE227-0C29-4F77-857B-A9CEB73FCA6A}" destId="{12D068A7-AE39-4F9B-B3CD-D61B1FCA1F18}" srcOrd="5" destOrd="0" presId="urn:microsoft.com/office/officeart/2018/2/layout/IconCircleList"/>
    <dgm:cxn modelId="{EE6B19BA-009F-4E78-A750-58F6E98E0E53}" type="presParOf" srcId="{DA1AE227-0C29-4F77-857B-A9CEB73FCA6A}" destId="{FAA98CA7-4BB6-4344-93F1-1C21F5050045}" srcOrd="6" destOrd="0" presId="urn:microsoft.com/office/officeart/2018/2/layout/IconCircleList"/>
    <dgm:cxn modelId="{40C868DB-3314-4721-8D60-91B11AB59034}" type="presParOf" srcId="{FAA98CA7-4BB6-4344-93F1-1C21F5050045}" destId="{7DFA767E-0EE3-4179-A2BC-AAA63FBDD436}" srcOrd="0" destOrd="0" presId="urn:microsoft.com/office/officeart/2018/2/layout/IconCircleList"/>
    <dgm:cxn modelId="{CD921142-8CF8-4325-805F-B124AE81F857}" type="presParOf" srcId="{FAA98CA7-4BB6-4344-93F1-1C21F5050045}" destId="{4908C334-3846-4A7B-925C-12A8F6F0B259}" srcOrd="1" destOrd="0" presId="urn:microsoft.com/office/officeart/2018/2/layout/IconCircleList"/>
    <dgm:cxn modelId="{80BE8E35-DA96-4421-B08B-34D569B81465}" type="presParOf" srcId="{FAA98CA7-4BB6-4344-93F1-1C21F5050045}" destId="{E9712126-B761-48B9-B9D4-9E8FDDEAE307}" srcOrd="2" destOrd="0" presId="urn:microsoft.com/office/officeart/2018/2/layout/IconCircleList"/>
    <dgm:cxn modelId="{BDC1267B-FFBA-4620-AB13-A3E1F33278F6}" type="presParOf" srcId="{FAA98CA7-4BB6-4344-93F1-1C21F5050045}" destId="{D2F68F6E-1985-48A5-946D-E3111A082B53}" srcOrd="3" destOrd="0" presId="urn:microsoft.com/office/officeart/2018/2/layout/IconCircleList"/>
    <dgm:cxn modelId="{92518DD7-C644-424C-9F85-B70BCE1AD90F}" type="presParOf" srcId="{DA1AE227-0C29-4F77-857B-A9CEB73FCA6A}" destId="{073630F8-6B9F-40C1-BC09-B5EB9BF49A2A}" srcOrd="7" destOrd="0" presId="urn:microsoft.com/office/officeart/2018/2/layout/IconCircleList"/>
    <dgm:cxn modelId="{F682C214-5860-4E20-8FDB-4F6BD7DAC4BD}" type="presParOf" srcId="{DA1AE227-0C29-4F77-857B-A9CEB73FCA6A}" destId="{4ABFCEE7-6E14-4E35-B78E-071E644BA02B}" srcOrd="8" destOrd="0" presId="urn:microsoft.com/office/officeart/2018/2/layout/IconCircleList"/>
    <dgm:cxn modelId="{866FBC00-FE34-461A-BF97-5E5BEC382155}" type="presParOf" srcId="{4ABFCEE7-6E14-4E35-B78E-071E644BA02B}" destId="{F2B629EB-3D3B-4F53-95B7-F3C01E9556F5}" srcOrd="0" destOrd="0" presId="urn:microsoft.com/office/officeart/2018/2/layout/IconCircleList"/>
    <dgm:cxn modelId="{42F25BE6-E85C-46BA-82D1-145187435B44}" type="presParOf" srcId="{4ABFCEE7-6E14-4E35-B78E-071E644BA02B}" destId="{395D4109-1153-45B6-99EC-597C28996379}" srcOrd="1" destOrd="0" presId="urn:microsoft.com/office/officeart/2018/2/layout/IconCircleList"/>
    <dgm:cxn modelId="{DB6EAC62-52E2-490F-8BED-29ACCDDCF9B7}" type="presParOf" srcId="{4ABFCEE7-6E14-4E35-B78E-071E644BA02B}" destId="{D922350D-A72C-438A-84D9-7A62309FEA85}" srcOrd="2" destOrd="0" presId="urn:microsoft.com/office/officeart/2018/2/layout/IconCircleList"/>
    <dgm:cxn modelId="{A57581A1-4D64-4F9E-B858-6FE8EFE3F195}" type="presParOf" srcId="{4ABFCEE7-6E14-4E35-B78E-071E644BA02B}" destId="{B49D918F-19E7-4F4F-8093-C91BFD820176}"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871BEDE2-5241-46F1-A75F-75BBBCF4E38F}"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B09918FF-5784-413C-A8AA-2D48E19B267E}">
      <dgm:prSet/>
      <dgm:spPr/>
      <dgm:t>
        <a:bodyPr/>
        <a:lstStyle/>
        <a:p>
          <a:r>
            <a:rPr lang="en-GB" u="sng" dirty="0">
              <a:latin typeface="Arial" panose="020B0604020202020204" pitchFamily="34" charset="0"/>
              <a:cs typeface="Arial" panose="020B0604020202020204" pitchFamily="34" charset="0"/>
            </a:rPr>
            <a:t>Universal services do not automatically create equal outcomes</a:t>
          </a:r>
          <a:endParaRPr lang="en-US" dirty="0">
            <a:latin typeface="Arial" panose="020B0604020202020204" pitchFamily="34" charset="0"/>
            <a:cs typeface="Arial" panose="020B0604020202020204" pitchFamily="34" charset="0"/>
          </a:endParaRPr>
        </a:p>
      </dgm:t>
    </dgm:pt>
    <dgm:pt modelId="{216F110A-AF4C-4A36-87EE-3E0184D42DC7}" type="parTrans" cxnId="{F06C7CC9-3CCB-436A-ADC6-8EA745227FE8}">
      <dgm:prSet/>
      <dgm:spPr/>
      <dgm:t>
        <a:bodyPr/>
        <a:lstStyle/>
        <a:p>
          <a:endParaRPr lang="en-US"/>
        </a:p>
      </dgm:t>
    </dgm:pt>
    <dgm:pt modelId="{823D82E9-E4A1-4FD9-8EE0-522A1B762056}" type="sibTrans" cxnId="{F06C7CC9-3CCB-436A-ADC6-8EA745227FE8}">
      <dgm:prSet/>
      <dgm:spPr/>
      <dgm:t>
        <a:bodyPr/>
        <a:lstStyle/>
        <a:p>
          <a:endParaRPr lang="en-US"/>
        </a:p>
      </dgm:t>
    </dgm:pt>
    <dgm:pt modelId="{1AE178D0-ECAA-4AF9-961A-55F44839F106}">
      <dgm:prSet/>
      <dgm:spPr/>
      <dgm:t>
        <a:bodyPr/>
        <a:lstStyle/>
        <a:p>
          <a:r>
            <a:rPr lang="en-GB" dirty="0">
              <a:latin typeface="Arial" panose="020B0604020202020204" pitchFamily="34" charset="0"/>
              <a:cs typeface="Arial" panose="020B0604020202020204" pitchFamily="34" charset="0"/>
            </a:rPr>
            <a:t>• Deprivation is linked to worse health and a shorter healthy life; health disparities follow a social gradient.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Poverty, housing, language, discrimination, transportation, and digital exclusion are some of the obstacles.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The most disadvantaged 20% plus locally defined disadvantaged groups are given priority under Core20PLUS5.</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Targeted interventions can increase equality, but in order to prevent stigma or poor fit, they must be co-designed with communities.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Equitable care is help that is proportionate to each person's needs rather than being the same for everyone</a:t>
          </a:r>
          <a:r>
            <a:rPr lang="en-GB" dirty="0"/>
            <a:t>.</a:t>
          </a:r>
          <a:endParaRPr lang="en-US" dirty="0"/>
        </a:p>
      </dgm:t>
    </dgm:pt>
    <dgm:pt modelId="{CEBA32C0-9239-48DF-A12B-4019AC63161D}" type="parTrans" cxnId="{04C52C55-2FAC-4B60-94CA-05E73E1D03DB}">
      <dgm:prSet/>
      <dgm:spPr/>
      <dgm:t>
        <a:bodyPr/>
        <a:lstStyle/>
        <a:p>
          <a:endParaRPr lang="en-US"/>
        </a:p>
      </dgm:t>
    </dgm:pt>
    <dgm:pt modelId="{584D77C4-1F84-4CFD-AA8A-D054B491AF8A}" type="sibTrans" cxnId="{04C52C55-2FAC-4B60-94CA-05E73E1D03DB}">
      <dgm:prSet/>
      <dgm:spPr/>
      <dgm:t>
        <a:bodyPr/>
        <a:lstStyle/>
        <a:p>
          <a:endParaRPr lang="en-US"/>
        </a:p>
      </dgm:t>
    </dgm:pt>
    <dgm:pt modelId="{8EE55A2A-09CB-41D2-B275-012E2366F536}" type="pres">
      <dgm:prSet presAssocID="{871BEDE2-5241-46F1-A75F-75BBBCF4E38F}" presName="hierChild1" presStyleCnt="0">
        <dgm:presLayoutVars>
          <dgm:chPref val="1"/>
          <dgm:dir/>
          <dgm:animOne val="branch"/>
          <dgm:animLvl val="lvl"/>
          <dgm:resizeHandles/>
        </dgm:presLayoutVars>
      </dgm:prSet>
      <dgm:spPr/>
    </dgm:pt>
    <dgm:pt modelId="{A0665600-58C8-4E34-97C1-82EA8ADCA4E1}" type="pres">
      <dgm:prSet presAssocID="{B09918FF-5784-413C-A8AA-2D48E19B267E}" presName="hierRoot1" presStyleCnt="0"/>
      <dgm:spPr/>
    </dgm:pt>
    <dgm:pt modelId="{0CAD5D48-3BE7-4A4D-AF0F-89BEC343A2E8}" type="pres">
      <dgm:prSet presAssocID="{B09918FF-5784-413C-A8AA-2D48E19B267E}" presName="composite" presStyleCnt="0"/>
      <dgm:spPr/>
    </dgm:pt>
    <dgm:pt modelId="{9150FA83-5895-421F-81E1-B141F2788630}" type="pres">
      <dgm:prSet presAssocID="{B09918FF-5784-413C-A8AA-2D48E19B267E}" presName="background" presStyleLbl="node0" presStyleIdx="0" presStyleCnt="2"/>
      <dgm:spPr/>
    </dgm:pt>
    <dgm:pt modelId="{47C96AAC-6458-44DA-9855-FD30F8E940F7}" type="pres">
      <dgm:prSet presAssocID="{B09918FF-5784-413C-A8AA-2D48E19B267E}" presName="text" presStyleLbl="fgAcc0" presStyleIdx="0" presStyleCnt="2">
        <dgm:presLayoutVars>
          <dgm:chPref val="3"/>
        </dgm:presLayoutVars>
      </dgm:prSet>
      <dgm:spPr/>
    </dgm:pt>
    <dgm:pt modelId="{BF6AE74C-B74D-4DCA-8677-87F921624B5A}" type="pres">
      <dgm:prSet presAssocID="{B09918FF-5784-413C-A8AA-2D48E19B267E}" presName="hierChild2" presStyleCnt="0"/>
      <dgm:spPr/>
    </dgm:pt>
    <dgm:pt modelId="{D1CD72E4-A9BA-4F77-B85F-7C5BDF571164}" type="pres">
      <dgm:prSet presAssocID="{1AE178D0-ECAA-4AF9-961A-55F44839F106}" presName="hierRoot1" presStyleCnt="0"/>
      <dgm:spPr/>
    </dgm:pt>
    <dgm:pt modelId="{FB92A57D-4DD3-4A24-8FA5-02BF09ACF13B}" type="pres">
      <dgm:prSet presAssocID="{1AE178D0-ECAA-4AF9-961A-55F44839F106}" presName="composite" presStyleCnt="0"/>
      <dgm:spPr/>
    </dgm:pt>
    <dgm:pt modelId="{BED3C933-5367-4FDF-8515-6664EC7B94F7}" type="pres">
      <dgm:prSet presAssocID="{1AE178D0-ECAA-4AF9-961A-55F44839F106}" presName="background" presStyleLbl="node0" presStyleIdx="1" presStyleCnt="2"/>
      <dgm:spPr/>
    </dgm:pt>
    <dgm:pt modelId="{4F5DC8EF-5B4A-4B4C-A922-CA346BC2B65D}" type="pres">
      <dgm:prSet presAssocID="{1AE178D0-ECAA-4AF9-961A-55F44839F106}" presName="text" presStyleLbl="fgAcc0" presStyleIdx="1" presStyleCnt="2" custLinFactNeighborX="7599" custLinFactNeighborY="-9623">
        <dgm:presLayoutVars>
          <dgm:chPref val="3"/>
        </dgm:presLayoutVars>
      </dgm:prSet>
      <dgm:spPr/>
    </dgm:pt>
    <dgm:pt modelId="{0838B15B-037E-4B88-9934-400DC5D24C86}" type="pres">
      <dgm:prSet presAssocID="{1AE178D0-ECAA-4AF9-961A-55F44839F106}" presName="hierChild2" presStyleCnt="0"/>
      <dgm:spPr/>
    </dgm:pt>
  </dgm:ptLst>
  <dgm:cxnLst>
    <dgm:cxn modelId="{04C52C55-2FAC-4B60-94CA-05E73E1D03DB}" srcId="{871BEDE2-5241-46F1-A75F-75BBBCF4E38F}" destId="{1AE178D0-ECAA-4AF9-961A-55F44839F106}" srcOrd="1" destOrd="0" parTransId="{CEBA32C0-9239-48DF-A12B-4019AC63161D}" sibTransId="{584D77C4-1F84-4CFD-AA8A-D054B491AF8A}"/>
    <dgm:cxn modelId="{5279EE97-BA19-4ED8-83CF-69171D81CD50}" type="presOf" srcId="{B09918FF-5784-413C-A8AA-2D48E19B267E}" destId="{47C96AAC-6458-44DA-9855-FD30F8E940F7}" srcOrd="0" destOrd="0" presId="urn:microsoft.com/office/officeart/2005/8/layout/hierarchy1"/>
    <dgm:cxn modelId="{2A1DCABF-8D0D-46BC-B9F3-8BB50571727C}" type="presOf" srcId="{871BEDE2-5241-46F1-A75F-75BBBCF4E38F}" destId="{8EE55A2A-09CB-41D2-B275-012E2366F536}" srcOrd="0" destOrd="0" presId="urn:microsoft.com/office/officeart/2005/8/layout/hierarchy1"/>
    <dgm:cxn modelId="{7283AEC1-784F-464D-866F-A3E0C61297CF}" type="presOf" srcId="{1AE178D0-ECAA-4AF9-961A-55F44839F106}" destId="{4F5DC8EF-5B4A-4B4C-A922-CA346BC2B65D}" srcOrd="0" destOrd="0" presId="urn:microsoft.com/office/officeart/2005/8/layout/hierarchy1"/>
    <dgm:cxn modelId="{F06C7CC9-3CCB-436A-ADC6-8EA745227FE8}" srcId="{871BEDE2-5241-46F1-A75F-75BBBCF4E38F}" destId="{B09918FF-5784-413C-A8AA-2D48E19B267E}" srcOrd="0" destOrd="0" parTransId="{216F110A-AF4C-4A36-87EE-3E0184D42DC7}" sibTransId="{823D82E9-E4A1-4FD9-8EE0-522A1B762056}"/>
    <dgm:cxn modelId="{7652E176-7D59-45DB-8C3E-B09CEE319938}" type="presParOf" srcId="{8EE55A2A-09CB-41D2-B275-012E2366F536}" destId="{A0665600-58C8-4E34-97C1-82EA8ADCA4E1}" srcOrd="0" destOrd="0" presId="urn:microsoft.com/office/officeart/2005/8/layout/hierarchy1"/>
    <dgm:cxn modelId="{0FBC39A9-069F-44DD-9B62-E9EEAC1B70C7}" type="presParOf" srcId="{A0665600-58C8-4E34-97C1-82EA8ADCA4E1}" destId="{0CAD5D48-3BE7-4A4D-AF0F-89BEC343A2E8}" srcOrd="0" destOrd="0" presId="urn:microsoft.com/office/officeart/2005/8/layout/hierarchy1"/>
    <dgm:cxn modelId="{99358A17-4B0D-4A47-9C95-90D37825FD0F}" type="presParOf" srcId="{0CAD5D48-3BE7-4A4D-AF0F-89BEC343A2E8}" destId="{9150FA83-5895-421F-81E1-B141F2788630}" srcOrd="0" destOrd="0" presId="urn:microsoft.com/office/officeart/2005/8/layout/hierarchy1"/>
    <dgm:cxn modelId="{CC1D9B52-99B2-48DF-90F3-07DE52691275}" type="presParOf" srcId="{0CAD5D48-3BE7-4A4D-AF0F-89BEC343A2E8}" destId="{47C96AAC-6458-44DA-9855-FD30F8E940F7}" srcOrd="1" destOrd="0" presId="urn:microsoft.com/office/officeart/2005/8/layout/hierarchy1"/>
    <dgm:cxn modelId="{DAEDFAC8-3A37-4ECC-B008-015F3386FFB9}" type="presParOf" srcId="{A0665600-58C8-4E34-97C1-82EA8ADCA4E1}" destId="{BF6AE74C-B74D-4DCA-8677-87F921624B5A}" srcOrd="1" destOrd="0" presId="urn:microsoft.com/office/officeart/2005/8/layout/hierarchy1"/>
    <dgm:cxn modelId="{2F03594E-FCD7-423E-939B-D6046D6DF414}" type="presParOf" srcId="{8EE55A2A-09CB-41D2-B275-012E2366F536}" destId="{D1CD72E4-A9BA-4F77-B85F-7C5BDF571164}" srcOrd="1" destOrd="0" presId="urn:microsoft.com/office/officeart/2005/8/layout/hierarchy1"/>
    <dgm:cxn modelId="{B58AD500-63CA-43CC-BC96-15BD666DA17A}" type="presParOf" srcId="{D1CD72E4-A9BA-4F77-B85F-7C5BDF571164}" destId="{FB92A57D-4DD3-4A24-8FA5-02BF09ACF13B}" srcOrd="0" destOrd="0" presId="urn:microsoft.com/office/officeart/2005/8/layout/hierarchy1"/>
    <dgm:cxn modelId="{18227A03-B980-45FE-B833-9E09C7BAEDB5}" type="presParOf" srcId="{FB92A57D-4DD3-4A24-8FA5-02BF09ACF13B}" destId="{BED3C933-5367-4FDF-8515-6664EC7B94F7}" srcOrd="0" destOrd="0" presId="urn:microsoft.com/office/officeart/2005/8/layout/hierarchy1"/>
    <dgm:cxn modelId="{94747B20-B38F-4066-A1B9-3F033BFCF27D}" type="presParOf" srcId="{FB92A57D-4DD3-4A24-8FA5-02BF09ACF13B}" destId="{4F5DC8EF-5B4A-4B4C-A922-CA346BC2B65D}" srcOrd="1" destOrd="0" presId="urn:microsoft.com/office/officeart/2005/8/layout/hierarchy1"/>
    <dgm:cxn modelId="{F1700AD7-24AA-42DE-8844-DEAA47F52061}" type="presParOf" srcId="{D1CD72E4-A9BA-4F77-B85F-7C5BDF571164}" destId="{0838B15B-037E-4B88-9934-400DC5D24C86}"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79534F04-EDD8-433C-9477-B7C5740315E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93530BF8-E21A-4704-8A20-99C4AE50FDBC}">
      <dgm:prSet custT="1"/>
      <dgm:spPr/>
      <dgm:t>
        <a:bodyPr/>
        <a:lstStyle/>
        <a:p>
          <a:pPr>
            <a:lnSpc>
              <a:spcPct val="100000"/>
            </a:lnSpc>
          </a:pPr>
          <a:r>
            <a:rPr lang="en-GB" sz="1600" dirty="0">
              <a:latin typeface="Arial" panose="020B0604020202020204" pitchFamily="34" charset="0"/>
              <a:cs typeface="Arial" panose="020B0604020202020204" pitchFamily="34" charset="0"/>
            </a:rPr>
            <a:t>• Advantage: Instead of treating illness in isolation, integrated methods address several variables. </a:t>
          </a:r>
          <a:endParaRPr lang="en-US" sz="1600" dirty="0">
            <a:latin typeface="Arial" panose="020B0604020202020204" pitchFamily="34" charset="0"/>
            <a:cs typeface="Arial" panose="020B0604020202020204" pitchFamily="34" charset="0"/>
          </a:endParaRPr>
        </a:p>
      </dgm:t>
    </dgm:pt>
    <dgm:pt modelId="{0F523591-1529-4D9E-A087-0C4361E0AC92}" type="parTrans" cxnId="{60332D45-2EE7-4528-BE9F-FEB300B92B5B}">
      <dgm:prSet/>
      <dgm:spPr/>
      <dgm:t>
        <a:bodyPr/>
        <a:lstStyle/>
        <a:p>
          <a:endParaRPr lang="en-US"/>
        </a:p>
      </dgm:t>
    </dgm:pt>
    <dgm:pt modelId="{7AA1916E-C132-4DDD-BE11-B6882C9C6F87}" type="sibTrans" cxnId="{60332D45-2EE7-4528-BE9F-FEB300B92B5B}">
      <dgm:prSet/>
      <dgm:spPr/>
      <dgm:t>
        <a:bodyPr/>
        <a:lstStyle/>
        <a:p>
          <a:endParaRPr lang="en-US"/>
        </a:p>
      </dgm:t>
    </dgm:pt>
    <dgm:pt modelId="{6A4E2152-CD97-4FA1-ABD2-93A084608004}">
      <dgm:prSet/>
      <dgm:spPr/>
      <dgm:t>
        <a:bodyPr/>
        <a:lstStyle/>
        <a:p>
          <a:pPr>
            <a:lnSpc>
              <a:spcPct val="100000"/>
            </a:lnSpc>
          </a:pPr>
          <a:r>
            <a:rPr lang="en-GB" dirty="0">
              <a:latin typeface="Arial" panose="020B0604020202020204" pitchFamily="34" charset="0"/>
              <a:cs typeface="Arial" panose="020B0604020202020204" pitchFamily="34" charset="0"/>
            </a:rPr>
            <a:t>• Strength: Prevention can lessen future service pressure while also improving population health</a:t>
          </a:r>
          <a:r>
            <a:rPr lang="en-GB" dirty="0"/>
            <a:t>.</a:t>
          </a:r>
          <a:endParaRPr lang="en-US" dirty="0"/>
        </a:p>
      </dgm:t>
    </dgm:pt>
    <dgm:pt modelId="{E84BF055-28B7-4CB2-96B5-C5879AEA75AA}" type="parTrans" cxnId="{4076FB94-1EE0-4C3B-A24A-AC778C2BBF76}">
      <dgm:prSet/>
      <dgm:spPr/>
      <dgm:t>
        <a:bodyPr/>
        <a:lstStyle/>
        <a:p>
          <a:endParaRPr lang="en-US"/>
        </a:p>
      </dgm:t>
    </dgm:pt>
    <dgm:pt modelId="{5A063E9F-3ED0-410A-AAC9-6C3091010302}" type="sibTrans" cxnId="{4076FB94-1EE0-4C3B-A24A-AC778C2BBF76}">
      <dgm:prSet/>
      <dgm:spPr/>
      <dgm:t>
        <a:bodyPr/>
        <a:lstStyle/>
        <a:p>
          <a:endParaRPr lang="en-US"/>
        </a:p>
      </dgm:t>
    </dgm:pt>
    <dgm:pt modelId="{A13CAB2F-04FE-45D2-87AF-99619EADE93B}">
      <dgm:prSet/>
      <dgm:spPr/>
      <dgm:t>
        <a:bodyPr/>
        <a:lstStyle/>
        <a:p>
          <a:pPr>
            <a:lnSpc>
              <a:spcPct val="100000"/>
            </a:lnSpc>
          </a:pPr>
          <a:r>
            <a:rPr lang="en-GB" dirty="0"/>
            <a:t>• </a:t>
          </a:r>
          <a:r>
            <a:rPr lang="en-GB" dirty="0">
              <a:latin typeface="Arial" panose="020B0604020202020204" pitchFamily="34" charset="0"/>
              <a:cs typeface="Arial" panose="020B0604020202020204" pitchFamily="34" charset="0"/>
            </a:rPr>
            <a:t>Weakness: Implementation requires a lot of resources and may be dispersed throughout many organisations.</a:t>
          </a:r>
          <a:endParaRPr lang="en-US" dirty="0">
            <a:latin typeface="Arial" panose="020B0604020202020204" pitchFamily="34" charset="0"/>
            <a:cs typeface="Arial" panose="020B0604020202020204" pitchFamily="34" charset="0"/>
          </a:endParaRPr>
        </a:p>
      </dgm:t>
    </dgm:pt>
    <dgm:pt modelId="{C4E3F976-E66B-4ED7-A66D-6B6967F004EC}" type="parTrans" cxnId="{695EF370-D300-4ADB-8C7F-4A86FB3E8515}">
      <dgm:prSet/>
      <dgm:spPr/>
      <dgm:t>
        <a:bodyPr/>
        <a:lstStyle/>
        <a:p>
          <a:endParaRPr lang="en-US"/>
        </a:p>
      </dgm:t>
    </dgm:pt>
    <dgm:pt modelId="{E5355625-831B-4AC7-A7C5-124169D0D15A}" type="sibTrans" cxnId="{695EF370-D300-4ADB-8C7F-4A86FB3E8515}">
      <dgm:prSet/>
      <dgm:spPr/>
      <dgm:t>
        <a:bodyPr/>
        <a:lstStyle/>
        <a:p>
          <a:endParaRPr lang="en-US"/>
        </a:p>
      </dgm:t>
    </dgm:pt>
    <dgm:pt modelId="{2AF7DF55-181F-4553-9A6F-648FA109B14A}">
      <dgm:prSet/>
      <dgm:spPr/>
      <dgm:t>
        <a:bodyPr/>
        <a:lstStyle/>
        <a:p>
          <a:pPr>
            <a:lnSpc>
              <a:spcPct val="100000"/>
            </a:lnSpc>
          </a:pPr>
          <a:r>
            <a:rPr lang="en-GB" dirty="0"/>
            <a:t>• </a:t>
          </a:r>
          <a:r>
            <a:rPr lang="en-GB" dirty="0">
              <a:latin typeface="Arial" panose="020B0604020202020204" pitchFamily="34" charset="0"/>
              <a:cs typeface="Arial" panose="020B0604020202020204" pitchFamily="34" charset="0"/>
            </a:rPr>
            <a:t>Weakness: If structural impediments are disregarded, digital and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-change strategies may perpetuate inequality</a:t>
          </a:r>
          <a:r>
            <a:rPr lang="en-GB" dirty="0"/>
            <a:t>.</a:t>
          </a:r>
          <a:endParaRPr lang="en-US" dirty="0"/>
        </a:p>
      </dgm:t>
    </dgm:pt>
    <dgm:pt modelId="{16E2C22A-6EA1-40DC-99DC-F93D648287C4}" type="parTrans" cxnId="{6E4A5F8D-03D9-4E0E-8E0D-F1CA6238210E}">
      <dgm:prSet/>
      <dgm:spPr/>
      <dgm:t>
        <a:bodyPr/>
        <a:lstStyle/>
        <a:p>
          <a:endParaRPr lang="en-US"/>
        </a:p>
      </dgm:t>
    </dgm:pt>
    <dgm:pt modelId="{DA545ED9-52C3-4DC0-9A9C-EE74EA09BB6B}" type="sibTrans" cxnId="{6E4A5F8D-03D9-4E0E-8E0D-F1CA6238210E}">
      <dgm:prSet/>
      <dgm:spPr/>
      <dgm:t>
        <a:bodyPr/>
        <a:lstStyle/>
        <a:p>
          <a:endParaRPr lang="en-US"/>
        </a:p>
      </dgm:t>
    </dgm:pt>
    <dgm:pt modelId="{591428F3-5ED6-413A-BCD3-6FC79D51D1B3}">
      <dgm:prSet/>
      <dgm:spPr/>
      <dgm:t>
        <a:bodyPr/>
        <a:lstStyle/>
        <a:p>
          <a:pPr>
            <a:lnSpc>
              <a:spcPct val="100000"/>
            </a:lnSpc>
          </a:pPr>
          <a:r>
            <a:rPr lang="en-GB" dirty="0"/>
            <a:t>• </a:t>
          </a:r>
          <a:r>
            <a:rPr lang="en-GB" dirty="0">
              <a:latin typeface="Arial" panose="020B0604020202020204" pitchFamily="34" charset="0"/>
              <a:cs typeface="Arial" panose="020B0604020202020204" pitchFamily="34" charset="0"/>
            </a:rPr>
            <a:t>Suggestions include investing in prevention, utilising inequality data, maintaining blended access, co-producing services, and connecting clinical, social, and environmental outcomes.</a:t>
          </a:r>
          <a:endParaRPr lang="en-US" dirty="0">
            <a:latin typeface="Arial" panose="020B0604020202020204" pitchFamily="34" charset="0"/>
            <a:cs typeface="Arial" panose="020B0604020202020204" pitchFamily="34" charset="0"/>
          </a:endParaRPr>
        </a:p>
      </dgm:t>
    </dgm:pt>
    <dgm:pt modelId="{B0C348D0-FF7C-4B52-8E8D-2ABB7811FC39}" type="parTrans" cxnId="{2C93B7D2-0016-4FBE-8388-6B121759D027}">
      <dgm:prSet/>
      <dgm:spPr/>
      <dgm:t>
        <a:bodyPr/>
        <a:lstStyle/>
        <a:p>
          <a:endParaRPr lang="en-US"/>
        </a:p>
      </dgm:t>
    </dgm:pt>
    <dgm:pt modelId="{79E7D109-DB0B-4367-A51A-816E0AA3130A}" type="sibTrans" cxnId="{2C93B7D2-0016-4FBE-8388-6B121759D027}">
      <dgm:prSet/>
      <dgm:spPr/>
      <dgm:t>
        <a:bodyPr/>
        <a:lstStyle/>
        <a:p>
          <a:endParaRPr lang="en-US"/>
        </a:p>
      </dgm:t>
    </dgm:pt>
    <dgm:pt modelId="{4A5C6A27-941A-4687-8179-78496FFF92B4}" type="pres">
      <dgm:prSet presAssocID="{79534F04-EDD8-433C-9477-B7C5740315E3}" presName="root" presStyleCnt="0">
        <dgm:presLayoutVars>
          <dgm:dir/>
          <dgm:resizeHandles val="exact"/>
        </dgm:presLayoutVars>
      </dgm:prSet>
      <dgm:spPr/>
    </dgm:pt>
    <dgm:pt modelId="{16C08106-30A4-4632-A7E8-226178D99A48}" type="pres">
      <dgm:prSet presAssocID="{93530BF8-E21A-4704-8A20-99C4AE50FDBC}" presName="compNode" presStyleCnt="0"/>
      <dgm:spPr/>
    </dgm:pt>
    <dgm:pt modelId="{AD780029-4124-4BF2-8457-5B4E14193860}" type="pres">
      <dgm:prSet presAssocID="{93530BF8-E21A-4704-8A20-99C4AE50FDBC}" presName="bgRect" presStyleLbl="bgShp" presStyleIdx="0" presStyleCnt="5"/>
      <dgm:spPr/>
    </dgm:pt>
    <dgm:pt modelId="{06D829FE-EBA9-4636-B676-A98509B5609D}" type="pres">
      <dgm:prSet presAssocID="{93530BF8-E21A-4704-8A20-99C4AE50FDBC}"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Head with Gears"/>
        </a:ext>
      </dgm:extLst>
    </dgm:pt>
    <dgm:pt modelId="{033978D3-B62A-4620-92BC-1AA33DA2C2B1}" type="pres">
      <dgm:prSet presAssocID="{93530BF8-E21A-4704-8A20-99C4AE50FDBC}" presName="spaceRect" presStyleCnt="0"/>
      <dgm:spPr/>
    </dgm:pt>
    <dgm:pt modelId="{060C420E-BA3B-4A6F-881F-4F350D3AE942}" type="pres">
      <dgm:prSet presAssocID="{93530BF8-E21A-4704-8A20-99C4AE50FDBC}" presName="parTx" presStyleLbl="revTx" presStyleIdx="0" presStyleCnt="5">
        <dgm:presLayoutVars>
          <dgm:chMax val="0"/>
          <dgm:chPref val="0"/>
        </dgm:presLayoutVars>
      </dgm:prSet>
      <dgm:spPr/>
    </dgm:pt>
    <dgm:pt modelId="{EED5567D-DD39-4227-B400-52B5E2DC06B8}" type="pres">
      <dgm:prSet presAssocID="{7AA1916E-C132-4DDD-BE11-B6882C9C6F87}" presName="sibTrans" presStyleCnt="0"/>
      <dgm:spPr/>
    </dgm:pt>
    <dgm:pt modelId="{CFE3D629-09EF-42A8-9B2D-5C3DD4F4E21A}" type="pres">
      <dgm:prSet presAssocID="{6A4E2152-CD97-4FA1-ABD2-93A084608004}" presName="compNode" presStyleCnt="0"/>
      <dgm:spPr/>
    </dgm:pt>
    <dgm:pt modelId="{311693B5-AB81-4B34-BC5A-BFCB791FC9AE}" type="pres">
      <dgm:prSet presAssocID="{6A4E2152-CD97-4FA1-ABD2-93A084608004}" presName="bgRect" presStyleLbl="bgShp" presStyleIdx="1" presStyleCnt="5"/>
      <dgm:spPr/>
    </dgm:pt>
    <dgm:pt modelId="{81512D68-9340-4224-A767-9B44B46364E9}" type="pres">
      <dgm:prSet presAssocID="{6A4E2152-CD97-4FA1-ABD2-93A084608004}"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uscle Arm"/>
        </a:ext>
      </dgm:extLst>
    </dgm:pt>
    <dgm:pt modelId="{F32A697D-02D7-4795-80DB-18BE6A1964B6}" type="pres">
      <dgm:prSet presAssocID="{6A4E2152-CD97-4FA1-ABD2-93A084608004}" presName="spaceRect" presStyleCnt="0"/>
      <dgm:spPr/>
    </dgm:pt>
    <dgm:pt modelId="{B1A320B3-9BA5-48F3-AB12-52A268338C7D}" type="pres">
      <dgm:prSet presAssocID="{6A4E2152-CD97-4FA1-ABD2-93A084608004}" presName="parTx" presStyleLbl="revTx" presStyleIdx="1" presStyleCnt="5">
        <dgm:presLayoutVars>
          <dgm:chMax val="0"/>
          <dgm:chPref val="0"/>
        </dgm:presLayoutVars>
      </dgm:prSet>
      <dgm:spPr/>
    </dgm:pt>
    <dgm:pt modelId="{D50596FC-6D25-46AC-9914-EF847978AE1A}" type="pres">
      <dgm:prSet presAssocID="{5A063E9F-3ED0-410A-AAC9-6C3091010302}" presName="sibTrans" presStyleCnt="0"/>
      <dgm:spPr/>
    </dgm:pt>
    <dgm:pt modelId="{4572559C-F93E-4917-96A8-763BA88BEB42}" type="pres">
      <dgm:prSet presAssocID="{A13CAB2F-04FE-45D2-87AF-99619EADE93B}" presName="compNode" presStyleCnt="0"/>
      <dgm:spPr/>
    </dgm:pt>
    <dgm:pt modelId="{5D49041B-4F8F-4E35-9928-F91BC4070DD8}" type="pres">
      <dgm:prSet presAssocID="{A13CAB2F-04FE-45D2-87AF-99619EADE93B}" presName="bgRect" presStyleLbl="bgShp" presStyleIdx="2" presStyleCnt="5"/>
      <dgm:spPr/>
    </dgm:pt>
    <dgm:pt modelId="{21E53281-7B9C-43B9-AAF4-43BF3D5D7C0A}" type="pres">
      <dgm:prSet presAssocID="{A13CAB2F-04FE-45D2-87AF-99619EADE93B}"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Cloud Computing"/>
        </a:ext>
      </dgm:extLst>
    </dgm:pt>
    <dgm:pt modelId="{897AC87A-76FD-4B4F-A46D-5A704BC1CBBC}" type="pres">
      <dgm:prSet presAssocID="{A13CAB2F-04FE-45D2-87AF-99619EADE93B}" presName="spaceRect" presStyleCnt="0"/>
      <dgm:spPr/>
    </dgm:pt>
    <dgm:pt modelId="{115EB130-FF34-4C8F-B15A-284A418D7BBE}" type="pres">
      <dgm:prSet presAssocID="{A13CAB2F-04FE-45D2-87AF-99619EADE93B}" presName="parTx" presStyleLbl="revTx" presStyleIdx="2" presStyleCnt="5">
        <dgm:presLayoutVars>
          <dgm:chMax val="0"/>
          <dgm:chPref val="0"/>
        </dgm:presLayoutVars>
      </dgm:prSet>
      <dgm:spPr/>
    </dgm:pt>
    <dgm:pt modelId="{3A836217-C22F-4C2A-B28B-6A70E8BB5558}" type="pres">
      <dgm:prSet presAssocID="{E5355625-831B-4AC7-A7C5-124169D0D15A}" presName="sibTrans" presStyleCnt="0"/>
      <dgm:spPr/>
    </dgm:pt>
    <dgm:pt modelId="{63E0F726-C34E-4EB2-8280-4D85AF12EF9D}" type="pres">
      <dgm:prSet presAssocID="{2AF7DF55-181F-4553-9A6F-648FA109B14A}" presName="compNode" presStyleCnt="0"/>
      <dgm:spPr/>
    </dgm:pt>
    <dgm:pt modelId="{596EF858-A379-4C46-8CEF-EED3FECF7783}" type="pres">
      <dgm:prSet presAssocID="{2AF7DF55-181F-4553-9A6F-648FA109B14A}" presName="bgRect" presStyleLbl="bgShp" presStyleIdx="3" presStyleCnt="5"/>
      <dgm:spPr/>
    </dgm:pt>
    <dgm:pt modelId="{35F7456D-C518-463F-A778-D7F923F392FB}" type="pres">
      <dgm:prSet presAssocID="{2AF7DF55-181F-4553-9A6F-648FA109B14A}"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keting"/>
        </a:ext>
      </dgm:extLst>
    </dgm:pt>
    <dgm:pt modelId="{36AE10ED-8EE5-4104-98CF-45FFB1A4F99B}" type="pres">
      <dgm:prSet presAssocID="{2AF7DF55-181F-4553-9A6F-648FA109B14A}" presName="spaceRect" presStyleCnt="0"/>
      <dgm:spPr/>
    </dgm:pt>
    <dgm:pt modelId="{E7A05DC7-77CF-4433-A9D7-04B4FC89D755}" type="pres">
      <dgm:prSet presAssocID="{2AF7DF55-181F-4553-9A6F-648FA109B14A}" presName="parTx" presStyleLbl="revTx" presStyleIdx="3" presStyleCnt="5">
        <dgm:presLayoutVars>
          <dgm:chMax val="0"/>
          <dgm:chPref val="0"/>
        </dgm:presLayoutVars>
      </dgm:prSet>
      <dgm:spPr/>
    </dgm:pt>
    <dgm:pt modelId="{2BEE4D8B-1F0F-478A-B352-2CEF04CA1473}" type="pres">
      <dgm:prSet presAssocID="{DA545ED9-52C3-4DC0-9A9C-EE74EA09BB6B}" presName="sibTrans" presStyleCnt="0"/>
      <dgm:spPr/>
    </dgm:pt>
    <dgm:pt modelId="{6DCB4812-0550-49F5-B201-A84B89E6ED28}" type="pres">
      <dgm:prSet presAssocID="{591428F3-5ED6-413A-BCD3-6FC79D51D1B3}" presName="compNode" presStyleCnt="0"/>
      <dgm:spPr/>
    </dgm:pt>
    <dgm:pt modelId="{729C61B0-D56F-43E4-9545-7F3D89556543}" type="pres">
      <dgm:prSet presAssocID="{591428F3-5ED6-413A-BCD3-6FC79D51D1B3}" presName="bgRect" presStyleLbl="bgShp" presStyleIdx="4" presStyleCnt="5"/>
      <dgm:spPr/>
    </dgm:pt>
    <dgm:pt modelId="{56062BFF-CABA-49FD-A351-2D00A37B05A4}" type="pres">
      <dgm:prSet presAssocID="{591428F3-5ED6-413A-BCD3-6FC79D51D1B3}"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Connections"/>
        </a:ext>
      </dgm:extLst>
    </dgm:pt>
    <dgm:pt modelId="{2B8C147C-8C70-41AA-B7ED-66DE9CF80691}" type="pres">
      <dgm:prSet presAssocID="{591428F3-5ED6-413A-BCD3-6FC79D51D1B3}" presName="spaceRect" presStyleCnt="0"/>
      <dgm:spPr/>
    </dgm:pt>
    <dgm:pt modelId="{7929F20F-B45E-4D50-A14D-80D7A58A1801}" type="pres">
      <dgm:prSet presAssocID="{591428F3-5ED6-413A-BCD3-6FC79D51D1B3}" presName="parTx" presStyleLbl="revTx" presStyleIdx="4" presStyleCnt="5">
        <dgm:presLayoutVars>
          <dgm:chMax val="0"/>
          <dgm:chPref val="0"/>
        </dgm:presLayoutVars>
      </dgm:prSet>
      <dgm:spPr/>
    </dgm:pt>
  </dgm:ptLst>
  <dgm:cxnLst>
    <dgm:cxn modelId="{1DA5BF30-3EB2-423F-983E-6EC8CB9C2AA5}" type="presOf" srcId="{2AF7DF55-181F-4553-9A6F-648FA109B14A}" destId="{E7A05DC7-77CF-4433-A9D7-04B4FC89D755}" srcOrd="0" destOrd="0" presId="urn:microsoft.com/office/officeart/2018/2/layout/IconVerticalSolidList"/>
    <dgm:cxn modelId="{658ED438-EE4E-4779-A319-1550223E618C}" type="presOf" srcId="{93530BF8-E21A-4704-8A20-99C4AE50FDBC}" destId="{060C420E-BA3B-4A6F-881F-4F350D3AE942}" srcOrd="0" destOrd="0" presId="urn:microsoft.com/office/officeart/2018/2/layout/IconVerticalSolidList"/>
    <dgm:cxn modelId="{DB584C62-020B-4161-94BE-AAD28444A936}" type="presOf" srcId="{591428F3-5ED6-413A-BCD3-6FC79D51D1B3}" destId="{7929F20F-B45E-4D50-A14D-80D7A58A1801}" srcOrd="0" destOrd="0" presId="urn:microsoft.com/office/officeart/2018/2/layout/IconVerticalSolidList"/>
    <dgm:cxn modelId="{60332D45-2EE7-4528-BE9F-FEB300B92B5B}" srcId="{79534F04-EDD8-433C-9477-B7C5740315E3}" destId="{93530BF8-E21A-4704-8A20-99C4AE50FDBC}" srcOrd="0" destOrd="0" parTransId="{0F523591-1529-4D9E-A087-0C4361E0AC92}" sibTransId="{7AA1916E-C132-4DDD-BE11-B6882C9C6F87}"/>
    <dgm:cxn modelId="{695EF370-D300-4ADB-8C7F-4A86FB3E8515}" srcId="{79534F04-EDD8-433C-9477-B7C5740315E3}" destId="{A13CAB2F-04FE-45D2-87AF-99619EADE93B}" srcOrd="2" destOrd="0" parTransId="{C4E3F976-E66B-4ED7-A66D-6B6967F004EC}" sibTransId="{E5355625-831B-4AC7-A7C5-124169D0D15A}"/>
    <dgm:cxn modelId="{A57D7983-A6FA-4B81-90F9-2BABBC790C11}" type="presOf" srcId="{79534F04-EDD8-433C-9477-B7C5740315E3}" destId="{4A5C6A27-941A-4687-8179-78496FFF92B4}" srcOrd="0" destOrd="0" presId="urn:microsoft.com/office/officeart/2018/2/layout/IconVerticalSolidList"/>
    <dgm:cxn modelId="{6E4A5F8D-03D9-4E0E-8E0D-F1CA6238210E}" srcId="{79534F04-EDD8-433C-9477-B7C5740315E3}" destId="{2AF7DF55-181F-4553-9A6F-648FA109B14A}" srcOrd="3" destOrd="0" parTransId="{16E2C22A-6EA1-40DC-99DC-F93D648287C4}" sibTransId="{DA545ED9-52C3-4DC0-9A9C-EE74EA09BB6B}"/>
    <dgm:cxn modelId="{4076FB94-1EE0-4C3B-A24A-AC778C2BBF76}" srcId="{79534F04-EDD8-433C-9477-B7C5740315E3}" destId="{6A4E2152-CD97-4FA1-ABD2-93A084608004}" srcOrd="1" destOrd="0" parTransId="{E84BF055-28B7-4CB2-96B5-C5879AEA75AA}" sibTransId="{5A063E9F-3ED0-410A-AAC9-6C3091010302}"/>
    <dgm:cxn modelId="{3110B1A8-31BD-4E12-91EA-F7C1D9160136}" type="presOf" srcId="{6A4E2152-CD97-4FA1-ABD2-93A084608004}" destId="{B1A320B3-9BA5-48F3-AB12-52A268338C7D}" srcOrd="0" destOrd="0" presId="urn:microsoft.com/office/officeart/2018/2/layout/IconVerticalSolidList"/>
    <dgm:cxn modelId="{F6E707D0-2D83-4A1D-BADF-AF3ED4A66A74}" type="presOf" srcId="{A13CAB2F-04FE-45D2-87AF-99619EADE93B}" destId="{115EB130-FF34-4C8F-B15A-284A418D7BBE}" srcOrd="0" destOrd="0" presId="urn:microsoft.com/office/officeart/2018/2/layout/IconVerticalSolidList"/>
    <dgm:cxn modelId="{2C93B7D2-0016-4FBE-8388-6B121759D027}" srcId="{79534F04-EDD8-433C-9477-B7C5740315E3}" destId="{591428F3-5ED6-413A-BCD3-6FC79D51D1B3}" srcOrd="4" destOrd="0" parTransId="{B0C348D0-FF7C-4B52-8E8D-2ABB7811FC39}" sibTransId="{79E7D109-DB0B-4367-A51A-816E0AA3130A}"/>
    <dgm:cxn modelId="{304752F6-D2D8-43BA-AB7F-51B603682988}" type="presParOf" srcId="{4A5C6A27-941A-4687-8179-78496FFF92B4}" destId="{16C08106-30A4-4632-A7E8-226178D99A48}" srcOrd="0" destOrd="0" presId="urn:microsoft.com/office/officeart/2018/2/layout/IconVerticalSolidList"/>
    <dgm:cxn modelId="{A8BC77DC-CCB8-45B6-B253-744B5E47A070}" type="presParOf" srcId="{16C08106-30A4-4632-A7E8-226178D99A48}" destId="{AD780029-4124-4BF2-8457-5B4E14193860}" srcOrd="0" destOrd="0" presId="urn:microsoft.com/office/officeart/2018/2/layout/IconVerticalSolidList"/>
    <dgm:cxn modelId="{70B84454-E50D-4C2E-837B-83645528F9E3}" type="presParOf" srcId="{16C08106-30A4-4632-A7E8-226178D99A48}" destId="{06D829FE-EBA9-4636-B676-A98509B5609D}" srcOrd="1" destOrd="0" presId="urn:microsoft.com/office/officeart/2018/2/layout/IconVerticalSolidList"/>
    <dgm:cxn modelId="{88B9E6A9-4F53-481C-B7A6-60691219DEDD}" type="presParOf" srcId="{16C08106-30A4-4632-A7E8-226178D99A48}" destId="{033978D3-B62A-4620-92BC-1AA33DA2C2B1}" srcOrd="2" destOrd="0" presId="urn:microsoft.com/office/officeart/2018/2/layout/IconVerticalSolidList"/>
    <dgm:cxn modelId="{B125F832-F621-482A-9D92-B72626397F64}" type="presParOf" srcId="{16C08106-30A4-4632-A7E8-226178D99A48}" destId="{060C420E-BA3B-4A6F-881F-4F350D3AE942}" srcOrd="3" destOrd="0" presId="urn:microsoft.com/office/officeart/2018/2/layout/IconVerticalSolidList"/>
    <dgm:cxn modelId="{6CBE0B2E-0F04-468E-BB8A-EE5946E7224D}" type="presParOf" srcId="{4A5C6A27-941A-4687-8179-78496FFF92B4}" destId="{EED5567D-DD39-4227-B400-52B5E2DC06B8}" srcOrd="1" destOrd="0" presId="urn:microsoft.com/office/officeart/2018/2/layout/IconVerticalSolidList"/>
    <dgm:cxn modelId="{71DB31FC-9FAC-4002-81D6-7BCD5DC3F163}" type="presParOf" srcId="{4A5C6A27-941A-4687-8179-78496FFF92B4}" destId="{CFE3D629-09EF-42A8-9B2D-5C3DD4F4E21A}" srcOrd="2" destOrd="0" presId="urn:microsoft.com/office/officeart/2018/2/layout/IconVerticalSolidList"/>
    <dgm:cxn modelId="{D3C31172-5B3A-4C69-A314-41EDABD030A7}" type="presParOf" srcId="{CFE3D629-09EF-42A8-9B2D-5C3DD4F4E21A}" destId="{311693B5-AB81-4B34-BC5A-BFCB791FC9AE}" srcOrd="0" destOrd="0" presId="urn:microsoft.com/office/officeart/2018/2/layout/IconVerticalSolidList"/>
    <dgm:cxn modelId="{90814BFA-629F-4418-88EF-1EF14063A2EF}" type="presParOf" srcId="{CFE3D629-09EF-42A8-9B2D-5C3DD4F4E21A}" destId="{81512D68-9340-4224-A767-9B44B46364E9}" srcOrd="1" destOrd="0" presId="urn:microsoft.com/office/officeart/2018/2/layout/IconVerticalSolidList"/>
    <dgm:cxn modelId="{0BFD3CDC-4CA5-4D52-ADFF-ABF037D1A849}" type="presParOf" srcId="{CFE3D629-09EF-42A8-9B2D-5C3DD4F4E21A}" destId="{F32A697D-02D7-4795-80DB-18BE6A1964B6}" srcOrd="2" destOrd="0" presId="urn:microsoft.com/office/officeart/2018/2/layout/IconVerticalSolidList"/>
    <dgm:cxn modelId="{F9B9114F-43C9-4971-83F5-6395CD939957}" type="presParOf" srcId="{CFE3D629-09EF-42A8-9B2D-5C3DD4F4E21A}" destId="{B1A320B3-9BA5-48F3-AB12-52A268338C7D}" srcOrd="3" destOrd="0" presId="urn:microsoft.com/office/officeart/2018/2/layout/IconVerticalSolidList"/>
    <dgm:cxn modelId="{FE0031FC-1E71-4836-8F9D-669591BCBF59}" type="presParOf" srcId="{4A5C6A27-941A-4687-8179-78496FFF92B4}" destId="{D50596FC-6D25-46AC-9914-EF847978AE1A}" srcOrd="3" destOrd="0" presId="urn:microsoft.com/office/officeart/2018/2/layout/IconVerticalSolidList"/>
    <dgm:cxn modelId="{DACFD177-7CE8-4B7E-A5A7-D8FF136DD064}" type="presParOf" srcId="{4A5C6A27-941A-4687-8179-78496FFF92B4}" destId="{4572559C-F93E-4917-96A8-763BA88BEB42}" srcOrd="4" destOrd="0" presId="urn:microsoft.com/office/officeart/2018/2/layout/IconVerticalSolidList"/>
    <dgm:cxn modelId="{9C13FDC6-A5C2-4BAF-8F4D-17D2480E37D0}" type="presParOf" srcId="{4572559C-F93E-4917-96A8-763BA88BEB42}" destId="{5D49041B-4F8F-4E35-9928-F91BC4070DD8}" srcOrd="0" destOrd="0" presId="urn:microsoft.com/office/officeart/2018/2/layout/IconVerticalSolidList"/>
    <dgm:cxn modelId="{12BE3917-65FB-456E-8C64-03AC58D82B10}" type="presParOf" srcId="{4572559C-F93E-4917-96A8-763BA88BEB42}" destId="{21E53281-7B9C-43B9-AAF4-43BF3D5D7C0A}" srcOrd="1" destOrd="0" presId="urn:microsoft.com/office/officeart/2018/2/layout/IconVerticalSolidList"/>
    <dgm:cxn modelId="{E882E0A9-026D-49FC-979D-F4CFD94B6827}" type="presParOf" srcId="{4572559C-F93E-4917-96A8-763BA88BEB42}" destId="{897AC87A-76FD-4B4F-A46D-5A704BC1CBBC}" srcOrd="2" destOrd="0" presId="urn:microsoft.com/office/officeart/2018/2/layout/IconVerticalSolidList"/>
    <dgm:cxn modelId="{70B82079-C39D-4162-A1FE-24DA3D4DD26F}" type="presParOf" srcId="{4572559C-F93E-4917-96A8-763BA88BEB42}" destId="{115EB130-FF34-4C8F-B15A-284A418D7BBE}" srcOrd="3" destOrd="0" presId="urn:microsoft.com/office/officeart/2018/2/layout/IconVerticalSolidList"/>
    <dgm:cxn modelId="{9FAB1544-5601-4D7B-9A67-B1E56A41C82B}" type="presParOf" srcId="{4A5C6A27-941A-4687-8179-78496FFF92B4}" destId="{3A836217-C22F-4C2A-B28B-6A70E8BB5558}" srcOrd="5" destOrd="0" presId="urn:microsoft.com/office/officeart/2018/2/layout/IconVerticalSolidList"/>
    <dgm:cxn modelId="{0E4626C2-B4EA-49A6-BE42-E0C469E6EF47}" type="presParOf" srcId="{4A5C6A27-941A-4687-8179-78496FFF92B4}" destId="{63E0F726-C34E-4EB2-8280-4D85AF12EF9D}" srcOrd="6" destOrd="0" presId="urn:microsoft.com/office/officeart/2018/2/layout/IconVerticalSolidList"/>
    <dgm:cxn modelId="{707E675F-3F13-45AA-AD0B-7FE315002E2D}" type="presParOf" srcId="{63E0F726-C34E-4EB2-8280-4D85AF12EF9D}" destId="{596EF858-A379-4C46-8CEF-EED3FECF7783}" srcOrd="0" destOrd="0" presId="urn:microsoft.com/office/officeart/2018/2/layout/IconVerticalSolidList"/>
    <dgm:cxn modelId="{6DCD1043-EBEA-4FF7-9824-37853EAB3F0A}" type="presParOf" srcId="{63E0F726-C34E-4EB2-8280-4D85AF12EF9D}" destId="{35F7456D-C518-463F-A778-D7F923F392FB}" srcOrd="1" destOrd="0" presId="urn:microsoft.com/office/officeart/2018/2/layout/IconVerticalSolidList"/>
    <dgm:cxn modelId="{80A9D81F-5527-4419-92D1-0FF99CA01E88}" type="presParOf" srcId="{63E0F726-C34E-4EB2-8280-4D85AF12EF9D}" destId="{36AE10ED-8EE5-4104-98CF-45FFB1A4F99B}" srcOrd="2" destOrd="0" presId="urn:microsoft.com/office/officeart/2018/2/layout/IconVerticalSolidList"/>
    <dgm:cxn modelId="{81F992A2-3177-4665-9B36-0D312D077528}" type="presParOf" srcId="{63E0F726-C34E-4EB2-8280-4D85AF12EF9D}" destId="{E7A05DC7-77CF-4433-A9D7-04B4FC89D755}" srcOrd="3" destOrd="0" presId="urn:microsoft.com/office/officeart/2018/2/layout/IconVerticalSolidList"/>
    <dgm:cxn modelId="{E45C12BA-362A-4002-8A13-301B15D58AC3}" type="presParOf" srcId="{4A5C6A27-941A-4687-8179-78496FFF92B4}" destId="{2BEE4D8B-1F0F-478A-B352-2CEF04CA1473}" srcOrd="7" destOrd="0" presId="urn:microsoft.com/office/officeart/2018/2/layout/IconVerticalSolidList"/>
    <dgm:cxn modelId="{73E7759E-75C6-4E29-8A71-C66039EBF632}" type="presParOf" srcId="{4A5C6A27-941A-4687-8179-78496FFF92B4}" destId="{6DCB4812-0550-49F5-B201-A84B89E6ED28}" srcOrd="8" destOrd="0" presId="urn:microsoft.com/office/officeart/2018/2/layout/IconVerticalSolidList"/>
    <dgm:cxn modelId="{68FFAF68-174C-43C6-858B-1C027E0045C1}" type="presParOf" srcId="{6DCB4812-0550-49F5-B201-A84B89E6ED28}" destId="{729C61B0-D56F-43E4-9545-7F3D89556543}" srcOrd="0" destOrd="0" presId="urn:microsoft.com/office/officeart/2018/2/layout/IconVerticalSolidList"/>
    <dgm:cxn modelId="{2893869F-9972-41D5-A45A-A28AEDB40718}" type="presParOf" srcId="{6DCB4812-0550-49F5-B201-A84B89E6ED28}" destId="{56062BFF-CABA-49FD-A351-2D00A37B05A4}" srcOrd="1" destOrd="0" presId="urn:microsoft.com/office/officeart/2018/2/layout/IconVerticalSolidList"/>
    <dgm:cxn modelId="{2854B474-BB46-48F6-BA30-6BE19A40204D}" type="presParOf" srcId="{6DCB4812-0550-49F5-B201-A84B89E6ED28}" destId="{2B8C147C-8C70-41AA-B7ED-66DE9CF80691}" srcOrd="2" destOrd="0" presId="urn:microsoft.com/office/officeart/2018/2/layout/IconVerticalSolidList"/>
    <dgm:cxn modelId="{87190D49-D365-4D67-849D-6472EA6CB887}" type="presParOf" srcId="{6DCB4812-0550-49F5-B201-A84B89E6ED28}" destId="{7929F20F-B45E-4D50-A14D-80D7A58A180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EB93704-F3B9-495A-9EB8-1B5A759D99EA}"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B664187-DD94-4C56-98B4-6E9FC4A8087B}">
      <dgm:prSet custT="1"/>
      <dgm:spPr/>
      <dgm:t>
        <a:bodyPr/>
        <a:lstStyle/>
        <a:p>
          <a:pPr>
            <a:lnSpc>
              <a:spcPct val="100000"/>
            </a:lnSpc>
          </a:pPr>
          <a:r>
            <a:rPr lang="en-GB" sz="1400">
              <a:latin typeface="Arial" panose="020B0604020202020204" pitchFamily="34" charset="0"/>
              <a:cs typeface="Arial" panose="020B0604020202020204" pitchFamily="34" charset="0"/>
            </a:rPr>
            <a:t>Conclusion</a:t>
          </a:r>
          <a:endParaRPr lang="en-US" sz="1400">
            <a:latin typeface="Arial" panose="020B0604020202020204" pitchFamily="34" charset="0"/>
            <a:cs typeface="Arial" panose="020B0604020202020204" pitchFamily="34" charset="0"/>
          </a:endParaRPr>
        </a:p>
      </dgm:t>
    </dgm:pt>
    <dgm:pt modelId="{EB3B035F-CE64-4C31-9DDB-B82FC9C627EE}" type="parTrans" cxnId="{97EA49B8-1E5F-4563-9B57-83B7FA5D5423}">
      <dgm:prSet/>
      <dgm:spPr/>
      <dgm:t>
        <a:bodyPr/>
        <a:lstStyle/>
        <a:p>
          <a:endParaRPr lang="en-US"/>
        </a:p>
      </dgm:t>
    </dgm:pt>
    <dgm:pt modelId="{E305F40D-5E38-4E19-B110-A04588F2E1D2}" type="sibTrans" cxnId="{97EA49B8-1E5F-4563-9B57-83B7FA5D5423}">
      <dgm:prSet/>
      <dgm:spPr/>
      <dgm:t>
        <a:bodyPr/>
        <a:lstStyle/>
        <a:p>
          <a:endParaRPr lang="en-US"/>
        </a:p>
      </dgm:t>
    </dgm:pt>
    <dgm:pt modelId="{D93082B7-F3AC-4845-AE66-CE7FAD3F6765}">
      <dgm:prSet custT="1"/>
      <dgm:spPr/>
      <dgm:t>
        <a:bodyPr/>
        <a:lstStyle/>
        <a:p>
          <a:pPr>
            <a:lnSpc>
              <a:spcPct val="100000"/>
            </a:lnSpc>
          </a:pPr>
          <a:r>
            <a:rPr lang="en-US" sz="1400">
              <a:latin typeface="Arial" panose="020B0604020202020204" pitchFamily="34" charset="0"/>
              <a:cs typeface="Arial" panose="020B0604020202020204" pitchFamily="34" charset="0"/>
            </a:rPr>
            <a:t>• Health, wellbeing and sustainable development are interconnected rather than competing priorities.</a:t>
          </a:r>
        </a:p>
      </dgm:t>
    </dgm:pt>
    <dgm:pt modelId="{34E130BB-372F-497B-BD0B-A89DA32C5551}" type="parTrans" cxnId="{683F7678-E14C-4B62-BD2E-1182A3D375E2}">
      <dgm:prSet/>
      <dgm:spPr/>
      <dgm:t>
        <a:bodyPr/>
        <a:lstStyle/>
        <a:p>
          <a:endParaRPr lang="en-US"/>
        </a:p>
      </dgm:t>
    </dgm:pt>
    <dgm:pt modelId="{1F8200C7-627A-4571-8B93-32F11C7D588B}" type="sibTrans" cxnId="{683F7678-E14C-4B62-BD2E-1182A3D375E2}">
      <dgm:prSet/>
      <dgm:spPr/>
      <dgm:t>
        <a:bodyPr/>
        <a:lstStyle/>
        <a:p>
          <a:endParaRPr lang="en-US"/>
        </a:p>
      </dgm:t>
    </dgm:pt>
    <dgm:pt modelId="{DCCB799A-F362-4AB3-88F5-3AEDC773A272}">
      <dgm:prSet custT="1"/>
      <dgm:spPr/>
      <dgm:t>
        <a:bodyPr/>
        <a:lstStyle/>
        <a:p>
          <a:pPr>
            <a:lnSpc>
              <a:spcPct val="100000"/>
            </a:lnSpc>
          </a:pPr>
          <a:r>
            <a:rPr lang="en-US" sz="1400">
              <a:latin typeface="Arial" panose="020B0604020202020204" pitchFamily="34" charset="0"/>
              <a:cs typeface="Arial" panose="020B0604020202020204" pitchFamily="34" charset="0"/>
            </a:rPr>
            <a:t>• Biopsychosocial and ecological perspectives provide stronger explanations of health than disease-focused approaches alone.</a:t>
          </a:r>
        </a:p>
      </dgm:t>
    </dgm:pt>
    <dgm:pt modelId="{FC73C360-C301-42A1-B1FF-2D80FAE080A7}" type="parTrans" cxnId="{E17F792F-4CED-41BA-8CD2-CEACF2C22021}">
      <dgm:prSet/>
      <dgm:spPr/>
      <dgm:t>
        <a:bodyPr/>
        <a:lstStyle/>
        <a:p>
          <a:endParaRPr lang="en-US"/>
        </a:p>
      </dgm:t>
    </dgm:pt>
    <dgm:pt modelId="{13ECA2F0-8EE9-4897-A024-C3216B4F4C15}" type="sibTrans" cxnId="{E17F792F-4CED-41BA-8CD2-CEACF2C22021}">
      <dgm:prSet/>
      <dgm:spPr/>
      <dgm:t>
        <a:bodyPr/>
        <a:lstStyle/>
        <a:p>
          <a:endParaRPr lang="en-US"/>
        </a:p>
      </dgm:t>
    </dgm:pt>
    <dgm:pt modelId="{5C9BC94A-9716-4FE6-BC61-B4CA90CCA91F}">
      <dgm:prSet custT="1"/>
      <dgm:spPr/>
      <dgm:t>
        <a:bodyPr/>
        <a:lstStyle/>
        <a:p>
          <a:pPr>
            <a:lnSpc>
              <a:spcPct val="100000"/>
            </a:lnSpc>
          </a:pPr>
          <a:r>
            <a:rPr lang="en-US" sz="1400">
              <a:latin typeface="Arial" panose="020B0604020202020204" pitchFamily="34" charset="0"/>
              <a:cs typeface="Arial" panose="020B0604020202020204" pitchFamily="34" charset="0"/>
            </a:rPr>
            <a:t>• SDG 3 and Health in All Policies support prevention, partnership and policy coherence.</a:t>
          </a:r>
        </a:p>
      </dgm:t>
    </dgm:pt>
    <dgm:pt modelId="{6CFE6FCD-7201-4447-AA63-3A9E16677079}" type="parTrans" cxnId="{ABDAC3C1-47CC-45E2-8C59-326521FC3798}">
      <dgm:prSet/>
      <dgm:spPr/>
      <dgm:t>
        <a:bodyPr/>
        <a:lstStyle/>
        <a:p>
          <a:endParaRPr lang="en-US"/>
        </a:p>
      </dgm:t>
    </dgm:pt>
    <dgm:pt modelId="{2314CE30-2C42-42F6-ABCA-86B849D9F4BA}" type="sibTrans" cxnId="{ABDAC3C1-47CC-45E2-8C59-326521FC3798}">
      <dgm:prSet/>
      <dgm:spPr/>
      <dgm:t>
        <a:bodyPr/>
        <a:lstStyle/>
        <a:p>
          <a:endParaRPr lang="en-US"/>
        </a:p>
      </dgm:t>
    </dgm:pt>
    <dgm:pt modelId="{476BA51E-2AF5-451A-A259-C35418DCF95F}">
      <dgm:prSet custT="1"/>
      <dgm:spPr/>
      <dgm:t>
        <a:bodyPr/>
        <a:lstStyle/>
        <a:p>
          <a:pPr>
            <a:lnSpc>
              <a:spcPct val="100000"/>
            </a:lnSpc>
          </a:pPr>
          <a:r>
            <a:rPr lang="en-US" sz="1400">
              <a:latin typeface="Arial" panose="020B0604020202020204" pitchFamily="34" charset="0"/>
              <a:cs typeface="Arial" panose="020B0604020202020204" pitchFamily="34" charset="0"/>
            </a:rPr>
            <a:t>• The Healthier You case shows measurable benefit, but also demonstrates participation and inequality challenges.</a:t>
          </a:r>
        </a:p>
      </dgm:t>
    </dgm:pt>
    <dgm:pt modelId="{0C453AE8-9707-4065-90CF-995F6545763F}" type="parTrans" cxnId="{A3270EEB-1E6B-43B8-8732-BD03E838B3B1}">
      <dgm:prSet/>
      <dgm:spPr/>
      <dgm:t>
        <a:bodyPr/>
        <a:lstStyle/>
        <a:p>
          <a:endParaRPr lang="en-US"/>
        </a:p>
      </dgm:t>
    </dgm:pt>
    <dgm:pt modelId="{AC458048-0388-4698-8A66-87F215AA2DE6}" type="sibTrans" cxnId="{A3270EEB-1E6B-43B8-8732-BD03E838B3B1}">
      <dgm:prSet/>
      <dgm:spPr/>
      <dgm:t>
        <a:bodyPr/>
        <a:lstStyle/>
        <a:p>
          <a:endParaRPr lang="en-US"/>
        </a:p>
      </dgm:t>
    </dgm:pt>
    <dgm:pt modelId="{B6499571-798B-40C5-AD70-B4F5CCD349E7}">
      <dgm:prSet custT="1"/>
      <dgm:spPr/>
      <dgm:t>
        <a:bodyPr/>
        <a:lstStyle/>
        <a:p>
          <a:pPr>
            <a:lnSpc>
              <a:spcPct val="100000"/>
            </a:lnSpc>
          </a:pPr>
          <a:r>
            <a:rPr lang="en-US" sz="1400">
              <a:latin typeface="Arial" panose="020B0604020202020204" pitchFamily="34" charset="0"/>
              <a:cs typeface="Arial" panose="020B0604020202020204" pitchFamily="34" charset="0"/>
            </a:rPr>
            <a:t>• Future services should be preventive, person-centred, community-based, digitally inclusive and environmentally sustainable.</a:t>
          </a:r>
        </a:p>
      </dgm:t>
    </dgm:pt>
    <dgm:pt modelId="{A653EF1F-CC4D-4EED-8319-8B5028482A9F}" type="parTrans" cxnId="{69A5741C-61CE-4853-9F4E-BAC90857456F}">
      <dgm:prSet/>
      <dgm:spPr/>
      <dgm:t>
        <a:bodyPr/>
        <a:lstStyle/>
        <a:p>
          <a:endParaRPr lang="en-US"/>
        </a:p>
      </dgm:t>
    </dgm:pt>
    <dgm:pt modelId="{ADE167DC-E9C3-4440-9D53-2B1C49E608C4}" type="sibTrans" cxnId="{69A5741C-61CE-4853-9F4E-BAC90857456F}">
      <dgm:prSet/>
      <dgm:spPr/>
      <dgm:t>
        <a:bodyPr/>
        <a:lstStyle/>
        <a:p>
          <a:endParaRPr lang="en-US"/>
        </a:p>
      </dgm:t>
    </dgm:pt>
    <dgm:pt modelId="{B7E26535-A0BF-4C38-9596-123026E82937}" type="pres">
      <dgm:prSet presAssocID="{BEB93704-F3B9-495A-9EB8-1B5A759D99EA}" presName="root" presStyleCnt="0">
        <dgm:presLayoutVars>
          <dgm:dir/>
          <dgm:resizeHandles val="exact"/>
        </dgm:presLayoutVars>
      </dgm:prSet>
      <dgm:spPr/>
    </dgm:pt>
    <dgm:pt modelId="{BC23DB03-513E-46F4-AF05-CE67BA7EA340}" type="pres">
      <dgm:prSet presAssocID="{4B664187-DD94-4C56-98B4-6E9FC4A8087B}" presName="compNode" presStyleCnt="0"/>
      <dgm:spPr/>
    </dgm:pt>
    <dgm:pt modelId="{2F89C05C-0E37-4BFC-B809-CF7408A6547F}" type="pres">
      <dgm:prSet presAssocID="{4B664187-DD94-4C56-98B4-6E9FC4A8087B}" presName="iconRect" presStyleLbl="node1" presStyleIdx="0"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avel"/>
        </a:ext>
      </dgm:extLst>
    </dgm:pt>
    <dgm:pt modelId="{4F884772-623C-4071-8EFF-E7692E09B779}" type="pres">
      <dgm:prSet presAssocID="{4B664187-DD94-4C56-98B4-6E9FC4A8087B}" presName="spaceRect" presStyleCnt="0"/>
      <dgm:spPr/>
    </dgm:pt>
    <dgm:pt modelId="{9ADE7DB5-14C5-4B28-9145-3A7AC8C7506D}" type="pres">
      <dgm:prSet presAssocID="{4B664187-DD94-4C56-98B4-6E9FC4A8087B}" presName="textRect" presStyleLbl="revTx" presStyleIdx="0" presStyleCnt="6">
        <dgm:presLayoutVars>
          <dgm:chMax val="1"/>
          <dgm:chPref val="1"/>
        </dgm:presLayoutVars>
      </dgm:prSet>
      <dgm:spPr/>
    </dgm:pt>
    <dgm:pt modelId="{743A4D2A-A549-4F96-8687-B784488AF336}" type="pres">
      <dgm:prSet presAssocID="{E305F40D-5E38-4E19-B110-A04588F2E1D2}" presName="sibTrans" presStyleCnt="0"/>
      <dgm:spPr/>
    </dgm:pt>
    <dgm:pt modelId="{2716DA78-B880-45B7-A043-F375324BDB42}" type="pres">
      <dgm:prSet presAssocID="{D93082B7-F3AC-4845-AE66-CE7FAD3F6765}" presName="compNode" presStyleCnt="0"/>
      <dgm:spPr/>
    </dgm:pt>
    <dgm:pt modelId="{01689947-479D-4054-93E0-8CCEEBA5F238}" type="pres">
      <dgm:prSet presAssocID="{D93082B7-F3AC-4845-AE66-CE7FAD3F6765}" presName="iconRect" presStyleLbl="node1" presStyleIdx="1"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43857501-5CC7-4A04-AAB3-E202AEAFE031}" type="pres">
      <dgm:prSet presAssocID="{D93082B7-F3AC-4845-AE66-CE7FAD3F6765}" presName="spaceRect" presStyleCnt="0"/>
      <dgm:spPr/>
    </dgm:pt>
    <dgm:pt modelId="{B3EDFA9B-F4E3-45DD-8BA1-84B671592CFE}" type="pres">
      <dgm:prSet presAssocID="{D93082B7-F3AC-4845-AE66-CE7FAD3F6765}" presName="textRect" presStyleLbl="revTx" presStyleIdx="1" presStyleCnt="6">
        <dgm:presLayoutVars>
          <dgm:chMax val="1"/>
          <dgm:chPref val="1"/>
        </dgm:presLayoutVars>
      </dgm:prSet>
      <dgm:spPr/>
    </dgm:pt>
    <dgm:pt modelId="{EA409976-8C6D-4DBE-A638-349AC58EB24D}" type="pres">
      <dgm:prSet presAssocID="{1F8200C7-627A-4571-8B93-32F11C7D588B}" presName="sibTrans" presStyleCnt="0"/>
      <dgm:spPr/>
    </dgm:pt>
    <dgm:pt modelId="{17F719A2-7A1E-4884-8BCC-995A56AE355B}" type="pres">
      <dgm:prSet presAssocID="{DCCB799A-F362-4AB3-88F5-3AEDC773A272}" presName="compNode" presStyleCnt="0"/>
      <dgm:spPr/>
    </dgm:pt>
    <dgm:pt modelId="{E91634AC-2D71-4D3D-B995-B9B1A7BC6550}" type="pres">
      <dgm:prSet presAssocID="{DCCB799A-F362-4AB3-88F5-3AEDC773A272}" presName="iconRect" presStyleLbl="node1" presStyleIdx="2"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EA76A34E-25E9-41EF-B346-F7F5BEE070CD}" type="pres">
      <dgm:prSet presAssocID="{DCCB799A-F362-4AB3-88F5-3AEDC773A272}" presName="spaceRect" presStyleCnt="0"/>
      <dgm:spPr/>
    </dgm:pt>
    <dgm:pt modelId="{71F2AA46-8664-4CC5-B41F-736789B6C057}" type="pres">
      <dgm:prSet presAssocID="{DCCB799A-F362-4AB3-88F5-3AEDC773A272}" presName="textRect" presStyleLbl="revTx" presStyleIdx="2" presStyleCnt="6">
        <dgm:presLayoutVars>
          <dgm:chMax val="1"/>
          <dgm:chPref val="1"/>
        </dgm:presLayoutVars>
      </dgm:prSet>
      <dgm:spPr/>
    </dgm:pt>
    <dgm:pt modelId="{4DD4E7C8-DB2E-4D6D-8E78-43E7349561F1}" type="pres">
      <dgm:prSet presAssocID="{13ECA2F0-8EE9-4897-A024-C3216B4F4C15}" presName="sibTrans" presStyleCnt="0"/>
      <dgm:spPr/>
    </dgm:pt>
    <dgm:pt modelId="{4B2DB5DD-7A7D-44E2-8F4A-25FDD83F8D2E}" type="pres">
      <dgm:prSet presAssocID="{5C9BC94A-9716-4FE6-BC61-B4CA90CCA91F}" presName="compNode" presStyleCnt="0"/>
      <dgm:spPr/>
    </dgm:pt>
    <dgm:pt modelId="{06A3B89A-CD7A-4DF1-B92F-719F2855A00D}" type="pres">
      <dgm:prSet presAssocID="{5C9BC94A-9716-4FE6-BC61-B4CA90CCA91F}" presName="iconRect" presStyleLbl="node1" presStyleIdx="3"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andshake"/>
        </a:ext>
      </dgm:extLst>
    </dgm:pt>
    <dgm:pt modelId="{E16BD1F9-C2F3-4BD1-B9C0-620F6717ADA6}" type="pres">
      <dgm:prSet presAssocID="{5C9BC94A-9716-4FE6-BC61-B4CA90CCA91F}" presName="spaceRect" presStyleCnt="0"/>
      <dgm:spPr/>
    </dgm:pt>
    <dgm:pt modelId="{5E2F4AE2-53D0-426D-ADD3-99EE8D85F132}" type="pres">
      <dgm:prSet presAssocID="{5C9BC94A-9716-4FE6-BC61-B4CA90CCA91F}" presName="textRect" presStyleLbl="revTx" presStyleIdx="3" presStyleCnt="6">
        <dgm:presLayoutVars>
          <dgm:chMax val="1"/>
          <dgm:chPref val="1"/>
        </dgm:presLayoutVars>
      </dgm:prSet>
      <dgm:spPr/>
    </dgm:pt>
    <dgm:pt modelId="{F4A8DF29-8ACC-453D-AAB5-80B896B7DAE4}" type="pres">
      <dgm:prSet presAssocID="{2314CE30-2C42-42F6-ABCA-86B849D9F4BA}" presName="sibTrans" presStyleCnt="0"/>
      <dgm:spPr/>
    </dgm:pt>
    <dgm:pt modelId="{91DACEED-51F4-4F24-86EA-61C8D4B5EECD}" type="pres">
      <dgm:prSet presAssocID="{476BA51E-2AF5-451A-A259-C35418DCF95F}" presName="compNode" presStyleCnt="0"/>
      <dgm:spPr/>
    </dgm:pt>
    <dgm:pt modelId="{43D0909E-2537-4918-8F3C-175CE315A432}" type="pres">
      <dgm:prSet presAssocID="{476BA51E-2AF5-451A-A259-C35418DCF95F}" presName="iconRect" presStyleLbl="node1" presStyleIdx="4"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siness Growth"/>
        </a:ext>
      </dgm:extLst>
    </dgm:pt>
    <dgm:pt modelId="{2610D270-FD2A-4FB3-B22B-27EA5C962678}" type="pres">
      <dgm:prSet presAssocID="{476BA51E-2AF5-451A-A259-C35418DCF95F}" presName="spaceRect" presStyleCnt="0"/>
      <dgm:spPr/>
    </dgm:pt>
    <dgm:pt modelId="{478037E9-520F-4160-A687-EF6FBC0653EF}" type="pres">
      <dgm:prSet presAssocID="{476BA51E-2AF5-451A-A259-C35418DCF95F}" presName="textRect" presStyleLbl="revTx" presStyleIdx="4" presStyleCnt="6">
        <dgm:presLayoutVars>
          <dgm:chMax val="1"/>
          <dgm:chPref val="1"/>
        </dgm:presLayoutVars>
      </dgm:prSet>
      <dgm:spPr/>
    </dgm:pt>
    <dgm:pt modelId="{B119F9AD-70EF-424B-8B92-3397D2EDDE66}" type="pres">
      <dgm:prSet presAssocID="{AC458048-0388-4698-8A66-87F215AA2DE6}" presName="sibTrans" presStyleCnt="0"/>
      <dgm:spPr/>
    </dgm:pt>
    <dgm:pt modelId="{0C69292F-564B-4E45-AA47-56CDE1C5C2D8}" type="pres">
      <dgm:prSet presAssocID="{B6499571-798B-40C5-AD70-B4F5CCD349E7}" presName="compNode" presStyleCnt="0"/>
      <dgm:spPr/>
    </dgm:pt>
    <dgm:pt modelId="{BA480C27-350F-40FC-8CAF-4DF8F54BB61A}" type="pres">
      <dgm:prSet presAssocID="{B6499571-798B-40C5-AD70-B4F5CCD349E7}" presName="iconRect" presStyleLbl="node1" presStyleIdx="5" presStyleCnt="6"/>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ustainability"/>
        </a:ext>
      </dgm:extLst>
    </dgm:pt>
    <dgm:pt modelId="{4BF1319F-9AD3-4CC3-A0D6-DD48A4B18C80}" type="pres">
      <dgm:prSet presAssocID="{B6499571-798B-40C5-AD70-B4F5CCD349E7}" presName="spaceRect" presStyleCnt="0"/>
      <dgm:spPr/>
    </dgm:pt>
    <dgm:pt modelId="{1B1A33F6-D5F8-4A3A-A0B8-CE42C79B08DA}" type="pres">
      <dgm:prSet presAssocID="{B6499571-798B-40C5-AD70-B4F5CCD349E7}" presName="textRect" presStyleLbl="revTx" presStyleIdx="5" presStyleCnt="6">
        <dgm:presLayoutVars>
          <dgm:chMax val="1"/>
          <dgm:chPref val="1"/>
        </dgm:presLayoutVars>
      </dgm:prSet>
      <dgm:spPr/>
    </dgm:pt>
  </dgm:ptLst>
  <dgm:cxnLst>
    <dgm:cxn modelId="{B604AD12-AB0F-42F4-B70F-879C702B8729}" type="presOf" srcId="{D93082B7-F3AC-4845-AE66-CE7FAD3F6765}" destId="{B3EDFA9B-F4E3-45DD-8BA1-84B671592CFE}" srcOrd="0" destOrd="0" presId="urn:microsoft.com/office/officeart/2018/2/layout/IconLabelList"/>
    <dgm:cxn modelId="{69A5741C-61CE-4853-9F4E-BAC90857456F}" srcId="{BEB93704-F3B9-495A-9EB8-1B5A759D99EA}" destId="{B6499571-798B-40C5-AD70-B4F5CCD349E7}" srcOrd="5" destOrd="0" parTransId="{A653EF1F-CC4D-4EED-8319-8B5028482A9F}" sibTransId="{ADE167DC-E9C3-4440-9D53-2B1C49E608C4}"/>
    <dgm:cxn modelId="{DA61FD28-11AB-4EF1-B157-D0084E49F6DA}" type="presOf" srcId="{B6499571-798B-40C5-AD70-B4F5CCD349E7}" destId="{1B1A33F6-D5F8-4A3A-A0B8-CE42C79B08DA}" srcOrd="0" destOrd="0" presId="urn:microsoft.com/office/officeart/2018/2/layout/IconLabelList"/>
    <dgm:cxn modelId="{E17F792F-4CED-41BA-8CD2-CEACF2C22021}" srcId="{BEB93704-F3B9-495A-9EB8-1B5A759D99EA}" destId="{DCCB799A-F362-4AB3-88F5-3AEDC773A272}" srcOrd="2" destOrd="0" parTransId="{FC73C360-C301-42A1-B1FF-2D80FAE080A7}" sibTransId="{13ECA2F0-8EE9-4897-A024-C3216B4F4C15}"/>
    <dgm:cxn modelId="{3709676E-05C3-43B5-91BE-950D6785BFDB}" type="presOf" srcId="{4B664187-DD94-4C56-98B4-6E9FC4A8087B}" destId="{9ADE7DB5-14C5-4B28-9145-3A7AC8C7506D}" srcOrd="0" destOrd="0" presId="urn:microsoft.com/office/officeart/2018/2/layout/IconLabelList"/>
    <dgm:cxn modelId="{83F1A970-871A-4954-91F2-14CCD3C18FA1}" type="presOf" srcId="{DCCB799A-F362-4AB3-88F5-3AEDC773A272}" destId="{71F2AA46-8664-4CC5-B41F-736789B6C057}" srcOrd="0" destOrd="0" presId="urn:microsoft.com/office/officeart/2018/2/layout/IconLabelList"/>
    <dgm:cxn modelId="{D6CDF175-44A0-4BCF-B834-8C85060E9FEC}" type="presOf" srcId="{5C9BC94A-9716-4FE6-BC61-B4CA90CCA91F}" destId="{5E2F4AE2-53D0-426D-ADD3-99EE8D85F132}" srcOrd="0" destOrd="0" presId="urn:microsoft.com/office/officeart/2018/2/layout/IconLabelList"/>
    <dgm:cxn modelId="{683F7678-E14C-4B62-BD2E-1182A3D375E2}" srcId="{BEB93704-F3B9-495A-9EB8-1B5A759D99EA}" destId="{D93082B7-F3AC-4845-AE66-CE7FAD3F6765}" srcOrd="1" destOrd="0" parTransId="{34E130BB-372F-497B-BD0B-A89DA32C5551}" sibTransId="{1F8200C7-627A-4571-8B93-32F11C7D588B}"/>
    <dgm:cxn modelId="{6620A67E-CAE8-46A9-A3C5-769BC301E4CD}" type="presOf" srcId="{476BA51E-2AF5-451A-A259-C35418DCF95F}" destId="{478037E9-520F-4160-A687-EF6FBC0653EF}" srcOrd="0" destOrd="0" presId="urn:microsoft.com/office/officeart/2018/2/layout/IconLabelList"/>
    <dgm:cxn modelId="{97EA49B8-1E5F-4563-9B57-83B7FA5D5423}" srcId="{BEB93704-F3B9-495A-9EB8-1B5A759D99EA}" destId="{4B664187-DD94-4C56-98B4-6E9FC4A8087B}" srcOrd="0" destOrd="0" parTransId="{EB3B035F-CE64-4C31-9DDB-B82FC9C627EE}" sibTransId="{E305F40D-5E38-4E19-B110-A04588F2E1D2}"/>
    <dgm:cxn modelId="{ABDAC3C1-47CC-45E2-8C59-326521FC3798}" srcId="{BEB93704-F3B9-495A-9EB8-1B5A759D99EA}" destId="{5C9BC94A-9716-4FE6-BC61-B4CA90CCA91F}" srcOrd="3" destOrd="0" parTransId="{6CFE6FCD-7201-4447-AA63-3A9E16677079}" sibTransId="{2314CE30-2C42-42F6-ABCA-86B849D9F4BA}"/>
    <dgm:cxn modelId="{A3270EEB-1E6B-43B8-8732-BD03E838B3B1}" srcId="{BEB93704-F3B9-495A-9EB8-1B5A759D99EA}" destId="{476BA51E-2AF5-451A-A259-C35418DCF95F}" srcOrd="4" destOrd="0" parTransId="{0C453AE8-9707-4065-90CF-995F6545763F}" sibTransId="{AC458048-0388-4698-8A66-87F215AA2DE6}"/>
    <dgm:cxn modelId="{1FA760F2-4BAB-4F62-844A-264EE44CAEB3}" type="presOf" srcId="{BEB93704-F3B9-495A-9EB8-1B5A759D99EA}" destId="{B7E26535-A0BF-4C38-9596-123026E82937}" srcOrd="0" destOrd="0" presId="urn:microsoft.com/office/officeart/2018/2/layout/IconLabelList"/>
    <dgm:cxn modelId="{7808A15A-B427-44A9-907D-029CF0F02477}" type="presParOf" srcId="{B7E26535-A0BF-4C38-9596-123026E82937}" destId="{BC23DB03-513E-46F4-AF05-CE67BA7EA340}" srcOrd="0" destOrd="0" presId="urn:microsoft.com/office/officeart/2018/2/layout/IconLabelList"/>
    <dgm:cxn modelId="{8638D79E-2BC5-4C4F-8CE6-CD416C3C0AF3}" type="presParOf" srcId="{BC23DB03-513E-46F4-AF05-CE67BA7EA340}" destId="{2F89C05C-0E37-4BFC-B809-CF7408A6547F}" srcOrd="0" destOrd="0" presId="urn:microsoft.com/office/officeart/2018/2/layout/IconLabelList"/>
    <dgm:cxn modelId="{31A22E68-86B0-41BD-82A6-547A6CE4F950}" type="presParOf" srcId="{BC23DB03-513E-46F4-AF05-CE67BA7EA340}" destId="{4F884772-623C-4071-8EFF-E7692E09B779}" srcOrd="1" destOrd="0" presId="urn:microsoft.com/office/officeart/2018/2/layout/IconLabelList"/>
    <dgm:cxn modelId="{C3D63F38-0BA8-471C-8124-5B924E53BA9D}" type="presParOf" srcId="{BC23DB03-513E-46F4-AF05-CE67BA7EA340}" destId="{9ADE7DB5-14C5-4B28-9145-3A7AC8C7506D}" srcOrd="2" destOrd="0" presId="urn:microsoft.com/office/officeart/2018/2/layout/IconLabelList"/>
    <dgm:cxn modelId="{14BA3EF8-F3A5-4199-8406-38344C6920F3}" type="presParOf" srcId="{B7E26535-A0BF-4C38-9596-123026E82937}" destId="{743A4D2A-A549-4F96-8687-B784488AF336}" srcOrd="1" destOrd="0" presId="urn:microsoft.com/office/officeart/2018/2/layout/IconLabelList"/>
    <dgm:cxn modelId="{3D6DEDD1-E12D-4F13-B31F-85BCE9732735}" type="presParOf" srcId="{B7E26535-A0BF-4C38-9596-123026E82937}" destId="{2716DA78-B880-45B7-A043-F375324BDB42}" srcOrd="2" destOrd="0" presId="urn:microsoft.com/office/officeart/2018/2/layout/IconLabelList"/>
    <dgm:cxn modelId="{42B6C54B-701B-4C84-AF86-8041306BCC77}" type="presParOf" srcId="{2716DA78-B880-45B7-A043-F375324BDB42}" destId="{01689947-479D-4054-93E0-8CCEEBA5F238}" srcOrd="0" destOrd="0" presId="urn:microsoft.com/office/officeart/2018/2/layout/IconLabelList"/>
    <dgm:cxn modelId="{423DC66E-0DFD-4416-BC6D-649008F9A1F1}" type="presParOf" srcId="{2716DA78-B880-45B7-A043-F375324BDB42}" destId="{43857501-5CC7-4A04-AAB3-E202AEAFE031}" srcOrd="1" destOrd="0" presId="urn:microsoft.com/office/officeart/2018/2/layout/IconLabelList"/>
    <dgm:cxn modelId="{50782E8A-CDEC-484E-B1E9-B0DEF19A567F}" type="presParOf" srcId="{2716DA78-B880-45B7-A043-F375324BDB42}" destId="{B3EDFA9B-F4E3-45DD-8BA1-84B671592CFE}" srcOrd="2" destOrd="0" presId="urn:microsoft.com/office/officeart/2018/2/layout/IconLabelList"/>
    <dgm:cxn modelId="{C57935D0-104D-4517-BA32-91470940E0A8}" type="presParOf" srcId="{B7E26535-A0BF-4C38-9596-123026E82937}" destId="{EA409976-8C6D-4DBE-A638-349AC58EB24D}" srcOrd="3" destOrd="0" presId="urn:microsoft.com/office/officeart/2018/2/layout/IconLabelList"/>
    <dgm:cxn modelId="{204081CA-7D49-4B2C-BA55-D6D4440C19D2}" type="presParOf" srcId="{B7E26535-A0BF-4C38-9596-123026E82937}" destId="{17F719A2-7A1E-4884-8BCC-995A56AE355B}" srcOrd="4" destOrd="0" presId="urn:microsoft.com/office/officeart/2018/2/layout/IconLabelList"/>
    <dgm:cxn modelId="{002EB545-DF6F-42A2-BBC6-D772FC354204}" type="presParOf" srcId="{17F719A2-7A1E-4884-8BCC-995A56AE355B}" destId="{E91634AC-2D71-4D3D-B995-B9B1A7BC6550}" srcOrd="0" destOrd="0" presId="urn:microsoft.com/office/officeart/2018/2/layout/IconLabelList"/>
    <dgm:cxn modelId="{472201AE-DFC2-4D4E-8344-E93563293743}" type="presParOf" srcId="{17F719A2-7A1E-4884-8BCC-995A56AE355B}" destId="{EA76A34E-25E9-41EF-B346-F7F5BEE070CD}" srcOrd="1" destOrd="0" presId="urn:microsoft.com/office/officeart/2018/2/layout/IconLabelList"/>
    <dgm:cxn modelId="{73E19FBA-2877-41FE-BFE8-728CCB391387}" type="presParOf" srcId="{17F719A2-7A1E-4884-8BCC-995A56AE355B}" destId="{71F2AA46-8664-4CC5-B41F-736789B6C057}" srcOrd="2" destOrd="0" presId="urn:microsoft.com/office/officeart/2018/2/layout/IconLabelList"/>
    <dgm:cxn modelId="{5CD2529A-39CC-4C8F-B56D-F2403E236137}" type="presParOf" srcId="{B7E26535-A0BF-4C38-9596-123026E82937}" destId="{4DD4E7C8-DB2E-4D6D-8E78-43E7349561F1}" srcOrd="5" destOrd="0" presId="urn:microsoft.com/office/officeart/2018/2/layout/IconLabelList"/>
    <dgm:cxn modelId="{51657A6C-764D-4EB1-B69D-D059F703A3C5}" type="presParOf" srcId="{B7E26535-A0BF-4C38-9596-123026E82937}" destId="{4B2DB5DD-7A7D-44E2-8F4A-25FDD83F8D2E}" srcOrd="6" destOrd="0" presId="urn:microsoft.com/office/officeart/2018/2/layout/IconLabelList"/>
    <dgm:cxn modelId="{CE6167DE-8A4B-4A10-ADD4-D19607DDEB58}" type="presParOf" srcId="{4B2DB5DD-7A7D-44E2-8F4A-25FDD83F8D2E}" destId="{06A3B89A-CD7A-4DF1-B92F-719F2855A00D}" srcOrd="0" destOrd="0" presId="urn:microsoft.com/office/officeart/2018/2/layout/IconLabelList"/>
    <dgm:cxn modelId="{8115E569-39F2-4B8A-9FD7-3DB83984F05B}" type="presParOf" srcId="{4B2DB5DD-7A7D-44E2-8F4A-25FDD83F8D2E}" destId="{E16BD1F9-C2F3-4BD1-B9C0-620F6717ADA6}" srcOrd="1" destOrd="0" presId="urn:microsoft.com/office/officeart/2018/2/layout/IconLabelList"/>
    <dgm:cxn modelId="{F14DC3E3-6736-40CE-A2AB-D5B61BC59A09}" type="presParOf" srcId="{4B2DB5DD-7A7D-44E2-8F4A-25FDD83F8D2E}" destId="{5E2F4AE2-53D0-426D-ADD3-99EE8D85F132}" srcOrd="2" destOrd="0" presId="urn:microsoft.com/office/officeart/2018/2/layout/IconLabelList"/>
    <dgm:cxn modelId="{ED60DB54-98BF-432C-9E9E-65308860C987}" type="presParOf" srcId="{B7E26535-A0BF-4C38-9596-123026E82937}" destId="{F4A8DF29-8ACC-453D-AAB5-80B896B7DAE4}" srcOrd="7" destOrd="0" presId="urn:microsoft.com/office/officeart/2018/2/layout/IconLabelList"/>
    <dgm:cxn modelId="{DDE77526-1758-4690-AD07-CE7F8B040BC4}" type="presParOf" srcId="{B7E26535-A0BF-4C38-9596-123026E82937}" destId="{91DACEED-51F4-4F24-86EA-61C8D4B5EECD}" srcOrd="8" destOrd="0" presId="urn:microsoft.com/office/officeart/2018/2/layout/IconLabelList"/>
    <dgm:cxn modelId="{579A87C9-206A-4CCB-8139-45191AD7C063}" type="presParOf" srcId="{91DACEED-51F4-4F24-86EA-61C8D4B5EECD}" destId="{43D0909E-2537-4918-8F3C-175CE315A432}" srcOrd="0" destOrd="0" presId="urn:microsoft.com/office/officeart/2018/2/layout/IconLabelList"/>
    <dgm:cxn modelId="{B117712E-2F9C-486C-9BE7-9D1D1B17120F}" type="presParOf" srcId="{91DACEED-51F4-4F24-86EA-61C8D4B5EECD}" destId="{2610D270-FD2A-4FB3-B22B-27EA5C962678}" srcOrd="1" destOrd="0" presId="urn:microsoft.com/office/officeart/2018/2/layout/IconLabelList"/>
    <dgm:cxn modelId="{DE22B15B-2A86-4AB0-8A9C-AD19BDB05F23}" type="presParOf" srcId="{91DACEED-51F4-4F24-86EA-61C8D4B5EECD}" destId="{478037E9-520F-4160-A687-EF6FBC0653EF}" srcOrd="2" destOrd="0" presId="urn:microsoft.com/office/officeart/2018/2/layout/IconLabelList"/>
    <dgm:cxn modelId="{718DCED8-770F-4DC9-8188-7EAF92B3C492}" type="presParOf" srcId="{B7E26535-A0BF-4C38-9596-123026E82937}" destId="{B119F9AD-70EF-424B-8B92-3397D2EDDE66}" srcOrd="9" destOrd="0" presId="urn:microsoft.com/office/officeart/2018/2/layout/IconLabelList"/>
    <dgm:cxn modelId="{E15043B6-2F72-4F39-85CE-797895892019}" type="presParOf" srcId="{B7E26535-A0BF-4C38-9596-123026E82937}" destId="{0C69292F-564B-4E45-AA47-56CDE1C5C2D8}" srcOrd="10" destOrd="0" presId="urn:microsoft.com/office/officeart/2018/2/layout/IconLabelList"/>
    <dgm:cxn modelId="{C0F1365F-DE0A-4F9A-B98A-D1DE8EB21BAF}" type="presParOf" srcId="{0C69292F-564B-4E45-AA47-56CDE1C5C2D8}" destId="{BA480C27-350F-40FC-8CAF-4DF8F54BB61A}" srcOrd="0" destOrd="0" presId="urn:microsoft.com/office/officeart/2018/2/layout/IconLabelList"/>
    <dgm:cxn modelId="{E21FE42F-BCB1-4CD0-9CDD-20B8A3F37D03}" type="presParOf" srcId="{0C69292F-564B-4E45-AA47-56CDE1C5C2D8}" destId="{4BF1319F-9AD3-4CC3-A0D6-DD48A4B18C80}" srcOrd="1" destOrd="0" presId="urn:microsoft.com/office/officeart/2018/2/layout/IconLabelList"/>
    <dgm:cxn modelId="{A9B0BF7C-D837-41C9-B6A2-CF70C1219434}" type="presParOf" srcId="{0C69292F-564B-4E45-AA47-56CDE1C5C2D8}" destId="{1B1A33F6-D5F8-4A3A-A0B8-CE42C79B08D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8ACCC12-BFC6-4D4B-9899-0BA1C091C953}">
      <dsp:nvSpPr>
        <dsp:cNvPr id="0" name=""/>
        <dsp:cNvSpPr/>
      </dsp:nvSpPr>
      <dsp:spPr>
        <a:xfrm>
          <a:off x="0" y="252602"/>
          <a:ext cx="10789920" cy="4663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9B5B72-BE0C-45CE-B316-46EA5410C88D}">
      <dsp:nvSpPr>
        <dsp:cNvPr id="0" name=""/>
        <dsp:cNvSpPr/>
      </dsp:nvSpPr>
      <dsp:spPr>
        <a:xfrm>
          <a:off x="141069" y="357530"/>
          <a:ext cx="256489" cy="2564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CE15B61-DBB9-4B97-984E-E38EF78CA65F}">
      <dsp:nvSpPr>
        <dsp:cNvPr id="0" name=""/>
        <dsp:cNvSpPr/>
      </dsp:nvSpPr>
      <dsp:spPr>
        <a:xfrm>
          <a:off x="538627" y="252602"/>
          <a:ext cx="10251292" cy="466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355" tIns="49355" rIns="49355" bIns="49355" numCol="1" spcCol="1270" anchor="ctr" anchorCtr="0">
          <a:noAutofit/>
        </a:bodyPr>
        <a:lstStyle/>
        <a:p>
          <a:pPr marL="0" lvl="0" indent="0" algn="l" defTabSz="977900">
            <a:lnSpc>
              <a:spcPct val="100000"/>
            </a:lnSpc>
            <a:spcBef>
              <a:spcPct val="0"/>
            </a:spcBef>
            <a:spcAft>
              <a:spcPct val="35000"/>
            </a:spcAft>
            <a:buNone/>
          </a:pPr>
          <a:r>
            <a:rPr lang="en-US" sz="2200" b="1" kern="1200"/>
            <a:t>Integrating Health, Wellbeing and Sustainable Development in Health and Social Care</a:t>
          </a:r>
          <a:endParaRPr lang="en-US" sz="2200" kern="1200"/>
        </a:p>
      </dsp:txBody>
      <dsp:txXfrm>
        <a:off x="538627" y="252602"/>
        <a:ext cx="10251292" cy="466344"/>
      </dsp:txXfrm>
    </dsp:sp>
    <dsp:sp modelId="{2D7F376A-5B58-4D15-AB81-279DD83F0D97}">
      <dsp:nvSpPr>
        <dsp:cNvPr id="0" name=""/>
        <dsp:cNvSpPr/>
      </dsp:nvSpPr>
      <dsp:spPr>
        <a:xfrm>
          <a:off x="0" y="835533"/>
          <a:ext cx="10789920" cy="46634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37537D-45B0-43DC-B06C-78B8F1F3614C}">
      <dsp:nvSpPr>
        <dsp:cNvPr id="0" name=""/>
        <dsp:cNvSpPr/>
      </dsp:nvSpPr>
      <dsp:spPr>
        <a:xfrm>
          <a:off x="141069" y="940460"/>
          <a:ext cx="256489" cy="25648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B3D0F24-2D4B-4445-A29A-F79E93573100}">
      <dsp:nvSpPr>
        <dsp:cNvPr id="0" name=""/>
        <dsp:cNvSpPr/>
      </dsp:nvSpPr>
      <dsp:spPr>
        <a:xfrm>
          <a:off x="538627" y="835533"/>
          <a:ext cx="10251292" cy="4663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355" tIns="49355" rIns="49355" bIns="49355" numCol="1" spcCol="1270" anchor="ctr" anchorCtr="0">
          <a:noAutofit/>
        </a:bodyPr>
        <a:lstStyle/>
        <a:p>
          <a:pPr marL="0" lvl="0" indent="0" algn="l" defTabSz="977900">
            <a:lnSpc>
              <a:spcPct val="100000"/>
            </a:lnSpc>
            <a:spcBef>
              <a:spcPct val="0"/>
            </a:spcBef>
            <a:spcAft>
              <a:spcPct val="35000"/>
            </a:spcAft>
            <a:buNone/>
          </a:pPr>
          <a:r>
            <a:rPr lang="en-US" sz="2200" kern="1200"/>
            <a:t>A critical examination of policy, theory, service delivery and health inequalities</a:t>
          </a:r>
        </a:p>
      </dsp:txBody>
      <dsp:txXfrm>
        <a:off x="538627" y="835533"/>
        <a:ext cx="10251292" cy="4663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F86C5A-F421-4FBB-9371-58C4E4501334}">
      <dsp:nvSpPr>
        <dsp:cNvPr id="0" name=""/>
        <dsp:cNvSpPr/>
      </dsp:nvSpPr>
      <dsp:spPr>
        <a:xfrm>
          <a:off x="1036676" y="1989"/>
          <a:ext cx="2269770" cy="1361862"/>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Health outcomes are determined by both clinical interventions and the broader social, economic, and environmental factors that influence them.</a:t>
          </a:r>
          <a:endParaRPr lang="en-US" sz="1400" kern="1200"/>
        </a:p>
      </dsp:txBody>
      <dsp:txXfrm>
        <a:off x="1076564" y="41877"/>
        <a:ext cx="2189994" cy="1282086"/>
      </dsp:txXfrm>
    </dsp:sp>
    <dsp:sp modelId="{65AFD2E9-4495-4318-8638-4504D44DF4AB}">
      <dsp:nvSpPr>
        <dsp:cNvPr id="0" name=""/>
        <dsp:cNvSpPr/>
      </dsp:nvSpPr>
      <dsp:spPr>
        <a:xfrm>
          <a:off x="3506186" y="401468"/>
          <a:ext cx="481191" cy="5629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506186" y="514049"/>
        <a:ext cx="336834" cy="337741"/>
      </dsp:txXfrm>
    </dsp:sp>
    <dsp:sp modelId="{05DA3C50-5593-4B4F-95BB-7EE97A2B193F}">
      <dsp:nvSpPr>
        <dsp:cNvPr id="0" name=""/>
        <dsp:cNvSpPr/>
      </dsp:nvSpPr>
      <dsp:spPr>
        <a:xfrm>
          <a:off x="4214354" y="1989"/>
          <a:ext cx="2269770" cy="1361862"/>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Wellbeing redirects focus from disease management alone to encompass quality of life, active participation, and the capacity to adapt and recover.</a:t>
          </a:r>
          <a:endParaRPr lang="en-US" sz="1400" kern="1200"/>
        </a:p>
      </dsp:txBody>
      <dsp:txXfrm>
        <a:off x="4254242" y="41877"/>
        <a:ext cx="2189994" cy="1282086"/>
      </dsp:txXfrm>
    </dsp:sp>
    <dsp:sp modelId="{530F55FD-6166-4306-B5B9-43E3928B643E}">
      <dsp:nvSpPr>
        <dsp:cNvPr id="0" name=""/>
        <dsp:cNvSpPr/>
      </dsp:nvSpPr>
      <dsp:spPr>
        <a:xfrm>
          <a:off x="6683864" y="401468"/>
          <a:ext cx="481191" cy="5629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6683864" y="514049"/>
        <a:ext cx="336834" cy="337741"/>
      </dsp:txXfrm>
    </dsp:sp>
    <dsp:sp modelId="{F8140A7A-5227-4C57-B0EF-F891681F5C63}">
      <dsp:nvSpPr>
        <dsp:cNvPr id="0" name=""/>
        <dsp:cNvSpPr/>
      </dsp:nvSpPr>
      <dsp:spPr>
        <a:xfrm>
          <a:off x="7392033" y="1989"/>
          <a:ext cx="2269770" cy="1361862"/>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Sustainable development connects present-day health requirements with the wellbeing of subsequent generations.</a:t>
          </a:r>
          <a:endParaRPr lang="en-US" sz="1400" kern="1200"/>
        </a:p>
      </dsp:txBody>
      <dsp:txXfrm>
        <a:off x="7431921" y="41877"/>
        <a:ext cx="2189994" cy="1282086"/>
      </dsp:txXfrm>
    </dsp:sp>
    <dsp:sp modelId="{5C28F273-822D-45B6-B6B1-067232613C31}">
      <dsp:nvSpPr>
        <dsp:cNvPr id="0" name=""/>
        <dsp:cNvSpPr/>
      </dsp:nvSpPr>
      <dsp:spPr>
        <a:xfrm rot="5400000">
          <a:off x="8286322" y="1522735"/>
          <a:ext cx="481191" cy="5629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5400000">
        <a:off x="8358048" y="1563591"/>
        <a:ext cx="337741" cy="336834"/>
      </dsp:txXfrm>
    </dsp:sp>
    <dsp:sp modelId="{6B91116D-671B-490E-8314-ACAD25F90F91}">
      <dsp:nvSpPr>
        <dsp:cNvPr id="0" name=""/>
        <dsp:cNvSpPr/>
      </dsp:nvSpPr>
      <dsp:spPr>
        <a:xfrm>
          <a:off x="7392033" y="2271759"/>
          <a:ext cx="2269770" cy="1361862"/>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Integrated approaches can facilitate preventive measures, diminish health disparities, and allocate resources with greater efficiency.</a:t>
          </a:r>
          <a:endParaRPr lang="en-US" sz="1400" kern="1200"/>
        </a:p>
      </dsp:txBody>
      <dsp:txXfrm>
        <a:off x="7431921" y="2311647"/>
        <a:ext cx="2189994" cy="1282086"/>
      </dsp:txXfrm>
    </dsp:sp>
    <dsp:sp modelId="{DD9BB1DD-3901-4905-86AC-21A5C99C1E2C}">
      <dsp:nvSpPr>
        <dsp:cNvPr id="0" name=""/>
        <dsp:cNvSpPr/>
      </dsp:nvSpPr>
      <dsp:spPr>
        <a:xfrm rot="10800000">
          <a:off x="6711102" y="2671239"/>
          <a:ext cx="481191" cy="56290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rot="10800000">
        <a:off x="6855459" y="2783820"/>
        <a:ext cx="336834" cy="337741"/>
      </dsp:txXfrm>
    </dsp:sp>
    <dsp:sp modelId="{3FD41C08-F72C-43B9-8C6A-C5AA4DDFD3C1}">
      <dsp:nvSpPr>
        <dsp:cNvPr id="0" name=""/>
        <dsp:cNvSpPr/>
      </dsp:nvSpPr>
      <dsp:spPr>
        <a:xfrm>
          <a:off x="4214354" y="2271759"/>
          <a:ext cx="2269770" cy="1361862"/>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 Critical challenge: ambitious policy frameworks do not inherently guarantee fair and equitable execution across all populations</a:t>
          </a:r>
          <a:endParaRPr lang="en-US" sz="1400" kern="1200"/>
        </a:p>
      </dsp:txBody>
      <dsp:txXfrm>
        <a:off x="4254242" y="2311647"/>
        <a:ext cx="2189994" cy="128208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CAAAA0-2E30-4003-8174-8EA06F8D309D}">
      <dsp:nvSpPr>
        <dsp:cNvPr id="0" name=""/>
        <dsp:cNvSpPr/>
      </dsp:nvSpPr>
      <dsp:spPr>
        <a:xfrm>
          <a:off x="201582" y="0"/>
          <a:ext cx="1987681" cy="119260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Health outcomes result from a combination of clinical treatments and the wider social, economic, and environmental circumstances that shape them.</a:t>
          </a:r>
          <a:endParaRPr lang="en-US" sz="1100" kern="1200" dirty="0">
            <a:latin typeface="Arial" panose="020B0604020202020204" pitchFamily="34" charset="0"/>
            <a:cs typeface="Arial" panose="020B0604020202020204" pitchFamily="34" charset="0"/>
          </a:endParaRPr>
        </a:p>
      </dsp:txBody>
      <dsp:txXfrm>
        <a:off x="236512" y="34930"/>
        <a:ext cx="1917821" cy="1122748"/>
      </dsp:txXfrm>
    </dsp:sp>
    <dsp:sp modelId="{FCC80671-88A1-4544-B676-CD91D51DCFF6}">
      <dsp:nvSpPr>
        <dsp:cNvPr id="0" name=""/>
        <dsp:cNvSpPr/>
      </dsp:nvSpPr>
      <dsp:spPr>
        <a:xfrm rot="2515">
          <a:off x="2359710" y="350834"/>
          <a:ext cx="410622" cy="4929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359710" y="449378"/>
        <a:ext cx="287435" cy="295767"/>
      </dsp:txXfrm>
    </dsp:sp>
    <dsp:sp modelId="{43D96DC8-CC76-47BE-BF3B-0A08841D0BE9}">
      <dsp:nvSpPr>
        <dsp:cNvPr id="0" name=""/>
        <dsp:cNvSpPr/>
      </dsp:nvSpPr>
      <dsp:spPr>
        <a:xfrm>
          <a:off x="2964022" y="2021"/>
          <a:ext cx="1987681" cy="119260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latin typeface="Arial" panose="020B0604020202020204" pitchFamily="34" charset="0"/>
              <a:cs typeface="Arial" panose="020B0604020202020204" pitchFamily="34" charset="0"/>
            </a:rPr>
            <a:t>• Wellbeing shifts emphasis beyond disease treatment to include life satisfaction, meaningful engagement, and the ability to adjust and recuperate.</a:t>
          </a:r>
          <a:endParaRPr lang="en-US" sz="1100" kern="1200" dirty="0">
            <a:latin typeface="Arial" panose="020B0604020202020204" pitchFamily="34" charset="0"/>
            <a:cs typeface="Arial" panose="020B0604020202020204" pitchFamily="34" charset="0"/>
          </a:endParaRPr>
        </a:p>
      </dsp:txBody>
      <dsp:txXfrm>
        <a:off x="2998952" y="36951"/>
        <a:ext cx="1917821" cy="1122748"/>
      </dsp:txXfrm>
    </dsp:sp>
    <dsp:sp modelId="{9FF09064-BC90-41DC-B08A-63FA9144AD11}">
      <dsp:nvSpPr>
        <dsp:cNvPr id="0" name=""/>
        <dsp:cNvSpPr/>
      </dsp:nvSpPr>
      <dsp:spPr>
        <a:xfrm>
          <a:off x="5126619" y="351853"/>
          <a:ext cx="421388" cy="4929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126619" y="450442"/>
        <a:ext cx="294972" cy="295767"/>
      </dsp:txXfrm>
    </dsp:sp>
    <dsp:sp modelId="{F0CBFDB5-FA0D-4B57-94C4-A36EF173A077}">
      <dsp:nvSpPr>
        <dsp:cNvPr id="0" name=""/>
        <dsp:cNvSpPr/>
      </dsp:nvSpPr>
      <dsp:spPr>
        <a:xfrm>
          <a:off x="5746776" y="2021"/>
          <a:ext cx="1987681" cy="119260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Sustainable development aligns current health needs with the welfare of future populations.</a:t>
          </a:r>
          <a:endParaRPr lang="en-US" sz="1400" kern="1200" dirty="0">
            <a:latin typeface="Arial" panose="020B0604020202020204" pitchFamily="34" charset="0"/>
            <a:cs typeface="Arial" panose="020B0604020202020204" pitchFamily="34" charset="0"/>
          </a:endParaRPr>
        </a:p>
      </dsp:txBody>
      <dsp:txXfrm>
        <a:off x="5781706" y="36951"/>
        <a:ext cx="1917821" cy="1122748"/>
      </dsp:txXfrm>
    </dsp:sp>
    <dsp:sp modelId="{BA10604A-F636-43DB-BAAD-6C0F2040DAE1}">
      <dsp:nvSpPr>
        <dsp:cNvPr id="0" name=""/>
        <dsp:cNvSpPr/>
      </dsp:nvSpPr>
      <dsp:spPr>
        <a:xfrm>
          <a:off x="7909373" y="351853"/>
          <a:ext cx="421388" cy="4929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7909373" y="450442"/>
        <a:ext cx="294972" cy="295767"/>
      </dsp:txXfrm>
    </dsp:sp>
    <dsp:sp modelId="{AD77B2EA-D171-42EF-B9C1-F8BCF6C15938}">
      <dsp:nvSpPr>
        <dsp:cNvPr id="0" name=""/>
        <dsp:cNvSpPr/>
      </dsp:nvSpPr>
      <dsp:spPr>
        <a:xfrm>
          <a:off x="8529530" y="2021"/>
          <a:ext cx="1987681" cy="119260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 </a:t>
          </a:r>
          <a:r>
            <a:rPr lang="en-GB" sz="1200" kern="1200" dirty="0">
              <a:latin typeface="Arial" panose="020B0604020202020204" pitchFamily="34" charset="0"/>
              <a:cs typeface="Arial" panose="020B0604020202020204" pitchFamily="34" charset="0"/>
            </a:rPr>
            <a:t>Comprehensive strategies can enable disease prevention, reduce health inequities, and optimize resource distribution.</a:t>
          </a:r>
          <a:endParaRPr lang="en-US" sz="1200" kern="1200" dirty="0">
            <a:latin typeface="Arial" panose="020B0604020202020204" pitchFamily="34" charset="0"/>
            <a:cs typeface="Arial" panose="020B0604020202020204" pitchFamily="34" charset="0"/>
          </a:endParaRPr>
        </a:p>
      </dsp:txBody>
      <dsp:txXfrm>
        <a:off x="8564460" y="36951"/>
        <a:ext cx="1917821" cy="1122748"/>
      </dsp:txXfrm>
    </dsp:sp>
    <dsp:sp modelId="{7491EF77-0166-4C13-8835-1055F3B465DD}">
      <dsp:nvSpPr>
        <dsp:cNvPr id="0" name=""/>
        <dsp:cNvSpPr/>
      </dsp:nvSpPr>
      <dsp:spPr>
        <a:xfrm rot="5400000">
          <a:off x="9312676" y="1333767"/>
          <a:ext cx="421388" cy="49294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rot="-5400000">
        <a:off x="9375487" y="1369545"/>
        <a:ext cx="295767" cy="294972"/>
      </dsp:txXfrm>
    </dsp:sp>
    <dsp:sp modelId="{6743385F-D950-4DB9-ACC2-B5E8E347AAFC}">
      <dsp:nvSpPr>
        <dsp:cNvPr id="0" name=""/>
        <dsp:cNvSpPr/>
      </dsp:nvSpPr>
      <dsp:spPr>
        <a:xfrm>
          <a:off x="8529530" y="1989702"/>
          <a:ext cx="1987681" cy="119260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Key obstacle: robust policy designs do not automatically ensure impartial and just implementation for all communities</a:t>
          </a:r>
          <a:endParaRPr lang="en-US" sz="1400" kern="1200" dirty="0">
            <a:latin typeface="Arial" panose="020B0604020202020204" pitchFamily="34" charset="0"/>
            <a:cs typeface="Arial" panose="020B0604020202020204" pitchFamily="34" charset="0"/>
          </a:endParaRPr>
        </a:p>
      </dsp:txBody>
      <dsp:txXfrm>
        <a:off x="8564460" y="2024632"/>
        <a:ext cx="1917821" cy="11227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3E71E2-6A1D-47CE-B9B0-4499A2652DCE}">
      <dsp:nvSpPr>
        <dsp:cNvPr id="0" name=""/>
        <dsp:cNvSpPr/>
      </dsp:nvSpPr>
      <dsp:spPr>
        <a:xfrm>
          <a:off x="0" y="0"/>
          <a:ext cx="8558784" cy="1027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Biomedical model: emphasizes disease identification, clinical diagnosis, and therapeutic interventions; particularly effective for managing acute medical conditions.</a:t>
          </a:r>
          <a:endParaRPr lang="en-US" sz="1600" kern="1200" dirty="0">
            <a:latin typeface="Arial" panose="020B0604020202020204" pitchFamily="34" charset="0"/>
            <a:cs typeface="Arial" panose="020B0604020202020204" pitchFamily="34" charset="0"/>
          </a:endParaRPr>
        </a:p>
      </dsp:txBody>
      <dsp:txXfrm>
        <a:off x="30108" y="30108"/>
        <a:ext cx="7362662" cy="967752"/>
      </dsp:txXfrm>
    </dsp:sp>
    <dsp:sp modelId="{BD8C17B2-654A-4D4F-8619-7D6E9DBE0145}">
      <dsp:nvSpPr>
        <dsp:cNvPr id="0" name=""/>
        <dsp:cNvSpPr/>
      </dsp:nvSpPr>
      <dsp:spPr>
        <a:xfrm>
          <a:off x="716798" y="1214871"/>
          <a:ext cx="8558784" cy="1027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 </a:t>
          </a:r>
          <a:r>
            <a:rPr lang="en-GB" sz="1600" kern="1200" dirty="0">
              <a:latin typeface="Arial" panose="020B0604020202020204" pitchFamily="34" charset="0"/>
              <a:cs typeface="Arial" panose="020B0604020202020204" pitchFamily="34" charset="0"/>
            </a:rPr>
            <a:t>Biopsychosocial model: integrates biological, psychological, and social determinants of health (Engel, 1977).</a:t>
          </a:r>
          <a:endParaRPr lang="en-US" sz="1600" kern="1200" dirty="0">
            <a:latin typeface="Arial" panose="020B0604020202020204" pitchFamily="34" charset="0"/>
            <a:cs typeface="Arial" panose="020B0604020202020204" pitchFamily="34" charset="0"/>
          </a:endParaRPr>
        </a:p>
      </dsp:txBody>
      <dsp:txXfrm>
        <a:off x="746906" y="1244979"/>
        <a:ext cx="7113590" cy="967752"/>
      </dsp:txXfrm>
    </dsp:sp>
    <dsp:sp modelId="{DBB5E69F-7A87-47FC-8AD2-E1ACE125094D}">
      <dsp:nvSpPr>
        <dsp:cNvPr id="0" name=""/>
        <dsp:cNvSpPr/>
      </dsp:nvSpPr>
      <dsp:spPr>
        <a:xfrm>
          <a:off x="1422897" y="2429743"/>
          <a:ext cx="8558784" cy="1027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GB" sz="1300" kern="1200" dirty="0"/>
            <a:t>• </a:t>
          </a:r>
          <a:r>
            <a:rPr lang="en-GB" sz="1400" kern="1200" dirty="0">
              <a:latin typeface="Arial" panose="020B0604020202020204" pitchFamily="34" charset="0"/>
              <a:cs typeface="Arial" panose="020B0604020202020204" pitchFamily="34" charset="0"/>
            </a:rPr>
            <a:t>Ecological/social-determinants perspective: recognizes that health outcomes are shaped by interconnected factors including socioeconomic status, housing quality, educational attainment, and environmental conditions (Whitehead and Dahlgren, 1991; WHO, 2024).</a:t>
          </a:r>
          <a:endParaRPr lang="en-US" sz="1400" kern="1200" dirty="0">
            <a:latin typeface="Arial" panose="020B0604020202020204" pitchFamily="34" charset="0"/>
            <a:cs typeface="Arial" panose="020B0604020202020204" pitchFamily="34" charset="0"/>
          </a:endParaRPr>
        </a:p>
      </dsp:txBody>
      <dsp:txXfrm>
        <a:off x="1453005" y="2459851"/>
        <a:ext cx="7124288" cy="967752"/>
      </dsp:txXfrm>
    </dsp:sp>
    <dsp:sp modelId="{24EE0C25-5043-40E5-8DF1-0D8982876128}">
      <dsp:nvSpPr>
        <dsp:cNvPr id="0" name=""/>
        <dsp:cNvSpPr/>
      </dsp:nvSpPr>
      <dsp:spPr>
        <a:xfrm>
          <a:off x="2139695" y="3644615"/>
          <a:ext cx="8558784" cy="1027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 </a:t>
          </a:r>
          <a:r>
            <a:rPr lang="en-GB" sz="1600" kern="1200" dirty="0">
              <a:latin typeface="Arial" panose="020B0604020202020204" pitchFamily="34" charset="0"/>
              <a:cs typeface="Arial" panose="020B0604020202020204" pitchFamily="34" charset="0"/>
            </a:rPr>
            <a:t>Critical evaluation: comprehensive frameworks enable person-</a:t>
          </a:r>
          <a:r>
            <a:rPr lang="en-GB" sz="1600" kern="1200" dirty="0" err="1">
              <a:latin typeface="Arial" panose="020B0604020202020204" pitchFamily="34" charset="0"/>
              <a:cs typeface="Arial" panose="020B0604020202020204" pitchFamily="34" charset="0"/>
            </a:rPr>
            <a:t>centered</a:t>
          </a:r>
          <a:r>
            <a:rPr lang="en-GB" sz="1600" kern="1200" dirty="0">
              <a:latin typeface="Arial" panose="020B0604020202020204" pitchFamily="34" charset="0"/>
              <a:cs typeface="Arial" panose="020B0604020202020204" pitchFamily="34" charset="0"/>
            </a:rPr>
            <a:t> care delivery; however, implementation demands interdisciplinary collaboration, comprehensive data systems, and adequate resource allocation.</a:t>
          </a:r>
          <a:endParaRPr lang="en-US" sz="1600" kern="1200" dirty="0">
            <a:latin typeface="Arial" panose="020B0604020202020204" pitchFamily="34" charset="0"/>
            <a:cs typeface="Arial" panose="020B0604020202020204" pitchFamily="34" charset="0"/>
          </a:endParaRPr>
        </a:p>
      </dsp:txBody>
      <dsp:txXfrm>
        <a:off x="2169803" y="3674723"/>
        <a:ext cx="7113590" cy="967752"/>
      </dsp:txXfrm>
    </dsp:sp>
    <dsp:sp modelId="{1B0C7A34-28F6-4979-B32C-17CD82E3C0E5}">
      <dsp:nvSpPr>
        <dsp:cNvPr id="0" name=""/>
        <dsp:cNvSpPr/>
      </dsp:nvSpPr>
      <dsp:spPr>
        <a:xfrm>
          <a:off x="7890604" y="787330"/>
          <a:ext cx="668179" cy="668179"/>
        </a:xfrm>
        <a:prstGeom prst="downArrow">
          <a:avLst>
            <a:gd name="adj1" fmla="val 55000"/>
            <a:gd name="adj2" fmla="val 45000"/>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040944" y="787330"/>
        <a:ext cx="367499" cy="502805"/>
      </dsp:txXfrm>
    </dsp:sp>
    <dsp:sp modelId="{1FAAA247-CB05-4BE6-807F-AE98263FF9D7}">
      <dsp:nvSpPr>
        <dsp:cNvPr id="0" name=""/>
        <dsp:cNvSpPr/>
      </dsp:nvSpPr>
      <dsp:spPr>
        <a:xfrm>
          <a:off x="8607402" y="2002202"/>
          <a:ext cx="668179" cy="668179"/>
        </a:xfrm>
        <a:prstGeom prst="downArrow">
          <a:avLst>
            <a:gd name="adj1" fmla="val 55000"/>
            <a:gd name="adj2" fmla="val 45000"/>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8757742" y="2002202"/>
        <a:ext cx="367499" cy="502805"/>
      </dsp:txXfrm>
    </dsp:sp>
    <dsp:sp modelId="{645CDAC3-58FC-4ECA-9F6B-8C43F9A3666F}">
      <dsp:nvSpPr>
        <dsp:cNvPr id="0" name=""/>
        <dsp:cNvSpPr/>
      </dsp:nvSpPr>
      <dsp:spPr>
        <a:xfrm>
          <a:off x="9313502" y="3217074"/>
          <a:ext cx="668179" cy="668179"/>
        </a:xfrm>
        <a:prstGeom prst="downArrow">
          <a:avLst>
            <a:gd name="adj1" fmla="val 55000"/>
            <a:gd name="adj2" fmla="val 45000"/>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endParaRPr lang="en-US" sz="3000" kern="1200"/>
        </a:p>
      </dsp:txBody>
      <dsp:txXfrm>
        <a:off x="9463842" y="3217074"/>
        <a:ext cx="367499" cy="5028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27AF7-2C4C-4609-8893-5678B42DBE1B}">
      <dsp:nvSpPr>
        <dsp:cNvPr id="0" name=""/>
        <dsp:cNvSpPr/>
      </dsp:nvSpPr>
      <dsp:spPr>
        <a:xfrm>
          <a:off x="195" y="253248"/>
          <a:ext cx="2355964" cy="283820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a:t>
          </a:r>
          <a:r>
            <a:rPr lang="en-GB" sz="1800" kern="1200" dirty="0">
              <a:latin typeface="Arial" panose="020B0604020202020204" pitchFamily="34" charset="0"/>
              <a:cs typeface="Arial" panose="020B0604020202020204" pitchFamily="34" charset="0"/>
            </a:rPr>
            <a:t>SDG 3 is dedicated to guaranteeing healthy lifestyles and advancing overall wellbeing across all population groups and life stages.</a:t>
          </a:r>
          <a:endParaRPr lang="en-US" sz="1800" kern="1200" dirty="0">
            <a:latin typeface="Arial" panose="020B0604020202020204" pitchFamily="34" charset="0"/>
            <a:cs typeface="Arial" panose="020B0604020202020204" pitchFamily="34" charset="0"/>
          </a:endParaRPr>
        </a:p>
      </dsp:txBody>
      <dsp:txXfrm>
        <a:off x="195" y="253248"/>
        <a:ext cx="2355964" cy="2838200"/>
      </dsp:txXfrm>
    </dsp:sp>
    <dsp:sp modelId="{52F710F7-C667-46B3-9409-886AB6332B82}">
      <dsp:nvSpPr>
        <dsp:cNvPr id="0" name=""/>
        <dsp:cNvSpPr/>
      </dsp:nvSpPr>
      <dsp:spPr>
        <a:xfrm>
          <a:off x="2391834" y="1550849"/>
          <a:ext cx="353394"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A44EEE5-8C75-4961-A775-644770951F8E}">
      <dsp:nvSpPr>
        <dsp:cNvPr id="0" name=""/>
        <dsp:cNvSpPr/>
      </dsp:nvSpPr>
      <dsp:spPr>
        <a:xfrm>
          <a:off x="2780903" y="253248"/>
          <a:ext cx="2355964" cy="283820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 Interconnected objectives encompass SDG 1 (alleviating poverty), SDG 2 (food security), SDG 4 (quality education), SDG 5 (gender parity), SDG 10 (narrowing inequality gaps) and SDG 13 (environmental sustainability</a:t>
          </a:r>
          <a:r>
            <a:rPr lang="en-GB" sz="1100" kern="1200" dirty="0"/>
            <a:t>).</a:t>
          </a:r>
          <a:endParaRPr lang="en-US" sz="1100" kern="1200" dirty="0"/>
        </a:p>
      </dsp:txBody>
      <dsp:txXfrm>
        <a:off x="2780903" y="253248"/>
        <a:ext cx="2355964" cy="2838200"/>
      </dsp:txXfrm>
    </dsp:sp>
    <dsp:sp modelId="{07ED1A30-9DF0-426E-9262-BBDDA8B10985}">
      <dsp:nvSpPr>
        <dsp:cNvPr id="0" name=""/>
        <dsp:cNvSpPr/>
      </dsp:nvSpPr>
      <dsp:spPr>
        <a:xfrm>
          <a:off x="5172542" y="1550849"/>
          <a:ext cx="353394"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9ECB55-0A61-4C69-84A9-BDA28928C932}">
      <dsp:nvSpPr>
        <dsp:cNvPr id="0" name=""/>
        <dsp:cNvSpPr/>
      </dsp:nvSpPr>
      <dsp:spPr>
        <a:xfrm>
          <a:off x="5561612" y="253248"/>
          <a:ext cx="2355964" cy="283820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kern="1200"/>
            <a:t>• Healthcare systems advance these goals by emphasizing disease prevention, health education, system strengthening and sustainable environmental practices.</a:t>
          </a:r>
          <a:endParaRPr lang="en-US" sz="1800" kern="1200"/>
        </a:p>
      </dsp:txBody>
      <dsp:txXfrm>
        <a:off x="5561612" y="253248"/>
        <a:ext cx="2355964" cy="2838200"/>
      </dsp:txXfrm>
    </dsp:sp>
    <dsp:sp modelId="{783992EB-9481-4123-88DB-49CAD421C56A}">
      <dsp:nvSpPr>
        <dsp:cNvPr id="0" name=""/>
        <dsp:cNvSpPr/>
      </dsp:nvSpPr>
      <dsp:spPr>
        <a:xfrm>
          <a:off x="7953251" y="1550849"/>
          <a:ext cx="353394"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22AD02-ADDB-406C-A12E-460A2A82BAE7}">
      <dsp:nvSpPr>
        <dsp:cNvPr id="0" name=""/>
        <dsp:cNvSpPr/>
      </dsp:nvSpPr>
      <dsp:spPr>
        <a:xfrm>
          <a:off x="8342320" y="253248"/>
          <a:ext cx="2355964" cy="283820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GB" sz="1800" kern="1200"/>
            <a:t>• Key consideration: While the SDGs promote integrated and coordinated efforts, balancing multiple competing objectives presents substantial implementation challenges.</a:t>
          </a:r>
          <a:endParaRPr lang="en-US" sz="1800" kern="1200"/>
        </a:p>
      </dsp:txBody>
      <dsp:txXfrm>
        <a:off x="8342320" y="253248"/>
        <a:ext cx="2355964" cy="28382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EC8091-235D-481C-98E1-FED98D2F3BE3}">
      <dsp:nvSpPr>
        <dsp:cNvPr id="0" name=""/>
        <dsp:cNvSpPr/>
      </dsp:nvSpPr>
      <dsp:spPr>
        <a:xfrm>
          <a:off x="1184982" y="210954"/>
          <a:ext cx="727734" cy="7277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989D28-4FE0-474B-92EC-56EE9578BCAE}">
      <dsp:nvSpPr>
        <dsp:cNvPr id="0" name=""/>
        <dsp:cNvSpPr/>
      </dsp:nvSpPr>
      <dsp:spPr>
        <a:xfrm>
          <a:off x="740255" y="1396723"/>
          <a:ext cx="1617187" cy="1867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 </a:t>
          </a:r>
          <a:r>
            <a:rPr lang="en-GB" sz="1400" kern="1200" dirty="0">
              <a:latin typeface="Arial" panose="020B0604020202020204" pitchFamily="34" charset="0"/>
              <a:cs typeface="Arial" panose="020B0604020202020204" pitchFamily="34" charset="0"/>
            </a:rPr>
            <a:t>Prevention: Detect potential risks at an early stage and enable individuals to develop more sustainable lifestyle practices.</a:t>
          </a:r>
          <a:endParaRPr lang="en-US" sz="1400" kern="1200" dirty="0">
            <a:latin typeface="Arial" panose="020B0604020202020204" pitchFamily="34" charset="0"/>
            <a:cs typeface="Arial" panose="020B0604020202020204" pitchFamily="34" charset="0"/>
          </a:endParaRPr>
        </a:p>
      </dsp:txBody>
      <dsp:txXfrm>
        <a:off x="740255" y="1396723"/>
        <a:ext cx="1617187" cy="1867504"/>
      </dsp:txXfrm>
    </dsp:sp>
    <dsp:sp modelId="{C0B5710B-4684-413E-968A-98E677034075}">
      <dsp:nvSpPr>
        <dsp:cNvPr id="0" name=""/>
        <dsp:cNvSpPr/>
      </dsp:nvSpPr>
      <dsp:spPr>
        <a:xfrm>
          <a:off x="3085177" y="210954"/>
          <a:ext cx="727734" cy="7277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78E6C64-C527-4E16-94B8-489752948036}">
      <dsp:nvSpPr>
        <dsp:cNvPr id="0" name=""/>
        <dsp:cNvSpPr/>
      </dsp:nvSpPr>
      <dsp:spPr>
        <a:xfrm>
          <a:off x="2640450" y="1396723"/>
          <a:ext cx="1617187" cy="1867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 </a:t>
          </a:r>
          <a:r>
            <a:rPr lang="en-GB" sz="1400" kern="1200" dirty="0">
              <a:latin typeface="Arial" panose="020B0604020202020204" pitchFamily="34" charset="0"/>
              <a:cs typeface="Arial" panose="020B0604020202020204" pitchFamily="34" charset="0"/>
            </a:rPr>
            <a:t>Person-centred care: Address clinical requirements while also accounting for psychological, social, and cultural dimensions of wellbeing</a:t>
          </a:r>
          <a:r>
            <a:rPr lang="en-GB" sz="1100" kern="1200" dirty="0"/>
            <a:t>.</a:t>
          </a:r>
          <a:endParaRPr lang="en-US" sz="1100" kern="1200" dirty="0"/>
        </a:p>
      </dsp:txBody>
      <dsp:txXfrm>
        <a:off x="2640450" y="1396723"/>
        <a:ext cx="1617187" cy="1867504"/>
      </dsp:txXfrm>
    </dsp:sp>
    <dsp:sp modelId="{DD26D5CF-5327-4E42-98E6-A60D8D399F1D}">
      <dsp:nvSpPr>
        <dsp:cNvPr id="0" name=""/>
        <dsp:cNvSpPr/>
      </dsp:nvSpPr>
      <dsp:spPr>
        <a:xfrm>
          <a:off x="4985372" y="210954"/>
          <a:ext cx="727734" cy="7277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E3EE2E-366B-460C-8AA7-9C769DDF12C6}">
      <dsp:nvSpPr>
        <dsp:cNvPr id="0" name=""/>
        <dsp:cNvSpPr/>
      </dsp:nvSpPr>
      <dsp:spPr>
        <a:xfrm>
          <a:off x="4540646" y="1396723"/>
          <a:ext cx="1617187" cy="1867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 </a:t>
          </a:r>
          <a:r>
            <a:rPr lang="en-GB" sz="1400" kern="1200" dirty="0">
              <a:latin typeface="Arial" panose="020B0604020202020204" pitchFamily="34" charset="0"/>
              <a:cs typeface="Arial" panose="020B0604020202020204" pitchFamily="34" charset="0"/>
            </a:rPr>
            <a:t>Community action: Collaborate with municipal bodies, non-profit organizations, and community stakeholders to deliver coordinated services</a:t>
          </a:r>
          <a:r>
            <a:rPr lang="en-GB" sz="1300" kern="1200" dirty="0"/>
            <a:t>.</a:t>
          </a:r>
          <a:endParaRPr lang="en-US" sz="1300" kern="1200" dirty="0"/>
        </a:p>
      </dsp:txBody>
      <dsp:txXfrm>
        <a:off x="4540646" y="1396723"/>
        <a:ext cx="1617187" cy="1867504"/>
      </dsp:txXfrm>
    </dsp:sp>
    <dsp:sp modelId="{0D20A2E6-20E7-45E4-B5E7-4A6D933223C4}">
      <dsp:nvSpPr>
        <dsp:cNvPr id="0" name=""/>
        <dsp:cNvSpPr/>
      </dsp:nvSpPr>
      <dsp:spPr>
        <a:xfrm>
          <a:off x="6885568" y="210954"/>
          <a:ext cx="727734" cy="7277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33EF4CB-6EC4-4920-8C60-B6E79643CAAE}">
      <dsp:nvSpPr>
        <dsp:cNvPr id="0" name=""/>
        <dsp:cNvSpPr/>
      </dsp:nvSpPr>
      <dsp:spPr>
        <a:xfrm>
          <a:off x="6440841" y="1396723"/>
          <a:ext cx="1617187" cy="1867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 Environmental sustainability: Minimize carbon footprint, reduce waste generation, and decrease unnecessary transportation while maintaining the standard of care delivery</a:t>
          </a:r>
          <a:r>
            <a:rPr lang="en-GB" sz="1200" kern="1200" dirty="0"/>
            <a:t>.</a:t>
          </a:r>
          <a:endParaRPr lang="en-US" sz="1200" kern="1200" dirty="0"/>
        </a:p>
      </dsp:txBody>
      <dsp:txXfrm>
        <a:off x="6440841" y="1396723"/>
        <a:ext cx="1617187" cy="1867504"/>
      </dsp:txXfrm>
    </dsp:sp>
    <dsp:sp modelId="{34664DB4-3D97-4F52-92B1-43CB830EFE8D}">
      <dsp:nvSpPr>
        <dsp:cNvPr id="0" name=""/>
        <dsp:cNvSpPr/>
      </dsp:nvSpPr>
      <dsp:spPr>
        <a:xfrm>
          <a:off x="8785763" y="210954"/>
          <a:ext cx="727734" cy="72773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89F0BD9-A98E-496A-ACD6-98405C6F2729}">
      <dsp:nvSpPr>
        <dsp:cNvPr id="0" name=""/>
        <dsp:cNvSpPr/>
      </dsp:nvSpPr>
      <dsp:spPr>
        <a:xfrm>
          <a:off x="8341036" y="1396723"/>
          <a:ext cx="1617187" cy="18675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 Integration is strongest when outcomes are measured across health, equity, experience, cost and environmental impact</a:t>
          </a:r>
          <a:endParaRPr lang="en-US" sz="1400" kern="1200" dirty="0">
            <a:latin typeface="Arial" panose="020B0604020202020204" pitchFamily="34" charset="0"/>
            <a:cs typeface="Arial" panose="020B0604020202020204" pitchFamily="34" charset="0"/>
          </a:endParaRPr>
        </a:p>
      </dsp:txBody>
      <dsp:txXfrm>
        <a:off x="8341036" y="1396723"/>
        <a:ext cx="1617187" cy="18675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BDA1B1-E9EB-4866-8D61-15A2DD65D18E}">
      <dsp:nvSpPr>
        <dsp:cNvPr id="0" name=""/>
        <dsp:cNvSpPr/>
      </dsp:nvSpPr>
      <dsp:spPr>
        <a:xfrm>
          <a:off x="714240" y="4552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696B80-EFFC-43CE-920E-E2F2102C183D}">
      <dsp:nvSpPr>
        <dsp:cNvPr id="0" name=""/>
        <dsp:cNvSpPr/>
      </dsp:nvSpPr>
      <dsp:spPr>
        <a:xfrm>
          <a:off x="219240" y="1698128"/>
          <a:ext cx="1800000" cy="164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 </a:t>
          </a:r>
          <a:r>
            <a:rPr lang="en-GB" sz="1400" kern="1200" dirty="0">
              <a:latin typeface="Arial" panose="020B0604020202020204" pitchFamily="34" charset="0"/>
              <a:cs typeface="Arial" panose="020B0604020202020204" pitchFamily="34" charset="0"/>
            </a:rPr>
            <a:t>WHO Health in All Policies: policy decisions across sectors should consider health, health systems and equity (WHO, 2014).</a:t>
          </a:r>
          <a:endParaRPr lang="en-US" sz="1400" kern="1200" dirty="0">
            <a:latin typeface="Arial" panose="020B0604020202020204" pitchFamily="34" charset="0"/>
            <a:cs typeface="Arial" panose="020B0604020202020204" pitchFamily="34" charset="0"/>
          </a:endParaRPr>
        </a:p>
      </dsp:txBody>
      <dsp:txXfrm>
        <a:off x="219240" y="1698128"/>
        <a:ext cx="1800000" cy="1642697"/>
      </dsp:txXfrm>
    </dsp:sp>
    <dsp:sp modelId="{CD19489A-AF46-4489-B3E4-6A75B17BC52C}">
      <dsp:nvSpPr>
        <dsp:cNvPr id="0" name=""/>
        <dsp:cNvSpPr/>
      </dsp:nvSpPr>
      <dsp:spPr>
        <a:xfrm>
          <a:off x="2829240" y="4552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8347D0-7E6E-4251-8960-AD728ACE7137}">
      <dsp:nvSpPr>
        <dsp:cNvPr id="0" name=""/>
        <dsp:cNvSpPr/>
      </dsp:nvSpPr>
      <dsp:spPr>
        <a:xfrm>
          <a:off x="2334240" y="1698128"/>
          <a:ext cx="1800000" cy="164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 </a:t>
          </a:r>
          <a:r>
            <a:rPr lang="en-GB" sz="1400" kern="1200" dirty="0">
              <a:latin typeface="Arial" panose="020B0604020202020204" pitchFamily="34" charset="0"/>
              <a:cs typeface="Arial" panose="020B0604020202020204" pitchFamily="34" charset="0"/>
            </a:rPr>
            <a:t>NHS Long Term Plan: strengthened prevention, personalized care and action on health inequalities (NHS England, 2019).</a:t>
          </a:r>
          <a:endParaRPr lang="en-US" sz="1400" kern="1200" dirty="0">
            <a:latin typeface="Arial" panose="020B0604020202020204" pitchFamily="34" charset="0"/>
            <a:cs typeface="Arial" panose="020B0604020202020204" pitchFamily="34" charset="0"/>
          </a:endParaRPr>
        </a:p>
      </dsp:txBody>
      <dsp:txXfrm>
        <a:off x="2334240" y="1698128"/>
        <a:ext cx="1800000" cy="1642697"/>
      </dsp:txXfrm>
    </dsp:sp>
    <dsp:sp modelId="{21DD608E-4CBD-4355-BEB1-9378D64B4424}">
      <dsp:nvSpPr>
        <dsp:cNvPr id="0" name=""/>
        <dsp:cNvSpPr/>
      </dsp:nvSpPr>
      <dsp:spPr>
        <a:xfrm>
          <a:off x="4944240" y="4552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6875B3C-79B3-4E9C-B077-B0A35B3EAE3B}">
      <dsp:nvSpPr>
        <dsp:cNvPr id="0" name=""/>
        <dsp:cNvSpPr/>
      </dsp:nvSpPr>
      <dsp:spPr>
        <a:xfrm>
          <a:off x="4418604" y="1720567"/>
          <a:ext cx="1800000" cy="164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 </a:t>
          </a:r>
          <a:r>
            <a:rPr lang="en-GB" sz="1400" kern="1200" dirty="0">
              <a:latin typeface="Arial" panose="020B0604020202020204" pitchFamily="34" charset="0"/>
              <a:cs typeface="Arial" panose="020B0604020202020204" pitchFamily="34" charset="0"/>
            </a:rPr>
            <a:t>10 Year Health Plan for England: shifts towards hospital-to-community, analogue-to-digital and sickness-to-prevention (NHS England, </a:t>
          </a:r>
          <a:r>
            <a:rPr lang="en-GB" sz="1300" kern="1200" dirty="0"/>
            <a:t>2025).</a:t>
          </a:r>
          <a:endParaRPr lang="en-US" sz="1300" kern="1200" dirty="0"/>
        </a:p>
      </dsp:txBody>
      <dsp:txXfrm>
        <a:off x="4418604" y="1720567"/>
        <a:ext cx="1800000" cy="1642697"/>
      </dsp:txXfrm>
    </dsp:sp>
    <dsp:sp modelId="{443EBED6-D6F6-41FC-B6B1-1665BD46622A}">
      <dsp:nvSpPr>
        <dsp:cNvPr id="0" name=""/>
        <dsp:cNvSpPr/>
      </dsp:nvSpPr>
      <dsp:spPr>
        <a:xfrm>
          <a:off x="7059240" y="4552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7029FA7-3FC6-4E83-82BB-A4EEB7EA99D8}">
      <dsp:nvSpPr>
        <dsp:cNvPr id="0" name=""/>
        <dsp:cNvSpPr/>
      </dsp:nvSpPr>
      <dsp:spPr>
        <a:xfrm>
          <a:off x="6564240" y="1698128"/>
          <a:ext cx="1800000" cy="164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100000"/>
            </a:lnSpc>
            <a:spcBef>
              <a:spcPct val="0"/>
            </a:spcBef>
            <a:spcAft>
              <a:spcPct val="35000"/>
            </a:spcAft>
            <a:buNone/>
          </a:pPr>
          <a:r>
            <a:rPr lang="en-GB" sz="1300" kern="1200" dirty="0"/>
            <a:t>• </a:t>
          </a:r>
          <a:r>
            <a:rPr lang="en-GB" sz="1400" kern="1200" dirty="0">
              <a:latin typeface="Arial" panose="020B0604020202020204" pitchFamily="34" charset="0"/>
              <a:cs typeface="Arial" panose="020B0604020202020204" pitchFamily="34" charset="0"/>
            </a:rPr>
            <a:t>Greener NHS: net zero by 2040 for directly controlled emissions and 2045 for the wider footprint (NHS England, 2025).</a:t>
          </a:r>
          <a:endParaRPr lang="en-US" sz="1400" kern="1200" dirty="0">
            <a:latin typeface="Arial" panose="020B0604020202020204" pitchFamily="34" charset="0"/>
            <a:cs typeface="Arial" panose="020B0604020202020204" pitchFamily="34" charset="0"/>
          </a:endParaRPr>
        </a:p>
      </dsp:txBody>
      <dsp:txXfrm>
        <a:off x="6564240" y="1698128"/>
        <a:ext cx="1800000" cy="1642697"/>
      </dsp:txXfrm>
    </dsp:sp>
    <dsp:sp modelId="{38D90F78-939D-4A31-B710-88AD6036F5BA}">
      <dsp:nvSpPr>
        <dsp:cNvPr id="0" name=""/>
        <dsp:cNvSpPr/>
      </dsp:nvSpPr>
      <dsp:spPr>
        <a:xfrm>
          <a:off x="9174240" y="455277"/>
          <a:ext cx="810000" cy="81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C064AA-F059-4D78-B219-57EDB97CAFE2}">
      <dsp:nvSpPr>
        <dsp:cNvPr id="0" name=""/>
        <dsp:cNvSpPr/>
      </dsp:nvSpPr>
      <dsp:spPr>
        <a:xfrm>
          <a:off x="8679240" y="1698128"/>
          <a:ext cx="1800000" cy="16426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dirty="0">
              <a:latin typeface="Arial" panose="020B0604020202020204" pitchFamily="34" charset="0"/>
              <a:cs typeface="Arial" panose="020B0604020202020204" pitchFamily="34" charset="0"/>
            </a:rPr>
            <a:t>• Challenge: policy coherence can be weakened by short-term financial pressures, workforce constraints and fragmented accountability.</a:t>
          </a:r>
          <a:endParaRPr lang="en-US" sz="1400" kern="1200" dirty="0">
            <a:latin typeface="Arial" panose="020B0604020202020204" pitchFamily="34" charset="0"/>
            <a:cs typeface="Arial" panose="020B0604020202020204" pitchFamily="34" charset="0"/>
          </a:endParaRPr>
        </a:p>
      </dsp:txBody>
      <dsp:txXfrm>
        <a:off x="8679240" y="1698128"/>
        <a:ext cx="1800000" cy="164269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5166C9-1B69-4FB1-9BA3-185A51690B96}">
      <dsp:nvSpPr>
        <dsp:cNvPr id="0" name=""/>
        <dsp:cNvSpPr/>
      </dsp:nvSpPr>
      <dsp:spPr>
        <a:xfrm>
          <a:off x="0" y="0"/>
          <a:ext cx="5200787" cy="700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baseline="0" dirty="0">
              <a:latin typeface="Arial" panose="020B0604020202020204" pitchFamily="34" charset="0"/>
            </a:rPr>
            <a:t>• A national initiative was established in England in 2016 to support adults facing elevated risk of developing type 2 diabetes.</a:t>
          </a:r>
          <a:endParaRPr lang="en-US" sz="1400" kern="1200" baseline="0" dirty="0">
            <a:latin typeface="Arial" panose="020B0604020202020204" pitchFamily="34" charset="0"/>
          </a:endParaRPr>
        </a:p>
      </dsp:txBody>
      <dsp:txXfrm>
        <a:off x="20531" y="20531"/>
        <a:ext cx="4362373" cy="659906"/>
      </dsp:txXfrm>
    </dsp:sp>
    <dsp:sp modelId="{DD4BC495-4277-4A8A-9A16-54EB3CADDD3E}">
      <dsp:nvSpPr>
        <dsp:cNvPr id="0" name=""/>
        <dsp:cNvSpPr/>
      </dsp:nvSpPr>
      <dsp:spPr>
        <a:xfrm>
          <a:off x="388370" y="798325"/>
          <a:ext cx="5200787" cy="700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baseline="0" dirty="0">
              <a:latin typeface="Arial" panose="020B0604020202020204" pitchFamily="34" charset="0"/>
            </a:rPr>
            <a:t>• The nine-month program promotes improved nutrition, increased physical activity, and sustainable weight control.</a:t>
          </a:r>
          <a:endParaRPr lang="en-US" sz="1400" kern="1200" baseline="0" dirty="0">
            <a:latin typeface="Arial" panose="020B0604020202020204" pitchFamily="34" charset="0"/>
          </a:endParaRPr>
        </a:p>
      </dsp:txBody>
      <dsp:txXfrm>
        <a:off x="408901" y="818856"/>
        <a:ext cx="4315725" cy="659906"/>
      </dsp:txXfrm>
    </dsp:sp>
    <dsp:sp modelId="{94321ED6-C330-4589-8BE4-5A178A460191}">
      <dsp:nvSpPr>
        <dsp:cNvPr id="0" name=""/>
        <dsp:cNvSpPr/>
      </dsp:nvSpPr>
      <dsp:spPr>
        <a:xfrm>
          <a:off x="776741" y="1596651"/>
          <a:ext cx="5200787" cy="700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baseline="0">
              <a:latin typeface="Arial" panose="020B0604020202020204" pitchFamily="34" charset="0"/>
            </a:rPr>
            <a:t>• Implementation occurs through Integrated Care Systems with options for in-person or online delivery.</a:t>
          </a:r>
          <a:endParaRPr lang="en-US" sz="1400" kern="1200" baseline="0">
            <a:latin typeface="Arial" panose="020B0604020202020204" pitchFamily="34" charset="0"/>
          </a:endParaRPr>
        </a:p>
      </dsp:txBody>
      <dsp:txXfrm>
        <a:off x="797272" y="1617182"/>
        <a:ext cx="4315725" cy="659906"/>
      </dsp:txXfrm>
    </dsp:sp>
    <dsp:sp modelId="{C38D0542-BC20-4035-B14E-0FFB4A312A83}">
      <dsp:nvSpPr>
        <dsp:cNvPr id="0" name=""/>
        <dsp:cNvSpPr/>
      </dsp:nvSpPr>
      <dsp:spPr>
        <a:xfrm>
          <a:off x="1165111" y="2394976"/>
          <a:ext cx="5200787" cy="700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baseline="0">
              <a:latin typeface="Arial" panose="020B0604020202020204" pitchFamily="34" charset="0"/>
            </a:rPr>
            <a:t>• The program combines clinical risk assessment with behavioral modification and participant self-management strategies.</a:t>
          </a:r>
          <a:endParaRPr lang="en-US" sz="1400" kern="1200" baseline="0">
            <a:latin typeface="Arial" panose="020B0604020202020204" pitchFamily="34" charset="0"/>
          </a:endParaRPr>
        </a:p>
      </dsp:txBody>
      <dsp:txXfrm>
        <a:off x="1185642" y="2415507"/>
        <a:ext cx="4315725" cy="659906"/>
      </dsp:txXfrm>
    </dsp:sp>
    <dsp:sp modelId="{72731968-8340-4918-A23D-ED3F303A009B}">
      <dsp:nvSpPr>
        <dsp:cNvPr id="0" name=""/>
        <dsp:cNvSpPr/>
      </dsp:nvSpPr>
      <dsp:spPr>
        <a:xfrm>
          <a:off x="1553482" y="3193302"/>
          <a:ext cx="5200787" cy="700968"/>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00000"/>
            </a:lnSpc>
            <a:spcBef>
              <a:spcPct val="0"/>
            </a:spcBef>
            <a:spcAft>
              <a:spcPct val="35000"/>
            </a:spcAft>
            <a:buNone/>
          </a:pPr>
          <a:r>
            <a:rPr lang="en-GB" sz="1400" kern="1200" baseline="0">
              <a:latin typeface="Arial" panose="020B0604020202020204" pitchFamily="34" charset="0"/>
            </a:rPr>
            <a:t>• Key consideration: program accessibility and participant completion rates do not necessarily indicate clinical effectiveness.</a:t>
          </a:r>
          <a:endParaRPr lang="en-US" sz="1400" kern="1200" baseline="0">
            <a:latin typeface="Arial" panose="020B0604020202020204" pitchFamily="34" charset="0"/>
          </a:endParaRPr>
        </a:p>
      </dsp:txBody>
      <dsp:txXfrm>
        <a:off x="1574013" y="3213833"/>
        <a:ext cx="4315725" cy="659906"/>
      </dsp:txXfrm>
    </dsp:sp>
    <dsp:sp modelId="{93B1D12B-11BD-4CA6-9822-4D4C6962800D}">
      <dsp:nvSpPr>
        <dsp:cNvPr id="0" name=""/>
        <dsp:cNvSpPr/>
      </dsp:nvSpPr>
      <dsp:spPr>
        <a:xfrm>
          <a:off x="4745158" y="512096"/>
          <a:ext cx="455629" cy="455629"/>
        </a:xfrm>
        <a:prstGeom prst="downArrow">
          <a:avLst>
            <a:gd name="adj1" fmla="val 55000"/>
            <a:gd name="adj2" fmla="val 45000"/>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4847675" y="512096"/>
        <a:ext cx="250595" cy="342861"/>
      </dsp:txXfrm>
    </dsp:sp>
    <dsp:sp modelId="{DAD4F461-B952-4D16-A13C-2CD78F53BAE2}">
      <dsp:nvSpPr>
        <dsp:cNvPr id="0" name=""/>
        <dsp:cNvSpPr/>
      </dsp:nvSpPr>
      <dsp:spPr>
        <a:xfrm>
          <a:off x="5133528" y="1310422"/>
          <a:ext cx="455629" cy="455629"/>
        </a:xfrm>
        <a:prstGeom prst="downArrow">
          <a:avLst>
            <a:gd name="adj1" fmla="val 55000"/>
            <a:gd name="adj2" fmla="val 45000"/>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236045" y="1310422"/>
        <a:ext cx="250595" cy="342861"/>
      </dsp:txXfrm>
    </dsp:sp>
    <dsp:sp modelId="{B8E22407-B361-48D7-B147-F64CD0A87AE7}">
      <dsp:nvSpPr>
        <dsp:cNvPr id="0" name=""/>
        <dsp:cNvSpPr/>
      </dsp:nvSpPr>
      <dsp:spPr>
        <a:xfrm>
          <a:off x="5521899" y="2097064"/>
          <a:ext cx="455629" cy="455629"/>
        </a:xfrm>
        <a:prstGeom prst="downArrow">
          <a:avLst>
            <a:gd name="adj1" fmla="val 55000"/>
            <a:gd name="adj2" fmla="val 45000"/>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5624416" y="2097064"/>
        <a:ext cx="250595" cy="342861"/>
      </dsp:txXfrm>
    </dsp:sp>
    <dsp:sp modelId="{0E3A5051-AF71-49A0-AB4B-C19AD3454091}">
      <dsp:nvSpPr>
        <dsp:cNvPr id="0" name=""/>
        <dsp:cNvSpPr/>
      </dsp:nvSpPr>
      <dsp:spPr>
        <a:xfrm>
          <a:off x="5910269" y="2903179"/>
          <a:ext cx="455629" cy="455629"/>
        </a:xfrm>
        <a:prstGeom prst="downArrow">
          <a:avLst>
            <a:gd name="adj1" fmla="val 55000"/>
            <a:gd name="adj2" fmla="val 45000"/>
          </a:avLst>
        </a:prstGeom>
        <a:solidFill>
          <a:schemeClr val="accent1">
            <a:alpha val="90000"/>
            <a:tint val="40000"/>
            <a:hueOff val="0"/>
            <a:satOff val="0"/>
            <a:lumOff val="0"/>
            <a:alphaOff val="0"/>
          </a:schemeClr>
        </a:solidFill>
        <a:ln w="55000" cap="flat" cmpd="thickThin"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a:off x="6012786" y="2903179"/>
        <a:ext cx="250595" cy="34286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E87556-39A9-4A4B-9962-78EE2F4F4F12}">
      <dsp:nvSpPr>
        <dsp:cNvPr id="0" name=""/>
        <dsp:cNvSpPr/>
      </dsp:nvSpPr>
      <dsp:spPr>
        <a:xfrm>
          <a:off x="7033" y="16019"/>
          <a:ext cx="1867532" cy="251462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kern="1200" baseline="0">
              <a:latin typeface="Arial" panose="020B0604020202020204" pitchFamily="34" charset="0"/>
            </a:rPr>
            <a:t>• Perceived susceptibility → comprehending one's individual likelihood of developing type 2 diabetes.</a:t>
          </a:r>
          <a:endParaRPr lang="en-US" sz="1400" kern="1200" baseline="0">
            <a:latin typeface="Arial" panose="020B0604020202020204" pitchFamily="34" charset="0"/>
          </a:endParaRPr>
        </a:p>
      </dsp:txBody>
      <dsp:txXfrm>
        <a:off x="7033" y="16019"/>
        <a:ext cx="1867532" cy="2514620"/>
      </dsp:txXfrm>
    </dsp:sp>
    <dsp:sp modelId="{46E76838-916E-4C25-8AC0-8584ED69A673}">
      <dsp:nvSpPr>
        <dsp:cNvPr id="0" name=""/>
        <dsp:cNvSpPr/>
      </dsp:nvSpPr>
      <dsp:spPr>
        <a:xfrm>
          <a:off x="1902845" y="1151829"/>
          <a:ext cx="280129"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99D8DBD-8ABC-4C1F-BB70-705FA7FD8577}">
      <dsp:nvSpPr>
        <dsp:cNvPr id="0" name=""/>
        <dsp:cNvSpPr/>
      </dsp:nvSpPr>
      <dsp:spPr>
        <a:xfrm>
          <a:off x="2211253" y="16019"/>
          <a:ext cx="1867532" cy="251462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kern="1200" baseline="0" dirty="0">
              <a:latin typeface="Arial" panose="020B0604020202020204" pitchFamily="34" charset="0"/>
            </a:rPr>
            <a:t>• Perceived severity → acknowledging potential long-term health consequences associated with diabetes.</a:t>
          </a:r>
          <a:endParaRPr lang="en-US" sz="1400" kern="1200" baseline="0" dirty="0">
            <a:latin typeface="Arial" panose="020B0604020202020204" pitchFamily="34" charset="0"/>
          </a:endParaRPr>
        </a:p>
      </dsp:txBody>
      <dsp:txXfrm>
        <a:off x="2211253" y="16019"/>
        <a:ext cx="1867532" cy="2514620"/>
      </dsp:txXfrm>
    </dsp:sp>
    <dsp:sp modelId="{3752131D-25C7-4852-A73D-751E1688A7F3}">
      <dsp:nvSpPr>
        <dsp:cNvPr id="0" name=""/>
        <dsp:cNvSpPr/>
      </dsp:nvSpPr>
      <dsp:spPr>
        <a:xfrm>
          <a:off x="4107065" y="1151829"/>
          <a:ext cx="280129"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CE521-AD01-43C2-BED5-3DE66C297ADF}">
      <dsp:nvSpPr>
        <dsp:cNvPr id="0" name=""/>
        <dsp:cNvSpPr/>
      </dsp:nvSpPr>
      <dsp:spPr>
        <a:xfrm>
          <a:off x="4415473" y="16019"/>
          <a:ext cx="1867532" cy="251462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kern="1200" baseline="0">
              <a:latin typeface="Arial" panose="020B0604020202020204" pitchFamily="34" charset="0"/>
            </a:rPr>
            <a:t>• Perceived benefits → confidence that lifestyle modifications can diminish risk.</a:t>
          </a:r>
          <a:endParaRPr lang="en-US" sz="1400" kern="1200" baseline="0">
            <a:latin typeface="Arial" panose="020B0604020202020204" pitchFamily="34" charset="0"/>
          </a:endParaRPr>
        </a:p>
      </dsp:txBody>
      <dsp:txXfrm>
        <a:off x="4415473" y="16019"/>
        <a:ext cx="1867532" cy="2514620"/>
      </dsp:txXfrm>
    </dsp:sp>
    <dsp:sp modelId="{9DBFC810-6A99-4E53-8E71-512C7DADFDCD}">
      <dsp:nvSpPr>
        <dsp:cNvPr id="0" name=""/>
        <dsp:cNvSpPr/>
      </dsp:nvSpPr>
      <dsp:spPr>
        <a:xfrm>
          <a:off x="6311285" y="1151829"/>
          <a:ext cx="280129"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D630D5-AAFB-4B0E-ADB1-5427097EB457}">
      <dsp:nvSpPr>
        <dsp:cNvPr id="0" name=""/>
        <dsp:cNvSpPr/>
      </dsp:nvSpPr>
      <dsp:spPr>
        <a:xfrm>
          <a:off x="6619693" y="16019"/>
          <a:ext cx="1867532" cy="251462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rPr>
            <a:t>• Perceived barriers → constraints including time limitations, motivational challenges, financial considerations, </a:t>
          </a:r>
          <a:r>
            <a:rPr lang="en-GB" sz="1400" kern="1200" baseline="0" dirty="0">
              <a:latin typeface="Arial" panose="020B0604020202020204" pitchFamily="34" charset="0"/>
            </a:rPr>
            <a:t>self-assurance</a:t>
          </a:r>
          <a:r>
            <a:rPr lang="en-GB" sz="1400" kern="1200" dirty="0">
              <a:latin typeface="Arial" panose="020B0604020202020204" pitchFamily="34" charset="0"/>
            </a:rPr>
            <a:t>, accessibility, or conflicting obligations.</a:t>
          </a:r>
          <a:endParaRPr lang="en-US" sz="1400" kern="1200" dirty="0">
            <a:latin typeface="Arial" panose="020B0604020202020204" pitchFamily="34" charset="0"/>
          </a:endParaRPr>
        </a:p>
      </dsp:txBody>
      <dsp:txXfrm>
        <a:off x="6619693" y="16019"/>
        <a:ext cx="1867532" cy="2514620"/>
      </dsp:txXfrm>
    </dsp:sp>
    <dsp:sp modelId="{4CF741A2-22EF-48C9-B3EC-8347A8647C02}">
      <dsp:nvSpPr>
        <dsp:cNvPr id="0" name=""/>
        <dsp:cNvSpPr/>
      </dsp:nvSpPr>
      <dsp:spPr>
        <a:xfrm>
          <a:off x="8515505" y="1151829"/>
          <a:ext cx="280129"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35E324-DEB6-44ED-8B41-772FF1DDB117}">
      <dsp:nvSpPr>
        <dsp:cNvPr id="0" name=""/>
        <dsp:cNvSpPr/>
      </dsp:nvSpPr>
      <dsp:spPr>
        <a:xfrm>
          <a:off x="8823913" y="16019"/>
          <a:ext cx="1867532" cy="2514620"/>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Cues to action + self-efficacy → professional referrals, expert guidance, community support networks, and capability to maintain </a:t>
          </a:r>
          <a:r>
            <a:rPr lang="en-GB" sz="1400" kern="1200" dirty="0" err="1">
              <a:latin typeface="Arial" panose="020B0604020202020204" pitchFamily="34" charset="0"/>
              <a:cs typeface="Arial" panose="020B0604020202020204" pitchFamily="34" charset="0"/>
            </a:rPr>
            <a:t>behavioral</a:t>
          </a:r>
          <a:r>
            <a:rPr lang="en-GB" sz="1400" kern="1200" dirty="0">
              <a:latin typeface="Arial" panose="020B0604020202020204" pitchFamily="34" charset="0"/>
              <a:cs typeface="Arial" panose="020B0604020202020204" pitchFamily="34" charset="0"/>
            </a:rPr>
            <a:t> modifications.</a:t>
          </a:r>
          <a:endParaRPr lang="en-US" sz="1400" kern="1200" dirty="0">
            <a:latin typeface="Arial" panose="020B0604020202020204" pitchFamily="34" charset="0"/>
            <a:cs typeface="Arial" panose="020B0604020202020204" pitchFamily="34" charset="0"/>
          </a:endParaRPr>
        </a:p>
      </dsp:txBody>
      <dsp:txXfrm>
        <a:off x="8823913" y="16019"/>
        <a:ext cx="1867532" cy="251462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93164-054F-4027-8D95-2410E57FDE34}">
      <dsp:nvSpPr>
        <dsp:cNvPr id="0" name=""/>
        <dsp:cNvSpPr/>
      </dsp:nvSpPr>
      <dsp:spPr>
        <a:xfrm>
          <a:off x="2836" y="333916"/>
          <a:ext cx="3154144" cy="189248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US" sz="1800" kern="1200" dirty="0"/>
            <a:t>• </a:t>
          </a:r>
          <a:r>
            <a:rPr lang="en-US" sz="1400" kern="1200" dirty="0">
              <a:latin typeface="Arial" panose="020B0604020202020204" pitchFamily="34" charset="0"/>
              <a:cs typeface="Arial" panose="020B0604020202020204" pitchFamily="34" charset="0"/>
            </a:rPr>
            <a:t>Qualitative evidence: users described </a:t>
          </a:r>
          <a:r>
            <a:rPr lang="en-US" sz="1400" kern="1200" dirty="0" err="1">
              <a:latin typeface="Arial" panose="020B0604020202020204" pitchFamily="34" charset="0"/>
              <a:cs typeface="Arial" panose="020B0604020202020204" pitchFamily="34" charset="0"/>
            </a:rPr>
            <a:t>behaviour</a:t>
          </a:r>
          <a:r>
            <a:rPr lang="en-US" sz="1400" kern="1200" dirty="0">
              <a:latin typeface="Arial" panose="020B0604020202020204" pitchFamily="34" charset="0"/>
              <a:cs typeface="Arial" panose="020B0604020202020204" pitchFamily="34" charset="0"/>
            </a:rPr>
            <a:t> change, peer support and involvement of relatives as valuable.</a:t>
          </a:r>
        </a:p>
      </dsp:txBody>
      <dsp:txXfrm>
        <a:off x="2836" y="333916"/>
        <a:ext cx="3154144" cy="1892486"/>
      </dsp:txXfrm>
    </dsp:sp>
    <dsp:sp modelId="{F24700CD-B4D9-444F-9FF7-AF3262888C71}">
      <dsp:nvSpPr>
        <dsp:cNvPr id="0" name=""/>
        <dsp:cNvSpPr/>
      </dsp:nvSpPr>
      <dsp:spPr>
        <a:xfrm>
          <a:off x="3205153" y="1158660"/>
          <a:ext cx="473121"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2DDAF2-9FE1-4C8E-AF91-812684151371}">
      <dsp:nvSpPr>
        <dsp:cNvPr id="0" name=""/>
        <dsp:cNvSpPr/>
      </dsp:nvSpPr>
      <dsp:spPr>
        <a:xfrm>
          <a:off x="3726447" y="333916"/>
          <a:ext cx="3154144" cy="189248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800100">
            <a:lnSpc>
              <a:spcPct val="90000"/>
            </a:lnSpc>
            <a:spcBef>
              <a:spcPct val="0"/>
            </a:spcBef>
            <a:spcAft>
              <a:spcPct val="35000"/>
            </a:spcAft>
            <a:buNone/>
          </a:pPr>
          <a:r>
            <a:rPr lang="en-US" sz="1800" kern="1200" dirty="0"/>
            <a:t>• </a:t>
          </a:r>
          <a:r>
            <a:rPr lang="en-US" sz="1400" kern="1200" dirty="0">
              <a:latin typeface="Arial" panose="020B0604020202020204" pitchFamily="34" charset="0"/>
              <a:cs typeface="Arial" panose="020B0604020202020204" pitchFamily="34" charset="0"/>
            </a:rPr>
            <a:t>Limitations: only 19% of the eligible cohort had completed the intervention in the early evaluation.</a:t>
          </a:r>
        </a:p>
      </dsp:txBody>
      <dsp:txXfrm>
        <a:off x="3726447" y="333916"/>
        <a:ext cx="3154144" cy="1892486"/>
      </dsp:txXfrm>
    </dsp:sp>
    <dsp:sp modelId="{E30CFAAB-D346-4DA7-AB8F-890842FF9C24}">
      <dsp:nvSpPr>
        <dsp:cNvPr id="0" name=""/>
        <dsp:cNvSpPr/>
      </dsp:nvSpPr>
      <dsp:spPr>
        <a:xfrm>
          <a:off x="6928764" y="1158660"/>
          <a:ext cx="473121" cy="243000"/>
        </a:xfrm>
        <a:prstGeom prst="rightArrow">
          <a:avLst>
            <a:gd name="adj1" fmla="val 50000"/>
            <a:gd name="adj2" fmla="val 5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C33BFF-9CDC-472E-9FC0-622921DE43ED}">
      <dsp:nvSpPr>
        <dsp:cNvPr id="0" name=""/>
        <dsp:cNvSpPr/>
      </dsp:nvSpPr>
      <dsp:spPr>
        <a:xfrm>
          <a:off x="7450059" y="333916"/>
          <a:ext cx="3154144" cy="1892486"/>
        </a:xfrm>
        <a:prstGeom prst="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ctr" defTabSz="755650">
            <a:lnSpc>
              <a:spcPct val="90000"/>
            </a:lnSpc>
            <a:spcBef>
              <a:spcPct val="0"/>
            </a:spcBef>
            <a:spcAft>
              <a:spcPct val="35000"/>
            </a:spcAft>
            <a:buNone/>
          </a:pPr>
          <a:r>
            <a:rPr lang="en-US" sz="1700" kern="1200" dirty="0"/>
            <a:t>• </a:t>
          </a:r>
          <a:r>
            <a:rPr lang="en-US" sz="1400" kern="1200" dirty="0">
              <a:latin typeface="Arial" panose="020B0604020202020204" pitchFamily="34" charset="0"/>
              <a:cs typeface="Arial" panose="020B0604020202020204" pitchFamily="34" charset="0"/>
            </a:rPr>
            <a:t>Asian and Black participants and people from lower socioeconomic groups showed smaller average improvements, highlighting an equity challenge.</a:t>
          </a:r>
        </a:p>
      </dsp:txBody>
      <dsp:txXfrm>
        <a:off x="7450059" y="333916"/>
        <a:ext cx="3154144" cy="18924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C7CD2E-13B0-4B1D-BC62-58849A3FDD72}">
      <dsp:nvSpPr>
        <dsp:cNvPr id="0" name=""/>
        <dsp:cNvSpPr/>
      </dsp:nvSpPr>
      <dsp:spPr>
        <a:xfrm>
          <a:off x="470580" y="601"/>
          <a:ext cx="2536278" cy="1521766"/>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 </a:t>
          </a:r>
          <a:r>
            <a:rPr lang="en-GB" sz="1400" kern="1200" dirty="0">
              <a:latin typeface="Arial" panose="020B0604020202020204" pitchFamily="34" charset="0"/>
              <a:cs typeface="Arial" panose="020B0604020202020204" pitchFamily="34" charset="0"/>
            </a:rPr>
            <a:t>Community-based delivery mechanisms can enhance prevention accessibility and decrease dependence on hospital services.</a:t>
          </a:r>
          <a:endParaRPr lang="en-US" sz="1400" kern="1200" dirty="0">
            <a:latin typeface="Arial" panose="020B0604020202020204" pitchFamily="34" charset="0"/>
            <a:cs typeface="Arial" panose="020B0604020202020204" pitchFamily="34" charset="0"/>
          </a:endParaRPr>
        </a:p>
      </dsp:txBody>
      <dsp:txXfrm>
        <a:off x="515151" y="45172"/>
        <a:ext cx="2447136" cy="1432624"/>
      </dsp:txXfrm>
    </dsp:sp>
    <dsp:sp modelId="{0B5D2007-CDCF-46A1-9403-C1313BB19D74}">
      <dsp:nvSpPr>
        <dsp:cNvPr id="0" name=""/>
        <dsp:cNvSpPr/>
      </dsp:nvSpPr>
      <dsp:spPr>
        <a:xfrm>
          <a:off x="3230051" y="446986"/>
          <a:ext cx="537690" cy="6289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3230051" y="572785"/>
        <a:ext cx="376383" cy="377399"/>
      </dsp:txXfrm>
    </dsp:sp>
    <dsp:sp modelId="{C20E1B93-B03B-45FA-BF33-23F7241ECD8A}">
      <dsp:nvSpPr>
        <dsp:cNvPr id="0" name=""/>
        <dsp:cNvSpPr/>
      </dsp:nvSpPr>
      <dsp:spPr>
        <a:xfrm>
          <a:off x="4021369" y="601"/>
          <a:ext cx="2536278" cy="1521766"/>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Digital service delivery can enhance adaptability and broaden access opportunities for certain populations.</a:t>
          </a:r>
          <a:endParaRPr lang="en-US" sz="1400" kern="1200" dirty="0">
            <a:latin typeface="Arial" panose="020B0604020202020204" pitchFamily="34" charset="0"/>
            <a:cs typeface="Arial" panose="020B0604020202020204" pitchFamily="34" charset="0"/>
          </a:endParaRPr>
        </a:p>
      </dsp:txBody>
      <dsp:txXfrm>
        <a:off x="4065940" y="45172"/>
        <a:ext cx="2447136" cy="1432624"/>
      </dsp:txXfrm>
    </dsp:sp>
    <dsp:sp modelId="{868975E2-B28B-4E1E-B522-AC33C55A4D5F}">
      <dsp:nvSpPr>
        <dsp:cNvPr id="0" name=""/>
        <dsp:cNvSpPr/>
      </dsp:nvSpPr>
      <dsp:spPr>
        <a:xfrm>
          <a:off x="6780840" y="446986"/>
          <a:ext cx="537690" cy="6289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6780840" y="572785"/>
        <a:ext cx="376383" cy="377399"/>
      </dsp:txXfrm>
    </dsp:sp>
    <dsp:sp modelId="{C4A6186D-D6A9-4446-8E92-ADA21608CBD4}">
      <dsp:nvSpPr>
        <dsp:cNvPr id="0" name=""/>
        <dsp:cNvSpPr/>
      </dsp:nvSpPr>
      <dsp:spPr>
        <a:xfrm>
          <a:off x="7572159" y="601"/>
          <a:ext cx="2536278" cy="1521766"/>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 </a:t>
          </a:r>
          <a:r>
            <a:rPr lang="en-GB" sz="1400" kern="1200" dirty="0">
              <a:latin typeface="Arial" panose="020B0604020202020204" pitchFamily="34" charset="0"/>
              <a:cs typeface="Arial" panose="020B0604020202020204" pitchFamily="34" charset="0"/>
            </a:rPr>
            <a:t>Remote healthcare consultations and continuous monitoring systems can minimize travel requirements and facilitate independent health management</a:t>
          </a:r>
          <a:r>
            <a:rPr lang="en-GB" sz="1100" kern="1200" dirty="0"/>
            <a:t>.</a:t>
          </a:r>
          <a:endParaRPr lang="en-US" sz="1100" kern="1200" dirty="0"/>
        </a:p>
      </dsp:txBody>
      <dsp:txXfrm>
        <a:off x="7616730" y="45172"/>
        <a:ext cx="2447136" cy="1432624"/>
      </dsp:txXfrm>
    </dsp:sp>
    <dsp:sp modelId="{A5B88EC1-AE65-404F-87E5-87AC4670E627}">
      <dsp:nvSpPr>
        <dsp:cNvPr id="0" name=""/>
        <dsp:cNvSpPr/>
      </dsp:nvSpPr>
      <dsp:spPr>
        <a:xfrm rot="5400000">
          <a:off x="8571453" y="1699907"/>
          <a:ext cx="537690" cy="6289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rot="-5400000">
        <a:off x="8651599" y="1745561"/>
        <a:ext cx="377399" cy="376383"/>
      </dsp:txXfrm>
    </dsp:sp>
    <dsp:sp modelId="{AFD2DA36-EF7B-4292-82C2-B2B8A58AC57A}">
      <dsp:nvSpPr>
        <dsp:cNvPr id="0" name=""/>
        <dsp:cNvSpPr/>
      </dsp:nvSpPr>
      <dsp:spPr>
        <a:xfrm>
          <a:off x="7572159" y="2536879"/>
          <a:ext cx="2536278" cy="1521766"/>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 </a:t>
          </a:r>
          <a:r>
            <a:rPr lang="en-GB" sz="1400" kern="1200" dirty="0">
              <a:latin typeface="Arial" panose="020B0604020202020204" pitchFamily="34" charset="0"/>
              <a:cs typeface="Arial" panose="020B0604020202020204" pitchFamily="34" charset="0"/>
            </a:rPr>
            <a:t>Comprehensive wellbeing initiatives can integrate exercise, dietary guidance, psychological support, and community engagement.</a:t>
          </a:r>
          <a:endParaRPr lang="en-US" sz="1400" kern="1200" dirty="0">
            <a:latin typeface="Arial" panose="020B0604020202020204" pitchFamily="34" charset="0"/>
            <a:cs typeface="Arial" panose="020B0604020202020204" pitchFamily="34" charset="0"/>
          </a:endParaRPr>
        </a:p>
      </dsp:txBody>
      <dsp:txXfrm>
        <a:off x="7616730" y="2581450"/>
        <a:ext cx="2447136" cy="1432624"/>
      </dsp:txXfrm>
    </dsp:sp>
    <dsp:sp modelId="{A92B51AB-2234-4903-803B-6856228B2329}">
      <dsp:nvSpPr>
        <dsp:cNvPr id="0" name=""/>
        <dsp:cNvSpPr/>
      </dsp:nvSpPr>
      <dsp:spPr>
        <a:xfrm rot="10800000">
          <a:off x="6811275" y="2983264"/>
          <a:ext cx="537690" cy="62899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rot="10800000">
        <a:off x="6972582" y="3109063"/>
        <a:ext cx="376383" cy="377399"/>
      </dsp:txXfrm>
    </dsp:sp>
    <dsp:sp modelId="{43232E20-83BB-49DE-BF83-29A23DC404C0}">
      <dsp:nvSpPr>
        <dsp:cNvPr id="0" name=""/>
        <dsp:cNvSpPr/>
      </dsp:nvSpPr>
      <dsp:spPr>
        <a:xfrm>
          <a:off x="4021369" y="2536879"/>
          <a:ext cx="2536278" cy="1521766"/>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 </a:t>
          </a:r>
          <a:r>
            <a:rPr lang="en-GB" sz="1400" kern="1200" dirty="0">
              <a:latin typeface="Arial" panose="020B0604020202020204" pitchFamily="34" charset="0"/>
              <a:cs typeface="Arial" panose="020B0604020202020204" pitchFamily="34" charset="0"/>
            </a:rPr>
            <a:t>Risk: Prioritizing digital-first strategies may exacerbate existing disparities among individuals without adequate technology, internet access, digital literacy, or self-assurance.</a:t>
          </a:r>
          <a:endParaRPr lang="en-US" sz="1400" kern="1200" dirty="0">
            <a:latin typeface="Arial" panose="020B0604020202020204" pitchFamily="34" charset="0"/>
            <a:cs typeface="Arial" panose="020B0604020202020204" pitchFamily="34" charset="0"/>
          </a:endParaRPr>
        </a:p>
      </dsp:txBody>
      <dsp:txXfrm>
        <a:off x="4065940" y="2581450"/>
        <a:ext cx="2447136" cy="143262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858D36-55DA-421A-8AC8-DC10DACA62BD}">
      <dsp:nvSpPr>
        <dsp:cNvPr id="0" name=""/>
        <dsp:cNvSpPr/>
      </dsp:nvSpPr>
      <dsp:spPr>
        <a:xfrm>
          <a:off x="1654189" y="26134"/>
          <a:ext cx="978358" cy="97835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45318F5-666C-4C35-846A-B1FD9C410598}">
      <dsp:nvSpPr>
        <dsp:cNvPr id="0" name=""/>
        <dsp:cNvSpPr/>
      </dsp:nvSpPr>
      <dsp:spPr>
        <a:xfrm>
          <a:off x="1859644" y="231589"/>
          <a:ext cx="567447" cy="567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46AC5B6-4F8B-4231-B594-E061E60049C4}">
      <dsp:nvSpPr>
        <dsp:cNvPr id="0" name=""/>
        <dsp:cNvSpPr/>
      </dsp:nvSpPr>
      <dsp:spPr>
        <a:xfrm>
          <a:off x="2842196" y="26134"/>
          <a:ext cx="2306130" cy="978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 Prevention targets risk before illness becomes more complex and costly.</a:t>
          </a:r>
        </a:p>
      </dsp:txBody>
      <dsp:txXfrm>
        <a:off x="2842196" y="26134"/>
        <a:ext cx="2306130" cy="978358"/>
      </dsp:txXfrm>
    </dsp:sp>
    <dsp:sp modelId="{C5523408-FA87-4C8D-A9C0-20C2778924DF}">
      <dsp:nvSpPr>
        <dsp:cNvPr id="0" name=""/>
        <dsp:cNvSpPr/>
      </dsp:nvSpPr>
      <dsp:spPr>
        <a:xfrm>
          <a:off x="5550152" y="26134"/>
          <a:ext cx="978358" cy="97835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E7DDAC-6833-4D99-A40C-9C8D3F389C27}">
      <dsp:nvSpPr>
        <dsp:cNvPr id="0" name=""/>
        <dsp:cNvSpPr/>
      </dsp:nvSpPr>
      <dsp:spPr>
        <a:xfrm>
          <a:off x="5755608" y="231589"/>
          <a:ext cx="567447" cy="567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6E9EF0-7B53-42F9-9D01-3FABB6130AB6}">
      <dsp:nvSpPr>
        <dsp:cNvPr id="0" name=""/>
        <dsp:cNvSpPr/>
      </dsp:nvSpPr>
      <dsp:spPr>
        <a:xfrm>
          <a:off x="6738159" y="26134"/>
          <a:ext cx="2306130" cy="978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US" sz="1200" kern="1200" dirty="0"/>
            <a:t>• </a:t>
          </a:r>
          <a:r>
            <a:rPr lang="en-US" sz="1600" kern="1200" dirty="0">
              <a:latin typeface="Arial" panose="020B0604020202020204" pitchFamily="34" charset="0"/>
              <a:cs typeface="Arial" panose="020B0604020202020204" pitchFamily="34" charset="0"/>
            </a:rPr>
            <a:t>Healthy environments can support active travel, healthier food choices and cleaner air.</a:t>
          </a:r>
        </a:p>
      </dsp:txBody>
      <dsp:txXfrm>
        <a:off x="6738159" y="26134"/>
        <a:ext cx="2306130" cy="978358"/>
      </dsp:txXfrm>
    </dsp:sp>
    <dsp:sp modelId="{77CE101F-BA77-4B2B-AA78-412EDE89CB9F}">
      <dsp:nvSpPr>
        <dsp:cNvPr id="0" name=""/>
        <dsp:cNvSpPr/>
      </dsp:nvSpPr>
      <dsp:spPr>
        <a:xfrm>
          <a:off x="1654189" y="1773960"/>
          <a:ext cx="978358" cy="97835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E176AE-775B-4844-850A-129DC76DD6E0}">
      <dsp:nvSpPr>
        <dsp:cNvPr id="0" name=""/>
        <dsp:cNvSpPr/>
      </dsp:nvSpPr>
      <dsp:spPr>
        <a:xfrm>
          <a:off x="1859644" y="1979416"/>
          <a:ext cx="567447" cy="567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2031C1-A2E3-4417-867A-3A9AF5F88773}">
      <dsp:nvSpPr>
        <dsp:cNvPr id="0" name=""/>
        <dsp:cNvSpPr/>
      </dsp:nvSpPr>
      <dsp:spPr>
        <a:xfrm>
          <a:off x="2842196" y="1773960"/>
          <a:ext cx="2306130" cy="978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 Greener NHS action links lower emissions with long-term health and system resilience.</a:t>
          </a:r>
        </a:p>
      </dsp:txBody>
      <dsp:txXfrm>
        <a:off x="2842196" y="1773960"/>
        <a:ext cx="2306130" cy="978358"/>
      </dsp:txXfrm>
    </dsp:sp>
    <dsp:sp modelId="{7DFA767E-0EE3-4179-A2BC-AAA63FBDD436}">
      <dsp:nvSpPr>
        <dsp:cNvPr id="0" name=""/>
        <dsp:cNvSpPr/>
      </dsp:nvSpPr>
      <dsp:spPr>
        <a:xfrm>
          <a:off x="5550152" y="1773960"/>
          <a:ext cx="978358" cy="97835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08C334-3846-4A7B-925C-12A8F6F0B259}">
      <dsp:nvSpPr>
        <dsp:cNvPr id="0" name=""/>
        <dsp:cNvSpPr/>
      </dsp:nvSpPr>
      <dsp:spPr>
        <a:xfrm>
          <a:off x="5755608" y="1979416"/>
          <a:ext cx="567447" cy="567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2F68F6E-1985-48A5-946D-E3111A082B53}">
      <dsp:nvSpPr>
        <dsp:cNvPr id="0" name=""/>
        <dsp:cNvSpPr/>
      </dsp:nvSpPr>
      <dsp:spPr>
        <a:xfrm>
          <a:off x="6738159" y="1773960"/>
          <a:ext cx="2306130" cy="978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100000"/>
            </a:lnSpc>
            <a:spcBef>
              <a:spcPct val="0"/>
            </a:spcBef>
            <a:spcAft>
              <a:spcPct val="35000"/>
            </a:spcAft>
            <a:buNone/>
          </a:pPr>
          <a:r>
            <a:rPr lang="en-US" sz="1600" kern="1200" dirty="0">
              <a:latin typeface="Arial" panose="020B0604020202020204" pitchFamily="34" charset="0"/>
              <a:cs typeface="Arial" panose="020B0604020202020204" pitchFamily="34" charset="0"/>
            </a:rPr>
            <a:t>• Examples include prevention </a:t>
          </a:r>
          <a:r>
            <a:rPr lang="en-US" sz="1600" kern="1200" dirty="0" err="1">
              <a:latin typeface="Arial" panose="020B0604020202020204" pitchFamily="34" charset="0"/>
              <a:cs typeface="Arial" panose="020B0604020202020204" pitchFamily="34" charset="0"/>
            </a:rPr>
            <a:t>programmes</a:t>
          </a:r>
          <a:r>
            <a:rPr lang="en-US" sz="1600" kern="1200" dirty="0">
              <a:latin typeface="Arial" panose="020B0604020202020204" pitchFamily="34" charset="0"/>
              <a:cs typeface="Arial" panose="020B0604020202020204" pitchFamily="34" charset="0"/>
            </a:rPr>
            <a:t>, vaccination, screening, tobacco control and community health promotion</a:t>
          </a:r>
          <a:r>
            <a:rPr lang="en-US" sz="1200" kern="1200" dirty="0">
              <a:latin typeface="Arial" panose="020B0604020202020204" pitchFamily="34" charset="0"/>
              <a:cs typeface="Arial" panose="020B0604020202020204" pitchFamily="34" charset="0"/>
            </a:rPr>
            <a:t>.</a:t>
          </a:r>
        </a:p>
      </dsp:txBody>
      <dsp:txXfrm>
        <a:off x="6738159" y="1773960"/>
        <a:ext cx="2306130" cy="978358"/>
      </dsp:txXfrm>
    </dsp:sp>
    <dsp:sp modelId="{F2B629EB-3D3B-4F53-95B7-F3C01E9556F5}">
      <dsp:nvSpPr>
        <dsp:cNvPr id="0" name=""/>
        <dsp:cNvSpPr/>
      </dsp:nvSpPr>
      <dsp:spPr>
        <a:xfrm>
          <a:off x="1654189" y="3521786"/>
          <a:ext cx="978358" cy="978358"/>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5D4109-1153-45B6-99EC-597C28996379}">
      <dsp:nvSpPr>
        <dsp:cNvPr id="0" name=""/>
        <dsp:cNvSpPr/>
      </dsp:nvSpPr>
      <dsp:spPr>
        <a:xfrm>
          <a:off x="1859644" y="3727242"/>
          <a:ext cx="567447" cy="567447"/>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49D918F-19E7-4F4F-8093-C91BFD820176}">
      <dsp:nvSpPr>
        <dsp:cNvPr id="0" name=""/>
        <dsp:cNvSpPr/>
      </dsp:nvSpPr>
      <dsp:spPr>
        <a:xfrm>
          <a:off x="2842196" y="3521786"/>
          <a:ext cx="2306130" cy="9783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77850">
            <a:lnSpc>
              <a:spcPct val="100000"/>
            </a:lnSpc>
            <a:spcBef>
              <a:spcPct val="0"/>
            </a:spcBef>
            <a:spcAft>
              <a:spcPct val="35000"/>
            </a:spcAft>
            <a:buNone/>
          </a:pPr>
          <a:r>
            <a:rPr lang="en-US" sz="1300" kern="1200" dirty="0"/>
            <a:t>• </a:t>
          </a:r>
          <a:r>
            <a:rPr lang="en-US" sz="1600" kern="1200" dirty="0">
              <a:latin typeface="Arial" panose="020B0604020202020204" pitchFamily="34" charset="0"/>
              <a:cs typeface="Arial" panose="020B0604020202020204" pitchFamily="34" charset="0"/>
            </a:rPr>
            <a:t>Critical balance: </a:t>
          </a:r>
          <a:r>
            <a:rPr lang="en-US" sz="1600" kern="1200" dirty="0" err="1">
              <a:latin typeface="Arial" panose="020B0604020202020204" pitchFamily="34" charset="0"/>
              <a:cs typeface="Arial" panose="020B0604020202020204" pitchFamily="34" charset="0"/>
            </a:rPr>
            <a:t>behaviour</a:t>
          </a:r>
          <a:r>
            <a:rPr lang="en-US" sz="1600" kern="1200" dirty="0">
              <a:latin typeface="Arial" panose="020B0604020202020204" pitchFamily="34" charset="0"/>
              <a:cs typeface="Arial" panose="020B0604020202020204" pitchFamily="34" charset="0"/>
            </a:rPr>
            <a:t>-focused campaigns should not place responsibility entirely on individuals when structural conditions constrain choice.</a:t>
          </a:r>
        </a:p>
      </dsp:txBody>
      <dsp:txXfrm>
        <a:off x="2842196" y="3521786"/>
        <a:ext cx="2306130" cy="978358"/>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50FA83-5895-421F-81E1-B141F2788630}">
      <dsp:nvSpPr>
        <dsp:cNvPr id="0" name=""/>
        <dsp:cNvSpPr/>
      </dsp:nvSpPr>
      <dsp:spPr>
        <a:xfrm>
          <a:off x="1305" y="196583"/>
          <a:ext cx="4583943" cy="2910804"/>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C96AAC-6458-44DA-9855-FD30F8E940F7}">
      <dsp:nvSpPr>
        <dsp:cNvPr id="0" name=""/>
        <dsp:cNvSpPr/>
      </dsp:nvSpPr>
      <dsp:spPr>
        <a:xfrm>
          <a:off x="510633" y="680444"/>
          <a:ext cx="4583943" cy="2910804"/>
        </a:xfrm>
        <a:prstGeom prst="roundRect">
          <a:avLst>
            <a:gd name="adj" fmla="val 10000"/>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u="sng" kern="1200" dirty="0">
              <a:latin typeface="Arial" panose="020B0604020202020204" pitchFamily="34" charset="0"/>
              <a:cs typeface="Arial" panose="020B0604020202020204" pitchFamily="34" charset="0"/>
            </a:rPr>
            <a:t>Universal services do not automatically create equal outcomes</a:t>
          </a:r>
          <a:endParaRPr lang="en-US" sz="1400" kern="1200" dirty="0">
            <a:latin typeface="Arial" panose="020B0604020202020204" pitchFamily="34" charset="0"/>
            <a:cs typeface="Arial" panose="020B0604020202020204" pitchFamily="34" charset="0"/>
          </a:endParaRPr>
        </a:p>
      </dsp:txBody>
      <dsp:txXfrm>
        <a:off x="595888" y="765699"/>
        <a:ext cx="4413433" cy="2740294"/>
      </dsp:txXfrm>
    </dsp:sp>
    <dsp:sp modelId="{BED3C933-5367-4FDF-8515-6664EC7B94F7}">
      <dsp:nvSpPr>
        <dsp:cNvPr id="0" name=""/>
        <dsp:cNvSpPr/>
      </dsp:nvSpPr>
      <dsp:spPr>
        <a:xfrm>
          <a:off x="5605209" y="-83523"/>
          <a:ext cx="4583943" cy="2910804"/>
        </a:xfrm>
        <a:prstGeom prst="roundRect">
          <a:avLst>
            <a:gd name="adj" fmla="val 10000"/>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F5DC8EF-5B4A-4B4C-A922-CA346BC2B65D}">
      <dsp:nvSpPr>
        <dsp:cNvPr id="0" name=""/>
        <dsp:cNvSpPr/>
      </dsp:nvSpPr>
      <dsp:spPr>
        <a:xfrm>
          <a:off x="6114536" y="400337"/>
          <a:ext cx="4583943" cy="2910804"/>
        </a:xfrm>
        <a:prstGeom prst="roundRect">
          <a:avLst>
            <a:gd name="adj" fmla="val 10000"/>
          </a:avLst>
        </a:prstGeom>
        <a:solidFill>
          <a:schemeClr val="lt1">
            <a:alpha val="90000"/>
            <a:hueOff val="0"/>
            <a:satOff val="0"/>
            <a:lumOff val="0"/>
            <a:alphaOff val="0"/>
          </a:schemeClr>
        </a:solidFill>
        <a:ln w="55000" cap="flat" cmpd="thickThin"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latin typeface="Arial" panose="020B0604020202020204" pitchFamily="34" charset="0"/>
              <a:cs typeface="Arial" panose="020B0604020202020204" pitchFamily="34" charset="0"/>
            </a:rPr>
            <a:t>• Deprivation is linked to worse health and a shorter healthy life; health disparities follow a social gradient.</a:t>
          </a: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 Poverty, housing, language, discrimination, transportation, and digital exclusion are some of the obstacles.</a:t>
          </a: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 The most disadvantaged 20% plus locally defined disadvantaged groups are given priority under Core20PLUS5.</a:t>
          </a: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 Targeted interventions can increase equality, but in order to prevent stigma or poor fit, they must be co-designed with communities.</a:t>
          </a:r>
          <a:br>
            <a:rPr lang="en-GB" sz="1400" kern="1200" dirty="0">
              <a:latin typeface="Arial" panose="020B0604020202020204" pitchFamily="34" charset="0"/>
              <a:cs typeface="Arial" panose="020B0604020202020204" pitchFamily="34" charset="0"/>
            </a:rPr>
          </a:br>
          <a:r>
            <a:rPr lang="en-GB" sz="1400" kern="1200" dirty="0">
              <a:latin typeface="Arial" panose="020B0604020202020204" pitchFamily="34" charset="0"/>
              <a:cs typeface="Arial" panose="020B0604020202020204" pitchFamily="34" charset="0"/>
            </a:rPr>
            <a:t>• Equitable care is help that is proportionate to each person's needs rather than being the same for everyone</a:t>
          </a:r>
          <a:r>
            <a:rPr lang="en-GB" sz="1400" kern="1200" dirty="0"/>
            <a:t>.</a:t>
          </a:r>
          <a:endParaRPr lang="en-US" sz="1400" kern="1200" dirty="0"/>
        </a:p>
      </dsp:txBody>
      <dsp:txXfrm>
        <a:off x="6199791" y="485592"/>
        <a:ext cx="4413433" cy="274029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780029-4124-4BF2-8457-5B4E14193860}">
      <dsp:nvSpPr>
        <dsp:cNvPr id="0" name=""/>
        <dsp:cNvSpPr/>
      </dsp:nvSpPr>
      <dsp:spPr>
        <a:xfrm>
          <a:off x="0" y="2873"/>
          <a:ext cx="10698480" cy="611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D829FE-EBA9-4636-B676-A98509B5609D}">
      <dsp:nvSpPr>
        <dsp:cNvPr id="0" name=""/>
        <dsp:cNvSpPr/>
      </dsp:nvSpPr>
      <dsp:spPr>
        <a:xfrm>
          <a:off x="185126" y="140570"/>
          <a:ext cx="336593" cy="3365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0C420E-BA3B-4A6F-881F-4F350D3AE942}">
      <dsp:nvSpPr>
        <dsp:cNvPr id="0" name=""/>
        <dsp:cNvSpPr/>
      </dsp:nvSpPr>
      <dsp:spPr>
        <a:xfrm>
          <a:off x="706845" y="2873"/>
          <a:ext cx="9991634" cy="611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69" tIns="64769" rIns="64769" bIns="64769" numCol="1" spcCol="1270" anchor="ctr" anchorCtr="0">
          <a:noAutofit/>
        </a:bodyPr>
        <a:lstStyle/>
        <a:p>
          <a:pPr marL="0" lvl="0" indent="0" algn="l" defTabSz="711200">
            <a:lnSpc>
              <a:spcPct val="100000"/>
            </a:lnSpc>
            <a:spcBef>
              <a:spcPct val="0"/>
            </a:spcBef>
            <a:spcAft>
              <a:spcPct val="35000"/>
            </a:spcAft>
            <a:buNone/>
          </a:pPr>
          <a:r>
            <a:rPr lang="en-GB" sz="1600" kern="1200" dirty="0">
              <a:latin typeface="Arial" panose="020B0604020202020204" pitchFamily="34" charset="0"/>
              <a:cs typeface="Arial" panose="020B0604020202020204" pitchFamily="34" charset="0"/>
            </a:rPr>
            <a:t>• Advantage: Instead of treating illness in isolation, integrated methods address several variables. </a:t>
          </a:r>
          <a:endParaRPr lang="en-US" sz="1600" kern="1200" dirty="0">
            <a:latin typeface="Arial" panose="020B0604020202020204" pitchFamily="34" charset="0"/>
            <a:cs typeface="Arial" panose="020B0604020202020204" pitchFamily="34" charset="0"/>
          </a:endParaRPr>
        </a:p>
      </dsp:txBody>
      <dsp:txXfrm>
        <a:off x="706845" y="2873"/>
        <a:ext cx="9991634" cy="611987"/>
      </dsp:txXfrm>
    </dsp:sp>
    <dsp:sp modelId="{311693B5-AB81-4B34-BC5A-BFCB791FC9AE}">
      <dsp:nvSpPr>
        <dsp:cNvPr id="0" name=""/>
        <dsp:cNvSpPr/>
      </dsp:nvSpPr>
      <dsp:spPr>
        <a:xfrm>
          <a:off x="0" y="767857"/>
          <a:ext cx="10698480" cy="611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512D68-9340-4224-A767-9B44B46364E9}">
      <dsp:nvSpPr>
        <dsp:cNvPr id="0" name=""/>
        <dsp:cNvSpPr/>
      </dsp:nvSpPr>
      <dsp:spPr>
        <a:xfrm>
          <a:off x="185126" y="905555"/>
          <a:ext cx="336593" cy="3365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1A320B3-9BA5-48F3-AB12-52A268338C7D}">
      <dsp:nvSpPr>
        <dsp:cNvPr id="0" name=""/>
        <dsp:cNvSpPr/>
      </dsp:nvSpPr>
      <dsp:spPr>
        <a:xfrm>
          <a:off x="706845" y="767857"/>
          <a:ext cx="9991634" cy="611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69" tIns="64769" rIns="64769" bIns="64769" numCol="1" spcCol="1270" anchor="ctr" anchorCtr="0">
          <a:noAutofit/>
        </a:bodyPr>
        <a:lstStyle/>
        <a:p>
          <a:pPr marL="0" lvl="0" indent="0" algn="l" defTabSz="666750">
            <a:lnSpc>
              <a:spcPct val="100000"/>
            </a:lnSpc>
            <a:spcBef>
              <a:spcPct val="0"/>
            </a:spcBef>
            <a:spcAft>
              <a:spcPct val="35000"/>
            </a:spcAft>
            <a:buNone/>
          </a:pPr>
          <a:r>
            <a:rPr lang="en-GB" sz="1500" kern="1200" dirty="0">
              <a:latin typeface="Arial" panose="020B0604020202020204" pitchFamily="34" charset="0"/>
              <a:cs typeface="Arial" panose="020B0604020202020204" pitchFamily="34" charset="0"/>
            </a:rPr>
            <a:t>• Strength: Prevention can lessen future service pressure while also improving population health</a:t>
          </a:r>
          <a:r>
            <a:rPr lang="en-GB" sz="1500" kern="1200" dirty="0"/>
            <a:t>.</a:t>
          </a:r>
          <a:endParaRPr lang="en-US" sz="1500" kern="1200" dirty="0"/>
        </a:p>
      </dsp:txBody>
      <dsp:txXfrm>
        <a:off x="706845" y="767857"/>
        <a:ext cx="9991634" cy="611987"/>
      </dsp:txXfrm>
    </dsp:sp>
    <dsp:sp modelId="{5D49041B-4F8F-4E35-9928-F91BC4070DD8}">
      <dsp:nvSpPr>
        <dsp:cNvPr id="0" name=""/>
        <dsp:cNvSpPr/>
      </dsp:nvSpPr>
      <dsp:spPr>
        <a:xfrm>
          <a:off x="0" y="1532842"/>
          <a:ext cx="10698480" cy="611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E53281-7B9C-43B9-AAF4-43BF3D5D7C0A}">
      <dsp:nvSpPr>
        <dsp:cNvPr id="0" name=""/>
        <dsp:cNvSpPr/>
      </dsp:nvSpPr>
      <dsp:spPr>
        <a:xfrm>
          <a:off x="185126" y="1670539"/>
          <a:ext cx="336593" cy="3365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15EB130-FF34-4C8F-B15A-284A418D7BBE}">
      <dsp:nvSpPr>
        <dsp:cNvPr id="0" name=""/>
        <dsp:cNvSpPr/>
      </dsp:nvSpPr>
      <dsp:spPr>
        <a:xfrm>
          <a:off x="706845" y="1532842"/>
          <a:ext cx="9991634" cy="611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69" tIns="64769" rIns="64769" bIns="64769" numCol="1" spcCol="1270" anchor="ctr" anchorCtr="0">
          <a:noAutofit/>
        </a:bodyPr>
        <a:lstStyle/>
        <a:p>
          <a:pPr marL="0" lvl="0" indent="0" algn="l" defTabSz="666750">
            <a:lnSpc>
              <a:spcPct val="100000"/>
            </a:lnSpc>
            <a:spcBef>
              <a:spcPct val="0"/>
            </a:spcBef>
            <a:spcAft>
              <a:spcPct val="35000"/>
            </a:spcAft>
            <a:buNone/>
          </a:pPr>
          <a:r>
            <a:rPr lang="en-GB" sz="1500" kern="1200" dirty="0"/>
            <a:t>• </a:t>
          </a:r>
          <a:r>
            <a:rPr lang="en-GB" sz="1500" kern="1200" dirty="0">
              <a:latin typeface="Arial" panose="020B0604020202020204" pitchFamily="34" charset="0"/>
              <a:cs typeface="Arial" panose="020B0604020202020204" pitchFamily="34" charset="0"/>
            </a:rPr>
            <a:t>Weakness: Implementation requires a lot of resources and may be dispersed throughout many organisations.</a:t>
          </a:r>
          <a:endParaRPr lang="en-US" sz="1500" kern="1200" dirty="0">
            <a:latin typeface="Arial" panose="020B0604020202020204" pitchFamily="34" charset="0"/>
            <a:cs typeface="Arial" panose="020B0604020202020204" pitchFamily="34" charset="0"/>
          </a:endParaRPr>
        </a:p>
      </dsp:txBody>
      <dsp:txXfrm>
        <a:off x="706845" y="1532842"/>
        <a:ext cx="9991634" cy="611987"/>
      </dsp:txXfrm>
    </dsp:sp>
    <dsp:sp modelId="{596EF858-A379-4C46-8CEF-EED3FECF7783}">
      <dsp:nvSpPr>
        <dsp:cNvPr id="0" name=""/>
        <dsp:cNvSpPr/>
      </dsp:nvSpPr>
      <dsp:spPr>
        <a:xfrm>
          <a:off x="0" y="2297827"/>
          <a:ext cx="10698480" cy="611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F7456D-C518-463F-A778-D7F923F392FB}">
      <dsp:nvSpPr>
        <dsp:cNvPr id="0" name=""/>
        <dsp:cNvSpPr/>
      </dsp:nvSpPr>
      <dsp:spPr>
        <a:xfrm>
          <a:off x="185126" y="2435524"/>
          <a:ext cx="336593" cy="3365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7A05DC7-77CF-4433-A9D7-04B4FC89D755}">
      <dsp:nvSpPr>
        <dsp:cNvPr id="0" name=""/>
        <dsp:cNvSpPr/>
      </dsp:nvSpPr>
      <dsp:spPr>
        <a:xfrm>
          <a:off x="706845" y="2297827"/>
          <a:ext cx="9991634" cy="611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69" tIns="64769" rIns="64769" bIns="64769" numCol="1" spcCol="1270" anchor="ctr" anchorCtr="0">
          <a:noAutofit/>
        </a:bodyPr>
        <a:lstStyle/>
        <a:p>
          <a:pPr marL="0" lvl="0" indent="0" algn="l" defTabSz="666750">
            <a:lnSpc>
              <a:spcPct val="100000"/>
            </a:lnSpc>
            <a:spcBef>
              <a:spcPct val="0"/>
            </a:spcBef>
            <a:spcAft>
              <a:spcPct val="35000"/>
            </a:spcAft>
            <a:buNone/>
          </a:pPr>
          <a:r>
            <a:rPr lang="en-GB" sz="1500" kern="1200" dirty="0"/>
            <a:t>• </a:t>
          </a:r>
          <a:r>
            <a:rPr lang="en-GB" sz="1500" kern="1200" dirty="0">
              <a:latin typeface="Arial" panose="020B0604020202020204" pitchFamily="34" charset="0"/>
              <a:cs typeface="Arial" panose="020B0604020202020204" pitchFamily="34" charset="0"/>
            </a:rPr>
            <a:t>Weakness: If structural impediments are disregarded, digital and </a:t>
          </a:r>
          <a:r>
            <a:rPr lang="en-GB" sz="1500" kern="1200" dirty="0" err="1">
              <a:latin typeface="Arial" panose="020B0604020202020204" pitchFamily="34" charset="0"/>
              <a:cs typeface="Arial" panose="020B0604020202020204" pitchFamily="34" charset="0"/>
            </a:rPr>
            <a:t>behavior</a:t>
          </a:r>
          <a:r>
            <a:rPr lang="en-GB" sz="1500" kern="1200" dirty="0">
              <a:latin typeface="Arial" panose="020B0604020202020204" pitchFamily="34" charset="0"/>
              <a:cs typeface="Arial" panose="020B0604020202020204" pitchFamily="34" charset="0"/>
            </a:rPr>
            <a:t>-change strategies may perpetuate inequality</a:t>
          </a:r>
          <a:r>
            <a:rPr lang="en-GB" sz="1500" kern="1200" dirty="0"/>
            <a:t>.</a:t>
          </a:r>
          <a:endParaRPr lang="en-US" sz="1500" kern="1200" dirty="0"/>
        </a:p>
      </dsp:txBody>
      <dsp:txXfrm>
        <a:off x="706845" y="2297827"/>
        <a:ext cx="9991634" cy="611987"/>
      </dsp:txXfrm>
    </dsp:sp>
    <dsp:sp modelId="{729C61B0-D56F-43E4-9545-7F3D89556543}">
      <dsp:nvSpPr>
        <dsp:cNvPr id="0" name=""/>
        <dsp:cNvSpPr/>
      </dsp:nvSpPr>
      <dsp:spPr>
        <a:xfrm>
          <a:off x="0" y="3062812"/>
          <a:ext cx="10698480" cy="6119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062BFF-CABA-49FD-A351-2D00A37B05A4}">
      <dsp:nvSpPr>
        <dsp:cNvPr id="0" name=""/>
        <dsp:cNvSpPr/>
      </dsp:nvSpPr>
      <dsp:spPr>
        <a:xfrm>
          <a:off x="185126" y="3200509"/>
          <a:ext cx="336593" cy="33659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929F20F-B45E-4D50-A14D-80D7A58A1801}">
      <dsp:nvSpPr>
        <dsp:cNvPr id="0" name=""/>
        <dsp:cNvSpPr/>
      </dsp:nvSpPr>
      <dsp:spPr>
        <a:xfrm>
          <a:off x="706845" y="3062812"/>
          <a:ext cx="9991634" cy="611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69" tIns="64769" rIns="64769" bIns="64769" numCol="1" spcCol="1270" anchor="ctr" anchorCtr="0">
          <a:noAutofit/>
        </a:bodyPr>
        <a:lstStyle/>
        <a:p>
          <a:pPr marL="0" lvl="0" indent="0" algn="l" defTabSz="666750">
            <a:lnSpc>
              <a:spcPct val="100000"/>
            </a:lnSpc>
            <a:spcBef>
              <a:spcPct val="0"/>
            </a:spcBef>
            <a:spcAft>
              <a:spcPct val="35000"/>
            </a:spcAft>
            <a:buNone/>
          </a:pPr>
          <a:r>
            <a:rPr lang="en-GB" sz="1500" kern="1200" dirty="0"/>
            <a:t>• </a:t>
          </a:r>
          <a:r>
            <a:rPr lang="en-GB" sz="1500" kern="1200" dirty="0">
              <a:latin typeface="Arial" panose="020B0604020202020204" pitchFamily="34" charset="0"/>
              <a:cs typeface="Arial" panose="020B0604020202020204" pitchFamily="34" charset="0"/>
            </a:rPr>
            <a:t>Suggestions include investing in prevention, utilising inequality data, maintaining blended access, co-producing services, and connecting clinical, social, and environmental outcomes.</a:t>
          </a:r>
          <a:endParaRPr lang="en-US" sz="1500" kern="1200" dirty="0">
            <a:latin typeface="Arial" panose="020B0604020202020204" pitchFamily="34" charset="0"/>
            <a:cs typeface="Arial" panose="020B0604020202020204" pitchFamily="34" charset="0"/>
          </a:endParaRPr>
        </a:p>
      </dsp:txBody>
      <dsp:txXfrm>
        <a:off x="706845" y="3062812"/>
        <a:ext cx="9991634" cy="61198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89C05C-0E37-4BFC-B809-CF7408A6547F}">
      <dsp:nvSpPr>
        <dsp:cNvPr id="0" name=""/>
        <dsp:cNvSpPr/>
      </dsp:nvSpPr>
      <dsp:spPr>
        <a:xfrm>
          <a:off x="467079" y="393929"/>
          <a:ext cx="762539" cy="762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ADE7DB5-14C5-4B28-9145-3A7AC8C7506D}">
      <dsp:nvSpPr>
        <dsp:cNvPr id="0" name=""/>
        <dsp:cNvSpPr/>
      </dsp:nvSpPr>
      <dsp:spPr>
        <a:xfrm>
          <a:off x="1083" y="1535217"/>
          <a:ext cx="1694531" cy="138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kern="1200">
              <a:latin typeface="Arial" panose="020B0604020202020204" pitchFamily="34" charset="0"/>
              <a:cs typeface="Arial" panose="020B0604020202020204" pitchFamily="34" charset="0"/>
            </a:rPr>
            <a:t>Conclusion</a:t>
          </a:r>
          <a:endParaRPr lang="en-US" sz="1400" kern="1200">
            <a:latin typeface="Arial" panose="020B0604020202020204" pitchFamily="34" charset="0"/>
            <a:cs typeface="Arial" panose="020B0604020202020204" pitchFamily="34" charset="0"/>
          </a:endParaRPr>
        </a:p>
      </dsp:txBody>
      <dsp:txXfrm>
        <a:off x="1083" y="1535217"/>
        <a:ext cx="1694531" cy="1383425"/>
      </dsp:txXfrm>
    </dsp:sp>
    <dsp:sp modelId="{01689947-479D-4054-93E0-8CCEEBA5F238}">
      <dsp:nvSpPr>
        <dsp:cNvPr id="0" name=""/>
        <dsp:cNvSpPr/>
      </dsp:nvSpPr>
      <dsp:spPr>
        <a:xfrm>
          <a:off x="2458153" y="393929"/>
          <a:ext cx="762539" cy="762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EDFA9B-F4E3-45DD-8BA1-84B671592CFE}">
      <dsp:nvSpPr>
        <dsp:cNvPr id="0" name=""/>
        <dsp:cNvSpPr/>
      </dsp:nvSpPr>
      <dsp:spPr>
        <a:xfrm>
          <a:off x="1992157" y="1535217"/>
          <a:ext cx="1694531" cy="138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Health, wellbeing and sustainable development are interconnected rather than competing priorities.</a:t>
          </a:r>
        </a:p>
      </dsp:txBody>
      <dsp:txXfrm>
        <a:off x="1992157" y="1535217"/>
        <a:ext cx="1694531" cy="1383425"/>
      </dsp:txXfrm>
    </dsp:sp>
    <dsp:sp modelId="{E91634AC-2D71-4D3D-B995-B9B1A7BC6550}">
      <dsp:nvSpPr>
        <dsp:cNvPr id="0" name=""/>
        <dsp:cNvSpPr/>
      </dsp:nvSpPr>
      <dsp:spPr>
        <a:xfrm>
          <a:off x="4449227" y="393929"/>
          <a:ext cx="762539" cy="762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1F2AA46-8664-4CC5-B41F-736789B6C057}">
      <dsp:nvSpPr>
        <dsp:cNvPr id="0" name=""/>
        <dsp:cNvSpPr/>
      </dsp:nvSpPr>
      <dsp:spPr>
        <a:xfrm>
          <a:off x="3983231" y="1535217"/>
          <a:ext cx="1694531" cy="138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Biopsychosocial and ecological perspectives provide stronger explanations of health than disease-focused approaches alone.</a:t>
          </a:r>
        </a:p>
      </dsp:txBody>
      <dsp:txXfrm>
        <a:off x="3983231" y="1535217"/>
        <a:ext cx="1694531" cy="1383425"/>
      </dsp:txXfrm>
    </dsp:sp>
    <dsp:sp modelId="{06A3B89A-CD7A-4DF1-B92F-719F2855A00D}">
      <dsp:nvSpPr>
        <dsp:cNvPr id="0" name=""/>
        <dsp:cNvSpPr/>
      </dsp:nvSpPr>
      <dsp:spPr>
        <a:xfrm>
          <a:off x="6440302" y="393929"/>
          <a:ext cx="762539" cy="762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2F4AE2-53D0-426D-ADD3-99EE8D85F132}">
      <dsp:nvSpPr>
        <dsp:cNvPr id="0" name=""/>
        <dsp:cNvSpPr/>
      </dsp:nvSpPr>
      <dsp:spPr>
        <a:xfrm>
          <a:off x="5974305" y="1535217"/>
          <a:ext cx="1694531" cy="138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SDG 3 and Health in All Policies support prevention, partnership and policy coherence.</a:t>
          </a:r>
        </a:p>
      </dsp:txBody>
      <dsp:txXfrm>
        <a:off x="5974305" y="1535217"/>
        <a:ext cx="1694531" cy="1383425"/>
      </dsp:txXfrm>
    </dsp:sp>
    <dsp:sp modelId="{43D0909E-2537-4918-8F3C-175CE315A432}">
      <dsp:nvSpPr>
        <dsp:cNvPr id="0" name=""/>
        <dsp:cNvSpPr/>
      </dsp:nvSpPr>
      <dsp:spPr>
        <a:xfrm>
          <a:off x="8431376" y="393929"/>
          <a:ext cx="762539" cy="762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8037E9-520F-4160-A687-EF6FBC0653EF}">
      <dsp:nvSpPr>
        <dsp:cNvPr id="0" name=""/>
        <dsp:cNvSpPr/>
      </dsp:nvSpPr>
      <dsp:spPr>
        <a:xfrm>
          <a:off x="7965380" y="1535217"/>
          <a:ext cx="1694531" cy="138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The Healthier You case shows measurable benefit, but also demonstrates participation and inequality challenges.</a:t>
          </a:r>
        </a:p>
      </dsp:txBody>
      <dsp:txXfrm>
        <a:off x="7965380" y="1535217"/>
        <a:ext cx="1694531" cy="1383425"/>
      </dsp:txXfrm>
    </dsp:sp>
    <dsp:sp modelId="{BA480C27-350F-40FC-8CAF-4DF8F54BB61A}">
      <dsp:nvSpPr>
        <dsp:cNvPr id="0" name=""/>
        <dsp:cNvSpPr/>
      </dsp:nvSpPr>
      <dsp:spPr>
        <a:xfrm>
          <a:off x="10422450" y="393929"/>
          <a:ext cx="762539" cy="76253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1A33F6-D5F8-4A3A-A0B8-CE42C79B08DA}">
      <dsp:nvSpPr>
        <dsp:cNvPr id="0" name=""/>
        <dsp:cNvSpPr/>
      </dsp:nvSpPr>
      <dsp:spPr>
        <a:xfrm>
          <a:off x="9956454" y="1535217"/>
          <a:ext cx="1694531" cy="13834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US" sz="1400" kern="1200">
              <a:latin typeface="Arial" panose="020B0604020202020204" pitchFamily="34" charset="0"/>
              <a:cs typeface="Arial" panose="020B0604020202020204" pitchFamily="34" charset="0"/>
            </a:rPr>
            <a:t>• Future services should be preventive, person-centred, community-based, digitally inclusive and environmentally sustainable.</a:t>
          </a:r>
        </a:p>
      </dsp:txBody>
      <dsp:txXfrm>
        <a:off x="9956454" y="1535217"/>
        <a:ext cx="1694531" cy="13834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6/7/layout/BasicProcessNew">
  <dgm:title val="Basic Process New"/>
  <dgm:desc val=""/>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fact="0.15"/>
      <dgm:constr type="h" for="ch" forName="sibTrans" op="equ"/>
    </dgm:constrLst>
    <dgm:ruleLst>
      <dgm:rule type="h" for="ch" forName="sibTrans" val="6.75" fact="NaN" max="NaN"/>
      <dgm:rule type="w" for="ch" forName="sibTrans" val="8.75" fact="NaN" max="NaN"/>
    </dgm:ruleLst>
    <dgm:forEach name="nodesForEach" axis="ch" ptType="node">
      <dgm:layoutNode name="node">
        <dgm:varLst>
          <dgm:bulletEnabled val="1"/>
        </dgm:varLst>
        <dgm:alg type="tx"/>
        <dgm:shape xmlns:r="http://schemas.openxmlformats.org/officeDocument/2006/relationships" type="rect" r:blip="">
          <dgm:adjLst>
            <dgm:adj idx="1" val="0.1"/>
          </dgm:adjLst>
        </dgm:shape>
        <dgm:presOf axis="desOrSelf" ptType="node"/>
        <dgm:constrLst>
          <dgm:constr type="h" refType="w" fact="0.6"/>
          <dgm:constr type="lMarg" val="12"/>
          <dgm:constr type="rMarg" val="12"/>
          <dgm:constr type="tMarg" val="12"/>
          <dgm:constr type="bMarg" val="12"/>
        </dgm:constrLst>
        <dgm:ruleLst>
          <dgm:rule type="primFontSz" val="11" fact="NaN" max="NaN"/>
          <dgm:rule type="primFontSz" val="18" fact="NaN" max="NaN"/>
          <dgm:rule type="h" val="NaN" fact="1.5" max="NaN"/>
          <dgm:rule type="primFontSz" val="11" fact="NaN" max="NaN"/>
          <dgm:rule type="h" val="INF" fact="NaN" max="NaN"/>
        </dgm:ruleLst>
      </dgm:layoutNode>
      <dgm:forEach name="sibTransForEach" axis="followSib" ptType="sibTrans" cnt="1">
        <dgm:layoutNode name="sibTransSpacerBeforeConnector" styleLbl="node1">
          <dgm:alg type="sp"/>
          <dgm:shape xmlns:r="http://schemas.openxmlformats.org/officeDocument/2006/relationships" r:blip="">
            <dgm:adjLst/>
          </dgm:shape>
          <dgm:constrLst>
            <dgm:constr type="w" val="4.5"/>
          </dgm:constrLst>
          <dgm:presOf/>
          <dgm:ruleLst>
            <dgm:rule type="w" val="4.5" fact="NaN" max="NaN"/>
          </dgm:ruleLst>
        </dgm:layoutNode>
        <dgm:layoutNode name="sibTrans" styleLbl="node1">
          <dgm:alg type="sp"/>
          <dgm:shape xmlns:r="http://schemas.openxmlformats.org/officeDocument/2006/relationships" type="rightArrow" r:blip="">
            <dgm:adjLst>
              <dgm:adj idx="1" val="0.5"/>
            </dgm:adjLst>
          </dgm:shape>
          <dgm:presOf axis="self"/>
          <dgm:constrLst>
            <dgm:constr type="h" val="6.75"/>
          </dgm:constrLst>
          <dgm:ruleLst>
            <dgm:rule type="h" val="6.75" fact="NaN" max="NaN"/>
            <dgm:rule type="w" val="8.75" fact="NaN" max="NaN"/>
          </dgm:ruleLst>
        </dgm:layoutNode>
        <dgm:layoutNode name="sibTransSpacerAfterConnector">
          <dgm:alg type="sp"/>
          <dgm:shape xmlns:r="http://schemas.openxmlformats.org/officeDocument/2006/relationships" r:blip="">
            <dgm:adjLst/>
          </dgm:shape>
          <dgm:constrLst>
            <dgm:constr type="w" val="4.5"/>
          </dgm:constrLst>
          <dgm:presOf/>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5.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203647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t>
            </a:r>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t>
            </a:r>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Speaking script (about 60 seconds):</a:t>
            </a:r>
          </a:p>
          <a:p>
            <a:r>
              <a:t>The Health Belief Model helps explain why people may or may not engage with prevention. First, people need to understand that they are personally susceptible to type 2 diabetes and that the consequences can be serious. They then need to believe that participation has meaningful benefits. At the same time, barriers such as time, motivation, transport or confidence can reduce participation. Referral and professional communication can act as cues to action, while peer support and successful experiences can strengthen self-efficacy. The model is useful because it explains individual beliefs, but its limitation is that it can understate structural barriers such as poverty, food environments and digital exclusion.</a:t>
            </a:r>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t>
            </a:r>
          </a:p>
        </p:txBody>
      </p:sp>
      <p:sp>
        <p:nvSpPr>
          <p:cNvPr id="4" name="Slide Number Placeholder 3"/>
          <p:cNvSpPr>
            <a:spLocks noGrp="1"/>
          </p:cNvSpPr>
          <p:nvPr>
            <p:ph type="sldNum" sz="quarter" idx="5"/>
          </p:nvPr>
        </p:nvSpPr>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endParaRPr/>
          </a:p>
        </p:txBody>
      </p:sp>
      <p:sp>
        <p:nvSpPr>
          <p:cNvPr id="4" name="Slide Number Placeholder 3"/>
          <p:cNvSpPr>
            <a:spLocks noGrp="1"/>
          </p:cNvSpPr>
          <p:nvPr>
            <p:ph type="sldNum" sz="quarter" idx="5"/>
          </p:nvPr>
        </p:nvSpPr>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t>
            </a:r>
          </a:p>
        </p:txBody>
      </p:sp>
      <p:sp>
        <p:nvSpPr>
          <p:cNvPr id="4" name="Slide Number Placeholder 3"/>
          <p:cNvSpPr>
            <a:spLocks noGrp="1"/>
          </p:cNvSpPr>
          <p:nvPr>
            <p:ph type="sldNum" sz="quarter" idx="5"/>
          </p:nvPr>
        </p:nvSpPr>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t>.</a:t>
            </a:r>
          </a:p>
        </p:txBody>
      </p:sp>
      <p:sp>
        <p:nvSpPr>
          <p:cNvPr id="4" name="Slide Number Placeholder 3"/>
          <p:cNvSpPr>
            <a:spLocks noGrp="1"/>
          </p:cNvSpPr>
          <p:nvPr>
            <p:ph type="sldNum" sz="quarter" idx="5"/>
          </p:nvPr>
        </p:nvSpPr>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a:noFill/>
          <a:ln w="12700">
            <a:solidFill>
              <a:prstClr val="black"/>
            </a:solidFill>
          </a:ln>
        </p:spPr>
      </p:sp>
      <p:sp>
        <p:nvSpPr>
          <p:cNvPr id="3" name="Notes Placeholder 2"/>
          <p:cNvSpPr>
            <a:spLocks noGrp="1"/>
          </p:cNvSpPr>
          <p:nvPr>
            <p:ph type="body" idx="1"/>
          </p:nvPr>
        </p:nvSpPr>
        <p:spPr>
          <a:xfrm>
            <a:off x="685800" y="4400550"/>
            <a:ext cx="5486400" cy="3600450"/>
          </a:xfrm>
          <a:prstGeom prst="rect">
            <a:avLst/>
          </a:prstGeom>
        </p:spPr>
        <p:txBody>
          <a:bodyPr/>
          <a:lstStyle/>
          <a:p>
            <a:endParaRPr lang="en-GB"/>
          </a:p>
        </p:txBody>
      </p:sp>
    </p:spTree>
    <p:extLst>
      <p:ext uri="{BB962C8B-B14F-4D97-AF65-F5344CB8AC3E}">
        <p14:creationId xmlns:p14="http://schemas.microsoft.com/office/powerpoint/2010/main" val="3008324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134722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050283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262769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75864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BCAD085-E8A6-8845-BD4E-CB4CCA059FC4}" type="datetimeFigureOut">
              <a:rPr lang="en-US" smtClean="0"/>
              <a:t>10/13/2026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60454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BCAD085-E8A6-8845-BD4E-CB4CCA059FC4}" type="datetimeFigureOut">
              <a:rPr lang="en-US" smtClean="0"/>
              <a:t>10/13/2026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84104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31353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00572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4752551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371255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BCAD085-E8A6-8845-BD4E-CB4CCA059FC4}" type="datetimeFigureOut">
              <a:rPr lang="en-US" smtClean="0"/>
              <a:t>10/13/2026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394960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10/13/2026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54168825"/>
      </p:ext>
    </p:extLst>
  </p:cSld>
  <p:clrMap bg1="lt1" tx1="dk1" bg2="lt2" tx2="dk2" accent1="accent1" accent2="accent2" accent3="accent3" accent4="accent4" accent5="accent5" accent6="accent6" hlink="hlink" folHlink="folHlink"/>
  <p:sldLayoutIdLst>
    <p:sldLayoutId id="2147483815" r:id="rId1"/>
    <p:sldLayoutId id="2147483816" r:id="rId2"/>
    <p:sldLayoutId id="2147483817" r:id="rId3"/>
    <p:sldLayoutId id="2147483818" r:id="rId4"/>
    <p:sldLayoutId id="2147483819" r:id="rId5"/>
    <p:sldLayoutId id="2147483820" r:id="rId6"/>
    <p:sldLayoutId id="2147483821" r:id="rId7"/>
    <p:sldLayoutId id="2147483822" r:id="rId8"/>
    <p:sldLayoutId id="2147483823" r:id="rId9"/>
    <p:sldLayoutId id="2147483824" r:id="rId10"/>
    <p:sldLayoutId id="214748382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5.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16.xml.rels><?xml version="1.0" encoding="UTF-8" standalone="yes"?>
<Relationships xmlns="http://schemas.openxmlformats.org/package/2006/relationships"><Relationship Id="rId8" Type="http://schemas.openxmlformats.org/officeDocument/2006/relationships/hyperlink" Target="https://sdgs.un.org/2030agenda" TargetMode="External"/><Relationship Id="rId13" Type="http://schemas.openxmlformats.org/officeDocument/2006/relationships/image" Target="../media/image24.svg"/><Relationship Id="rId3" Type="http://schemas.openxmlformats.org/officeDocument/2006/relationships/hyperlink" Target="https://www.health.org.uk/reports-and-analysis/reports/health-equity-in-england-the-marmot-review-10-years-on-0" TargetMode="External"/><Relationship Id="rId7" Type="http://schemas.openxmlformats.org/officeDocument/2006/relationships/hyperlink" Target="https://www.england.nhs.uk/about/equality/equality-hub/national-healthcare-inequalities-improvement-programme/core20plus5/" TargetMode="External"/><Relationship Id="rId12" Type="http://schemas.openxmlformats.org/officeDocument/2006/relationships/hyperlink" Target="https://www.who.int/publications/i/item/9789240038349" TargetMode="External"/><Relationship Id="rId2" Type="http://schemas.openxmlformats.org/officeDocument/2006/relationships/hyperlink" Target="https://doi.org/10.1126/science.847460"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10-year-health-plan-for-england-fit-for-the-future" TargetMode="External"/><Relationship Id="rId11" Type="http://schemas.openxmlformats.org/officeDocument/2006/relationships/hyperlink" Target="https://www.who.int/publications/i/item/9789241506908" TargetMode="External"/><Relationship Id="rId5" Type="http://schemas.openxmlformats.org/officeDocument/2006/relationships/hyperlink" Target="https://www.england.nhs.uk/greenernhs/publication/delivering-a-net-zero-national-health-service/" TargetMode="External"/><Relationship Id="rId10" Type="http://schemas.openxmlformats.org/officeDocument/2006/relationships/hyperlink" Target="https://doi.org/10.1016/0140-6736(91)91911-D" TargetMode="External"/><Relationship Id="rId4" Type="http://schemas.openxmlformats.org/officeDocument/2006/relationships/hyperlink" Target="https://www.longtermplan.nhs.uk/" TargetMode="External"/><Relationship Id="rId9" Type="http://schemas.openxmlformats.org/officeDocument/2006/relationships/hyperlink" Target="https://doi.org/10.2337/dc19-14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960120"/>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4" name="TextBox 3"/>
          <p:cNvSpPr txBox="1"/>
          <p:nvPr/>
        </p:nvSpPr>
        <p:spPr>
          <a:xfrm>
            <a:off x="777240" y="3703320"/>
            <a:ext cx="8829661" cy="2605842"/>
          </a:xfrm>
          <a:prstGeom prst="rect">
            <a:avLst/>
          </a:prstGeom>
          <a:noFill/>
        </p:spPr>
        <p:txBody>
          <a:bodyPr wrap="none">
            <a:spAutoFit/>
          </a:bodyPr>
          <a:lstStyle/>
          <a:p>
            <a:pPr>
              <a:spcAft>
                <a:spcPts val="700"/>
              </a:spcAft>
              <a:defRPr sz="1600">
                <a:solidFill>
                  <a:srgbClr val="2D2D2D"/>
                </a:solidFill>
                <a:latin typeface="Arial"/>
              </a:defRPr>
            </a:pPr>
            <a:r>
              <a:rPr sz="2800" dirty="0"/>
              <a:t>Student: Misbah Shams</a:t>
            </a:r>
          </a:p>
          <a:p>
            <a:pPr>
              <a:spcAft>
                <a:spcPts val="700"/>
              </a:spcAft>
              <a:defRPr sz="1600">
                <a:solidFill>
                  <a:srgbClr val="2D2D2D"/>
                </a:solidFill>
                <a:latin typeface="Arial"/>
              </a:defRPr>
            </a:pPr>
            <a:r>
              <a:rPr sz="2800" dirty="0"/>
              <a:t>Student number: [</a:t>
            </a:r>
            <a:r>
              <a:rPr lang="en-GB" sz="2800" dirty="0"/>
              <a:t>2325771</a:t>
            </a:r>
            <a:r>
              <a:rPr sz="2800" dirty="0"/>
              <a:t>]</a:t>
            </a:r>
          </a:p>
          <a:p>
            <a:pPr>
              <a:spcAft>
                <a:spcPts val="700"/>
              </a:spcAft>
              <a:defRPr sz="1600">
                <a:solidFill>
                  <a:srgbClr val="2D2D2D"/>
                </a:solidFill>
                <a:latin typeface="Arial"/>
              </a:defRPr>
            </a:pPr>
            <a:r>
              <a:rPr sz="2800" dirty="0"/>
              <a:t>Module:</a:t>
            </a:r>
            <a:r>
              <a:rPr lang="en-GB" sz="2800" dirty="0"/>
              <a:t>health wellbeing and sustainable development</a:t>
            </a:r>
          </a:p>
          <a:p>
            <a:pPr>
              <a:spcAft>
                <a:spcPts val="700"/>
              </a:spcAft>
              <a:defRPr sz="1600">
                <a:solidFill>
                  <a:srgbClr val="2D2D2D"/>
                </a:solidFill>
                <a:latin typeface="Arial"/>
              </a:defRPr>
            </a:pPr>
            <a:r>
              <a:rPr lang="en-GB" sz="2800" dirty="0"/>
              <a:t>Module code:</a:t>
            </a:r>
            <a:endParaRPr sz="2800" dirty="0"/>
          </a:p>
          <a:p>
            <a:pPr>
              <a:spcAft>
                <a:spcPts val="700"/>
              </a:spcAft>
              <a:defRPr sz="1600">
                <a:solidFill>
                  <a:srgbClr val="2D2D2D"/>
                </a:solidFill>
                <a:latin typeface="Arial"/>
              </a:defRPr>
            </a:pPr>
            <a:r>
              <a:rPr sz="2800" dirty="0"/>
              <a:t>Lecturer: [</a:t>
            </a:r>
            <a:r>
              <a:rPr lang="en-GB" sz="2800" dirty="0"/>
              <a:t>Olufemi olurantiBMHP6030_BIRM</a:t>
            </a:r>
            <a:r>
              <a:rPr sz="2800" dirty="0"/>
              <a:t>]</a:t>
            </a:r>
          </a:p>
        </p:txBody>
      </p:sp>
      <p:graphicFrame>
        <p:nvGraphicFramePr>
          <p:cNvPr id="6" name="TextBox 2">
            <a:extLst>
              <a:ext uri="{FF2B5EF4-FFF2-40B4-BE49-F238E27FC236}">
                <a16:creationId xmlns:a16="http://schemas.microsoft.com/office/drawing/2014/main" id="{8B79A551-4F44-8B04-03F0-B02E0028EC82}"/>
              </a:ext>
            </a:extLst>
          </p:cNvPr>
          <p:cNvGraphicFramePr/>
          <p:nvPr/>
        </p:nvGraphicFramePr>
        <p:xfrm>
          <a:off x="731520" y="1417320"/>
          <a:ext cx="10789920" cy="15544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1. Introduction</a:t>
            </a:r>
          </a:p>
        </p:txBody>
      </p:sp>
      <p:sp>
        <p:nvSpPr>
          <p:cNvPr id="4" name="TextBox 3"/>
          <p:cNvSpPr txBox="1"/>
          <p:nvPr/>
        </p:nvSpPr>
        <p:spPr>
          <a:xfrm>
            <a:off x="1084596" y="987552"/>
            <a:ext cx="5880136" cy="338554"/>
          </a:xfrm>
          <a:prstGeom prst="rect">
            <a:avLst/>
          </a:prstGeom>
          <a:noFill/>
        </p:spPr>
        <p:txBody>
          <a:bodyPr wrap="none">
            <a:spAutoFit/>
          </a:bodyPr>
          <a:lstStyle/>
          <a:p>
            <a:pPr>
              <a:defRPr sz="1300">
                <a:solidFill>
                  <a:srgbClr val="5A5A5A"/>
                </a:solidFill>
                <a:latin typeface="Arial"/>
              </a:defRPr>
            </a:pPr>
            <a:r>
              <a:rPr sz="1600" b="1"/>
              <a:t>Why integration matters for modern health and social care</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(WHO, 2021; WHO, 2024; Marmot et al., 2020)</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2</a:t>
            </a:r>
          </a:p>
        </p:txBody>
      </p:sp>
      <p:graphicFrame>
        <p:nvGraphicFramePr>
          <p:cNvPr id="9" name="TextBox 4">
            <a:extLst>
              <a:ext uri="{FF2B5EF4-FFF2-40B4-BE49-F238E27FC236}">
                <a16:creationId xmlns:a16="http://schemas.microsoft.com/office/drawing/2014/main" id="{E5BF734D-E448-40AB-7CDF-11068D0E499A}"/>
              </a:ext>
            </a:extLst>
          </p:cNvPr>
          <p:cNvGraphicFramePr/>
          <p:nvPr/>
        </p:nvGraphicFramePr>
        <p:xfrm>
          <a:off x="777240" y="1417320"/>
          <a:ext cx="10698480" cy="36356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arn(inVertic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2. Key Concepts</a:t>
            </a:r>
          </a:p>
        </p:txBody>
      </p:sp>
      <p:sp>
        <p:nvSpPr>
          <p:cNvPr id="4" name="TextBox 3"/>
          <p:cNvSpPr txBox="1"/>
          <p:nvPr/>
        </p:nvSpPr>
        <p:spPr>
          <a:xfrm>
            <a:off x="612648" y="987552"/>
            <a:ext cx="6526017" cy="338554"/>
          </a:xfrm>
          <a:prstGeom prst="rect">
            <a:avLst/>
          </a:prstGeom>
          <a:noFill/>
        </p:spPr>
        <p:txBody>
          <a:bodyPr wrap="none">
            <a:spAutoFit/>
          </a:bodyPr>
          <a:lstStyle/>
          <a:p>
            <a:pPr>
              <a:defRPr sz="1300">
                <a:solidFill>
                  <a:srgbClr val="5A5A5A"/>
                </a:solidFill>
                <a:latin typeface="Arial"/>
              </a:defRPr>
            </a:pPr>
            <a:r>
              <a:rPr sz="1600" b="1" u="sng"/>
              <a:t>Definitions should be understood together, not as separate ideas</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(WHO, 1948; WHO, 2021; WHO, 2024)</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3</a:t>
            </a:r>
          </a:p>
        </p:txBody>
      </p:sp>
      <p:graphicFrame>
        <p:nvGraphicFramePr>
          <p:cNvPr id="9" name="TextBox 4">
            <a:extLst>
              <a:ext uri="{FF2B5EF4-FFF2-40B4-BE49-F238E27FC236}">
                <a16:creationId xmlns:a16="http://schemas.microsoft.com/office/drawing/2014/main" id="{D68C4956-AB4B-46D6-2A75-595EA85BF658}"/>
              </a:ext>
            </a:extLst>
          </p:cNvPr>
          <p:cNvGraphicFramePr/>
          <p:nvPr>
            <p:extLst>
              <p:ext uri="{D42A27DB-BD31-4B8C-83A1-F6EECF244321}">
                <p14:modId xmlns:p14="http://schemas.microsoft.com/office/powerpoint/2010/main" val="1201874915"/>
              </p:ext>
            </p:extLst>
          </p:nvPr>
        </p:nvGraphicFramePr>
        <p:xfrm>
          <a:off x="777240" y="1417320"/>
          <a:ext cx="10698480" cy="31843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1000"/>
                                        <p:tgtEl>
                                          <p:spTgt spid="9"/>
                                        </p:tgtEl>
                                      </p:cBhvr>
                                    </p:animEffect>
                                    <p:anim calcmode="lin" valueType="num">
                                      <p:cBhvr>
                                        <p:cTn id="8" dur="1000" fill="hold"/>
                                        <p:tgtEl>
                                          <p:spTgt spid="9"/>
                                        </p:tgtEl>
                                        <p:attrNameLst>
                                          <p:attrName>ppt_x</p:attrName>
                                        </p:attrNameLst>
                                      </p:cBhvr>
                                      <p:tavLst>
                                        <p:tav tm="0">
                                          <p:val>
                                            <p:strVal val="#ppt_x"/>
                                          </p:val>
                                        </p:tav>
                                        <p:tav tm="100000">
                                          <p:val>
                                            <p:strVal val="#ppt_x"/>
                                          </p:val>
                                        </p:tav>
                                      </p:tavLst>
                                    </p:anim>
                                    <p:anim calcmode="lin" valueType="num">
                                      <p:cBhvr>
                                        <p:cTn id="9"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3. Theoretical Perspectives</a:t>
            </a:r>
          </a:p>
        </p:txBody>
      </p:sp>
      <p:sp>
        <p:nvSpPr>
          <p:cNvPr id="4" name="TextBox 3"/>
          <p:cNvSpPr txBox="1"/>
          <p:nvPr/>
        </p:nvSpPr>
        <p:spPr>
          <a:xfrm>
            <a:off x="612648" y="987552"/>
            <a:ext cx="6912470" cy="338554"/>
          </a:xfrm>
          <a:prstGeom prst="rect">
            <a:avLst/>
          </a:prstGeom>
          <a:noFill/>
        </p:spPr>
        <p:txBody>
          <a:bodyPr wrap="none">
            <a:spAutoFit/>
          </a:bodyPr>
          <a:lstStyle/>
          <a:p>
            <a:pPr>
              <a:defRPr sz="1300">
                <a:solidFill>
                  <a:srgbClr val="5A5A5A"/>
                </a:solidFill>
                <a:latin typeface="Arial"/>
              </a:defRPr>
            </a:pPr>
            <a:r>
              <a:rPr sz="1600" b="1" u="sng"/>
              <a:t>Comparing biomedical, biopsychosocial and ecological perspectives</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(Engel, 1977; Whitehead and Dahlgren, 1991; WHO, 2024)</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4</a:t>
            </a:r>
          </a:p>
        </p:txBody>
      </p:sp>
      <p:graphicFrame>
        <p:nvGraphicFramePr>
          <p:cNvPr id="11" name="TextBox 4">
            <a:extLst>
              <a:ext uri="{FF2B5EF4-FFF2-40B4-BE49-F238E27FC236}">
                <a16:creationId xmlns:a16="http://schemas.microsoft.com/office/drawing/2014/main" id="{2DC97C0E-2C0C-F5C3-6A75-ADDF7282DC5F}"/>
              </a:ext>
            </a:extLst>
          </p:cNvPr>
          <p:cNvGraphicFramePr/>
          <p:nvPr>
            <p:extLst>
              <p:ext uri="{D42A27DB-BD31-4B8C-83A1-F6EECF244321}">
                <p14:modId xmlns:p14="http://schemas.microsoft.com/office/powerpoint/2010/main" val="175776774"/>
              </p:ext>
            </p:extLst>
          </p:nvPr>
        </p:nvGraphicFramePr>
        <p:xfrm>
          <a:off x="777240" y="1417320"/>
          <a:ext cx="10698480" cy="46725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heel(1)">
                                      <p:cBhvr>
                                        <p:cTn id="7" dur="20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4. Sustainable Development and the SDGs</a:t>
            </a:r>
          </a:p>
        </p:txBody>
      </p:sp>
      <p:sp>
        <p:nvSpPr>
          <p:cNvPr id="4" name="TextBox 3"/>
          <p:cNvSpPr txBox="1"/>
          <p:nvPr/>
        </p:nvSpPr>
        <p:spPr>
          <a:xfrm>
            <a:off x="612648" y="987552"/>
            <a:ext cx="5607625" cy="338554"/>
          </a:xfrm>
          <a:prstGeom prst="rect">
            <a:avLst/>
          </a:prstGeom>
          <a:noFill/>
        </p:spPr>
        <p:txBody>
          <a:bodyPr wrap="none">
            <a:spAutoFit/>
          </a:bodyPr>
          <a:lstStyle/>
          <a:p>
            <a:pPr>
              <a:defRPr sz="1300">
                <a:solidFill>
                  <a:srgbClr val="5A5A5A"/>
                </a:solidFill>
                <a:latin typeface="Arial"/>
              </a:defRPr>
            </a:pPr>
            <a:r>
              <a:rPr sz="1600" b="1" u="sng"/>
              <a:t>SDG 3 is central, but health is connected to wider goals</a:t>
            </a:r>
          </a:p>
        </p:txBody>
      </p:sp>
      <p:sp>
        <p:nvSpPr>
          <p:cNvPr id="6" name="TextBox 5"/>
          <p:cNvSpPr txBox="1"/>
          <p:nvPr/>
        </p:nvSpPr>
        <p:spPr>
          <a:xfrm>
            <a:off x="777240" y="6236208"/>
            <a:ext cx="4188967" cy="400110"/>
          </a:xfrm>
          <a:prstGeom prst="rect">
            <a:avLst/>
          </a:prstGeom>
          <a:noFill/>
        </p:spPr>
        <p:txBody>
          <a:bodyPr wrap="none">
            <a:spAutoFit/>
          </a:bodyPr>
          <a:lstStyle/>
          <a:p>
            <a:pPr>
              <a:defRPr sz="1050" i="1">
                <a:solidFill>
                  <a:srgbClr val="5A5A5A"/>
                </a:solidFill>
                <a:latin typeface="Arial"/>
              </a:defRPr>
            </a:pPr>
            <a:r>
              <a:rPr sz="2000"/>
              <a:t>(United Nations, 2015; WHO, 2024</a:t>
            </a:r>
            <a:r>
              <a:t>)</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5</a:t>
            </a:r>
          </a:p>
        </p:txBody>
      </p:sp>
      <p:graphicFrame>
        <p:nvGraphicFramePr>
          <p:cNvPr id="9" name="TextBox 4">
            <a:extLst>
              <a:ext uri="{FF2B5EF4-FFF2-40B4-BE49-F238E27FC236}">
                <a16:creationId xmlns:a16="http://schemas.microsoft.com/office/drawing/2014/main" id="{2D15EE1D-12B8-FE7F-E0EA-B689BA55103A}"/>
              </a:ext>
            </a:extLst>
          </p:cNvPr>
          <p:cNvGraphicFramePr/>
          <p:nvPr>
            <p:extLst>
              <p:ext uri="{D42A27DB-BD31-4B8C-83A1-F6EECF244321}">
                <p14:modId xmlns:p14="http://schemas.microsoft.com/office/powerpoint/2010/main" val="2210433765"/>
              </p:ext>
            </p:extLst>
          </p:nvPr>
        </p:nvGraphicFramePr>
        <p:xfrm>
          <a:off x="777240" y="1417320"/>
          <a:ext cx="10698480" cy="33446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wipe(down)">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5. Integrating Health, Wellbeing and Sustainability</a:t>
            </a:r>
          </a:p>
        </p:txBody>
      </p:sp>
      <p:sp>
        <p:nvSpPr>
          <p:cNvPr id="4" name="TextBox 3"/>
          <p:cNvSpPr txBox="1"/>
          <p:nvPr/>
        </p:nvSpPr>
        <p:spPr>
          <a:xfrm>
            <a:off x="612648" y="987552"/>
            <a:ext cx="5707012" cy="400110"/>
          </a:xfrm>
          <a:prstGeom prst="rect">
            <a:avLst/>
          </a:prstGeom>
          <a:noFill/>
        </p:spPr>
        <p:txBody>
          <a:bodyPr wrap="none">
            <a:spAutoFit/>
          </a:bodyPr>
          <a:lstStyle/>
          <a:p>
            <a:pPr>
              <a:defRPr sz="1300">
                <a:solidFill>
                  <a:srgbClr val="5A5A5A"/>
                </a:solidFill>
                <a:latin typeface="Arial"/>
              </a:defRPr>
            </a:pPr>
            <a:r>
              <a:rPr sz="2000" u="sng"/>
              <a:t>From separate programs to coordinated systems</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(WHO, 2014; NHS England, 2020; NHS England, 2025)</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6</a:t>
            </a:r>
          </a:p>
        </p:txBody>
      </p:sp>
      <p:graphicFrame>
        <p:nvGraphicFramePr>
          <p:cNvPr id="9" name="TextBox 4">
            <a:extLst>
              <a:ext uri="{FF2B5EF4-FFF2-40B4-BE49-F238E27FC236}">
                <a16:creationId xmlns:a16="http://schemas.microsoft.com/office/drawing/2014/main" id="{C513B3F9-9670-033A-92FC-98FD1A7AE298}"/>
              </a:ext>
            </a:extLst>
          </p:cNvPr>
          <p:cNvGraphicFramePr/>
          <p:nvPr>
            <p:extLst>
              <p:ext uri="{D42A27DB-BD31-4B8C-83A1-F6EECF244321}">
                <p14:modId xmlns:p14="http://schemas.microsoft.com/office/powerpoint/2010/main" val="3219563023"/>
              </p:ext>
            </p:extLst>
          </p:nvPr>
        </p:nvGraphicFramePr>
        <p:xfrm>
          <a:off x="777240" y="1417320"/>
          <a:ext cx="10698480" cy="34751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circle(in)">
                                      <p:cBhvr>
                                        <p:cTn id="7" dur="2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6. Policy and Governance</a:t>
            </a:r>
          </a:p>
        </p:txBody>
      </p:sp>
      <p:sp>
        <p:nvSpPr>
          <p:cNvPr id="4" name="TextBox 3"/>
          <p:cNvSpPr txBox="1"/>
          <p:nvPr/>
        </p:nvSpPr>
        <p:spPr>
          <a:xfrm>
            <a:off x="612648" y="987552"/>
            <a:ext cx="6356227" cy="400110"/>
          </a:xfrm>
          <a:prstGeom prst="rect">
            <a:avLst/>
          </a:prstGeom>
          <a:noFill/>
        </p:spPr>
        <p:txBody>
          <a:bodyPr wrap="none">
            <a:spAutoFit/>
          </a:bodyPr>
          <a:lstStyle/>
          <a:p>
            <a:pPr>
              <a:defRPr sz="1300">
                <a:solidFill>
                  <a:srgbClr val="5A5A5A"/>
                </a:solidFill>
                <a:latin typeface="Arial"/>
              </a:defRPr>
            </a:pPr>
            <a:r>
              <a:rPr sz="2000" u="sng"/>
              <a:t>International principles translated into UK health policy</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(WHO, 2014; NHS England, 2019; NHS England, 2025)</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7</a:t>
            </a:r>
          </a:p>
        </p:txBody>
      </p:sp>
      <p:graphicFrame>
        <p:nvGraphicFramePr>
          <p:cNvPr id="9" name="TextBox 4">
            <a:extLst>
              <a:ext uri="{FF2B5EF4-FFF2-40B4-BE49-F238E27FC236}">
                <a16:creationId xmlns:a16="http://schemas.microsoft.com/office/drawing/2014/main" id="{A7F5C337-CA05-4E72-17AD-2B57A1E0A73A}"/>
              </a:ext>
            </a:extLst>
          </p:cNvPr>
          <p:cNvGraphicFramePr/>
          <p:nvPr>
            <p:extLst>
              <p:ext uri="{D42A27DB-BD31-4B8C-83A1-F6EECF244321}">
                <p14:modId xmlns:p14="http://schemas.microsoft.com/office/powerpoint/2010/main" val="1177673143"/>
              </p:ext>
            </p:extLst>
          </p:nvPr>
        </p:nvGraphicFramePr>
        <p:xfrm>
          <a:off x="777240" y="1417320"/>
          <a:ext cx="10698480" cy="379610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1000" fill="hold"/>
                                        <p:tgtEl>
                                          <p:spTgt spid="9"/>
                                        </p:tgtEl>
                                        <p:attrNameLst>
                                          <p:attrName>ppt_w</p:attrName>
                                        </p:attrNameLst>
                                      </p:cBhvr>
                                      <p:tavLst>
                                        <p:tav tm="0">
                                          <p:val>
                                            <p:fltVal val="0"/>
                                          </p:val>
                                        </p:tav>
                                        <p:tav tm="100000">
                                          <p:val>
                                            <p:strVal val="#ppt_w"/>
                                          </p:val>
                                        </p:tav>
                                      </p:tavLst>
                                    </p:anim>
                                    <p:anim calcmode="lin" valueType="num">
                                      <p:cBhvr>
                                        <p:cTn id="8" dur="1000" fill="hold"/>
                                        <p:tgtEl>
                                          <p:spTgt spid="9"/>
                                        </p:tgtEl>
                                        <p:attrNameLst>
                                          <p:attrName>ppt_h</p:attrName>
                                        </p:attrNameLst>
                                      </p:cBhvr>
                                      <p:tavLst>
                                        <p:tav tm="0">
                                          <p:val>
                                            <p:fltVal val="0"/>
                                          </p:val>
                                        </p:tav>
                                        <p:tav tm="100000">
                                          <p:val>
                                            <p:strVal val="#ppt_h"/>
                                          </p:val>
                                        </p:tav>
                                      </p:tavLst>
                                    </p:anim>
                                    <p:anim calcmode="lin" valueType="num">
                                      <p:cBhvr>
                                        <p:cTn id="9" dur="1000" fill="hold"/>
                                        <p:tgtEl>
                                          <p:spTgt spid="9"/>
                                        </p:tgtEl>
                                        <p:attrNameLst>
                                          <p:attrName>style.rotation</p:attrName>
                                        </p:attrNameLst>
                                      </p:cBhvr>
                                      <p:tavLst>
                                        <p:tav tm="0">
                                          <p:val>
                                            <p:fltVal val="90"/>
                                          </p:val>
                                        </p:tav>
                                        <p:tav tm="100000">
                                          <p:val>
                                            <p:fltVal val="0"/>
                                          </p:val>
                                        </p:tav>
                                      </p:tavLst>
                                    </p:anim>
                                    <p:animEffect transition="in" filter="fade">
                                      <p:cBhvr>
                                        <p:cTn id="10" dur="10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7. Case Study: Healthier You NHS Diabetes Prevention Programme</a:t>
            </a:r>
          </a:p>
        </p:txBody>
      </p:sp>
      <p:sp>
        <p:nvSpPr>
          <p:cNvPr id="4" name="TextBox 3"/>
          <p:cNvSpPr txBox="1"/>
          <p:nvPr/>
        </p:nvSpPr>
        <p:spPr>
          <a:xfrm>
            <a:off x="624841" y="987552"/>
            <a:ext cx="8567504" cy="400110"/>
          </a:xfrm>
          <a:prstGeom prst="rect">
            <a:avLst/>
          </a:prstGeom>
          <a:noFill/>
        </p:spPr>
        <p:txBody>
          <a:bodyPr wrap="square">
            <a:spAutoFit/>
          </a:bodyPr>
          <a:lstStyle/>
          <a:p>
            <a:pPr>
              <a:defRPr sz="1300">
                <a:solidFill>
                  <a:srgbClr val="5A5A5A"/>
                </a:solidFill>
                <a:latin typeface="Arial"/>
              </a:defRPr>
            </a:pPr>
            <a:r>
              <a:rPr sz="2000" u="sng"/>
              <a:t>A practical example of prevention  wellbeing  integrated delivery</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(NHS England, 2025; </a:t>
            </a:r>
            <a:r>
              <a:rPr err="1"/>
              <a:t>Valabhji</a:t>
            </a:r>
            <a:r>
              <a:t> et al., 2020)</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8</a:t>
            </a:r>
          </a:p>
        </p:txBody>
      </p:sp>
      <p:graphicFrame>
        <p:nvGraphicFramePr>
          <p:cNvPr id="9" name="TextBox 4">
            <a:extLst>
              <a:ext uri="{FF2B5EF4-FFF2-40B4-BE49-F238E27FC236}">
                <a16:creationId xmlns:a16="http://schemas.microsoft.com/office/drawing/2014/main" id="{6CB30D66-D39B-99A9-D40F-B33468A0F1C4}"/>
              </a:ext>
            </a:extLst>
          </p:cNvPr>
          <p:cNvGraphicFramePr/>
          <p:nvPr>
            <p:extLst>
              <p:ext uri="{D42A27DB-BD31-4B8C-83A1-F6EECF244321}">
                <p14:modId xmlns:p14="http://schemas.microsoft.com/office/powerpoint/2010/main" val="3709143806"/>
              </p:ext>
            </p:extLst>
          </p:nvPr>
        </p:nvGraphicFramePr>
        <p:xfrm>
          <a:off x="777240" y="1417320"/>
          <a:ext cx="6754270" cy="389427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9">
                                            <p:graphicEl>
                                              <a:dgm id="{D25166C9-1B69-4FB1-9BA3-185A51690B96}"/>
                                            </p:graphicEl>
                                          </p:spTgt>
                                        </p:tgtEl>
                                        <p:attrNameLst>
                                          <p:attrName>style.visibility</p:attrName>
                                        </p:attrNameLst>
                                      </p:cBhvr>
                                      <p:to>
                                        <p:strVal val="visible"/>
                                      </p:to>
                                    </p:set>
                                    <p:animEffect transition="in" filter="randombar(horizontal)">
                                      <p:cBhvr>
                                        <p:cTn id="7" dur="500"/>
                                        <p:tgtEl>
                                          <p:spTgt spid="9">
                                            <p:graphicEl>
                                              <a:dgm id="{D25166C9-1B69-4FB1-9BA3-185A51690B96}"/>
                                            </p:graphicEl>
                                          </p:spTgt>
                                        </p:tgtEl>
                                      </p:cBhvr>
                                    </p:animEffect>
                                  </p:childTnLst>
                                </p:cTn>
                              </p:par>
                              <p:par>
                                <p:cTn id="8" presetID="14" presetClass="entr" presetSubtype="10" fill="hold" grpId="0" nodeType="withEffect">
                                  <p:stCondLst>
                                    <p:cond delay="0"/>
                                  </p:stCondLst>
                                  <p:childTnLst>
                                    <p:set>
                                      <p:cBhvr>
                                        <p:cTn id="9" dur="1" fill="hold">
                                          <p:stCondLst>
                                            <p:cond delay="0"/>
                                          </p:stCondLst>
                                        </p:cTn>
                                        <p:tgtEl>
                                          <p:spTgt spid="9">
                                            <p:graphicEl>
                                              <a:dgm id="{93B1D12B-11BD-4CA6-9822-4D4C6962800D}"/>
                                            </p:graphicEl>
                                          </p:spTgt>
                                        </p:tgtEl>
                                        <p:attrNameLst>
                                          <p:attrName>style.visibility</p:attrName>
                                        </p:attrNameLst>
                                      </p:cBhvr>
                                      <p:to>
                                        <p:strVal val="visible"/>
                                      </p:to>
                                    </p:set>
                                    <p:animEffect transition="in" filter="randombar(horizontal)">
                                      <p:cBhvr>
                                        <p:cTn id="10" dur="500"/>
                                        <p:tgtEl>
                                          <p:spTgt spid="9">
                                            <p:graphicEl>
                                              <a:dgm id="{93B1D12B-11BD-4CA6-9822-4D4C6962800D}"/>
                                            </p:graphicEl>
                                          </p:spTgt>
                                        </p:tgtEl>
                                      </p:cBhvr>
                                    </p:animEffect>
                                  </p:childTnLst>
                                </p:cTn>
                              </p:par>
                              <p:par>
                                <p:cTn id="11" presetID="14" presetClass="entr" presetSubtype="10" fill="hold" grpId="0" nodeType="withEffect">
                                  <p:stCondLst>
                                    <p:cond delay="0"/>
                                  </p:stCondLst>
                                  <p:childTnLst>
                                    <p:set>
                                      <p:cBhvr>
                                        <p:cTn id="12" dur="1" fill="hold">
                                          <p:stCondLst>
                                            <p:cond delay="0"/>
                                          </p:stCondLst>
                                        </p:cTn>
                                        <p:tgtEl>
                                          <p:spTgt spid="9">
                                            <p:graphicEl>
                                              <a:dgm id="{DD4BC495-4277-4A8A-9A16-54EB3CADDD3E}"/>
                                            </p:graphicEl>
                                          </p:spTgt>
                                        </p:tgtEl>
                                        <p:attrNameLst>
                                          <p:attrName>style.visibility</p:attrName>
                                        </p:attrNameLst>
                                      </p:cBhvr>
                                      <p:to>
                                        <p:strVal val="visible"/>
                                      </p:to>
                                    </p:set>
                                    <p:animEffect transition="in" filter="randombar(horizontal)">
                                      <p:cBhvr>
                                        <p:cTn id="13" dur="500"/>
                                        <p:tgtEl>
                                          <p:spTgt spid="9">
                                            <p:graphicEl>
                                              <a:dgm id="{DD4BC495-4277-4A8A-9A16-54EB3CADDD3E}"/>
                                            </p:graphicEl>
                                          </p:spTgt>
                                        </p:tgtEl>
                                      </p:cBhvr>
                                    </p:animEffect>
                                  </p:childTnLst>
                                </p:cTn>
                              </p:par>
                              <p:par>
                                <p:cTn id="14" presetID="14" presetClass="entr" presetSubtype="10" fill="hold" grpId="0" nodeType="withEffect">
                                  <p:stCondLst>
                                    <p:cond delay="0"/>
                                  </p:stCondLst>
                                  <p:childTnLst>
                                    <p:set>
                                      <p:cBhvr>
                                        <p:cTn id="15" dur="1" fill="hold">
                                          <p:stCondLst>
                                            <p:cond delay="0"/>
                                          </p:stCondLst>
                                        </p:cTn>
                                        <p:tgtEl>
                                          <p:spTgt spid="9">
                                            <p:graphicEl>
                                              <a:dgm id="{DAD4F461-B952-4D16-A13C-2CD78F53BAE2}"/>
                                            </p:graphicEl>
                                          </p:spTgt>
                                        </p:tgtEl>
                                        <p:attrNameLst>
                                          <p:attrName>style.visibility</p:attrName>
                                        </p:attrNameLst>
                                      </p:cBhvr>
                                      <p:to>
                                        <p:strVal val="visible"/>
                                      </p:to>
                                    </p:set>
                                    <p:animEffect transition="in" filter="randombar(horizontal)">
                                      <p:cBhvr>
                                        <p:cTn id="16" dur="500"/>
                                        <p:tgtEl>
                                          <p:spTgt spid="9">
                                            <p:graphicEl>
                                              <a:dgm id="{DAD4F461-B952-4D16-A13C-2CD78F53BAE2}"/>
                                            </p:graphicEl>
                                          </p:spTgt>
                                        </p:tgtEl>
                                      </p:cBhvr>
                                    </p:animEffect>
                                  </p:childTnLst>
                                </p:cTn>
                              </p:par>
                              <p:par>
                                <p:cTn id="17" presetID="14" presetClass="entr" presetSubtype="10" fill="hold" grpId="0" nodeType="withEffect">
                                  <p:stCondLst>
                                    <p:cond delay="0"/>
                                  </p:stCondLst>
                                  <p:childTnLst>
                                    <p:set>
                                      <p:cBhvr>
                                        <p:cTn id="18" dur="1" fill="hold">
                                          <p:stCondLst>
                                            <p:cond delay="0"/>
                                          </p:stCondLst>
                                        </p:cTn>
                                        <p:tgtEl>
                                          <p:spTgt spid="9">
                                            <p:graphicEl>
                                              <a:dgm id="{94321ED6-C330-4589-8BE4-5A178A460191}"/>
                                            </p:graphicEl>
                                          </p:spTgt>
                                        </p:tgtEl>
                                        <p:attrNameLst>
                                          <p:attrName>style.visibility</p:attrName>
                                        </p:attrNameLst>
                                      </p:cBhvr>
                                      <p:to>
                                        <p:strVal val="visible"/>
                                      </p:to>
                                    </p:set>
                                    <p:animEffect transition="in" filter="randombar(horizontal)">
                                      <p:cBhvr>
                                        <p:cTn id="19" dur="500"/>
                                        <p:tgtEl>
                                          <p:spTgt spid="9">
                                            <p:graphicEl>
                                              <a:dgm id="{94321ED6-C330-4589-8BE4-5A178A460191}"/>
                                            </p:graphicEl>
                                          </p:spTgt>
                                        </p:tgtEl>
                                      </p:cBhvr>
                                    </p:animEffect>
                                  </p:childTnLst>
                                </p:cTn>
                              </p:par>
                              <p:par>
                                <p:cTn id="20" presetID="14" presetClass="entr" presetSubtype="10" fill="hold" grpId="0" nodeType="withEffect">
                                  <p:stCondLst>
                                    <p:cond delay="0"/>
                                  </p:stCondLst>
                                  <p:childTnLst>
                                    <p:set>
                                      <p:cBhvr>
                                        <p:cTn id="21" dur="1" fill="hold">
                                          <p:stCondLst>
                                            <p:cond delay="0"/>
                                          </p:stCondLst>
                                        </p:cTn>
                                        <p:tgtEl>
                                          <p:spTgt spid="9">
                                            <p:graphicEl>
                                              <a:dgm id="{B8E22407-B361-48D7-B147-F64CD0A87AE7}"/>
                                            </p:graphicEl>
                                          </p:spTgt>
                                        </p:tgtEl>
                                        <p:attrNameLst>
                                          <p:attrName>style.visibility</p:attrName>
                                        </p:attrNameLst>
                                      </p:cBhvr>
                                      <p:to>
                                        <p:strVal val="visible"/>
                                      </p:to>
                                    </p:set>
                                    <p:animEffect transition="in" filter="randombar(horizontal)">
                                      <p:cBhvr>
                                        <p:cTn id="22" dur="500"/>
                                        <p:tgtEl>
                                          <p:spTgt spid="9">
                                            <p:graphicEl>
                                              <a:dgm id="{B8E22407-B361-48D7-B147-F64CD0A87AE7}"/>
                                            </p:graphicEl>
                                          </p:spTgt>
                                        </p:tgtEl>
                                      </p:cBhvr>
                                    </p:animEffect>
                                  </p:childTnLst>
                                </p:cTn>
                              </p:par>
                              <p:par>
                                <p:cTn id="23" presetID="14" presetClass="entr" presetSubtype="10" fill="hold" grpId="0" nodeType="withEffect">
                                  <p:stCondLst>
                                    <p:cond delay="0"/>
                                  </p:stCondLst>
                                  <p:childTnLst>
                                    <p:set>
                                      <p:cBhvr>
                                        <p:cTn id="24" dur="1" fill="hold">
                                          <p:stCondLst>
                                            <p:cond delay="0"/>
                                          </p:stCondLst>
                                        </p:cTn>
                                        <p:tgtEl>
                                          <p:spTgt spid="9">
                                            <p:graphicEl>
                                              <a:dgm id="{C38D0542-BC20-4035-B14E-0FFB4A312A83}"/>
                                            </p:graphicEl>
                                          </p:spTgt>
                                        </p:tgtEl>
                                        <p:attrNameLst>
                                          <p:attrName>style.visibility</p:attrName>
                                        </p:attrNameLst>
                                      </p:cBhvr>
                                      <p:to>
                                        <p:strVal val="visible"/>
                                      </p:to>
                                    </p:set>
                                    <p:animEffect transition="in" filter="randombar(horizontal)">
                                      <p:cBhvr>
                                        <p:cTn id="25" dur="500"/>
                                        <p:tgtEl>
                                          <p:spTgt spid="9">
                                            <p:graphicEl>
                                              <a:dgm id="{C38D0542-BC20-4035-B14E-0FFB4A312A83}"/>
                                            </p:graphicEl>
                                          </p:spTgt>
                                        </p:tgtEl>
                                      </p:cBhvr>
                                    </p:animEffect>
                                  </p:childTnLst>
                                </p:cTn>
                              </p:par>
                              <p:par>
                                <p:cTn id="26" presetID="14" presetClass="entr" presetSubtype="10" fill="hold" grpId="0" nodeType="withEffect">
                                  <p:stCondLst>
                                    <p:cond delay="0"/>
                                  </p:stCondLst>
                                  <p:childTnLst>
                                    <p:set>
                                      <p:cBhvr>
                                        <p:cTn id="27" dur="1" fill="hold">
                                          <p:stCondLst>
                                            <p:cond delay="0"/>
                                          </p:stCondLst>
                                        </p:cTn>
                                        <p:tgtEl>
                                          <p:spTgt spid="9">
                                            <p:graphicEl>
                                              <a:dgm id="{0E3A5051-AF71-49A0-AB4B-C19AD3454091}"/>
                                            </p:graphicEl>
                                          </p:spTgt>
                                        </p:tgtEl>
                                        <p:attrNameLst>
                                          <p:attrName>style.visibility</p:attrName>
                                        </p:attrNameLst>
                                      </p:cBhvr>
                                      <p:to>
                                        <p:strVal val="visible"/>
                                      </p:to>
                                    </p:set>
                                    <p:animEffect transition="in" filter="randombar(horizontal)">
                                      <p:cBhvr>
                                        <p:cTn id="28" dur="500"/>
                                        <p:tgtEl>
                                          <p:spTgt spid="9">
                                            <p:graphicEl>
                                              <a:dgm id="{0E3A5051-AF71-49A0-AB4B-C19AD3454091}"/>
                                            </p:graphicEl>
                                          </p:spTgt>
                                        </p:tgtEl>
                                      </p:cBhvr>
                                    </p:animEffect>
                                  </p:childTnLst>
                                </p:cTn>
                              </p:par>
                              <p:par>
                                <p:cTn id="29" presetID="14" presetClass="entr" presetSubtype="10" fill="hold" grpId="0" nodeType="withEffect">
                                  <p:stCondLst>
                                    <p:cond delay="0"/>
                                  </p:stCondLst>
                                  <p:childTnLst>
                                    <p:set>
                                      <p:cBhvr>
                                        <p:cTn id="30" dur="1" fill="hold">
                                          <p:stCondLst>
                                            <p:cond delay="0"/>
                                          </p:stCondLst>
                                        </p:cTn>
                                        <p:tgtEl>
                                          <p:spTgt spid="9">
                                            <p:graphicEl>
                                              <a:dgm id="{72731968-8340-4918-A23D-ED3F303A009B}"/>
                                            </p:graphicEl>
                                          </p:spTgt>
                                        </p:tgtEl>
                                        <p:attrNameLst>
                                          <p:attrName>style.visibility</p:attrName>
                                        </p:attrNameLst>
                                      </p:cBhvr>
                                      <p:to>
                                        <p:strVal val="visible"/>
                                      </p:to>
                                    </p:set>
                                    <p:animEffect transition="in" filter="randombar(horizontal)">
                                      <p:cBhvr>
                                        <p:cTn id="31" dur="500"/>
                                        <p:tgtEl>
                                          <p:spTgt spid="9">
                                            <p:graphicEl>
                                              <a:dgm id="{72731968-8340-4918-A23D-ED3F303A009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9" grpId="0">
        <p:bldSub>
          <a:bldDgm/>
        </p:bldSub>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8. Health Belief Model: Explaining Behaviour Change</a:t>
            </a:r>
          </a:p>
        </p:txBody>
      </p:sp>
      <p:sp>
        <p:nvSpPr>
          <p:cNvPr id="4" name="TextBox 3"/>
          <p:cNvSpPr txBox="1"/>
          <p:nvPr/>
        </p:nvSpPr>
        <p:spPr>
          <a:xfrm>
            <a:off x="594360" y="942392"/>
            <a:ext cx="6823477" cy="707886"/>
          </a:xfrm>
          <a:prstGeom prst="rect">
            <a:avLst/>
          </a:prstGeom>
          <a:noFill/>
        </p:spPr>
        <p:txBody>
          <a:bodyPr wrap="square">
            <a:spAutoFit/>
          </a:bodyPr>
          <a:lstStyle/>
          <a:p>
            <a:pPr>
              <a:defRPr sz="1300">
                <a:solidFill>
                  <a:srgbClr val="5A5A5A"/>
                </a:solidFill>
                <a:latin typeface="Arial"/>
              </a:defRPr>
            </a:pPr>
            <a:endParaRPr lang="en-GB" sz="2000" u="sng" dirty="0"/>
          </a:p>
          <a:p>
            <a:pPr>
              <a:defRPr sz="1300">
                <a:solidFill>
                  <a:srgbClr val="5A5A5A"/>
                </a:solidFill>
                <a:latin typeface="Arial"/>
              </a:defRPr>
            </a:pPr>
            <a:r>
              <a:rPr sz="2000" u="sng" dirty="0"/>
              <a:t>Applying the HBM to the Diabetes Prevention </a:t>
            </a:r>
            <a:r>
              <a:rPr sz="2000" u="sng" dirty="0" err="1"/>
              <a:t>Programme</a:t>
            </a:r>
            <a:endParaRPr sz="2000" u="sng" dirty="0"/>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(Rosenstock, 1974; Valabhji et al., 2020)</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9</a:t>
            </a:r>
          </a:p>
        </p:txBody>
      </p:sp>
      <p:graphicFrame>
        <p:nvGraphicFramePr>
          <p:cNvPr id="11" name="TextBox 4">
            <a:extLst>
              <a:ext uri="{FF2B5EF4-FFF2-40B4-BE49-F238E27FC236}">
                <a16:creationId xmlns:a16="http://schemas.microsoft.com/office/drawing/2014/main" id="{924B9BA2-8EB8-A9A9-AF2B-6E46AF8BA657}"/>
              </a:ext>
            </a:extLst>
          </p:cNvPr>
          <p:cNvGraphicFramePr/>
          <p:nvPr>
            <p:extLst>
              <p:ext uri="{D42A27DB-BD31-4B8C-83A1-F6EECF244321}">
                <p14:modId xmlns:p14="http://schemas.microsoft.com/office/powerpoint/2010/main" val="1730316554"/>
              </p:ext>
            </p:extLst>
          </p:nvPr>
        </p:nvGraphicFramePr>
        <p:xfrm>
          <a:off x="731520" y="2061631"/>
          <a:ext cx="10698480" cy="25466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80">
                                          <p:stCondLst>
                                            <p:cond delay="0"/>
                                          </p:stCondLst>
                                        </p:cTn>
                                        <p:tgtEl>
                                          <p:spTgt spid="11"/>
                                        </p:tgtEl>
                                      </p:cBhvr>
                                    </p:animEffect>
                                    <p:anim calcmode="lin" valueType="num">
                                      <p:cBhvr>
                                        <p:cTn id="8" dur="1822" tmFilter="0,0; 0.14,0.36; 0.43,0.73; 0.71,0.91; 1.0,1.0">
                                          <p:stCondLst>
                                            <p:cond delay="0"/>
                                          </p:stCondLst>
                                        </p:cTn>
                                        <p:tgtEl>
                                          <p:spTgt spid="11"/>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1"/>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1"/>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1"/>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1"/>
                                        </p:tgtEl>
                                        <p:attrNameLst>
                                          <p:attrName>ppt_y</p:attrName>
                                        </p:attrNameLst>
                                      </p:cBhvr>
                                      <p:tavLst>
                                        <p:tav tm="0" fmla="#ppt_y-sin(pi*$)/81">
                                          <p:val>
                                            <p:fltVal val="0"/>
                                          </p:val>
                                        </p:tav>
                                        <p:tav tm="100000">
                                          <p:val>
                                            <p:fltVal val="1"/>
                                          </p:val>
                                        </p:tav>
                                      </p:tavLst>
                                    </p:anim>
                                    <p:animScale>
                                      <p:cBhvr>
                                        <p:cTn id="13" dur="26">
                                          <p:stCondLst>
                                            <p:cond delay="650"/>
                                          </p:stCondLst>
                                        </p:cTn>
                                        <p:tgtEl>
                                          <p:spTgt spid="11"/>
                                        </p:tgtEl>
                                      </p:cBhvr>
                                      <p:to x="100000" y="60000"/>
                                    </p:animScale>
                                    <p:animScale>
                                      <p:cBhvr>
                                        <p:cTn id="14" dur="166" decel="50000">
                                          <p:stCondLst>
                                            <p:cond delay="676"/>
                                          </p:stCondLst>
                                        </p:cTn>
                                        <p:tgtEl>
                                          <p:spTgt spid="11"/>
                                        </p:tgtEl>
                                      </p:cBhvr>
                                      <p:to x="100000" y="100000"/>
                                    </p:animScale>
                                    <p:animScale>
                                      <p:cBhvr>
                                        <p:cTn id="15" dur="26">
                                          <p:stCondLst>
                                            <p:cond delay="1312"/>
                                          </p:stCondLst>
                                        </p:cTn>
                                        <p:tgtEl>
                                          <p:spTgt spid="11"/>
                                        </p:tgtEl>
                                      </p:cBhvr>
                                      <p:to x="100000" y="80000"/>
                                    </p:animScale>
                                    <p:animScale>
                                      <p:cBhvr>
                                        <p:cTn id="16" dur="166" decel="50000">
                                          <p:stCondLst>
                                            <p:cond delay="1338"/>
                                          </p:stCondLst>
                                        </p:cTn>
                                        <p:tgtEl>
                                          <p:spTgt spid="11"/>
                                        </p:tgtEl>
                                      </p:cBhvr>
                                      <p:to x="100000" y="100000"/>
                                    </p:animScale>
                                    <p:animScale>
                                      <p:cBhvr>
                                        <p:cTn id="17" dur="26">
                                          <p:stCondLst>
                                            <p:cond delay="1642"/>
                                          </p:stCondLst>
                                        </p:cTn>
                                        <p:tgtEl>
                                          <p:spTgt spid="11"/>
                                        </p:tgtEl>
                                      </p:cBhvr>
                                      <p:to x="100000" y="90000"/>
                                    </p:animScale>
                                    <p:animScale>
                                      <p:cBhvr>
                                        <p:cTn id="18" dur="166" decel="50000">
                                          <p:stCondLst>
                                            <p:cond delay="1668"/>
                                          </p:stCondLst>
                                        </p:cTn>
                                        <p:tgtEl>
                                          <p:spTgt spid="11"/>
                                        </p:tgtEl>
                                      </p:cBhvr>
                                      <p:to x="100000" y="100000"/>
                                    </p:animScale>
                                    <p:animScale>
                                      <p:cBhvr>
                                        <p:cTn id="19" dur="26">
                                          <p:stCondLst>
                                            <p:cond delay="1808"/>
                                          </p:stCondLst>
                                        </p:cTn>
                                        <p:tgtEl>
                                          <p:spTgt spid="11"/>
                                        </p:tgtEl>
                                      </p:cBhvr>
                                      <p:to x="100000" y="95000"/>
                                    </p:animScale>
                                    <p:animScale>
                                      <p:cBhvr>
                                        <p:cTn id="20" dur="166" decel="50000">
                                          <p:stCondLst>
                                            <p:cond delay="1834"/>
                                          </p:stCondLst>
                                        </p:cTn>
                                        <p:tgtEl>
                                          <p:spTgt spid="11"/>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11" grpId="0">
        <p:bldAsOne/>
      </p:bldGraphic>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9. Case Study Evidence: Successes and Limitations</a:t>
            </a:r>
          </a:p>
        </p:txBody>
      </p:sp>
      <p:sp>
        <p:nvSpPr>
          <p:cNvPr id="4" name="TextBox 3"/>
          <p:cNvSpPr txBox="1"/>
          <p:nvPr/>
        </p:nvSpPr>
        <p:spPr>
          <a:xfrm>
            <a:off x="612648" y="987552"/>
            <a:ext cx="10881360" cy="384048"/>
          </a:xfrm>
          <a:prstGeom prst="rect">
            <a:avLst/>
          </a:prstGeom>
          <a:noFill/>
        </p:spPr>
        <p:txBody>
          <a:bodyPr wrap="none">
            <a:spAutoFit/>
          </a:bodyPr>
          <a:lstStyle/>
          <a:p>
            <a:pPr>
              <a:defRPr sz="1300">
                <a:solidFill>
                  <a:srgbClr val="5A5A5A"/>
                </a:solidFill>
                <a:latin typeface="Arial"/>
              </a:defRPr>
            </a:pPr>
            <a:r>
              <a:t>Quantitative outcomes and qualitative experiences</a:t>
            </a:r>
          </a:p>
        </p:txBody>
      </p:sp>
      <p:sp>
        <p:nvSpPr>
          <p:cNvPr id="5" name="Rounded Rectangle 4"/>
          <p:cNvSpPr/>
          <p:nvPr/>
        </p:nvSpPr>
        <p:spPr>
          <a:xfrm>
            <a:off x="777240" y="1417320"/>
            <a:ext cx="2514600" cy="1143000"/>
          </a:xfrm>
          <a:prstGeom prst="roundRect">
            <a:avLst/>
          </a:prstGeom>
          <a:solidFill>
            <a:srgbClr val="E8F0F8"/>
          </a:solidFill>
          <a:ln>
            <a:solidFill>
              <a:srgbClr val="B4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400" b="1">
                <a:solidFill>
                  <a:srgbClr val="1F4E79"/>
                </a:solidFill>
                <a:latin typeface="Arial"/>
              </a:defRPr>
            </a:pPr>
            <a:r>
              <a:rPr dirty="0"/>
              <a:t>324,699</a:t>
            </a:r>
          </a:p>
          <a:p>
            <a:pPr algn="ctr">
              <a:defRPr sz="1050">
                <a:solidFill>
                  <a:srgbClr val="3C3C3C"/>
                </a:solidFill>
                <a:latin typeface="Arial"/>
              </a:defRPr>
            </a:pPr>
            <a:r>
              <a:rPr sz="1400" dirty="0"/>
              <a:t>people referred by Dec 2018</a:t>
            </a:r>
          </a:p>
        </p:txBody>
      </p:sp>
      <p:sp>
        <p:nvSpPr>
          <p:cNvPr id="6" name="Rounded Rectangle 5"/>
          <p:cNvSpPr/>
          <p:nvPr/>
        </p:nvSpPr>
        <p:spPr>
          <a:xfrm>
            <a:off x="3520440" y="1417320"/>
            <a:ext cx="2514600" cy="1143000"/>
          </a:xfrm>
          <a:prstGeom prst="roundRect">
            <a:avLst/>
          </a:prstGeom>
          <a:solidFill>
            <a:srgbClr val="E8F0F8"/>
          </a:solidFill>
          <a:ln>
            <a:solidFill>
              <a:srgbClr val="B4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400" b="1">
                <a:solidFill>
                  <a:srgbClr val="1F4E79"/>
                </a:solidFill>
                <a:latin typeface="Arial"/>
              </a:defRPr>
            </a:pPr>
            <a:r>
              <a:rPr dirty="0"/>
              <a:t>3.3 kg</a:t>
            </a:r>
          </a:p>
          <a:p>
            <a:pPr algn="ctr">
              <a:defRPr sz="1050">
                <a:solidFill>
                  <a:srgbClr val="3C3C3C"/>
                </a:solidFill>
                <a:latin typeface="Arial"/>
              </a:defRPr>
            </a:pPr>
            <a:r>
              <a:rPr sz="1400" dirty="0"/>
              <a:t>mean weight loss among completers</a:t>
            </a:r>
          </a:p>
        </p:txBody>
      </p:sp>
      <p:sp>
        <p:nvSpPr>
          <p:cNvPr id="7" name="Rounded Rectangle 6"/>
          <p:cNvSpPr/>
          <p:nvPr/>
        </p:nvSpPr>
        <p:spPr>
          <a:xfrm>
            <a:off x="6263640" y="1417320"/>
            <a:ext cx="2514600" cy="1143000"/>
          </a:xfrm>
          <a:prstGeom prst="roundRect">
            <a:avLst/>
          </a:prstGeom>
          <a:solidFill>
            <a:srgbClr val="E8F0F8"/>
          </a:solidFill>
          <a:ln>
            <a:solidFill>
              <a:srgbClr val="B4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400" b="1">
                <a:solidFill>
                  <a:srgbClr val="1F4E79"/>
                </a:solidFill>
                <a:latin typeface="Arial"/>
              </a:defRPr>
            </a:pPr>
            <a:r>
              <a:rPr dirty="0"/>
              <a:t>2.04 mmol/mol</a:t>
            </a:r>
          </a:p>
          <a:p>
            <a:pPr algn="ctr">
              <a:defRPr sz="1050">
                <a:solidFill>
                  <a:srgbClr val="3C3C3C"/>
                </a:solidFill>
                <a:latin typeface="Arial"/>
              </a:defRPr>
            </a:pPr>
            <a:r>
              <a:rPr sz="1400" dirty="0"/>
              <a:t>mean HbA1c reduction among completers</a:t>
            </a:r>
          </a:p>
        </p:txBody>
      </p:sp>
      <p:sp>
        <p:nvSpPr>
          <p:cNvPr id="8" name="Rounded Rectangle 7"/>
          <p:cNvSpPr/>
          <p:nvPr/>
        </p:nvSpPr>
        <p:spPr>
          <a:xfrm>
            <a:off x="9006840" y="1417320"/>
            <a:ext cx="2240280" cy="1143000"/>
          </a:xfrm>
          <a:prstGeom prst="roundRect">
            <a:avLst/>
          </a:prstGeom>
          <a:solidFill>
            <a:srgbClr val="E8F0F8"/>
          </a:solidFill>
          <a:ln>
            <a:solidFill>
              <a:srgbClr val="B4C8DC"/>
            </a:solidFill>
          </a:ln>
        </p:spPr>
        <p:style>
          <a:lnRef idx="1">
            <a:schemeClr val="accent1"/>
          </a:lnRef>
          <a:fillRef idx="3">
            <a:schemeClr val="accent1"/>
          </a:fillRef>
          <a:effectRef idx="2">
            <a:schemeClr val="accent1"/>
          </a:effectRef>
          <a:fontRef idx="minor">
            <a:schemeClr val="lt1"/>
          </a:fontRef>
        </p:style>
        <p:txBody>
          <a:bodyPr rtlCol="0" anchor="ctr"/>
          <a:lstStyle/>
          <a:p>
            <a:pPr algn="ctr">
              <a:defRPr sz="2400" b="1">
                <a:solidFill>
                  <a:srgbClr val="1F4E79"/>
                </a:solidFill>
                <a:latin typeface="Arial"/>
              </a:defRPr>
            </a:pPr>
            <a:r>
              <a:rPr dirty="0"/>
              <a:t>53%</a:t>
            </a:r>
          </a:p>
          <a:p>
            <a:pPr algn="ctr">
              <a:defRPr sz="1050">
                <a:solidFill>
                  <a:srgbClr val="3C3C3C"/>
                </a:solidFill>
                <a:latin typeface="Arial"/>
              </a:defRPr>
            </a:pPr>
            <a:r>
              <a:rPr sz="1400" dirty="0"/>
              <a:t>of eligible-to-finish attendees completed</a:t>
            </a:r>
          </a:p>
        </p:txBody>
      </p:sp>
      <p:sp>
        <p:nvSpPr>
          <p:cNvPr id="10" name="TextBox 9"/>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(Valabhji et al., 2020; Barron et al., 2020)</a:t>
            </a:r>
          </a:p>
        </p:txBody>
      </p:sp>
      <p:sp>
        <p:nvSpPr>
          <p:cNvPr id="11" name="TextBox 10"/>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10</a:t>
            </a:r>
          </a:p>
        </p:txBody>
      </p:sp>
      <p:graphicFrame>
        <p:nvGraphicFramePr>
          <p:cNvPr id="13" name="TextBox 8">
            <a:extLst>
              <a:ext uri="{FF2B5EF4-FFF2-40B4-BE49-F238E27FC236}">
                <a16:creationId xmlns:a16="http://schemas.microsoft.com/office/drawing/2014/main" id="{95C0E7CE-C74B-BAA3-CCEB-8411B33B78C8}"/>
              </a:ext>
            </a:extLst>
          </p:cNvPr>
          <p:cNvGraphicFramePr/>
          <p:nvPr>
            <p:extLst>
              <p:ext uri="{D42A27DB-BD31-4B8C-83A1-F6EECF244321}">
                <p14:modId xmlns:p14="http://schemas.microsoft.com/office/powerpoint/2010/main" val="4003027121"/>
              </p:ext>
            </p:extLst>
          </p:nvPr>
        </p:nvGraphicFramePr>
        <p:xfrm>
          <a:off x="777240" y="2971800"/>
          <a:ext cx="10607040" cy="25603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2000"/>
                                        <p:tgtEl>
                                          <p:spTgt spid="5"/>
                                        </p:tgtEl>
                                      </p:cBhvr>
                                    </p:animEffect>
                                    <p:anim calcmode="lin" valueType="num">
                                      <p:cBhvr>
                                        <p:cTn id="8" dur="2000" fill="hold"/>
                                        <p:tgtEl>
                                          <p:spTgt spid="5"/>
                                        </p:tgtEl>
                                        <p:attrNameLst>
                                          <p:attrName>ppt_w</p:attrName>
                                        </p:attrNameLst>
                                      </p:cBhvr>
                                      <p:tavLst>
                                        <p:tav tm="0" fmla="#ppt_w*sin(2.5*pi*$)">
                                          <p:val>
                                            <p:fltVal val="0"/>
                                          </p:val>
                                        </p:tav>
                                        <p:tav tm="100000">
                                          <p:val>
                                            <p:fltVal val="1"/>
                                          </p:val>
                                        </p:tav>
                                      </p:tavLst>
                                    </p:anim>
                                    <p:anim calcmode="lin" valueType="num">
                                      <p:cBhvr>
                                        <p:cTn id="9"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2000"/>
                                        <p:tgtEl>
                                          <p:spTgt spid="6"/>
                                        </p:tgtEl>
                                      </p:cBhvr>
                                    </p:animEffect>
                                    <p:anim calcmode="lin" valueType="num">
                                      <p:cBhvr>
                                        <p:cTn id="15" dur="2000" fill="hold"/>
                                        <p:tgtEl>
                                          <p:spTgt spid="6"/>
                                        </p:tgtEl>
                                        <p:attrNameLst>
                                          <p:attrName>ppt_w</p:attrName>
                                        </p:attrNameLst>
                                      </p:cBhvr>
                                      <p:tavLst>
                                        <p:tav tm="0" fmla="#ppt_w*sin(2.5*pi*$)">
                                          <p:val>
                                            <p:fltVal val="0"/>
                                          </p:val>
                                        </p:tav>
                                        <p:tav tm="100000">
                                          <p:val>
                                            <p:fltVal val="1"/>
                                          </p:val>
                                        </p:tav>
                                      </p:tavLst>
                                    </p:anim>
                                    <p:anim calcmode="lin" valueType="num">
                                      <p:cBhvr>
                                        <p:cTn id="16" dur="2000" fill="hold"/>
                                        <p:tgtEl>
                                          <p:spTgt spid="6"/>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childTnLst>
                                    <p:set>
                                      <p:cBhvr>
                                        <p:cTn id="20" dur="1" fill="hold">
                                          <p:stCondLst>
                                            <p:cond delay="0"/>
                                          </p:stCondLst>
                                        </p:cTn>
                                        <p:tgtEl>
                                          <p:spTgt spid="7"/>
                                        </p:tgtEl>
                                        <p:attrNameLst>
                                          <p:attrName>style.visibility</p:attrName>
                                        </p:attrNameLst>
                                      </p:cBhvr>
                                      <p:to>
                                        <p:strVal val="visible"/>
                                      </p:to>
                                    </p:set>
                                    <p:animEffect transition="in" filter="fade">
                                      <p:cBhvr>
                                        <p:cTn id="21" dur="2000"/>
                                        <p:tgtEl>
                                          <p:spTgt spid="7"/>
                                        </p:tgtEl>
                                      </p:cBhvr>
                                    </p:animEffect>
                                    <p:anim calcmode="lin" valueType="num">
                                      <p:cBhvr>
                                        <p:cTn id="22" dur="2000" fill="hold"/>
                                        <p:tgtEl>
                                          <p:spTgt spid="7"/>
                                        </p:tgtEl>
                                        <p:attrNameLst>
                                          <p:attrName>ppt_w</p:attrName>
                                        </p:attrNameLst>
                                      </p:cBhvr>
                                      <p:tavLst>
                                        <p:tav tm="0" fmla="#ppt_w*sin(2.5*pi*$)">
                                          <p:val>
                                            <p:fltVal val="0"/>
                                          </p:val>
                                        </p:tav>
                                        <p:tav tm="100000">
                                          <p:val>
                                            <p:fltVal val="1"/>
                                          </p:val>
                                        </p:tav>
                                      </p:tavLst>
                                    </p:anim>
                                    <p:anim calcmode="lin" valueType="num">
                                      <p:cBhvr>
                                        <p:cTn id="23" dur="2000" fill="hold"/>
                                        <p:tgtEl>
                                          <p:spTgt spid="7"/>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childTnLst>
                                    <p:set>
                                      <p:cBhvr>
                                        <p:cTn id="27" dur="1" fill="hold">
                                          <p:stCondLst>
                                            <p:cond delay="0"/>
                                          </p:stCondLst>
                                        </p:cTn>
                                        <p:tgtEl>
                                          <p:spTgt spid="8"/>
                                        </p:tgtEl>
                                        <p:attrNameLst>
                                          <p:attrName>style.visibility</p:attrName>
                                        </p:attrNameLst>
                                      </p:cBhvr>
                                      <p:to>
                                        <p:strVal val="visible"/>
                                      </p:to>
                                    </p:set>
                                    <p:animEffect transition="in" filter="fade">
                                      <p:cBhvr>
                                        <p:cTn id="28" dur="2000"/>
                                        <p:tgtEl>
                                          <p:spTgt spid="8"/>
                                        </p:tgtEl>
                                      </p:cBhvr>
                                    </p:animEffect>
                                    <p:anim calcmode="lin" valueType="num">
                                      <p:cBhvr>
                                        <p:cTn id="29" dur="2000" fill="hold"/>
                                        <p:tgtEl>
                                          <p:spTgt spid="8"/>
                                        </p:tgtEl>
                                        <p:attrNameLst>
                                          <p:attrName>ppt_w</p:attrName>
                                        </p:attrNameLst>
                                      </p:cBhvr>
                                      <p:tavLst>
                                        <p:tav tm="0" fmla="#ppt_w*sin(2.5*pi*$)">
                                          <p:val>
                                            <p:fltVal val="0"/>
                                          </p:val>
                                        </p:tav>
                                        <p:tav tm="100000">
                                          <p:val>
                                            <p:fltVal val="1"/>
                                          </p:val>
                                        </p:tav>
                                      </p:tavLst>
                                    </p:anim>
                                    <p:anim calcmode="lin" valueType="num">
                                      <p:cBhvr>
                                        <p:cTn id="30" dur="2000" fill="hold"/>
                                        <p:tgtEl>
                                          <p:spTgt spid="8"/>
                                        </p:tgtEl>
                                        <p:attrNameLst>
                                          <p:attrName>ppt_h</p:attrName>
                                        </p:attrNameLst>
                                      </p:cBhvr>
                                      <p:tavLst>
                                        <p:tav tm="0">
                                          <p:val>
                                            <p:strVal val="#ppt_h"/>
                                          </p:val>
                                        </p:tav>
                                        <p:tav tm="100000">
                                          <p:val>
                                            <p:strVal val="#ppt_h"/>
                                          </p:val>
                                        </p:tav>
                                      </p:tavLst>
                                    </p:anim>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Graphic spid="13" grpId="0">
        <p:bldAsOne/>
      </p:bldGraphic>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10. Service Delivery: Integrated and Sustainable Care</a:t>
            </a:r>
          </a:p>
        </p:txBody>
      </p:sp>
      <p:sp>
        <p:nvSpPr>
          <p:cNvPr id="4" name="TextBox 3"/>
          <p:cNvSpPr txBox="1"/>
          <p:nvPr/>
        </p:nvSpPr>
        <p:spPr>
          <a:xfrm>
            <a:off x="363794" y="929443"/>
            <a:ext cx="12083943" cy="400110"/>
          </a:xfrm>
          <a:prstGeom prst="rect">
            <a:avLst/>
          </a:prstGeom>
          <a:noFill/>
        </p:spPr>
        <p:txBody>
          <a:bodyPr wrap="square">
            <a:spAutoFit/>
          </a:bodyPr>
          <a:lstStyle/>
          <a:p>
            <a:pPr>
              <a:defRPr sz="1300">
                <a:solidFill>
                  <a:srgbClr val="5A5A5A"/>
                </a:solidFill>
                <a:latin typeface="Arial"/>
              </a:defRPr>
            </a:pPr>
            <a:r>
              <a:rPr sz="2000" u="sng"/>
              <a:t>How the principles translate into practice</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(NHS England, 2025; NHS England, 2024)</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11</a:t>
            </a:r>
          </a:p>
        </p:txBody>
      </p:sp>
      <p:graphicFrame>
        <p:nvGraphicFramePr>
          <p:cNvPr id="9" name="TextBox 4">
            <a:extLst>
              <a:ext uri="{FF2B5EF4-FFF2-40B4-BE49-F238E27FC236}">
                <a16:creationId xmlns:a16="http://schemas.microsoft.com/office/drawing/2014/main" id="{91332956-B884-1DD0-3BCC-D40E134F8E52}"/>
              </a:ext>
            </a:extLst>
          </p:cNvPr>
          <p:cNvGraphicFramePr/>
          <p:nvPr>
            <p:extLst>
              <p:ext uri="{D42A27DB-BD31-4B8C-83A1-F6EECF244321}">
                <p14:modId xmlns:p14="http://schemas.microsoft.com/office/powerpoint/2010/main" val="795189463"/>
              </p:ext>
            </p:extLst>
          </p:nvPr>
        </p:nvGraphicFramePr>
        <p:xfrm>
          <a:off x="777240" y="1417320"/>
          <a:ext cx="10579018" cy="4059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9900595" cy="507831"/>
          </a:xfrm>
          <a:prstGeom prst="rect">
            <a:avLst/>
          </a:prstGeom>
          <a:noFill/>
        </p:spPr>
        <p:txBody>
          <a:bodyPr wrap="none">
            <a:spAutoFit/>
          </a:bodyPr>
          <a:lstStyle/>
          <a:p>
            <a:pPr>
              <a:defRPr sz="2700" b="1">
                <a:solidFill>
                  <a:srgbClr val="1F4E79"/>
                </a:solidFill>
                <a:latin typeface="Arial"/>
              </a:defRPr>
            </a:pPr>
            <a:r>
              <a:rPr dirty="0"/>
              <a:t>11. </a:t>
            </a:r>
            <a:r>
              <a:rPr sz="1200" dirty="0"/>
              <a:t>Public</a:t>
            </a:r>
            <a:r>
              <a:rPr dirty="0"/>
              <a:t> Health, Prevention and Environmental Sustainability</a:t>
            </a:r>
          </a:p>
        </p:txBody>
      </p:sp>
      <p:sp>
        <p:nvSpPr>
          <p:cNvPr id="4" name="TextBox 3"/>
          <p:cNvSpPr txBox="1"/>
          <p:nvPr/>
        </p:nvSpPr>
        <p:spPr>
          <a:xfrm>
            <a:off x="612648" y="987552"/>
            <a:ext cx="6171882" cy="400110"/>
          </a:xfrm>
          <a:prstGeom prst="rect">
            <a:avLst/>
          </a:prstGeom>
          <a:noFill/>
        </p:spPr>
        <p:txBody>
          <a:bodyPr wrap="none">
            <a:spAutoFit/>
          </a:bodyPr>
          <a:lstStyle/>
          <a:p>
            <a:pPr>
              <a:defRPr sz="1300">
                <a:solidFill>
                  <a:srgbClr val="5A5A5A"/>
                </a:solidFill>
                <a:latin typeface="Arial"/>
              </a:defRPr>
            </a:pPr>
            <a:r>
              <a:rPr sz="2000" u="sng"/>
              <a:t>Population-level action can produce multiple benefits</a:t>
            </a:r>
          </a:p>
        </p:txBody>
      </p:sp>
      <p:sp>
        <p:nvSpPr>
          <p:cNvPr id="6" name="TextBox 5"/>
          <p:cNvSpPr txBox="1"/>
          <p:nvPr/>
        </p:nvSpPr>
        <p:spPr>
          <a:xfrm>
            <a:off x="777241" y="6444404"/>
            <a:ext cx="3997960" cy="415498"/>
          </a:xfrm>
          <a:prstGeom prst="rect">
            <a:avLst/>
          </a:prstGeom>
          <a:noFill/>
        </p:spPr>
        <p:txBody>
          <a:bodyPr wrap="square">
            <a:spAutoFit/>
          </a:bodyPr>
          <a:lstStyle/>
          <a:p>
            <a:pPr>
              <a:defRPr sz="1050" i="1">
                <a:solidFill>
                  <a:srgbClr val="5A5A5A"/>
                </a:solidFill>
                <a:latin typeface="Arial"/>
              </a:defRPr>
            </a:pPr>
            <a:r>
              <a:rPr dirty="0"/>
              <a:t>(</a:t>
            </a:r>
            <a:r>
              <a:rPr b="1" dirty="0"/>
              <a:t>WHO, 2024; NHS England, 2020; NHS England, 2025; Marmot et al., 2020)</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12</a:t>
            </a:r>
          </a:p>
        </p:txBody>
      </p:sp>
      <p:graphicFrame>
        <p:nvGraphicFramePr>
          <p:cNvPr id="9" name="TextBox 4">
            <a:extLst>
              <a:ext uri="{FF2B5EF4-FFF2-40B4-BE49-F238E27FC236}">
                <a16:creationId xmlns:a16="http://schemas.microsoft.com/office/drawing/2014/main" id="{D941D4A8-AFD3-0586-3601-FD840E11C1BF}"/>
              </a:ext>
            </a:extLst>
          </p:cNvPr>
          <p:cNvGraphicFramePr/>
          <p:nvPr>
            <p:extLst>
              <p:ext uri="{D42A27DB-BD31-4B8C-83A1-F6EECF244321}">
                <p14:modId xmlns:p14="http://schemas.microsoft.com/office/powerpoint/2010/main" val="269418229"/>
              </p:ext>
            </p:extLst>
          </p:nvPr>
        </p:nvGraphicFramePr>
        <p:xfrm>
          <a:off x="777240" y="1417320"/>
          <a:ext cx="10698480" cy="4526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1"/>
            <a:ext cx="4987834" cy="507831"/>
          </a:xfrm>
          <a:prstGeom prst="rect">
            <a:avLst/>
          </a:prstGeom>
          <a:noFill/>
        </p:spPr>
        <p:txBody>
          <a:bodyPr wrap="square">
            <a:spAutoFit/>
          </a:bodyPr>
          <a:lstStyle/>
          <a:p>
            <a:pPr>
              <a:defRPr sz="2700" b="1">
                <a:solidFill>
                  <a:srgbClr val="1F4E79"/>
                </a:solidFill>
                <a:latin typeface="Arial"/>
              </a:defRPr>
            </a:pPr>
            <a:r>
              <a:t>12. Equity and Access</a:t>
            </a:r>
          </a:p>
        </p:txBody>
      </p:sp>
      <p:sp>
        <p:nvSpPr>
          <p:cNvPr id="6" name="TextBox 5"/>
          <p:cNvSpPr txBox="1"/>
          <p:nvPr/>
        </p:nvSpPr>
        <p:spPr>
          <a:xfrm>
            <a:off x="777240" y="6236208"/>
            <a:ext cx="4690708" cy="307777"/>
          </a:xfrm>
          <a:prstGeom prst="rect">
            <a:avLst/>
          </a:prstGeom>
          <a:noFill/>
        </p:spPr>
        <p:txBody>
          <a:bodyPr wrap="none">
            <a:spAutoFit/>
          </a:bodyPr>
          <a:lstStyle/>
          <a:p>
            <a:pPr>
              <a:defRPr sz="1050" i="1">
                <a:solidFill>
                  <a:srgbClr val="5A5A5A"/>
                </a:solidFill>
                <a:latin typeface="Arial"/>
              </a:defRPr>
            </a:pPr>
            <a:r>
              <a:rPr sz="1400" b="1"/>
              <a:t>(Marmot et al., 2020; WHO, 2024; NHS England, 2026)</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13</a:t>
            </a:r>
          </a:p>
        </p:txBody>
      </p:sp>
      <p:graphicFrame>
        <p:nvGraphicFramePr>
          <p:cNvPr id="9" name="TextBox 4">
            <a:extLst>
              <a:ext uri="{FF2B5EF4-FFF2-40B4-BE49-F238E27FC236}">
                <a16:creationId xmlns:a16="http://schemas.microsoft.com/office/drawing/2014/main" id="{F03533E3-723E-2020-91C9-EE0F17FF4922}"/>
              </a:ext>
            </a:extLst>
          </p:cNvPr>
          <p:cNvGraphicFramePr/>
          <p:nvPr>
            <p:extLst>
              <p:ext uri="{D42A27DB-BD31-4B8C-83A1-F6EECF244321}">
                <p14:modId xmlns:p14="http://schemas.microsoft.com/office/powerpoint/2010/main" val="2585979467"/>
              </p:ext>
            </p:extLst>
          </p:nvPr>
        </p:nvGraphicFramePr>
        <p:xfrm>
          <a:off x="411480" y="1965669"/>
          <a:ext cx="10698480" cy="3787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94360" y="438912"/>
            <a:ext cx="10972800" cy="594360"/>
          </a:xfrm>
          <a:prstGeom prst="rect">
            <a:avLst/>
          </a:prstGeom>
          <a:noFill/>
        </p:spPr>
        <p:txBody>
          <a:bodyPr wrap="none">
            <a:spAutoFit/>
          </a:bodyPr>
          <a:lstStyle/>
          <a:p>
            <a:pPr>
              <a:defRPr sz="2700" b="1">
                <a:solidFill>
                  <a:srgbClr val="1F4E79"/>
                </a:solidFill>
                <a:latin typeface="Arial"/>
              </a:defRPr>
            </a:pPr>
            <a:r>
              <a:t>13. Critical Evaluation and Recommendations</a:t>
            </a:r>
          </a:p>
        </p:txBody>
      </p:sp>
      <p:sp>
        <p:nvSpPr>
          <p:cNvPr id="4" name="TextBox 3"/>
          <p:cNvSpPr txBox="1"/>
          <p:nvPr/>
        </p:nvSpPr>
        <p:spPr>
          <a:xfrm>
            <a:off x="612648" y="987552"/>
            <a:ext cx="6859763" cy="400110"/>
          </a:xfrm>
          <a:prstGeom prst="rect">
            <a:avLst/>
          </a:prstGeom>
          <a:noFill/>
        </p:spPr>
        <p:txBody>
          <a:bodyPr wrap="none">
            <a:spAutoFit/>
          </a:bodyPr>
          <a:lstStyle/>
          <a:p>
            <a:pPr>
              <a:defRPr sz="1300">
                <a:solidFill>
                  <a:srgbClr val="5A5A5A"/>
                </a:solidFill>
                <a:latin typeface="Arial"/>
              </a:defRPr>
            </a:pPr>
            <a:r>
              <a:rPr sz="2000" u="sng"/>
              <a:t>What should health and social care systems do differently?</a:t>
            </a:r>
          </a:p>
        </p:txBody>
      </p:sp>
      <p:sp>
        <p:nvSpPr>
          <p:cNvPr id="6" name="TextBox 5"/>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(WHO, 2014; Marmot et al., 2020; NHS England, 2026)</a:t>
            </a:r>
          </a:p>
        </p:txBody>
      </p:sp>
      <p:sp>
        <p:nvSpPr>
          <p:cNvPr id="7" name="TextBox 6"/>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14</a:t>
            </a:r>
          </a:p>
        </p:txBody>
      </p:sp>
      <p:graphicFrame>
        <p:nvGraphicFramePr>
          <p:cNvPr id="9" name="TextBox 4">
            <a:extLst>
              <a:ext uri="{FF2B5EF4-FFF2-40B4-BE49-F238E27FC236}">
                <a16:creationId xmlns:a16="http://schemas.microsoft.com/office/drawing/2014/main" id="{48A1D96D-548B-2E83-D2D7-6F960D32C00F}"/>
              </a:ext>
            </a:extLst>
          </p:cNvPr>
          <p:cNvGraphicFramePr/>
          <p:nvPr>
            <p:extLst>
              <p:ext uri="{D42A27DB-BD31-4B8C-83A1-F6EECF244321}">
                <p14:modId xmlns:p14="http://schemas.microsoft.com/office/powerpoint/2010/main" val="376983379"/>
              </p:ext>
            </p:extLst>
          </p:nvPr>
        </p:nvGraphicFramePr>
        <p:xfrm>
          <a:off x="777240" y="1417320"/>
          <a:ext cx="10698480" cy="36776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F7052BA-7BBD-68D3-5F8C-EF21A06A7B1E}"/>
              </a:ext>
            </a:extLst>
          </p:cNvPr>
          <p:cNvSpPr/>
          <p:nvPr/>
        </p:nvSpPr>
        <p:spPr>
          <a:xfrm>
            <a:off x="0" y="0"/>
            <a:ext cx="12191695" cy="201168"/>
          </a:xfrm>
          <a:prstGeom prst="rect">
            <a:avLst/>
          </a:prstGeom>
          <a:solidFill>
            <a:srgbClr val="1F4E79"/>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6" name="TextBox 15">
            <a:extLst>
              <a:ext uri="{FF2B5EF4-FFF2-40B4-BE49-F238E27FC236}">
                <a16:creationId xmlns:a16="http://schemas.microsoft.com/office/drawing/2014/main" id="{188FF002-014A-460C-1143-DC45F87B597B}"/>
              </a:ext>
            </a:extLst>
          </p:cNvPr>
          <p:cNvSpPr txBox="1"/>
          <p:nvPr/>
        </p:nvSpPr>
        <p:spPr>
          <a:xfrm>
            <a:off x="777240" y="6236208"/>
            <a:ext cx="10698480" cy="320040"/>
          </a:xfrm>
          <a:prstGeom prst="rect">
            <a:avLst/>
          </a:prstGeom>
          <a:noFill/>
        </p:spPr>
        <p:txBody>
          <a:bodyPr wrap="none">
            <a:spAutoFit/>
          </a:bodyPr>
          <a:lstStyle/>
          <a:p>
            <a:pPr>
              <a:defRPr sz="1050" i="1">
                <a:solidFill>
                  <a:srgbClr val="5A5A5A"/>
                </a:solidFill>
                <a:latin typeface="Arial"/>
              </a:defRPr>
            </a:pPr>
            <a:r>
              <a:t>(Engel, 1977; United Nations, 2015; Valabhji et al., 2020; NHS England, 2025)</a:t>
            </a:r>
          </a:p>
        </p:txBody>
      </p:sp>
      <p:sp>
        <p:nvSpPr>
          <p:cNvPr id="18" name="TextBox 17">
            <a:extLst>
              <a:ext uri="{FF2B5EF4-FFF2-40B4-BE49-F238E27FC236}">
                <a16:creationId xmlns:a16="http://schemas.microsoft.com/office/drawing/2014/main" id="{7C725B8D-D8D2-D3A0-297F-25089DD0AF7C}"/>
              </a:ext>
            </a:extLst>
          </p:cNvPr>
          <p:cNvSpPr txBox="1"/>
          <p:nvPr/>
        </p:nvSpPr>
        <p:spPr>
          <a:xfrm>
            <a:off x="11109960" y="6473952"/>
            <a:ext cx="502920" cy="228600"/>
          </a:xfrm>
          <a:prstGeom prst="rect">
            <a:avLst/>
          </a:prstGeom>
          <a:noFill/>
        </p:spPr>
        <p:txBody>
          <a:bodyPr wrap="none">
            <a:spAutoFit/>
          </a:bodyPr>
          <a:lstStyle/>
          <a:p>
            <a:pPr algn="r">
              <a:defRPr sz="900">
                <a:solidFill>
                  <a:srgbClr val="6E6E6E"/>
                </a:solidFill>
                <a:latin typeface="Arial"/>
              </a:defRPr>
            </a:pPr>
            <a:r>
              <a:t>15</a:t>
            </a:r>
          </a:p>
        </p:txBody>
      </p:sp>
      <p:graphicFrame>
        <p:nvGraphicFramePr>
          <p:cNvPr id="24" name="TextBox 13">
            <a:extLst>
              <a:ext uri="{FF2B5EF4-FFF2-40B4-BE49-F238E27FC236}">
                <a16:creationId xmlns:a16="http://schemas.microsoft.com/office/drawing/2014/main" id="{CE7A71D3-FFD9-9044-0A7A-890BC5E711E4}"/>
              </a:ext>
            </a:extLst>
          </p:cNvPr>
          <p:cNvGraphicFramePr/>
          <p:nvPr>
            <p:extLst>
              <p:ext uri="{D42A27DB-BD31-4B8C-83A1-F6EECF244321}">
                <p14:modId xmlns:p14="http://schemas.microsoft.com/office/powerpoint/2010/main" val="262015223"/>
              </p:ext>
            </p:extLst>
          </p:nvPr>
        </p:nvGraphicFramePr>
        <p:xfrm>
          <a:off x="304799" y="548640"/>
          <a:ext cx="11652069" cy="33125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87689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1D63188B-C92D-4606-95DB-0601ED0EC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0" name="Rectangle 89">
            <a:extLst>
              <a:ext uri="{FF2B5EF4-FFF2-40B4-BE49-F238E27FC236}">
                <a16:creationId xmlns:a16="http://schemas.microsoft.com/office/drawing/2014/main" id="{2927A7B7-1B6D-432E-B2C4-E71C6C361C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 name="Freeform: Shape 91">
            <a:extLst>
              <a:ext uri="{FF2B5EF4-FFF2-40B4-BE49-F238E27FC236}">
                <a16:creationId xmlns:a16="http://schemas.microsoft.com/office/drawing/2014/main" id="{E27DBEE0-99A4-4464-9371-C89D97E7A9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custGeom>
            <a:avLst/>
            <a:gdLst>
              <a:gd name="connsiteX0" fmla="*/ 0 w 12192000"/>
              <a:gd name="connsiteY0" fmla="*/ 0 h 6858000"/>
              <a:gd name="connsiteX1" fmla="*/ 7136182 w 12192000"/>
              <a:gd name="connsiteY1" fmla="*/ 0 h 6858000"/>
              <a:gd name="connsiteX2" fmla="*/ 7136182 w 12192000"/>
              <a:gd name="connsiteY2" fmla="*/ 335 h 6858000"/>
              <a:gd name="connsiteX3" fmla="*/ 7215619 w 12192000"/>
              <a:gd name="connsiteY3" fmla="*/ 2368586 h 6858000"/>
              <a:gd name="connsiteX4" fmla="*/ 7295436 w 12192000"/>
              <a:gd name="connsiteY4" fmla="*/ 3753611 h 6858000"/>
              <a:gd name="connsiteX5" fmla="*/ 7397299 w 12192000"/>
              <a:gd name="connsiteY5" fmla="*/ 4072305 h 6858000"/>
              <a:gd name="connsiteX6" fmla="*/ 7445569 w 12192000"/>
              <a:gd name="connsiteY6" fmla="*/ 4526719 h 6858000"/>
              <a:gd name="connsiteX7" fmla="*/ 7531468 w 12192000"/>
              <a:gd name="connsiteY7" fmla="*/ 5116854 h 6858000"/>
              <a:gd name="connsiteX8" fmla="*/ 7590760 w 12192000"/>
              <a:gd name="connsiteY8" fmla="*/ 5630249 h 6858000"/>
              <a:gd name="connsiteX9" fmla="*/ 7884185 w 12192000"/>
              <a:gd name="connsiteY9" fmla="*/ 5724081 h 6858000"/>
              <a:gd name="connsiteX10" fmla="*/ 8115655 w 12192000"/>
              <a:gd name="connsiteY10" fmla="*/ 5424488 h 6858000"/>
              <a:gd name="connsiteX11" fmla="*/ 8264267 w 12192000"/>
              <a:gd name="connsiteY11" fmla="*/ 5616845 h 6858000"/>
              <a:gd name="connsiteX12" fmla="*/ 8453928 w 12192000"/>
              <a:gd name="connsiteY12" fmla="*/ 5348754 h 6858000"/>
              <a:gd name="connsiteX13" fmla="*/ 8615844 w 12192000"/>
              <a:gd name="connsiteY13" fmla="*/ 5190580 h 6858000"/>
              <a:gd name="connsiteX14" fmla="*/ 8701363 w 12192000"/>
              <a:gd name="connsiteY14" fmla="*/ 4645684 h 6858000"/>
              <a:gd name="connsiteX15" fmla="*/ 8801704 w 12192000"/>
              <a:gd name="connsiteY15" fmla="*/ 4490862 h 6858000"/>
              <a:gd name="connsiteX16" fmla="*/ 8859097 w 12192000"/>
              <a:gd name="connsiteY16" fmla="*/ 4649036 h 6858000"/>
              <a:gd name="connsiteX17" fmla="*/ 8816528 w 12192000"/>
              <a:gd name="connsiteY17" fmla="*/ 5258608 h 6858000"/>
              <a:gd name="connsiteX18" fmla="*/ 8908507 w 12192000"/>
              <a:gd name="connsiteY18" fmla="*/ 5148354 h 6858000"/>
              <a:gd name="connsiteX19" fmla="*/ 9112612 w 12192000"/>
              <a:gd name="connsiteY19" fmla="*/ 4460032 h 6858000"/>
              <a:gd name="connsiteX20" fmla="*/ 9242220 w 12192000"/>
              <a:gd name="connsiteY20" fmla="*/ 4342071 h 6858000"/>
              <a:gd name="connsiteX21" fmla="*/ 9341422 w 12192000"/>
              <a:gd name="connsiteY21" fmla="*/ 4562911 h 6858000"/>
              <a:gd name="connsiteX22" fmla="*/ 9480152 w 12192000"/>
              <a:gd name="connsiteY22" fmla="*/ 5150031 h 6858000"/>
              <a:gd name="connsiteX23" fmla="*/ 9561110 w 12192000"/>
              <a:gd name="connsiteY23" fmla="*/ 4866524 h 6858000"/>
              <a:gd name="connsiteX24" fmla="*/ 9881520 w 12192000"/>
              <a:gd name="connsiteY24" fmla="*/ 4313922 h 6858000"/>
              <a:gd name="connsiteX25" fmla="*/ 10094366 w 12192000"/>
              <a:gd name="connsiteY25" fmla="*/ 4813241 h 6858000"/>
              <a:gd name="connsiteX26" fmla="*/ 10237276 w 12192000"/>
              <a:gd name="connsiteY26" fmla="*/ 4416132 h 6858000"/>
              <a:gd name="connsiteX27" fmla="*/ 10324315 w 12192000"/>
              <a:gd name="connsiteY27" fmla="*/ 4322299 h 6858000"/>
              <a:gd name="connsiteX28" fmla="*/ 10344080 w 12192000"/>
              <a:gd name="connsiteY28" fmla="*/ 4373907 h 6858000"/>
              <a:gd name="connsiteX29" fmla="*/ 10527280 w 12192000"/>
              <a:gd name="connsiteY29" fmla="*/ 3490211 h 6858000"/>
              <a:gd name="connsiteX30" fmla="*/ 10594174 w 12192000"/>
              <a:gd name="connsiteY30" fmla="*/ 3861183 h 6858000"/>
              <a:gd name="connsiteX31" fmla="*/ 11258180 w 12192000"/>
              <a:gd name="connsiteY31" fmla="*/ 1488576 h 6858000"/>
              <a:gd name="connsiteX32" fmla="*/ 11362322 w 12192000"/>
              <a:gd name="connsiteY32" fmla="*/ 0 h 6858000"/>
              <a:gd name="connsiteX33" fmla="*/ 12192000 w 12192000"/>
              <a:gd name="connsiteY33" fmla="*/ 0 h 6858000"/>
              <a:gd name="connsiteX34" fmla="*/ 12192000 w 12192000"/>
              <a:gd name="connsiteY34" fmla="*/ 6858000 h 6858000"/>
              <a:gd name="connsiteX35" fmla="*/ 0 w 12192000"/>
              <a:gd name="connsiteY3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192000" h="6858000">
                <a:moveTo>
                  <a:pt x="0" y="0"/>
                </a:moveTo>
                <a:lnTo>
                  <a:pt x="7136182" y="0"/>
                </a:lnTo>
                <a:lnTo>
                  <a:pt x="7136182" y="335"/>
                </a:lnTo>
                <a:cubicBezTo>
                  <a:pt x="7149485" y="1194346"/>
                  <a:pt x="7215999" y="2368586"/>
                  <a:pt x="7215619" y="2368586"/>
                </a:cubicBezTo>
                <a:cubicBezTo>
                  <a:pt x="7215999" y="2370261"/>
                  <a:pt x="7261609" y="3524058"/>
                  <a:pt x="7295436" y="3753611"/>
                </a:cubicBezTo>
                <a:cubicBezTo>
                  <a:pt x="7329643" y="3986516"/>
                  <a:pt x="7366892" y="3841746"/>
                  <a:pt x="7397299" y="4072305"/>
                </a:cubicBezTo>
                <a:cubicBezTo>
                  <a:pt x="7410602" y="4226792"/>
                  <a:pt x="7396538" y="4381615"/>
                  <a:pt x="7445569" y="4526719"/>
                </a:cubicBezTo>
                <a:cubicBezTo>
                  <a:pt x="7442148" y="4749905"/>
                  <a:pt x="7507522" y="4896349"/>
                  <a:pt x="7531468" y="5116854"/>
                </a:cubicBezTo>
                <a:cubicBezTo>
                  <a:pt x="7542490" y="5292454"/>
                  <a:pt x="7518165" y="5467049"/>
                  <a:pt x="7590760" y="5630249"/>
                </a:cubicBezTo>
                <a:cubicBezTo>
                  <a:pt x="7648913" y="5755916"/>
                  <a:pt x="7723029" y="5854440"/>
                  <a:pt x="7884185" y="5724081"/>
                </a:cubicBezTo>
                <a:cubicBezTo>
                  <a:pt x="7883045" y="5562555"/>
                  <a:pt x="8152523" y="5586684"/>
                  <a:pt x="8115655" y="5424488"/>
                </a:cubicBezTo>
                <a:cubicBezTo>
                  <a:pt x="8237281" y="5459341"/>
                  <a:pt x="8173428" y="5573280"/>
                  <a:pt x="8264267" y="5616845"/>
                </a:cubicBezTo>
                <a:cubicBezTo>
                  <a:pt x="8342565" y="5535411"/>
                  <a:pt x="8290493" y="5372882"/>
                  <a:pt x="8453928" y="5348754"/>
                </a:cubicBezTo>
                <a:cubicBezTo>
                  <a:pt x="8621165" y="5384611"/>
                  <a:pt x="8603300" y="5278045"/>
                  <a:pt x="8615844" y="5190580"/>
                </a:cubicBezTo>
                <a:cubicBezTo>
                  <a:pt x="8640930" y="4983479"/>
                  <a:pt x="8661074" y="4848093"/>
                  <a:pt x="8701363" y="4645684"/>
                </a:cubicBezTo>
                <a:cubicBezTo>
                  <a:pt x="8712764" y="4595082"/>
                  <a:pt x="8689960" y="4479468"/>
                  <a:pt x="8801704" y="4490862"/>
                </a:cubicBezTo>
                <a:cubicBezTo>
                  <a:pt x="8887983" y="4501920"/>
                  <a:pt x="8855296" y="4593407"/>
                  <a:pt x="8859097" y="4649036"/>
                </a:cubicBezTo>
                <a:cubicBezTo>
                  <a:pt x="8892544" y="4963372"/>
                  <a:pt x="8818808" y="4944941"/>
                  <a:pt x="8816528" y="5258608"/>
                </a:cubicBezTo>
                <a:cubicBezTo>
                  <a:pt x="8816147" y="5271006"/>
                  <a:pt x="8871260" y="5282066"/>
                  <a:pt x="8908507" y="5148354"/>
                </a:cubicBezTo>
                <a:cubicBezTo>
                  <a:pt x="8981484" y="4884620"/>
                  <a:pt x="9068522" y="4676850"/>
                  <a:pt x="9112612" y="4460032"/>
                </a:cubicBezTo>
                <a:cubicBezTo>
                  <a:pt x="9165063" y="4506612"/>
                  <a:pt x="9210294" y="4296495"/>
                  <a:pt x="9242220" y="4342071"/>
                </a:cubicBezTo>
                <a:cubicBezTo>
                  <a:pt x="9257044" y="4418812"/>
                  <a:pt x="9283648" y="4492872"/>
                  <a:pt x="9341422" y="4562911"/>
                </a:cubicBezTo>
                <a:cubicBezTo>
                  <a:pt x="9391213" y="4774703"/>
                  <a:pt x="9336860" y="4972085"/>
                  <a:pt x="9480152" y="5150031"/>
                </a:cubicBezTo>
                <a:cubicBezTo>
                  <a:pt x="9480152" y="5150031"/>
                  <a:pt x="9482432" y="5095407"/>
                  <a:pt x="9561110" y="4866524"/>
                </a:cubicBezTo>
                <a:cubicBezTo>
                  <a:pt x="9624583" y="4682212"/>
                  <a:pt x="9705921" y="4777385"/>
                  <a:pt x="9881520" y="4313922"/>
                </a:cubicBezTo>
                <a:cubicBezTo>
                  <a:pt x="9929790" y="4492202"/>
                  <a:pt x="9821466" y="4720414"/>
                  <a:pt x="10094366" y="4813241"/>
                </a:cubicBezTo>
                <a:cubicBezTo>
                  <a:pt x="10147197" y="4677855"/>
                  <a:pt x="10106528" y="4511974"/>
                  <a:pt x="10237276" y="4416132"/>
                </a:cubicBezTo>
                <a:cubicBezTo>
                  <a:pt x="10275285" y="4388317"/>
                  <a:pt x="10302651" y="4356481"/>
                  <a:pt x="10324315" y="4322299"/>
                </a:cubicBezTo>
                <a:cubicBezTo>
                  <a:pt x="10330777" y="4339726"/>
                  <a:pt x="10337619" y="4357821"/>
                  <a:pt x="10344080" y="4373907"/>
                </a:cubicBezTo>
                <a:cubicBezTo>
                  <a:pt x="10370306" y="4346763"/>
                  <a:pt x="10519678" y="3662796"/>
                  <a:pt x="10527280" y="3490211"/>
                </a:cubicBezTo>
                <a:cubicBezTo>
                  <a:pt x="10565288" y="3612863"/>
                  <a:pt x="10594174" y="3861183"/>
                  <a:pt x="10594174" y="3861183"/>
                </a:cubicBezTo>
                <a:cubicBezTo>
                  <a:pt x="10594174" y="3861183"/>
                  <a:pt x="10758371" y="3809910"/>
                  <a:pt x="11258180" y="1488576"/>
                </a:cubicBezTo>
                <a:cubicBezTo>
                  <a:pt x="11297708" y="1305268"/>
                  <a:pt x="11334195" y="675255"/>
                  <a:pt x="11362322" y="0"/>
                </a:cubicBezTo>
                <a:lnTo>
                  <a:pt x="12192000" y="0"/>
                </a:lnTo>
                <a:lnTo>
                  <a:pt x="12192000" y="6858000"/>
                </a:lnTo>
                <a:lnTo>
                  <a:pt x="0" y="6858000"/>
                </a:ln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BA528C7-636F-E937-611D-1D66048EACF3}"/>
              </a:ext>
            </a:extLst>
          </p:cNvPr>
          <p:cNvSpPr>
            <a:spLocks noGrp="1"/>
          </p:cNvSpPr>
          <p:nvPr>
            <p:ph type="title"/>
          </p:nvPr>
        </p:nvSpPr>
        <p:spPr>
          <a:xfrm>
            <a:off x="3200400" y="1438274"/>
            <a:ext cx="8564880" cy="4393566"/>
          </a:xfrm>
        </p:spPr>
        <p:txBody>
          <a:bodyPr vert="horz" lIns="91440" tIns="45720" rIns="91440" bIns="45720" rtlCol="0" anchor="b">
            <a:normAutofit fontScale="90000"/>
          </a:bodyPr>
          <a:lstStyle/>
          <a:p>
            <a:pPr lvl="0"/>
            <a:r>
              <a:rPr lang="en-US" sz="1300" b="1" u="sng" kern="1200" dirty="0">
                <a:solidFill>
                  <a:schemeClr val="tx1"/>
                </a:solidFill>
                <a:latin typeface="Arial" panose="020B0604020202020204" pitchFamily="34" charset="0"/>
                <a:cs typeface="Arial" panose="020B0604020202020204" pitchFamily="34" charset="0"/>
              </a:rPr>
              <a:t>REFERNCES LIST.</a:t>
            </a:r>
            <a:br>
              <a:rPr lang="en-US" sz="1300" b="1" u="sng"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Engel, G.L. (1977) ‘The need for a new medical model: a challenge for biomedicine’, </a:t>
            </a:r>
            <a:r>
              <a:rPr lang="en-US" sz="1600" i="1" kern="1200" dirty="0">
                <a:solidFill>
                  <a:schemeClr val="tx1"/>
                </a:solidFill>
                <a:latin typeface="Arial" panose="020B0604020202020204" pitchFamily="34" charset="0"/>
                <a:cs typeface="Arial" panose="020B0604020202020204" pitchFamily="34" charset="0"/>
              </a:rPr>
              <a:t>Science</a:t>
            </a:r>
            <a:r>
              <a:rPr lang="en-US" sz="1600" kern="1200" dirty="0">
                <a:solidFill>
                  <a:schemeClr val="tx1"/>
                </a:solidFill>
                <a:latin typeface="Arial" panose="020B0604020202020204" pitchFamily="34" charset="0"/>
                <a:cs typeface="Arial" panose="020B0604020202020204" pitchFamily="34" charset="0"/>
              </a:rPr>
              <a:t>, 196(4286), pp. 129–136. Available at: </a:t>
            </a:r>
            <a:r>
              <a:rPr lang="en-US" sz="1600" kern="1200" dirty="0">
                <a:solidFill>
                  <a:schemeClr val="tx1"/>
                </a:solidFill>
                <a:latin typeface="Arial" panose="020B0604020202020204" pitchFamily="34" charset="0"/>
                <a:cs typeface="Arial" panose="020B0604020202020204" pitchFamily="34" charset="0"/>
                <a:hlinkClick r:id="rId2"/>
              </a:rPr>
              <a:t>https://doi.org/10.1126/science.847460</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Marmot, M. et al. (2020) </a:t>
            </a:r>
            <a:r>
              <a:rPr lang="en-US" sz="1600" i="1" kern="1200" dirty="0">
                <a:solidFill>
                  <a:schemeClr val="tx1"/>
                </a:solidFill>
                <a:latin typeface="Arial" panose="020B0604020202020204" pitchFamily="34" charset="0"/>
                <a:cs typeface="Arial" panose="020B0604020202020204" pitchFamily="34" charset="0"/>
              </a:rPr>
              <a:t>Health Equity in England: The Marmot Review 10 Years On</a:t>
            </a:r>
            <a:r>
              <a:rPr lang="en-US" sz="1600" kern="1200" dirty="0">
                <a:solidFill>
                  <a:schemeClr val="tx1"/>
                </a:solidFill>
                <a:latin typeface="Arial" panose="020B0604020202020204" pitchFamily="34" charset="0"/>
                <a:cs typeface="Arial" panose="020B0604020202020204" pitchFamily="34" charset="0"/>
              </a:rPr>
              <a:t>. London: Institute of Health Equity. Available at: </a:t>
            </a:r>
            <a:r>
              <a:rPr lang="en-US" sz="1600" kern="1200" dirty="0">
                <a:solidFill>
                  <a:schemeClr val="tx1"/>
                </a:solidFill>
                <a:latin typeface="Arial" panose="020B0604020202020204" pitchFamily="34" charset="0"/>
                <a:cs typeface="Arial" panose="020B0604020202020204" pitchFamily="34" charset="0"/>
                <a:hlinkClick r:id="rId3"/>
              </a:rPr>
              <a:t>https://www.health.org.uk/reports-and-analysis/reports/health-equity-in-england-the-marmot-review-10-years-on-0</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NHS England (2019) </a:t>
            </a:r>
            <a:r>
              <a:rPr lang="en-US" sz="1600" i="1" kern="1200" dirty="0">
                <a:solidFill>
                  <a:schemeClr val="tx1"/>
                </a:solidFill>
                <a:latin typeface="Arial" panose="020B0604020202020204" pitchFamily="34" charset="0"/>
                <a:cs typeface="Arial" panose="020B0604020202020204" pitchFamily="34" charset="0"/>
              </a:rPr>
              <a:t>The NHS Long Term Plan</a:t>
            </a:r>
            <a:r>
              <a:rPr lang="en-US" sz="1600" kern="1200" dirty="0">
                <a:solidFill>
                  <a:schemeClr val="tx1"/>
                </a:solidFill>
                <a:latin typeface="Arial" panose="020B0604020202020204" pitchFamily="34" charset="0"/>
                <a:cs typeface="Arial" panose="020B0604020202020204" pitchFamily="34" charset="0"/>
              </a:rPr>
              <a:t>. Available at: </a:t>
            </a:r>
            <a:r>
              <a:rPr lang="en-US" sz="1600" kern="1200" dirty="0">
                <a:solidFill>
                  <a:schemeClr val="tx1"/>
                </a:solidFill>
                <a:latin typeface="Arial" panose="020B0604020202020204" pitchFamily="34" charset="0"/>
                <a:cs typeface="Arial" panose="020B0604020202020204" pitchFamily="34" charset="0"/>
                <a:hlinkClick r:id="rId4"/>
              </a:rPr>
              <a:t>https://www.longtermplan.nhs.uk/</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NHS England (2020) </a:t>
            </a:r>
            <a:r>
              <a:rPr lang="en-US" sz="1600" i="1" kern="1200" dirty="0">
                <a:solidFill>
                  <a:schemeClr val="tx1"/>
                </a:solidFill>
                <a:latin typeface="Arial" panose="020B0604020202020204" pitchFamily="34" charset="0"/>
                <a:cs typeface="Arial" panose="020B0604020202020204" pitchFamily="34" charset="0"/>
              </a:rPr>
              <a:t>Delivering a Net Zero National Health Service</a:t>
            </a:r>
            <a:r>
              <a:rPr lang="en-US" sz="1600" kern="1200" dirty="0">
                <a:solidFill>
                  <a:schemeClr val="tx1"/>
                </a:solidFill>
                <a:latin typeface="Arial" panose="020B0604020202020204" pitchFamily="34" charset="0"/>
                <a:cs typeface="Arial" panose="020B0604020202020204" pitchFamily="34" charset="0"/>
              </a:rPr>
              <a:t>. Available at: </a:t>
            </a:r>
            <a:r>
              <a:rPr lang="en-US" sz="1600" kern="1200" dirty="0">
                <a:solidFill>
                  <a:schemeClr val="tx1"/>
                </a:solidFill>
                <a:latin typeface="Arial" panose="020B0604020202020204" pitchFamily="34" charset="0"/>
                <a:cs typeface="Arial" panose="020B0604020202020204" pitchFamily="34" charset="0"/>
                <a:hlinkClick r:id="rId5"/>
              </a:rPr>
              <a:t>https://www.england.nhs.uk/greenernhs/publication/delivering-a-net-zero-national-health-service/</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NHS England (2025) </a:t>
            </a:r>
            <a:r>
              <a:rPr lang="en-US" sz="1600" i="1" kern="1200" dirty="0">
                <a:solidFill>
                  <a:schemeClr val="tx1"/>
                </a:solidFill>
                <a:latin typeface="Arial" panose="020B0604020202020204" pitchFamily="34" charset="0"/>
                <a:cs typeface="Arial" panose="020B0604020202020204" pitchFamily="34" charset="0"/>
              </a:rPr>
              <a:t>Fit for the Future: 10 Year Health Plan for England</a:t>
            </a:r>
            <a:r>
              <a:rPr lang="en-US" sz="1600" kern="1200" dirty="0">
                <a:solidFill>
                  <a:schemeClr val="tx1"/>
                </a:solidFill>
                <a:latin typeface="Arial" panose="020B0604020202020204" pitchFamily="34" charset="0"/>
                <a:cs typeface="Arial" panose="020B0604020202020204" pitchFamily="34" charset="0"/>
              </a:rPr>
              <a:t>. Available at: </a:t>
            </a:r>
            <a:r>
              <a:rPr lang="en-US" sz="1600" kern="1200" dirty="0">
                <a:solidFill>
                  <a:schemeClr val="tx1"/>
                </a:solidFill>
                <a:latin typeface="Arial" panose="020B0604020202020204" pitchFamily="34" charset="0"/>
                <a:cs typeface="Arial" panose="020B0604020202020204" pitchFamily="34" charset="0"/>
                <a:hlinkClick r:id="rId6"/>
              </a:rPr>
              <a:t>https://www.gov.uk/government/publications/10-year-health-plan-for-england-fit-for-the-future</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NHS England (2026) </a:t>
            </a:r>
            <a:r>
              <a:rPr lang="en-US" sz="1600" i="1" kern="1200" dirty="0">
                <a:solidFill>
                  <a:schemeClr val="tx1"/>
                </a:solidFill>
                <a:latin typeface="Arial" panose="020B0604020202020204" pitchFamily="34" charset="0"/>
                <a:cs typeface="Arial" panose="020B0604020202020204" pitchFamily="34" charset="0"/>
              </a:rPr>
              <a:t>Core20PLUS5 (adults): an approach to reducing healthcare inequalities</a:t>
            </a:r>
            <a:r>
              <a:rPr lang="en-US" sz="1600" kern="1200" dirty="0">
                <a:solidFill>
                  <a:schemeClr val="tx1"/>
                </a:solidFill>
                <a:latin typeface="Arial" panose="020B0604020202020204" pitchFamily="34" charset="0"/>
                <a:cs typeface="Arial" panose="020B0604020202020204" pitchFamily="34" charset="0"/>
              </a:rPr>
              <a:t>. Available at: </a:t>
            </a:r>
            <a:r>
              <a:rPr lang="en-US" sz="1600" kern="1200" dirty="0">
                <a:solidFill>
                  <a:schemeClr val="tx1"/>
                </a:solidFill>
                <a:latin typeface="Arial" panose="020B0604020202020204" pitchFamily="34" charset="0"/>
                <a:cs typeface="Arial" panose="020B0604020202020204" pitchFamily="34" charset="0"/>
                <a:hlinkClick r:id="rId7"/>
              </a:rPr>
              <a:t>https://www.england.nhs.uk/about/equality/equality-hub/national-healthcare-inequalities-improvement-programme/core20plus5/</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Rosenstock, I.M. (1974) ‘Historical origins of the Health Belief Model’, </a:t>
            </a:r>
            <a:r>
              <a:rPr lang="en-US" sz="1600" i="1" kern="1200" dirty="0">
                <a:solidFill>
                  <a:schemeClr val="tx1"/>
                </a:solidFill>
                <a:latin typeface="Arial" panose="020B0604020202020204" pitchFamily="34" charset="0"/>
                <a:cs typeface="Arial" panose="020B0604020202020204" pitchFamily="34" charset="0"/>
              </a:rPr>
              <a:t>Health Education Monographs</a:t>
            </a:r>
            <a:r>
              <a:rPr lang="en-US" sz="1600" kern="1200" dirty="0">
                <a:solidFill>
                  <a:schemeClr val="tx1"/>
                </a:solidFill>
                <a:latin typeface="Arial" panose="020B0604020202020204" pitchFamily="34" charset="0"/>
                <a:cs typeface="Arial" panose="020B0604020202020204" pitchFamily="34" charset="0"/>
              </a:rPr>
              <a:t>, 2(4), pp. 328–335.</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United Nations (2015) </a:t>
            </a:r>
            <a:r>
              <a:rPr lang="en-US" sz="1600" i="1" kern="1200" dirty="0">
                <a:solidFill>
                  <a:schemeClr val="tx1"/>
                </a:solidFill>
                <a:latin typeface="Arial" panose="020B0604020202020204" pitchFamily="34" charset="0"/>
                <a:cs typeface="Arial" panose="020B0604020202020204" pitchFamily="34" charset="0"/>
              </a:rPr>
              <a:t>Transforming our world: the 2030 Agenda for Sustainable Development</a:t>
            </a:r>
            <a:r>
              <a:rPr lang="en-US" sz="1600" kern="1200" dirty="0">
                <a:solidFill>
                  <a:schemeClr val="tx1"/>
                </a:solidFill>
                <a:latin typeface="Arial" panose="020B0604020202020204" pitchFamily="34" charset="0"/>
                <a:cs typeface="Arial" panose="020B0604020202020204" pitchFamily="34" charset="0"/>
              </a:rPr>
              <a:t>. Available at: </a:t>
            </a:r>
            <a:r>
              <a:rPr lang="en-US" sz="1600" kern="1200" dirty="0">
                <a:solidFill>
                  <a:schemeClr val="tx1"/>
                </a:solidFill>
                <a:latin typeface="Arial" panose="020B0604020202020204" pitchFamily="34" charset="0"/>
                <a:cs typeface="Arial" panose="020B0604020202020204" pitchFamily="34" charset="0"/>
                <a:hlinkClick r:id="rId8"/>
              </a:rPr>
              <a:t>https://sdgs.un.org/2030agenda</a:t>
            </a:r>
            <a:br>
              <a:rPr lang="en-US" sz="1600" kern="1200" dirty="0">
                <a:solidFill>
                  <a:schemeClr val="tx1"/>
                </a:solidFill>
                <a:latin typeface="Arial" panose="020B0604020202020204" pitchFamily="34" charset="0"/>
                <a:cs typeface="Arial" panose="020B0604020202020204" pitchFamily="34" charset="0"/>
              </a:rPr>
            </a:br>
            <a:r>
              <a:rPr lang="en-US" sz="1600" kern="1200" dirty="0" err="1">
                <a:solidFill>
                  <a:schemeClr val="tx1"/>
                </a:solidFill>
                <a:latin typeface="Arial" panose="020B0604020202020204" pitchFamily="34" charset="0"/>
                <a:cs typeface="Arial" panose="020B0604020202020204" pitchFamily="34" charset="0"/>
              </a:rPr>
              <a:t>Valabhji</a:t>
            </a:r>
            <a:r>
              <a:rPr lang="en-US" sz="1600" kern="1200" dirty="0">
                <a:solidFill>
                  <a:schemeClr val="tx1"/>
                </a:solidFill>
                <a:latin typeface="Arial" panose="020B0604020202020204" pitchFamily="34" charset="0"/>
                <a:cs typeface="Arial" panose="020B0604020202020204" pitchFamily="34" charset="0"/>
              </a:rPr>
              <a:t>, J. et al. (2020) ‘Early outcomes from the English National Health Service Diabetes Prevention </a:t>
            </a:r>
            <a:r>
              <a:rPr lang="en-US" sz="1600" kern="1200" dirty="0" err="1">
                <a:solidFill>
                  <a:schemeClr val="tx1"/>
                </a:solidFill>
                <a:latin typeface="Arial" panose="020B0604020202020204" pitchFamily="34" charset="0"/>
                <a:cs typeface="Arial" panose="020B0604020202020204" pitchFamily="34" charset="0"/>
              </a:rPr>
              <a:t>Programme</a:t>
            </a:r>
            <a:r>
              <a:rPr lang="en-US" sz="1600" kern="1200" dirty="0">
                <a:solidFill>
                  <a:schemeClr val="tx1"/>
                </a:solidFill>
                <a:latin typeface="Arial" panose="020B0604020202020204" pitchFamily="34" charset="0"/>
                <a:cs typeface="Arial" panose="020B0604020202020204" pitchFamily="34" charset="0"/>
              </a:rPr>
              <a:t>’, </a:t>
            </a:r>
            <a:r>
              <a:rPr lang="en-US" sz="1600" i="1" kern="1200" dirty="0">
                <a:solidFill>
                  <a:schemeClr val="tx1"/>
                </a:solidFill>
                <a:latin typeface="Arial" panose="020B0604020202020204" pitchFamily="34" charset="0"/>
                <a:cs typeface="Arial" panose="020B0604020202020204" pitchFamily="34" charset="0"/>
              </a:rPr>
              <a:t>Diabetes Care</a:t>
            </a:r>
            <a:r>
              <a:rPr lang="en-US" sz="1600" kern="1200" dirty="0">
                <a:solidFill>
                  <a:schemeClr val="tx1"/>
                </a:solidFill>
                <a:latin typeface="Arial" panose="020B0604020202020204" pitchFamily="34" charset="0"/>
                <a:cs typeface="Arial" panose="020B0604020202020204" pitchFamily="34" charset="0"/>
              </a:rPr>
              <a:t>, 43(1), pp. 152–160. Available at: </a:t>
            </a:r>
            <a:r>
              <a:rPr lang="en-US" sz="1600" kern="1200" dirty="0">
                <a:solidFill>
                  <a:schemeClr val="tx1"/>
                </a:solidFill>
                <a:latin typeface="Arial" panose="020B0604020202020204" pitchFamily="34" charset="0"/>
                <a:cs typeface="Arial" panose="020B0604020202020204" pitchFamily="34" charset="0"/>
                <a:hlinkClick r:id="rId9"/>
              </a:rPr>
              <a:t>https://doi.org/10.2337/dc19-1425</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Whitehead, M. and Dahlgren, G. (1991) ‘What can be done about inequalities in health?’, </a:t>
            </a:r>
            <a:r>
              <a:rPr lang="en-US" sz="1600" i="1" kern="1200" dirty="0">
                <a:solidFill>
                  <a:schemeClr val="tx1"/>
                </a:solidFill>
                <a:latin typeface="Arial" panose="020B0604020202020204" pitchFamily="34" charset="0"/>
                <a:cs typeface="Arial" panose="020B0604020202020204" pitchFamily="34" charset="0"/>
              </a:rPr>
              <a:t>The Lancet</a:t>
            </a:r>
            <a:r>
              <a:rPr lang="en-US" sz="1600" kern="1200" dirty="0">
                <a:solidFill>
                  <a:schemeClr val="tx1"/>
                </a:solidFill>
                <a:latin typeface="Arial" panose="020B0604020202020204" pitchFamily="34" charset="0"/>
                <a:cs typeface="Arial" panose="020B0604020202020204" pitchFamily="34" charset="0"/>
              </a:rPr>
              <a:t>, 338(8774), pp. 1059–1063. Available at: </a:t>
            </a:r>
            <a:r>
              <a:rPr lang="en-US" sz="1600" kern="1200" dirty="0">
                <a:solidFill>
                  <a:schemeClr val="tx1"/>
                </a:solidFill>
                <a:latin typeface="Arial" panose="020B0604020202020204" pitchFamily="34" charset="0"/>
                <a:cs typeface="Arial" panose="020B0604020202020204" pitchFamily="34" charset="0"/>
                <a:hlinkClick r:id="rId10"/>
              </a:rPr>
              <a:t>https://doi.org/10.1016/0140-6736(91)91911-D</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World Health Organization (2014) </a:t>
            </a:r>
            <a:r>
              <a:rPr lang="en-US" sz="1600" i="1" kern="1200" dirty="0">
                <a:solidFill>
                  <a:schemeClr val="tx1"/>
                </a:solidFill>
                <a:latin typeface="Arial" panose="020B0604020202020204" pitchFamily="34" charset="0"/>
                <a:cs typeface="Arial" panose="020B0604020202020204" pitchFamily="34" charset="0"/>
              </a:rPr>
              <a:t>Health in All Policies: Helsinki Statement. Framework for Country Action</a:t>
            </a:r>
            <a:r>
              <a:rPr lang="en-US" sz="1600" kern="1200" dirty="0">
                <a:solidFill>
                  <a:schemeClr val="tx1"/>
                </a:solidFill>
                <a:latin typeface="Arial" panose="020B0604020202020204" pitchFamily="34" charset="0"/>
                <a:cs typeface="Arial" panose="020B0604020202020204" pitchFamily="34" charset="0"/>
              </a:rPr>
              <a:t>. Geneva: WHO. Available at: </a:t>
            </a:r>
            <a:r>
              <a:rPr lang="en-US" sz="1600" kern="1200" dirty="0">
                <a:solidFill>
                  <a:schemeClr val="tx1"/>
                </a:solidFill>
                <a:latin typeface="Arial" panose="020B0604020202020204" pitchFamily="34" charset="0"/>
                <a:cs typeface="Arial" panose="020B0604020202020204" pitchFamily="34" charset="0"/>
                <a:hlinkClick r:id="rId11"/>
              </a:rPr>
              <a:t>https://www.who.int/publications/i/item/9789241506908</a:t>
            </a:r>
            <a:br>
              <a:rPr lang="en-US" sz="1600" kern="1200" dirty="0">
                <a:solidFill>
                  <a:schemeClr val="tx1"/>
                </a:solidFill>
                <a:latin typeface="Arial" panose="020B0604020202020204" pitchFamily="34" charset="0"/>
                <a:cs typeface="Arial" panose="020B0604020202020204" pitchFamily="34" charset="0"/>
              </a:rPr>
            </a:br>
            <a:r>
              <a:rPr lang="en-US" sz="1600" kern="1200" dirty="0">
                <a:solidFill>
                  <a:schemeClr val="tx1"/>
                </a:solidFill>
                <a:latin typeface="Arial" panose="020B0604020202020204" pitchFamily="34" charset="0"/>
                <a:cs typeface="Arial" panose="020B0604020202020204" pitchFamily="34" charset="0"/>
              </a:rPr>
              <a:t>World Health Organization (2021) </a:t>
            </a:r>
            <a:r>
              <a:rPr lang="en-US" sz="1600" i="1" kern="1200" dirty="0">
                <a:solidFill>
                  <a:schemeClr val="tx1"/>
                </a:solidFill>
                <a:latin typeface="Arial" panose="020B0604020202020204" pitchFamily="34" charset="0"/>
                <a:cs typeface="Arial" panose="020B0604020202020204" pitchFamily="34" charset="0"/>
              </a:rPr>
              <a:t>Health Promotion Glossary of Terms 2021</a:t>
            </a:r>
            <a:r>
              <a:rPr lang="en-US" sz="1600" kern="1200" dirty="0">
                <a:solidFill>
                  <a:schemeClr val="tx1"/>
                </a:solidFill>
                <a:latin typeface="Arial" panose="020B0604020202020204" pitchFamily="34" charset="0"/>
                <a:cs typeface="Arial" panose="020B0604020202020204" pitchFamily="34" charset="0"/>
              </a:rPr>
              <a:t>. Geneva: WHO. Available at: </a:t>
            </a:r>
            <a:r>
              <a:rPr lang="en-US" sz="1600" kern="1200" dirty="0">
                <a:solidFill>
                  <a:schemeClr val="tx1"/>
                </a:solidFill>
                <a:latin typeface="Arial" panose="020B0604020202020204" pitchFamily="34" charset="0"/>
                <a:cs typeface="Arial" panose="020B0604020202020204" pitchFamily="34" charset="0"/>
                <a:hlinkClick r:id="rId12"/>
              </a:rPr>
              <a:t>https://www.who.int/publications/i/item/9789240038349</a:t>
            </a:r>
            <a:br>
              <a:rPr lang="en-US" sz="1600" kern="1200" dirty="0">
                <a:solidFill>
                  <a:schemeClr val="tx1"/>
                </a:solidFill>
                <a:latin typeface="Arial" panose="020B0604020202020204" pitchFamily="34" charset="0"/>
                <a:cs typeface="Arial" panose="020B0604020202020204" pitchFamily="34" charset="0"/>
              </a:rPr>
            </a:br>
            <a:r>
              <a:rPr lang="en-US" sz="1600" i="1" kern="1200" dirty="0">
                <a:solidFill>
                  <a:schemeClr val="tx1"/>
                </a:solidFill>
                <a:latin typeface="Arial" panose="020B0604020202020204" pitchFamily="34" charset="0"/>
                <a:cs typeface="Arial" panose="020B0604020202020204" pitchFamily="34" charset="0"/>
              </a:rPr>
              <a:t>Accessed: 13 October 2026.</a:t>
            </a:r>
            <a:br>
              <a:rPr lang="en-US" sz="1600" kern="1200" dirty="0">
                <a:solidFill>
                  <a:schemeClr val="tx1"/>
                </a:solidFill>
                <a:latin typeface="Arial" panose="020B0604020202020204" pitchFamily="34" charset="0"/>
                <a:cs typeface="Arial" panose="020B0604020202020204" pitchFamily="34" charset="0"/>
              </a:rPr>
            </a:br>
            <a:endParaRPr lang="en-US" sz="1600" kern="1200" dirty="0">
              <a:solidFill>
                <a:schemeClr val="tx1"/>
              </a:solidFill>
              <a:latin typeface="Arial" panose="020B0604020202020204" pitchFamily="34" charset="0"/>
              <a:cs typeface="Arial" panose="020B0604020202020204" pitchFamily="34" charset="0"/>
            </a:endParaRPr>
          </a:p>
        </p:txBody>
      </p:sp>
      <p:pic>
        <p:nvPicPr>
          <p:cNvPr id="6" name="Graphic 5" descr="Doctor">
            <a:extLst>
              <a:ext uri="{FF2B5EF4-FFF2-40B4-BE49-F238E27FC236}">
                <a16:creationId xmlns:a16="http://schemas.microsoft.com/office/drawing/2014/main" id="{23B4F423-6C35-D7F9-580F-E17EFF9F38FA}"/>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79991" y="249554"/>
            <a:ext cx="2743201" cy="2743201"/>
          </a:xfrm>
          <a:prstGeom prst="rect">
            <a:avLst/>
          </a:prstGeom>
        </p:spPr>
      </p:pic>
    </p:spTree>
    <p:extLst>
      <p:ext uri="{BB962C8B-B14F-4D97-AF65-F5344CB8AC3E}">
        <p14:creationId xmlns:p14="http://schemas.microsoft.com/office/powerpoint/2010/main" val="2210699562"/>
      </p:ext>
    </p:extLst>
  </p:cSld>
  <p:clrMapOvr>
    <a:masterClrMapping/>
  </p:clrMapOvr>
</p:sld>
</file>

<file path=ppt/theme/theme1.xml><?xml version="1.0" encoding="utf-8"?>
<a:theme xmlns:a="http://schemas.openxmlformats.org/drawingml/2006/main" name="Office 2013 - 2022 Theme">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lossy">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12700" cap="flat" cmpd="sng" algn="ctr">
          <a:solidFill>
            <a:schemeClr val="phClr">
              <a:tint val="95000"/>
              <a:shade val="95000"/>
              <a:satMod val="120000"/>
            </a:schemeClr>
          </a:solidFill>
          <a:prstDash val="solid"/>
        </a:ln>
        <a:ln w="55000" cap="flat" cmpd="thickThin" algn="ctr">
          <a:solidFill>
            <a:schemeClr val="phClr">
              <a:tint val="90000"/>
              <a:satMod val="130000"/>
            </a:schemeClr>
          </a:solidFill>
          <a:prstDash val="solid"/>
        </a:ln>
        <a:ln w="50800" cap="flat" cmpd="sng"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2380</Words>
  <Application>Microsoft Office PowerPoint</Application>
  <PresentationFormat>Widescreen</PresentationFormat>
  <Paragraphs>142</Paragraphs>
  <Slides>16</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Calibri Light</vt:lpstr>
      <vt:lpstr>Office 2013 - 2022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REFERNCES LIST. Engel, G.L. (1977) ‘The need for a new medical model: a challenge for biomedicine’, Science, 196(4286), pp. 129–136. Available at: https://doi.org/10.1126/science.847460 Marmot, M. et al. (2020) Health Equity in England: The Marmot Review 10 Years On. London: Institute of Health Equity. Available at: https://www.health.org.uk/reports-and-analysis/reports/health-equity-in-england-the-marmot-review-10-years-on-0 NHS England (2019) The NHS Long Term Plan. Available at: https://www.longtermplan.nhs.uk/ NHS England (2020) Delivering a Net Zero National Health Service. Available at: https://www.england.nhs.uk/greenernhs/publication/delivering-a-net-zero-national-health-service/ NHS England (2025) Fit for the Future: 10 Year Health Plan for England. Available at: https://www.gov.uk/government/publications/10-year-health-plan-for-england-fit-for-the-future NHS England (2026) Core20PLUS5 (adults): an approach to reducing healthcare inequalities. Available at: https://www.england.nhs.uk/about/equality/equality-hub/national-healthcare-inequalities-improvement-programme/core20plus5/ Rosenstock, I.M. (1974) ‘Historical origins of the Health Belief Model’, Health Education Monographs, 2(4), pp. 328–335. United Nations (2015) Transforming our world: the 2030 Agenda for Sustainable Development. Available at: https://sdgs.un.org/2030agenda Valabhji, J. et al. (2020) ‘Early outcomes from the English National Health Service Diabetes Prevention Programme’, Diabetes Care, 43(1), pp. 152–160. Available at: https://doi.org/10.2337/dc19-1425 Whitehead, M. and Dahlgren, G. (1991) ‘What can be done about inequalities in health?’, The Lancet, 338(8774), pp. 1059–1063. Available at: https://doi.org/10.1016/0140-6736(91)91911-D World Health Organization (2014) Health in All Policies: Helsinki Statement. Framework for Country Action. Geneva: WHO. Available at: https://www.who.int/publications/i/item/9789241506908 World Health Organization (2021) Health Promotion Glossary of Terms 2021. Geneva: WHO. Available at: https://www.who.int/publications/i/item/9789240038349 Accessed: 13 October 2026. </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misbah shams</cp:lastModifiedBy>
  <cp:revision>1</cp:revision>
  <dcterms:created xsi:type="dcterms:W3CDTF">2013-01-27T09:14:16Z</dcterms:created>
  <dcterms:modified xsi:type="dcterms:W3CDTF">2026-10-13T21:22:08Z</dcterms:modified>
  <cp:category/>
</cp:coreProperties>
</file>