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4" r:id="rId1"/>
  </p:sldMasterIdLst>
  <p:notesMasterIdLst>
    <p:notesMasterId r:id="rId43"/>
  </p:notesMasterIdLst>
  <p:sldIdLst>
    <p:sldId id="552" r:id="rId2"/>
    <p:sldId id="258" r:id="rId3"/>
    <p:sldId id="619" r:id="rId4"/>
    <p:sldId id="617" r:id="rId5"/>
    <p:sldId id="616" r:id="rId6"/>
    <p:sldId id="554" r:id="rId7"/>
    <p:sldId id="576" r:id="rId8"/>
    <p:sldId id="577" r:id="rId9"/>
    <p:sldId id="578" r:id="rId10"/>
    <p:sldId id="627" r:id="rId11"/>
    <p:sldId id="626" r:id="rId12"/>
    <p:sldId id="580" r:id="rId13"/>
    <p:sldId id="579" r:id="rId14"/>
    <p:sldId id="585" r:id="rId15"/>
    <p:sldId id="625" r:id="rId16"/>
    <p:sldId id="582" r:id="rId17"/>
    <p:sldId id="603" r:id="rId18"/>
    <p:sldId id="583" r:id="rId19"/>
    <p:sldId id="584" r:id="rId20"/>
    <p:sldId id="606" r:id="rId21"/>
    <p:sldId id="618" r:id="rId22"/>
    <p:sldId id="620" r:id="rId23"/>
    <p:sldId id="615" r:id="rId24"/>
    <p:sldId id="621" r:id="rId25"/>
    <p:sldId id="612" r:id="rId26"/>
    <p:sldId id="632" r:id="rId27"/>
    <p:sldId id="630" r:id="rId28"/>
    <p:sldId id="631" r:id="rId29"/>
    <p:sldId id="629" r:id="rId30"/>
    <p:sldId id="614" r:id="rId31"/>
    <p:sldId id="636" r:id="rId32"/>
    <p:sldId id="623" r:id="rId33"/>
    <p:sldId id="607" r:id="rId34"/>
    <p:sldId id="613" r:id="rId35"/>
    <p:sldId id="599" r:id="rId36"/>
    <p:sldId id="601" r:id="rId37"/>
    <p:sldId id="587" r:id="rId38"/>
    <p:sldId id="609" r:id="rId39"/>
    <p:sldId id="637" r:id="rId40"/>
    <p:sldId id="638" r:id="rId41"/>
    <p:sldId id="635" r:id="rId4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1C381"/>
    <a:srgbClr val="35BFAB"/>
    <a:srgbClr val="990033"/>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E0E018-993C-4A69-BE90-2C60F7CA2869}" v="171" dt="2022-01-20T13:50:31.8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627" autoAdjust="0"/>
    <p:restoredTop sz="80846" autoAdjust="0"/>
  </p:normalViewPr>
  <p:slideViewPr>
    <p:cSldViewPr snapToGrid="0">
      <p:cViewPr varScale="1">
        <p:scale>
          <a:sx n="92" d="100"/>
          <a:sy n="92" d="100"/>
        </p:scale>
        <p:origin x="990" y="84"/>
      </p:cViewPr>
      <p:guideLst/>
    </p:cSldViewPr>
  </p:slideViewPr>
  <p:notesTextViewPr>
    <p:cViewPr>
      <p:scale>
        <a:sx n="1" d="1"/>
        <a:sy n="1" d="1"/>
      </p:scale>
      <p:origin x="0" y="0"/>
    </p:cViewPr>
  </p:notesTextViewPr>
  <p:notesViewPr>
    <p:cSldViewPr snapToGrid="0">
      <p:cViewPr varScale="1">
        <p:scale>
          <a:sx n="96" d="100"/>
          <a:sy n="96" d="100"/>
        </p:scale>
        <p:origin x="2480" y="17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hryn Roberts" userId="2a6d605b-2b21-4ebe-bf92-690f56d7b04a" providerId="ADAL" clId="{41E0E018-993C-4A69-BE90-2C60F7CA2869}"/>
    <pc:docChg chg="undo redo custSel addSld delSld modSld sldOrd">
      <pc:chgData name="Kathryn Roberts" userId="2a6d605b-2b21-4ebe-bf92-690f56d7b04a" providerId="ADAL" clId="{41E0E018-993C-4A69-BE90-2C60F7CA2869}" dt="2022-01-21T18:02:19.802" v="5918" actId="1076"/>
      <pc:docMkLst>
        <pc:docMk/>
      </pc:docMkLst>
      <pc:sldChg chg="modTransition modAnim">
        <pc:chgData name="Kathryn Roberts" userId="2a6d605b-2b21-4ebe-bf92-690f56d7b04a" providerId="ADAL" clId="{41E0E018-993C-4A69-BE90-2C60F7CA2869}" dt="2022-01-19T17:47:51.626" v="3481"/>
        <pc:sldMkLst>
          <pc:docMk/>
          <pc:sldMk cId="3806618689" sldId="258"/>
        </pc:sldMkLst>
      </pc:sldChg>
      <pc:sldChg chg="delSp modSp del mod setBg">
        <pc:chgData name="Kathryn Roberts" userId="2a6d605b-2b21-4ebe-bf92-690f56d7b04a" providerId="ADAL" clId="{41E0E018-993C-4A69-BE90-2C60F7CA2869}" dt="2022-01-20T13:32:26.886" v="4897" actId="2696"/>
        <pc:sldMkLst>
          <pc:docMk/>
          <pc:sldMk cId="1103243721" sldId="301"/>
        </pc:sldMkLst>
        <pc:spChg chg="del mod">
          <ac:chgData name="Kathryn Roberts" userId="2a6d605b-2b21-4ebe-bf92-690f56d7b04a" providerId="ADAL" clId="{41E0E018-993C-4A69-BE90-2C60F7CA2869}" dt="2022-01-20T08:53:36.964" v="4834"/>
          <ac:spMkLst>
            <pc:docMk/>
            <pc:sldMk cId="1103243721" sldId="301"/>
            <ac:spMk id="9" creationId="{C78B7853-2241-B945-ADE3-BE8B2417BBA4}"/>
          </ac:spMkLst>
        </pc:spChg>
        <pc:spChg chg="mod">
          <ac:chgData name="Kathryn Roberts" userId="2a6d605b-2b21-4ebe-bf92-690f56d7b04a" providerId="ADAL" clId="{41E0E018-993C-4A69-BE90-2C60F7CA2869}" dt="2022-01-19T17:46:23.581" v="3472" actId="1076"/>
          <ac:spMkLst>
            <pc:docMk/>
            <pc:sldMk cId="1103243721" sldId="301"/>
            <ac:spMk id="12" creationId="{748505C1-4DE4-3F46-B937-1E76E5C32164}"/>
          </ac:spMkLst>
        </pc:spChg>
      </pc:sldChg>
      <pc:sldChg chg="modSp mod setBg">
        <pc:chgData name="Kathryn Roberts" userId="2a6d605b-2b21-4ebe-bf92-690f56d7b04a" providerId="ADAL" clId="{41E0E018-993C-4A69-BE90-2C60F7CA2869}" dt="2022-01-19T14:51:31.785" v="2938" actId="20577"/>
        <pc:sldMkLst>
          <pc:docMk/>
          <pc:sldMk cId="787274940" sldId="552"/>
        </pc:sldMkLst>
        <pc:spChg chg="mod">
          <ac:chgData name="Kathryn Roberts" userId="2a6d605b-2b21-4ebe-bf92-690f56d7b04a" providerId="ADAL" clId="{41E0E018-993C-4A69-BE90-2C60F7CA2869}" dt="2022-01-19T14:51:31.785" v="2938" actId="20577"/>
          <ac:spMkLst>
            <pc:docMk/>
            <pc:sldMk cId="787274940" sldId="552"/>
            <ac:spMk id="3" creationId="{00000000-0000-0000-0000-000000000000}"/>
          </ac:spMkLst>
        </pc:spChg>
      </pc:sldChg>
      <pc:sldChg chg="modNotesTx">
        <pc:chgData name="Kathryn Roberts" userId="2a6d605b-2b21-4ebe-bf92-690f56d7b04a" providerId="ADAL" clId="{41E0E018-993C-4A69-BE90-2C60F7CA2869}" dt="2022-01-20T08:50:15.913" v="4814"/>
        <pc:sldMkLst>
          <pc:docMk/>
          <pc:sldMk cId="3696878967" sldId="585"/>
        </pc:sldMkLst>
      </pc:sldChg>
      <pc:sldChg chg="addSp delSp modSp mod setBg addAnim delAnim">
        <pc:chgData name="Kathryn Roberts" userId="2a6d605b-2b21-4ebe-bf92-690f56d7b04a" providerId="ADAL" clId="{41E0E018-993C-4A69-BE90-2C60F7CA2869}" dt="2022-01-19T17:43:08.615" v="3295"/>
        <pc:sldMkLst>
          <pc:docMk/>
          <pc:sldMk cId="1294614082" sldId="587"/>
        </pc:sldMkLst>
        <pc:picChg chg="add del mod">
          <ac:chgData name="Kathryn Roberts" userId="2a6d605b-2b21-4ebe-bf92-690f56d7b04a" providerId="ADAL" clId="{41E0E018-993C-4A69-BE90-2C60F7CA2869}" dt="2022-01-19T14:50:42.637" v="2930" actId="21"/>
          <ac:picMkLst>
            <pc:docMk/>
            <pc:sldMk cId="1294614082" sldId="587"/>
            <ac:picMk id="2" creationId="{99DC7358-06E1-7443-8BF4-C2F610067CB2}"/>
          </ac:picMkLst>
        </pc:picChg>
      </pc:sldChg>
      <pc:sldChg chg="del">
        <pc:chgData name="Kathryn Roberts" userId="2a6d605b-2b21-4ebe-bf92-690f56d7b04a" providerId="ADAL" clId="{41E0E018-993C-4A69-BE90-2C60F7CA2869}" dt="2022-01-19T14:49:11.174" v="2917" actId="2696"/>
        <pc:sldMkLst>
          <pc:docMk/>
          <pc:sldMk cId="1393388993" sldId="593"/>
        </pc:sldMkLst>
      </pc:sldChg>
      <pc:sldChg chg="del">
        <pc:chgData name="Kathryn Roberts" userId="2a6d605b-2b21-4ebe-bf92-690f56d7b04a" providerId="ADAL" clId="{41E0E018-993C-4A69-BE90-2C60F7CA2869}" dt="2022-01-19T14:49:13.569" v="2918" actId="2696"/>
        <pc:sldMkLst>
          <pc:docMk/>
          <pc:sldMk cId="564780811" sldId="594"/>
        </pc:sldMkLst>
      </pc:sldChg>
      <pc:sldChg chg="del">
        <pc:chgData name="Kathryn Roberts" userId="2a6d605b-2b21-4ebe-bf92-690f56d7b04a" providerId="ADAL" clId="{41E0E018-993C-4A69-BE90-2C60F7CA2869}" dt="2022-01-19T14:49:17.485" v="2919" actId="2696"/>
        <pc:sldMkLst>
          <pc:docMk/>
          <pc:sldMk cId="3425782604" sldId="595"/>
        </pc:sldMkLst>
      </pc:sldChg>
      <pc:sldChg chg="del">
        <pc:chgData name="Kathryn Roberts" userId="2a6d605b-2b21-4ebe-bf92-690f56d7b04a" providerId="ADAL" clId="{41E0E018-993C-4A69-BE90-2C60F7CA2869}" dt="2022-01-19T14:49:21.860" v="2920" actId="2696"/>
        <pc:sldMkLst>
          <pc:docMk/>
          <pc:sldMk cId="2528296194" sldId="596"/>
        </pc:sldMkLst>
      </pc:sldChg>
      <pc:sldChg chg="del">
        <pc:chgData name="Kathryn Roberts" userId="2a6d605b-2b21-4ebe-bf92-690f56d7b04a" providerId="ADAL" clId="{41E0E018-993C-4A69-BE90-2C60F7CA2869}" dt="2022-01-19T14:49:26.348" v="2922" actId="2696"/>
        <pc:sldMkLst>
          <pc:docMk/>
          <pc:sldMk cId="3542058740" sldId="597"/>
        </pc:sldMkLst>
      </pc:sldChg>
      <pc:sldChg chg="del">
        <pc:chgData name="Kathryn Roberts" userId="2a6d605b-2b21-4ebe-bf92-690f56d7b04a" providerId="ADAL" clId="{41E0E018-993C-4A69-BE90-2C60F7CA2869}" dt="2022-01-19T14:49:24.012" v="2921" actId="2696"/>
        <pc:sldMkLst>
          <pc:docMk/>
          <pc:sldMk cId="1774693548" sldId="598"/>
        </pc:sldMkLst>
      </pc:sldChg>
      <pc:sldChg chg="modSp mod modNotesTx">
        <pc:chgData name="Kathryn Roberts" userId="2a6d605b-2b21-4ebe-bf92-690f56d7b04a" providerId="ADAL" clId="{41E0E018-993C-4A69-BE90-2C60F7CA2869}" dt="2022-01-19T18:02:07.268" v="4677" actId="313"/>
        <pc:sldMkLst>
          <pc:docMk/>
          <pc:sldMk cId="2613420526" sldId="599"/>
        </pc:sldMkLst>
        <pc:picChg chg="mod">
          <ac:chgData name="Kathryn Roberts" userId="2a6d605b-2b21-4ebe-bf92-690f56d7b04a" providerId="ADAL" clId="{41E0E018-993C-4A69-BE90-2C60F7CA2869}" dt="2022-01-19T17:56:56.297" v="4058" actId="1076"/>
          <ac:picMkLst>
            <pc:docMk/>
            <pc:sldMk cId="2613420526" sldId="599"/>
            <ac:picMk id="3" creationId="{2F01C5FB-D0D9-2D42-8B0E-C95B4E52F754}"/>
          </ac:picMkLst>
        </pc:picChg>
      </pc:sldChg>
      <pc:sldChg chg="modNotesTx">
        <pc:chgData name="Kathryn Roberts" userId="2a6d605b-2b21-4ebe-bf92-690f56d7b04a" providerId="ADAL" clId="{41E0E018-993C-4A69-BE90-2C60F7CA2869}" dt="2022-01-20T13:32:05.326" v="4895" actId="20577"/>
        <pc:sldMkLst>
          <pc:docMk/>
          <pc:sldMk cId="3966533760" sldId="601"/>
        </pc:sldMkLst>
      </pc:sldChg>
      <pc:sldChg chg="modNotesTx">
        <pc:chgData name="Kathryn Roberts" userId="2a6d605b-2b21-4ebe-bf92-690f56d7b04a" providerId="ADAL" clId="{41E0E018-993C-4A69-BE90-2C60F7CA2869}" dt="2022-01-19T17:52:45.798" v="3736" actId="20577"/>
        <pc:sldMkLst>
          <pc:docMk/>
          <pc:sldMk cId="4212250345" sldId="603"/>
        </pc:sldMkLst>
      </pc:sldChg>
      <pc:sldChg chg="del">
        <pc:chgData name="Kathryn Roberts" userId="2a6d605b-2b21-4ebe-bf92-690f56d7b04a" providerId="ADAL" clId="{41E0E018-993C-4A69-BE90-2C60F7CA2869}" dt="2022-01-19T17:36:53.933" v="2940" actId="2696"/>
        <pc:sldMkLst>
          <pc:docMk/>
          <pc:sldMk cId="2291449172" sldId="604"/>
        </pc:sldMkLst>
      </pc:sldChg>
      <pc:sldChg chg="modNotesTx">
        <pc:chgData name="Kathryn Roberts" userId="2a6d605b-2b21-4ebe-bf92-690f56d7b04a" providerId="ADAL" clId="{41E0E018-993C-4A69-BE90-2C60F7CA2869}" dt="2022-01-19T17:42:14.720" v="3292" actId="20577"/>
        <pc:sldMkLst>
          <pc:docMk/>
          <pc:sldMk cId="2167386623" sldId="607"/>
        </pc:sldMkLst>
      </pc:sldChg>
      <pc:sldChg chg="del ord">
        <pc:chgData name="Kathryn Roberts" userId="2a6d605b-2b21-4ebe-bf92-690f56d7b04a" providerId="ADAL" clId="{41E0E018-993C-4A69-BE90-2C60F7CA2869}" dt="2022-01-19T13:50:48.255" v="1046" actId="2696"/>
        <pc:sldMkLst>
          <pc:docMk/>
          <pc:sldMk cId="3603348980" sldId="608"/>
        </pc:sldMkLst>
      </pc:sldChg>
      <pc:sldChg chg="addSp delSp modSp mod setBg">
        <pc:chgData name="Kathryn Roberts" userId="2a6d605b-2b21-4ebe-bf92-690f56d7b04a" providerId="ADAL" clId="{41E0E018-993C-4A69-BE90-2C60F7CA2869}" dt="2022-01-19T17:45:21.417" v="3465" actId="20577"/>
        <pc:sldMkLst>
          <pc:docMk/>
          <pc:sldMk cId="829096275" sldId="609"/>
        </pc:sldMkLst>
        <pc:spChg chg="mod">
          <ac:chgData name="Kathryn Roberts" userId="2a6d605b-2b21-4ebe-bf92-690f56d7b04a" providerId="ADAL" clId="{41E0E018-993C-4A69-BE90-2C60F7CA2869}" dt="2022-01-19T17:45:21.417" v="3465" actId="20577"/>
          <ac:spMkLst>
            <pc:docMk/>
            <pc:sldMk cId="829096275" sldId="609"/>
            <ac:spMk id="3" creationId="{ED5D6E71-697F-D546-B0B0-0889E650BA3F}"/>
          </ac:spMkLst>
        </pc:spChg>
        <pc:spChg chg="mod">
          <ac:chgData name="Kathryn Roberts" userId="2a6d605b-2b21-4ebe-bf92-690f56d7b04a" providerId="ADAL" clId="{41E0E018-993C-4A69-BE90-2C60F7CA2869}" dt="2022-01-19T17:45:05.004" v="3438" actId="1076"/>
          <ac:spMkLst>
            <pc:docMk/>
            <pc:sldMk cId="829096275" sldId="609"/>
            <ac:spMk id="4" creationId="{0C5FD6A3-81F1-144C-9E09-9393E557A7FB}"/>
          </ac:spMkLst>
        </pc:spChg>
        <pc:picChg chg="add mod modCrop">
          <ac:chgData name="Kathryn Roberts" userId="2a6d605b-2b21-4ebe-bf92-690f56d7b04a" providerId="ADAL" clId="{41E0E018-993C-4A69-BE90-2C60F7CA2869}" dt="2022-01-19T17:44:19.615" v="3303" actId="1076"/>
          <ac:picMkLst>
            <pc:docMk/>
            <pc:sldMk cId="829096275" sldId="609"/>
            <ac:picMk id="6" creationId="{D9E98612-C008-4C20-983E-EA366A817EB9}"/>
          </ac:picMkLst>
        </pc:picChg>
        <pc:picChg chg="del">
          <ac:chgData name="Kathryn Roberts" userId="2a6d605b-2b21-4ebe-bf92-690f56d7b04a" providerId="ADAL" clId="{41E0E018-993C-4A69-BE90-2C60F7CA2869}" dt="2022-01-19T17:42:40.341" v="3293" actId="478"/>
          <ac:picMkLst>
            <pc:docMk/>
            <pc:sldMk cId="829096275" sldId="609"/>
            <ac:picMk id="8" creationId="{373AD27E-282D-5C4A-899D-56B161D528F0}"/>
          </ac:picMkLst>
        </pc:picChg>
      </pc:sldChg>
      <pc:sldChg chg="del">
        <pc:chgData name="Kathryn Roberts" userId="2a6d605b-2b21-4ebe-bf92-690f56d7b04a" providerId="ADAL" clId="{41E0E018-993C-4A69-BE90-2C60F7CA2869}" dt="2022-01-19T14:51:20.215" v="2935" actId="2696"/>
        <pc:sldMkLst>
          <pc:docMk/>
          <pc:sldMk cId="3552090308" sldId="610"/>
        </pc:sldMkLst>
      </pc:sldChg>
      <pc:sldChg chg="modNotesTx">
        <pc:chgData name="Kathryn Roberts" userId="2a6d605b-2b21-4ebe-bf92-690f56d7b04a" providerId="ADAL" clId="{41E0E018-993C-4A69-BE90-2C60F7CA2869}" dt="2022-01-19T14:33:31.263" v="2516" actId="6549"/>
        <pc:sldMkLst>
          <pc:docMk/>
          <pc:sldMk cId="1446094546" sldId="612"/>
        </pc:sldMkLst>
      </pc:sldChg>
      <pc:sldChg chg="modNotesTx">
        <pc:chgData name="Kathryn Roberts" userId="2a6d605b-2b21-4ebe-bf92-690f56d7b04a" providerId="ADAL" clId="{41E0E018-993C-4A69-BE90-2C60F7CA2869}" dt="2022-01-19T14:49:01.609" v="2915" actId="20577"/>
        <pc:sldMkLst>
          <pc:docMk/>
          <pc:sldMk cId="693050869" sldId="613"/>
        </pc:sldMkLst>
      </pc:sldChg>
      <pc:sldChg chg="ord setBg">
        <pc:chgData name="Kathryn Roberts" userId="2a6d605b-2b21-4ebe-bf92-690f56d7b04a" providerId="ADAL" clId="{41E0E018-993C-4A69-BE90-2C60F7CA2869}" dt="2022-01-19T17:53:16.690" v="3737"/>
        <pc:sldMkLst>
          <pc:docMk/>
          <pc:sldMk cId="3019932249" sldId="614"/>
        </pc:sldMkLst>
      </pc:sldChg>
      <pc:sldChg chg="addSp delSp modSp mod modAnim">
        <pc:chgData name="Kathryn Roberts" userId="2a6d605b-2b21-4ebe-bf92-690f56d7b04a" providerId="ADAL" clId="{41E0E018-993C-4A69-BE90-2C60F7CA2869}" dt="2022-01-19T17:48:41.002" v="3536" actId="20577"/>
        <pc:sldMkLst>
          <pc:docMk/>
          <pc:sldMk cId="2002911566" sldId="619"/>
        </pc:sldMkLst>
        <pc:spChg chg="del">
          <ac:chgData name="Kathryn Roberts" userId="2a6d605b-2b21-4ebe-bf92-690f56d7b04a" providerId="ADAL" clId="{41E0E018-993C-4A69-BE90-2C60F7CA2869}" dt="2022-01-17T13:17:54.817" v="1" actId="478"/>
          <ac:spMkLst>
            <pc:docMk/>
            <pc:sldMk cId="2002911566" sldId="619"/>
            <ac:spMk id="2" creationId="{C59A3E77-E8E0-468D-BB2C-90F23263AAC0}"/>
          </ac:spMkLst>
        </pc:spChg>
        <pc:spChg chg="add mod">
          <ac:chgData name="Kathryn Roberts" userId="2a6d605b-2b21-4ebe-bf92-690f56d7b04a" providerId="ADAL" clId="{41E0E018-993C-4A69-BE90-2C60F7CA2869}" dt="2022-01-19T17:48:41.002" v="3536" actId="20577"/>
          <ac:spMkLst>
            <pc:docMk/>
            <pc:sldMk cId="2002911566" sldId="619"/>
            <ac:spMk id="3" creationId="{0AEDD41F-A9FF-420C-BE94-B222B2B864DA}"/>
          </ac:spMkLst>
        </pc:spChg>
        <pc:picChg chg="add mod">
          <ac:chgData name="Kathryn Roberts" userId="2a6d605b-2b21-4ebe-bf92-690f56d7b04a" providerId="ADAL" clId="{41E0E018-993C-4A69-BE90-2C60F7CA2869}" dt="2022-01-19T17:47:11.027" v="3473"/>
          <ac:picMkLst>
            <pc:docMk/>
            <pc:sldMk cId="2002911566" sldId="619"/>
            <ac:picMk id="6" creationId="{57240AE1-F6B4-4142-9B23-3AF862FF6DCA}"/>
          </ac:picMkLst>
        </pc:picChg>
      </pc:sldChg>
      <pc:sldChg chg="modNotesTx">
        <pc:chgData name="Kathryn Roberts" userId="2a6d605b-2b21-4ebe-bf92-690f56d7b04a" providerId="ADAL" clId="{41E0E018-993C-4A69-BE90-2C60F7CA2869}" dt="2022-01-20T13:23:43.276" v="4865" actId="6549"/>
        <pc:sldMkLst>
          <pc:docMk/>
          <pc:sldMk cId="312402178" sldId="621"/>
        </pc:sldMkLst>
      </pc:sldChg>
      <pc:sldChg chg="addSp delSp modSp del mod modClrScheme chgLayout modNotesTx">
        <pc:chgData name="Kathryn Roberts" userId="2a6d605b-2b21-4ebe-bf92-690f56d7b04a" providerId="ADAL" clId="{41E0E018-993C-4A69-BE90-2C60F7CA2869}" dt="2022-01-19T14:47:32.784" v="2685" actId="2696"/>
        <pc:sldMkLst>
          <pc:docMk/>
          <pc:sldMk cId="140660250" sldId="622"/>
        </pc:sldMkLst>
        <pc:spChg chg="add del mod ord">
          <ac:chgData name="Kathryn Roberts" userId="2a6d605b-2b21-4ebe-bf92-690f56d7b04a" providerId="ADAL" clId="{41E0E018-993C-4A69-BE90-2C60F7CA2869}" dt="2022-01-17T13:45:39.285" v="259" actId="255"/>
          <ac:spMkLst>
            <pc:docMk/>
            <pc:sldMk cId="140660250" sldId="622"/>
            <ac:spMk id="2" creationId="{B63BADAA-F3AE-41BD-9C6A-928AF7CA9FB9}"/>
          </ac:spMkLst>
        </pc:spChg>
        <pc:spChg chg="add del mod ord">
          <ac:chgData name="Kathryn Roberts" userId="2a6d605b-2b21-4ebe-bf92-690f56d7b04a" providerId="ADAL" clId="{41E0E018-993C-4A69-BE90-2C60F7CA2869}" dt="2022-01-17T13:44:39.767" v="192" actId="700"/>
          <ac:spMkLst>
            <pc:docMk/>
            <pc:sldMk cId="140660250" sldId="622"/>
            <ac:spMk id="3" creationId="{9D296081-9225-4953-BE28-5FC73EBD352F}"/>
          </ac:spMkLst>
        </pc:spChg>
        <pc:spChg chg="add del mod ord">
          <ac:chgData name="Kathryn Roberts" userId="2a6d605b-2b21-4ebe-bf92-690f56d7b04a" providerId="ADAL" clId="{41E0E018-993C-4A69-BE90-2C60F7CA2869}" dt="2022-01-17T13:44:39.767" v="192" actId="700"/>
          <ac:spMkLst>
            <pc:docMk/>
            <pc:sldMk cId="140660250" sldId="622"/>
            <ac:spMk id="4" creationId="{0200E820-C34F-43EE-A483-B55ABECDF781}"/>
          </ac:spMkLst>
        </pc:spChg>
        <pc:picChg chg="mod ord modCrop">
          <ac:chgData name="Kathryn Roberts" userId="2a6d605b-2b21-4ebe-bf92-690f56d7b04a" providerId="ADAL" clId="{41E0E018-993C-4A69-BE90-2C60F7CA2869}" dt="2022-01-17T13:46:02.430" v="264" actId="1076"/>
          <ac:picMkLst>
            <pc:docMk/>
            <pc:sldMk cId="140660250" sldId="622"/>
            <ac:picMk id="5" creationId="{84C81375-38C7-4700-9497-326E378DE3AB}"/>
          </ac:picMkLst>
        </pc:picChg>
        <pc:picChg chg="add del mod modCrop">
          <ac:chgData name="Kathryn Roberts" userId="2a6d605b-2b21-4ebe-bf92-690f56d7b04a" providerId="ADAL" clId="{41E0E018-993C-4A69-BE90-2C60F7CA2869}" dt="2022-01-17T13:44:57.213" v="196" actId="21"/>
          <ac:picMkLst>
            <pc:docMk/>
            <pc:sldMk cId="140660250" sldId="622"/>
            <ac:picMk id="6" creationId="{C9952FB7-D4E3-420D-8D1A-FF535E4B59F2}"/>
          </ac:picMkLst>
        </pc:picChg>
        <pc:picChg chg="mod modCrop">
          <ac:chgData name="Kathryn Roberts" userId="2a6d605b-2b21-4ebe-bf92-690f56d7b04a" providerId="ADAL" clId="{41E0E018-993C-4A69-BE90-2C60F7CA2869}" dt="2022-01-17T13:45:48.553" v="263" actId="1076"/>
          <ac:picMkLst>
            <pc:docMk/>
            <pc:sldMk cId="140660250" sldId="622"/>
            <ac:picMk id="7" creationId="{3B92AF32-CEFB-46B6-9D1B-E2EB9F9C1241}"/>
          </ac:picMkLst>
        </pc:picChg>
      </pc:sldChg>
      <pc:sldChg chg="addSp delSp modSp mod ord setBg modNotesTx">
        <pc:chgData name="Kathryn Roberts" userId="2a6d605b-2b21-4ebe-bf92-690f56d7b04a" providerId="ADAL" clId="{41E0E018-993C-4A69-BE90-2C60F7CA2869}" dt="2022-01-19T17:55:08.836" v="3822" actId="113"/>
        <pc:sldMkLst>
          <pc:docMk/>
          <pc:sldMk cId="2046270711" sldId="623"/>
        </pc:sldMkLst>
        <pc:spChg chg="del">
          <ac:chgData name="Kathryn Roberts" userId="2a6d605b-2b21-4ebe-bf92-690f56d7b04a" providerId="ADAL" clId="{41E0E018-993C-4A69-BE90-2C60F7CA2869}" dt="2022-01-19T14:47:48.565" v="2686" actId="21"/>
          <ac:spMkLst>
            <pc:docMk/>
            <pc:sldMk cId="2046270711" sldId="623"/>
            <ac:spMk id="2" creationId="{6B58B4F8-7AF3-436C-8652-832491798D75}"/>
          </ac:spMkLst>
        </pc:spChg>
        <pc:spChg chg="add mod">
          <ac:chgData name="Kathryn Roberts" userId="2a6d605b-2b21-4ebe-bf92-690f56d7b04a" providerId="ADAL" clId="{41E0E018-993C-4A69-BE90-2C60F7CA2869}" dt="2022-01-19T17:54:13.158" v="3764" actId="255"/>
          <ac:spMkLst>
            <pc:docMk/>
            <pc:sldMk cId="2046270711" sldId="623"/>
            <ac:spMk id="3" creationId="{2C6E1BD1-5682-4771-A11D-8B36B2E9FE3C}"/>
          </ac:spMkLst>
        </pc:spChg>
        <pc:spChg chg="del">
          <ac:chgData name="Kathryn Roberts" userId="2a6d605b-2b21-4ebe-bf92-690f56d7b04a" providerId="ADAL" clId="{41E0E018-993C-4A69-BE90-2C60F7CA2869}" dt="2022-01-17T13:44:59.530" v="197"/>
          <ac:spMkLst>
            <pc:docMk/>
            <pc:sldMk cId="2046270711" sldId="623"/>
            <ac:spMk id="3" creationId="{81FA860A-8410-4C19-8BF8-D39E6239D0FD}"/>
          </ac:spMkLst>
        </pc:spChg>
        <pc:spChg chg="add mod">
          <ac:chgData name="Kathryn Roberts" userId="2a6d605b-2b21-4ebe-bf92-690f56d7b04a" providerId="ADAL" clId="{41E0E018-993C-4A69-BE90-2C60F7CA2869}" dt="2022-01-19T17:55:08.836" v="3822" actId="113"/>
          <ac:spMkLst>
            <pc:docMk/>
            <pc:sldMk cId="2046270711" sldId="623"/>
            <ac:spMk id="4" creationId="{9947EB1E-1876-490F-BF5D-62CDCFEDBCAF}"/>
          </ac:spMkLst>
        </pc:spChg>
        <pc:picChg chg="add del mod">
          <ac:chgData name="Kathryn Roberts" userId="2a6d605b-2b21-4ebe-bf92-690f56d7b04a" providerId="ADAL" clId="{41E0E018-993C-4A69-BE90-2C60F7CA2869}" dt="2022-01-19T17:54:35.286" v="3766"/>
          <ac:picMkLst>
            <pc:docMk/>
            <pc:sldMk cId="2046270711" sldId="623"/>
            <ac:picMk id="5" creationId="{7C35C699-5028-40CD-85BC-10CE4E2EAB05}"/>
          </ac:picMkLst>
        </pc:picChg>
        <pc:picChg chg="del">
          <ac:chgData name="Kathryn Roberts" userId="2a6d605b-2b21-4ebe-bf92-690f56d7b04a" providerId="ADAL" clId="{41E0E018-993C-4A69-BE90-2C60F7CA2869}" dt="2022-01-17T13:43:17.412" v="175" actId="21"/>
          <ac:picMkLst>
            <pc:docMk/>
            <pc:sldMk cId="2046270711" sldId="623"/>
            <ac:picMk id="5" creationId="{B3A6ED89-183E-4D34-AED5-2A6629635EEC}"/>
          </ac:picMkLst>
        </pc:picChg>
        <pc:picChg chg="add mod modCrop">
          <ac:chgData name="Kathryn Roberts" userId="2a6d605b-2b21-4ebe-bf92-690f56d7b04a" providerId="ADAL" clId="{41E0E018-993C-4A69-BE90-2C60F7CA2869}" dt="2022-01-19T17:53:31.899" v="3740" actId="1076"/>
          <ac:picMkLst>
            <pc:docMk/>
            <pc:sldMk cId="2046270711" sldId="623"/>
            <ac:picMk id="6" creationId="{77B864C5-7378-4939-A12B-A84EAEBCD280}"/>
          </ac:picMkLst>
        </pc:picChg>
      </pc:sldChg>
      <pc:sldChg chg="modNotesTx">
        <pc:chgData name="Kathryn Roberts" userId="2a6d605b-2b21-4ebe-bf92-690f56d7b04a" providerId="ADAL" clId="{41E0E018-993C-4A69-BE90-2C60F7CA2869}" dt="2022-01-19T17:51:19.641" v="3713" actId="20577"/>
        <pc:sldMkLst>
          <pc:docMk/>
          <pc:sldMk cId="4157600740" sldId="626"/>
        </pc:sldMkLst>
      </pc:sldChg>
      <pc:sldChg chg="modNotesTx">
        <pc:chgData name="Kathryn Roberts" userId="2a6d605b-2b21-4ebe-bf92-690f56d7b04a" providerId="ADAL" clId="{41E0E018-993C-4A69-BE90-2C60F7CA2869}" dt="2022-01-19T17:50:38.272" v="3573" actId="20577"/>
        <pc:sldMkLst>
          <pc:docMk/>
          <pc:sldMk cId="1489265757" sldId="627"/>
        </pc:sldMkLst>
      </pc:sldChg>
      <pc:sldChg chg="del">
        <pc:chgData name="Kathryn Roberts" userId="2a6d605b-2b21-4ebe-bf92-690f56d7b04a" providerId="ADAL" clId="{41E0E018-993C-4A69-BE90-2C60F7CA2869}" dt="2022-01-19T14:49:09.057" v="2916" actId="2696"/>
        <pc:sldMkLst>
          <pc:docMk/>
          <pc:sldMk cId="2976324852" sldId="628"/>
        </pc:sldMkLst>
      </pc:sldChg>
      <pc:sldChg chg="addSp delSp modSp new add del mod ord setBg modNotesTx">
        <pc:chgData name="Kathryn Roberts" userId="2a6d605b-2b21-4ebe-bf92-690f56d7b04a" providerId="ADAL" clId="{41E0E018-993C-4A69-BE90-2C60F7CA2869}" dt="2022-01-19T14:47:05.747" v="2682"/>
        <pc:sldMkLst>
          <pc:docMk/>
          <pc:sldMk cId="705942050" sldId="629"/>
        </pc:sldMkLst>
        <pc:spChg chg="del">
          <ac:chgData name="Kathryn Roberts" userId="2a6d605b-2b21-4ebe-bf92-690f56d7b04a" providerId="ADAL" clId="{41E0E018-993C-4A69-BE90-2C60F7CA2869}" dt="2022-01-19T14:46:50.566" v="2680" actId="21"/>
          <ac:spMkLst>
            <pc:docMk/>
            <pc:sldMk cId="705942050" sldId="629"/>
            <ac:spMk id="2" creationId="{9DEFFF9E-98EB-484D-858D-97654D35CCD6}"/>
          </ac:spMkLst>
        </pc:spChg>
        <pc:spChg chg="add del mod">
          <ac:chgData name="Kathryn Roberts" userId="2a6d605b-2b21-4ebe-bf92-690f56d7b04a" providerId="ADAL" clId="{41E0E018-993C-4A69-BE90-2C60F7CA2869}" dt="2022-01-19T14:46:54.950" v="2681" actId="1076"/>
          <ac:spMkLst>
            <pc:docMk/>
            <pc:sldMk cId="705942050" sldId="629"/>
            <ac:spMk id="3" creationId="{A83B3144-8878-4035-B167-FCC8C7D398A9}"/>
          </ac:spMkLst>
        </pc:spChg>
        <pc:graphicFrameChg chg="add del mod">
          <ac:chgData name="Kathryn Roberts" userId="2a6d605b-2b21-4ebe-bf92-690f56d7b04a" providerId="ADAL" clId="{41E0E018-993C-4A69-BE90-2C60F7CA2869}" dt="2022-01-19T13:55:16.973" v="1052" actId="1957"/>
          <ac:graphicFrameMkLst>
            <pc:docMk/>
            <pc:sldMk cId="705942050" sldId="629"/>
            <ac:graphicFrameMk id="6" creationId="{63FD1B0B-CF34-49CF-9961-257363A89FBB}"/>
          </ac:graphicFrameMkLst>
        </pc:graphicFrameChg>
      </pc:sldChg>
      <pc:sldChg chg="addSp delSp modSp new mod modNotesTx">
        <pc:chgData name="Kathryn Roberts" userId="2a6d605b-2b21-4ebe-bf92-690f56d7b04a" providerId="ADAL" clId="{41E0E018-993C-4A69-BE90-2C60F7CA2869}" dt="2022-01-19T14:18:43.222" v="1891"/>
        <pc:sldMkLst>
          <pc:docMk/>
          <pc:sldMk cId="2334080663" sldId="630"/>
        </pc:sldMkLst>
        <pc:spChg chg="del">
          <ac:chgData name="Kathryn Roberts" userId="2a6d605b-2b21-4ebe-bf92-690f56d7b04a" providerId="ADAL" clId="{41E0E018-993C-4A69-BE90-2C60F7CA2869}" dt="2022-01-19T14:11:09.964" v="1161" actId="21"/>
          <ac:spMkLst>
            <pc:docMk/>
            <pc:sldMk cId="2334080663" sldId="630"/>
            <ac:spMk id="2" creationId="{36D0E5B0-30AA-48DC-B767-FDF9F344693B}"/>
          </ac:spMkLst>
        </pc:spChg>
        <pc:spChg chg="del">
          <ac:chgData name="Kathryn Roberts" userId="2a6d605b-2b21-4ebe-bf92-690f56d7b04a" providerId="ADAL" clId="{41E0E018-993C-4A69-BE90-2C60F7CA2869}" dt="2022-01-19T14:10:32.642" v="1150" actId="22"/>
          <ac:spMkLst>
            <pc:docMk/>
            <pc:sldMk cId="2334080663" sldId="630"/>
            <ac:spMk id="3" creationId="{B1AD2B6A-2347-47CA-8179-50475BBAA699}"/>
          </ac:spMkLst>
        </pc:spChg>
        <pc:picChg chg="add mod ord modCrop">
          <ac:chgData name="Kathryn Roberts" userId="2a6d605b-2b21-4ebe-bf92-690f56d7b04a" providerId="ADAL" clId="{41E0E018-993C-4A69-BE90-2C60F7CA2869}" dt="2022-01-19T14:11:26.145" v="1163" actId="1076"/>
          <ac:picMkLst>
            <pc:docMk/>
            <pc:sldMk cId="2334080663" sldId="630"/>
            <ac:picMk id="5" creationId="{28674A3B-4FE1-4796-B3FF-5BFD8AC375A3}"/>
          </ac:picMkLst>
        </pc:picChg>
      </pc:sldChg>
      <pc:sldChg chg="addSp delSp modSp new mod setBg modClrScheme modAnim chgLayout modNotesTx">
        <pc:chgData name="Kathryn Roberts" userId="2a6d605b-2b21-4ebe-bf92-690f56d7b04a" providerId="ADAL" clId="{41E0E018-993C-4A69-BE90-2C60F7CA2869}" dt="2022-01-20T13:26:36.528" v="4875" actId="313"/>
        <pc:sldMkLst>
          <pc:docMk/>
          <pc:sldMk cId="1699013429" sldId="631"/>
        </pc:sldMkLst>
        <pc:spChg chg="del">
          <ac:chgData name="Kathryn Roberts" userId="2a6d605b-2b21-4ebe-bf92-690f56d7b04a" providerId="ADAL" clId="{41E0E018-993C-4A69-BE90-2C60F7CA2869}" dt="2022-01-19T14:21:35.044" v="1966" actId="478"/>
          <ac:spMkLst>
            <pc:docMk/>
            <pc:sldMk cId="1699013429" sldId="631"/>
            <ac:spMk id="2" creationId="{2D0118CE-F233-4879-A863-0F00145CBE30}"/>
          </ac:spMkLst>
        </pc:spChg>
        <pc:spChg chg="del">
          <ac:chgData name="Kathryn Roberts" userId="2a6d605b-2b21-4ebe-bf92-690f56d7b04a" providerId="ADAL" clId="{41E0E018-993C-4A69-BE90-2C60F7CA2869}" dt="2022-01-19T14:20:27.562" v="1953" actId="22"/>
          <ac:spMkLst>
            <pc:docMk/>
            <pc:sldMk cId="1699013429" sldId="631"/>
            <ac:spMk id="3" creationId="{A1194B2B-2AB3-48E5-93F7-FB264D67BCE5}"/>
          </ac:spMkLst>
        </pc:spChg>
        <pc:spChg chg="add del mod ord">
          <ac:chgData name="Kathryn Roberts" userId="2a6d605b-2b21-4ebe-bf92-690f56d7b04a" providerId="ADAL" clId="{41E0E018-993C-4A69-BE90-2C60F7CA2869}" dt="2022-01-19T14:21:48.960" v="1969" actId="700"/>
          <ac:spMkLst>
            <pc:docMk/>
            <pc:sldMk cId="1699013429" sldId="631"/>
            <ac:spMk id="6" creationId="{51E5DA3F-AEED-4F15-B61A-BD4C16503AF5}"/>
          </ac:spMkLst>
        </pc:spChg>
        <pc:spChg chg="add del mod ord">
          <ac:chgData name="Kathryn Roberts" userId="2a6d605b-2b21-4ebe-bf92-690f56d7b04a" providerId="ADAL" clId="{41E0E018-993C-4A69-BE90-2C60F7CA2869}" dt="2022-01-19T14:21:48.960" v="1969" actId="700"/>
          <ac:spMkLst>
            <pc:docMk/>
            <pc:sldMk cId="1699013429" sldId="631"/>
            <ac:spMk id="7" creationId="{C5BAC0F8-0125-4318-A101-924ED66751F2}"/>
          </ac:spMkLst>
        </pc:spChg>
        <pc:spChg chg="add del mod ord">
          <ac:chgData name="Kathryn Roberts" userId="2a6d605b-2b21-4ebe-bf92-690f56d7b04a" providerId="ADAL" clId="{41E0E018-993C-4A69-BE90-2C60F7CA2869}" dt="2022-01-19T14:22:23.857" v="1983" actId="21"/>
          <ac:spMkLst>
            <pc:docMk/>
            <pc:sldMk cId="1699013429" sldId="631"/>
            <ac:spMk id="9" creationId="{77FF1A49-D53E-46EC-BCFC-77A5D57E3D4B}"/>
          </ac:spMkLst>
        </pc:spChg>
        <pc:spChg chg="add del mod ord">
          <ac:chgData name="Kathryn Roberts" userId="2a6d605b-2b21-4ebe-bf92-690f56d7b04a" providerId="ADAL" clId="{41E0E018-993C-4A69-BE90-2C60F7CA2869}" dt="2022-01-19T14:22:23.440" v="1982" actId="700"/>
          <ac:spMkLst>
            <pc:docMk/>
            <pc:sldMk cId="1699013429" sldId="631"/>
            <ac:spMk id="10" creationId="{7DC046B5-C342-4AD7-A723-ACCD043CF79D}"/>
          </ac:spMkLst>
        </pc:spChg>
        <pc:spChg chg="add del mod ord">
          <ac:chgData name="Kathryn Roberts" userId="2a6d605b-2b21-4ebe-bf92-690f56d7b04a" providerId="ADAL" clId="{41E0E018-993C-4A69-BE90-2C60F7CA2869}" dt="2022-01-19T14:22:23.440" v="1982" actId="700"/>
          <ac:spMkLst>
            <pc:docMk/>
            <pc:sldMk cId="1699013429" sldId="631"/>
            <ac:spMk id="11" creationId="{5013A865-2355-4637-A8BB-B7ECEB3266FB}"/>
          </ac:spMkLst>
        </pc:spChg>
        <pc:spChg chg="add del mod ord">
          <ac:chgData name="Kathryn Roberts" userId="2a6d605b-2b21-4ebe-bf92-690f56d7b04a" providerId="ADAL" clId="{41E0E018-993C-4A69-BE90-2C60F7CA2869}" dt="2022-01-19T14:22:23.440" v="1982" actId="700"/>
          <ac:spMkLst>
            <pc:docMk/>
            <pc:sldMk cId="1699013429" sldId="631"/>
            <ac:spMk id="12" creationId="{AA9DE2B5-CCD6-4611-A7EE-2673D4D6EF30}"/>
          </ac:spMkLst>
        </pc:spChg>
        <pc:spChg chg="add del mod ord">
          <ac:chgData name="Kathryn Roberts" userId="2a6d605b-2b21-4ebe-bf92-690f56d7b04a" providerId="ADAL" clId="{41E0E018-993C-4A69-BE90-2C60F7CA2869}" dt="2022-01-19T14:22:32.491" v="1985" actId="700"/>
          <ac:spMkLst>
            <pc:docMk/>
            <pc:sldMk cId="1699013429" sldId="631"/>
            <ac:spMk id="15" creationId="{3D1EA261-42CF-44B8-9559-B8BD8523AC41}"/>
          </ac:spMkLst>
        </pc:spChg>
        <pc:spChg chg="add mod ord">
          <ac:chgData name="Kathryn Roberts" userId="2a6d605b-2b21-4ebe-bf92-690f56d7b04a" providerId="ADAL" clId="{41E0E018-993C-4A69-BE90-2C60F7CA2869}" dt="2022-01-19T14:25:09.009" v="2127" actId="20577"/>
          <ac:spMkLst>
            <pc:docMk/>
            <pc:sldMk cId="1699013429" sldId="631"/>
            <ac:spMk id="16" creationId="{EDADBAA1-F95E-4AA2-BEA3-E07BE19C6D93}"/>
          </ac:spMkLst>
        </pc:spChg>
        <pc:spChg chg="add mod ord">
          <ac:chgData name="Kathryn Roberts" userId="2a6d605b-2b21-4ebe-bf92-690f56d7b04a" providerId="ADAL" clId="{41E0E018-993C-4A69-BE90-2C60F7CA2869}" dt="2022-01-19T14:24:38.151" v="2092" actId="1076"/>
          <ac:spMkLst>
            <pc:docMk/>
            <pc:sldMk cId="1699013429" sldId="631"/>
            <ac:spMk id="17" creationId="{99EC570A-6E0F-4956-A0E6-76464543627C}"/>
          </ac:spMkLst>
        </pc:spChg>
        <pc:spChg chg="add del mod ord">
          <ac:chgData name="Kathryn Roberts" userId="2a6d605b-2b21-4ebe-bf92-690f56d7b04a" providerId="ADAL" clId="{41E0E018-993C-4A69-BE90-2C60F7CA2869}" dt="2022-01-19T14:25:16.090" v="2128" actId="21"/>
          <ac:spMkLst>
            <pc:docMk/>
            <pc:sldMk cId="1699013429" sldId="631"/>
            <ac:spMk id="18" creationId="{545158A5-F44E-4FF1-B7C0-B40A3ED1B5D5}"/>
          </ac:spMkLst>
        </pc:spChg>
        <pc:picChg chg="add del mod ord modCrop">
          <ac:chgData name="Kathryn Roberts" userId="2a6d605b-2b21-4ebe-bf92-690f56d7b04a" providerId="ADAL" clId="{41E0E018-993C-4A69-BE90-2C60F7CA2869}" dt="2022-01-19T14:22:26.924" v="1984" actId="21"/>
          <ac:picMkLst>
            <pc:docMk/>
            <pc:sldMk cId="1699013429" sldId="631"/>
            <ac:picMk id="5" creationId="{E91F5F3E-121E-4F4C-9393-6D68B4855A3B}"/>
          </ac:picMkLst>
        </pc:picChg>
        <pc:picChg chg="add del mod">
          <ac:chgData name="Kathryn Roberts" userId="2a6d605b-2b21-4ebe-bf92-690f56d7b04a" providerId="ADAL" clId="{41E0E018-993C-4A69-BE90-2C60F7CA2869}" dt="2022-01-19T14:22:23.071" v="1981"/>
          <ac:picMkLst>
            <pc:docMk/>
            <pc:sldMk cId="1699013429" sldId="631"/>
            <ac:picMk id="13" creationId="{480CEAC2-5924-4841-8FF3-C7FE658A2642}"/>
          </ac:picMkLst>
        </pc:picChg>
        <pc:picChg chg="add mod">
          <ac:chgData name="Kathryn Roberts" userId="2a6d605b-2b21-4ebe-bf92-690f56d7b04a" providerId="ADAL" clId="{41E0E018-993C-4A69-BE90-2C60F7CA2869}" dt="2022-01-19T14:22:39.882" v="1988" actId="14100"/>
          <ac:picMkLst>
            <pc:docMk/>
            <pc:sldMk cId="1699013429" sldId="631"/>
            <ac:picMk id="19" creationId="{A8EE2C3B-3A1E-4B9E-B57D-0C50A4827A1F}"/>
          </ac:picMkLst>
        </pc:picChg>
      </pc:sldChg>
      <pc:sldChg chg="addSp delSp modSp new mod setBg modClrScheme chgLayout modNotesTx">
        <pc:chgData name="Kathryn Roberts" userId="2a6d605b-2b21-4ebe-bf92-690f56d7b04a" providerId="ADAL" clId="{41E0E018-993C-4A69-BE90-2C60F7CA2869}" dt="2022-01-19T14:47:16.201" v="2684" actId="21"/>
        <pc:sldMkLst>
          <pc:docMk/>
          <pc:sldMk cId="1681971420" sldId="632"/>
        </pc:sldMkLst>
        <pc:spChg chg="del mod">
          <ac:chgData name="Kathryn Roberts" userId="2a6d605b-2b21-4ebe-bf92-690f56d7b04a" providerId="ADAL" clId="{41E0E018-993C-4A69-BE90-2C60F7CA2869}" dt="2022-01-19T14:42:17.789" v="2581" actId="478"/>
          <ac:spMkLst>
            <pc:docMk/>
            <pc:sldMk cId="1681971420" sldId="632"/>
            <ac:spMk id="2" creationId="{706A1DCD-AA55-47A7-A602-1EDF1E79E626}"/>
          </ac:spMkLst>
        </pc:spChg>
        <pc:spChg chg="del">
          <ac:chgData name="Kathryn Roberts" userId="2a6d605b-2b21-4ebe-bf92-690f56d7b04a" providerId="ADAL" clId="{41E0E018-993C-4A69-BE90-2C60F7CA2869}" dt="2022-01-19T14:35:45.432" v="2526" actId="22"/>
          <ac:spMkLst>
            <pc:docMk/>
            <pc:sldMk cId="1681971420" sldId="632"/>
            <ac:spMk id="3" creationId="{6FE45C6B-7A4F-4E5A-8FAD-0B5178A4E75C}"/>
          </ac:spMkLst>
        </pc:spChg>
        <pc:spChg chg="add del">
          <ac:chgData name="Kathryn Roberts" userId="2a6d605b-2b21-4ebe-bf92-690f56d7b04a" providerId="ADAL" clId="{41E0E018-993C-4A69-BE90-2C60F7CA2869}" dt="2022-01-19T14:33:50.060" v="2518" actId="22"/>
          <ac:spMkLst>
            <pc:docMk/>
            <pc:sldMk cId="1681971420" sldId="632"/>
            <ac:spMk id="5" creationId="{6BBC941D-99B3-440A-A588-DC41481A949D}"/>
          </ac:spMkLst>
        </pc:spChg>
        <pc:spChg chg="add mod ord">
          <ac:chgData name="Kathryn Roberts" userId="2a6d605b-2b21-4ebe-bf92-690f56d7b04a" providerId="ADAL" clId="{41E0E018-993C-4A69-BE90-2C60F7CA2869}" dt="2022-01-19T14:44:12.236" v="2648" actId="1076"/>
          <ac:spMkLst>
            <pc:docMk/>
            <pc:sldMk cId="1681971420" sldId="632"/>
            <ac:spMk id="14" creationId="{3E24E07D-4CB5-43E1-B22F-5F5131C257A3}"/>
          </ac:spMkLst>
        </pc:spChg>
        <pc:spChg chg="add del mod ord">
          <ac:chgData name="Kathryn Roberts" userId="2a6d605b-2b21-4ebe-bf92-690f56d7b04a" providerId="ADAL" clId="{41E0E018-993C-4A69-BE90-2C60F7CA2869}" dt="2022-01-19T14:47:16.201" v="2684" actId="21"/>
          <ac:spMkLst>
            <pc:docMk/>
            <pc:sldMk cId="1681971420" sldId="632"/>
            <ac:spMk id="15" creationId="{17EE4132-F6C6-411C-A3CD-6478C94A1733}"/>
          </ac:spMkLst>
        </pc:spChg>
        <pc:spChg chg="add del mod">
          <ac:chgData name="Kathryn Roberts" userId="2a6d605b-2b21-4ebe-bf92-690f56d7b04a" providerId="ADAL" clId="{41E0E018-993C-4A69-BE90-2C60F7CA2869}" dt="2022-01-19T14:43:04.948" v="2586" actId="478"/>
          <ac:spMkLst>
            <pc:docMk/>
            <pc:sldMk cId="1681971420" sldId="632"/>
            <ac:spMk id="17" creationId="{C45B5D49-A89B-476A-8C99-4D31CE0ED035}"/>
          </ac:spMkLst>
        </pc:spChg>
        <pc:picChg chg="add del mod ord modCrop">
          <ac:chgData name="Kathryn Roberts" userId="2a6d605b-2b21-4ebe-bf92-690f56d7b04a" providerId="ADAL" clId="{41E0E018-993C-4A69-BE90-2C60F7CA2869}" dt="2022-01-19T14:42:59.866" v="2585" actId="478"/>
          <ac:picMkLst>
            <pc:docMk/>
            <pc:sldMk cId="1681971420" sldId="632"/>
            <ac:picMk id="7" creationId="{0EBDAEA6-4FC4-475F-8937-7907DF672D3B}"/>
          </ac:picMkLst>
        </pc:picChg>
        <pc:picChg chg="add del mod modCrop">
          <ac:chgData name="Kathryn Roberts" userId="2a6d605b-2b21-4ebe-bf92-690f56d7b04a" providerId="ADAL" clId="{41E0E018-993C-4A69-BE90-2C60F7CA2869}" dt="2022-01-19T14:36:53.679" v="2543" actId="21"/>
          <ac:picMkLst>
            <pc:docMk/>
            <pc:sldMk cId="1681971420" sldId="632"/>
            <ac:picMk id="9" creationId="{79ABCEF0-F63A-4608-82E9-3C733CBE81F7}"/>
          </ac:picMkLst>
        </pc:picChg>
        <pc:picChg chg="add mod modCrop">
          <ac:chgData name="Kathryn Roberts" userId="2a6d605b-2b21-4ebe-bf92-690f56d7b04a" providerId="ADAL" clId="{41E0E018-993C-4A69-BE90-2C60F7CA2869}" dt="2022-01-19T14:42:03.219" v="2580" actId="26606"/>
          <ac:picMkLst>
            <pc:docMk/>
            <pc:sldMk cId="1681971420" sldId="632"/>
            <ac:picMk id="11" creationId="{DD17F8F4-598B-4D72-A351-EF7EBBAB4F32}"/>
          </ac:picMkLst>
        </pc:picChg>
        <pc:picChg chg="add mod modCrop">
          <ac:chgData name="Kathryn Roberts" userId="2a6d605b-2b21-4ebe-bf92-690f56d7b04a" providerId="ADAL" clId="{41E0E018-993C-4A69-BE90-2C60F7CA2869}" dt="2022-01-19T14:45:05.912" v="2657" actId="1076"/>
          <ac:picMkLst>
            <pc:docMk/>
            <pc:sldMk cId="1681971420" sldId="632"/>
            <ac:picMk id="13" creationId="{C5E7E134-7047-4C02-813B-8FD450231951}"/>
          </ac:picMkLst>
        </pc:picChg>
        <pc:picChg chg="add mod modCrop">
          <ac:chgData name="Kathryn Roberts" userId="2a6d605b-2b21-4ebe-bf92-690f56d7b04a" providerId="ADAL" clId="{41E0E018-993C-4A69-BE90-2C60F7CA2869}" dt="2022-01-19T14:44:50.695" v="2654" actId="732"/>
          <ac:picMkLst>
            <pc:docMk/>
            <pc:sldMk cId="1681971420" sldId="632"/>
            <ac:picMk id="20" creationId="{4F1B6E8A-4A45-468F-9B05-DE01E4DC6757}"/>
          </ac:picMkLst>
        </pc:picChg>
        <pc:cxnChg chg="add del">
          <ac:chgData name="Kathryn Roberts" userId="2a6d605b-2b21-4ebe-bf92-690f56d7b04a" providerId="ADAL" clId="{41E0E018-993C-4A69-BE90-2C60F7CA2869}" dt="2022-01-19T14:42:03.219" v="2580" actId="26606"/>
          <ac:cxnSpMkLst>
            <pc:docMk/>
            <pc:sldMk cId="1681971420" sldId="632"/>
            <ac:cxnSpMk id="18" creationId="{8F880EF2-DF79-4D9D-8F11-E91D48C79741}"/>
          </ac:cxnSpMkLst>
        </pc:cxnChg>
      </pc:sldChg>
      <pc:sldChg chg="addSp delSp modSp new del mod modAnim">
        <pc:chgData name="Kathryn Roberts" userId="2a6d605b-2b21-4ebe-bf92-690f56d7b04a" providerId="ADAL" clId="{41E0E018-993C-4A69-BE90-2C60F7CA2869}" dt="2022-01-19T17:36:39.920" v="2939" actId="2696"/>
        <pc:sldMkLst>
          <pc:docMk/>
          <pc:sldMk cId="491495730" sldId="633"/>
        </pc:sldMkLst>
        <pc:picChg chg="add del mod">
          <ac:chgData name="Kathryn Roberts" userId="2a6d605b-2b21-4ebe-bf92-690f56d7b04a" providerId="ADAL" clId="{41E0E018-993C-4A69-BE90-2C60F7CA2869}" dt="2022-01-19T14:50:41.678" v="2929"/>
          <ac:picMkLst>
            <pc:docMk/>
            <pc:sldMk cId="491495730" sldId="633"/>
            <ac:picMk id="4" creationId="{48541470-420C-41D5-80BC-70898F51CD1E}"/>
          </ac:picMkLst>
        </pc:picChg>
      </pc:sldChg>
      <pc:sldChg chg="new del">
        <pc:chgData name="Kathryn Roberts" userId="2a6d605b-2b21-4ebe-bf92-690f56d7b04a" providerId="ADAL" clId="{41E0E018-993C-4A69-BE90-2C60F7CA2869}" dt="2022-01-19T14:51:23.522" v="2936" actId="2696"/>
        <pc:sldMkLst>
          <pc:docMk/>
          <pc:sldMk cId="1112978952" sldId="634"/>
        </pc:sldMkLst>
      </pc:sldChg>
      <pc:sldChg chg="modSp add mod setBg">
        <pc:chgData name="Kathryn Roberts" userId="2a6d605b-2b21-4ebe-bf92-690f56d7b04a" providerId="ADAL" clId="{41E0E018-993C-4A69-BE90-2C60F7CA2869}" dt="2022-01-19T14:51:15.993" v="2934" actId="20577"/>
        <pc:sldMkLst>
          <pc:docMk/>
          <pc:sldMk cId="3661326037" sldId="635"/>
        </pc:sldMkLst>
        <pc:spChg chg="mod">
          <ac:chgData name="Kathryn Roberts" userId="2a6d605b-2b21-4ebe-bf92-690f56d7b04a" providerId="ADAL" clId="{41E0E018-993C-4A69-BE90-2C60F7CA2869}" dt="2022-01-19T14:51:15.993" v="2934" actId="20577"/>
          <ac:spMkLst>
            <pc:docMk/>
            <pc:sldMk cId="3661326037" sldId="635"/>
            <ac:spMk id="3" creationId="{00000000-0000-0000-0000-000000000000}"/>
          </ac:spMkLst>
        </pc:spChg>
      </pc:sldChg>
      <pc:sldChg chg="addSp delSp modSp new mod setBg modClrScheme modAnim chgLayout modNotesTx">
        <pc:chgData name="Kathryn Roberts" userId="2a6d605b-2b21-4ebe-bf92-690f56d7b04a" providerId="ADAL" clId="{41E0E018-993C-4A69-BE90-2C60F7CA2869}" dt="2022-01-19T17:41:36.180" v="3220" actId="20577"/>
        <pc:sldMkLst>
          <pc:docMk/>
          <pc:sldMk cId="3805465624" sldId="636"/>
        </pc:sldMkLst>
        <pc:spChg chg="del">
          <ac:chgData name="Kathryn Roberts" userId="2a6d605b-2b21-4ebe-bf92-690f56d7b04a" providerId="ADAL" clId="{41E0E018-993C-4A69-BE90-2C60F7CA2869}" dt="2022-01-19T17:37:35.824" v="2947" actId="700"/>
          <ac:spMkLst>
            <pc:docMk/>
            <pc:sldMk cId="3805465624" sldId="636"/>
            <ac:spMk id="2" creationId="{E705A8C8-0628-4742-BEEC-7BE417EB8535}"/>
          </ac:spMkLst>
        </pc:spChg>
        <pc:spChg chg="del">
          <ac:chgData name="Kathryn Roberts" userId="2a6d605b-2b21-4ebe-bf92-690f56d7b04a" providerId="ADAL" clId="{41E0E018-993C-4A69-BE90-2C60F7CA2869}" dt="2022-01-19T17:37:35.824" v="2947" actId="700"/>
          <ac:spMkLst>
            <pc:docMk/>
            <pc:sldMk cId="3805465624" sldId="636"/>
            <ac:spMk id="3" creationId="{E63BAA76-6397-4579-BD9B-E5A526260391}"/>
          </ac:spMkLst>
        </pc:spChg>
        <pc:spChg chg="add del mod ord">
          <ac:chgData name="Kathryn Roberts" userId="2a6d605b-2b21-4ebe-bf92-690f56d7b04a" providerId="ADAL" clId="{41E0E018-993C-4A69-BE90-2C60F7CA2869}" dt="2022-01-19T17:37:48.228" v="2949" actId="700"/>
          <ac:spMkLst>
            <pc:docMk/>
            <pc:sldMk cId="3805465624" sldId="636"/>
            <ac:spMk id="4" creationId="{6BB43E81-C2C9-43E5-A255-FE9F242E5F0E}"/>
          </ac:spMkLst>
        </pc:spChg>
        <pc:spChg chg="add del mod ord">
          <ac:chgData name="Kathryn Roberts" userId="2a6d605b-2b21-4ebe-bf92-690f56d7b04a" providerId="ADAL" clId="{41E0E018-993C-4A69-BE90-2C60F7CA2869}" dt="2022-01-19T17:37:48.228" v="2949" actId="700"/>
          <ac:spMkLst>
            <pc:docMk/>
            <pc:sldMk cId="3805465624" sldId="636"/>
            <ac:spMk id="5" creationId="{C5EACB18-05DC-4951-944F-6115B4ED7741}"/>
          </ac:spMkLst>
        </pc:spChg>
        <pc:spChg chg="add del mod ord">
          <ac:chgData name="Kathryn Roberts" userId="2a6d605b-2b21-4ebe-bf92-690f56d7b04a" providerId="ADAL" clId="{41E0E018-993C-4A69-BE90-2C60F7CA2869}" dt="2022-01-19T17:38:23.564" v="3107" actId="21"/>
          <ac:spMkLst>
            <pc:docMk/>
            <pc:sldMk cId="3805465624" sldId="636"/>
            <ac:spMk id="6" creationId="{8D468FD3-A0DD-48B0-B215-C17161817F32}"/>
          </ac:spMkLst>
        </pc:spChg>
        <pc:spChg chg="add mod ord">
          <ac:chgData name="Kathryn Roberts" userId="2a6d605b-2b21-4ebe-bf92-690f56d7b04a" providerId="ADAL" clId="{41E0E018-993C-4A69-BE90-2C60F7CA2869}" dt="2022-01-19T17:41:17.458" v="3176" actId="20577"/>
          <ac:spMkLst>
            <pc:docMk/>
            <pc:sldMk cId="3805465624" sldId="636"/>
            <ac:spMk id="7" creationId="{CCC56BDA-65B5-4F4C-A309-774AC3345773}"/>
          </ac:spMkLst>
        </pc:spChg>
        <pc:picChg chg="add mod">
          <ac:chgData name="Kathryn Roberts" userId="2a6d605b-2b21-4ebe-bf92-690f56d7b04a" providerId="ADAL" clId="{41E0E018-993C-4A69-BE90-2C60F7CA2869}" dt="2022-01-19T17:40:38.645" v="3126" actId="14100"/>
          <ac:picMkLst>
            <pc:docMk/>
            <pc:sldMk cId="3805465624" sldId="636"/>
            <ac:picMk id="1026" creationId="{1FC14F02-FC80-4AC2-B2C1-B5648CCE2D9F}"/>
          </ac:picMkLst>
        </pc:picChg>
      </pc:sldChg>
      <pc:sldChg chg="addSp delSp modSp new mod setBg chgLayout">
        <pc:chgData name="Kathryn Roberts" userId="2a6d605b-2b21-4ebe-bf92-690f56d7b04a" providerId="ADAL" clId="{41E0E018-993C-4A69-BE90-2C60F7CA2869}" dt="2022-01-21T18:01:21.306" v="5905" actId="5793"/>
        <pc:sldMkLst>
          <pc:docMk/>
          <pc:sldMk cId="3252948676" sldId="637"/>
        </pc:sldMkLst>
        <pc:spChg chg="del">
          <ac:chgData name="Kathryn Roberts" userId="2a6d605b-2b21-4ebe-bf92-690f56d7b04a" providerId="ADAL" clId="{41E0E018-993C-4A69-BE90-2C60F7CA2869}" dt="2022-01-19T17:45:40.780" v="3467" actId="478"/>
          <ac:spMkLst>
            <pc:docMk/>
            <pc:sldMk cId="3252948676" sldId="637"/>
            <ac:spMk id="2" creationId="{C4EDDF2F-36A1-4E18-AF23-D642E65B51C1}"/>
          </ac:spMkLst>
        </pc:spChg>
        <pc:spChg chg="add mod ord">
          <ac:chgData name="Kathryn Roberts" userId="2a6d605b-2b21-4ebe-bf92-690f56d7b04a" providerId="ADAL" clId="{41E0E018-993C-4A69-BE90-2C60F7CA2869}" dt="2022-01-20T08:55:50.313" v="4861" actId="255"/>
          <ac:spMkLst>
            <pc:docMk/>
            <pc:sldMk cId="3252948676" sldId="637"/>
            <ac:spMk id="2" creationId="{CA7E6C10-4861-4537-97E8-28A6733DC4E3}"/>
          </ac:spMkLst>
        </pc:spChg>
        <pc:spChg chg="mod ord">
          <ac:chgData name="Kathryn Roberts" userId="2a6d605b-2b21-4ebe-bf92-690f56d7b04a" providerId="ADAL" clId="{41E0E018-993C-4A69-BE90-2C60F7CA2869}" dt="2022-01-21T18:01:21.306" v="5905" actId="5793"/>
          <ac:spMkLst>
            <pc:docMk/>
            <pc:sldMk cId="3252948676" sldId="637"/>
            <ac:spMk id="3" creationId="{87F19351-0A5E-4C53-A7E7-09244BEA720E}"/>
          </ac:spMkLst>
        </pc:spChg>
      </pc:sldChg>
      <pc:sldChg chg="addSp delSp modSp add mod chgLayout">
        <pc:chgData name="Kathryn Roberts" userId="2a6d605b-2b21-4ebe-bf92-690f56d7b04a" providerId="ADAL" clId="{41E0E018-993C-4A69-BE90-2C60F7CA2869}" dt="2022-01-21T18:02:19.802" v="5918" actId="1076"/>
        <pc:sldMkLst>
          <pc:docMk/>
          <pc:sldMk cId="337652139" sldId="638"/>
        </pc:sldMkLst>
        <pc:spChg chg="mod ord">
          <ac:chgData name="Kathryn Roberts" userId="2a6d605b-2b21-4ebe-bf92-690f56d7b04a" providerId="ADAL" clId="{41E0E018-993C-4A69-BE90-2C60F7CA2869}" dt="2022-01-21T18:02:13.406" v="5915" actId="1076"/>
          <ac:spMkLst>
            <pc:docMk/>
            <pc:sldMk cId="337652139" sldId="638"/>
            <ac:spMk id="3" creationId="{87F19351-0A5E-4C53-A7E7-09244BEA720E}"/>
          </ac:spMkLst>
        </pc:spChg>
        <pc:spChg chg="add del mod">
          <ac:chgData name="Kathryn Roberts" userId="2a6d605b-2b21-4ebe-bf92-690f56d7b04a" providerId="ADAL" clId="{41E0E018-993C-4A69-BE90-2C60F7CA2869}" dt="2022-01-20T13:33:06.384" v="4906" actId="21"/>
          <ac:spMkLst>
            <pc:docMk/>
            <pc:sldMk cId="337652139" sldId="638"/>
            <ac:spMk id="4" creationId="{EF384017-67EC-4C68-B811-E7F7BD4E525C}"/>
          </ac:spMkLst>
        </pc:spChg>
        <pc:spChg chg="add del mod">
          <ac:chgData name="Kathryn Roberts" userId="2a6d605b-2b21-4ebe-bf92-690f56d7b04a" providerId="ADAL" clId="{41E0E018-993C-4A69-BE90-2C60F7CA2869}" dt="2022-01-20T13:33:09.829" v="4907" actId="21"/>
          <ac:spMkLst>
            <pc:docMk/>
            <pc:sldMk cId="337652139" sldId="638"/>
            <ac:spMk id="6" creationId="{BD26B422-F57D-449F-BDC8-A257B2D791FB}"/>
          </ac:spMkLst>
        </pc:spChg>
        <pc:spChg chg="add del mod">
          <ac:chgData name="Kathryn Roberts" userId="2a6d605b-2b21-4ebe-bf92-690f56d7b04a" providerId="ADAL" clId="{41E0E018-993C-4A69-BE90-2C60F7CA2869}" dt="2022-01-20T13:32:41.600" v="4901" actId="478"/>
          <ac:spMkLst>
            <pc:docMk/>
            <pc:sldMk cId="337652139" sldId="638"/>
            <ac:spMk id="8" creationId="{2E9D494C-7AC9-4927-828C-A7FD881D0C71}"/>
          </ac:spMkLst>
        </pc:spChg>
        <pc:spChg chg="add mod">
          <ac:chgData name="Kathryn Roberts" userId="2a6d605b-2b21-4ebe-bf92-690f56d7b04a" providerId="ADAL" clId="{41E0E018-993C-4A69-BE90-2C60F7CA2869}" dt="2022-01-21T18:02:19.802" v="5918" actId="1076"/>
          <ac:spMkLst>
            <pc:docMk/>
            <pc:sldMk cId="337652139" sldId="638"/>
            <ac:spMk id="11" creationId="{326B8402-BB79-4137-9753-F7E70B3F0908}"/>
          </ac:spMkLst>
        </pc:spChg>
        <pc:spChg chg="add del mod ord">
          <ac:chgData name="Kathryn Roberts" userId="2a6d605b-2b21-4ebe-bf92-690f56d7b04a" providerId="ADAL" clId="{41E0E018-993C-4A69-BE90-2C60F7CA2869}" dt="2022-01-21T18:02:02.631" v="5911"/>
          <ac:spMkLst>
            <pc:docMk/>
            <pc:sldMk cId="337652139" sldId="638"/>
            <ac:spMk id="13" creationId="{30E7129B-A2F2-4482-A7E6-35B4D48F1B4D}"/>
          </ac:spMkLst>
        </pc:spChg>
        <pc:picChg chg="add mod">
          <ac:chgData name="Kathryn Roberts" userId="2a6d605b-2b21-4ebe-bf92-690f56d7b04a" providerId="ADAL" clId="{41E0E018-993C-4A69-BE90-2C60F7CA2869}" dt="2022-01-21T18:02:14.986" v="5916" actId="1076"/>
          <ac:picMkLst>
            <pc:docMk/>
            <pc:sldMk cId="337652139" sldId="638"/>
            <ac:picMk id="9" creationId="{4C296AAF-0745-4327-AEAE-8B63300221AA}"/>
          </ac:picMkLst>
        </pc:picChg>
        <pc:picChg chg="add mod">
          <ac:chgData name="Kathryn Roberts" userId="2a6d605b-2b21-4ebe-bf92-690f56d7b04a" providerId="ADAL" clId="{41E0E018-993C-4A69-BE90-2C60F7CA2869}" dt="2022-01-21T18:02:16.882" v="5917" actId="1076"/>
          <ac:picMkLst>
            <pc:docMk/>
            <pc:sldMk cId="337652139" sldId="638"/>
            <ac:picMk id="12" creationId="{CACAE043-7F77-4B96-BA1D-EF4611F4AA9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311B0A-A7AB-4B9A-BC8D-B13CAEB8FAD1}" type="datetimeFigureOut">
              <a:rPr lang="en-GB" smtClean="0"/>
              <a:t>21/01/2022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CEAF5D-A94A-4955-B82E-8236CC92B900}" type="slidenum">
              <a:rPr lang="en-GB" smtClean="0"/>
              <a:t>‹#›</a:t>
            </a:fld>
            <a:endParaRPr lang="en-GB"/>
          </a:p>
        </p:txBody>
      </p:sp>
    </p:spTree>
    <p:extLst>
      <p:ext uri="{BB962C8B-B14F-4D97-AF65-F5344CB8AC3E}">
        <p14:creationId xmlns:p14="http://schemas.microsoft.com/office/powerpoint/2010/main" val="12666390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isha.sadhguru.org/sg/en/wisdom/article/health-and-wellbeing-4-sadhguru-quotes"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marketbusinessnews.com/financial-glossary/wellness-tourism/"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businessinsider.com/most-outrageous-hotel-amenities-2017-3#workout-concierges-15"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s://www.mckinsey.com/industries/consumer-packaged-goods/our-insights/wellness-in-2030" TargetMode="External"/><Relationship Id="rId5" Type="http://schemas.openxmlformats.org/officeDocument/2006/relationships/hyperlink" Target="https://cdn.theculturetrip.com/wp-content/uploads/2017/01/juico-087-edit.jpg" TargetMode="External"/><Relationship Id="rId4" Type="http://schemas.openxmlformats.org/officeDocument/2006/relationships/hyperlink" Target="https://www.forbes.com/sites/irenelevine/2018/09/10/luxury-hotels-carve-out-wellness-enclaves-for-health-conscious-travelers/?sh=36170ffb78e1" TargetMode="External"/></Relationships>
</file>

<file path=ppt/notesSlides/_rels/notesSlide15.xml.rels><?xml version="1.0" encoding="UTF-8" standalone="yes"?>
<Relationships xmlns="http://schemas.openxmlformats.org/package/2006/relationships"><Relationship Id="rId8" Type="http://schemas.openxmlformats.org/officeDocument/2006/relationships/hyperlink" Target="https://www.betterup.com/en-us/resources/blog/what-is-mental-wellbeing-3-steps-to-boost-your-mental-health" TargetMode="External"/><Relationship Id="rId13" Type="http://schemas.openxmlformats.org/officeDocument/2006/relationships/hyperlink" Target="https://www.betterup.com/en-us/resources/blog/physical-well-being-and-health-what-it-is-and-how-to-achieve-it" TargetMode="External"/><Relationship Id="rId3" Type="http://schemas.openxmlformats.org/officeDocument/2006/relationships/hyperlink" Target="https://www.health.harvard.edu/staying-healthy/how-to-boost-your-immune-system" TargetMode="External"/><Relationship Id="rId7" Type="http://schemas.openxmlformats.org/officeDocument/2006/relationships/hyperlink" Target="https://www.betterup.com/en-us/resources/blog/did-support-seeking-become-normal" TargetMode="External"/><Relationship Id="rId12" Type="http://schemas.openxmlformats.org/officeDocument/2006/relationships/hyperlink" Target="https://financialpost.com/news/retail-marketing/meal-kit-popularity-explodes-during-pandemic-putting-more-pressure-on-traditional-grocers-to-change" TargetMode="External"/><Relationship Id="rId2" Type="http://schemas.openxmlformats.org/officeDocument/2006/relationships/slide" Target="../slides/slide15.xml"/><Relationship Id="rId1" Type="http://schemas.openxmlformats.org/officeDocument/2006/relationships/notesMaster" Target="../notesMasters/notesMaster1.xml"/><Relationship Id="rId6" Type="http://schemas.openxmlformats.org/officeDocument/2006/relationships/hyperlink" Target="https://www.betterup.com/en-us/resources/blog/what-is-languish-how-to-flourish" TargetMode="External"/><Relationship Id="rId11" Type="http://schemas.openxmlformats.org/officeDocument/2006/relationships/hyperlink" Target="https://www.eatingwell.com/article/292256/what-are-adaptogens-and-are-they-good-for-you/" TargetMode="External"/><Relationship Id="rId5" Type="http://schemas.openxmlformats.org/officeDocument/2006/relationships/hyperlink" Target="https://www.theatlantic.com/health/archive/2019/01/ugly-produce-startups-food-waste/581182/" TargetMode="External"/><Relationship Id="rId10" Type="http://schemas.openxmlformats.org/officeDocument/2006/relationships/hyperlink" Target="https://www.healthline.com/nutrition/rhodiola-rosea" TargetMode="External"/><Relationship Id="rId4" Type="http://schemas.openxmlformats.org/officeDocument/2006/relationships/hyperlink" Target="https://www.betterup.com/en-us/resources/blog/sleep-isnt-just-a-personal-issue-its-a-business-imperative" TargetMode="External"/><Relationship Id="rId9" Type="http://schemas.openxmlformats.org/officeDocument/2006/relationships/hyperlink" Target="https://www.healthline.com/nutrition/12-proven-ashwagandha-benefits"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eu.usatoday.com/story/travel/roadwarriorvoices/2017/03/06/hotel-beds-mattresses-westin-hilton-fairmont/98659552/" TargetMode="External"/><Relationship Id="rId2" Type="http://schemas.openxmlformats.org/officeDocument/2006/relationships/slide" Target="../slides/slide18.xml"/><Relationship Id="rId1" Type="http://schemas.openxmlformats.org/officeDocument/2006/relationships/notesMaster" Target="../notesMasters/notesMaster1.xml"/><Relationship Id="rId4" Type="http://schemas.openxmlformats.org/officeDocument/2006/relationships/hyperlink" Target="http://www.cladglobal.com/CLADnews/architecture-design/Lithuanian-spa-to-focus-on-sleep-wellness/340619" TargetMode="Externa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marketwatch.com/press-release/equinox-launches-equinox-hotels-at-35-hudson-yards-defines-new-genre-of-luxury-travel-2019-03-27" TargetMode="External"/><Relationship Id="rId2" Type="http://schemas.openxmlformats.org/officeDocument/2006/relationships/slide" Target="../slides/slide19.xml"/><Relationship Id="rId1" Type="http://schemas.openxmlformats.org/officeDocument/2006/relationships/notesMaster" Target="../notesMasters/notesMaster1.xml"/><Relationship Id="rId4" Type="http://schemas.openxmlformats.org/officeDocument/2006/relationships/hyperlink" Target="https://www.businesswire.com/news/home/20171110005204/en/Midtown-Athletic-Clubs-Announces-Grand-Opening-Hotel"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alamo.com/en_US/scenic-route/family-travel-trends-survey.html" TargetMode="External"/><Relationship Id="rId7" Type="http://schemas.openxmlformats.org/officeDocument/2006/relationships/hyperlink" Target="https://recommend.com/destinations/new-york-hotel-offers-special-incentives-digital-detox-package/" TargetMode="External"/><Relationship Id="rId2" Type="http://schemas.openxmlformats.org/officeDocument/2006/relationships/slide" Target="../slides/slide24.xml"/><Relationship Id="rId1" Type="http://schemas.openxmlformats.org/officeDocument/2006/relationships/notesMaster" Target="../notesMasters/notesMaster1.xml"/><Relationship Id="rId6" Type="http://schemas.openxmlformats.org/officeDocument/2006/relationships/hyperlink" Target="https://partner.booking.com/en-gb/click-magazine/spotlight-digital-detox-hotels" TargetMode="External"/><Relationship Id="rId5" Type="http://schemas.openxmlformats.org/officeDocument/2006/relationships/hyperlink" Target="https://www.journals.uchicago.edu/doi/full/10.1086/691462" TargetMode="External"/><Relationship Id="rId4" Type="http://schemas.openxmlformats.org/officeDocument/2006/relationships/hyperlink" Target="https://hbr.org/2014/01/research-using-a-smartphone-after-9-pm-leaves-workers-disengaged" TargetMode="Externa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nationalwellness.org/resources/six-dimensions-of-wellness/" TargetMode="External"/><Relationship Id="rId2" Type="http://schemas.openxmlformats.org/officeDocument/2006/relationships/slide" Target="../slides/slide25.xml"/><Relationship Id="rId1" Type="http://schemas.openxmlformats.org/officeDocument/2006/relationships/notesMaster" Target="../notesMasters/notesMaster1.xml"/><Relationship Id="rId6" Type="http://schemas.openxmlformats.org/officeDocument/2006/relationships/hyperlink" Target="https://www.betterup.com/en-us/resources/blog/5-areas-of-accelerated-personal-growth-during-the-pandemic" TargetMode="External"/><Relationship Id="rId5" Type="http://schemas.openxmlformats.org/officeDocument/2006/relationships/hyperlink" Target="https://www.wsj.com/articles/the-work-from-home-shift-shocked-companiesnow-theyre-learning-its-lessons-11595649628" TargetMode="External"/><Relationship Id="rId4" Type="http://schemas.openxmlformats.org/officeDocument/2006/relationships/hyperlink" Target="https://natfluence.com/health-wellness-business-opportunities-and-trends-for-entrepreneurs/" TargetMode="Externa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globalwellnessinstitute.org/wp-content/uploads/2021/11/GWI-WE-Monitor-2021_final-digital.pdf"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glion.edu/magazine/new-normal-new-opportunities-for-the-global-wellness-industry/"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a:t>
            </a:fld>
            <a:endParaRPr lang="en-GB" dirty="0"/>
          </a:p>
        </p:txBody>
      </p:sp>
    </p:spTree>
    <p:extLst>
      <p:ext uri="{BB962C8B-B14F-4D97-AF65-F5344CB8AC3E}">
        <p14:creationId xmlns:p14="http://schemas.microsoft.com/office/powerpoint/2010/main" val="11202223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a:t>
            </a:fld>
            <a:endParaRPr lang="en-GB"/>
          </a:p>
        </p:txBody>
      </p:sp>
    </p:spTree>
    <p:extLst>
      <p:ext uri="{BB962C8B-B14F-4D97-AF65-F5344CB8AC3E}">
        <p14:creationId xmlns:p14="http://schemas.microsoft.com/office/powerpoint/2010/main" val="41602004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Health and Wellbeing: 4 </a:t>
            </a:r>
            <a:r>
              <a:rPr lang="en-GB" dirty="0" err="1">
                <a:hlinkClick r:id="rId3"/>
              </a:rPr>
              <a:t>Sadhguru</a:t>
            </a:r>
            <a:r>
              <a:rPr lang="en-GB" dirty="0">
                <a:hlinkClick r:id="rId3"/>
              </a:rPr>
              <a:t> Quotes</a:t>
            </a:r>
            <a:endParaRPr lang="en-GB" dirty="0"/>
          </a:p>
          <a:p>
            <a:endParaRPr lang="en-GB" dirty="0"/>
          </a:p>
          <a:p>
            <a:r>
              <a:rPr lang="en-GB" dirty="0"/>
              <a:t>What else do you think Health and wellbeing might mean?</a:t>
            </a:r>
          </a:p>
        </p:txBody>
      </p:sp>
      <p:sp>
        <p:nvSpPr>
          <p:cNvPr id="4" name="Slide Number Placeholder 3"/>
          <p:cNvSpPr>
            <a:spLocks noGrp="1"/>
          </p:cNvSpPr>
          <p:nvPr>
            <p:ph type="sldNum" sz="quarter" idx="5"/>
          </p:nvPr>
        </p:nvSpPr>
        <p:spPr/>
        <p:txBody>
          <a:bodyPr/>
          <a:lstStyle/>
          <a:p>
            <a:fld id="{31CEAF5D-A94A-4955-B82E-8236CC92B900}" type="slidenum">
              <a:rPr lang="en-GB" smtClean="0"/>
              <a:t>3</a:t>
            </a:fld>
            <a:endParaRPr lang="en-GB"/>
          </a:p>
        </p:txBody>
      </p:sp>
    </p:spTree>
    <p:extLst>
      <p:ext uri="{BB962C8B-B14F-4D97-AF65-F5344CB8AC3E}">
        <p14:creationId xmlns:p14="http://schemas.microsoft.com/office/powerpoint/2010/main" val="30973467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students ideas on what it is to be healthy and what we need to do to stay health. How can this be applied to hospitality? What we do and can offer is exactly what our customers are looking for</a:t>
            </a:r>
          </a:p>
        </p:txBody>
      </p:sp>
      <p:sp>
        <p:nvSpPr>
          <p:cNvPr id="4" name="Slide Number Placeholder 3"/>
          <p:cNvSpPr>
            <a:spLocks noGrp="1"/>
          </p:cNvSpPr>
          <p:nvPr>
            <p:ph type="sldNum" sz="quarter" idx="5"/>
          </p:nvPr>
        </p:nvSpPr>
        <p:spPr/>
        <p:txBody>
          <a:bodyPr/>
          <a:lstStyle/>
          <a:p>
            <a:fld id="{31CEAF5D-A94A-4955-B82E-8236CC92B900}" type="slidenum">
              <a:rPr lang="en-GB" smtClean="0"/>
              <a:t>4</a:t>
            </a:fld>
            <a:endParaRPr lang="en-GB"/>
          </a:p>
        </p:txBody>
      </p:sp>
    </p:spTree>
    <p:extLst>
      <p:ext uri="{BB962C8B-B14F-4D97-AF65-F5344CB8AC3E}">
        <p14:creationId xmlns:p14="http://schemas.microsoft.com/office/powerpoint/2010/main" val="34271090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From womb-shaped beds to digital detox packages, the hospitality industry is offering more than ever for wellness-focused guests. But what are some of the key developments in the health-conscious trend that is gradually transforming the industry?</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In the 21</a:t>
            </a:r>
            <a:r>
              <a:rPr lang="en-GB" sz="1200" b="0" i="0" u="none" strike="noStrike" kern="1200" baseline="30000" dirty="0">
                <a:solidFill>
                  <a:schemeClr val="tx1"/>
                </a:solidFill>
                <a:effectLst/>
                <a:latin typeface="+mn-lt"/>
                <a:ea typeface="+mn-ea"/>
                <a:cs typeface="+mn-cs"/>
              </a:rPr>
              <a:t>st</a:t>
            </a:r>
            <a:r>
              <a:rPr lang="en-GB" sz="1200" b="0" i="0" u="none" strike="noStrike" kern="1200" dirty="0">
                <a:solidFill>
                  <a:schemeClr val="tx1"/>
                </a:solidFill>
                <a:effectLst/>
                <a:latin typeface="+mn-lt"/>
                <a:ea typeface="+mn-ea"/>
                <a:cs typeface="+mn-cs"/>
              </a:rPr>
              <a:t> century, public understanding of health has evolved beyond simply the presence or absence of sickness and physical disability. Whether at work or play, home or abroad, everyday people are increasingly conscious that health is a complex spectrum rather than a simple binary. This growing awareness is encapsulated in the global ‘wellness’ trend, which expands the concept of health to include such diverse fields as nutrition, self-care, social satisfaction and fitness.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Wellness might be the buzzword of the day, but it’s hardly a new concept. The preamble to World Health Organization’s constitution, adopted in the late 1940s, defines health as “a state of complete physical, mental and social well-being and not merely the absence of disease or infirmity”.  Nevertheless, the last decade has seen a wider recognition of the broader wellness concept, and it is driving consumer expectations in virtually every aspect of life, from what we buy from the supermarket to how we choose to spend our free time.</a:t>
            </a:r>
            <a:endParaRPr lang="en-GB" dirty="0"/>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5</a:t>
            </a:fld>
            <a:endParaRPr lang="en-GB"/>
          </a:p>
        </p:txBody>
      </p:sp>
    </p:spTree>
    <p:extLst>
      <p:ext uri="{BB962C8B-B14F-4D97-AF65-F5344CB8AC3E}">
        <p14:creationId xmlns:p14="http://schemas.microsoft.com/office/powerpoint/2010/main" val="38142715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 remember walking down a dingy corridor in the early noughties, towel in hand, trainers squeaking on the polished tiles as I made my way to the dreaded, airless corner of a hotel that made up their gym offering.</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How today’s hospitality spaces have changed! From the days where fitness and wellness were relegated to the back corner, we are now in </a:t>
            </a:r>
            <a:r>
              <a:rPr lang="en-GB" sz="1200" b="1" dirty="0"/>
              <a:t>an era where they are front and centre</a:t>
            </a:r>
            <a:r>
              <a:rPr lang="en-GB" sz="1200" dirty="0"/>
              <a:t>. The reason for this is no mystery — </a:t>
            </a:r>
            <a:r>
              <a:rPr lang="en-GB" sz="1200" b="1" dirty="0"/>
              <a:t>wellness is one of the fastest growing sectors </a:t>
            </a:r>
            <a:r>
              <a:rPr lang="en-GB" sz="1200" dirty="0"/>
              <a:t>in the hospitality industry and, according to the Global Wellness Institute’s latest report, its growth is on an upward trend, expected to reach a </a:t>
            </a:r>
            <a:r>
              <a:rPr lang="en-GB" sz="1200" b="1" dirty="0"/>
              <a:t>projected $919 billion by 2022.</a:t>
            </a:r>
          </a:p>
          <a:p>
            <a:br>
              <a:rPr lang="en-GB" dirty="0"/>
            </a:br>
            <a:r>
              <a:rPr lang="en-GB" dirty="0"/>
              <a:t>Click the Westin link and take the Students through the Running Concierge concept. Gather thoughts / perspectives.</a:t>
            </a:r>
          </a:p>
        </p:txBody>
      </p:sp>
      <p:sp>
        <p:nvSpPr>
          <p:cNvPr id="4" name="Slide Number Placeholder 3"/>
          <p:cNvSpPr>
            <a:spLocks noGrp="1"/>
          </p:cNvSpPr>
          <p:nvPr>
            <p:ph type="sldNum" sz="quarter" idx="5"/>
          </p:nvPr>
        </p:nvSpPr>
        <p:spPr/>
        <p:txBody>
          <a:bodyPr/>
          <a:lstStyle/>
          <a:p>
            <a:fld id="{31CEAF5D-A94A-4955-B82E-8236CC92B900}" type="slidenum">
              <a:rPr lang="en-GB" smtClean="0"/>
              <a:t>6</a:t>
            </a:fld>
            <a:endParaRPr lang="en-GB"/>
          </a:p>
        </p:txBody>
      </p:sp>
    </p:spTree>
    <p:extLst>
      <p:ext uri="{BB962C8B-B14F-4D97-AF65-F5344CB8AC3E}">
        <p14:creationId xmlns:p14="http://schemas.microsoft.com/office/powerpoint/2010/main" val="39483082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Valued at $4.2 trillion (£3.4 trillion) in 2017, the wellness economy continues to expand faster than global economic growth. </a:t>
            </a:r>
          </a:p>
          <a:p>
            <a:endParaRPr lang="en-GB" dirty="0"/>
          </a:p>
          <a:p>
            <a:r>
              <a:rPr lang="en-GB" sz="1200" kern="1200" dirty="0">
                <a:solidFill>
                  <a:schemeClr val="tx1"/>
                </a:solidFill>
                <a:effectLst/>
                <a:latin typeface="+mn-lt"/>
                <a:ea typeface="+mn-ea"/>
                <a:cs typeface="+mn-cs"/>
              </a:rPr>
              <a:t>The Global Wellness Institute (GWI) defines wellness as t</a:t>
            </a:r>
            <a:r>
              <a:rPr lang="en-GB" sz="1200" b="1" i="1" kern="1200" dirty="0">
                <a:solidFill>
                  <a:schemeClr val="tx1"/>
                </a:solidFill>
                <a:effectLst/>
                <a:latin typeface="+mn-lt"/>
                <a:ea typeface="+mn-ea"/>
                <a:cs typeface="+mn-cs"/>
              </a:rPr>
              <a:t>he active pursuit of activities, choices, and lifestyles that lead to a state of holistic health. </a:t>
            </a:r>
            <a:r>
              <a:rPr lang="en-GB" sz="1200" kern="1200" dirty="0">
                <a:solidFill>
                  <a:schemeClr val="tx1"/>
                </a:solidFill>
                <a:effectLst/>
                <a:latin typeface="+mn-lt"/>
                <a:ea typeface="+mn-ea"/>
                <a:cs typeface="+mn-cs"/>
              </a:rPr>
              <a:t>In 2014, GWI published the first Global Spa &amp; Wellness Economy Monitor, measuring the size of the global wellness economy for the first time. </a:t>
            </a:r>
            <a:r>
              <a:rPr lang="en-GB" sz="1200" b="1" i="1" kern="1200" dirty="0">
                <a:solidFill>
                  <a:schemeClr val="tx1"/>
                </a:solidFill>
                <a:effectLst/>
                <a:latin typeface="+mn-lt"/>
                <a:ea typeface="+mn-ea"/>
                <a:cs typeface="+mn-cs"/>
              </a:rPr>
              <a:t>The wellness economy encompasses industries that enable consumers to incorporate wellness activities and lifestyles into their daily lives. </a:t>
            </a:r>
            <a:r>
              <a:rPr lang="en-GB" sz="1200" kern="1200" dirty="0">
                <a:solidFill>
                  <a:schemeClr val="tx1"/>
                </a:solidFill>
                <a:effectLst/>
                <a:latin typeface="+mn-lt"/>
                <a:ea typeface="+mn-ea"/>
                <a:cs typeface="+mn-cs"/>
              </a:rPr>
              <a:t> They include ten sectors in the global wellness economy (see screen), which together are worth $4.2 trillion in 2017, representing 5.3% of global economic output. By comparison, global health expenditures were estimated at $7.3 trillion in 2015. From 2015-2017, the wellness economy grew from $3.7 trillion to $4.2 trillion, or by 6.4% annually, a growth rate nearly twice as fast as global economic growth (3.6%). </a:t>
            </a:r>
            <a:endParaRPr lang="en-GB" dirty="0"/>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7</a:t>
            </a:fld>
            <a:endParaRPr lang="en-GB"/>
          </a:p>
        </p:txBody>
      </p:sp>
    </p:spTree>
    <p:extLst>
      <p:ext uri="{BB962C8B-B14F-4D97-AF65-F5344CB8AC3E}">
        <p14:creationId xmlns:p14="http://schemas.microsoft.com/office/powerpoint/2010/main" val="21932011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the 2013 </a:t>
            </a:r>
            <a:r>
              <a:rPr lang="en-GB" sz="1200" i="1" kern="1200" dirty="0">
                <a:solidFill>
                  <a:schemeClr val="tx1"/>
                </a:solidFill>
                <a:effectLst/>
                <a:latin typeface="+mn-lt"/>
                <a:ea typeface="+mn-ea"/>
                <a:cs typeface="+mn-cs"/>
              </a:rPr>
              <a:t>Wellness Tourism Economy </a:t>
            </a:r>
            <a:r>
              <a:rPr lang="en-GB" sz="1200" kern="1200" dirty="0">
                <a:solidFill>
                  <a:schemeClr val="tx1"/>
                </a:solidFill>
                <a:effectLst/>
                <a:latin typeface="+mn-lt"/>
                <a:ea typeface="+mn-ea"/>
                <a:cs typeface="+mn-cs"/>
              </a:rPr>
              <a:t>inaugural study, GWI defined wellness tourism as </a:t>
            </a:r>
            <a:r>
              <a:rPr lang="en-GB" sz="1200" b="1" i="1" kern="1200" dirty="0">
                <a:solidFill>
                  <a:schemeClr val="tx1"/>
                </a:solidFill>
                <a:effectLst/>
                <a:latin typeface="+mn-lt"/>
                <a:ea typeface="+mn-ea"/>
                <a:cs typeface="+mn-cs"/>
              </a:rPr>
              <a:t>travel associated with the pursuit of maintaining or enhancing one’s personal wellbeing </a:t>
            </a:r>
            <a:r>
              <a:rPr lang="en-GB" sz="1200" kern="1200" dirty="0">
                <a:solidFill>
                  <a:schemeClr val="tx1"/>
                </a:solidFill>
                <a:effectLst/>
                <a:latin typeface="+mn-lt"/>
                <a:ea typeface="+mn-ea"/>
                <a:cs typeface="+mn-cs"/>
              </a:rPr>
              <a:t>and measured its global size for the first time. Fast-forward five years, and wellness tourism was now recognised as a significant and fast-growing tourism segment. Globally, wellness tourism has expanded from $563.2 billion in 2015 to $639.4 billion in 2017. The sector’s 6.5% annual growth rate from 2015- 2017 is more than double the 3.2% growth rate for general tourism. Travelers made 830 million wellness trips in 2017, which is 139 million more than in 2015. </a:t>
            </a:r>
          </a:p>
          <a:p>
            <a:endParaRPr lang="en-GB" dirty="0"/>
          </a:p>
          <a:p>
            <a:r>
              <a:rPr lang="en-GB" sz="1200" kern="1200" dirty="0">
                <a:solidFill>
                  <a:schemeClr val="tx1"/>
                </a:solidFill>
                <a:effectLst/>
                <a:latin typeface="+mn-lt"/>
                <a:ea typeface="+mn-ea"/>
                <a:cs typeface="+mn-cs"/>
              </a:rPr>
              <a:t>Wellness tourism creates opportunities for wellness businesses and other businesses. The expenditures of wellness travellers benefit all travel industry segments (see screen). While some expenditures are made on wellness-focused activities (such as visiting a hot spring, getting a massage, or taking a meditation or fitness class), others are “generic” travel expenditures (such as transportation, food and lodging, shopping, etc.). As more consumers incorporate wellness into their lifestyles, there are many opportunities for all businesses to infuse wellness into their offerings and capture spending by wellness travellers. </a:t>
            </a:r>
            <a:endParaRPr lang="en-GB" dirty="0"/>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8</a:t>
            </a:fld>
            <a:endParaRPr lang="en-GB"/>
          </a:p>
        </p:txBody>
      </p:sp>
    </p:spTree>
    <p:extLst>
      <p:ext uri="{BB962C8B-B14F-4D97-AF65-F5344CB8AC3E}">
        <p14:creationId xmlns:p14="http://schemas.microsoft.com/office/powerpoint/2010/main" val="2557878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wellness tourism market includes two types of travellers: those who are motivated by wellness to take the trip or choose the destination </a:t>
            </a:r>
            <a:r>
              <a:rPr lang="en-GB" sz="1200" b="1" i="1" kern="1200" dirty="0">
                <a:solidFill>
                  <a:schemeClr val="tx1"/>
                </a:solidFill>
                <a:effectLst/>
                <a:latin typeface="+mn-lt"/>
                <a:ea typeface="+mn-ea"/>
                <a:cs typeface="+mn-cs"/>
              </a:rPr>
              <a:t>(primary wellness travellers) </a:t>
            </a:r>
            <a:r>
              <a:rPr lang="en-GB" sz="1200" kern="1200" dirty="0">
                <a:solidFill>
                  <a:schemeClr val="tx1"/>
                </a:solidFill>
                <a:effectLst/>
                <a:latin typeface="+mn-lt"/>
                <a:ea typeface="+mn-ea"/>
                <a:cs typeface="+mn-cs"/>
              </a:rPr>
              <a:t>and those who seek to maintain wellness or engage in wellness activities during travel </a:t>
            </a:r>
            <a:r>
              <a:rPr lang="en-GB" sz="1200" b="1" i="1" kern="1200" dirty="0">
                <a:solidFill>
                  <a:schemeClr val="tx1"/>
                </a:solidFill>
                <a:effectLst/>
                <a:latin typeface="+mn-lt"/>
                <a:ea typeface="+mn-ea"/>
                <a:cs typeface="+mn-cs"/>
              </a:rPr>
              <a:t>(secondary wellness travellers)</a:t>
            </a:r>
            <a:r>
              <a:rPr lang="en-GB" sz="1200" kern="1200" dirty="0">
                <a:solidFill>
                  <a:schemeClr val="tx1"/>
                </a:solidFill>
                <a:effectLst/>
                <a:latin typeface="+mn-lt"/>
                <a:ea typeface="+mn-ea"/>
                <a:cs typeface="+mn-cs"/>
              </a:rPr>
              <a:t>. The bulk of wellness travel is done by secondary wellness travellers, who account for 89% of wellness tourism trips and 86% of expenditures in 2017. Wellness tourism is also high-yield tourism. GWI estimates that international wellness travellers spend at a 53% premium (over the average international tourist), while domestic wellness travellers spend at a 178% premium (over the average domestic tourist). </a:t>
            </a:r>
          </a:p>
          <a:p>
            <a:endParaRPr lang="en-GB" dirty="0"/>
          </a:p>
          <a:p>
            <a:r>
              <a:rPr lang="en-GB" sz="1200" kern="1200" dirty="0">
                <a:solidFill>
                  <a:schemeClr val="tx1"/>
                </a:solidFill>
                <a:effectLst/>
                <a:latin typeface="+mn-lt"/>
                <a:ea typeface="+mn-ea"/>
                <a:cs typeface="+mn-cs"/>
              </a:rPr>
              <a:t>The rapid growth of wellness tourism around the world has been stimulated by a rising global middle class, increasing consumer desire to adopt a wellness lifestyle, and a growing interest in experiential travel. Across the world, Europe remains the destination for the largest number of wellness trips. North America continues to lead in wellness tourism expenditures because average spending per trip is higher. In the past five years, Asia has made the most gains in the number of wellness trips and wellness tourism expenditures, with demand stimulated by strong economies and an expanding middle class. </a:t>
            </a:r>
            <a:endParaRPr lang="en-GB" dirty="0"/>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9</a:t>
            </a:fld>
            <a:endParaRPr lang="en-GB"/>
          </a:p>
        </p:txBody>
      </p:sp>
    </p:spTree>
    <p:extLst>
      <p:ext uri="{BB962C8B-B14F-4D97-AF65-F5344CB8AC3E}">
        <p14:creationId xmlns:p14="http://schemas.microsoft.com/office/powerpoint/2010/main" val="25073431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r>
              <a:rPr lang="en-GB" dirty="0"/>
              <a:t>As previously established, </a:t>
            </a:r>
            <a:r>
              <a:rPr lang="en-GB" b="0" i="0" dirty="0">
                <a:solidFill>
                  <a:srgbClr val="222222"/>
                </a:solidFill>
                <a:effectLst/>
                <a:latin typeface="Arial" panose="020B0604020202020204" pitchFamily="34" charset="0"/>
              </a:rPr>
              <a:t>Primary wellness travellers –  those who are primarily motivated by wellness to take a trip. Their destination is based on its wellness offerings. An example would be someone going to a yoga retreat of wellness resort.</a:t>
            </a:r>
          </a:p>
          <a:p>
            <a:pPr algn="l">
              <a:buFont typeface="Arial" panose="020B0604020202020204" pitchFamily="34" charset="0"/>
              <a:buNone/>
            </a:pPr>
            <a:endParaRPr lang="en-GB" b="0" i="0" dirty="0">
              <a:solidFill>
                <a:srgbClr val="222222"/>
              </a:solidFill>
              <a:effectLst/>
              <a:latin typeface="Arial" panose="020B0604020202020204" pitchFamily="34" charset="0"/>
            </a:endParaRPr>
          </a:p>
          <a:p>
            <a:pPr algn="l">
              <a:buFont typeface="Arial" panose="020B0604020202020204" pitchFamily="34" charset="0"/>
              <a:buNone/>
            </a:pPr>
            <a:r>
              <a:rPr lang="en-GB" b="0" i="0" dirty="0">
                <a:solidFill>
                  <a:srgbClr val="222222"/>
                </a:solidFill>
                <a:effectLst/>
                <a:latin typeface="Arial" panose="020B0604020202020204" pitchFamily="34" charset="0"/>
              </a:rPr>
              <a:t>Secondary wellness travellers – those who want to maintain wellness or participate in wellness activities during any kind of travel. An example would be someone who visits the gym while they are on a trip.</a:t>
            </a:r>
          </a:p>
          <a:p>
            <a:pPr algn="l">
              <a:buFont typeface="Arial" panose="020B0604020202020204" pitchFamily="34" charset="0"/>
              <a:buChar char="•"/>
            </a:pPr>
            <a:endParaRPr lang="en-GB" b="0" i="0" dirty="0">
              <a:solidFill>
                <a:srgbClr val="222222"/>
              </a:solidFill>
              <a:effectLst/>
              <a:latin typeface="Arial" panose="020B0604020202020204" pitchFamily="34" charset="0"/>
            </a:endParaRPr>
          </a:p>
          <a:p>
            <a:pPr algn="l"/>
            <a:r>
              <a:rPr lang="en-GB" b="0" i="0" dirty="0">
                <a:solidFill>
                  <a:srgbClr val="222222"/>
                </a:solidFill>
                <a:effectLst/>
                <a:latin typeface="Arial" panose="020B0604020202020204" pitchFamily="34" charset="0"/>
              </a:rPr>
              <a:t>Wellness tourism should not be confused with medical tourism. Wellness tourists travel to improve or maintain their health and quality of life, whereas medical tourists travel to receive treatment for a diagnosed condition.</a:t>
            </a:r>
          </a:p>
          <a:p>
            <a:pPr algn="l"/>
            <a:endParaRPr lang="en-GB" b="0" i="0" dirty="0">
              <a:solidFill>
                <a:srgbClr val="222222"/>
              </a:solidFill>
              <a:effectLst/>
              <a:latin typeface="Arial" panose="020B0604020202020204" pitchFamily="34" charset="0"/>
            </a:endParaRPr>
          </a:p>
          <a:p>
            <a:pPr algn="l"/>
            <a:r>
              <a:rPr lang="en-GB" b="0" i="0" dirty="0">
                <a:solidFill>
                  <a:srgbClr val="222222"/>
                </a:solidFill>
                <a:effectLst/>
                <a:latin typeface="Arial" panose="020B0604020202020204" pitchFamily="34" charset="0"/>
              </a:rPr>
              <a:t>Wellness tourism trips include a variety of activities such as thermal springs, day spa and hotel spa, thalassotherapy, exercise.</a:t>
            </a:r>
          </a:p>
          <a:p>
            <a:pPr algn="l">
              <a:buFont typeface="Arial" panose="020B0604020202020204" pitchFamily="34" charset="0"/>
              <a:buChar char="•"/>
            </a:pPr>
            <a:endParaRPr lang="en-GB" b="0" i="0" dirty="0">
              <a:solidFill>
                <a:srgbClr val="222222"/>
              </a:solidFill>
              <a:effectLst/>
              <a:latin typeface="Arial" panose="020B0604020202020204" pitchFamily="34" charset="0"/>
            </a:endParaRPr>
          </a:p>
          <a:p>
            <a:pPr algn="l">
              <a:buFont typeface="Arial" panose="020B0604020202020204" pitchFamily="34" charset="0"/>
              <a:buChar char="•"/>
            </a:pPr>
            <a:endParaRPr lang="en-GB" b="0" i="0" dirty="0">
              <a:solidFill>
                <a:srgbClr val="222222"/>
              </a:solidFill>
              <a:effectLst/>
              <a:latin typeface="Arial" panose="020B0604020202020204" pitchFamily="34" charset="0"/>
            </a:endParaRPr>
          </a:p>
          <a:p>
            <a:pPr algn="l">
              <a:buFont typeface="Arial" panose="020B0604020202020204" pitchFamily="34" charset="0"/>
              <a:buChar char="•"/>
            </a:pPr>
            <a:r>
              <a:rPr lang="en-GB" dirty="0">
                <a:hlinkClick r:id="rId3"/>
              </a:rPr>
              <a:t>What is wellness tourism? Definition and meaning - Market Business News</a:t>
            </a:r>
            <a:endParaRPr lang="en-GB" b="0" i="0" dirty="0">
              <a:solidFill>
                <a:srgbClr val="222222"/>
              </a:solidFill>
              <a:effectLst/>
              <a:latin typeface="Arial" panose="020B0604020202020204" pitchFamily="34" charset="0"/>
            </a:endParaRPr>
          </a:p>
          <a:p>
            <a:br>
              <a:rPr lang="en-GB" dirty="0"/>
            </a:br>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10</a:t>
            </a:fld>
            <a:endParaRPr lang="en-GB"/>
          </a:p>
        </p:txBody>
      </p:sp>
    </p:spTree>
    <p:extLst>
      <p:ext uri="{BB962C8B-B14F-4D97-AF65-F5344CB8AC3E}">
        <p14:creationId xmlns:p14="http://schemas.microsoft.com/office/powerpoint/2010/main" val="7719463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the screen are examples of what Primary and Secondary  wellness might look like in house – READ SCREEN</a:t>
            </a:r>
          </a:p>
        </p:txBody>
      </p:sp>
      <p:sp>
        <p:nvSpPr>
          <p:cNvPr id="4" name="Slide Number Placeholder 3"/>
          <p:cNvSpPr>
            <a:spLocks noGrp="1"/>
          </p:cNvSpPr>
          <p:nvPr>
            <p:ph type="sldNum" sz="quarter" idx="5"/>
          </p:nvPr>
        </p:nvSpPr>
        <p:spPr/>
        <p:txBody>
          <a:bodyPr/>
          <a:lstStyle/>
          <a:p>
            <a:fld id="{31CEAF5D-A94A-4955-B82E-8236CC92B900}" type="slidenum">
              <a:rPr lang="en-GB" smtClean="0"/>
              <a:t>11</a:t>
            </a:fld>
            <a:endParaRPr lang="en-GB"/>
          </a:p>
        </p:txBody>
      </p:sp>
    </p:spTree>
    <p:extLst>
      <p:ext uri="{BB962C8B-B14F-4D97-AF65-F5344CB8AC3E}">
        <p14:creationId xmlns:p14="http://schemas.microsoft.com/office/powerpoint/2010/main" val="8720448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Wellness tourism has deep roots in Europe. For centuries, people have travelled within the region to take advantage of hot springs, alpine air, sea breezes, slow food, and idyllic landscapes, in order to escape from everyday life and pursue recreation and healing. Europeans are sophisticated wellness consumers, based on longstanding cultural and historical traditions across the region, and this influences their propensity for wellness travel. In a Eurobarometer survey of 30,000 Europeans across 33 countries, 13% indicated that wellness/spa/health treatments were their primary or secondary motivation for going on holiday in 2015 (and the share of trips for which wellness was a primary motivation has doubled, from 3% in 2010 to 6% in 2015). In several countries, the propensity for primary-motivation wellness trips is very high, including Iceland (19% of survey respondents), Sweden (17%), Hungary (16%), Portugal and Slovakia (15%), and Czech Republic (10%).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Europe’s wellness tourism industry continues to leverage its historic wellness assets, while upgrading its infrastructure (spas, wellness hotels, health resorts, etc.) and service offerings to attract the modern consumer. Throughout the region, governments and destinations are looking to wellness tourism to diversify their tourism sector, carve out a unique niche, reduce seasonality, combat over-tourism in some cases, and bring more benefits to their local communities and small businesses. For example, Russia’s tourism plan for 2020 emphasizes the importance of enhancing spa and wellness sector quality and offerings to attract domestic and international wellness tourists. Italy recently launched Terme </a:t>
            </a:r>
            <a:r>
              <a:rPr lang="en-GB" sz="1200" kern="1200" dirty="0" err="1">
                <a:solidFill>
                  <a:schemeClr val="tx1"/>
                </a:solidFill>
                <a:effectLst/>
                <a:latin typeface="+mn-lt"/>
                <a:ea typeface="+mn-ea"/>
                <a:cs typeface="+mn-cs"/>
              </a:rPr>
              <a:t>d’Italia</a:t>
            </a:r>
            <a:r>
              <a:rPr lang="en-GB" sz="1200" kern="1200" dirty="0">
                <a:solidFill>
                  <a:schemeClr val="tx1"/>
                </a:solidFill>
                <a:effectLst/>
                <a:latin typeface="+mn-lt"/>
                <a:ea typeface="+mn-ea"/>
                <a:cs typeface="+mn-cs"/>
              </a:rPr>
              <a:t>, a project aimed at stimulating demand for spas and wellness resorts in eight regions. Azerbaijan, a relative newcomer that has received attention from the National Geographic </a:t>
            </a:r>
            <a:r>
              <a:rPr lang="en-GB" sz="1200" kern="1200" dirty="0" err="1">
                <a:solidFill>
                  <a:schemeClr val="tx1"/>
                </a:solidFill>
                <a:effectLst/>
                <a:latin typeface="+mn-lt"/>
                <a:ea typeface="+mn-ea"/>
                <a:cs typeface="+mn-cs"/>
              </a:rPr>
              <a:t>Traveler</a:t>
            </a:r>
            <a:r>
              <a:rPr lang="en-GB" sz="1200" kern="1200" dirty="0">
                <a:solidFill>
                  <a:schemeClr val="tx1"/>
                </a:solidFill>
                <a:effectLst/>
                <a:latin typeface="+mn-lt"/>
                <a:ea typeface="+mn-ea"/>
                <a:cs typeface="+mn-cs"/>
              </a:rPr>
              <a:t> Awards, is highlighting its thermal wealth and the unique quality of its mud to elevate its wellness tourism standing.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Central and Eastern Europe, wellness tourism is intrinsically linked to thermal resources and an extensive network of historic health resorts and sanatoria, where guests stay for doctor- supervised, water-based medical treatments, financed wholly or partially by national insurance systems. Many of these sanatoriums are now undergoing renovations, modernization, and wellness menu enhancements (mostly with private investment) in order to attract a younger clientele who are seeking wellness rather than medical treatments, and who are more likely to spend on room upgrades, add-on services, and a higher quality experience.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quest for differentiation and authenticity has led many industry players to refocus on their own traditions and wellness modalities in designing destinations and crafting guest experiences. Some look to their bathing traditions; for example, Finnish saunas, Austrian sauna </a:t>
            </a:r>
            <a:r>
              <a:rPr lang="en-GB" sz="1200" kern="1200" dirty="0" err="1">
                <a:solidFill>
                  <a:schemeClr val="tx1"/>
                </a:solidFill>
                <a:effectLst/>
                <a:latin typeface="+mn-lt"/>
                <a:ea typeface="+mn-ea"/>
                <a:cs typeface="+mn-cs"/>
              </a:rPr>
              <a:t>aufguss</a:t>
            </a:r>
            <a:r>
              <a:rPr lang="en-GB" sz="1200" kern="1200" dirty="0">
                <a:solidFill>
                  <a:schemeClr val="tx1"/>
                </a:solidFill>
                <a:effectLst/>
                <a:latin typeface="+mn-lt"/>
                <a:ea typeface="+mn-ea"/>
                <a:cs typeface="+mn-cs"/>
              </a:rPr>
              <a:t>, and Russia </a:t>
            </a:r>
            <a:r>
              <a:rPr lang="en-GB" sz="1200" kern="1200" dirty="0" err="1">
                <a:solidFill>
                  <a:schemeClr val="tx1"/>
                </a:solidFill>
                <a:effectLst/>
                <a:latin typeface="+mn-lt"/>
                <a:ea typeface="+mn-ea"/>
                <a:cs typeface="+mn-cs"/>
              </a:rPr>
              <a:t>banya</a:t>
            </a:r>
            <a:r>
              <a:rPr lang="en-GB" sz="1200" kern="1200" dirty="0">
                <a:solidFill>
                  <a:schemeClr val="tx1"/>
                </a:solidFill>
                <a:effectLst/>
                <a:latin typeface="+mn-lt"/>
                <a:ea typeface="+mn-ea"/>
                <a:cs typeface="+mn-cs"/>
              </a:rPr>
              <a:t> all offer distinctive experiences that combine wellness with rituals, community, fun, and entertainment, within a specific cultural context. With Scandinavians consistently ranking as the happiest people in the world, there is also surging interest in Nordic lifestyle concepts such as </a:t>
            </a:r>
            <a:r>
              <a:rPr lang="en-GB" sz="1200" i="1" kern="1200" dirty="0">
                <a:solidFill>
                  <a:schemeClr val="tx1"/>
                </a:solidFill>
                <a:effectLst/>
                <a:latin typeface="+mn-lt"/>
                <a:ea typeface="+mn-ea"/>
                <a:cs typeface="+mn-cs"/>
              </a:rPr>
              <a:t>hygge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cozy</a:t>
            </a:r>
            <a:r>
              <a:rPr lang="en-GB" sz="1200" kern="1200" dirty="0">
                <a:solidFill>
                  <a:schemeClr val="tx1"/>
                </a:solidFill>
                <a:effectLst/>
                <a:latin typeface="+mn-lt"/>
                <a:ea typeface="+mn-ea"/>
                <a:cs typeface="+mn-cs"/>
              </a:rPr>
              <a:t>” for the Danish and Norwegians) and </a:t>
            </a:r>
            <a:r>
              <a:rPr lang="en-GB" sz="1200" i="1" kern="1200" dirty="0" err="1">
                <a:solidFill>
                  <a:schemeClr val="tx1"/>
                </a:solidFill>
                <a:effectLst/>
                <a:latin typeface="+mn-lt"/>
                <a:ea typeface="+mn-ea"/>
                <a:cs typeface="+mn-cs"/>
              </a:rPr>
              <a:t>lagom</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(“balanced” or “just right” for the Swedish), which can be incorporated into facility design, guest experiences, wellness offerings, and marketing/promotion.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Wellness trips and retreats that are built around a specific wellness activity are on the rise, from boot camps to meditation and silence retreats. There is more demand to combine activities in nature with wellness modalities, such as hiking to a scenic location for meditation, or yoga and tai chi in an outdoor setting. Short-haul, weekend getaways continue to grow – not only for couples and girlfriends, but increasingly for families (including multi-generations) – and destinations are modifying their amenities and programming to accommodate this trend.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12</a:t>
            </a:fld>
            <a:endParaRPr lang="en-GB"/>
          </a:p>
        </p:txBody>
      </p:sp>
    </p:spTree>
    <p:extLst>
      <p:ext uri="{BB962C8B-B14F-4D97-AF65-F5344CB8AC3E}">
        <p14:creationId xmlns:p14="http://schemas.microsoft.com/office/powerpoint/2010/main" val="13170869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GWI predicts that the wellness economy will continue to grow at a healthy pace over the next five years and will expand its share of the global economy. </a:t>
            </a:r>
          </a:p>
          <a:p>
            <a:endParaRPr lang="en-GB" dirty="0"/>
          </a:p>
          <a:p>
            <a:r>
              <a:rPr lang="en-GB" sz="1200" kern="1200" dirty="0">
                <a:solidFill>
                  <a:schemeClr val="tx1"/>
                </a:solidFill>
                <a:effectLst/>
                <a:latin typeface="+mn-lt"/>
                <a:ea typeface="+mn-ea"/>
                <a:cs typeface="+mn-cs"/>
              </a:rPr>
              <a:t>Within a relatively short span of time, wellness as a holistic concept has become more broadly understood and adopted all around the world. And there is no sign that this movement is slowing down. Between 2017 and 2022, GWI projects robust growth in the five wellness sectors that they track in detail (see table on screen), based on their own data sources and estimation models. They also believe the three sectors that represent the three core spheres of life will have the strongest growth – </a:t>
            </a:r>
            <a:r>
              <a:rPr lang="en-GB" sz="1200" i="1" kern="1200" dirty="0">
                <a:solidFill>
                  <a:schemeClr val="tx1"/>
                </a:solidFill>
                <a:effectLst/>
                <a:latin typeface="+mn-lt"/>
                <a:ea typeface="+mn-ea"/>
                <a:cs typeface="+mn-cs"/>
              </a:rPr>
              <a:t>wellness real estate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workplace wellness</a:t>
            </a:r>
            <a:r>
              <a:rPr lang="en-GB" sz="1200" kern="1200" dirty="0">
                <a:solidFill>
                  <a:schemeClr val="tx1"/>
                </a:solidFill>
                <a:effectLst/>
                <a:latin typeface="+mn-lt"/>
                <a:ea typeface="+mn-ea"/>
                <a:cs typeface="+mn-cs"/>
              </a:rPr>
              <a:t>, and </a:t>
            </a:r>
            <a:r>
              <a:rPr lang="en-GB" sz="1200" i="1" kern="1200" dirty="0">
                <a:solidFill>
                  <a:schemeClr val="tx1"/>
                </a:solidFill>
                <a:effectLst/>
                <a:latin typeface="+mn-lt"/>
                <a:ea typeface="+mn-ea"/>
                <a:cs typeface="+mn-cs"/>
              </a:rPr>
              <a:t>wellness tourism </a:t>
            </a:r>
            <a:r>
              <a:rPr lang="en-GB" sz="1200" kern="1200" dirty="0">
                <a:solidFill>
                  <a:schemeClr val="tx1"/>
                </a:solidFill>
                <a:effectLst/>
                <a:latin typeface="+mn-lt"/>
                <a:ea typeface="+mn-ea"/>
                <a:cs typeface="+mn-cs"/>
              </a:rPr>
              <a:t>– while the other wellness sectors will continue to grow as they support the integration of a wellness lifestyle into all aspects of our daily lives. </a:t>
            </a:r>
            <a:endParaRPr lang="en-GB" dirty="0"/>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13</a:t>
            </a:fld>
            <a:endParaRPr lang="en-GB"/>
          </a:p>
        </p:txBody>
      </p:sp>
    </p:spTree>
    <p:extLst>
      <p:ext uri="{BB962C8B-B14F-4D97-AF65-F5344CB8AC3E}">
        <p14:creationId xmlns:p14="http://schemas.microsoft.com/office/powerpoint/2010/main" val="10958036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solidFill>
                <a:srgbClr val="0A0A0A"/>
              </a:solidFill>
              <a:latin typeface="Lora"/>
            </a:endParaRPr>
          </a:p>
          <a:p>
            <a:pPr algn="just"/>
            <a:endParaRPr lang="en-GB" dirty="0">
              <a:solidFill>
                <a:srgbClr val="0A0A0A"/>
              </a:solidFill>
              <a:latin typeface="Lora"/>
            </a:endParaRPr>
          </a:p>
          <a:p>
            <a:pPr algn="just"/>
            <a:r>
              <a:rPr lang="en-GB" dirty="0">
                <a:solidFill>
                  <a:srgbClr val="0A0A0A"/>
                </a:solidFill>
                <a:latin typeface="Lora"/>
              </a:rPr>
              <a:t>Beyond technology and facilities, design and services can be brought together to infuse a sense of wellness into hotels’ broader operations. Calming colour schemes, natural light, furniture layout, restaurant menus and tranquil common areas can all help align a hotel’s branding with its wellness objectives. What about juice bars or antibacterial cedar elements, there’s no shortage of options for hospitality businesses looking to boost their wellness credentials. </a:t>
            </a:r>
            <a:r>
              <a:rPr lang="en-GB" b="0" i="0" dirty="0">
                <a:solidFill>
                  <a:srgbClr val="111111"/>
                </a:solidFill>
                <a:effectLst/>
                <a:latin typeface="TiemposTextWeb"/>
              </a:rPr>
              <a:t>Eucalyptus towels upon check-in? That's a wellness amenity. A personal </a:t>
            </a:r>
            <a:r>
              <a:rPr lang="en-GB" b="0" i="0" u="none" strike="noStrike" dirty="0">
                <a:solidFill>
                  <a:srgbClr val="111111"/>
                </a:solidFill>
                <a:effectLst/>
                <a:latin typeface="TiemposTextWeb"/>
                <a:hlinkClick r:id="rId3"/>
              </a:rPr>
              <a:t>wellness concierge</a:t>
            </a:r>
            <a:r>
              <a:rPr lang="en-GB" b="0" i="0" dirty="0">
                <a:solidFill>
                  <a:srgbClr val="111111"/>
                </a:solidFill>
                <a:effectLst/>
                <a:latin typeface="TiemposTextWeb"/>
              </a:rPr>
              <a:t> to lead you on a run in your temporary city? That's a wellness amenity. Aromatherapy bath salts and </a:t>
            </a:r>
            <a:r>
              <a:rPr lang="en-GB" b="0" i="0" u="none" strike="noStrike" dirty="0">
                <a:solidFill>
                  <a:srgbClr val="111111"/>
                </a:solidFill>
                <a:effectLst/>
                <a:latin typeface="TiemposTextWeb"/>
                <a:hlinkClick r:id="rId4"/>
              </a:rPr>
              <a:t>Vitamin C-infused shower water</a:t>
            </a:r>
            <a:r>
              <a:rPr lang="en-GB" b="0" i="0" dirty="0">
                <a:solidFill>
                  <a:srgbClr val="111111"/>
                </a:solidFill>
                <a:effectLst/>
                <a:latin typeface="TiemposTextWeb"/>
              </a:rPr>
              <a:t>? You guessed it — </a:t>
            </a:r>
            <a:r>
              <a:rPr lang="en-GB" b="0" i="0" dirty="0" err="1">
                <a:solidFill>
                  <a:srgbClr val="111111"/>
                </a:solidFill>
                <a:effectLst/>
                <a:latin typeface="TiemposTextWeb"/>
              </a:rPr>
              <a:t>wellnes</a:t>
            </a:r>
            <a:endParaRPr lang="en-GB" dirty="0">
              <a:solidFill>
                <a:srgbClr val="0A0A0A"/>
              </a:solidFill>
              <a:latin typeface="Lora"/>
            </a:endParaRPr>
          </a:p>
          <a:p>
            <a:pPr algn="just"/>
            <a:endParaRPr lang="en-GB" dirty="0">
              <a:solidFill>
                <a:srgbClr val="0A0A0A"/>
              </a:solidFill>
              <a:latin typeface="Lora"/>
            </a:endParaRPr>
          </a:p>
          <a:p>
            <a:r>
              <a:rPr lang="en-GB" sz="1200" b="0" i="0" u="none" strike="noStrike" kern="1200" dirty="0">
                <a:solidFill>
                  <a:schemeClr val="tx1"/>
                </a:solidFill>
                <a:effectLst/>
                <a:latin typeface="+mn-lt"/>
                <a:ea typeface="+mn-ea"/>
                <a:cs typeface="+mn-cs"/>
              </a:rPr>
              <a:t>With the wellness tourism market surging and showing no signs of slowing down, it’s no surprise that hotels and spas – from the big brands to tiny boutique outfits – are racing to capture a slice of this lucrative pie.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While the wellness stereotype tends towards the natural and organic, many hotels are embracing smart technologies to offer rooms that better align with the priorities of wellness-focused guests. These range from air purifiers and showerheads infused with vitamin C to aromatherapy systems and deep-cleaning techniques such as high-ozone shock treatment, which uses lethal levels of ozone to kill bacteria and viruses, along with much of the odour they create.</a:t>
            </a:r>
          </a:p>
          <a:p>
            <a:endParaRPr lang="en-GB" sz="1200" b="0" i="0" u="none" strike="noStrike" kern="1200" dirty="0">
              <a:solidFill>
                <a:schemeClr val="tx1"/>
              </a:solidFill>
              <a:effectLst/>
              <a:latin typeface="+mn-lt"/>
              <a:ea typeface="+mn-ea"/>
              <a:cs typeface="+mn-cs"/>
            </a:endParaRPr>
          </a:p>
          <a:p>
            <a:pPr algn="just"/>
            <a:r>
              <a:rPr lang="en-GB" dirty="0">
                <a:solidFill>
                  <a:srgbClr val="0A0A0A"/>
                </a:solidFill>
                <a:latin typeface="Lora"/>
              </a:rPr>
              <a:t>Bing images</a:t>
            </a:r>
          </a:p>
          <a:p>
            <a:pPr algn="just"/>
            <a:r>
              <a:rPr lang="pt-BR" dirty="0">
                <a:hlinkClick r:id="rId5"/>
              </a:rPr>
              <a:t>juico-087-edit.jpg (4534×3023) (theculturetrip.com)</a:t>
            </a:r>
            <a:endParaRPr lang="pt-BR"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solidFill>
                  <a:srgbClr val="0A0A0A"/>
                </a:solidFill>
                <a:latin typeface="Lora"/>
              </a:rPr>
              <a:t>Bing images</a:t>
            </a:r>
          </a:p>
          <a:p>
            <a:endParaRPr lang="en-GB" sz="1200" b="0" i="0" u="none" strike="noStrike" kern="1200" dirty="0">
              <a:solidFill>
                <a:schemeClr val="tx1"/>
              </a:solidFill>
              <a:effectLst/>
              <a:latin typeface="+mn-lt"/>
              <a:ea typeface="+mn-ea"/>
              <a:cs typeface="+mn-cs"/>
            </a:endParaRPr>
          </a:p>
          <a:p>
            <a:r>
              <a:rPr lang="en-GB" dirty="0">
                <a:hlinkClick r:id="rId6"/>
              </a:rPr>
              <a:t>Wellness in 2030 | McKinsey</a:t>
            </a:r>
            <a:endParaRPr lang="en-GB" dirty="0"/>
          </a:p>
          <a:p>
            <a:pPr algn="just"/>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14</a:t>
            </a:fld>
            <a:endParaRPr lang="en-GB"/>
          </a:p>
        </p:txBody>
      </p:sp>
    </p:spTree>
    <p:extLst>
      <p:ext uri="{BB962C8B-B14F-4D97-AF65-F5344CB8AC3E}">
        <p14:creationId xmlns:p14="http://schemas.microsoft.com/office/powerpoint/2010/main" val="22143831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00000"/>
                </a:solidFill>
                <a:effectLst/>
                <a:latin typeface="Ivar Headline"/>
              </a:rPr>
              <a:t>The 22 most popular wellness trends for you to try</a:t>
            </a:r>
          </a:p>
          <a:p>
            <a:pPr algn="l"/>
            <a:r>
              <a:rPr lang="en-GB" b="1" i="0" dirty="0">
                <a:solidFill>
                  <a:srgbClr val="000000"/>
                </a:solidFill>
                <a:effectLst/>
                <a:latin typeface="Sohne"/>
              </a:rPr>
              <a:t>1. Touchless spas </a:t>
            </a:r>
            <a:endParaRPr lang="en-GB" b="0" i="0" dirty="0">
              <a:solidFill>
                <a:srgbClr val="000000"/>
              </a:solidFill>
              <a:effectLst/>
              <a:latin typeface="Sohne"/>
            </a:endParaRPr>
          </a:p>
          <a:p>
            <a:pPr algn="l"/>
            <a:r>
              <a:rPr lang="en-GB" b="0" i="0" dirty="0">
                <a:solidFill>
                  <a:srgbClr val="000000"/>
                </a:solidFill>
                <a:effectLst/>
                <a:latin typeface="Sohne"/>
              </a:rPr>
              <a:t>Missing the spa, but not ready to be in close quarters with anyone yet? Touchless spas are on the rise. They provide services like no-touch facials, relaxation pods, and dry hydrotherapy massages. The beauty industry is rethinking the in-person experience. Professionals are striving to accommodate fewer points of contact and social distancing.</a:t>
            </a:r>
          </a:p>
          <a:p>
            <a:pPr algn="l"/>
            <a:r>
              <a:rPr lang="en-GB" b="1" i="0" dirty="0">
                <a:solidFill>
                  <a:srgbClr val="000000"/>
                </a:solidFill>
                <a:effectLst/>
                <a:latin typeface="Sohne"/>
              </a:rPr>
              <a:t>2. Virtual fitness</a:t>
            </a:r>
            <a:endParaRPr lang="en-GB" b="0" i="0" dirty="0">
              <a:solidFill>
                <a:srgbClr val="000000"/>
              </a:solidFill>
              <a:effectLst/>
              <a:latin typeface="Sohne"/>
            </a:endParaRPr>
          </a:p>
          <a:p>
            <a:pPr algn="l"/>
            <a:r>
              <a:rPr lang="en-GB" b="0" i="0" dirty="0">
                <a:solidFill>
                  <a:srgbClr val="000000"/>
                </a:solidFill>
                <a:effectLst/>
                <a:latin typeface="Sohne"/>
              </a:rPr>
              <a:t>Virtual fitness classes were already gaining in popularity pre-COVID. This made them well-positioned to take advantage of the need to stay fit while apart. Virtual studios have popped up, offering everything from spin class experiences (thanks, Peloton!) to remote yoga retreats. Virtual fitness classes provide access to a community and real-time or asynchronous instruction. They’re often affordable and always convenient.</a:t>
            </a:r>
          </a:p>
          <a:p>
            <a:pPr algn="l"/>
            <a:r>
              <a:rPr lang="en-GB" b="1" i="0" dirty="0">
                <a:solidFill>
                  <a:srgbClr val="000000"/>
                </a:solidFill>
                <a:effectLst/>
                <a:latin typeface="Sohne"/>
              </a:rPr>
              <a:t>3. Immune health</a:t>
            </a:r>
            <a:endParaRPr lang="en-GB" b="0" i="0" dirty="0">
              <a:solidFill>
                <a:srgbClr val="000000"/>
              </a:solidFill>
              <a:effectLst/>
              <a:latin typeface="Sohne"/>
            </a:endParaRPr>
          </a:p>
          <a:p>
            <a:pPr algn="l"/>
            <a:r>
              <a:rPr lang="en-GB" b="0" i="0" dirty="0">
                <a:solidFill>
                  <a:srgbClr val="000000"/>
                </a:solidFill>
                <a:effectLst/>
                <a:latin typeface="Sohne"/>
              </a:rPr>
              <a:t>Not surprisingly, living through a global health crisis has made people ultra-aware of their immune systems. So-called “immune boosters'' were always popular, </a:t>
            </a:r>
            <a:r>
              <a:rPr lang="en-GB" b="0" i="0" u="sng" dirty="0">
                <a:solidFill>
                  <a:srgbClr val="C91459"/>
                </a:solidFill>
                <a:effectLst/>
                <a:latin typeface="Sohne"/>
                <a:hlinkClick r:id="rId3"/>
              </a:rPr>
              <a:t>but a new understanding of how the immune system works has led to a rise in immune </a:t>
            </a:r>
            <a:r>
              <a:rPr lang="en-GB" b="0" i="1" u="sng" dirty="0">
                <a:solidFill>
                  <a:srgbClr val="C91459"/>
                </a:solidFill>
                <a:effectLst/>
                <a:latin typeface="Sohne"/>
                <a:hlinkClick r:id="rId3"/>
              </a:rPr>
              <a:t>balancers</a:t>
            </a:r>
            <a:r>
              <a:rPr lang="en-GB" b="0" i="0" dirty="0">
                <a:solidFill>
                  <a:srgbClr val="000000"/>
                </a:solidFill>
                <a:effectLst/>
                <a:latin typeface="Sohne"/>
              </a:rPr>
              <a:t>. The idea is that the immune system can't be boosted, but simply optimized to work as effectively as possible. Incidentally, sales of elderberry have skyrocketed. Elderberry and other superfood immune products are now almost impossible to find.</a:t>
            </a:r>
          </a:p>
          <a:p>
            <a:pPr algn="l"/>
            <a:r>
              <a:rPr lang="en-GB" b="1" i="0" dirty="0">
                <a:solidFill>
                  <a:srgbClr val="000000"/>
                </a:solidFill>
                <a:effectLst/>
                <a:latin typeface="Sohne"/>
              </a:rPr>
              <a:t>4. Breathwork</a:t>
            </a:r>
            <a:endParaRPr lang="en-GB" b="0" i="0" dirty="0">
              <a:solidFill>
                <a:srgbClr val="000000"/>
              </a:solidFill>
              <a:effectLst/>
              <a:latin typeface="Sohne"/>
            </a:endParaRPr>
          </a:p>
          <a:p>
            <a:pPr algn="l"/>
            <a:r>
              <a:rPr lang="en-GB" b="0" i="0" dirty="0">
                <a:solidFill>
                  <a:srgbClr val="000000"/>
                </a:solidFill>
                <a:effectLst/>
                <a:latin typeface="Sohne"/>
              </a:rPr>
              <a:t>Deep breathing is simple, free, and easy to take anywhere. Both research and anecdotal experience emphasize the importance of connecting to your breath. while breathwork and mindfulness are powerful ways to reduce stress. In a world of endless Zoom meetings and chronic anxiety, it's no wonder that people are taking a deep breath to pull themselves out of their heads and back into the moment.</a:t>
            </a:r>
          </a:p>
          <a:p>
            <a:pPr algn="l"/>
            <a:r>
              <a:rPr lang="en-GB" b="1" i="0" dirty="0">
                <a:solidFill>
                  <a:srgbClr val="000000"/>
                </a:solidFill>
                <a:effectLst/>
                <a:latin typeface="Sohne"/>
              </a:rPr>
              <a:t>5. Mindful eating</a:t>
            </a:r>
            <a:endParaRPr lang="en-GB" b="0" i="0" dirty="0">
              <a:solidFill>
                <a:srgbClr val="000000"/>
              </a:solidFill>
              <a:effectLst/>
              <a:latin typeface="Sohne"/>
            </a:endParaRPr>
          </a:p>
          <a:p>
            <a:pPr algn="l"/>
            <a:r>
              <a:rPr lang="en-GB" b="0" i="0" dirty="0">
                <a:solidFill>
                  <a:srgbClr val="000000"/>
                </a:solidFill>
                <a:effectLst/>
                <a:latin typeface="Sohne"/>
              </a:rPr>
              <a:t>Time spent at home — and near the refrigerator — has led some to gain weight, affectionately called the COVID-15. Some of us have even taken greater responsibility than others in supporting our </a:t>
            </a:r>
            <a:r>
              <a:rPr lang="en-GB" b="0" i="0" dirty="0" err="1">
                <a:solidFill>
                  <a:srgbClr val="000000"/>
                </a:solidFill>
                <a:effectLst/>
                <a:latin typeface="Sohne"/>
              </a:rPr>
              <a:t>neighborhood</a:t>
            </a:r>
            <a:r>
              <a:rPr lang="en-GB" b="0" i="0" dirty="0">
                <a:solidFill>
                  <a:srgbClr val="000000"/>
                </a:solidFill>
                <a:effectLst/>
                <a:latin typeface="Sohne"/>
              </a:rPr>
              <a:t> restaurants. Although mindful eating was on everyone's mind pre-pandemic, more time spent at home is making at-home meal time more frequent and more of a ritual. </a:t>
            </a:r>
          </a:p>
          <a:p>
            <a:pPr algn="l"/>
            <a:r>
              <a:rPr lang="en-GB" b="1" i="0" dirty="0">
                <a:solidFill>
                  <a:srgbClr val="000000"/>
                </a:solidFill>
                <a:effectLst/>
                <a:latin typeface="Sohne"/>
              </a:rPr>
              <a:t>6. Sleep hygiene </a:t>
            </a:r>
            <a:endParaRPr lang="en-GB" b="0" i="0" dirty="0">
              <a:solidFill>
                <a:srgbClr val="000000"/>
              </a:solidFill>
              <a:effectLst/>
              <a:latin typeface="Sohne"/>
            </a:endParaRPr>
          </a:p>
          <a:p>
            <a:pPr algn="l"/>
            <a:r>
              <a:rPr lang="en-GB" b="0" i="0" dirty="0">
                <a:solidFill>
                  <a:srgbClr val="000000"/>
                </a:solidFill>
                <a:effectLst/>
                <a:latin typeface="Sohne"/>
              </a:rPr>
              <a:t>Shelter-in-place gave many of us several hours a day of commute-time back, which was a welcome change. But people thrive on routine, and not having to take kids to school or avoid rush hour madness affects our sleep schedules. Even if oversleeping for work isn’t as much of a concern, </a:t>
            </a:r>
            <a:r>
              <a:rPr lang="en-GB" b="0" i="0" u="sng" dirty="0">
                <a:solidFill>
                  <a:srgbClr val="C91459"/>
                </a:solidFill>
                <a:effectLst/>
                <a:latin typeface="Sohne"/>
                <a:hlinkClick r:id="rId4"/>
              </a:rPr>
              <a:t>sleep health is important</a:t>
            </a:r>
            <a:r>
              <a:rPr lang="en-GB" b="0" i="0" dirty="0">
                <a:solidFill>
                  <a:srgbClr val="000000"/>
                </a:solidFill>
                <a:effectLst/>
                <a:latin typeface="Sohne"/>
              </a:rPr>
              <a:t>. Many of us are taking advantage of the extra time at home to cancel some of our sleep debt and put in place intentional </a:t>
            </a:r>
            <a:r>
              <a:rPr lang="en-GB" b="0" i="0" dirty="0" err="1">
                <a:solidFill>
                  <a:srgbClr val="000000"/>
                </a:solidFill>
                <a:effectLst/>
                <a:latin typeface="Sohne"/>
              </a:rPr>
              <a:t>nighttime</a:t>
            </a:r>
            <a:r>
              <a:rPr lang="en-GB" b="0" i="0" dirty="0">
                <a:solidFill>
                  <a:srgbClr val="000000"/>
                </a:solidFill>
                <a:effectLst/>
                <a:latin typeface="Sohne"/>
              </a:rPr>
              <a:t> routines. Endless days brought us a greater awareness of circadian rhythms, sleep quality, and the effects of sleep deprivation.</a:t>
            </a:r>
          </a:p>
          <a:p>
            <a:pPr algn="l"/>
            <a:r>
              <a:rPr lang="en-GB" b="0" i="0" dirty="0">
                <a:solidFill>
                  <a:srgbClr val="000000"/>
                </a:solidFill>
                <a:effectLst/>
                <a:latin typeface="Sohne"/>
              </a:rPr>
              <a:t> </a:t>
            </a:r>
          </a:p>
          <a:p>
            <a:pPr algn="l"/>
            <a:r>
              <a:rPr lang="en-GB" b="1" i="0" dirty="0">
                <a:solidFill>
                  <a:srgbClr val="000000"/>
                </a:solidFill>
                <a:effectLst/>
                <a:latin typeface="Sohne"/>
              </a:rPr>
              <a:t>7. Upcycling food</a:t>
            </a:r>
            <a:endParaRPr lang="en-GB" b="0" i="0" dirty="0">
              <a:solidFill>
                <a:srgbClr val="000000"/>
              </a:solidFill>
              <a:effectLst/>
              <a:latin typeface="Sohne"/>
            </a:endParaRPr>
          </a:p>
          <a:p>
            <a:pPr algn="l"/>
            <a:r>
              <a:rPr lang="en-GB" b="0" i="0" dirty="0">
                <a:solidFill>
                  <a:srgbClr val="000000"/>
                </a:solidFill>
                <a:effectLst/>
                <a:latin typeface="Sohne"/>
              </a:rPr>
              <a:t>In the United States, food insecurity is the worst that it has been in decades. With lines of newly out-of-work people at food pantries stretching up to a quarter of a mile long, people have gotten creative about using food scraps or alternatives to their normal grocery store staples. </a:t>
            </a:r>
            <a:r>
              <a:rPr lang="en-GB" b="0" i="0" u="sng" dirty="0">
                <a:solidFill>
                  <a:srgbClr val="C91459"/>
                </a:solidFill>
                <a:effectLst/>
                <a:latin typeface="Sohne"/>
                <a:hlinkClick r:id="rId5"/>
              </a:rPr>
              <a:t>Some brands have gotten in on the trend</a:t>
            </a:r>
            <a:r>
              <a:rPr lang="en-GB" b="0" i="0" dirty="0">
                <a:solidFill>
                  <a:srgbClr val="000000"/>
                </a:solidFill>
                <a:effectLst/>
                <a:latin typeface="Sohne"/>
              </a:rPr>
              <a:t>, selling the imperfect and misshapen foods that would normally be discarded from farms and food processing plants.</a:t>
            </a:r>
          </a:p>
          <a:p>
            <a:pPr algn="l"/>
            <a:r>
              <a:rPr lang="en-GB" b="1" i="0" dirty="0">
                <a:solidFill>
                  <a:srgbClr val="000000"/>
                </a:solidFill>
                <a:effectLst/>
                <a:latin typeface="Sohne"/>
              </a:rPr>
              <a:t>8. Functional foods</a:t>
            </a:r>
            <a:endParaRPr lang="en-GB" b="0" i="0" dirty="0">
              <a:solidFill>
                <a:srgbClr val="000000"/>
              </a:solidFill>
              <a:effectLst/>
              <a:latin typeface="Sohne"/>
            </a:endParaRPr>
          </a:p>
          <a:p>
            <a:pPr algn="l"/>
            <a:r>
              <a:rPr lang="en-GB" b="0" i="0" dirty="0">
                <a:solidFill>
                  <a:srgbClr val="000000"/>
                </a:solidFill>
                <a:effectLst/>
                <a:latin typeface="Sohne"/>
              </a:rPr>
              <a:t>In 2021, we're not giving lazy food any attention — it’s got to be good </a:t>
            </a:r>
            <a:r>
              <a:rPr lang="en-GB" b="0" i="1" dirty="0">
                <a:solidFill>
                  <a:srgbClr val="000000"/>
                </a:solidFill>
                <a:effectLst/>
                <a:latin typeface="Sohne"/>
              </a:rPr>
              <a:t>and</a:t>
            </a:r>
            <a:r>
              <a:rPr lang="en-GB" b="0" i="0" dirty="0">
                <a:solidFill>
                  <a:srgbClr val="000000"/>
                </a:solidFill>
                <a:effectLst/>
                <a:latin typeface="Sohne"/>
              </a:rPr>
              <a:t> good for you. There's a growing trend towards functional foods. Functional foods that are either naturally or artificially modified to have additional benefits. For example, think calcium added to orange juice or soluble </a:t>
            </a:r>
            <a:r>
              <a:rPr lang="en-GB" b="0" i="0" dirty="0" err="1">
                <a:solidFill>
                  <a:srgbClr val="000000"/>
                </a:solidFill>
                <a:effectLst/>
                <a:latin typeface="Sohne"/>
              </a:rPr>
              <a:t>fiber</a:t>
            </a:r>
            <a:r>
              <a:rPr lang="en-GB" b="0" i="0" dirty="0">
                <a:solidFill>
                  <a:srgbClr val="000000"/>
                </a:solidFill>
                <a:effectLst/>
                <a:latin typeface="Sohne"/>
              </a:rPr>
              <a:t> in oatmeal. It's part of an overall trend towards more thoughtful nutrition choices.</a:t>
            </a:r>
          </a:p>
          <a:p>
            <a:pPr algn="l"/>
            <a:r>
              <a:rPr lang="en-GB" b="1" i="0" dirty="0">
                <a:solidFill>
                  <a:srgbClr val="000000"/>
                </a:solidFill>
                <a:effectLst/>
                <a:latin typeface="Sohne"/>
              </a:rPr>
              <a:t>9. Mental fitness</a:t>
            </a:r>
            <a:endParaRPr lang="en-GB" b="0" i="0" dirty="0">
              <a:solidFill>
                <a:srgbClr val="000000"/>
              </a:solidFill>
              <a:effectLst/>
              <a:latin typeface="Sohne"/>
            </a:endParaRPr>
          </a:p>
          <a:p>
            <a:pPr algn="l"/>
            <a:r>
              <a:rPr lang="en-GB" b="0" i="0" dirty="0">
                <a:solidFill>
                  <a:srgbClr val="000000"/>
                </a:solidFill>
                <a:effectLst/>
                <a:latin typeface="Sohne"/>
              </a:rPr>
              <a:t>If there's one good thing about the COVID-19 pandemic, it’s that it took the stigma off of mental health conversations. In fact, according to the New York Times, </a:t>
            </a:r>
            <a:r>
              <a:rPr lang="en-GB" b="0" i="0" u="sng" dirty="0">
                <a:solidFill>
                  <a:srgbClr val="C91459"/>
                </a:solidFill>
                <a:effectLst/>
                <a:latin typeface="Sohne"/>
                <a:hlinkClick r:id="rId6"/>
              </a:rPr>
              <a:t>the defining feeling of 2021 is “blah.</a:t>
            </a:r>
            <a:r>
              <a:rPr lang="en-GB" b="0" i="0" dirty="0">
                <a:solidFill>
                  <a:srgbClr val="000000"/>
                </a:solidFill>
                <a:effectLst/>
                <a:latin typeface="Sohne"/>
              </a:rPr>
              <a:t>” While we're all “not okay,” struggling with anxiety, depression, languish, and burnout isn’t quite as lonely as it once was. </a:t>
            </a:r>
            <a:r>
              <a:rPr lang="en-GB" b="0" i="0" u="sng" dirty="0">
                <a:solidFill>
                  <a:srgbClr val="C91459"/>
                </a:solidFill>
                <a:effectLst/>
                <a:latin typeface="Sohne"/>
                <a:hlinkClick r:id="rId7"/>
              </a:rPr>
              <a:t>It's now more acceptable and understandable to reach out for mental health support</a:t>
            </a:r>
            <a:r>
              <a:rPr lang="en-GB" b="0" i="0" dirty="0">
                <a:solidFill>
                  <a:srgbClr val="000000"/>
                </a:solidFill>
                <a:effectLst/>
                <a:latin typeface="Sohne"/>
              </a:rPr>
              <a:t>. This might include coaching, therapy, or even taking a mental health day from work.</a:t>
            </a:r>
          </a:p>
          <a:p>
            <a:pPr algn="l"/>
            <a:r>
              <a:rPr lang="en-GB" b="1" i="0" dirty="0">
                <a:solidFill>
                  <a:srgbClr val="000000"/>
                </a:solidFill>
                <a:effectLst/>
                <a:latin typeface="Sohne"/>
              </a:rPr>
              <a:t>10. Meditation apps</a:t>
            </a:r>
            <a:endParaRPr lang="en-GB" b="0" i="0" dirty="0">
              <a:solidFill>
                <a:srgbClr val="000000"/>
              </a:solidFill>
              <a:effectLst/>
              <a:latin typeface="Sohne"/>
            </a:endParaRPr>
          </a:p>
          <a:p>
            <a:pPr algn="l"/>
            <a:r>
              <a:rPr lang="en-GB" b="0" i="0" dirty="0">
                <a:solidFill>
                  <a:srgbClr val="000000"/>
                </a:solidFill>
                <a:effectLst/>
                <a:latin typeface="Sohne"/>
              </a:rPr>
              <a:t>Anyone with a smartphone likely has one — or more — meditation apps installed. There is an endless variety of apps, with a plethora of cool features, and options in every price range. This makes meditation apps an easy and accessible way </a:t>
            </a:r>
            <a:r>
              <a:rPr lang="en-GB" b="0" i="0" u="sng" dirty="0">
                <a:solidFill>
                  <a:srgbClr val="C91459"/>
                </a:solidFill>
                <a:effectLst/>
                <a:latin typeface="Sohne"/>
                <a:hlinkClick r:id="rId8"/>
              </a:rPr>
              <a:t>to practice mindfulness</a:t>
            </a:r>
            <a:r>
              <a:rPr lang="en-GB" b="0" i="0" dirty="0">
                <a:solidFill>
                  <a:srgbClr val="000000"/>
                </a:solidFill>
                <a:effectLst/>
                <a:latin typeface="Sohne"/>
              </a:rPr>
              <a:t>.</a:t>
            </a:r>
          </a:p>
          <a:p>
            <a:pPr algn="l"/>
            <a:r>
              <a:rPr lang="en-GB" b="0" i="0" dirty="0">
                <a:solidFill>
                  <a:srgbClr val="000000"/>
                </a:solidFill>
                <a:effectLst/>
                <a:latin typeface="Sohne"/>
              </a:rPr>
              <a:t>. </a:t>
            </a:r>
          </a:p>
          <a:p>
            <a:pPr algn="l"/>
            <a:r>
              <a:rPr lang="en-GB" b="1" i="0" dirty="0">
                <a:solidFill>
                  <a:srgbClr val="000000"/>
                </a:solidFill>
                <a:effectLst/>
                <a:latin typeface="Sohne"/>
              </a:rPr>
              <a:t>12. Virtual hangouts</a:t>
            </a:r>
            <a:endParaRPr lang="en-GB" b="0" i="0" dirty="0">
              <a:solidFill>
                <a:srgbClr val="000000"/>
              </a:solidFill>
              <a:effectLst/>
              <a:latin typeface="Sohne"/>
            </a:endParaRPr>
          </a:p>
          <a:p>
            <a:pPr algn="l"/>
            <a:r>
              <a:rPr lang="en-GB" b="0" i="0" dirty="0">
                <a:solidFill>
                  <a:srgbClr val="000000"/>
                </a:solidFill>
                <a:effectLst/>
                <a:latin typeface="Sohne"/>
              </a:rPr>
              <a:t>All-day Zoom meetings may be getting tiring, but virtual hangouts are likely here to stay. After all, you didn't spend all that time teaching your parents how to unmute themselves for nothing, did you? As a vaccinated workforce returns to the office, many social activities will likely continue to offer virtual options. Social events (bachelorette parties, family reunions, and weddings) are leveraging social media and streaming services. This allows those that are not able to travel, or who don't yet feel comfortable, to still take part.  </a:t>
            </a:r>
          </a:p>
          <a:p>
            <a:pPr algn="l"/>
            <a:r>
              <a:rPr lang="en-GB" b="1" i="0" dirty="0">
                <a:solidFill>
                  <a:srgbClr val="000000"/>
                </a:solidFill>
                <a:effectLst/>
                <a:latin typeface="Sohne"/>
              </a:rPr>
              <a:t>13. Outdoor activities</a:t>
            </a:r>
            <a:endParaRPr lang="en-GB" b="0" i="0" dirty="0">
              <a:solidFill>
                <a:srgbClr val="000000"/>
              </a:solidFill>
              <a:effectLst/>
              <a:latin typeface="Sohne"/>
            </a:endParaRPr>
          </a:p>
          <a:p>
            <a:pPr algn="l"/>
            <a:r>
              <a:rPr lang="en-GB" b="0" i="0" dirty="0">
                <a:solidFill>
                  <a:srgbClr val="000000"/>
                </a:solidFill>
                <a:effectLst/>
                <a:latin typeface="Sohne"/>
              </a:rPr>
              <a:t>More time spent indoors — coupled with an (evidence-based) lower rate of transmission outdoors —  makes fresh air more appealing. Dining al fresco and working out outside are gaining popularity. This is particularly true in regions that are warming up for spring and summer, providing a reprieve from winter and lockdowns. Outdoor hobbies like gardening, tennis, sailing, and basketball are seeing more interest. They a) involve sunshine and b) don't involve a screen.</a:t>
            </a:r>
          </a:p>
          <a:p>
            <a:pPr algn="l"/>
            <a:r>
              <a:rPr lang="en-GB" b="1" i="0" dirty="0">
                <a:solidFill>
                  <a:srgbClr val="000000"/>
                </a:solidFill>
                <a:effectLst/>
                <a:latin typeface="Sohne"/>
              </a:rPr>
              <a:t>14.</a:t>
            </a:r>
            <a:r>
              <a:rPr lang="en-GB" b="0" i="0" dirty="0">
                <a:solidFill>
                  <a:srgbClr val="000000"/>
                </a:solidFill>
                <a:effectLst/>
                <a:latin typeface="Sohne"/>
              </a:rPr>
              <a:t>  </a:t>
            </a:r>
            <a:r>
              <a:rPr lang="en-GB" b="1" i="0" dirty="0" err="1">
                <a:solidFill>
                  <a:srgbClr val="000000"/>
                </a:solidFill>
                <a:effectLst/>
                <a:latin typeface="Sohne"/>
              </a:rPr>
              <a:t>Cozy</a:t>
            </a:r>
            <a:r>
              <a:rPr lang="en-GB" b="1" i="0" dirty="0">
                <a:solidFill>
                  <a:srgbClr val="000000"/>
                </a:solidFill>
                <a:effectLst/>
                <a:latin typeface="Sohne"/>
              </a:rPr>
              <a:t> and casual chic</a:t>
            </a:r>
            <a:endParaRPr lang="en-GB" b="0" i="0" dirty="0">
              <a:solidFill>
                <a:srgbClr val="000000"/>
              </a:solidFill>
              <a:effectLst/>
              <a:latin typeface="Sohne"/>
            </a:endParaRPr>
          </a:p>
          <a:p>
            <a:pPr algn="l"/>
            <a:r>
              <a:rPr lang="en-GB" b="0" i="0" dirty="0">
                <a:solidFill>
                  <a:srgbClr val="000000"/>
                </a:solidFill>
                <a:effectLst/>
                <a:latin typeface="Sohne"/>
              </a:rPr>
              <a:t>Business up top, but party off-screen. Working from home lends itself to a more relaxed office dress code. With offices reopening on a hybrid model (for the ones that are planning to reopen at all), fewer workers will feel the need to dress up for every meeting. Stores are featuring hybrid work-leisure gear. This includes chic fitted leggings, comfortable button-down shirts, and relaxed-but-trendy dresses. High heels and Windsor knots may never recover.</a:t>
            </a:r>
          </a:p>
          <a:p>
            <a:pPr algn="l"/>
            <a:r>
              <a:rPr lang="en-GB" b="1" i="0" dirty="0">
                <a:solidFill>
                  <a:srgbClr val="000000"/>
                </a:solidFill>
                <a:effectLst/>
                <a:latin typeface="Sohne"/>
              </a:rPr>
              <a:t>15. Tracking stress</a:t>
            </a:r>
            <a:endParaRPr lang="en-GB" b="0" i="0" dirty="0">
              <a:solidFill>
                <a:srgbClr val="000000"/>
              </a:solidFill>
              <a:effectLst/>
              <a:latin typeface="Sohne"/>
            </a:endParaRPr>
          </a:p>
          <a:p>
            <a:pPr algn="l"/>
            <a:r>
              <a:rPr lang="en-GB" b="0" i="0" dirty="0">
                <a:solidFill>
                  <a:srgbClr val="000000"/>
                </a:solidFill>
                <a:effectLst/>
                <a:latin typeface="Sohne"/>
              </a:rPr>
              <a:t>Stress is at new highs and affecting a record amount of the population. With this, people are becoming more and more interested in the impact of stress on all aspects of their health. The fitness trackers now document physiological responses to determine how stressed out an individual is and when spikes occur. This provides individuals new insight into their daily routines.</a:t>
            </a:r>
          </a:p>
          <a:p>
            <a:pPr algn="l"/>
            <a:r>
              <a:rPr lang="en-GB" b="1" i="0" dirty="0">
                <a:solidFill>
                  <a:srgbClr val="000000"/>
                </a:solidFill>
                <a:effectLst/>
                <a:latin typeface="Sohne"/>
              </a:rPr>
              <a:t>16. Digital healthcare </a:t>
            </a:r>
            <a:endParaRPr lang="en-GB" b="0" i="0" dirty="0">
              <a:solidFill>
                <a:srgbClr val="000000"/>
              </a:solidFill>
              <a:effectLst/>
              <a:latin typeface="Sohne"/>
            </a:endParaRPr>
          </a:p>
          <a:p>
            <a:pPr algn="l"/>
            <a:r>
              <a:rPr lang="en-GB" b="0" i="0" dirty="0">
                <a:solidFill>
                  <a:srgbClr val="000000"/>
                </a:solidFill>
                <a:effectLst/>
                <a:latin typeface="Sohne"/>
              </a:rPr>
              <a:t>You may have struggled to get an appointment with a specialist in the past or groaned at the commute to the “good doctor’s office.” But, with virtual conferencing and meeting technology more popular than ever, doctors are more willing to meet with you virtually. You can even book virtual sessions with personal trainers, nutritionists, physical therapists, mental health professionals, coaches, and sleep specialists. Just double-check that it's actually your therapist you're texting before you hit send.</a:t>
            </a:r>
          </a:p>
          <a:p>
            <a:pPr algn="l"/>
            <a:r>
              <a:rPr lang="en-GB" b="1" i="0" dirty="0">
                <a:solidFill>
                  <a:srgbClr val="000000"/>
                </a:solidFill>
                <a:effectLst/>
                <a:latin typeface="Sohne"/>
              </a:rPr>
              <a:t>17. Adaptogens</a:t>
            </a:r>
            <a:endParaRPr lang="en-GB" b="0" i="0" dirty="0">
              <a:solidFill>
                <a:srgbClr val="000000"/>
              </a:solidFill>
              <a:effectLst/>
              <a:latin typeface="Sohne"/>
            </a:endParaRPr>
          </a:p>
          <a:p>
            <a:pPr algn="l"/>
            <a:r>
              <a:rPr lang="en-GB" b="0" i="0" dirty="0">
                <a:solidFill>
                  <a:srgbClr val="000000"/>
                </a:solidFill>
                <a:effectLst/>
                <a:latin typeface="Sohne"/>
              </a:rPr>
              <a:t>The newest addition to the line of superfoods are adaptogens. Known for their stress-busting properties, adaptogens like </a:t>
            </a:r>
            <a:r>
              <a:rPr lang="en-GB" b="0" i="0" u="sng" dirty="0">
                <a:solidFill>
                  <a:srgbClr val="C91459"/>
                </a:solidFill>
                <a:effectLst/>
                <a:latin typeface="Sohne"/>
                <a:hlinkClick r:id="rId9"/>
              </a:rPr>
              <a:t>ashwagandha</a:t>
            </a:r>
            <a:r>
              <a:rPr lang="en-GB" b="0" i="0" dirty="0">
                <a:solidFill>
                  <a:srgbClr val="000000"/>
                </a:solidFill>
                <a:effectLst/>
                <a:latin typeface="Sohne"/>
              </a:rPr>
              <a:t> and </a:t>
            </a:r>
            <a:r>
              <a:rPr lang="en-GB" b="0" i="0" u="sng" dirty="0" err="1">
                <a:solidFill>
                  <a:srgbClr val="C91459"/>
                </a:solidFill>
                <a:effectLst/>
                <a:latin typeface="Sohne"/>
                <a:hlinkClick r:id="rId10"/>
              </a:rPr>
              <a:t>rhodiola</a:t>
            </a:r>
            <a:r>
              <a:rPr lang="en-GB" b="0" i="0" dirty="0">
                <a:solidFill>
                  <a:srgbClr val="000000"/>
                </a:solidFill>
                <a:effectLst/>
                <a:latin typeface="Sohne"/>
              </a:rPr>
              <a:t>, help augment immunity, impact the release of cortisol in the body, and improve your resistance to the physical and emotional effects of stress. Although they're enjoying their time in the spotlight, adaptogens were </a:t>
            </a:r>
            <a:r>
              <a:rPr lang="en-GB" b="0" i="0" u="sng" dirty="0">
                <a:solidFill>
                  <a:srgbClr val="C91459"/>
                </a:solidFill>
                <a:effectLst/>
                <a:latin typeface="Sohne"/>
                <a:hlinkClick r:id="rId11"/>
              </a:rPr>
              <a:t>first identified by a researcher back in 1947</a:t>
            </a:r>
            <a:r>
              <a:rPr lang="en-GB" b="0" i="0" dirty="0">
                <a:solidFill>
                  <a:srgbClr val="000000"/>
                </a:solidFill>
                <a:effectLst/>
                <a:latin typeface="Sohne"/>
              </a:rPr>
              <a:t>.</a:t>
            </a:r>
          </a:p>
          <a:p>
            <a:pPr algn="l"/>
            <a:r>
              <a:rPr lang="en-GB" b="1" i="0" dirty="0">
                <a:solidFill>
                  <a:srgbClr val="000000"/>
                </a:solidFill>
                <a:effectLst/>
                <a:latin typeface="Sohne"/>
              </a:rPr>
              <a:t>18. Cooking</a:t>
            </a:r>
            <a:endParaRPr lang="en-GB" b="0" i="0" dirty="0">
              <a:solidFill>
                <a:srgbClr val="000000"/>
              </a:solidFill>
              <a:effectLst/>
              <a:latin typeface="Sohne"/>
            </a:endParaRPr>
          </a:p>
          <a:p>
            <a:pPr algn="l"/>
            <a:r>
              <a:rPr lang="en-GB" b="0" i="0" dirty="0">
                <a:solidFill>
                  <a:srgbClr val="000000"/>
                </a:solidFill>
                <a:effectLst/>
                <a:latin typeface="Sohne"/>
              </a:rPr>
              <a:t>Even those who have no aptitude in the kitchen are cooking more lately. </a:t>
            </a:r>
            <a:r>
              <a:rPr lang="en-GB" b="0" i="0" u="sng" dirty="0">
                <a:solidFill>
                  <a:srgbClr val="C91459"/>
                </a:solidFill>
                <a:effectLst/>
                <a:latin typeface="Sohne"/>
                <a:hlinkClick r:id="rId12"/>
              </a:rPr>
              <a:t>Meal kits are simplifying the art of cooking</a:t>
            </a:r>
            <a:r>
              <a:rPr lang="en-GB" b="0" i="0" dirty="0">
                <a:solidFill>
                  <a:srgbClr val="000000"/>
                </a:solidFill>
                <a:effectLst/>
                <a:latin typeface="Sohne"/>
              </a:rPr>
              <a:t>. But for those who prefer to source their own ingredients, homes are turning into herb gardens, kombucha breweries, and sourdough bakeries. What started as a reaction to scarcity on the shelves has turned into a nutrition-filled hobby.</a:t>
            </a:r>
          </a:p>
          <a:p>
            <a:pPr algn="l"/>
            <a:r>
              <a:rPr lang="en-GB" b="1" i="0" dirty="0">
                <a:solidFill>
                  <a:srgbClr val="000000"/>
                </a:solidFill>
                <a:effectLst/>
                <a:latin typeface="Sohne"/>
              </a:rPr>
              <a:t>19. Gentler workouts</a:t>
            </a:r>
            <a:endParaRPr lang="en-GB" b="0" i="0" dirty="0">
              <a:solidFill>
                <a:srgbClr val="000000"/>
              </a:solidFill>
              <a:effectLst/>
              <a:latin typeface="Sohne"/>
            </a:endParaRPr>
          </a:p>
          <a:p>
            <a:pPr algn="l"/>
            <a:r>
              <a:rPr lang="en-GB" b="0" i="0" dirty="0">
                <a:solidFill>
                  <a:srgbClr val="000000"/>
                </a:solidFill>
                <a:effectLst/>
                <a:latin typeface="Sohne"/>
              </a:rPr>
              <a:t>Uber-competitive workouts are hard to maintain when you're sweating in a living room full of Legos. Absent the competitive environment and structure of a gym, many people are finding that they don't want to "go-hard" like they once did. </a:t>
            </a:r>
            <a:r>
              <a:rPr lang="en-GB" b="0" i="0" u="sng" dirty="0">
                <a:solidFill>
                  <a:srgbClr val="C91459"/>
                </a:solidFill>
                <a:effectLst/>
                <a:latin typeface="Sohne"/>
                <a:hlinkClick r:id="rId13"/>
              </a:rPr>
              <a:t>Workouts now double as stress relief</a:t>
            </a:r>
            <a:r>
              <a:rPr lang="en-GB" b="0" i="0" dirty="0">
                <a:solidFill>
                  <a:srgbClr val="000000"/>
                </a:solidFill>
                <a:effectLst/>
                <a:latin typeface="Sohne"/>
              </a:rPr>
              <a:t>, so mind-body exercises — particularly those you can do at home with less equipment — are on the rise. Yoga, mat Pilates, barre, jogging, bodyweight exercises, and stretching are becoming part of the routine for the couch-fitness crowd.</a:t>
            </a:r>
          </a:p>
          <a:p>
            <a:pPr algn="l"/>
            <a:r>
              <a:rPr lang="en-GB" b="1" i="0" dirty="0">
                <a:solidFill>
                  <a:srgbClr val="000000"/>
                </a:solidFill>
                <a:effectLst/>
                <a:latin typeface="Sohne"/>
              </a:rPr>
              <a:t>20. Decluttering and decorating</a:t>
            </a:r>
            <a:endParaRPr lang="en-GB" b="0" i="0" dirty="0">
              <a:solidFill>
                <a:srgbClr val="000000"/>
              </a:solidFill>
              <a:effectLst/>
              <a:latin typeface="Sohne"/>
            </a:endParaRPr>
          </a:p>
          <a:p>
            <a:pPr algn="l"/>
            <a:r>
              <a:rPr lang="en-GB" b="0" i="0" dirty="0">
                <a:solidFill>
                  <a:srgbClr val="000000"/>
                </a:solidFill>
                <a:effectLst/>
                <a:latin typeface="Sohne"/>
              </a:rPr>
              <a:t>Heightened levels of introspection and the need to convert homes into multi-functional sanctuaries have turned spring cleaning into a year-round phenomenon. Decluttering has always been a buzzword, but creating space has been therapeutic as well as practical.  Unable to visit their normal </a:t>
            </a:r>
            <a:r>
              <a:rPr lang="en-GB" b="0" i="0" dirty="0" err="1">
                <a:solidFill>
                  <a:srgbClr val="000000"/>
                </a:solidFill>
                <a:effectLst/>
                <a:latin typeface="Sohne"/>
              </a:rPr>
              <a:t>favorite</a:t>
            </a:r>
            <a:r>
              <a:rPr lang="en-GB" b="0" i="0" dirty="0">
                <a:solidFill>
                  <a:srgbClr val="000000"/>
                </a:solidFill>
                <a:effectLst/>
                <a:latin typeface="Sohne"/>
              </a:rPr>
              <a:t> places, people have been creative about incorporating what they miss about the world into their homes. DIY home projects have provided a creative outlet as well as a way to make lockdown a bit more cheerful.</a:t>
            </a:r>
          </a:p>
          <a:p>
            <a:pPr algn="l"/>
            <a:r>
              <a:rPr lang="en-GB" b="1" i="0" dirty="0">
                <a:solidFill>
                  <a:srgbClr val="000000"/>
                </a:solidFill>
                <a:effectLst/>
                <a:latin typeface="Sohne"/>
              </a:rPr>
              <a:t>21. Travel </a:t>
            </a:r>
            <a:endParaRPr lang="en-GB" b="0" i="0" dirty="0">
              <a:solidFill>
                <a:srgbClr val="000000"/>
              </a:solidFill>
              <a:effectLst/>
              <a:latin typeface="Sohne"/>
            </a:endParaRPr>
          </a:p>
          <a:p>
            <a:pPr algn="l"/>
            <a:r>
              <a:rPr lang="en-GB" b="0" i="0" dirty="0">
                <a:solidFill>
                  <a:srgbClr val="000000"/>
                </a:solidFill>
                <a:effectLst/>
                <a:latin typeface="Sohne"/>
              </a:rPr>
              <a:t>Remote work allows record numbers of employees to finally leave expensive urban </a:t>
            </a:r>
            <a:r>
              <a:rPr lang="en-GB" b="0" i="0" dirty="0" err="1">
                <a:solidFill>
                  <a:srgbClr val="000000"/>
                </a:solidFill>
                <a:effectLst/>
                <a:latin typeface="Sohne"/>
              </a:rPr>
              <a:t>centers</a:t>
            </a:r>
            <a:r>
              <a:rPr lang="en-GB" b="0" i="0" dirty="0">
                <a:solidFill>
                  <a:srgbClr val="000000"/>
                </a:solidFill>
                <a:effectLst/>
                <a:latin typeface="Sohne"/>
              </a:rPr>
              <a:t> and work from wherever they like. For some, this means traveling to sightsee in new locations. For others, this means relocating to a more affordable place with more space. To recoup some of the lost revenue from tourism, many countries are opening co-working spaces. Some are even offering “digital nomad visas” to attract employees.</a:t>
            </a:r>
          </a:p>
          <a:p>
            <a:pPr algn="l"/>
            <a:r>
              <a:rPr lang="en-GB" b="1" i="0" dirty="0">
                <a:solidFill>
                  <a:srgbClr val="000000"/>
                </a:solidFill>
                <a:effectLst/>
                <a:latin typeface="Sohne"/>
              </a:rPr>
              <a:t>22. Financial wellness</a:t>
            </a:r>
            <a:endParaRPr lang="en-GB" b="0" i="0" dirty="0">
              <a:solidFill>
                <a:srgbClr val="000000"/>
              </a:solidFill>
              <a:effectLst/>
              <a:latin typeface="Sohne"/>
            </a:endParaRPr>
          </a:p>
          <a:p>
            <a:pPr algn="l"/>
            <a:r>
              <a:rPr lang="en-GB" b="0" i="0" dirty="0">
                <a:solidFill>
                  <a:srgbClr val="000000"/>
                </a:solidFill>
                <a:effectLst/>
                <a:latin typeface="Sohne"/>
              </a:rPr>
              <a:t>On both a macro and micro-level, conversations about money have dominated the last year. People struggled with unemployment, uncertainty, and balancing their needs to make money with concerns about their health. The government tried to come up with effective ways to support them while managing the reality of a situation without precedent. These conversations led to a growing awareness of what needs to happen to provide people with a safety net. It also spurred discussion around everyday individuals caring for themselves, their families, and building their careers.</a:t>
            </a:r>
          </a:p>
          <a:p>
            <a:pPr algn="l"/>
            <a:r>
              <a:rPr lang="en-GB" b="0" i="0" dirty="0">
                <a:solidFill>
                  <a:srgbClr val="000000"/>
                </a:solidFill>
                <a:effectLst/>
                <a:latin typeface="Sohne"/>
              </a:rPr>
              <a:t>Although inspired by the pandemic, these health and wellness trends reflect long-term conversations and changes in society. When we look at where people are spending their money and putting their time, we get a good idea of what their priorities are — and what their personal definition of wellness is.</a:t>
            </a: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15</a:t>
            </a:fld>
            <a:endParaRPr lang="en-GB"/>
          </a:p>
        </p:txBody>
      </p:sp>
    </p:spTree>
    <p:extLst>
      <p:ext uri="{BB962C8B-B14F-4D97-AF65-F5344CB8AC3E}">
        <p14:creationId xmlns:p14="http://schemas.microsoft.com/office/powerpoint/2010/main" val="34219052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Demand from hotels for these types of guestrooms is enough to sustain suppliers such as Pure Wellness, which provides and maintains more than 3,100 wellness-focused Pure Rooms for major hotel brands across the industry, including Hilton, Ritz-Carlton and Embassy Suites. IHG have also entered the market with their brand, EVEN Hotels…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Another growing trend is for hotels to group wellness rooms together into clusters, often located on the same floor as spa facilities, reinforcing the serene atmosphere that health-conscious guests increasingly expect, especially in the luxury segment. The Four Seasons Hotel Los Angeles at Beverly Hills, for example, offers five wellness-enhancing guestrooms and two suites alongside the hotel’s fourth-floor spa, with in-room technologies such as exercise equipment, circadian lighting and air purifiers.</a:t>
            </a:r>
          </a:p>
          <a:p>
            <a:endParaRPr lang="en-GB" dirty="0"/>
          </a:p>
          <a:p>
            <a:endParaRPr lang="en-GB" dirty="0"/>
          </a:p>
          <a:p>
            <a:r>
              <a:rPr lang="en-GB" dirty="0"/>
              <a:t>Watch video. Discuss this Wellbeing Hotel brand (wellness hotel). Thoughts?</a:t>
            </a:r>
          </a:p>
        </p:txBody>
      </p:sp>
      <p:sp>
        <p:nvSpPr>
          <p:cNvPr id="4" name="Slide Number Placeholder 3"/>
          <p:cNvSpPr>
            <a:spLocks noGrp="1"/>
          </p:cNvSpPr>
          <p:nvPr>
            <p:ph type="sldNum" sz="quarter" idx="5"/>
          </p:nvPr>
        </p:nvSpPr>
        <p:spPr/>
        <p:txBody>
          <a:bodyPr/>
          <a:lstStyle/>
          <a:p>
            <a:fld id="{31CEAF5D-A94A-4955-B82E-8236CC92B900}" type="slidenum">
              <a:rPr lang="en-GB" smtClean="0"/>
              <a:t>16</a:t>
            </a:fld>
            <a:endParaRPr lang="en-GB"/>
          </a:p>
        </p:txBody>
      </p:sp>
    </p:spTree>
    <p:extLst>
      <p:ext uri="{BB962C8B-B14F-4D97-AF65-F5344CB8AC3E}">
        <p14:creationId xmlns:p14="http://schemas.microsoft.com/office/powerpoint/2010/main" val="11213227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first:</a:t>
            </a:r>
          </a:p>
          <a:p>
            <a:pPr algn="l"/>
            <a:r>
              <a:rPr lang="en-GB" b="0" i="0" dirty="0">
                <a:solidFill>
                  <a:srgbClr val="58595B"/>
                </a:solidFill>
                <a:effectLst/>
                <a:latin typeface="Source Sans Pro" panose="020B0503030403020204" pitchFamily="34" charset="0"/>
              </a:rPr>
              <a:t>Traditionally, revenue from wellness programs has resided in on-site amenities such as group retreats, fitness, spas and beauty treatments. However, a wellness program in a recovery era may want to focus on bringing the wellness experience into the individual guest room.</a:t>
            </a:r>
          </a:p>
          <a:p>
            <a:pPr algn="l"/>
            <a:r>
              <a:rPr lang="en-GB" b="0" i="0" dirty="0">
                <a:solidFill>
                  <a:srgbClr val="58595B"/>
                </a:solidFill>
                <a:effectLst/>
                <a:latin typeface="Source Sans Pro" panose="020B0503030403020204" pitchFamily="34" charset="0"/>
              </a:rPr>
              <a:t>With today’s technology, wellness-focused amenities can easily be personalized and delivered according to the guest’s preferences. Individual yoga mats in guest rooms can be combined with access to a complimentary on-demand yoga TV channel, while designated workout areas can be complemented with resistance bands upon request. Mindful breathing—shown to regulate sleep, lower blood pressure and cortisol levels—can be promoted via meditation app integrations, as immune-boosting minibar products can both surprise and put guests at ease.</a:t>
            </a:r>
          </a:p>
          <a:p>
            <a:pPr algn="l"/>
            <a:r>
              <a:rPr lang="en-GB" b="0" i="0" dirty="0">
                <a:solidFill>
                  <a:srgbClr val="58595B"/>
                </a:solidFill>
                <a:effectLst/>
                <a:latin typeface="Source Sans Pro" panose="020B0503030403020204" pitchFamily="34" charset="0"/>
              </a:rPr>
              <a:t>“We see this as an opportunity for brands to incorporate more wellness-driven amenities for guests to use on their own,” said Patrick Fernandes, Executive Director, Carillon Miami Wellness Resort. “We plan on introducing more ways for guests to elevate their well-being within their resort experience. Virtual fitness classes including virtual personal fitness, video cooking demonstrations, telemedicine consultations and touchless wellness services are some of the new offerings at Carillon.”</a:t>
            </a:r>
          </a:p>
          <a:p>
            <a:pPr algn="l"/>
            <a:endParaRPr lang="en-GB" b="0" i="0" dirty="0">
              <a:solidFill>
                <a:srgbClr val="58595B"/>
              </a:solidFill>
              <a:effectLst/>
              <a:latin typeface="Source Sans Pro" panose="020B0503030403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5 Feet 2 Fitness – Watch video. Discuss this growing trend of in-room fitness equipment.</a:t>
            </a:r>
          </a:p>
          <a:p>
            <a:pPr algn="l"/>
            <a:endParaRPr lang="en-GB" b="0" i="0" dirty="0">
              <a:solidFill>
                <a:srgbClr val="58595B"/>
              </a:solidFill>
              <a:effectLst/>
              <a:latin typeface="Source Sans Pro" panose="020B0503030403020204" pitchFamily="34" charset="0"/>
            </a:endParaRPr>
          </a:p>
          <a:p>
            <a:pPr algn="l"/>
            <a:endParaRPr lang="en-GB" b="0" i="0" dirty="0">
              <a:solidFill>
                <a:srgbClr val="58595B"/>
              </a:solidFill>
              <a:effectLst/>
              <a:latin typeface="Source Sans Pro" panose="020B0503030403020204" pitchFamily="34" charset="0"/>
            </a:endParaRPr>
          </a:p>
        </p:txBody>
      </p:sp>
      <p:sp>
        <p:nvSpPr>
          <p:cNvPr id="4" name="Slide Number Placeholder 3"/>
          <p:cNvSpPr>
            <a:spLocks noGrp="1"/>
          </p:cNvSpPr>
          <p:nvPr>
            <p:ph type="sldNum" sz="quarter" idx="5"/>
          </p:nvPr>
        </p:nvSpPr>
        <p:spPr/>
        <p:txBody>
          <a:bodyPr/>
          <a:lstStyle/>
          <a:p>
            <a:fld id="{31CEAF5D-A94A-4955-B82E-8236CC92B900}" type="slidenum">
              <a:rPr lang="en-GB" smtClean="0"/>
              <a:t>17</a:t>
            </a:fld>
            <a:endParaRPr lang="en-GB"/>
          </a:p>
        </p:txBody>
      </p:sp>
    </p:spTree>
    <p:extLst>
      <p:ext uri="{BB962C8B-B14F-4D97-AF65-F5344CB8AC3E}">
        <p14:creationId xmlns:p14="http://schemas.microsoft.com/office/powerpoint/2010/main" val="37645210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Sleep quality consistently ranks near the top of the priority list for guests, and hotels have been touting the relative merits of their beds for decades. The wellness trend, not to mention the emergence of affordable, high-quality mail-order mattresses for the home market, has raised the expectations of consumers, who are aware that a good night’s sleep is an important part of maintaining health and well-being, particularly for frequent flyers on business. For hotels, the comfort and customisability of beds and bedding is an important point of differentiation, for better or worse.</a:t>
            </a:r>
          </a:p>
          <a:p>
            <a:r>
              <a:rPr lang="en-GB" sz="1200" b="0" i="0" u="none" strike="noStrike" kern="1200" dirty="0">
                <a:solidFill>
                  <a:schemeClr val="tx1"/>
                </a:solidFill>
                <a:effectLst/>
                <a:latin typeface="+mn-lt"/>
                <a:ea typeface="+mn-ea"/>
                <a:cs typeface="+mn-cs"/>
              </a:rPr>
              <a:t>“It’s the one part of room that gets used the most during the guest’s stay,” Fairmont vice president Jane Mackie told </a:t>
            </a:r>
            <a:r>
              <a:rPr lang="en-GB" sz="1200" b="0" i="0" u="sng" strike="noStrike" kern="1200" dirty="0">
                <a:solidFill>
                  <a:schemeClr val="tx1"/>
                </a:solidFill>
                <a:effectLst/>
                <a:latin typeface="+mn-lt"/>
                <a:ea typeface="+mn-ea"/>
                <a:cs typeface="+mn-cs"/>
                <a:hlinkClick r:id="rId3"/>
              </a:rPr>
              <a:t>USA Today</a:t>
            </a:r>
            <a:r>
              <a:rPr lang="en-GB" sz="1200" b="0" i="0" u="none" strike="noStrike" kern="1200" dirty="0">
                <a:solidFill>
                  <a:schemeClr val="tx1"/>
                </a:solidFill>
                <a:effectLst/>
                <a:latin typeface="+mn-lt"/>
                <a:ea typeface="+mn-ea"/>
                <a:cs typeface="+mn-cs"/>
              </a:rPr>
              <a:t> in 2017. “It has the most potential to have an upside and potential to have a downside if we don’t get it right.”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Every hotel brand works hard on getting the characteristics of their beds just right, whether the secret is memory foam, cooling gels or wrapped coils. Wellness-themed rooms often go the extra mile with hypoallergenic bedding, LED lighting techniques to induce healthy sleep and even </a:t>
            </a:r>
            <a:r>
              <a:rPr lang="en-GB" sz="1200" b="0" i="0" u="sng" strike="noStrike" kern="1200" dirty="0">
                <a:solidFill>
                  <a:schemeClr val="tx1"/>
                </a:solidFill>
                <a:effectLst/>
                <a:latin typeface="+mn-lt"/>
                <a:ea typeface="+mn-ea"/>
                <a:cs typeface="+mn-cs"/>
                <a:hlinkClick r:id="rId4"/>
              </a:rPr>
              <a:t>smart mattresses</a:t>
            </a:r>
            <a:r>
              <a:rPr lang="en-GB" sz="1200" b="0" i="0" u="none" strike="noStrike" kern="1200" dirty="0">
                <a:solidFill>
                  <a:schemeClr val="tx1"/>
                </a:solidFill>
                <a:effectLst/>
                <a:latin typeface="+mn-lt"/>
                <a:ea typeface="+mn-ea"/>
                <a:cs typeface="+mn-cs"/>
              </a:rPr>
              <a:t> to evaluate the user’s sleep patterns and quality. What’s more, specialist ‘sleep retreats’ are being introduced to the market for those who really want to make sleep the central part of their stay.</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In east London, Simba (one of the aforementioned mail-order mattress specialists) has collaborated with </a:t>
            </a:r>
            <a:r>
              <a:rPr lang="en-GB" sz="1200" b="0" i="0" u="none" strike="noStrike" kern="1200" dirty="0" err="1">
                <a:solidFill>
                  <a:schemeClr val="tx1"/>
                </a:solidFill>
                <a:effectLst/>
                <a:latin typeface="+mn-lt"/>
                <a:ea typeface="+mn-ea"/>
                <a:cs typeface="+mn-cs"/>
              </a:rPr>
              <a:t>Cuckooz</a:t>
            </a:r>
            <a:r>
              <a:rPr lang="en-GB" sz="1200" b="0" i="0" u="none" strike="noStrike" kern="1200" dirty="0">
                <a:solidFill>
                  <a:schemeClr val="tx1"/>
                </a:solidFill>
                <a:effectLst/>
                <a:latin typeface="+mn-lt"/>
                <a:ea typeface="+mn-ea"/>
                <a:cs typeface="+mn-cs"/>
              </a:rPr>
              <a:t> to create the Zed Rooms, serviced apartments custom-made for restful sleep, including bed installations designed like wombs to imitate the best sleep any human has ever had.</a:t>
            </a: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18</a:t>
            </a:fld>
            <a:endParaRPr lang="en-GB"/>
          </a:p>
        </p:txBody>
      </p:sp>
    </p:spTree>
    <p:extLst>
      <p:ext uri="{BB962C8B-B14F-4D97-AF65-F5344CB8AC3E}">
        <p14:creationId xmlns:p14="http://schemas.microsoft.com/office/powerpoint/2010/main" val="17073450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Gyms and spas are another time-tested feature of hotels, but where in the past hotel gym-goers might have been satisfied with a quick workout in a windowless basement facility, the wellness trend is raising standards.</a:t>
            </a:r>
          </a:p>
          <a:p>
            <a:r>
              <a:rPr lang="en-GB" sz="1200" b="0" i="0" u="none" strike="noStrike" kern="1200" dirty="0">
                <a:solidFill>
                  <a:schemeClr val="tx1"/>
                </a:solidFill>
                <a:effectLst/>
                <a:latin typeface="+mn-lt"/>
                <a:ea typeface="+mn-ea"/>
                <a:cs typeface="+mn-cs"/>
              </a:rPr>
              <a:t>In 2019, this is perhaps best exemplified by the opening of fitness brand Equinox’s first hotel, Equinox Hotel in Hudson Yard, New York. With interiors designed by David Rockwell of Rockwell Group, the 212-room, 48-suite hotel features a 60,000ft² fitness club with indoor and outdoor pools, SoulCycle, group classes and personal trainers. Equinox plans to open new US hotels in Los Angeles, Seattle, Chicago and Houston.</a:t>
            </a:r>
          </a:p>
          <a:p>
            <a:r>
              <a:rPr lang="en-GB" sz="1200" b="0" i="0" u="none" strike="noStrike" kern="1200" dirty="0">
                <a:solidFill>
                  <a:schemeClr val="tx1"/>
                </a:solidFill>
                <a:effectLst/>
                <a:latin typeface="+mn-lt"/>
                <a:ea typeface="+mn-ea"/>
                <a:cs typeface="+mn-cs"/>
              </a:rPr>
              <a:t>“As health becomes the new wealth, Equinox is uniquely positioned to define an emerging category that is disrupting the entire industry,” said Equinox Hotels CEO Chris Norton in a </a:t>
            </a:r>
            <a:r>
              <a:rPr lang="en-GB" sz="1200" b="0" i="0" u="sng" strike="noStrike" kern="1200" dirty="0">
                <a:solidFill>
                  <a:schemeClr val="tx1"/>
                </a:solidFill>
                <a:effectLst/>
                <a:latin typeface="+mn-lt"/>
                <a:ea typeface="+mn-ea"/>
                <a:cs typeface="+mn-cs"/>
                <a:hlinkClick r:id="rId3"/>
              </a:rPr>
              <a:t>press statement in March</a:t>
            </a:r>
            <a:r>
              <a:rPr lang="en-GB" sz="1200" b="0" i="0" u="none" strike="noStrike" kern="1200" dirty="0">
                <a:solidFill>
                  <a:schemeClr val="tx1"/>
                </a:solidFill>
                <a:effectLst/>
                <a:latin typeface="+mn-lt"/>
                <a:ea typeface="+mn-ea"/>
                <a:cs typeface="+mn-cs"/>
              </a:rPr>
              <a:t>.</a:t>
            </a:r>
          </a:p>
          <a:p>
            <a:r>
              <a:rPr lang="en-GB" sz="1200" b="0" i="0" u="none" strike="noStrike" kern="1200" dirty="0">
                <a:solidFill>
                  <a:schemeClr val="tx1"/>
                </a:solidFill>
                <a:effectLst/>
                <a:latin typeface="+mn-lt"/>
                <a:ea typeface="+mn-ea"/>
                <a:cs typeface="+mn-cs"/>
              </a:rPr>
              <a:t>Even standalone gym facilities have started to see the benefit of incorporating hospitality elements. In November 2017, Chicago gym Midtown Athletic Club opened a </a:t>
            </a:r>
            <a:r>
              <a:rPr lang="en-GB" sz="1200" b="0" i="0" u="sng" strike="noStrike" kern="1200" dirty="0">
                <a:solidFill>
                  <a:schemeClr val="tx1"/>
                </a:solidFill>
                <a:effectLst/>
                <a:latin typeface="+mn-lt"/>
                <a:ea typeface="+mn-ea"/>
                <a:cs typeface="+mn-cs"/>
                <a:hlinkClick r:id="rId4"/>
              </a:rPr>
              <a:t>55-room hotel</a:t>
            </a:r>
            <a:r>
              <a:rPr lang="en-GB" sz="1200" b="0" i="0" u="none" strike="noStrike" kern="1200" dirty="0">
                <a:solidFill>
                  <a:schemeClr val="tx1"/>
                </a:solidFill>
                <a:effectLst/>
                <a:latin typeface="+mn-lt"/>
                <a:ea typeface="+mn-ea"/>
                <a:cs typeface="+mn-cs"/>
              </a:rPr>
              <a:t> on its premises as part of an $85m renovation.</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Watch the video. Discuss the difference between this and EVEN hotels, from a marketing perspective. Can you clearly define the target audience from watching the clips?</a:t>
            </a: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19</a:t>
            </a:fld>
            <a:endParaRPr lang="en-GB"/>
          </a:p>
        </p:txBody>
      </p:sp>
    </p:spTree>
    <p:extLst>
      <p:ext uri="{BB962C8B-B14F-4D97-AF65-F5344CB8AC3E}">
        <p14:creationId xmlns:p14="http://schemas.microsoft.com/office/powerpoint/2010/main" val="6303607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Let’s take a look at how a Hotel Group is adapting to the emerging wellness trend.</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Accor S.A. is a French multinational hospitality company that owns, manages and franchises hotels, resorts and vacation properties. It is the single largest hospitality company in Europe, and the sixth largest worldwide. Accor operates in 100 countries, with more than 4,800 hotels and 280,000 employees worldwide.</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Wellness is the new luxury... Discover the Accor’s well-being strategy in response to emerging trends and the high expectations of their customers!</a:t>
            </a:r>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20</a:t>
            </a:fld>
            <a:endParaRPr lang="en-GB"/>
          </a:p>
        </p:txBody>
      </p:sp>
    </p:spTree>
    <p:extLst>
      <p:ext uri="{BB962C8B-B14F-4D97-AF65-F5344CB8AC3E}">
        <p14:creationId xmlns:p14="http://schemas.microsoft.com/office/powerpoint/2010/main" val="117099861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21</a:t>
            </a:fld>
            <a:endParaRPr lang="en-GB"/>
          </a:p>
        </p:txBody>
      </p:sp>
    </p:spTree>
    <p:extLst>
      <p:ext uri="{BB962C8B-B14F-4D97-AF65-F5344CB8AC3E}">
        <p14:creationId xmlns:p14="http://schemas.microsoft.com/office/powerpoint/2010/main" val="16393920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22</a:t>
            </a:fld>
            <a:endParaRPr lang="en-GB"/>
          </a:p>
        </p:txBody>
      </p:sp>
    </p:spTree>
    <p:extLst>
      <p:ext uri="{BB962C8B-B14F-4D97-AF65-F5344CB8AC3E}">
        <p14:creationId xmlns:p14="http://schemas.microsoft.com/office/powerpoint/2010/main" val="34254485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Breakout session – one activity 1 one activity 2 </a:t>
            </a:r>
          </a:p>
          <a:p>
            <a:endParaRPr lang="en-GB" dirty="0"/>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23</a:t>
            </a:fld>
            <a:endParaRPr lang="en-GB"/>
          </a:p>
        </p:txBody>
      </p:sp>
    </p:spTree>
    <p:extLst>
      <p:ext uri="{BB962C8B-B14F-4D97-AF65-F5344CB8AC3E}">
        <p14:creationId xmlns:p14="http://schemas.microsoft.com/office/powerpoint/2010/main" val="40644834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83838"/>
                </a:solidFill>
                <a:effectLst/>
                <a:latin typeface="BlinkMacSystemFont"/>
              </a:rPr>
              <a:t>Growing awareness for mental health coupled with the pressures of social media are prompting a growing number of travellers to disconnect from their screens while on vacation.</a:t>
            </a:r>
          </a:p>
          <a:p>
            <a:pPr algn="l"/>
            <a:r>
              <a:rPr lang="en-GB" b="0" i="0" dirty="0">
                <a:solidFill>
                  <a:srgbClr val="383838"/>
                </a:solidFill>
                <a:effectLst/>
                <a:latin typeface="BlinkMacSystemFont"/>
              </a:rPr>
              <a:t>According to the </a:t>
            </a:r>
            <a:r>
              <a:rPr lang="en-GB" b="0" i="0" u="sng" dirty="0">
                <a:solidFill>
                  <a:srgbClr val="0077CC"/>
                </a:solidFill>
                <a:effectLst/>
                <a:latin typeface="BlinkMacSystemFont"/>
                <a:hlinkClick r:id="rId3"/>
              </a:rPr>
              <a:t>2019 Alamo Rent A Car Family Vacation Survey</a:t>
            </a:r>
            <a:r>
              <a:rPr lang="en-GB" b="0" i="0" dirty="0">
                <a:solidFill>
                  <a:srgbClr val="383838"/>
                </a:solidFill>
                <a:effectLst/>
                <a:latin typeface="BlinkMacSystemFont"/>
              </a:rPr>
              <a:t>, an overwhelming 91% of American families find the idea of an “unplugged” vacation appealing. Of those who have already committed to a device-free holiday, 41% enjoyed themselves more, 40% had better conversations and 38% felt more relaxed.</a:t>
            </a:r>
          </a:p>
          <a:p>
            <a:pPr algn="l"/>
            <a:endParaRPr lang="en-GB" b="0" i="0" dirty="0">
              <a:solidFill>
                <a:srgbClr val="383838"/>
              </a:solidFill>
              <a:effectLst/>
              <a:latin typeface="BlinkMacSystemFont"/>
            </a:endParaRPr>
          </a:p>
          <a:p>
            <a:pPr algn="l"/>
            <a:r>
              <a:rPr lang="en-GB" b="0" i="0" dirty="0">
                <a:solidFill>
                  <a:srgbClr val="383838"/>
                </a:solidFill>
                <a:effectLst/>
                <a:latin typeface="BlinkMacSystemFont"/>
              </a:rPr>
              <a:t>To tap into this trend, properties offering ‘digital detoxes’ are gaining momentum. From declaring ‘phone free’ zones and offering rewards to guests who disengage to off-the-grid properties ditching Wi-Fi altogether, hoteliers are now touting experiences that encourage guests to live in the moment ; </a:t>
            </a:r>
            <a:r>
              <a:rPr lang="en-GB" b="0" i="0" dirty="0" err="1">
                <a:solidFill>
                  <a:srgbClr val="383838"/>
                </a:solidFill>
                <a:effectLst/>
                <a:latin typeface="BlinkMacSystemFont"/>
              </a:rPr>
              <a:t>Mindfullness</a:t>
            </a:r>
            <a:endParaRPr lang="en-GB" b="0" i="0" dirty="0">
              <a:solidFill>
                <a:srgbClr val="383838"/>
              </a:solidFill>
              <a:effectLst/>
              <a:latin typeface="BlinkMacSystemFont"/>
            </a:endParaRPr>
          </a:p>
          <a:p>
            <a:pPr algn="l"/>
            <a:endParaRPr lang="en-GB" b="0" i="0" dirty="0">
              <a:solidFill>
                <a:srgbClr val="383838"/>
              </a:solidFill>
              <a:effectLst/>
              <a:latin typeface="BlinkMacSystemFont"/>
            </a:endParaRPr>
          </a:p>
          <a:p>
            <a:pPr algn="l"/>
            <a:r>
              <a:rPr lang="en-GB" b="0" i="0" dirty="0">
                <a:solidFill>
                  <a:srgbClr val="383838"/>
                </a:solidFill>
                <a:effectLst/>
                <a:latin typeface="BlinkMacSystemFont"/>
              </a:rPr>
              <a:t>One such property is the Grand </a:t>
            </a:r>
            <a:r>
              <a:rPr lang="en-GB" b="0" i="0" dirty="0" err="1">
                <a:solidFill>
                  <a:srgbClr val="383838"/>
                </a:solidFill>
                <a:effectLst/>
                <a:latin typeface="BlinkMacSystemFont"/>
              </a:rPr>
              <a:t>Velas</a:t>
            </a:r>
            <a:r>
              <a:rPr lang="en-GB" b="0" i="0" dirty="0">
                <a:solidFill>
                  <a:srgbClr val="383838"/>
                </a:solidFill>
                <a:effectLst/>
                <a:latin typeface="BlinkMacSystemFont"/>
              </a:rPr>
              <a:t> Riviera Nayarit in Mexico, which offers travellers rewards in exchange for their gadgets: “Guests opting to participate in the digital detox programme can trade-in their electronics at check-in for complimentary activities,” says Juan Vela, Vice President of </a:t>
            </a:r>
            <a:r>
              <a:rPr lang="en-GB" b="0" i="0" dirty="0" err="1">
                <a:solidFill>
                  <a:srgbClr val="383838"/>
                </a:solidFill>
                <a:effectLst/>
                <a:latin typeface="BlinkMacSystemFont"/>
              </a:rPr>
              <a:t>Velas</a:t>
            </a:r>
            <a:r>
              <a:rPr lang="en-GB" b="0" i="0" dirty="0">
                <a:solidFill>
                  <a:srgbClr val="383838"/>
                </a:solidFill>
                <a:effectLst/>
                <a:latin typeface="BlinkMacSystemFont"/>
              </a:rPr>
              <a:t> Resorts. “Guests are given a bracelet in exchange for their electronics that guarantees them a bike tour, eco tour of the property’s flora and fauna, snorkelling tour and, for adults, Se Spa’s renowned Water Journey. A minimum of four days is required for the programme and they must earn a total of four activity bracelets (one for each day) in order to receive their electronics back.”</a:t>
            </a:r>
          </a:p>
          <a:p>
            <a:pPr algn="l"/>
            <a:endParaRPr lang="en-GB" b="0" i="0" dirty="0">
              <a:solidFill>
                <a:srgbClr val="383838"/>
              </a:solidFill>
              <a:effectLst/>
              <a:latin typeface="BlinkMacSystemFont"/>
            </a:endParaRPr>
          </a:p>
          <a:p>
            <a:pPr algn="l"/>
            <a:r>
              <a:rPr lang="en-GB" b="0" i="0" dirty="0">
                <a:solidFill>
                  <a:srgbClr val="383838"/>
                </a:solidFill>
                <a:effectLst/>
                <a:latin typeface="BlinkMacSystemFont"/>
              </a:rPr>
              <a:t>“We wanted to free guests from the minute-to-minute stresses associated with technology and focus on enjoying quality time with one another,” continues Vela. “At first, guests are ambivalent about letting go of their devices, but the programme draws their attention to the many activities we offer and encourages their participation, which they’re ultimately happy about.”</a:t>
            </a:r>
          </a:p>
          <a:p>
            <a:pPr algn="l"/>
            <a:endParaRPr lang="en-GB" b="0" i="0" dirty="0">
              <a:solidFill>
                <a:srgbClr val="383838"/>
              </a:solidFill>
              <a:effectLst/>
              <a:latin typeface="BlinkMacSystemFont"/>
            </a:endParaRPr>
          </a:p>
          <a:p>
            <a:pPr algn="l"/>
            <a:r>
              <a:rPr lang="en-GB" b="1" i="0" dirty="0">
                <a:solidFill>
                  <a:srgbClr val="383838"/>
                </a:solidFill>
                <a:effectLst/>
                <a:latin typeface="BlinkMacSystemFont"/>
              </a:rPr>
              <a:t>Connecting guests</a:t>
            </a:r>
          </a:p>
          <a:p>
            <a:pPr algn="l"/>
            <a:r>
              <a:rPr lang="en-GB" b="0" i="0" dirty="0">
                <a:solidFill>
                  <a:srgbClr val="383838"/>
                </a:solidFill>
                <a:effectLst/>
                <a:latin typeface="BlinkMacSystemFont"/>
              </a:rPr>
              <a:t>Rather than offering a programme for individual guests, </a:t>
            </a:r>
            <a:r>
              <a:rPr lang="en-GB" b="0" i="0" dirty="0" err="1">
                <a:solidFill>
                  <a:srgbClr val="383838"/>
                </a:solidFill>
                <a:effectLst/>
                <a:latin typeface="BlinkMacSystemFont"/>
              </a:rPr>
              <a:t>Kimpton</a:t>
            </a:r>
            <a:r>
              <a:rPr lang="en-GB" b="0" i="0" dirty="0">
                <a:solidFill>
                  <a:srgbClr val="383838"/>
                </a:solidFill>
                <a:effectLst/>
                <a:latin typeface="BlinkMacSystemFont"/>
              </a:rPr>
              <a:t> Taconic saw the value in offering a ‘digital detox’ package for corporate meeting groups. And for good reason, with studies showing that smartphones can decrease </a:t>
            </a:r>
            <a:r>
              <a:rPr lang="en-GB" b="0" i="0" u="none" dirty="0">
                <a:solidFill>
                  <a:schemeClr val="tx1">
                    <a:lumMod val="50000"/>
                    <a:lumOff val="50000"/>
                  </a:schemeClr>
                </a:solidFill>
                <a:effectLst/>
                <a:latin typeface="BlinkMacSystemFont"/>
                <a:hlinkClick r:id="rId4">
                  <a:extLst>
                    <a:ext uri="{A12FA001-AC4F-418D-AE19-62706E023703}">
                      <ahyp:hlinkClr xmlns:ahyp="http://schemas.microsoft.com/office/drawing/2018/hyperlinkcolor" val="tx"/>
                    </a:ext>
                  </a:extLst>
                </a:hlinkClick>
              </a:rPr>
              <a:t>people’s productivity</a:t>
            </a:r>
            <a:r>
              <a:rPr lang="en-GB" b="0" i="0" u="none" dirty="0">
                <a:solidFill>
                  <a:schemeClr val="tx1">
                    <a:lumMod val="50000"/>
                    <a:lumOff val="50000"/>
                  </a:schemeClr>
                </a:solidFill>
                <a:effectLst/>
                <a:latin typeface="BlinkMacSystemFont"/>
              </a:rPr>
              <a:t> and creativity. Moreover, </a:t>
            </a:r>
            <a:r>
              <a:rPr lang="en-GB" b="0" i="0" u="none" dirty="0">
                <a:solidFill>
                  <a:schemeClr val="tx1">
                    <a:lumMod val="50000"/>
                    <a:lumOff val="50000"/>
                  </a:schemeClr>
                </a:solidFill>
                <a:effectLst/>
                <a:latin typeface="BlinkMacSystemFont"/>
                <a:hlinkClick r:id="rId5">
                  <a:extLst>
                    <a:ext uri="{A12FA001-AC4F-418D-AE19-62706E023703}">
                      <ahyp:hlinkClr xmlns:ahyp="http://schemas.microsoft.com/office/drawing/2018/hyperlinkcolor" val="tx"/>
                    </a:ext>
                  </a:extLst>
                </a:hlinkClick>
              </a:rPr>
              <a:t>research shows</a:t>
            </a:r>
            <a:r>
              <a:rPr lang="en-GB" b="0" i="0" u="none" dirty="0">
                <a:solidFill>
                  <a:schemeClr val="tx1">
                    <a:lumMod val="50000"/>
                    <a:lumOff val="50000"/>
                  </a:schemeClr>
                </a:solidFill>
                <a:effectLst/>
                <a:latin typeface="BlinkMacSystemFont"/>
              </a:rPr>
              <a:t> </a:t>
            </a:r>
            <a:r>
              <a:rPr lang="en-GB" b="0" i="0" dirty="0">
                <a:solidFill>
                  <a:srgbClr val="383838"/>
                </a:solidFill>
                <a:effectLst/>
                <a:latin typeface="BlinkMacSystemFont"/>
              </a:rPr>
              <a:t>that the mere presence of a mobile, in hand or not, reduces people’s cognitive capacity.</a:t>
            </a:r>
          </a:p>
          <a:p>
            <a:pPr algn="l"/>
            <a:r>
              <a:rPr lang="en-GB" b="0" i="0" dirty="0">
                <a:solidFill>
                  <a:srgbClr val="383838"/>
                </a:solidFill>
                <a:effectLst/>
                <a:latin typeface="BlinkMacSystemFont"/>
              </a:rPr>
              <a:t>Dubbed ‘Cut the Corporate Cord’, </a:t>
            </a:r>
            <a:r>
              <a:rPr lang="en-GB" b="0" i="0" dirty="0" err="1">
                <a:solidFill>
                  <a:srgbClr val="383838"/>
                </a:solidFill>
                <a:effectLst/>
                <a:latin typeface="BlinkMacSystemFont"/>
              </a:rPr>
              <a:t>Kimpton</a:t>
            </a:r>
            <a:r>
              <a:rPr lang="en-GB" b="0" i="0" dirty="0">
                <a:solidFill>
                  <a:srgbClr val="383838"/>
                </a:solidFill>
                <a:effectLst/>
                <a:latin typeface="BlinkMacSystemFont"/>
              </a:rPr>
              <a:t> Taconic’s team-building package offers one of two media check-in programmes: The #-A-Day Programme, where attendees can check their phone in with hotel staff for 15 minutes of digital freedom at a time in the morning, lunchtime and prior to dinner, or the ‘Cold Turkey Detox Programme’ where phones are checked in for the duration of the meeting - rewarding those who checked back with their devices the least.</a:t>
            </a:r>
          </a:p>
          <a:p>
            <a:pPr algn="l"/>
            <a:endParaRPr lang="en-GB" b="0" i="0" dirty="0">
              <a:solidFill>
                <a:srgbClr val="383838"/>
              </a:solidFill>
              <a:effectLst/>
              <a:latin typeface="BlinkMacSystemFont"/>
            </a:endParaRPr>
          </a:p>
          <a:p>
            <a:pPr algn="l"/>
            <a:endParaRPr lang="en-GB" b="0" i="0" dirty="0">
              <a:solidFill>
                <a:srgbClr val="383838"/>
              </a:solidFill>
              <a:effectLst/>
              <a:latin typeface="BlinkMacSystemFont"/>
            </a:endParaRPr>
          </a:p>
          <a:p>
            <a:pPr algn="l"/>
            <a:endParaRPr lang="en-GB" b="0" i="0" dirty="0">
              <a:solidFill>
                <a:srgbClr val="383838"/>
              </a:solidFill>
              <a:effectLst/>
              <a:latin typeface="BlinkMacSystemFont"/>
            </a:endParaRPr>
          </a:p>
          <a:p>
            <a:pPr algn="l"/>
            <a:r>
              <a:rPr lang="en-GB" dirty="0">
                <a:hlinkClick r:id="rId6"/>
              </a:rPr>
              <a:t>Spotlight on: digital detox hotels | Click. Magazine</a:t>
            </a:r>
            <a:endParaRPr lang="en-GB" dirty="0"/>
          </a:p>
          <a:p>
            <a:pPr algn="l"/>
            <a:r>
              <a:rPr lang="en-GB" dirty="0"/>
              <a:t>The James </a:t>
            </a:r>
            <a:r>
              <a:rPr lang="en-GB" dirty="0" err="1"/>
              <a:t>NoMad</a:t>
            </a:r>
            <a:r>
              <a:rPr lang="en-GB" dirty="0"/>
              <a:t> hotel in New York also offers a digital detox package:</a:t>
            </a:r>
          </a:p>
          <a:p>
            <a:pPr algn="l"/>
            <a:endParaRPr lang="en-GB" dirty="0"/>
          </a:p>
          <a:p>
            <a:pPr algn="l"/>
            <a:r>
              <a:rPr lang="en-GB" b="0" i="0" dirty="0">
                <a:solidFill>
                  <a:srgbClr val="222222"/>
                </a:solidFill>
                <a:effectLst/>
                <a:latin typeface="Verdana" panose="020B0604030504040204" pitchFamily="34" charset="0"/>
              </a:rPr>
              <a:t>For each night that technology goes unused during the stay, The James </a:t>
            </a:r>
            <a:r>
              <a:rPr lang="en-GB" b="0" i="0" dirty="0" err="1">
                <a:solidFill>
                  <a:srgbClr val="222222"/>
                </a:solidFill>
                <a:effectLst/>
                <a:latin typeface="Verdana" panose="020B0604030504040204" pitchFamily="34" charset="0"/>
              </a:rPr>
              <a:t>NoMad</a:t>
            </a:r>
            <a:r>
              <a:rPr lang="en-GB" b="0" i="0" dirty="0">
                <a:solidFill>
                  <a:srgbClr val="222222"/>
                </a:solidFill>
                <a:effectLst/>
                <a:latin typeface="Verdana" panose="020B0604030504040204" pitchFamily="34" charset="0"/>
              </a:rPr>
              <a:t> will offer 10 percent off that night’s rate. Upon arrival, guests place their devices in a locked container and check into their room, which is stripped of all electronics, including the TV and alarm clock to make sure guests can really unplug. The clear and portable container holding guests’ devices will be brought to their room upon arrival. The container displays a time clock which will be set upon guests’ preferences, and it will remain locked until the time is up.</a:t>
            </a:r>
            <a:endParaRPr lang="en-GB" dirty="0"/>
          </a:p>
          <a:p>
            <a:pPr algn="l"/>
            <a:endParaRPr lang="en-GB" b="0" i="0" dirty="0">
              <a:solidFill>
                <a:srgbClr val="383838"/>
              </a:solidFill>
              <a:effectLst/>
              <a:latin typeface="BlinkMacSystemFont"/>
            </a:endParaRPr>
          </a:p>
          <a:p>
            <a:pPr algn="l"/>
            <a:r>
              <a:rPr lang="en-GB" dirty="0">
                <a:hlinkClick r:id="rId7"/>
              </a:rPr>
              <a:t>New York Hotel Offers Special Incentives with Digital Detox Package - Recommend</a:t>
            </a:r>
            <a:endParaRPr lang="en-GB" b="0" i="0" dirty="0">
              <a:solidFill>
                <a:srgbClr val="383838"/>
              </a:solidFill>
              <a:effectLst/>
              <a:latin typeface="BlinkMacSystemFont"/>
            </a:endParaRPr>
          </a:p>
          <a:p>
            <a:endParaRPr lang="en-GB" dirty="0"/>
          </a:p>
          <a:p>
            <a:endParaRPr lang="en-GB" dirty="0"/>
          </a:p>
          <a:p>
            <a:r>
              <a:rPr lang="en-GB" dirty="0"/>
              <a:t>Would you partake in a digital detox package at a hotel?</a:t>
            </a: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24</a:t>
            </a:fld>
            <a:endParaRPr lang="en-GB"/>
          </a:p>
        </p:txBody>
      </p:sp>
    </p:spTree>
    <p:extLst>
      <p:ext uri="{BB962C8B-B14F-4D97-AF65-F5344CB8AC3E}">
        <p14:creationId xmlns:p14="http://schemas.microsoft.com/office/powerpoint/2010/main" val="420396406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00000"/>
                </a:solidFill>
                <a:effectLst/>
                <a:latin typeface="Ivar Headline"/>
              </a:rPr>
              <a:t>We’ve established what we do for wellness, what some hotels offer, but how has Covid impacted this and what does wellness mean to different people?</a:t>
            </a:r>
          </a:p>
          <a:p>
            <a:pPr algn="l"/>
            <a:endParaRPr lang="en-GB" b="1" i="0" dirty="0">
              <a:solidFill>
                <a:srgbClr val="000000"/>
              </a:solidFill>
              <a:effectLst/>
              <a:latin typeface="Ivar Headline"/>
            </a:endParaRPr>
          </a:p>
          <a:p>
            <a:pPr algn="l"/>
            <a:r>
              <a:rPr lang="en-GB" b="1" i="0" dirty="0">
                <a:solidFill>
                  <a:srgbClr val="000000"/>
                </a:solidFill>
                <a:effectLst/>
                <a:latin typeface="Ivar Headline"/>
              </a:rPr>
              <a:t>What is wellness?</a:t>
            </a:r>
          </a:p>
          <a:p>
            <a:pPr algn="l"/>
            <a:r>
              <a:rPr lang="en-GB" b="0" i="0" dirty="0">
                <a:solidFill>
                  <a:srgbClr val="000000"/>
                </a:solidFill>
                <a:effectLst/>
                <a:latin typeface="Sohne"/>
              </a:rPr>
              <a:t>Wellness is different things to different people, and for good reason.</a:t>
            </a:r>
          </a:p>
          <a:p>
            <a:pPr algn="l"/>
            <a:r>
              <a:rPr lang="en-GB" b="0" i="0" dirty="0">
                <a:solidFill>
                  <a:srgbClr val="000000"/>
                </a:solidFill>
                <a:effectLst/>
                <a:latin typeface="Sohne"/>
              </a:rPr>
              <a:t>Wellness is a holistic conversation. </a:t>
            </a:r>
            <a:r>
              <a:rPr lang="en-GB" b="0" i="0" u="sng" dirty="0">
                <a:solidFill>
                  <a:srgbClr val="C91459"/>
                </a:solidFill>
                <a:effectLst/>
                <a:latin typeface="Sohne"/>
                <a:hlinkClick r:id="rId3"/>
              </a:rPr>
              <a:t>It involves six different dimensions</a:t>
            </a:r>
            <a:r>
              <a:rPr lang="en-GB" b="0" i="0" dirty="0">
                <a:solidFill>
                  <a:srgbClr val="000000"/>
                </a:solidFill>
                <a:effectLst/>
                <a:latin typeface="Sohne"/>
              </a:rPr>
              <a:t>: emotional, occupational, physical, social, intellectual, and spiritual.</a:t>
            </a:r>
          </a:p>
          <a:p>
            <a:pPr algn="l"/>
            <a:r>
              <a:rPr lang="en-GB" b="0" i="0" dirty="0">
                <a:solidFill>
                  <a:srgbClr val="000000"/>
                </a:solidFill>
                <a:effectLst/>
                <a:latin typeface="Sohne"/>
              </a:rPr>
              <a:t>Many definitions of wellness also consider it to be something we actively engage in. Wellness is not simply a state of being, but the pursuit of health in all these areas. When we practice healthy habits on a regular basis we're pursuing wellness. These include emotional, physical, social, mental, spiritual, and financial habits. As well as those in our career.</a:t>
            </a:r>
          </a:p>
          <a:p>
            <a:pPr algn="l"/>
            <a:r>
              <a:rPr lang="en-GB" b="1" i="0" dirty="0">
                <a:solidFill>
                  <a:srgbClr val="000000"/>
                </a:solidFill>
                <a:effectLst/>
                <a:latin typeface="Ivar Headline"/>
              </a:rPr>
              <a:t>How has wellness been affected by COVID-19?</a:t>
            </a:r>
          </a:p>
          <a:p>
            <a:pPr algn="l"/>
            <a:r>
              <a:rPr lang="en-GB" b="0" i="0" dirty="0">
                <a:solidFill>
                  <a:srgbClr val="000000"/>
                </a:solidFill>
                <a:effectLst/>
                <a:latin typeface="Sohne"/>
              </a:rPr>
              <a:t>As we know, the business of wellness is one of the most profitable in the world,  </a:t>
            </a:r>
            <a:r>
              <a:rPr lang="en-GB" b="0" i="0" u="sng" dirty="0">
                <a:solidFill>
                  <a:srgbClr val="C91459"/>
                </a:solidFill>
                <a:effectLst/>
                <a:latin typeface="Sohne"/>
                <a:hlinkClick r:id="rId4"/>
              </a:rPr>
              <a:t>generating over $4.5 trillion per year</a:t>
            </a:r>
            <a:r>
              <a:rPr lang="en-GB" b="0" i="0" dirty="0">
                <a:solidFill>
                  <a:srgbClr val="000000"/>
                </a:solidFill>
                <a:effectLst/>
                <a:latin typeface="Sohne"/>
              </a:rPr>
              <a:t>. After all, who doesn't want to be well? However, most of the market associated with wellness, wellness classes, and wellness products fell flat during the pandemic. Suddenly, there were no gatherings, spa days, or high-end workout classes.</a:t>
            </a:r>
          </a:p>
          <a:p>
            <a:pPr algn="l"/>
            <a:r>
              <a:rPr lang="en-GB" b="0" i="0" dirty="0">
                <a:solidFill>
                  <a:srgbClr val="000000"/>
                </a:solidFill>
                <a:effectLst/>
                <a:latin typeface="Sohne"/>
              </a:rPr>
              <a:t>COVID disrupted millions of routines,  </a:t>
            </a:r>
            <a:r>
              <a:rPr lang="en-GB" b="0" i="0" dirty="0">
                <a:solidFill>
                  <a:srgbClr val="000000"/>
                </a:solidFill>
                <a:effectLst/>
                <a:latin typeface="Sohne"/>
                <a:hlinkClick r:id="rId5"/>
              </a:rPr>
              <a:t>A</a:t>
            </a:r>
            <a:r>
              <a:rPr lang="en-GB" b="0" i="0" dirty="0">
                <a:solidFill>
                  <a:srgbClr val="000000"/>
                </a:solidFill>
                <a:effectLst/>
                <a:latin typeface="Sohne"/>
              </a:rPr>
              <a:t>nd de</a:t>
            </a:r>
            <a:r>
              <a:rPr lang="en-GB" b="0" i="0" dirty="0">
                <a:solidFill>
                  <a:srgbClr val="000000"/>
                </a:solidFill>
                <a:effectLst/>
                <a:latin typeface="Sohne"/>
                <a:hlinkClick r:id="rId5"/>
              </a:rPr>
              <a:t>c</a:t>
            </a:r>
            <a:r>
              <a:rPr lang="en-GB" b="0" i="0" dirty="0">
                <a:solidFill>
                  <a:srgbClr val="000000"/>
                </a:solidFill>
                <a:effectLst/>
                <a:latin typeface="Sohne"/>
              </a:rPr>
              <a:t>imated the wellness tourism sector. Homes became classrooms, gyms, yoga studios, and home offices. Date nights happened on the sofa, and happy hours went virtual. However, the </a:t>
            </a:r>
            <a:r>
              <a:rPr lang="en-GB" b="0" i="0" u="sng" dirty="0">
                <a:solidFill>
                  <a:srgbClr val="C91459"/>
                </a:solidFill>
                <a:effectLst/>
                <a:latin typeface="Sohne"/>
                <a:hlinkClick r:id="rId6"/>
              </a:rPr>
              <a:t>pandemic </a:t>
            </a:r>
            <a:r>
              <a:rPr lang="en-GB" b="0" i="0" u="sng" dirty="0" err="1">
                <a:solidFill>
                  <a:srgbClr val="C91459"/>
                </a:solidFill>
                <a:effectLst/>
                <a:latin typeface="Sohne"/>
                <a:hlinkClick r:id="rId6"/>
              </a:rPr>
              <a:t>fueled</a:t>
            </a:r>
            <a:r>
              <a:rPr lang="en-GB" b="0" i="0" u="sng" dirty="0">
                <a:solidFill>
                  <a:srgbClr val="C91459"/>
                </a:solidFill>
                <a:effectLst/>
                <a:latin typeface="Sohne"/>
                <a:hlinkClick r:id="rId6"/>
              </a:rPr>
              <a:t> a wellness revolution</a:t>
            </a:r>
            <a:r>
              <a:rPr lang="en-GB" b="0" i="0" dirty="0">
                <a:solidFill>
                  <a:srgbClr val="000000"/>
                </a:solidFill>
                <a:effectLst/>
                <a:latin typeface="Sohne"/>
              </a:rPr>
              <a:t>. Many of us had to review our understanding of wellness and find creative ways to achieve it in the absence of our usual haunts. With unlimited time at home, </a:t>
            </a:r>
            <a:r>
              <a:rPr lang="en-GB" b="0" i="0" u="sng" dirty="0">
                <a:solidFill>
                  <a:srgbClr val="C91459"/>
                </a:solidFill>
                <a:effectLst/>
                <a:latin typeface="Sohne"/>
                <a:hlinkClick r:id="rId6"/>
              </a:rPr>
              <a:t>we were granted the opportunity to reflect on what was important to us</a:t>
            </a:r>
            <a:r>
              <a:rPr lang="en-GB" b="0" i="0" dirty="0">
                <a:solidFill>
                  <a:srgbClr val="000000"/>
                </a:solidFill>
                <a:effectLst/>
                <a:latin typeface="Sohne"/>
              </a:rPr>
              <a:t>. We looked for new ways to support our mental and physical well-being, and develop new habits that are now lasting as we create the “new normal."</a:t>
            </a:r>
          </a:p>
          <a:p>
            <a:pPr algn="l"/>
            <a:r>
              <a:rPr lang="en-GB" b="0" i="0" dirty="0">
                <a:solidFill>
                  <a:srgbClr val="000000"/>
                </a:solidFill>
                <a:effectLst/>
                <a:latin typeface="Sohne"/>
              </a:rPr>
              <a:t>Our 2021 wellness trends are a reflection of this new normal — and of our re-examined priorities. </a:t>
            </a:r>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25</a:t>
            </a:fld>
            <a:endParaRPr lang="en-GB"/>
          </a:p>
        </p:txBody>
      </p:sp>
    </p:spTree>
    <p:extLst>
      <p:ext uri="{BB962C8B-B14F-4D97-AF65-F5344CB8AC3E}">
        <p14:creationId xmlns:p14="http://schemas.microsoft.com/office/powerpoint/2010/main" val="423768646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GWI-WE-Monitor-2021_final-digital.pdf (globalwellnessinstitute.org)</a:t>
            </a:r>
            <a:endParaRPr lang="en-GB" b="0" i="0" dirty="0">
              <a:solidFill>
                <a:srgbClr val="333333"/>
              </a:solidFill>
              <a:effectLst/>
              <a:latin typeface="Georgia" panose="02040502050405020303" pitchFamily="18" charset="0"/>
            </a:endParaRPr>
          </a:p>
          <a:p>
            <a:endParaRPr lang="en-GB" b="0" i="0" dirty="0">
              <a:solidFill>
                <a:srgbClr val="333333"/>
              </a:solidFill>
              <a:effectLst/>
              <a:latin typeface="Georgia" panose="02040502050405020303" pitchFamily="18" charset="0"/>
            </a:endParaRPr>
          </a:p>
          <a:p>
            <a:r>
              <a:rPr lang="en-GB" b="0" i="0" dirty="0">
                <a:solidFill>
                  <a:srgbClr val="333333"/>
                </a:solidFill>
                <a:effectLst/>
                <a:latin typeface="Georgia" panose="02040502050405020303" pitchFamily="18" charset="0"/>
              </a:rPr>
              <a:t>While the global wellness tourism market fell from $720.4 billion to $435.7 billion—a whopping 39.5%—between 2019 and 2020 (versus 43% for all tourism), it’s bouncing back with astonishing gusto.</a:t>
            </a:r>
          </a:p>
          <a:p>
            <a:endParaRPr lang="en-GB" b="0" i="0" dirty="0">
              <a:solidFill>
                <a:srgbClr val="333333"/>
              </a:solidFill>
              <a:effectLst/>
              <a:latin typeface="Georgia" panose="02040502050405020303" pitchFamily="18" charset="0"/>
            </a:endParaRPr>
          </a:p>
          <a:p>
            <a:r>
              <a:rPr lang="en-GB" b="0" i="0" dirty="0">
                <a:solidFill>
                  <a:srgbClr val="333333"/>
                </a:solidFill>
                <a:effectLst/>
                <a:latin typeface="Georgia" panose="02040502050405020303" pitchFamily="18" charset="0"/>
              </a:rPr>
              <a:t>GWI forecasts the average annual growth rate of wellness tourism at 20.9% from 2020-2025—outpacing the trajectory of every other sector of the wellness economy (including personal care &amp; beauty, spas, and wellness real estate, to name just a few). Notably, the expansion of the entire wellness economy is tracking to surpass that of global GDP to the tune of 9.9% vs. 7.3% respectively over the same period, according to the report.</a:t>
            </a:r>
          </a:p>
          <a:p>
            <a:endParaRPr lang="en-GB" b="0" i="0" dirty="0">
              <a:solidFill>
                <a:srgbClr val="333333"/>
              </a:solidFill>
              <a:effectLst/>
              <a:latin typeface="Georgia" panose="02040502050405020303" pitchFamily="18" charset="0"/>
            </a:endParaRPr>
          </a:p>
          <a:p>
            <a:r>
              <a:rPr lang="en-GB" dirty="0"/>
              <a:t>There is no question that consumer interest in all things related to wellness has been rising rapidly, and in many ways, interest accelerated during the pandemic (even as consumer spending on wellness declined). Wellness is becoming embedded in mainstream consumer lifestyles and is ubiquitous in media and retail. Wellness is now a differentiator or selling point for all types of products, services, and technologies. The upward momentum in the wellness economy is evident in the strong growth rates posted by all eleven wellness sectors from 2017-2019. All but two wellness sectors (and the overall wellness economy) were growing faster than global GDP prior to COVID-19 (see charts to the right and below). From 2019-2020, the wellness economy contracted by nearly four times as much as global GDP, due to the widespread disruptions of the pandemic. Looking at the 2019-2020 growth rates, it is tempting to label sectors as “winners” and “losers” from the COVID-19 pandemic. At a fundamental level, wellness as a concept is a clearly a winner, as people all over the world have woken up to the importance of healthy lifestyles and personal resilience as a first line of defence against chronic and infectious disease</a:t>
            </a:r>
            <a:r>
              <a:rPr lang="en-GB" b="0" i="0" dirty="0">
                <a:solidFill>
                  <a:srgbClr val="333333"/>
                </a:solidFill>
                <a:effectLst/>
                <a:latin typeface="Georgia" panose="02040502050405020303" pitchFamily="18" charset="0"/>
              </a:rPr>
              <a:t>.</a:t>
            </a:r>
          </a:p>
          <a:p>
            <a:endParaRPr lang="en-GB" b="0" i="0" dirty="0">
              <a:solidFill>
                <a:srgbClr val="333333"/>
              </a:solidFill>
              <a:effectLst/>
              <a:latin typeface="Georgia" panose="02040502050405020303" pitchFamily="18" charset="0"/>
            </a:endParaRPr>
          </a:p>
          <a:p>
            <a:r>
              <a:rPr lang="en-GB" dirty="0"/>
              <a:t>What is the future of the wellness economy? The COVID-19 pandemic has accelerated the ascendance of wellness as a dominant consumer value all around the world. Consumers are increasingly aware that all aspects of their lives – where they live; how they work; what they eat; and how they exercise, socialize and travel – impact their health outcomes, mental resilience, and overall sense of well-being. The questions on everyone’s minds: When will we return to the pre-2020 level of demand? What is the new normal? What is the future trajectory of the wellness economy? Review final graph</a:t>
            </a:r>
          </a:p>
        </p:txBody>
      </p:sp>
      <p:sp>
        <p:nvSpPr>
          <p:cNvPr id="4" name="Slide Number Placeholder 3"/>
          <p:cNvSpPr>
            <a:spLocks noGrp="1"/>
          </p:cNvSpPr>
          <p:nvPr>
            <p:ph type="sldNum" sz="quarter" idx="5"/>
          </p:nvPr>
        </p:nvSpPr>
        <p:spPr/>
        <p:txBody>
          <a:bodyPr/>
          <a:lstStyle/>
          <a:p>
            <a:fld id="{31CEAF5D-A94A-4955-B82E-8236CC92B900}" type="slidenum">
              <a:rPr lang="en-GB" smtClean="0"/>
              <a:t>26</a:t>
            </a:fld>
            <a:endParaRPr lang="en-GB"/>
          </a:p>
        </p:txBody>
      </p:sp>
    </p:spTree>
    <p:extLst>
      <p:ext uri="{BB962C8B-B14F-4D97-AF65-F5344CB8AC3E}">
        <p14:creationId xmlns:p14="http://schemas.microsoft.com/office/powerpoint/2010/main" val="18831160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know that the spa and wellness industry is worth $4.2 trillion, but what next? According to Mariana </a:t>
            </a:r>
            <a:r>
              <a:rPr lang="en-GB" dirty="0" err="1"/>
              <a:t>Palemerio</a:t>
            </a:r>
            <a:r>
              <a:rPr lang="en-GB" dirty="0"/>
              <a:t>, </a:t>
            </a:r>
            <a:r>
              <a:rPr lang="en-GB" b="0" i="0" dirty="0">
                <a:solidFill>
                  <a:srgbClr val="212529"/>
                </a:solidFill>
                <a:effectLst/>
                <a:latin typeface="-apple-system"/>
              </a:rPr>
              <a:t>a wellness and spa expert, co-founder and Head Wellness Consultant for the Swiss-based specialist consultancy Well Culture.</a:t>
            </a:r>
          </a:p>
          <a:p>
            <a:endParaRPr lang="en-GB" b="0" i="0" dirty="0">
              <a:solidFill>
                <a:srgbClr val="212529"/>
              </a:solidFill>
              <a:effectLst/>
              <a:latin typeface="-apple-system"/>
            </a:endParaRPr>
          </a:p>
          <a:p>
            <a:pPr algn="l"/>
            <a:r>
              <a:rPr lang="en-GB" b="0" i="0" dirty="0">
                <a:solidFill>
                  <a:srgbClr val="212529"/>
                </a:solidFill>
                <a:effectLst/>
                <a:latin typeface="-apple-system"/>
              </a:rPr>
              <a:t>“Even before the pandemic we were seeing a growing understanding of the importance of health and wellbeing. This was particularly true in the luxury market – the ‘top 1%’ were saying they’d rather spend their money on ensuring they could live longer, so they could enjoy their wealth with their families and loved ones for as long as possible. Now everyone understands more about how fragile our immune system is, and how not taking care of our personal health makes us more prone to becoming seriously ill. I think we will see individuals taking control of their health and wellness as a way of being prepared for adversity.”</a:t>
            </a:r>
          </a:p>
          <a:p>
            <a:pPr algn="l"/>
            <a:endParaRPr lang="en-GB" b="0" i="0" dirty="0">
              <a:solidFill>
                <a:srgbClr val="212529"/>
              </a:solidFill>
              <a:effectLst/>
              <a:latin typeface="-apple-system"/>
            </a:endParaRPr>
          </a:p>
          <a:p>
            <a:pPr algn="l"/>
            <a:r>
              <a:rPr lang="en-GB" b="0" i="0" dirty="0">
                <a:solidFill>
                  <a:srgbClr val="212529"/>
                </a:solidFill>
                <a:effectLst/>
                <a:latin typeface="-apple-system"/>
              </a:rPr>
              <a:t>According to Sonia Spring, a Marketing Director for Clinique La Prairie. She notes, “With immunity being on everyone’s minds, we are seeing more and more demand on that level, especially because our signature ‘Revitalisation’ program is recognized as a holistic program with major benefits of boosting the immune system and generally upgrading the mind and body. In response to Covid-19, we have introduced new elements to it, including immuno-fortifying ingredients, enhanced nutrition coaching and wellness solutions to help activate the immune function.”</a:t>
            </a:r>
          </a:p>
          <a:p>
            <a:pPr algn="l"/>
            <a:endParaRPr lang="en-GB" b="0" i="0" dirty="0">
              <a:solidFill>
                <a:srgbClr val="212529"/>
              </a:solidFill>
              <a:effectLst/>
              <a:latin typeface="-apple-system"/>
            </a:endParaRPr>
          </a:p>
          <a:p>
            <a:pPr algn="l"/>
            <a:r>
              <a:rPr lang="en-GB" b="0" i="0" dirty="0">
                <a:solidFill>
                  <a:srgbClr val="212529"/>
                </a:solidFill>
                <a:effectLst/>
                <a:latin typeface="-apple-system"/>
              </a:rPr>
              <a:t>How can we cash in on this? What can our hotels offer to welcome the health and wellness minded guests? Many people took lockdown as an opportunity to take care of their health, whether that be learning to run, cook nutritious meals and generally starting to get fitter. They now want to carry on that process. </a:t>
            </a:r>
          </a:p>
          <a:p>
            <a:pPr algn="l"/>
            <a:endParaRPr lang="en-GB" b="0" i="0" dirty="0">
              <a:solidFill>
                <a:srgbClr val="212529"/>
              </a:solidFill>
              <a:effectLst/>
              <a:latin typeface="-apple-system"/>
            </a:endParaRPr>
          </a:p>
          <a:p>
            <a:pPr algn="l"/>
            <a:r>
              <a:rPr lang="en-GB" b="0" i="0" dirty="0">
                <a:solidFill>
                  <a:srgbClr val="212529"/>
                </a:solidFill>
                <a:effectLst/>
                <a:latin typeface="-apple-system"/>
              </a:rPr>
              <a:t>Hospitality’s wellness response doesn’t just impact its spas and treatment rooms. Mariana Palmeiro reports a shift in approach that touches all aspects of the guest’s stay.</a:t>
            </a:r>
          </a:p>
          <a:p>
            <a:pPr algn="l"/>
            <a:endParaRPr lang="en-GB" b="0" i="0" dirty="0">
              <a:solidFill>
                <a:srgbClr val="212529"/>
              </a:solidFill>
              <a:effectLst/>
              <a:latin typeface="-apple-system"/>
            </a:endParaRPr>
          </a:p>
          <a:p>
            <a:pPr algn="l"/>
            <a:r>
              <a:rPr lang="en-GB" b="0" i="0" dirty="0">
                <a:solidFill>
                  <a:srgbClr val="212529"/>
                </a:solidFill>
                <a:effectLst/>
                <a:latin typeface="-apple-system"/>
              </a:rPr>
              <a:t>“At last, operators are starting to pay attention to what the new, more health-conscious breed of consumer is looking for,” she says. “This is particularly true in food &amp; beverage. For example, I’m working a lot with clients on what to serve at breakfast, what to put in the minibar… go to any supermarket and you are bombarded with healthy alternatives, so why should a hotel assume guests will be content to eat crisps and chocolate bars? Customers pay attention to these things and will appreciate brands that can offer something different.”</a:t>
            </a:r>
          </a:p>
          <a:p>
            <a:pPr algn="l"/>
            <a:endParaRPr lang="en-GB" b="0" i="0" dirty="0">
              <a:solidFill>
                <a:srgbClr val="212529"/>
              </a:solidFill>
              <a:effectLst/>
              <a:latin typeface="-apple-system"/>
            </a:endParaRPr>
          </a:p>
          <a:p>
            <a:pPr algn="l"/>
            <a:r>
              <a:rPr lang="en-GB" dirty="0">
                <a:hlinkClick r:id="rId3"/>
              </a:rPr>
              <a:t>New normal, new opportunities for the global wellness industry - Glion Insider Magazine</a:t>
            </a:r>
            <a:endParaRPr lang="en-GB" b="0" i="0" dirty="0">
              <a:solidFill>
                <a:srgbClr val="212529"/>
              </a:solidFill>
              <a:effectLst/>
              <a:latin typeface="-apple-system"/>
            </a:endParaRPr>
          </a:p>
          <a:p>
            <a:pPr algn="l"/>
            <a:endParaRPr lang="en-GB" b="0" i="0" dirty="0">
              <a:solidFill>
                <a:srgbClr val="212529"/>
              </a:solidFill>
              <a:effectLst/>
              <a:latin typeface="-apple-system"/>
            </a:endParaRPr>
          </a:p>
          <a:p>
            <a:pPr algn="l"/>
            <a:endParaRPr lang="en-GB" b="0" i="0" dirty="0">
              <a:solidFill>
                <a:srgbClr val="212529"/>
              </a:solidFill>
              <a:effectLst/>
              <a:latin typeface="-apple-system"/>
            </a:endParaRPr>
          </a:p>
          <a:p>
            <a:pPr algn="l"/>
            <a:endParaRPr lang="en-GB" b="0" i="0" dirty="0">
              <a:solidFill>
                <a:srgbClr val="212529"/>
              </a:solidFill>
              <a:effectLst/>
              <a:latin typeface="-apple-system"/>
            </a:endParaRP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27</a:t>
            </a:fld>
            <a:endParaRPr lang="en-GB"/>
          </a:p>
        </p:txBody>
      </p:sp>
    </p:spTree>
    <p:extLst>
      <p:ext uri="{BB962C8B-B14F-4D97-AF65-F5344CB8AC3E}">
        <p14:creationId xmlns:p14="http://schemas.microsoft.com/office/powerpoint/2010/main" val="35192379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we know, with changes, come opportunities. </a:t>
            </a:r>
          </a:p>
          <a:p>
            <a:endParaRPr lang="en-GB" dirty="0"/>
          </a:p>
          <a:p>
            <a:r>
              <a:rPr lang="en-GB" b="0" i="0" dirty="0">
                <a:solidFill>
                  <a:srgbClr val="58595B"/>
                </a:solidFill>
                <a:effectLst/>
                <a:latin typeface="Source Sans Pro" panose="020B0604020202020204" pitchFamily="34" charset="0"/>
              </a:rPr>
              <a:t>It generally takes a major event to be a catalyst for real changes in human behaviour and the hospitality industry is going to see an increase in demand for wellness-related travel, destinations and activities,” said Mark Sands, Vice President of Wellness, Six Senses Hotels Resorts Spas. “No longer will a hotel be just a place to sleep. Wellness, health and personalization are going to become more mainstream.”</a:t>
            </a:r>
            <a:endParaRPr lang="en-GB" dirty="0"/>
          </a:p>
          <a:p>
            <a:endParaRPr lang="en-GB" b="0" i="0" dirty="0">
              <a:solidFill>
                <a:schemeClr val="tx1"/>
              </a:solidFill>
              <a:effectLst/>
              <a:latin typeface="+mn-lt"/>
            </a:endParaRPr>
          </a:p>
          <a:p>
            <a:r>
              <a:rPr lang="en-GB" b="0" i="0" dirty="0">
                <a:solidFill>
                  <a:srgbClr val="747474"/>
                </a:solidFill>
                <a:effectLst/>
                <a:latin typeface="PT Sans" panose="020B0604020202020204" pitchFamily="34" charset="0"/>
              </a:rPr>
              <a:t>Nearly 4,000 consumers from 48 countries and territories responded to the Wellness Tourism Association’s second consumer survey, revealing their motivations for taking a Wellness Vacation as the industry begins to recover.</a:t>
            </a:r>
          </a:p>
          <a:p>
            <a:endParaRPr lang="en-GB" b="0" i="0" dirty="0">
              <a:solidFill>
                <a:srgbClr val="747474"/>
              </a:solidFill>
              <a:effectLst/>
              <a:latin typeface="PT Sans" panose="020B0604020202020204" pitchFamily="34" charset="0"/>
            </a:endParaRPr>
          </a:p>
          <a:p>
            <a:r>
              <a:rPr lang="en-GB" b="0" i="0" dirty="0">
                <a:solidFill>
                  <a:srgbClr val="747474"/>
                </a:solidFill>
                <a:effectLst/>
                <a:latin typeface="PT Sans" panose="020B0604020202020204" pitchFamily="34" charset="0"/>
              </a:rPr>
              <a:t>Read screen</a:t>
            </a:r>
          </a:p>
          <a:p>
            <a:endParaRPr lang="en-GB" b="0" i="0" dirty="0">
              <a:solidFill>
                <a:srgbClr val="747474"/>
              </a:solidFill>
              <a:effectLst/>
              <a:latin typeface="PT Sans" panose="020B0604020202020204" pitchFamily="34" charset="0"/>
            </a:endParaRPr>
          </a:p>
          <a:p>
            <a:r>
              <a:rPr lang="en-GB" b="0" i="0" dirty="0">
                <a:solidFill>
                  <a:srgbClr val="747474"/>
                </a:solidFill>
                <a:effectLst/>
                <a:latin typeface="PT Sans" panose="020B0604020202020204" pitchFamily="34" charset="0"/>
              </a:rPr>
              <a:t>Two notable results of this survey:</a:t>
            </a:r>
          </a:p>
          <a:p>
            <a:endParaRPr lang="en-GB" b="0" i="0" dirty="0">
              <a:solidFill>
                <a:srgbClr val="747474"/>
              </a:solidFill>
              <a:effectLst/>
              <a:latin typeface="PT Sans" panose="020B0604020202020204" pitchFamily="34" charset="0"/>
            </a:endParaRPr>
          </a:p>
          <a:p>
            <a:pPr algn="l">
              <a:buFont typeface="Arial" panose="020B0604020202020204" pitchFamily="34" charset="0"/>
              <a:buChar char="•"/>
            </a:pPr>
            <a:r>
              <a:rPr lang="en-GB" b="0" i="0" dirty="0">
                <a:solidFill>
                  <a:srgbClr val="747474"/>
                </a:solidFill>
                <a:effectLst/>
                <a:latin typeface="PT Sans" panose="020B0503020203020204" pitchFamily="34" charset="0"/>
              </a:rPr>
              <a:t>Over 20% indicated they would be Extremely Likely to book a Wellness Vacation within the next two years.</a:t>
            </a:r>
          </a:p>
          <a:p>
            <a:pPr algn="l">
              <a:buFont typeface="Arial" panose="020B0604020202020204" pitchFamily="34" charset="0"/>
              <a:buChar char="•"/>
            </a:pPr>
            <a:r>
              <a:rPr lang="en-GB" b="0" i="0" dirty="0">
                <a:solidFill>
                  <a:srgbClr val="747474"/>
                </a:solidFill>
                <a:effectLst/>
                <a:latin typeface="PT Sans" panose="020B0503020203020204" pitchFamily="34" charset="0"/>
              </a:rPr>
              <a:t>Over 24% indicated that wellness “could” or “will” be the focus of their next trip.</a:t>
            </a:r>
          </a:p>
          <a:p>
            <a:endParaRPr lang="en-GB" b="0" i="0" dirty="0">
              <a:solidFill>
                <a:srgbClr val="747474"/>
              </a:solidFill>
              <a:effectLst/>
              <a:latin typeface="PT Sans"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28</a:t>
            </a:fld>
            <a:endParaRPr lang="en-GB"/>
          </a:p>
        </p:txBody>
      </p:sp>
    </p:spTree>
    <p:extLst>
      <p:ext uri="{BB962C8B-B14F-4D97-AF65-F5344CB8AC3E}">
        <p14:creationId xmlns:p14="http://schemas.microsoft.com/office/powerpoint/2010/main" val="165879509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1" i="0" dirty="0">
                <a:solidFill>
                  <a:srgbClr val="333333"/>
                </a:solidFill>
                <a:effectLst/>
                <a:latin typeface="Expert Sans Light"/>
              </a:rPr>
              <a:t>Following Covid-19, improving health and wellbeing offerings could offer hospitality and leisure businesses £21.1bn in additional revenue by 2023</a:t>
            </a:r>
            <a:endParaRPr lang="en-GB" b="0" i="0" dirty="0">
              <a:solidFill>
                <a:srgbClr val="333333"/>
              </a:solidFill>
              <a:effectLst/>
              <a:latin typeface="Expert Sans Light"/>
            </a:endParaRPr>
          </a:p>
          <a:p>
            <a:pPr algn="l">
              <a:buFont typeface="Arial" panose="020B0604020202020204" pitchFamily="34" charset="0"/>
              <a:buChar char="•"/>
            </a:pPr>
            <a:r>
              <a:rPr lang="en-GB" b="1" i="0" dirty="0">
                <a:solidFill>
                  <a:srgbClr val="333333"/>
                </a:solidFill>
                <a:effectLst/>
                <a:latin typeface="Expert Sans Light"/>
              </a:rPr>
              <a:t>An additional 4.8 million Brits, or 9% of the UK population, now say health &amp; wellness is ‘extremely important’ to them after Covid-19</a:t>
            </a:r>
            <a:endParaRPr lang="en-GB" b="0" i="0" dirty="0">
              <a:solidFill>
                <a:srgbClr val="333333"/>
              </a:solidFill>
              <a:effectLst/>
              <a:latin typeface="Expert Sans Light"/>
            </a:endParaRPr>
          </a:p>
          <a:p>
            <a:pPr algn="l">
              <a:buFont typeface="Arial" panose="020B0604020202020204" pitchFamily="34" charset="0"/>
              <a:buChar char="•"/>
            </a:pPr>
            <a:r>
              <a:rPr lang="en-GB" b="1" i="0" dirty="0">
                <a:solidFill>
                  <a:srgbClr val="333333"/>
                </a:solidFill>
                <a:effectLst/>
                <a:latin typeface="Expert Sans Light"/>
              </a:rPr>
              <a:t>61% of businesses plan to invest more on health and wellbeing offerings in three years’ time</a:t>
            </a:r>
            <a:endParaRPr lang="en-GB" b="0" i="0" dirty="0">
              <a:solidFill>
                <a:srgbClr val="333333"/>
              </a:solidFill>
              <a:effectLst/>
              <a:latin typeface="Expert Sans Light"/>
            </a:endParaRPr>
          </a:p>
          <a:p>
            <a:pPr algn="l"/>
            <a:r>
              <a:rPr lang="en-GB" b="0" i="0" dirty="0">
                <a:solidFill>
                  <a:srgbClr val="333333"/>
                </a:solidFill>
                <a:effectLst/>
                <a:latin typeface="Expert Sans Light"/>
              </a:rPr>
              <a:t>New research from Barclays Corporate Banking reveals that Covid-19 could lead to £21.1bn in additional wellness-related business revenue across the UK hospitality and leisure sector by 2023. Beyond increased hospitality and leisure revenues, these changes could have a knock-on effect for the wider economy, adding a potential £11.1bn in gross value add to the UK.</a:t>
            </a:r>
          </a:p>
          <a:p>
            <a:pPr algn="l"/>
            <a:r>
              <a:rPr lang="en-GB" b="0" i="0" dirty="0">
                <a:solidFill>
                  <a:srgbClr val="333333"/>
                </a:solidFill>
                <a:effectLst/>
                <a:latin typeface="Expert Sans Light"/>
              </a:rPr>
              <a:t>The virus has accelerated consumer demand for health and wellness offerings, driving the additional potential revenue boost by £2bn. Before the lockdown, additional health and wellness options would have led to an estimated £19.3bn in sector revenue by 2023.</a:t>
            </a:r>
          </a:p>
          <a:p>
            <a:pPr algn="l"/>
            <a:r>
              <a:rPr lang="en-GB" b="1" i="0" dirty="0">
                <a:solidFill>
                  <a:srgbClr val="333333"/>
                </a:solidFill>
                <a:effectLst/>
                <a:latin typeface="Expert Sans Light"/>
              </a:rPr>
              <a:t>New demand for health and wellbeing</a:t>
            </a:r>
            <a:endParaRPr lang="en-GB" b="0" i="0" dirty="0">
              <a:solidFill>
                <a:srgbClr val="333333"/>
              </a:solidFill>
              <a:effectLst/>
              <a:latin typeface="Expert Sans Light"/>
            </a:endParaRPr>
          </a:p>
          <a:p>
            <a:pPr algn="l"/>
            <a:r>
              <a:rPr lang="en-GB" b="0" i="0" dirty="0">
                <a:solidFill>
                  <a:srgbClr val="333333"/>
                </a:solidFill>
                <a:effectLst/>
                <a:latin typeface="Expert Sans Light"/>
              </a:rPr>
              <a:t>Before Covid-19, under a quarter (23%) of UK consumers felt health and wellbeing was extremely important to their day-to-day lives. Following the pandemic, this has soared to 1 in 3, representing an additional 4.8 million people, or 9% of the UK population. On average, respondents ranked the importance of health &amp; wellness as 8.1 out of 10, with the average score post-pandemic around 7% higher than before the onset of Covid-19.</a:t>
            </a:r>
          </a:p>
          <a:p>
            <a:pPr algn="l"/>
            <a:r>
              <a:rPr lang="en-GB" b="0" i="0" dirty="0">
                <a:solidFill>
                  <a:srgbClr val="333333"/>
                </a:solidFill>
                <a:effectLst/>
                <a:latin typeface="Expert Sans Light"/>
              </a:rPr>
              <a:t>With nearly half (49%) of respondents saying Covid-19 negatively impacted their mental health, consumers are craving breaks. The most popular types of post-lockdown leisure activities to improve mood and mental health were reported to be short breaks (44%), long holidays (33%) and restaurant visits (30%).</a:t>
            </a:r>
          </a:p>
          <a:p>
            <a:pPr algn="l"/>
            <a:r>
              <a:rPr lang="en-GB" b="0" i="0" dirty="0">
                <a:solidFill>
                  <a:srgbClr val="333333"/>
                </a:solidFill>
                <a:effectLst/>
                <a:latin typeface="Expert Sans Light"/>
              </a:rPr>
              <a:t>Crucially for UK businesses, nearly a quarter of people (22%) reported plans to take more UK-based holidays over the next 12 months, with the top reasons being consumers do not feel comfortable travelling abroad (42%) or worry about travel advice changing while they’re away (35%).</a:t>
            </a:r>
          </a:p>
          <a:p>
            <a:pPr algn="l"/>
            <a:r>
              <a:rPr lang="en-GB" b="0" i="0" dirty="0">
                <a:solidFill>
                  <a:srgbClr val="333333"/>
                </a:solidFill>
                <a:effectLst/>
                <a:latin typeface="Expert Sans Light"/>
              </a:rPr>
              <a:t>The top priorities for post-Covid holidays are resting and recharging (54%), spending time with loved ones (42%) and experiencing nature (33%). When visiting restaurants after Covid-19, consumers are hoping for healthier options, the most popular of which are low sugar (16%), low fat (12%) and low calorie (12%) options.</a:t>
            </a:r>
          </a:p>
          <a:p>
            <a:pPr algn="l"/>
            <a:r>
              <a:rPr lang="en-GB" b="0" i="0" dirty="0">
                <a:solidFill>
                  <a:srgbClr val="333333"/>
                </a:solidFill>
                <a:effectLst/>
                <a:latin typeface="Expert Sans Light"/>
              </a:rPr>
              <a:t>Almost a third of UK adults believe that health and wellness offerings should be included as standard by hospitality and leisure sector establishments. Wellness is a permeating culture, that includes commodities like spa treatments and vegan haute cuisine, but also fresh air, a relaxing environment or walks in the countryside.</a:t>
            </a:r>
          </a:p>
          <a:p>
            <a:pPr algn="l"/>
            <a:r>
              <a:rPr lang="en-GB" b="1" i="0" dirty="0">
                <a:solidFill>
                  <a:srgbClr val="333333"/>
                </a:solidFill>
                <a:effectLst/>
                <a:latin typeface="Expert Sans Light"/>
              </a:rPr>
              <a:t>Mike Saul, Head of Hospitality and Leisure, Barclays Corporate Banking, said:</a:t>
            </a:r>
            <a:r>
              <a:rPr lang="en-GB" b="0" i="0" dirty="0">
                <a:solidFill>
                  <a:srgbClr val="333333"/>
                </a:solidFill>
                <a:effectLst/>
                <a:latin typeface="Expert Sans Light"/>
              </a:rPr>
              <a:t> “Hospitality and leisure businesses face uncertainty following the shut-down in March and continuing change as we adjust to a new normal but this is not a time for companies to delay investment or ignore consumer trends. While difficult in the short-term, firms making the right investments now, such as in health and wellness offerings, have the potential to bounce back stronger.</a:t>
            </a:r>
          </a:p>
          <a:p>
            <a:pPr algn="l"/>
            <a:r>
              <a:rPr lang="en-GB" b="0" i="0" dirty="0">
                <a:solidFill>
                  <a:srgbClr val="333333"/>
                </a:solidFill>
                <a:effectLst/>
                <a:latin typeface="Expert Sans Light"/>
              </a:rPr>
              <a:t>“Understanding the need for rest, mental health and healthier food options for a public still adjusting to the lifestyle changes forced by Covid-19 will allow businesses to better serve their customers and help to make up for lost revenue post-pandemic.”</a:t>
            </a:r>
          </a:p>
          <a:p>
            <a:pPr algn="l"/>
            <a:r>
              <a:rPr lang="en-GB" b="1" i="0" dirty="0">
                <a:solidFill>
                  <a:srgbClr val="333333"/>
                </a:solidFill>
                <a:effectLst/>
                <a:latin typeface="Expert Sans Light"/>
              </a:rPr>
              <a:t>Business investment in health &amp; wellbeing</a:t>
            </a:r>
            <a:endParaRPr lang="en-GB" b="0" i="0" dirty="0">
              <a:solidFill>
                <a:srgbClr val="333333"/>
              </a:solidFill>
              <a:effectLst/>
              <a:latin typeface="Expert Sans Light"/>
            </a:endParaRPr>
          </a:p>
          <a:p>
            <a:pPr algn="l"/>
            <a:r>
              <a:rPr lang="en-GB" b="0" i="0" dirty="0">
                <a:solidFill>
                  <a:srgbClr val="333333"/>
                </a:solidFill>
                <a:effectLst/>
                <a:latin typeface="Expert Sans Light"/>
              </a:rPr>
              <a:t>When asked why they invest in health and wellbeing, businesses were most likely to say to keep customers returning (46%), make customers happier (45%) and for profitability (40%). These were closely followed by the idea that investment in wellbeing was “the right thing to do” (40%). On average, businesses are putting around £52,723 of money into providing healthier options.</a:t>
            </a:r>
          </a:p>
          <a:p>
            <a:pPr algn="l"/>
            <a:r>
              <a:rPr lang="en-GB" b="0" i="0" dirty="0">
                <a:solidFill>
                  <a:srgbClr val="333333"/>
                </a:solidFill>
                <a:effectLst/>
                <a:latin typeface="Expert Sans Light"/>
              </a:rPr>
              <a:t>Even before Covid-19, businesses rated the importance of health and wellbeing on average as eight out of 10. Consequently, 57% said they expect to spend more on health and wellbeing in 12 months’ time, while 61% say they plan to invest more in three years’ time.</a:t>
            </a:r>
          </a:p>
          <a:p>
            <a:pPr algn="l"/>
            <a:r>
              <a:rPr lang="en-GB" b="1" i="0" dirty="0">
                <a:solidFill>
                  <a:srgbClr val="333333"/>
                </a:solidFill>
                <a:effectLst/>
                <a:latin typeface="Expert Sans Light"/>
              </a:rPr>
              <a:t>Potential health and wellbeing heroes</a:t>
            </a:r>
            <a:endParaRPr lang="en-GB" b="0" i="0" dirty="0">
              <a:solidFill>
                <a:srgbClr val="333333"/>
              </a:solidFill>
              <a:effectLst/>
              <a:latin typeface="Expert Sans Light"/>
            </a:endParaRPr>
          </a:p>
          <a:p>
            <a:pPr algn="l"/>
            <a:r>
              <a:rPr lang="en-GB" b="0" i="0" dirty="0">
                <a:solidFill>
                  <a:srgbClr val="333333"/>
                </a:solidFill>
                <a:effectLst/>
                <a:latin typeface="Expert Sans Light"/>
              </a:rPr>
              <a:t>Looking at the hospitality and leisure industry as a whole, Covid-19 has had the most significant impact on accommodation providers. Pre-Covid, health and wellness offerings could have added £4bn to the sector’s revenue, which jumped to almost £4.4bn after lockdown.</a:t>
            </a:r>
          </a:p>
          <a:p>
            <a:pPr algn="l"/>
            <a:r>
              <a:rPr lang="en-GB" b="0" i="0" dirty="0">
                <a:solidFill>
                  <a:srgbClr val="333333"/>
                </a:solidFill>
                <a:effectLst/>
                <a:latin typeface="Expert Sans Light"/>
              </a:rPr>
              <a:t>Overall, regardless of Covid-19, food and drink is the sector with the most to gain for boosting health and wellbeing offerings, at £10.8bn in additional annual revenue by 2023. As healthy eating becomes a key differentiator for consumers, Brits would pay a premium of 12.1% for healthier food and drink options in health clubs, compared to 4.5% in a pub or restaurant.</a:t>
            </a:r>
          </a:p>
          <a:p>
            <a:pPr algn="l"/>
            <a:r>
              <a:rPr lang="en-GB" b="0" i="0" dirty="0">
                <a:solidFill>
                  <a:srgbClr val="333333"/>
                </a:solidFill>
                <a:effectLst/>
                <a:latin typeface="Expert Sans Light"/>
              </a:rPr>
              <a:t> </a:t>
            </a: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29</a:t>
            </a:fld>
            <a:endParaRPr lang="en-GB"/>
          </a:p>
        </p:txBody>
      </p:sp>
    </p:spTree>
    <p:extLst>
      <p:ext uri="{BB962C8B-B14F-4D97-AF65-F5344CB8AC3E}">
        <p14:creationId xmlns:p14="http://schemas.microsoft.com/office/powerpoint/2010/main" val="240880788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Encourage students to access in their own time.</a:t>
            </a:r>
          </a:p>
        </p:txBody>
      </p:sp>
      <p:sp>
        <p:nvSpPr>
          <p:cNvPr id="4" name="Slide Number Placeholder 3"/>
          <p:cNvSpPr>
            <a:spLocks noGrp="1"/>
          </p:cNvSpPr>
          <p:nvPr>
            <p:ph type="sldNum" sz="quarter" idx="5"/>
          </p:nvPr>
        </p:nvSpPr>
        <p:spPr/>
        <p:txBody>
          <a:bodyPr/>
          <a:lstStyle/>
          <a:p>
            <a:fld id="{31CEAF5D-A94A-4955-B82E-8236CC92B900}" type="slidenum">
              <a:rPr lang="en-GB" smtClean="0"/>
              <a:t>30</a:t>
            </a:fld>
            <a:endParaRPr lang="en-GB"/>
          </a:p>
        </p:txBody>
      </p:sp>
    </p:spTree>
    <p:extLst>
      <p:ext uri="{BB962C8B-B14F-4D97-AF65-F5344CB8AC3E}">
        <p14:creationId xmlns:p14="http://schemas.microsoft.com/office/powerpoint/2010/main" val="115698468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Open up the whiteboard – ask students what they think guests are looking for?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Answers and ideas on following slide</a:t>
            </a:r>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31</a:t>
            </a:fld>
            <a:endParaRPr lang="en-GB"/>
          </a:p>
        </p:txBody>
      </p:sp>
    </p:spTree>
    <p:extLst>
      <p:ext uri="{BB962C8B-B14F-4D97-AF65-F5344CB8AC3E}">
        <p14:creationId xmlns:p14="http://schemas.microsoft.com/office/powerpoint/2010/main" val="41098309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a:t>
            </a:r>
            <a:r>
              <a:rPr lang="en-GB" dirty="0" err="1"/>
              <a:t>Uk</a:t>
            </a:r>
            <a:r>
              <a:rPr lang="en-GB" dirty="0"/>
              <a:t> Hospitality the ten consumer behaviours to watch are:</a:t>
            </a:r>
          </a:p>
          <a:p>
            <a:endParaRPr lang="en-GB" dirty="0"/>
          </a:p>
          <a:p>
            <a:endParaRPr lang="en-GB" dirty="0"/>
          </a:p>
          <a:p>
            <a:endParaRPr lang="en-GB" dirty="0"/>
          </a:p>
          <a:p>
            <a:r>
              <a:rPr lang="en-GB" dirty="0"/>
              <a:t>A Cautious return- Well some people have jumped at the chance to return to hospitality venues, many others will take awhile to be persuaded back . A third of British consumers think they still be spending less on eating and drinking out in six months time , but that figure drops to 23% in a years time cause for optimism.</a:t>
            </a:r>
          </a:p>
          <a:p>
            <a:endParaRPr lang="en-GB" dirty="0"/>
          </a:p>
          <a:p>
            <a:r>
              <a:rPr lang="en-GB" dirty="0"/>
              <a:t>Non Negotiable Safety – It goes without saying that consumers now expect the highest standards of health and safety ever seen in hospitality. spacing and sanitising will just be the start of it </a:t>
            </a:r>
          </a:p>
          <a:p>
            <a:endParaRPr lang="en-GB" dirty="0"/>
          </a:p>
          <a:p>
            <a:r>
              <a:rPr lang="en-GB" dirty="0"/>
              <a:t>Less disposable income – more than 1/3 of consumers anticipate having less disposable income after lockdown spending will be cautious . operators will have to persuade people that the value and quality of hospitality experience is good enough to leave home for </a:t>
            </a:r>
          </a:p>
          <a:p>
            <a:endParaRPr lang="en-GB" dirty="0"/>
          </a:p>
          <a:p>
            <a:r>
              <a:rPr lang="en-GB" dirty="0"/>
              <a:t>staying local changing occasions – with so many people confined to home for so long are returned to pubs bars and restaurants is likely to start locally operators and suppliers that are rooted in communities will be able to take advantage of this. </a:t>
            </a:r>
          </a:p>
          <a:p>
            <a:endParaRPr lang="en-GB" dirty="0"/>
          </a:p>
          <a:p>
            <a:r>
              <a:rPr lang="en-GB" dirty="0"/>
              <a:t>planning and pre booking – consumers are returning to hospitality with a lot more preparation than they did pre lockdown. They are much more likely to plan a visit in advance and pre book a table or space. Some hospitality operators may miss out on spontaneous visits but with good reservation procedures in place they can take advantage of more planned occasions. </a:t>
            </a:r>
          </a:p>
          <a:p>
            <a:endParaRPr lang="en-GB" dirty="0"/>
          </a:p>
          <a:p>
            <a:r>
              <a:rPr lang="en-GB" dirty="0"/>
              <a:t>the rise of the omnichannel – One of the more positive effects of the lockdown has been the growing interest in experiences growing interest in hospitality experiences via other channels . The delivery sector has been the most obvious beneficiary </a:t>
            </a:r>
            <a:r>
              <a:rPr lang="en-GB" dirty="0" err="1"/>
              <a:t>anet</a:t>
            </a:r>
            <a:r>
              <a:rPr lang="en-GB" dirty="0"/>
              <a:t> sales are likely to go on increasing. Demand for services like click and collect, at home meal kits and branded retail products might also endure well beyond the pandemic. </a:t>
            </a:r>
          </a:p>
          <a:p>
            <a:endParaRPr lang="en-GB" dirty="0"/>
          </a:p>
          <a:p>
            <a:r>
              <a:rPr lang="en-GB" dirty="0"/>
              <a:t>Polarisation – As in China, we can expect to see an increasing divergence between value and premium across the hospitality sector. As some disposable incomes drop there will be renewed demand for low cost options, including drinks brands but other people with money in their pockets will reward themselves with more upmarket choices.</a:t>
            </a:r>
          </a:p>
          <a:p>
            <a:endParaRPr lang="en-GB" dirty="0"/>
          </a:p>
          <a:p>
            <a:r>
              <a:rPr lang="en-GB" dirty="0"/>
              <a:t>focus on ethics –Many hospitality businesses have responded very constructively to the pandemic, especially by supporting local communities. And there are signs that consumers will remember how brands have behaved, with three quarters more likely to buy from businesses that behaved ethically during lockdown. Brands are unfairly profited or treated stuff badly may not be quickly forgiven. </a:t>
            </a:r>
          </a:p>
          <a:p>
            <a:endParaRPr lang="en-GB" dirty="0"/>
          </a:p>
          <a:p>
            <a:r>
              <a:rPr lang="en-GB" dirty="0"/>
              <a:t>and of course,  an appetite for healthier options – The trend for healthier lifestyles has been evident for a while now but the pandemic has undoubtedly accelerated Astra </a:t>
            </a:r>
            <a:r>
              <a:rPr lang="en-GB" dirty="0" err="1"/>
              <a:t>ticular</a:t>
            </a:r>
            <a:r>
              <a:rPr lang="en-GB" dirty="0"/>
              <a:t> the balance between healthy items and more indulgent treats will be crucial.</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32</a:t>
            </a:fld>
            <a:endParaRPr lang="en-GB"/>
          </a:p>
        </p:txBody>
      </p:sp>
    </p:spTree>
    <p:extLst>
      <p:ext uri="{BB962C8B-B14F-4D97-AF65-F5344CB8AC3E}">
        <p14:creationId xmlns:p14="http://schemas.microsoft.com/office/powerpoint/2010/main" val="130268195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Additional resources for students to read in their own time </a:t>
            </a:r>
          </a:p>
        </p:txBody>
      </p:sp>
      <p:sp>
        <p:nvSpPr>
          <p:cNvPr id="4" name="Slide Number Placeholder 3"/>
          <p:cNvSpPr>
            <a:spLocks noGrp="1"/>
          </p:cNvSpPr>
          <p:nvPr>
            <p:ph type="sldNum" sz="quarter" idx="5"/>
          </p:nvPr>
        </p:nvSpPr>
        <p:spPr/>
        <p:txBody>
          <a:bodyPr/>
          <a:lstStyle/>
          <a:p>
            <a:fld id="{31CEAF5D-A94A-4955-B82E-8236CC92B900}" type="slidenum">
              <a:rPr lang="en-GB" smtClean="0"/>
              <a:t>33</a:t>
            </a:fld>
            <a:endParaRPr lang="en-GB"/>
          </a:p>
        </p:txBody>
      </p:sp>
    </p:spTree>
    <p:extLst>
      <p:ext uri="{BB962C8B-B14F-4D97-AF65-F5344CB8AC3E}">
        <p14:creationId xmlns:p14="http://schemas.microsoft.com/office/powerpoint/2010/main" val="157129404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how employers should look after their employees, taking into account their mental health after the past 12 months. Link to employee engagement?</a:t>
            </a:r>
          </a:p>
        </p:txBody>
      </p:sp>
      <p:sp>
        <p:nvSpPr>
          <p:cNvPr id="4" name="Slide Number Placeholder 3"/>
          <p:cNvSpPr>
            <a:spLocks noGrp="1"/>
          </p:cNvSpPr>
          <p:nvPr>
            <p:ph type="sldNum" sz="quarter" idx="5"/>
          </p:nvPr>
        </p:nvSpPr>
        <p:spPr/>
        <p:txBody>
          <a:bodyPr/>
          <a:lstStyle/>
          <a:p>
            <a:fld id="{31CEAF5D-A94A-4955-B82E-8236CC92B900}" type="slidenum">
              <a:rPr lang="en-GB" smtClean="0"/>
              <a:t>34</a:t>
            </a:fld>
            <a:endParaRPr lang="en-GB"/>
          </a:p>
        </p:txBody>
      </p:sp>
    </p:spTree>
    <p:extLst>
      <p:ext uri="{BB962C8B-B14F-4D97-AF65-F5344CB8AC3E}">
        <p14:creationId xmlns:p14="http://schemas.microsoft.com/office/powerpoint/2010/main" val="202139776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To finish off our class on health and wellbeing, we are going to look at a few videos of places that do it well.</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They ‘create a life in balance. Their signature offerings, challenge courses and life in balance Spas emphasize balance and choice. For over 25 years, Miraval’s mission has been to support individuals on their journey to creating a life in balance. This can be by nourishing your body, enhancing your mental wellbeing, or fostering spiritual resilience, Miraval provides an integrative approach of caring for the mind body an soul led by a compassionate team of wellness experts.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In this video we can discover a Sonoran sanctuary of imaginative experiences and innovative spa services that help you live life in balance and at your best.</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This is a high-end wellness resort.</a:t>
            </a:r>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35</a:t>
            </a:fld>
            <a:endParaRPr lang="en-GB"/>
          </a:p>
        </p:txBody>
      </p:sp>
    </p:spTree>
    <p:extLst>
      <p:ext uri="{BB962C8B-B14F-4D97-AF65-F5344CB8AC3E}">
        <p14:creationId xmlns:p14="http://schemas.microsoft.com/office/powerpoint/2010/main" val="159083048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Simply put, a beautiful 37 bedroom eco sanctuary on the rugged Cornish clifftops. An hotel built to the highest eco standards, boasting delicious locally sourced food and the best Ayurvedic spa you can imagine.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They could look at this hotel for sustainability too.</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Small hotel and spa.</a:t>
            </a:r>
            <a:endParaRPr lang="en-GB" dirty="0"/>
          </a:p>
        </p:txBody>
      </p:sp>
      <p:sp>
        <p:nvSpPr>
          <p:cNvPr id="4" name="Slide Number Placeholder 3"/>
          <p:cNvSpPr>
            <a:spLocks noGrp="1"/>
          </p:cNvSpPr>
          <p:nvPr>
            <p:ph type="sldNum" sz="quarter" idx="5"/>
          </p:nvPr>
        </p:nvSpPr>
        <p:spPr/>
        <p:txBody>
          <a:bodyPr/>
          <a:lstStyle/>
          <a:p>
            <a:fld id="{31CEAF5D-A94A-4955-B82E-8236CC92B900}" type="slidenum">
              <a:rPr lang="en-GB" smtClean="0"/>
              <a:t>36</a:t>
            </a:fld>
            <a:endParaRPr lang="en-GB"/>
          </a:p>
        </p:txBody>
      </p:sp>
    </p:spTree>
    <p:extLst>
      <p:ext uri="{BB962C8B-B14F-4D97-AF65-F5344CB8AC3E}">
        <p14:creationId xmlns:p14="http://schemas.microsoft.com/office/powerpoint/2010/main" val="236619644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wellness trends video</a:t>
            </a:r>
          </a:p>
        </p:txBody>
      </p:sp>
      <p:sp>
        <p:nvSpPr>
          <p:cNvPr id="4" name="Slide Number Placeholder 3"/>
          <p:cNvSpPr>
            <a:spLocks noGrp="1"/>
          </p:cNvSpPr>
          <p:nvPr>
            <p:ph type="sldNum" sz="quarter" idx="5"/>
          </p:nvPr>
        </p:nvSpPr>
        <p:spPr/>
        <p:txBody>
          <a:bodyPr/>
          <a:lstStyle/>
          <a:p>
            <a:fld id="{31CEAF5D-A94A-4955-B82E-8236CC92B900}" type="slidenum">
              <a:rPr lang="en-GB" smtClean="0"/>
              <a:t>37</a:t>
            </a:fld>
            <a:endParaRPr lang="en-GB"/>
          </a:p>
        </p:txBody>
      </p:sp>
    </p:spTree>
    <p:extLst>
      <p:ext uri="{BB962C8B-B14F-4D97-AF65-F5344CB8AC3E}">
        <p14:creationId xmlns:p14="http://schemas.microsoft.com/office/powerpoint/2010/main" val="335597199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 you only need to choose 1 topic.</a:t>
            </a:r>
          </a:p>
        </p:txBody>
      </p:sp>
      <p:sp>
        <p:nvSpPr>
          <p:cNvPr id="4" name="Slide Number Placeholder 3"/>
          <p:cNvSpPr>
            <a:spLocks noGrp="1"/>
          </p:cNvSpPr>
          <p:nvPr>
            <p:ph type="sldNum" sz="quarter" idx="5"/>
          </p:nvPr>
        </p:nvSpPr>
        <p:spPr/>
        <p:txBody>
          <a:bodyPr/>
          <a:lstStyle/>
          <a:p>
            <a:fld id="{31CEAF5D-A94A-4955-B82E-8236CC92B900}" type="slidenum">
              <a:rPr lang="en-GB" smtClean="0"/>
              <a:t>38</a:t>
            </a:fld>
            <a:endParaRPr lang="en-GB"/>
          </a:p>
        </p:txBody>
      </p:sp>
    </p:spTree>
    <p:extLst>
      <p:ext uri="{BB962C8B-B14F-4D97-AF65-F5344CB8AC3E}">
        <p14:creationId xmlns:p14="http://schemas.microsoft.com/office/powerpoint/2010/main" val="226963995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41</a:t>
            </a:fld>
            <a:endParaRPr lang="en-GB" dirty="0"/>
          </a:p>
        </p:txBody>
      </p:sp>
    </p:spTree>
    <p:extLst>
      <p:ext uri="{BB962C8B-B14F-4D97-AF65-F5344CB8AC3E}">
        <p14:creationId xmlns:p14="http://schemas.microsoft.com/office/powerpoint/2010/main" val="19694750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1/21/2022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645765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1/21/2022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475487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1/21/2022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777912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1/21/2022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964445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1/21/2022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960444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1/21/2022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212222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1/21/2022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699339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1/21/2022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132934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1/21/2022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020069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1/21/2022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050008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1/21/2022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361096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825118837"/>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hyperlink" Target="https://westin.marriott.com/wellness/move-runwestin/"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20.tiff"/><Relationship Id="rId3" Type="http://schemas.openxmlformats.org/officeDocument/2006/relationships/image" Target="../media/image15.jpeg"/><Relationship Id="rId7" Type="http://schemas.openxmlformats.org/officeDocument/2006/relationships/image" Target="../media/image19.jpe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8.tiff"/><Relationship Id="rId5" Type="http://schemas.openxmlformats.org/officeDocument/2006/relationships/image" Target="../media/image17.jpeg"/><Relationship Id="rId4" Type="http://schemas.openxmlformats.org/officeDocument/2006/relationships/image" Target="../media/image16.tiff"/></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notesSlide" Target="../notesSlides/notesSlide16.xml"/><Relationship Id="rId7"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video" Target="https://www.youtube.com/embed/whRgX0T8njg?feature=oembed" TargetMode="External"/><Relationship Id="rId6" Type="http://schemas.openxmlformats.org/officeDocument/2006/relationships/hyperlink" Target="https://www.ihg.com/evenhotels/hotels/us/en/reservation?_PMID=99634986&amp;cm_mmc=CJ-_-5370367-_-100097331-_-Hotel+Indigo+Brand+Homepage-_-9783c314b32e11ea836101770a18050e&amp;glat=AFFI&amp;setPMCookies=true&amp;cjevent=9783c314b32e11ea836101770a18050e" TargetMode="External"/><Relationship Id="rId5" Type="http://schemas.openxmlformats.org/officeDocument/2006/relationships/hyperlink" Target="https://en.wikipedia.org/wiki/Even_Hotels" TargetMode="External"/><Relationship Id="rId4" Type="http://schemas.openxmlformats.org/officeDocument/2006/relationships/image" Target="../media/image21.png"/><Relationship Id="rId9" Type="http://schemas.openxmlformats.org/officeDocument/2006/relationships/image" Target="../media/image22.jpe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video" Target="https://www.youtube.com/embed/_3njw0JR_JE" TargetMode="External"/><Relationship Id="rId6" Type="http://schemas.openxmlformats.org/officeDocument/2006/relationships/hyperlink" Target="https://en.wikipedia.org/wiki/Hilton_Hotels_%26_Resorts" TargetMode="External"/><Relationship Id="rId5" Type="http://schemas.openxmlformats.org/officeDocument/2006/relationships/image" Target="../media/image24.png"/><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5.tiff"/><Relationship Id="rId7" Type="http://schemas.openxmlformats.org/officeDocument/2006/relationships/image" Target="../media/image26.tiff"/><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7.svg"/><Relationship Id="rId11" Type="http://schemas.openxmlformats.org/officeDocument/2006/relationships/hyperlink" Target="https://www.standard.co.uk/lifestyle/travel/womb-room-london-zed-rooms-a4013131.html" TargetMode="External"/><Relationship Id="rId5" Type="http://schemas.openxmlformats.org/officeDocument/2006/relationships/image" Target="../media/image6.png"/><Relationship Id="rId10" Type="http://schemas.openxmlformats.org/officeDocument/2006/relationships/image" Target="../media/image29.tiff"/><Relationship Id="rId4" Type="http://schemas.openxmlformats.org/officeDocument/2006/relationships/hyperlink" Target="https://www.cladglobal.com/CLADnews/architecture-design/Lithuanian-spa-to-focus-on-sleep-wellness/340619" TargetMode="External"/><Relationship Id="rId9" Type="http://schemas.openxmlformats.org/officeDocument/2006/relationships/image" Target="../media/image28.svg"/></Relationships>
</file>

<file path=ppt/slides/_rels/slide19.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notesSlide" Target="../notesSlides/notesSlide19.xml"/><Relationship Id="rId7" Type="http://schemas.openxmlformats.org/officeDocument/2006/relationships/hyperlink" Target="https://equinox-hotels.com/?_ga=2.122975628.689514336.1553868871-581581769.1553868871" TargetMode="External"/><Relationship Id="rId2" Type="http://schemas.openxmlformats.org/officeDocument/2006/relationships/slideLayout" Target="../slideLayouts/slideLayout2.xml"/><Relationship Id="rId1" Type="http://schemas.openxmlformats.org/officeDocument/2006/relationships/video" Target="https://www.youtube.com/embed/3JqRLCj_bmQ?feature=oembed" TargetMode="External"/><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hyperlink" Target="http://brandchannel.com/2017/06/09/brand-hotels-060917/" TargetMode="External"/><Relationship Id="rId4" Type="http://schemas.openxmlformats.org/officeDocument/2006/relationships/hyperlink" Target="https://www.standard.co.uk/lifestyle/esmagazine/equinox-hotel-new-york-fitness-a4107496.html" TargetMode="External"/><Relationship Id="rId9" Type="http://schemas.openxmlformats.org/officeDocument/2006/relationships/image" Target="../media/image31.jp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video" Target="https://www.youtube.com/embed/scJifQA2rjw?feature=oembed" TargetMode="External"/><Relationship Id="rId4" Type="http://schemas.openxmlformats.org/officeDocument/2006/relationships/image" Target="../media/image32.jpe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7.xml"/><Relationship Id="rId1" Type="http://schemas.openxmlformats.org/officeDocument/2006/relationships/video" Target="https://www.youtube.com/embed/qi7xwMQIc0c?feature=oembed" TargetMode="External"/><Relationship Id="rId4" Type="http://schemas.openxmlformats.org/officeDocument/2006/relationships/image" Target="../media/image33.jpeg"/></Relationships>
</file>

<file path=ppt/slides/_rels/slide22.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2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video" Target="https://www.youtube.com/embed/5lGUEQNV_18?feature=oembed" TargetMode="External"/><Relationship Id="rId4" Type="http://schemas.openxmlformats.org/officeDocument/2006/relationships/image" Target="../media/image37.jpeg"/></Relationships>
</file>

<file path=ppt/slides/_rels/slide2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6.xml"/><Relationship Id="rId1" Type="http://schemas.openxmlformats.org/officeDocument/2006/relationships/slideLayout" Target="../slideLayouts/slideLayout8.xml"/><Relationship Id="rId5" Type="http://schemas.openxmlformats.org/officeDocument/2006/relationships/image" Target="../media/image40.png"/><Relationship Id="rId4" Type="http://schemas.openxmlformats.org/officeDocument/2006/relationships/image" Target="../media/image39.png"/></Relationships>
</file>

<file path=ppt/slides/_rels/slide2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8.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hyperlink" Target="https://www.hospitalitynet.org/video/69001092.html"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hyperlink" Target="https://www.boutiquehotelier.com/wellness-related-business-could-unlock-revenue-boost-for-hotel-industry/" TargetMode="External"/><Relationship Id="rId7" Type="http://schemas.openxmlformats.org/officeDocument/2006/relationships/image" Target="../media/image47.pn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image" Target="../media/image46.png"/><Relationship Id="rId11" Type="http://schemas.openxmlformats.org/officeDocument/2006/relationships/image" Target="../media/image50.svg"/><Relationship Id="rId5" Type="http://schemas.openxmlformats.org/officeDocument/2006/relationships/image" Target="../media/image7.svg"/><Relationship Id="rId10" Type="http://schemas.openxmlformats.org/officeDocument/2006/relationships/image" Target="../media/image49.png"/><Relationship Id="rId4" Type="http://schemas.openxmlformats.org/officeDocument/2006/relationships/image" Target="../media/image6.png"/><Relationship Id="rId9" Type="http://schemas.openxmlformats.org/officeDocument/2006/relationships/hyperlink" Target="https://www.euronews.com/travel/2021/01/13/what-will-travel-look-like-in-a-post-covid-world" TargetMode="External"/></Relationships>
</file>

<file path=ppt/slides/_rels/slide34.xml.rels><?xml version="1.0" encoding="UTF-8" standalone="yes"?>
<Relationships xmlns="http://schemas.openxmlformats.org/package/2006/relationships"><Relationship Id="rId8" Type="http://schemas.openxmlformats.org/officeDocument/2006/relationships/hyperlink" Target="https://www.hospitalitynet.org/panel/125000051.html" TargetMode="External"/><Relationship Id="rId3" Type="http://schemas.openxmlformats.org/officeDocument/2006/relationships/image" Target="../media/image51.png"/><Relationship Id="rId7" Type="http://schemas.openxmlformats.org/officeDocument/2006/relationships/image" Target="../media/image52.png"/><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image" Target="../media/image50.svg"/><Relationship Id="rId5" Type="http://schemas.openxmlformats.org/officeDocument/2006/relationships/image" Target="../media/image49.png"/><Relationship Id="rId4" Type="http://schemas.openxmlformats.org/officeDocument/2006/relationships/hyperlink" Target="https://www.psdgroup.com/tackling-mental-health-wellbeing-in-the-hospitality-industry/" TargetMode="Externa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2.xml"/><Relationship Id="rId1" Type="http://schemas.openxmlformats.org/officeDocument/2006/relationships/video" Target="https://www.youtube.com/embed/Y4ewLXpdvXI?feature=oembed" TargetMode="External"/><Relationship Id="rId4" Type="http://schemas.openxmlformats.org/officeDocument/2006/relationships/image" Target="../media/image53.jpe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2.xml"/><Relationship Id="rId1" Type="http://schemas.openxmlformats.org/officeDocument/2006/relationships/video" Target="https://www.youtube.com/embed/X28D55cshAg?start=12&amp;feature=oembed" TargetMode="External"/><Relationship Id="rId5" Type="http://schemas.openxmlformats.org/officeDocument/2006/relationships/image" Target="../media/image54.jpeg"/><Relationship Id="rId4" Type="http://schemas.openxmlformats.org/officeDocument/2006/relationships/image" Target="../media/image3.png"/></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2.xml"/><Relationship Id="rId1" Type="http://schemas.openxmlformats.org/officeDocument/2006/relationships/video" Target="https://www.youtube.com/embed/QfN51EWbbgY?feature=oembed" TargetMode="External"/><Relationship Id="rId6" Type="http://schemas.openxmlformats.org/officeDocument/2006/relationships/image" Target="../media/image56.jpeg"/><Relationship Id="rId5" Type="http://schemas.openxmlformats.org/officeDocument/2006/relationships/hyperlink" Target="https://www.lightcms.com/outbox" TargetMode="External"/><Relationship Id="rId4" Type="http://schemas.openxmlformats.org/officeDocument/2006/relationships/image" Target="../media/image55.jpg"/></Relationships>
</file>

<file path=ppt/slides/_rels/slide3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glion.edu/magazine/new-normal-new-opportunities-for-the-global-wellness-industry/" TargetMode="External"/><Relationship Id="rId2" Type="http://schemas.openxmlformats.org/officeDocument/2006/relationships/hyperlink" Target="https://global/"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8.png"/><Relationship Id="rId7" Type="http://schemas.openxmlformats.org/officeDocument/2006/relationships/image" Target="../media/image61.svg"/><Relationship Id="rId2" Type="http://schemas.openxmlformats.org/officeDocument/2006/relationships/hyperlink" Target="https://www.youtube.com/watch?v=658O3YiA_40" TargetMode="External"/><Relationship Id="rId1" Type="http://schemas.openxmlformats.org/officeDocument/2006/relationships/slideLayout" Target="../slideLayouts/slideLayout2.xml"/><Relationship Id="rId6" Type="http://schemas.openxmlformats.org/officeDocument/2006/relationships/image" Target="../media/image60.png"/><Relationship Id="rId5" Type="http://schemas.openxmlformats.org/officeDocument/2006/relationships/hyperlink" Target="https://www.hotelieracademy.org/hotel-gym-how-to-shape-the-perfect-fitness-experience-in-every-type-of-accommodation/?utm_source=Hotelier+Academy+-+Subscribers+-+International&amp;utm_campaign=3e6524ae5d-EMAIL_CAMPAIGN_2018_02_16_COPY_01&amp;utm_medium=email&amp;utm_term=0_684e1cda66-3e6524ae5d-108072122" TargetMode="External"/><Relationship Id="rId4" Type="http://schemas.openxmlformats.org/officeDocument/2006/relationships/image" Target="../media/image59.svg"/></Relationships>
</file>

<file path=ppt/slides/_rels/slide4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481013" y="3521622"/>
            <a:ext cx="3290887" cy="2452687"/>
          </a:xfrm>
          <a:prstGeom prst="rect">
            <a:avLst/>
          </a:prstGeom>
        </p:spPr>
        <p:txBody>
          <a:bodyPr vert="horz" lIns="91440" tIns="45720" rIns="91440" bIns="45720" rtlCol="0" anchor="ctr">
            <a:normAutofit/>
          </a:bodyPr>
          <a:lstStyle/>
          <a:p>
            <a:r>
              <a:rPr lang="en-US" sz="3600" b="1" dirty="0"/>
              <a:t>Operating Hotel Facilities</a:t>
            </a:r>
            <a:r>
              <a:rPr lang="en-US" sz="3600" dirty="0"/>
              <a:t> </a:t>
            </a:r>
          </a:p>
        </p:txBody>
      </p:sp>
      <p:pic>
        <p:nvPicPr>
          <p:cNvPr id="5" name="Picture 4">
            <a:extLst>
              <a:ext uri="{FF2B5EF4-FFF2-40B4-BE49-F238E27FC236}">
                <a16:creationId xmlns:a16="http://schemas.microsoft.com/office/drawing/2014/main" id="{E1B017D2-330F-4CFB-B2C6-42465BA29898}"/>
              </a:ext>
            </a:extLst>
          </p:cNvPr>
          <p:cNvPicPr>
            <a:picLocks noChangeAspect="1"/>
          </p:cNvPicPr>
          <p:nvPr/>
        </p:nvPicPr>
        <p:blipFill rotWithShape="1">
          <a:blip r:embed="rId3"/>
          <a:srcRect t="27613" b="1828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Subtitle 2"/>
          <p:cNvSpPr>
            <a:spLocks noGrp="1"/>
          </p:cNvSpPr>
          <p:nvPr>
            <p:ph type="subTitle" idx="4294967295"/>
          </p:nvPr>
        </p:nvSpPr>
        <p:spPr>
          <a:xfrm>
            <a:off x="5081738" y="4146165"/>
            <a:ext cx="1872018" cy="2059371"/>
          </a:xfrm>
          <a:prstGeom prst="rect">
            <a:avLst/>
          </a:prstGeom>
        </p:spPr>
        <p:txBody>
          <a:bodyPr vert="horz" lIns="91440" tIns="45720" rIns="91440" bIns="45720" rtlCol="0" anchor="ctr">
            <a:normAutofit/>
          </a:bodyPr>
          <a:lstStyle/>
          <a:p>
            <a:r>
              <a:rPr lang="en-US" sz="1800" dirty="0">
                <a:latin typeface="+mj-lt"/>
              </a:rPr>
              <a:t>BMIH4006</a:t>
            </a:r>
          </a:p>
          <a:p>
            <a:r>
              <a:rPr lang="en-US" sz="1800" dirty="0">
                <a:latin typeface="+mj-lt"/>
              </a:rPr>
              <a:t>LEVEL 4 </a:t>
            </a:r>
          </a:p>
          <a:p>
            <a:r>
              <a:rPr lang="en-US" sz="1800" b="1" dirty="0">
                <a:latin typeface="+mj-lt"/>
              </a:rPr>
              <a:t>WEEK 3</a:t>
            </a:r>
          </a:p>
          <a:p>
            <a:endParaRPr lang="en-US" sz="1800" b="1" dirty="0">
              <a:latin typeface="+mj-lt"/>
            </a:endParaRPr>
          </a:p>
          <a:p>
            <a:endParaRPr lang="en-US" altLang="en-US" sz="1800" b="1" dirty="0"/>
          </a:p>
        </p:txBody>
      </p:sp>
      <p:sp>
        <p:nvSpPr>
          <p:cNvPr id="4" name="TextBox 3">
            <a:extLst>
              <a:ext uri="{FF2B5EF4-FFF2-40B4-BE49-F238E27FC236}">
                <a16:creationId xmlns:a16="http://schemas.microsoft.com/office/drawing/2014/main" id="{FC396B7A-10F9-453D-8490-5181B3394C84}"/>
              </a:ext>
            </a:extLst>
          </p:cNvPr>
          <p:cNvSpPr txBox="1"/>
          <p:nvPr/>
        </p:nvSpPr>
        <p:spPr>
          <a:xfrm>
            <a:off x="8263594" y="4146165"/>
            <a:ext cx="3310758" cy="1754326"/>
          </a:xfrm>
          <a:prstGeom prst="rect">
            <a:avLst/>
          </a:prstGeom>
          <a:noFill/>
        </p:spPr>
        <p:txBody>
          <a:bodyPr wrap="square" rtlCol="0">
            <a:spAutoFit/>
          </a:bodyPr>
          <a:lstStyle/>
          <a:p>
            <a:r>
              <a:rPr lang="en-GB" sz="3600" b="1" dirty="0">
                <a:latin typeface="+mj-lt"/>
              </a:rPr>
              <a:t>Health &amp; Wellbeing</a:t>
            </a:r>
          </a:p>
          <a:p>
            <a:endParaRPr lang="en-GB" sz="3600" dirty="0"/>
          </a:p>
        </p:txBody>
      </p:sp>
    </p:spTree>
    <p:extLst>
      <p:ext uri="{BB962C8B-B14F-4D97-AF65-F5344CB8AC3E}">
        <p14:creationId xmlns:p14="http://schemas.microsoft.com/office/powerpoint/2010/main" val="7872749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C0B1774-7D4E-4F7C-9FE7-7DDBE84C4263}"/>
              </a:ext>
            </a:extLst>
          </p:cNvPr>
          <p:cNvPicPr>
            <a:picLocks noChangeAspect="1"/>
          </p:cNvPicPr>
          <p:nvPr/>
        </p:nvPicPr>
        <p:blipFill>
          <a:blip r:embed="rId3"/>
          <a:stretch>
            <a:fillRect/>
          </a:stretch>
        </p:blipFill>
        <p:spPr>
          <a:xfrm>
            <a:off x="312934" y="345061"/>
            <a:ext cx="1865538" cy="621846"/>
          </a:xfrm>
          <a:prstGeom prst="rect">
            <a:avLst/>
          </a:prstGeom>
        </p:spPr>
      </p:pic>
      <p:sp>
        <p:nvSpPr>
          <p:cNvPr id="2" name="Title 1">
            <a:extLst>
              <a:ext uri="{FF2B5EF4-FFF2-40B4-BE49-F238E27FC236}">
                <a16:creationId xmlns:a16="http://schemas.microsoft.com/office/drawing/2014/main" id="{4025D26A-889E-4327-96FC-11EB6E9F7822}"/>
              </a:ext>
            </a:extLst>
          </p:cNvPr>
          <p:cNvSpPr>
            <a:spLocks noGrp="1"/>
          </p:cNvSpPr>
          <p:nvPr>
            <p:ph type="title"/>
          </p:nvPr>
        </p:nvSpPr>
        <p:spPr>
          <a:xfrm>
            <a:off x="481853" y="1845709"/>
            <a:ext cx="10592174" cy="1000655"/>
          </a:xfrm>
        </p:spPr>
        <p:txBody>
          <a:bodyPr vert="horz" lIns="91440" tIns="45720" rIns="91440" bIns="45720" rtlCol="0" anchor="t">
            <a:noAutofit/>
          </a:bodyPr>
          <a:lstStyle/>
          <a:p>
            <a:r>
              <a:rPr lang="en-GB" sz="4800" dirty="0"/>
              <a:t>A state of complete physical, mental and social well-being and not merely the absence of disease or infirmity.</a:t>
            </a:r>
            <a:endParaRPr lang="en-US" sz="4800" b="1" dirty="0">
              <a:solidFill>
                <a:schemeClr val="tx2"/>
              </a:solidFill>
            </a:endParaRPr>
          </a:p>
        </p:txBody>
      </p:sp>
      <p:sp>
        <p:nvSpPr>
          <p:cNvPr id="10" name="Rectangle 9">
            <a:extLst>
              <a:ext uri="{FF2B5EF4-FFF2-40B4-BE49-F238E27FC236}">
                <a16:creationId xmlns:a16="http://schemas.microsoft.com/office/drawing/2014/main" id="{A933549F-741B-7046-9B18-D3AD5B421CA1}"/>
              </a:ext>
            </a:extLst>
          </p:cNvPr>
          <p:cNvSpPr/>
          <p:nvPr/>
        </p:nvSpPr>
        <p:spPr>
          <a:xfrm>
            <a:off x="7912667" y="4811799"/>
            <a:ext cx="3393237" cy="369332"/>
          </a:xfrm>
          <a:prstGeom prst="rect">
            <a:avLst/>
          </a:prstGeom>
        </p:spPr>
        <p:txBody>
          <a:bodyPr wrap="none">
            <a:spAutoFit/>
          </a:bodyPr>
          <a:lstStyle/>
          <a:p>
            <a:r>
              <a:rPr lang="en-GB" dirty="0">
                <a:solidFill>
                  <a:srgbClr val="000000"/>
                </a:solidFill>
                <a:latin typeface="Open Sans"/>
              </a:rPr>
              <a:t>(World Health Organization, 2020)</a:t>
            </a:r>
            <a:endParaRPr lang="en-GB" dirty="0"/>
          </a:p>
        </p:txBody>
      </p:sp>
    </p:spTree>
    <p:extLst>
      <p:ext uri="{BB962C8B-B14F-4D97-AF65-F5344CB8AC3E}">
        <p14:creationId xmlns:p14="http://schemas.microsoft.com/office/powerpoint/2010/main" val="38066186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 name="AutoShape 2" descr="Health and Wellbeing: 4 Sadhguru Quotes">
            <a:extLst>
              <a:ext uri="{FF2B5EF4-FFF2-40B4-BE49-F238E27FC236}">
                <a16:creationId xmlns:a16="http://schemas.microsoft.com/office/drawing/2014/main" id="{89192E93-5FBA-4770-8170-7413513368B4}"/>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TextBox 4">
            <a:extLst>
              <a:ext uri="{FF2B5EF4-FFF2-40B4-BE49-F238E27FC236}">
                <a16:creationId xmlns:a16="http://schemas.microsoft.com/office/drawing/2014/main" id="{F31D7D1D-5D58-45BE-B7E5-A33786E58F0D}"/>
              </a:ext>
            </a:extLst>
          </p:cNvPr>
          <p:cNvSpPr txBox="1"/>
          <p:nvPr/>
        </p:nvSpPr>
        <p:spPr>
          <a:xfrm>
            <a:off x="838200" y="1690689"/>
            <a:ext cx="10515600" cy="2308324"/>
          </a:xfrm>
          <a:prstGeom prst="rect">
            <a:avLst/>
          </a:prstGeom>
          <a:noFill/>
        </p:spPr>
        <p:txBody>
          <a:bodyPr wrap="square" rtlCol="0">
            <a:spAutoFit/>
          </a:bodyPr>
          <a:lstStyle/>
          <a:p>
            <a:r>
              <a:rPr lang="en-GB" sz="4800" dirty="0">
                <a:latin typeface="+mj-lt"/>
              </a:rPr>
              <a:t>Health is not about being disease free. Health is when every cell in your body is bouncing for joy</a:t>
            </a:r>
          </a:p>
        </p:txBody>
      </p:sp>
      <p:sp>
        <p:nvSpPr>
          <p:cNvPr id="3" name="TextBox 2">
            <a:extLst>
              <a:ext uri="{FF2B5EF4-FFF2-40B4-BE49-F238E27FC236}">
                <a16:creationId xmlns:a16="http://schemas.microsoft.com/office/drawing/2014/main" id="{0AEDD41F-A9FF-420C-BE94-B222B2B864DA}"/>
              </a:ext>
            </a:extLst>
          </p:cNvPr>
          <p:cNvSpPr txBox="1"/>
          <p:nvPr/>
        </p:nvSpPr>
        <p:spPr>
          <a:xfrm>
            <a:off x="7266214" y="4865914"/>
            <a:ext cx="4555672" cy="646331"/>
          </a:xfrm>
          <a:prstGeom prst="rect">
            <a:avLst/>
          </a:prstGeom>
          <a:noFill/>
        </p:spPr>
        <p:txBody>
          <a:bodyPr wrap="square" rtlCol="0">
            <a:spAutoFit/>
          </a:bodyPr>
          <a:lstStyle/>
          <a:p>
            <a:r>
              <a:rPr lang="en-GB" dirty="0"/>
              <a:t>(Health and Wellbeing, 2021)</a:t>
            </a:r>
          </a:p>
          <a:p>
            <a:endParaRPr lang="en-GB" dirty="0"/>
          </a:p>
        </p:txBody>
      </p:sp>
      <p:pic>
        <p:nvPicPr>
          <p:cNvPr id="6" name="Picture 5">
            <a:extLst>
              <a:ext uri="{FF2B5EF4-FFF2-40B4-BE49-F238E27FC236}">
                <a16:creationId xmlns:a16="http://schemas.microsoft.com/office/drawing/2014/main" id="{57240AE1-F6B4-4142-9B23-3AF862FF6DCA}"/>
              </a:ext>
            </a:extLst>
          </p:cNvPr>
          <p:cNvPicPr>
            <a:picLocks noChangeAspect="1"/>
          </p:cNvPicPr>
          <p:nvPr/>
        </p:nvPicPr>
        <p:blipFill>
          <a:blip r:embed="rId3"/>
          <a:stretch>
            <a:fillRect/>
          </a:stretch>
        </p:blipFill>
        <p:spPr>
          <a:xfrm>
            <a:off x="312934" y="345061"/>
            <a:ext cx="1865538" cy="621846"/>
          </a:xfrm>
          <a:prstGeom prst="rect">
            <a:avLst/>
          </a:prstGeom>
        </p:spPr>
      </p:pic>
    </p:spTree>
    <p:extLst>
      <p:ext uri="{BB962C8B-B14F-4D97-AF65-F5344CB8AC3E}">
        <p14:creationId xmlns:p14="http://schemas.microsoft.com/office/powerpoint/2010/main" val="2002911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useBgFill="1">
        <p:nvSpPr>
          <p:cNvPr id="24"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9"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40"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2"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43"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4"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5"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6"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7"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8"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9"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B247687-008C-4415-B73E-4030D7801F26}"/>
              </a:ext>
            </a:extLst>
          </p:cNvPr>
          <p:cNvSpPr>
            <a:spLocks noGrp="1"/>
          </p:cNvSpPr>
          <p:nvPr>
            <p:ph type="title" idx="4294967295"/>
          </p:nvPr>
        </p:nvSpPr>
        <p:spPr>
          <a:xfrm>
            <a:off x="786385" y="841248"/>
            <a:ext cx="5129600" cy="5340097"/>
          </a:xfrm>
          <a:prstGeom prst="rect">
            <a:avLst/>
          </a:prstGeom>
        </p:spPr>
        <p:txBody>
          <a:bodyPr vert="horz" lIns="91440" tIns="45720" rIns="91440" bIns="45720" rtlCol="0" anchor="ctr">
            <a:normAutofit/>
          </a:bodyPr>
          <a:lstStyle/>
          <a:p>
            <a:r>
              <a:rPr lang="en-US" sz="4800" kern="1200">
                <a:solidFill>
                  <a:schemeClr val="bg1"/>
                </a:solidFill>
                <a:latin typeface="+mj-lt"/>
                <a:ea typeface="+mj-ea"/>
                <a:cs typeface="+mj-cs"/>
              </a:rPr>
              <a:t>What does Health and Wellbeing mean to you? What do you do?</a:t>
            </a:r>
          </a:p>
        </p:txBody>
      </p:sp>
      <p:sp>
        <p:nvSpPr>
          <p:cNvPr id="3" name="Content Placeholder 2">
            <a:extLst>
              <a:ext uri="{FF2B5EF4-FFF2-40B4-BE49-F238E27FC236}">
                <a16:creationId xmlns:a16="http://schemas.microsoft.com/office/drawing/2014/main" id="{E1BEC86E-9585-49EC-8E35-9D7B15A2A022}"/>
              </a:ext>
            </a:extLst>
          </p:cNvPr>
          <p:cNvSpPr>
            <a:spLocks noGrp="1"/>
          </p:cNvSpPr>
          <p:nvPr>
            <p:ph idx="4294967295"/>
          </p:nvPr>
        </p:nvSpPr>
        <p:spPr>
          <a:xfrm>
            <a:off x="6464410" y="841247"/>
            <a:ext cx="4484536" cy="5340097"/>
          </a:xfrm>
          <a:prstGeom prst="rect">
            <a:avLst/>
          </a:prstGeom>
        </p:spPr>
        <p:txBody>
          <a:bodyPr vert="horz" lIns="91440" tIns="45720" rIns="91440" bIns="45720" rtlCol="0" anchor="ctr">
            <a:normAutofit/>
          </a:bodyPr>
          <a:lstStyle/>
          <a:p>
            <a:r>
              <a:rPr lang="en-US" sz="1800">
                <a:solidFill>
                  <a:schemeClr val="tx2"/>
                </a:solidFill>
              </a:rPr>
              <a:t>Run</a:t>
            </a:r>
          </a:p>
          <a:p>
            <a:r>
              <a:rPr lang="en-US" sz="1800">
                <a:solidFill>
                  <a:schemeClr val="tx2"/>
                </a:solidFill>
              </a:rPr>
              <a:t>Eat healthily</a:t>
            </a:r>
          </a:p>
          <a:p>
            <a:r>
              <a:rPr lang="en-US" sz="1800">
                <a:solidFill>
                  <a:schemeClr val="tx2"/>
                </a:solidFill>
              </a:rPr>
              <a:t>Holistic treatments</a:t>
            </a:r>
          </a:p>
          <a:p>
            <a:r>
              <a:rPr lang="en-US" sz="1800">
                <a:solidFill>
                  <a:schemeClr val="tx2"/>
                </a:solidFill>
              </a:rPr>
              <a:t>Daily steps</a:t>
            </a:r>
          </a:p>
          <a:p>
            <a:r>
              <a:rPr lang="en-US" sz="1800">
                <a:solidFill>
                  <a:schemeClr val="tx2"/>
                </a:solidFill>
              </a:rPr>
              <a:t>Sleep</a:t>
            </a:r>
          </a:p>
          <a:p>
            <a:r>
              <a:rPr lang="en-US" sz="1800">
                <a:solidFill>
                  <a:schemeClr val="tx2"/>
                </a:solidFill>
              </a:rPr>
              <a:t>Rest</a:t>
            </a:r>
          </a:p>
          <a:p>
            <a:r>
              <a:rPr lang="en-US" sz="1800">
                <a:solidFill>
                  <a:schemeClr val="tx2"/>
                </a:solidFill>
              </a:rPr>
              <a:t>Gym</a:t>
            </a:r>
          </a:p>
          <a:p>
            <a:r>
              <a:rPr lang="en-US" sz="1800">
                <a:solidFill>
                  <a:schemeClr val="tx2"/>
                </a:solidFill>
              </a:rPr>
              <a:t>Green smoothies</a:t>
            </a:r>
          </a:p>
          <a:p>
            <a:endParaRPr lang="en-US" sz="1800">
              <a:solidFill>
                <a:schemeClr val="tx2"/>
              </a:solidFill>
            </a:endParaRPr>
          </a:p>
        </p:txBody>
      </p:sp>
    </p:spTree>
    <p:extLst>
      <p:ext uri="{BB962C8B-B14F-4D97-AF65-F5344CB8AC3E}">
        <p14:creationId xmlns:p14="http://schemas.microsoft.com/office/powerpoint/2010/main" val="3664378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FF4073D9-16C8-4161-BC77-4501B0D960E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376" t="-1" r="-1" b="16173"/>
          <a:stretch/>
        </p:blipFill>
        <p:spPr bwMode="auto">
          <a:xfrm>
            <a:off x="321733" y="321734"/>
            <a:ext cx="11548534" cy="49965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B833443-F7D0-4214-8B02-88BB5F9C946D}"/>
              </a:ext>
            </a:extLst>
          </p:cNvPr>
          <p:cNvSpPr txBox="1"/>
          <p:nvPr/>
        </p:nvSpPr>
        <p:spPr>
          <a:xfrm>
            <a:off x="9785131" y="5507421"/>
            <a:ext cx="2026196" cy="369332"/>
          </a:xfrm>
          <a:prstGeom prst="rect">
            <a:avLst/>
          </a:prstGeom>
          <a:noFill/>
        </p:spPr>
        <p:txBody>
          <a:bodyPr wrap="none" rtlCol="0">
            <a:spAutoFit/>
          </a:bodyPr>
          <a:lstStyle/>
          <a:p>
            <a:r>
              <a:rPr lang="en-GB" dirty="0"/>
              <a:t>(Bing images, 2022)</a:t>
            </a:r>
          </a:p>
        </p:txBody>
      </p:sp>
    </p:spTree>
    <p:extLst>
      <p:ext uri="{BB962C8B-B14F-4D97-AF65-F5344CB8AC3E}">
        <p14:creationId xmlns:p14="http://schemas.microsoft.com/office/powerpoint/2010/main" val="74776216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3" name="Picture 2" descr="A person standing next to a building&#10;&#10;Description automatically generated">
            <a:extLst>
              <a:ext uri="{FF2B5EF4-FFF2-40B4-BE49-F238E27FC236}">
                <a16:creationId xmlns:a16="http://schemas.microsoft.com/office/drawing/2014/main" id="{352A301B-4676-4BBB-A338-ECD45F78AEA5}"/>
              </a:ext>
            </a:extLst>
          </p:cNvPr>
          <p:cNvPicPr>
            <a:picLocks noChangeAspect="1"/>
          </p:cNvPicPr>
          <p:nvPr/>
        </p:nvPicPr>
        <p:blipFill rotWithShape="1">
          <a:blip r:embed="rId3">
            <a:alphaModFix amt="35000"/>
          </a:blip>
          <a:srcRect l="19429" r="9435" b="-1"/>
          <a:stretch/>
        </p:blipFill>
        <p:spPr>
          <a:xfrm>
            <a:off x="797324" y="0"/>
            <a:ext cx="10648059" cy="5987441"/>
          </a:xfrm>
          <a:prstGeom prst="rect">
            <a:avLst/>
          </a:prstGeom>
        </p:spPr>
      </p:pic>
      <p:sp>
        <p:nvSpPr>
          <p:cNvPr id="9" name="Content Placeholder 8">
            <a:extLst>
              <a:ext uri="{FF2B5EF4-FFF2-40B4-BE49-F238E27FC236}">
                <a16:creationId xmlns:a16="http://schemas.microsoft.com/office/drawing/2014/main" id="{1D92EAE7-40EE-4F85-ABC9-64314A45E330}"/>
              </a:ext>
            </a:extLst>
          </p:cNvPr>
          <p:cNvSpPr>
            <a:spLocks noGrp="1"/>
          </p:cNvSpPr>
          <p:nvPr>
            <p:ph idx="1"/>
          </p:nvPr>
        </p:nvSpPr>
        <p:spPr>
          <a:xfrm>
            <a:off x="964230" y="1263747"/>
            <a:ext cx="6718832" cy="4393982"/>
          </a:xfrm>
        </p:spPr>
        <p:txBody>
          <a:bodyPr>
            <a:noAutofit/>
          </a:bodyPr>
          <a:lstStyle/>
          <a:p>
            <a:pPr marL="0" indent="0" algn="just">
              <a:buNone/>
            </a:pPr>
            <a:r>
              <a:rPr lang="en-GB" sz="2000" dirty="0"/>
              <a:t>Wellness is one of the fastest growing sectors in the hospitality industry </a:t>
            </a:r>
          </a:p>
          <a:p>
            <a:pPr marL="0" indent="0" algn="just">
              <a:buNone/>
            </a:pPr>
            <a:r>
              <a:rPr lang="en-GB" sz="2000" dirty="0"/>
              <a:t>When it comes to booking a hotel, cost and location are always top things to consider. But for a growing number of health-conscious  travellers, there’s another determining factor that’s helping them decide where to lay their heads while they’re away from home </a:t>
            </a:r>
            <a:r>
              <a:rPr lang="en-GB" sz="2000" b="1" dirty="0"/>
              <a:t>– leisure and health facilities available.</a:t>
            </a:r>
            <a:endParaRPr lang="en-GB" sz="2000" dirty="0"/>
          </a:p>
          <a:p>
            <a:pPr marL="0" indent="0" algn="just">
              <a:buNone/>
            </a:pPr>
            <a:r>
              <a:rPr lang="en-GB" sz="2000" dirty="0"/>
              <a:t>It’s hard to maintain healthy habits while travelling—but not impossible. And it’s become exponentially easier in recent years as hotels (both mainstream and boutique) have started offering </a:t>
            </a:r>
            <a:r>
              <a:rPr lang="en-GB" sz="2000" b="1" dirty="0"/>
              <a:t>more wellness amenities to their rosters</a:t>
            </a:r>
            <a:r>
              <a:rPr lang="en-GB" sz="2000" dirty="0"/>
              <a:t>. For example, Westin enables travellers to hit the town running (literally) with one of its running concierges.</a:t>
            </a:r>
          </a:p>
          <a:p>
            <a:pPr marL="0" indent="0" algn="just">
              <a:buNone/>
            </a:pPr>
            <a:endParaRPr lang="en-GB" sz="2000" dirty="0">
              <a:hlinkClick r:id="rId4"/>
            </a:endParaRPr>
          </a:p>
          <a:p>
            <a:pPr marL="0" indent="0" algn="just">
              <a:buNone/>
            </a:pPr>
            <a:endParaRPr lang="en-GB" sz="2000" dirty="0">
              <a:hlinkClick r:id="rId4"/>
            </a:endParaRPr>
          </a:p>
          <a:p>
            <a:pPr marL="0" indent="0" algn="just">
              <a:buNone/>
            </a:pPr>
            <a:endParaRPr lang="en-GB" sz="2000" dirty="0">
              <a:hlinkClick r:id="rId4"/>
            </a:endParaRPr>
          </a:p>
          <a:p>
            <a:pPr algn="just"/>
            <a:endParaRPr lang="en-GB" sz="2000" dirty="0"/>
          </a:p>
          <a:p>
            <a:pPr algn="just"/>
            <a:endParaRPr lang="en-GB" sz="2000" dirty="0"/>
          </a:p>
          <a:p>
            <a:pPr algn="just"/>
            <a:endParaRPr lang="en-GB" sz="2000" dirty="0"/>
          </a:p>
          <a:p>
            <a:pPr algn="just"/>
            <a:endParaRPr lang="en-GB" sz="2000" dirty="0"/>
          </a:p>
          <a:p>
            <a:pPr algn="just"/>
            <a:endParaRPr lang="en-GB" sz="2000" dirty="0"/>
          </a:p>
          <a:p>
            <a:pPr algn="just"/>
            <a:endParaRPr lang="en-GB" sz="2000" dirty="0"/>
          </a:p>
          <a:p>
            <a:pPr algn="just"/>
            <a:endParaRPr lang="en-GB" sz="2000" dirty="0"/>
          </a:p>
          <a:p>
            <a:pPr algn="just"/>
            <a:endParaRPr lang="en-GB" sz="2000" dirty="0"/>
          </a:p>
          <a:p>
            <a:pPr algn="just"/>
            <a:endParaRPr lang="en-GB" sz="2000" dirty="0"/>
          </a:p>
          <a:p>
            <a:pPr algn="just"/>
            <a:r>
              <a:rPr lang="en-GB" sz="2000" dirty="0"/>
              <a:t>https://</a:t>
            </a:r>
            <a:r>
              <a:rPr lang="en-GB" sz="2000" dirty="0" err="1"/>
              <a:t>blog.guestrevu.com</a:t>
            </a:r>
            <a:r>
              <a:rPr lang="en-GB" sz="2000" dirty="0"/>
              <a:t>/trend-digest-health-and-wellness-in-hospitality</a:t>
            </a:r>
          </a:p>
        </p:txBody>
      </p:sp>
      <p:sp>
        <p:nvSpPr>
          <p:cNvPr id="2" name="Rectangle 1">
            <a:extLst>
              <a:ext uri="{FF2B5EF4-FFF2-40B4-BE49-F238E27FC236}">
                <a16:creationId xmlns:a16="http://schemas.microsoft.com/office/drawing/2014/main" id="{9A233820-D5F9-734A-904E-6127BEA5B656}"/>
              </a:ext>
            </a:extLst>
          </p:cNvPr>
          <p:cNvSpPr/>
          <p:nvPr/>
        </p:nvSpPr>
        <p:spPr>
          <a:xfrm>
            <a:off x="1649843" y="226150"/>
            <a:ext cx="7479099" cy="707886"/>
          </a:xfrm>
          <a:prstGeom prst="rect">
            <a:avLst/>
          </a:prstGeom>
        </p:spPr>
        <p:txBody>
          <a:bodyPr wrap="none">
            <a:spAutoFit/>
          </a:bodyPr>
          <a:lstStyle/>
          <a:p>
            <a:r>
              <a:rPr lang="en-GB" sz="4000" b="1" dirty="0"/>
              <a:t>Health and Wellness in Hospitality</a:t>
            </a:r>
          </a:p>
        </p:txBody>
      </p:sp>
      <p:pic>
        <p:nvPicPr>
          <p:cNvPr id="5" name="Graphic 4" descr="Web design">
            <a:extLst>
              <a:ext uri="{FF2B5EF4-FFF2-40B4-BE49-F238E27FC236}">
                <a16:creationId xmlns:a16="http://schemas.microsoft.com/office/drawing/2014/main" id="{80817C17-1FC6-4649-B848-D145233FE69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743966" y="1774376"/>
            <a:ext cx="914400" cy="914400"/>
          </a:xfrm>
          <a:prstGeom prst="rect">
            <a:avLst/>
          </a:prstGeom>
        </p:spPr>
      </p:pic>
      <p:sp>
        <p:nvSpPr>
          <p:cNvPr id="4" name="TextBox 3">
            <a:extLst>
              <a:ext uri="{FF2B5EF4-FFF2-40B4-BE49-F238E27FC236}">
                <a16:creationId xmlns:a16="http://schemas.microsoft.com/office/drawing/2014/main" id="{A3C31724-20B1-5446-B6B5-DC915CD90C20}"/>
              </a:ext>
            </a:extLst>
          </p:cNvPr>
          <p:cNvSpPr txBox="1"/>
          <p:nvPr/>
        </p:nvSpPr>
        <p:spPr>
          <a:xfrm>
            <a:off x="9743966" y="3262823"/>
            <a:ext cx="1117357" cy="1200329"/>
          </a:xfrm>
          <a:prstGeom prst="rect">
            <a:avLst/>
          </a:prstGeom>
          <a:noFill/>
        </p:spPr>
        <p:txBody>
          <a:bodyPr wrap="none" rtlCol="0">
            <a:spAutoFit/>
          </a:bodyPr>
          <a:lstStyle/>
          <a:p>
            <a:r>
              <a:rPr lang="en-GB" dirty="0">
                <a:hlinkClick r:id="rId4"/>
              </a:rPr>
              <a:t>WESTIN</a:t>
            </a:r>
          </a:p>
          <a:p>
            <a:r>
              <a:rPr lang="en-GB" dirty="0">
                <a:hlinkClick r:id="rId4"/>
              </a:rPr>
              <a:t>Running</a:t>
            </a:r>
          </a:p>
          <a:p>
            <a:r>
              <a:rPr lang="en-GB" dirty="0">
                <a:hlinkClick r:id="rId4"/>
              </a:rPr>
              <a:t>Concierge</a:t>
            </a:r>
            <a:endParaRPr lang="en-GB" dirty="0"/>
          </a:p>
          <a:p>
            <a:endParaRPr lang="en-GB" dirty="0"/>
          </a:p>
        </p:txBody>
      </p:sp>
    </p:spTree>
    <p:extLst>
      <p:ext uri="{BB962C8B-B14F-4D97-AF65-F5344CB8AC3E}">
        <p14:creationId xmlns:p14="http://schemas.microsoft.com/office/powerpoint/2010/main" val="18347951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0138FE8-DBE7-044F-8545-5D4818653D54}"/>
              </a:ext>
            </a:extLst>
          </p:cNvPr>
          <p:cNvPicPr>
            <a:picLocks noChangeAspect="1"/>
          </p:cNvPicPr>
          <p:nvPr/>
        </p:nvPicPr>
        <p:blipFill>
          <a:blip r:embed="rId3"/>
          <a:stretch>
            <a:fillRect/>
          </a:stretch>
        </p:blipFill>
        <p:spPr>
          <a:xfrm>
            <a:off x="3528625" y="345061"/>
            <a:ext cx="8589134" cy="5545489"/>
          </a:xfrm>
          <a:prstGeom prst="rect">
            <a:avLst/>
          </a:prstGeom>
        </p:spPr>
      </p:pic>
      <p:sp>
        <p:nvSpPr>
          <p:cNvPr id="3" name="TextBox 2">
            <a:extLst>
              <a:ext uri="{FF2B5EF4-FFF2-40B4-BE49-F238E27FC236}">
                <a16:creationId xmlns:a16="http://schemas.microsoft.com/office/drawing/2014/main" id="{43A21D6A-3CDD-2948-BDA4-2FA7A487E305}"/>
              </a:ext>
            </a:extLst>
          </p:cNvPr>
          <p:cNvSpPr txBox="1"/>
          <p:nvPr/>
        </p:nvSpPr>
        <p:spPr>
          <a:xfrm>
            <a:off x="186617" y="146986"/>
            <a:ext cx="4329390" cy="707886"/>
          </a:xfrm>
          <a:prstGeom prst="rect">
            <a:avLst/>
          </a:prstGeom>
          <a:noFill/>
        </p:spPr>
        <p:txBody>
          <a:bodyPr wrap="none" rtlCol="0">
            <a:spAutoFit/>
          </a:bodyPr>
          <a:lstStyle/>
          <a:p>
            <a:pPr>
              <a:spcAft>
                <a:spcPts val="600"/>
              </a:spcAft>
            </a:pPr>
            <a:r>
              <a:rPr lang="en-GB" sz="4000" b="1" dirty="0"/>
              <a:t>Health &amp; Wellbeing</a:t>
            </a:r>
          </a:p>
        </p:txBody>
      </p:sp>
      <p:sp>
        <p:nvSpPr>
          <p:cNvPr id="10" name="TextBox 9">
            <a:extLst>
              <a:ext uri="{FF2B5EF4-FFF2-40B4-BE49-F238E27FC236}">
                <a16:creationId xmlns:a16="http://schemas.microsoft.com/office/drawing/2014/main" id="{4936B0E1-4D5A-3744-A35D-EEEEF8927F83}"/>
              </a:ext>
            </a:extLst>
          </p:cNvPr>
          <p:cNvSpPr txBox="1"/>
          <p:nvPr/>
        </p:nvSpPr>
        <p:spPr>
          <a:xfrm>
            <a:off x="359227" y="2899262"/>
            <a:ext cx="3101562" cy="2246769"/>
          </a:xfrm>
          <a:prstGeom prst="rect">
            <a:avLst/>
          </a:prstGeom>
          <a:noFill/>
        </p:spPr>
        <p:txBody>
          <a:bodyPr wrap="square" rtlCol="0">
            <a:spAutoFit/>
          </a:bodyPr>
          <a:lstStyle/>
          <a:p>
            <a:pPr algn="ctr"/>
            <a:r>
              <a:rPr lang="en-GB" sz="2800" i="1" dirty="0"/>
              <a:t>the active pursuit of activities, choices, and lifestyles that lead to a state of holistic health</a:t>
            </a:r>
            <a:endParaRPr lang="en-GB" sz="2800" dirty="0"/>
          </a:p>
        </p:txBody>
      </p:sp>
      <p:sp>
        <p:nvSpPr>
          <p:cNvPr id="11" name="Rectangle 10">
            <a:extLst>
              <a:ext uri="{FF2B5EF4-FFF2-40B4-BE49-F238E27FC236}">
                <a16:creationId xmlns:a16="http://schemas.microsoft.com/office/drawing/2014/main" id="{F85001B3-7B40-DF49-92D7-12458895DBD1}"/>
              </a:ext>
            </a:extLst>
          </p:cNvPr>
          <p:cNvSpPr/>
          <p:nvPr/>
        </p:nvSpPr>
        <p:spPr>
          <a:xfrm>
            <a:off x="427063" y="2018483"/>
            <a:ext cx="2937984"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sz="5400" b="1" cap="none" spc="0" dirty="0">
                <a:ln/>
                <a:solidFill>
                  <a:schemeClr val="accent4"/>
                </a:solidFill>
                <a:effectLst/>
              </a:rPr>
              <a:t>Wellness:</a:t>
            </a:r>
          </a:p>
        </p:txBody>
      </p:sp>
      <p:sp>
        <p:nvSpPr>
          <p:cNvPr id="12" name="Rectangle 11">
            <a:extLst>
              <a:ext uri="{FF2B5EF4-FFF2-40B4-BE49-F238E27FC236}">
                <a16:creationId xmlns:a16="http://schemas.microsoft.com/office/drawing/2014/main" id="{6F9CF438-873A-8842-A5B1-A9D27E1783FD}"/>
              </a:ext>
            </a:extLst>
          </p:cNvPr>
          <p:cNvSpPr/>
          <p:nvPr/>
        </p:nvSpPr>
        <p:spPr>
          <a:xfrm>
            <a:off x="8623916" y="5521218"/>
            <a:ext cx="3236079" cy="369332"/>
          </a:xfrm>
          <a:prstGeom prst="rect">
            <a:avLst/>
          </a:prstGeom>
        </p:spPr>
        <p:txBody>
          <a:bodyPr wrap="none">
            <a:spAutoFit/>
          </a:bodyPr>
          <a:lstStyle/>
          <a:p>
            <a:r>
              <a:rPr lang="en-GB" dirty="0">
                <a:solidFill>
                  <a:srgbClr val="000000"/>
                </a:solidFill>
                <a:latin typeface="Open Sans"/>
              </a:rPr>
              <a:t>(Global Wellness Institute, 2018)</a:t>
            </a:r>
            <a:endParaRPr lang="en-GB" dirty="0"/>
          </a:p>
        </p:txBody>
      </p:sp>
    </p:spTree>
    <p:extLst>
      <p:ext uri="{BB962C8B-B14F-4D97-AF65-F5344CB8AC3E}">
        <p14:creationId xmlns:p14="http://schemas.microsoft.com/office/powerpoint/2010/main" val="27160727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A21D6A-3CDD-2948-BDA4-2FA7A487E305}"/>
              </a:ext>
            </a:extLst>
          </p:cNvPr>
          <p:cNvSpPr txBox="1"/>
          <p:nvPr/>
        </p:nvSpPr>
        <p:spPr>
          <a:xfrm>
            <a:off x="195137" y="23183"/>
            <a:ext cx="4329390" cy="707886"/>
          </a:xfrm>
          <a:prstGeom prst="rect">
            <a:avLst/>
          </a:prstGeom>
          <a:noFill/>
        </p:spPr>
        <p:txBody>
          <a:bodyPr wrap="none" rtlCol="0">
            <a:spAutoFit/>
          </a:bodyPr>
          <a:lstStyle/>
          <a:p>
            <a:pPr>
              <a:spcAft>
                <a:spcPts val="600"/>
              </a:spcAft>
            </a:pPr>
            <a:r>
              <a:rPr lang="en-GB" sz="4000" b="1" dirty="0"/>
              <a:t>Health &amp; Wellbeing</a:t>
            </a:r>
          </a:p>
        </p:txBody>
      </p:sp>
      <p:sp>
        <p:nvSpPr>
          <p:cNvPr id="2" name="Rectangle 1">
            <a:extLst>
              <a:ext uri="{FF2B5EF4-FFF2-40B4-BE49-F238E27FC236}">
                <a16:creationId xmlns:a16="http://schemas.microsoft.com/office/drawing/2014/main" id="{D2003831-111E-D84D-A45E-F993AEDF6BAE}"/>
              </a:ext>
            </a:extLst>
          </p:cNvPr>
          <p:cNvSpPr/>
          <p:nvPr/>
        </p:nvSpPr>
        <p:spPr>
          <a:xfrm>
            <a:off x="195137" y="585700"/>
            <a:ext cx="9396412" cy="369332"/>
          </a:xfrm>
          <a:prstGeom prst="rect">
            <a:avLst/>
          </a:prstGeom>
        </p:spPr>
        <p:txBody>
          <a:bodyPr wrap="square">
            <a:spAutoFit/>
          </a:bodyPr>
          <a:lstStyle/>
          <a:p>
            <a:r>
              <a:rPr lang="en-GB" dirty="0">
                <a:solidFill>
                  <a:srgbClr val="AF1E72"/>
                </a:solidFill>
                <a:latin typeface="Gotham"/>
              </a:rPr>
              <a:t>At $639 billion, wellness tourism is a significant and fast- growing segment of global tourism. </a:t>
            </a:r>
            <a:endParaRPr lang="en-GB" dirty="0"/>
          </a:p>
        </p:txBody>
      </p:sp>
      <p:pic>
        <p:nvPicPr>
          <p:cNvPr id="6" name="Picture 5" descr="A screenshot of a cell phone&#10;&#10;Description automatically generated">
            <a:extLst>
              <a:ext uri="{FF2B5EF4-FFF2-40B4-BE49-F238E27FC236}">
                <a16:creationId xmlns:a16="http://schemas.microsoft.com/office/drawing/2014/main" id="{C14AE9FC-E6E4-A44E-9DEB-606671A71D34}"/>
              </a:ext>
            </a:extLst>
          </p:cNvPr>
          <p:cNvPicPr>
            <a:picLocks noChangeAspect="1"/>
          </p:cNvPicPr>
          <p:nvPr/>
        </p:nvPicPr>
        <p:blipFill>
          <a:blip r:embed="rId3"/>
          <a:stretch>
            <a:fillRect/>
          </a:stretch>
        </p:blipFill>
        <p:spPr>
          <a:xfrm>
            <a:off x="195137" y="955032"/>
            <a:ext cx="8326260" cy="4965825"/>
          </a:xfrm>
          <a:prstGeom prst="rect">
            <a:avLst/>
          </a:prstGeom>
        </p:spPr>
      </p:pic>
      <p:sp>
        <p:nvSpPr>
          <p:cNvPr id="21" name="TextBox 20">
            <a:extLst>
              <a:ext uri="{FF2B5EF4-FFF2-40B4-BE49-F238E27FC236}">
                <a16:creationId xmlns:a16="http://schemas.microsoft.com/office/drawing/2014/main" id="{9F7F0224-EAF8-2242-AE91-D2798B7C058B}"/>
              </a:ext>
            </a:extLst>
          </p:cNvPr>
          <p:cNvSpPr txBox="1"/>
          <p:nvPr/>
        </p:nvSpPr>
        <p:spPr>
          <a:xfrm>
            <a:off x="8828041" y="2546976"/>
            <a:ext cx="3101562" cy="2246769"/>
          </a:xfrm>
          <a:prstGeom prst="rect">
            <a:avLst/>
          </a:prstGeom>
          <a:noFill/>
        </p:spPr>
        <p:txBody>
          <a:bodyPr wrap="square" rtlCol="0">
            <a:spAutoFit/>
          </a:bodyPr>
          <a:lstStyle/>
          <a:p>
            <a:pPr algn="ctr"/>
            <a:r>
              <a:rPr lang="en-GB" sz="2800" dirty="0"/>
              <a:t>travel associated with the pursuit of maintaining or enhancing one’s personal wellbeing</a:t>
            </a:r>
          </a:p>
        </p:txBody>
      </p:sp>
      <p:sp>
        <p:nvSpPr>
          <p:cNvPr id="22" name="Rectangle 21">
            <a:extLst>
              <a:ext uri="{FF2B5EF4-FFF2-40B4-BE49-F238E27FC236}">
                <a16:creationId xmlns:a16="http://schemas.microsoft.com/office/drawing/2014/main" id="{F6E115A7-A0DC-A441-A5A1-D5FDE4032A8C}"/>
              </a:ext>
            </a:extLst>
          </p:cNvPr>
          <p:cNvSpPr/>
          <p:nvPr/>
        </p:nvSpPr>
        <p:spPr>
          <a:xfrm>
            <a:off x="8973829" y="877427"/>
            <a:ext cx="2809987" cy="1754326"/>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sz="5400" b="1" cap="none" spc="0" dirty="0">
                <a:ln/>
                <a:solidFill>
                  <a:srgbClr val="990033"/>
                </a:solidFill>
                <a:effectLst/>
              </a:rPr>
              <a:t>Wellness tourism:</a:t>
            </a:r>
          </a:p>
        </p:txBody>
      </p:sp>
      <p:sp>
        <p:nvSpPr>
          <p:cNvPr id="7" name="Rectangle 6">
            <a:extLst>
              <a:ext uri="{FF2B5EF4-FFF2-40B4-BE49-F238E27FC236}">
                <a16:creationId xmlns:a16="http://schemas.microsoft.com/office/drawing/2014/main" id="{383D2B35-754C-7540-864B-68B9D59C3FF1}"/>
              </a:ext>
            </a:extLst>
          </p:cNvPr>
          <p:cNvSpPr/>
          <p:nvPr/>
        </p:nvSpPr>
        <p:spPr>
          <a:xfrm>
            <a:off x="8547737" y="5551525"/>
            <a:ext cx="3236079" cy="369332"/>
          </a:xfrm>
          <a:prstGeom prst="rect">
            <a:avLst/>
          </a:prstGeom>
        </p:spPr>
        <p:txBody>
          <a:bodyPr wrap="none">
            <a:spAutoFit/>
          </a:bodyPr>
          <a:lstStyle/>
          <a:p>
            <a:r>
              <a:rPr lang="en-GB" dirty="0">
                <a:solidFill>
                  <a:srgbClr val="000000"/>
                </a:solidFill>
                <a:latin typeface="Open Sans"/>
              </a:rPr>
              <a:t>(Global Wellness Institute, 2018)</a:t>
            </a:r>
            <a:endParaRPr lang="en-GB" dirty="0"/>
          </a:p>
        </p:txBody>
      </p:sp>
    </p:spTree>
    <p:extLst>
      <p:ext uri="{BB962C8B-B14F-4D97-AF65-F5344CB8AC3E}">
        <p14:creationId xmlns:p14="http://schemas.microsoft.com/office/powerpoint/2010/main" val="28657466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A21D6A-3CDD-2948-BDA4-2FA7A487E305}"/>
              </a:ext>
            </a:extLst>
          </p:cNvPr>
          <p:cNvSpPr txBox="1"/>
          <p:nvPr/>
        </p:nvSpPr>
        <p:spPr>
          <a:xfrm>
            <a:off x="189728" y="29108"/>
            <a:ext cx="2322431" cy="1400383"/>
          </a:xfrm>
          <a:prstGeom prst="rect">
            <a:avLst/>
          </a:prstGeom>
          <a:noFill/>
        </p:spPr>
        <p:txBody>
          <a:bodyPr wrap="none" rtlCol="0">
            <a:spAutoFit/>
          </a:bodyPr>
          <a:lstStyle/>
          <a:p>
            <a:pPr>
              <a:spcAft>
                <a:spcPts val="600"/>
              </a:spcAft>
            </a:pPr>
            <a:r>
              <a:rPr lang="en-GB" sz="4000" b="1" dirty="0"/>
              <a:t>Health &amp;</a:t>
            </a:r>
          </a:p>
          <a:p>
            <a:pPr>
              <a:spcAft>
                <a:spcPts val="600"/>
              </a:spcAft>
            </a:pPr>
            <a:r>
              <a:rPr lang="en-GB" sz="4000" b="1" dirty="0"/>
              <a:t>Wellbeing</a:t>
            </a:r>
          </a:p>
        </p:txBody>
      </p:sp>
      <p:pic>
        <p:nvPicPr>
          <p:cNvPr id="4" name="Picture 3" descr="A close up of a map&#10;&#10;Description automatically generated">
            <a:extLst>
              <a:ext uri="{FF2B5EF4-FFF2-40B4-BE49-F238E27FC236}">
                <a16:creationId xmlns:a16="http://schemas.microsoft.com/office/drawing/2014/main" id="{FC5FE5BB-D700-8046-BDE0-5B07AD781EC2}"/>
              </a:ext>
            </a:extLst>
          </p:cNvPr>
          <p:cNvPicPr>
            <a:picLocks noChangeAspect="1"/>
          </p:cNvPicPr>
          <p:nvPr/>
        </p:nvPicPr>
        <p:blipFill>
          <a:blip r:embed="rId3"/>
          <a:stretch>
            <a:fillRect/>
          </a:stretch>
        </p:blipFill>
        <p:spPr>
          <a:xfrm>
            <a:off x="2529792" y="29108"/>
            <a:ext cx="9585930" cy="5905123"/>
          </a:xfrm>
          <a:prstGeom prst="rect">
            <a:avLst/>
          </a:prstGeom>
        </p:spPr>
      </p:pic>
      <p:sp>
        <p:nvSpPr>
          <p:cNvPr id="12" name="Rectangle 11">
            <a:extLst>
              <a:ext uri="{FF2B5EF4-FFF2-40B4-BE49-F238E27FC236}">
                <a16:creationId xmlns:a16="http://schemas.microsoft.com/office/drawing/2014/main" id="{7B0B13C1-8819-F04A-85E8-20620F425028}"/>
              </a:ext>
            </a:extLst>
          </p:cNvPr>
          <p:cNvSpPr/>
          <p:nvPr/>
        </p:nvSpPr>
        <p:spPr>
          <a:xfrm>
            <a:off x="161152" y="3132657"/>
            <a:ext cx="2330254" cy="646331"/>
          </a:xfrm>
          <a:prstGeom prst="rect">
            <a:avLst/>
          </a:prstGeom>
        </p:spPr>
        <p:txBody>
          <a:bodyPr wrap="square">
            <a:spAutoFit/>
          </a:bodyPr>
          <a:lstStyle/>
          <a:p>
            <a:pPr algn="ctr"/>
            <a:r>
              <a:rPr lang="en-GB" b="1" dirty="0">
                <a:solidFill>
                  <a:srgbClr val="AF1E72"/>
                </a:solidFill>
                <a:latin typeface="Gotham"/>
              </a:rPr>
              <a:t>Primary Wellness travellers (11%)</a:t>
            </a:r>
            <a:endParaRPr lang="en-GB" b="1" dirty="0"/>
          </a:p>
        </p:txBody>
      </p:sp>
      <p:sp>
        <p:nvSpPr>
          <p:cNvPr id="13" name="Rectangle 12">
            <a:extLst>
              <a:ext uri="{FF2B5EF4-FFF2-40B4-BE49-F238E27FC236}">
                <a16:creationId xmlns:a16="http://schemas.microsoft.com/office/drawing/2014/main" id="{062B4C1A-48EC-464E-825E-A7B4B4AEE8EE}"/>
              </a:ext>
            </a:extLst>
          </p:cNvPr>
          <p:cNvSpPr/>
          <p:nvPr/>
        </p:nvSpPr>
        <p:spPr>
          <a:xfrm>
            <a:off x="189728" y="4210754"/>
            <a:ext cx="2330254" cy="646331"/>
          </a:xfrm>
          <a:prstGeom prst="rect">
            <a:avLst/>
          </a:prstGeom>
        </p:spPr>
        <p:txBody>
          <a:bodyPr wrap="square">
            <a:spAutoFit/>
          </a:bodyPr>
          <a:lstStyle/>
          <a:p>
            <a:pPr algn="ctr"/>
            <a:r>
              <a:rPr lang="en-GB" b="1" dirty="0">
                <a:solidFill>
                  <a:srgbClr val="AF1E72"/>
                </a:solidFill>
                <a:latin typeface="Gotham"/>
              </a:rPr>
              <a:t>Secondary Wellness travellers (89%)</a:t>
            </a:r>
            <a:endParaRPr lang="en-GB" b="1" dirty="0"/>
          </a:p>
        </p:txBody>
      </p:sp>
      <p:sp>
        <p:nvSpPr>
          <p:cNvPr id="6" name="TextBox 5">
            <a:extLst>
              <a:ext uri="{FF2B5EF4-FFF2-40B4-BE49-F238E27FC236}">
                <a16:creationId xmlns:a16="http://schemas.microsoft.com/office/drawing/2014/main" id="{EECC169F-9D84-624F-B5D3-3239E3933F72}"/>
              </a:ext>
            </a:extLst>
          </p:cNvPr>
          <p:cNvSpPr txBox="1"/>
          <p:nvPr/>
        </p:nvSpPr>
        <p:spPr>
          <a:xfrm>
            <a:off x="1138524" y="3667725"/>
            <a:ext cx="413896" cy="646331"/>
          </a:xfrm>
          <a:prstGeom prst="rect">
            <a:avLst/>
          </a:prstGeom>
          <a:noFill/>
        </p:spPr>
        <p:txBody>
          <a:bodyPr wrap="none" rtlCol="0">
            <a:spAutoFit/>
          </a:bodyPr>
          <a:lstStyle/>
          <a:p>
            <a:r>
              <a:rPr lang="en-GB" sz="3600" b="1" dirty="0"/>
              <a:t>+</a:t>
            </a:r>
          </a:p>
        </p:txBody>
      </p:sp>
      <p:sp>
        <p:nvSpPr>
          <p:cNvPr id="7" name="Rectangle 6">
            <a:extLst>
              <a:ext uri="{FF2B5EF4-FFF2-40B4-BE49-F238E27FC236}">
                <a16:creationId xmlns:a16="http://schemas.microsoft.com/office/drawing/2014/main" id="{584A166F-DB20-494E-A8EE-623B5C855178}"/>
              </a:ext>
            </a:extLst>
          </p:cNvPr>
          <p:cNvSpPr/>
          <p:nvPr/>
        </p:nvSpPr>
        <p:spPr>
          <a:xfrm>
            <a:off x="8603262" y="5564899"/>
            <a:ext cx="3236079" cy="369332"/>
          </a:xfrm>
          <a:prstGeom prst="rect">
            <a:avLst/>
          </a:prstGeom>
        </p:spPr>
        <p:txBody>
          <a:bodyPr wrap="none">
            <a:spAutoFit/>
          </a:bodyPr>
          <a:lstStyle/>
          <a:p>
            <a:r>
              <a:rPr lang="en-GB" dirty="0">
                <a:solidFill>
                  <a:srgbClr val="000000"/>
                </a:solidFill>
                <a:latin typeface="Open Sans"/>
              </a:rPr>
              <a:t>(Global Wellness Institute, 2018)</a:t>
            </a:r>
            <a:endParaRPr lang="en-GB" dirty="0"/>
          </a:p>
        </p:txBody>
      </p:sp>
    </p:spTree>
    <p:extLst>
      <p:ext uri="{BB962C8B-B14F-4D97-AF65-F5344CB8AC3E}">
        <p14:creationId xmlns:p14="http://schemas.microsoft.com/office/powerpoint/2010/main" val="1676024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5122" name="Picture 2" descr="Wellness_Tourism">
            <a:extLst>
              <a:ext uri="{FF2B5EF4-FFF2-40B4-BE49-F238E27FC236}">
                <a16:creationId xmlns:a16="http://schemas.microsoft.com/office/drawing/2014/main" id="{47F630F1-1384-41CC-8B30-D7C9F10D8809}"/>
              </a:ext>
            </a:extLst>
          </p:cNvPr>
          <p:cNvPicPr>
            <a:picLocks noChangeAspect="1" noChangeArrowheads="1"/>
          </p:cNvPicPr>
          <p:nvPr/>
        </p:nvPicPr>
        <p:blipFill>
          <a:blip r:embed="rId3">
            <a:alphaModFix amt="10000"/>
            <a:extLst>
              <a:ext uri="{28A0092B-C50C-407E-A947-70E740481C1C}">
                <a14:useLocalDpi xmlns:a14="http://schemas.microsoft.com/office/drawing/2010/main" val="0"/>
              </a:ext>
            </a:extLst>
          </a:blip>
          <a:srcRect/>
          <a:stretch>
            <a:fillRect/>
          </a:stretch>
        </p:blipFill>
        <p:spPr bwMode="auto">
          <a:xfrm>
            <a:off x="1680404" y="0"/>
            <a:ext cx="8822724" cy="5973941"/>
          </a:xfrm>
          <a:prstGeom prst="rect">
            <a:avLst/>
          </a:prstGeom>
          <a:noFill/>
          <a:extLst>
            <a:ext uri="{909E8E84-426E-40DD-AFC4-6F175D3DCCD1}">
              <a14:hiddenFill xmlns:a14="http://schemas.microsoft.com/office/drawing/2010/main">
                <a:solidFill>
                  <a:srgbClr val="FFFFFF"/>
                </a:solidFill>
              </a14:hiddenFill>
            </a:ext>
          </a:extLst>
        </p:spPr>
      </p:pic>
      <p:sp>
        <p:nvSpPr>
          <p:cNvPr id="8" name="Text Placeholder 7">
            <a:extLst>
              <a:ext uri="{FF2B5EF4-FFF2-40B4-BE49-F238E27FC236}">
                <a16:creationId xmlns:a16="http://schemas.microsoft.com/office/drawing/2014/main" id="{4AB7CF2D-EE68-427D-94C0-B30464F0940D}"/>
              </a:ext>
            </a:extLst>
          </p:cNvPr>
          <p:cNvSpPr>
            <a:spLocks noGrp="1"/>
          </p:cNvSpPr>
          <p:nvPr>
            <p:ph type="body" idx="1"/>
          </p:nvPr>
        </p:nvSpPr>
        <p:spPr>
          <a:xfrm>
            <a:off x="840318" y="668337"/>
            <a:ext cx="5158316" cy="823912"/>
          </a:xfrm>
        </p:spPr>
        <p:txBody>
          <a:bodyPr/>
          <a:lstStyle/>
          <a:p>
            <a:r>
              <a:rPr lang="en-GB" dirty="0"/>
              <a:t>Primary Wellness Tourism	</a:t>
            </a:r>
          </a:p>
        </p:txBody>
      </p:sp>
      <p:sp>
        <p:nvSpPr>
          <p:cNvPr id="9" name="Content Placeholder 8">
            <a:extLst>
              <a:ext uri="{FF2B5EF4-FFF2-40B4-BE49-F238E27FC236}">
                <a16:creationId xmlns:a16="http://schemas.microsoft.com/office/drawing/2014/main" id="{CE306753-0E71-496B-8AE7-83FCED80FEC5}"/>
              </a:ext>
            </a:extLst>
          </p:cNvPr>
          <p:cNvSpPr>
            <a:spLocks noGrp="1"/>
          </p:cNvSpPr>
          <p:nvPr>
            <p:ph sz="half" idx="2"/>
          </p:nvPr>
        </p:nvSpPr>
        <p:spPr>
          <a:xfrm>
            <a:off x="836083" y="1770289"/>
            <a:ext cx="5158316" cy="3684588"/>
          </a:xfrm>
        </p:spPr>
        <p:txBody>
          <a:bodyPr/>
          <a:lstStyle/>
          <a:p>
            <a:r>
              <a:rPr lang="en-GB" dirty="0"/>
              <a:t>Retreats</a:t>
            </a:r>
          </a:p>
          <a:p>
            <a:r>
              <a:rPr lang="en-GB" dirty="0"/>
              <a:t>Skiing </a:t>
            </a:r>
          </a:p>
          <a:p>
            <a:r>
              <a:rPr lang="en-GB" dirty="0"/>
              <a:t>Trekking holidays</a:t>
            </a:r>
          </a:p>
          <a:p>
            <a:r>
              <a:rPr lang="en-GB" dirty="0"/>
              <a:t>Spa resort packages</a:t>
            </a:r>
          </a:p>
          <a:p>
            <a:r>
              <a:rPr lang="en-GB" dirty="0"/>
              <a:t>Fitness</a:t>
            </a:r>
          </a:p>
          <a:p>
            <a:r>
              <a:rPr lang="en-GB" dirty="0"/>
              <a:t>Life coaching </a:t>
            </a:r>
          </a:p>
          <a:p>
            <a:r>
              <a:rPr lang="en-GB" dirty="0"/>
              <a:t>Seminars</a:t>
            </a:r>
          </a:p>
          <a:p>
            <a:endParaRPr lang="en-GB" dirty="0"/>
          </a:p>
          <a:p>
            <a:endParaRPr lang="en-GB" dirty="0"/>
          </a:p>
          <a:p>
            <a:endParaRPr lang="en-GB" dirty="0"/>
          </a:p>
          <a:p>
            <a:endParaRPr lang="en-GB" dirty="0"/>
          </a:p>
        </p:txBody>
      </p:sp>
      <p:sp>
        <p:nvSpPr>
          <p:cNvPr id="10" name="Text Placeholder 9">
            <a:extLst>
              <a:ext uri="{FF2B5EF4-FFF2-40B4-BE49-F238E27FC236}">
                <a16:creationId xmlns:a16="http://schemas.microsoft.com/office/drawing/2014/main" id="{006108E9-BA95-4526-8BE2-223378191EAF}"/>
              </a:ext>
            </a:extLst>
          </p:cNvPr>
          <p:cNvSpPr>
            <a:spLocks noGrp="1"/>
          </p:cNvSpPr>
          <p:nvPr>
            <p:ph type="body" sz="quarter" idx="3"/>
          </p:nvPr>
        </p:nvSpPr>
        <p:spPr>
          <a:xfrm>
            <a:off x="6193368" y="668337"/>
            <a:ext cx="5183717" cy="823912"/>
          </a:xfrm>
        </p:spPr>
        <p:txBody>
          <a:bodyPr/>
          <a:lstStyle/>
          <a:p>
            <a:r>
              <a:rPr lang="en-GB" dirty="0"/>
              <a:t>Secondary Wellness Tourism</a:t>
            </a:r>
          </a:p>
        </p:txBody>
      </p:sp>
      <p:sp>
        <p:nvSpPr>
          <p:cNvPr id="11" name="Content Placeholder 10">
            <a:extLst>
              <a:ext uri="{FF2B5EF4-FFF2-40B4-BE49-F238E27FC236}">
                <a16:creationId xmlns:a16="http://schemas.microsoft.com/office/drawing/2014/main" id="{1ECF95E1-6624-41ED-887E-08F9DBE1C6F1}"/>
              </a:ext>
            </a:extLst>
          </p:cNvPr>
          <p:cNvSpPr>
            <a:spLocks noGrp="1"/>
          </p:cNvSpPr>
          <p:nvPr>
            <p:ph sz="quarter" idx="4"/>
          </p:nvPr>
        </p:nvSpPr>
        <p:spPr>
          <a:xfrm>
            <a:off x="6172200" y="1770289"/>
            <a:ext cx="5183717" cy="3684588"/>
          </a:xfrm>
        </p:spPr>
        <p:txBody>
          <a:bodyPr/>
          <a:lstStyle/>
          <a:p>
            <a:r>
              <a:rPr lang="en-GB" dirty="0"/>
              <a:t>Massage</a:t>
            </a:r>
          </a:p>
          <a:p>
            <a:r>
              <a:rPr lang="en-GB" dirty="0"/>
              <a:t>Yoga class</a:t>
            </a:r>
          </a:p>
          <a:p>
            <a:r>
              <a:rPr lang="en-GB" dirty="0"/>
              <a:t>Hair and beauty therapies</a:t>
            </a:r>
          </a:p>
          <a:p>
            <a:r>
              <a:rPr lang="en-GB" dirty="0"/>
              <a:t>Gastronomy</a:t>
            </a:r>
          </a:p>
          <a:p>
            <a:r>
              <a:rPr lang="en-GB" dirty="0"/>
              <a:t>Fitness</a:t>
            </a:r>
          </a:p>
          <a:p>
            <a:r>
              <a:rPr lang="en-GB" dirty="0"/>
              <a:t>Spa days</a:t>
            </a:r>
          </a:p>
          <a:p>
            <a:r>
              <a:rPr lang="en-GB" dirty="0"/>
              <a:t>Hot springs</a:t>
            </a:r>
          </a:p>
          <a:p>
            <a:endParaRPr lang="en-GB" dirty="0"/>
          </a:p>
          <a:p>
            <a:endParaRPr lang="en-GB" dirty="0"/>
          </a:p>
          <a:p>
            <a:endParaRPr lang="en-GB" dirty="0"/>
          </a:p>
        </p:txBody>
      </p:sp>
    </p:spTree>
    <p:extLst>
      <p:ext uri="{BB962C8B-B14F-4D97-AF65-F5344CB8AC3E}">
        <p14:creationId xmlns:p14="http://schemas.microsoft.com/office/powerpoint/2010/main" val="14892657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4" name="Picture 3" descr="A screenshot of a social media post&#10;&#10;Description automatically generated">
            <a:extLst>
              <a:ext uri="{FF2B5EF4-FFF2-40B4-BE49-F238E27FC236}">
                <a16:creationId xmlns:a16="http://schemas.microsoft.com/office/drawing/2014/main" id="{DF66A9B5-AF8F-4841-AD39-AB70A7E72328}"/>
              </a:ext>
            </a:extLst>
          </p:cNvPr>
          <p:cNvPicPr>
            <a:picLocks noChangeAspect="1"/>
          </p:cNvPicPr>
          <p:nvPr/>
        </p:nvPicPr>
        <p:blipFill rotWithShape="1">
          <a:blip r:embed="rId3"/>
          <a:srcRect t="22777"/>
          <a:stretch/>
        </p:blipFill>
        <p:spPr>
          <a:xfrm>
            <a:off x="2007425" y="0"/>
            <a:ext cx="8163971" cy="5927271"/>
          </a:xfrm>
          <a:prstGeom prst="rect">
            <a:avLst/>
          </a:prstGeom>
        </p:spPr>
      </p:pic>
      <p:sp>
        <p:nvSpPr>
          <p:cNvPr id="7" name="TextBox 6">
            <a:extLst>
              <a:ext uri="{FF2B5EF4-FFF2-40B4-BE49-F238E27FC236}">
                <a16:creationId xmlns:a16="http://schemas.microsoft.com/office/drawing/2014/main" id="{DD3DC09A-AA3F-457D-A484-FEE86C50D742}"/>
              </a:ext>
            </a:extLst>
          </p:cNvPr>
          <p:cNvSpPr txBox="1"/>
          <p:nvPr/>
        </p:nvSpPr>
        <p:spPr>
          <a:xfrm rot="10800000" flipV="1">
            <a:off x="130628" y="4473266"/>
            <a:ext cx="3269795" cy="1154162"/>
          </a:xfrm>
          <a:prstGeom prst="rect">
            <a:avLst/>
          </a:prstGeom>
          <a:noFill/>
        </p:spPr>
        <p:txBody>
          <a:bodyPr wrap="square">
            <a:spAutoFit/>
          </a:bodyPr>
          <a:lstStyle/>
          <a:p>
            <a:pPr>
              <a:spcAft>
                <a:spcPts val="600"/>
              </a:spcAft>
            </a:pPr>
            <a:r>
              <a:rPr lang="en-GB" sz="3200" b="1" dirty="0"/>
              <a:t>Health &amp;</a:t>
            </a:r>
          </a:p>
          <a:p>
            <a:pPr>
              <a:spcAft>
                <a:spcPts val="600"/>
              </a:spcAft>
            </a:pPr>
            <a:r>
              <a:rPr lang="en-GB" sz="3200" b="1" dirty="0"/>
              <a:t>Wellbeing</a:t>
            </a:r>
          </a:p>
        </p:txBody>
      </p:sp>
    </p:spTree>
    <p:extLst>
      <p:ext uri="{BB962C8B-B14F-4D97-AF65-F5344CB8AC3E}">
        <p14:creationId xmlns:p14="http://schemas.microsoft.com/office/powerpoint/2010/main" val="41576007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7" name="Picture 6" descr="A screenshot of a cell phone&#10;&#10;Description automatically generated">
            <a:extLst>
              <a:ext uri="{FF2B5EF4-FFF2-40B4-BE49-F238E27FC236}">
                <a16:creationId xmlns:a16="http://schemas.microsoft.com/office/drawing/2014/main" id="{22661ACA-0005-944C-805D-2A0CBAB4B190}"/>
              </a:ext>
            </a:extLst>
          </p:cNvPr>
          <p:cNvPicPr>
            <a:picLocks noChangeAspect="1"/>
          </p:cNvPicPr>
          <p:nvPr/>
        </p:nvPicPr>
        <p:blipFill>
          <a:blip r:embed="rId3"/>
          <a:stretch>
            <a:fillRect/>
          </a:stretch>
        </p:blipFill>
        <p:spPr>
          <a:xfrm>
            <a:off x="1245703" y="513455"/>
            <a:ext cx="10944225" cy="5161602"/>
          </a:xfrm>
          <a:prstGeom prst="rect">
            <a:avLst/>
          </a:prstGeom>
        </p:spPr>
      </p:pic>
      <p:sp>
        <p:nvSpPr>
          <p:cNvPr id="3" name="TextBox 2">
            <a:extLst>
              <a:ext uri="{FF2B5EF4-FFF2-40B4-BE49-F238E27FC236}">
                <a16:creationId xmlns:a16="http://schemas.microsoft.com/office/drawing/2014/main" id="{43A21D6A-3CDD-2948-BDA4-2FA7A487E305}"/>
              </a:ext>
            </a:extLst>
          </p:cNvPr>
          <p:cNvSpPr txBox="1"/>
          <p:nvPr/>
        </p:nvSpPr>
        <p:spPr>
          <a:xfrm>
            <a:off x="149038" y="58809"/>
            <a:ext cx="2322431" cy="1400383"/>
          </a:xfrm>
          <a:prstGeom prst="rect">
            <a:avLst/>
          </a:prstGeom>
          <a:noFill/>
        </p:spPr>
        <p:txBody>
          <a:bodyPr wrap="none" rtlCol="0">
            <a:spAutoFit/>
          </a:bodyPr>
          <a:lstStyle/>
          <a:p>
            <a:pPr>
              <a:spcAft>
                <a:spcPts val="600"/>
              </a:spcAft>
            </a:pPr>
            <a:r>
              <a:rPr lang="en-GB" sz="4000" b="1" dirty="0"/>
              <a:t>Health &amp;</a:t>
            </a:r>
          </a:p>
          <a:p>
            <a:pPr>
              <a:spcAft>
                <a:spcPts val="600"/>
              </a:spcAft>
            </a:pPr>
            <a:r>
              <a:rPr lang="en-GB" sz="4000" b="1" dirty="0"/>
              <a:t>Wellbeing</a:t>
            </a:r>
          </a:p>
        </p:txBody>
      </p:sp>
      <p:sp>
        <p:nvSpPr>
          <p:cNvPr id="12" name="Rectangle 11">
            <a:extLst>
              <a:ext uri="{FF2B5EF4-FFF2-40B4-BE49-F238E27FC236}">
                <a16:creationId xmlns:a16="http://schemas.microsoft.com/office/drawing/2014/main" id="{DF906E61-73C6-7E49-8FB0-110D20C621F0}"/>
              </a:ext>
            </a:extLst>
          </p:cNvPr>
          <p:cNvSpPr/>
          <p:nvPr/>
        </p:nvSpPr>
        <p:spPr>
          <a:xfrm>
            <a:off x="8574008" y="5615651"/>
            <a:ext cx="3236079" cy="369332"/>
          </a:xfrm>
          <a:prstGeom prst="rect">
            <a:avLst/>
          </a:prstGeom>
        </p:spPr>
        <p:txBody>
          <a:bodyPr wrap="none">
            <a:spAutoFit/>
          </a:bodyPr>
          <a:lstStyle/>
          <a:p>
            <a:r>
              <a:rPr lang="en-GB" dirty="0">
                <a:solidFill>
                  <a:srgbClr val="000000"/>
                </a:solidFill>
                <a:latin typeface="Open Sans"/>
              </a:rPr>
              <a:t>(Global Wellness Institute, 2018)</a:t>
            </a:r>
            <a:endParaRPr lang="en-GB" dirty="0"/>
          </a:p>
        </p:txBody>
      </p:sp>
    </p:spTree>
    <p:extLst>
      <p:ext uri="{BB962C8B-B14F-4D97-AF65-F5344CB8AC3E}">
        <p14:creationId xmlns:p14="http://schemas.microsoft.com/office/powerpoint/2010/main" val="7057727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4" name="Picture 3" descr="A screenshot of a cell phone&#10;&#10;Description automatically generated">
            <a:extLst>
              <a:ext uri="{FF2B5EF4-FFF2-40B4-BE49-F238E27FC236}">
                <a16:creationId xmlns:a16="http://schemas.microsoft.com/office/drawing/2014/main" id="{445250DE-1E52-8B45-BDF4-0D3E83A9CEB2}"/>
              </a:ext>
            </a:extLst>
          </p:cNvPr>
          <p:cNvPicPr>
            <a:picLocks noChangeAspect="1"/>
          </p:cNvPicPr>
          <p:nvPr/>
        </p:nvPicPr>
        <p:blipFill>
          <a:blip r:embed="rId3"/>
          <a:stretch>
            <a:fillRect/>
          </a:stretch>
        </p:blipFill>
        <p:spPr>
          <a:xfrm>
            <a:off x="2043016" y="113124"/>
            <a:ext cx="10050049" cy="5798462"/>
          </a:xfrm>
          <a:prstGeom prst="rect">
            <a:avLst/>
          </a:prstGeom>
        </p:spPr>
      </p:pic>
      <p:sp>
        <p:nvSpPr>
          <p:cNvPr id="3" name="TextBox 2">
            <a:extLst>
              <a:ext uri="{FF2B5EF4-FFF2-40B4-BE49-F238E27FC236}">
                <a16:creationId xmlns:a16="http://schemas.microsoft.com/office/drawing/2014/main" id="{43A21D6A-3CDD-2948-BDA4-2FA7A487E305}"/>
              </a:ext>
            </a:extLst>
          </p:cNvPr>
          <p:cNvSpPr txBox="1"/>
          <p:nvPr/>
        </p:nvSpPr>
        <p:spPr>
          <a:xfrm>
            <a:off x="98935" y="113124"/>
            <a:ext cx="2322431" cy="1400383"/>
          </a:xfrm>
          <a:prstGeom prst="rect">
            <a:avLst/>
          </a:prstGeom>
          <a:noFill/>
        </p:spPr>
        <p:txBody>
          <a:bodyPr wrap="none" rtlCol="0">
            <a:spAutoFit/>
          </a:bodyPr>
          <a:lstStyle/>
          <a:p>
            <a:pPr>
              <a:spcAft>
                <a:spcPts val="600"/>
              </a:spcAft>
            </a:pPr>
            <a:r>
              <a:rPr lang="en-GB" sz="4000" b="1" dirty="0"/>
              <a:t>Health &amp;</a:t>
            </a:r>
          </a:p>
          <a:p>
            <a:pPr>
              <a:spcAft>
                <a:spcPts val="600"/>
              </a:spcAft>
            </a:pPr>
            <a:r>
              <a:rPr lang="en-GB" sz="4000" b="1" dirty="0"/>
              <a:t>Wellbeing</a:t>
            </a:r>
          </a:p>
        </p:txBody>
      </p:sp>
      <p:sp>
        <p:nvSpPr>
          <p:cNvPr id="6" name="Rectangle 5">
            <a:extLst>
              <a:ext uri="{FF2B5EF4-FFF2-40B4-BE49-F238E27FC236}">
                <a16:creationId xmlns:a16="http://schemas.microsoft.com/office/drawing/2014/main" id="{F8B6938D-C31E-8647-94B7-A63ABDB4319E}"/>
              </a:ext>
            </a:extLst>
          </p:cNvPr>
          <p:cNvSpPr/>
          <p:nvPr/>
        </p:nvSpPr>
        <p:spPr>
          <a:xfrm>
            <a:off x="8514322" y="5602174"/>
            <a:ext cx="3236079" cy="369332"/>
          </a:xfrm>
          <a:prstGeom prst="rect">
            <a:avLst/>
          </a:prstGeom>
        </p:spPr>
        <p:txBody>
          <a:bodyPr wrap="none">
            <a:spAutoFit/>
          </a:bodyPr>
          <a:lstStyle/>
          <a:p>
            <a:r>
              <a:rPr lang="en-GB" dirty="0">
                <a:solidFill>
                  <a:srgbClr val="000000"/>
                </a:solidFill>
                <a:latin typeface="Open Sans"/>
              </a:rPr>
              <a:t>(Global Wellness Institute, 2018)</a:t>
            </a:r>
            <a:endParaRPr lang="en-GB" dirty="0"/>
          </a:p>
        </p:txBody>
      </p:sp>
    </p:spTree>
    <p:extLst>
      <p:ext uri="{BB962C8B-B14F-4D97-AF65-F5344CB8AC3E}">
        <p14:creationId xmlns:p14="http://schemas.microsoft.com/office/powerpoint/2010/main" val="8871989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A21D6A-3CDD-2948-BDA4-2FA7A487E305}"/>
              </a:ext>
            </a:extLst>
          </p:cNvPr>
          <p:cNvSpPr txBox="1"/>
          <p:nvPr/>
        </p:nvSpPr>
        <p:spPr>
          <a:xfrm>
            <a:off x="7735863" y="3269772"/>
            <a:ext cx="3521122" cy="1286354"/>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3200" b="1" kern="1200" dirty="0">
                <a:solidFill>
                  <a:schemeClr val="bg1"/>
                </a:solidFill>
                <a:latin typeface="+mj-lt"/>
                <a:ea typeface="+mj-ea"/>
                <a:cs typeface="+mj-cs"/>
              </a:rPr>
              <a:t>Health &amp; Wellbeing </a:t>
            </a:r>
          </a:p>
          <a:p>
            <a:pPr algn="r" defTabSz="914400">
              <a:lnSpc>
                <a:spcPct val="90000"/>
              </a:lnSpc>
              <a:spcBef>
                <a:spcPct val="0"/>
              </a:spcBef>
              <a:spcAft>
                <a:spcPts val="600"/>
              </a:spcAft>
            </a:pPr>
            <a:r>
              <a:rPr lang="en-US" sz="3200" b="1" dirty="0">
                <a:solidFill>
                  <a:schemeClr val="bg1"/>
                </a:solidFill>
                <a:latin typeface="+mj-lt"/>
                <a:ea typeface="+mj-ea"/>
                <a:cs typeface="+mj-cs"/>
              </a:rPr>
              <a:t>Trends</a:t>
            </a:r>
            <a:endParaRPr lang="en-US" sz="3200" b="1" kern="1200" dirty="0">
              <a:solidFill>
                <a:schemeClr val="tx1"/>
              </a:solidFill>
              <a:latin typeface="+mj-lt"/>
              <a:ea typeface="+mj-ea"/>
              <a:cs typeface="+mj-cs"/>
            </a:endParaRPr>
          </a:p>
        </p:txBody>
      </p:sp>
      <p:sp>
        <p:nvSpPr>
          <p:cNvPr id="192" name="Rectangle 191">
            <a:extLst>
              <a:ext uri="{FF2B5EF4-FFF2-40B4-BE49-F238E27FC236}">
                <a16:creationId xmlns:a16="http://schemas.microsoft.com/office/drawing/2014/main" id="{8DF8AE6E-38CD-4B2A-8E02-F099DD30EF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126" y="629042"/>
            <a:ext cx="1217216" cy="85953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8" name="Picture 6" descr="See the source image">
            <a:extLst>
              <a:ext uri="{FF2B5EF4-FFF2-40B4-BE49-F238E27FC236}">
                <a16:creationId xmlns:a16="http://schemas.microsoft.com/office/drawing/2014/main" id="{25A14EB9-0B0C-484C-990D-9A7D1342C5B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00313" y="742789"/>
            <a:ext cx="842722" cy="632042"/>
          </a:xfrm>
          <a:prstGeom prst="rect">
            <a:avLst/>
          </a:prstGeom>
          <a:noFill/>
          <a:extLst>
            <a:ext uri="{909E8E84-426E-40DD-AFC4-6F175D3DCCD1}">
              <a14:hiddenFill xmlns:a14="http://schemas.microsoft.com/office/drawing/2010/main">
                <a:solidFill>
                  <a:srgbClr val="FFFFFF"/>
                </a:solidFill>
              </a14:hiddenFill>
            </a:ext>
          </a:extLst>
        </p:spPr>
      </p:pic>
      <p:sp>
        <p:nvSpPr>
          <p:cNvPr id="193" name="Right Triangle 192">
            <a:extLst>
              <a:ext uri="{FF2B5EF4-FFF2-40B4-BE49-F238E27FC236}">
                <a16:creationId xmlns:a16="http://schemas.microsoft.com/office/drawing/2014/main" id="{23293907-0F26-4752-BCD0-3AC2C5026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683" y="635538"/>
            <a:ext cx="680408" cy="849747"/>
          </a:xfrm>
          <a:prstGeom prst="rtTriangle">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4" name="Rectangle 193">
            <a:extLst>
              <a:ext uri="{FF2B5EF4-FFF2-40B4-BE49-F238E27FC236}">
                <a16:creationId xmlns:a16="http://schemas.microsoft.com/office/drawing/2014/main" id="{4CA07809-FD84-4293-BEDA-C920BB2A1F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6352" y="8853"/>
            <a:ext cx="1576152" cy="147936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close-up of a shower head&#10;&#10;Description automatically generated with low confidence">
            <a:extLst>
              <a:ext uri="{FF2B5EF4-FFF2-40B4-BE49-F238E27FC236}">
                <a16:creationId xmlns:a16="http://schemas.microsoft.com/office/drawing/2014/main" id="{1DFBE608-7ED5-42F2-B5F3-6A1C91B9989B}"/>
              </a:ext>
            </a:extLst>
          </p:cNvPr>
          <p:cNvPicPr>
            <a:picLocks noChangeAspect="1"/>
          </p:cNvPicPr>
          <p:nvPr/>
        </p:nvPicPr>
        <p:blipFill>
          <a:blip r:embed="rId4"/>
          <a:stretch>
            <a:fillRect/>
          </a:stretch>
        </p:blipFill>
        <p:spPr>
          <a:xfrm>
            <a:off x="5182013" y="186246"/>
            <a:ext cx="1130087" cy="1130087"/>
          </a:xfrm>
          <a:prstGeom prst="rect">
            <a:avLst/>
          </a:prstGeom>
        </p:spPr>
      </p:pic>
      <p:sp>
        <p:nvSpPr>
          <p:cNvPr id="195" name="Right Triangle 194">
            <a:extLst>
              <a:ext uri="{FF2B5EF4-FFF2-40B4-BE49-F238E27FC236}">
                <a16:creationId xmlns:a16="http://schemas.microsoft.com/office/drawing/2014/main" id="{A06D4B98-7FBD-4771-9C71-AE026D670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3630" y="-1"/>
            <a:ext cx="1092260" cy="1479367"/>
          </a:xfrm>
          <a:prstGeom prst="rtTriangle">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6" name="Rectangle 195">
            <a:extLst>
              <a:ext uri="{FF2B5EF4-FFF2-40B4-BE49-F238E27FC236}">
                <a16:creationId xmlns:a16="http://schemas.microsoft.com/office/drawing/2014/main" id="{1E32D174-F8A9-4FF0-8888-1B4F5E1849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070" y="621519"/>
            <a:ext cx="4032504" cy="220370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7" name="Rectangle 196">
            <a:extLst>
              <a:ext uri="{FF2B5EF4-FFF2-40B4-BE49-F238E27FC236}">
                <a16:creationId xmlns:a16="http://schemas.microsoft.com/office/drawing/2014/main" id="{769201C5-687E-46FB-BA72-23BA40BFEE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107" y="2848090"/>
            <a:ext cx="2339075" cy="3416073"/>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8" name="Freeform: Shape 197">
            <a:extLst>
              <a:ext uri="{FF2B5EF4-FFF2-40B4-BE49-F238E27FC236}">
                <a16:creationId xmlns:a16="http://schemas.microsoft.com/office/drawing/2014/main" id="{339141A8-FDFD-4ABE-A499-72C9669F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14143" y="991883"/>
            <a:ext cx="1371600" cy="2356777"/>
          </a:xfrm>
          <a:custGeom>
            <a:avLst/>
            <a:gdLst>
              <a:gd name="connsiteX0" fmla="*/ 0 w 1371600"/>
              <a:gd name="connsiteY0" fmla="*/ 0 h 2356777"/>
              <a:gd name="connsiteX1" fmla="*/ 0 w 1371600"/>
              <a:gd name="connsiteY1" fmla="*/ 1216152 h 2356777"/>
              <a:gd name="connsiteX2" fmla="*/ 4495 w 1371600"/>
              <a:gd name="connsiteY2" fmla="*/ 1216152 h 2356777"/>
              <a:gd name="connsiteX3" fmla="*/ 4495 w 1371600"/>
              <a:gd name="connsiteY3" fmla="*/ 2356777 h 2356777"/>
              <a:gd name="connsiteX4" fmla="*/ 1367105 w 1371600"/>
              <a:gd name="connsiteY4" fmla="*/ 2356777 h 2356777"/>
              <a:gd name="connsiteX5" fmla="*/ 1367105 w 1371600"/>
              <a:gd name="connsiteY5" fmla="*/ 1216152 h 2356777"/>
              <a:gd name="connsiteX6" fmla="*/ 1371600 w 1371600"/>
              <a:gd name="connsiteY6" fmla="*/ 1216152 h 2356777"/>
              <a:gd name="connsiteX7" fmla="*/ 1367105 w 1371600"/>
              <a:gd name="connsiteY7" fmla="*/ 1212166 h 2356777"/>
              <a:gd name="connsiteX8" fmla="*/ 1367105 w 1371600"/>
              <a:gd name="connsiteY8" fmla="*/ 1210176 h 2356777"/>
              <a:gd name="connsiteX9" fmla="*/ 1364860 w 1371600"/>
              <a:gd name="connsiteY9" fmla="*/ 1210176 h 2356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71600" h="2356777">
                <a:moveTo>
                  <a:pt x="0" y="0"/>
                </a:moveTo>
                <a:lnTo>
                  <a:pt x="0" y="1216152"/>
                </a:lnTo>
                <a:lnTo>
                  <a:pt x="4495" y="1216152"/>
                </a:lnTo>
                <a:lnTo>
                  <a:pt x="4495" y="2356777"/>
                </a:lnTo>
                <a:lnTo>
                  <a:pt x="1367105" y="2356777"/>
                </a:lnTo>
                <a:lnTo>
                  <a:pt x="1367105" y="1216152"/>
                </a:lnTo>
                <a:lnTo>
                  <a:pt x="1371600" y="1216152"/>
                </a:lnTo>
                <a:lnTo>
                  <a:pt x="1367105" y="1212166"/>
                </a:lnTo>
                <a:lnTo>
                  <a:pt x="1367105" y="1210176"/>
                </a:lnTo>
                <a:lnTo>
                  <a:pt x="1364860" y="1210176"/>
                </a:lnTo>
                <a:close/>
              </a:path>
            </a:pathLst>
          </a:cu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9" name="Rectangle 198">
            <a:extLst>
              <a:ext uri="{FF2B5EF4-FFF2-40B4-BE49-F238E27FC236}">
                <a16:creationId xmlns:a16="http://schemas.microsoft.com/office/drawing/2014/main" id="{8A439E11-755A-4258-859D-56A6B6AFC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78372" y="1485831"/>
            <a:ext cx="1990938" cy="1371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a:extLst>
              <a:ext uri="{FF2B5EF4-FFF2-40B4-BE49-F238E27FC236}">
                <a16:creationId xmlns:a16="http://schemas.microsoft.com/office/drawing/2014/main" id="{1F75F0C4-91C2-49E9-A4CB-86D3A90C8791}"/>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3149767" y="1632106"/>
            <a:ext cx="1602092" cy="1069397"/>
          </a:xfrm>
          <a:prstGeom prst="rect">
            <a:avLst/>
          </a:prstGeom>
          <a:noFill/>
          <a:extLst>
            <a:ext uri="{909E8E84-426E-40DD-AFC4-6F175D3DCCD1}">
              <a14:hiddenFill xmlns:a14="http://schemas.microsoft.com/office/drawing/2010/main">
                <a:solidFill>
                  <a:srgbClr val="FFFFFF"/>
                </a:solidFill>
              </a14:hiddenFill>
            </a:ext>
          </a:extLst>
        </p:spPr>
      </p:pic>
      <p:sp>
        <p:nvSpPr>
          <p:cNvPr id="200" name="Right Triangle 199">
            <a:extLst>
              <a:ext uri="{FF2B5EF4-FFF2-40B4-BE49-F238E27FC236}">
                <a16:creationId xmlns:a16="http://schemas.microsoft.com/office/drawing/2014/main" id="{E916EF49-F958-4F28-A999-F8FA8D09A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06828" y="2437565"/>
            <a:ext cx="325600" cy="406635"/>
          </a:xfrm>
          <a:prstGeom prst="rtTriangle">
            <a:avLst/>
          </a:prstGeom>
          <a:solidFill>
            <a:srgbClr val="CB4D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10" descr="Text&#10;&#10;Description automatically generated">
            <a:extLst>
              <a:ext uri="{FF2B5EF4-FFF2-40B4-BE49-F238E27FC236}">
                <a16:creationId xmlns:a16="http://schemas.microsoft.com/office/drawing/2014/main" id="{5A1730F3-41F3-42AA-B527-2C609269D002}"/>
              </a:ext>
            </a:extLst>
          </p:cNvPr>
          <p:cNvPicPr>
            <a:picLocks noChangeAspect="1"/>
          </p:cNvPicPr>
          <p:nvPr/>
        </p:nvPicPr>
        <p:blipFill>
          <a:blip r:embed="rId6"/>
          <a:stretch>
            <a:fillRect/>
          </a:stretch>
        </p:blipFill>
        <p:spPr>
          <a:xfrm>
            <a:off x="7725353" y="809886"/>
            <a:ext cx="3716019" cy="1848719"/>
          </a:xfrm>
          <a:prstGeom prst="rect">
            <a:avLst/>
          </a:prstGeom>
        </p:spPr>
      </p:pic>
      <p:sp>
        <p:nvSpPr>
          <p:cNvPr id="201" name="Right Triangle 200">
            <a:extLst>
              <a:ext uri="{FF2B5EF4-FFF2-40B4-BE49-F238E27FC236}">
                <a16:creationId xmlns:a16="http://schemas.microsoft.com/office/drawing/2014/main" id="{A7665D74-DFEA-412C-928C-F090E6708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583914" y="3243055"/>
            <a:ext cx="1881096" cy="1092260"/>
          </a:xfrm>
          <a:prstGeom prst="rtTriangle">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2" name="Rectangle 201">
            <a:extLst>
              <a:ext uri="{FF2B5EF4-FFF2-40B4-BE49-F238E27FC236}">
                <a16:creationId xmlns:a16="http://schemas.microsoft.com/office/drawing/2014/main" id="{3E84BD56-679D-4E0C-9C9B-D694ABF07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2567" y="2843319"/>
            <a:ext cx="3474720" cy="188366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3" name="Right Triangle 202">
            <a:extLst>
              <a:ext uri="{FF2B5EF4-FFF2-40B4-BE49-F238E27FC236}">
                <a16:creationId xmlns:a16="http://schemas.microsoft.com/office/drawing/2014/main" id="{2335FEDF-EF88-4E68-9CF7-5A72EF32A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0435" y="1488222"/>
            <a:ext cx="1092260" cy="1364098"/>
          </a:xfrm>
          <a:prstGeom prst="rtTriangle">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4" name="Freeform: Shape 203">
            <a:extLst>
              <a:ext uri="{FF2B5EF4-FFF2-40B4-BE49-F238E27FC236}">
                <a16:creationId xmlns:a16="http://schemas.microsoft.com/office/drawing/2014/main" id="{03DB71A4-74AA-406D-9553-61C0C6D236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1093" y="1481744"/>
            <a:ext cx="1557796" cy="1362456"/>
          </a:xfrm>
          <a:custGeom>
            <a:avLst/>
            <a:gdLst>
              <a:gd name="connsiteX0" fmla="*/ 0 w 1557796"/>
              <a:gd name="connsiteY0" fmla="*/ 0 h 1362456"/>
              <a:gd name="connsiteX1" fmla="*/ 1557796 w 1557796"/>
              <a:gd name="connsiteY1" fmla="*/ 0 h 1362456"/>
              <a:gd name="connsiteX2" fmla="*/ 1557796 w 1557796"/>
              <a:gd name="connsiteY2" fmla="*/ 1362456 h 1362456"/>
              <a:gd name="connsiteX3" fmla="*/ 1090945 w 1557796"/>
              <a:gd name="connsiteY3" fmla="*/ 1362456 h 1362456"/>
            </a:gdLst>
            <a:ahLst/>
            <a:cxnLst>
              <a:cxn ang="0">
                <a:pos x="connsiteX0" y="connsiteY0"/>
              </a:cxn>
              <a:cxn ang="0">
                <a:pos x="connsiteX1" y="connsiteY1"/>
              </a:cxn>
              <a:cxn ang="0">
                <a:pos x="connsiteX2" y="connsiteY2"/>
              </a:cxn>
              <a:cxn ang="0">
                <a:pos x="connsiteX3" y="connsiteY3"/>
              </a:cxn>
            </a:cxnLst>
            <a:rect l="l" t="t" r="r" b="b"/>
            <a:pathLst>
              <a:path w="1557796" h="1362456">
                <a:moveTo>
                  <a:pt x="0" y="0"/>
                </a:moveTo>
                <a:lnTo>
                  <a:pt x="1557796" y="0"/>
                </a:lnTo>
                <a:lnTo>
                  <a:pt x="1557796" y="1362456"/>
                </a:lnTo>
                <a:lnTo>
                  <a:pt x="1090945" y="1362456"/>
                </a:lnTo>
                <a:close/>
              </a:path>
            </a:pathLst>
          </a:cu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Calibri" panose="020F0502020204030204"/>
            </a:endParaRPr>
          </a:p>
        </p:txBody>
      </p:sp>
      <p:sp>
        <p:nvSpPr>
          <p:cNvPr id="205" name="Right Triangle 204">
            <a:extLst>
              <a:ext uri="{FF2B5EF4-FFF2-40B4-BE49-F238E27FC236}">
                <a16:creationId xmlns:a16="http://schemas.microsoft.com/office/drawing/2014/main" id="{DA9994C2-211B-4BF6-B6A0-D67471594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6352" y="1480102"/>
            <a:ext cx="1092260" cy="1364098"/>
          </a:xfrm>
          <a:prstGeom prst="rtTriangle">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74" name="Picture 2" descr="See the source image">
            <a:extLst>
              <a:ext uri="{FF2B5EF4-FFF2-40B4-BE49-F238E27FC236}">
                <a16:creationId xmlns:a16="http://schemas.microsoft.com/office/drawing/2014/main" id="{5C783F43-50ED-43B6-8ECB-31AAF66CE997}"/>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786047" y="3060566"/>
            <a:ext cx="2032216" cy="304451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55353F7A-14CF-448C-8A86-1A03E39B2E69}"/>
              </a:ext>
            </a:extLst>
          </p:cNvPr>
          <p:cNvPicPr>
            <a:picLocks noChangeAspect="1"/>
          </p:cNvPicPr>
          <p:nvPr/>
        </p:nvPicPr>
        <p:blipFill>
          <a:blip r:embed="rId8"/>
          <a:stretch>
            <a:fillRect/>
          </a:stretch>
        </p:blipFill>
        <p:spPr>
          <a:xfrm>
            <a:off x="4410045" y="2979485"/>
            <a:ext cx="2864590" cy="1611332"/>
          </a:xfrm>
          <a:prstGeom prst="rect">
            <a:avLst/>
          </a:prstGeom>
        </p:spPr>
      </p:pic>
      <p:sp>
        <p:nvSpPr>
          <p:cNvPr id="206" name="Right Triangle 205">
            <a:extLst>
              <a:ext uri="{FF2B5EF4-FFF2-40B4-BE49-F238E27FC236}">
                <a16:creationId xmlns:a16="http://schemas.microsoft.com/office/drawing/2014/main" id="{837A7BE2-DF08-4ECE-A520-13927DBF4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82961" y="4947446"/>
            <a:ext cx="1495517" cy="1117075"/>
          </a:xfrm>
          <a:prstGeom prst="rtTriangle">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E7A9653D-3DD7-0D4E-B483-68112FABC1D1}"/>
              </a:ext>
            </a:extLst>
          </p:cNvPr>
          <p:cNvSpPr txBox="1"/>
          <p:nvPr/>
        </p:nvSpPr>
        <p:spPr>
          <a:xfrm>
            <a:off x="7855297" y="3153048"/>
            <a:ext cx="3706577" cy="3061485"/>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a:t>(Lo, 2019).</a:t>
            </a:r>
          </a:p>
        </p:txBody>
      </p:sp>
      <p:sp>
        <p:nvSpPr>
          <p:cNvPr id="68" name="TextBox 67">
            <a:extLst>
              <a:ext uri="{FF2B5EF4-FFF2-40B4-BE49-F238E27FC236}">
                <a16:creationId xmlns:a16="http://schemas.microsoft.com/office/drawing/2014/main" id="{A469DE64-F3ED-4EC5-9671-BDA15D1931A9}"/>
              </a:ext>
            </a:extLst>
          </p:cNvPr>
          <p:cNvSpPr txBox="1"/>
          <p:nvPr/>
        </p:nvSpPr>
        <p:spPr>
          <a:xfrm>
            <a:off x="4807297" y="5000675"/>
            <a:ext cx="6096000" cy="923330"/>
          </a:xfrm>
          <a:prstGeom prst="rect">
            <a:avLst/>
          </a:prstGeom>
          <a:noFill/>
        </p:spPr>
        <p:txBody>
          <a:bodyPr wrap="square">
            <a:spAutoFit/>
          </a:bodyPr>
          <a:lstStyle/>
          <a:p>
            <a:r>
              <a:rPr lang="en-GB" dirty="0">
                <a:solidFill>
                  <a:schemeClr val="accent1"/>
                </a:solidFill>
              </a:rPr>
              <a:t>https://www.mckinsey.com/Videos/video?vid=6263845830001&amp;plyrid=HkOJqCPWdb&amp;aid=30A7D578-FE69-4F44-932B-E8A056C786A8</a:t>
            </a:r>
          </a:p>
        </p:txBody>
      </p:sp>
    </p:spTree>
    <p:extLst>
      <p:ext uri="{BB962C8B-B14F-4D97-AF65-F5344CB8AC3E}">
        <p14:creationId xmlns:p14="http://schemas.microsoft.com/office/powerpoint/2010/main" val="3696878967"/>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6381C79-CFC8-4AB9-81A8-09D901B09255}"/>
              </a:ext>
            </a:extLst>
          </p:cNvPr>
          <p:cNvSpPr>
            <a:spLocks noGrp="1"/>
          </p:cNvSpPr>
          <p:nvPr>
            <p:ph type="title"/>
          </p:nvPr>
        </p:nvSpPr>
        <p:spPr/>
        <p:txBody>
          <a:bodyPr/>
          <a:lstStyle/>
          <a:p>
            <a:pPr algn="ctr"/>
            <a:r>
              <a:rPr lang="en-GB" sz="4000" b="1" i="0" dirty="0">
                <a:solidFill>
                  <a:srgbClr val="000000"/>
                </a:solidFill>
                <a:effectLst/>
              </a:rPr>
              <a:t>The 20 most popular wellness trends for you to try</a:t>
            </a:r>
            <a:br>
              <a:rPr lang="en-GB" b="1" i="0" dirty="0">
                <a:solidFill>
                  <a:srgbClr val="000000"/>
                </a:solidFill>
                <a:effectLst/>
                <a:latin typeface="Ivar Headline"/>
              </a:rPr>
            </a:br>
            <a:endParaRPr lang="en-GB" dirty="0"/>
          </a:p>
        </p:txBody>
      </p:sp>
      <p:sp>
        <p:nvSpPr>
          <p:cNvPr id="5" name="Content Placeholder 4">
            <a:extLst>
              <a:ext uri="{FF2B5EF4-FFF2-40B4-BE49-F238E27FC236}">
                <a16:creationId xmlns:a16="http://schemas.microsoft.com/office/drawing/2014/main" id="{E67D19E7-5254-4E45-BF13-55D77B3A9E08}"/>
              </a:ext>
            </a:extLst>
          </p:cNvPr>
          <p:cNvSpPr>
            <a:spLocks noGrp="1"/>
          </p:cNvSpPr>
          <p:nvPr>
            <p:ph sz="half" idx="1"/>
          </p:nvPr>
        </p:nvSpPr>
        <p:spPr/>
        <p:txBody>
          <a:bodyPr/>
          <a:lstStyle/>
          <a:p>
            <a:r>
              <a:rPr lang="en-GB" sz="1800" dirty="0"/>
              <a:t>Touchless Spas</a:t>
            </a:r>
          </a:p>
          <a:p>
            <a:r>
              <a:rPr lang="en-GB" sz="1800" dirty="0"/>
              <a:t>Virtual Fitness</a:t>
            </a:r>
          </a:p>
          <a:p>
            <a:r>
              <a:rPr lang="en-GB" sz="1800" dirty="0"/>
              <a:t>Immune Health</a:t>
            </a:r>
          </a:p>
          <a:p>
            <a:r>
              <a:rPr lang="en-GB" sz="1800" dirty="0"/>
              <a:t>Breathwork</a:t>
            </a:r>
          </a:p>
          <a:p>
            <a:r>
              <a:rPr lang="en-GB" sz="1800" dirty="0"/>
              <a:t>Mindful eating</a:t>
            </a:r>
          </a:p>
          <a:p>
            <a:r>
              <a:rPr lang="en-GB" sz="1800" dirty="0"/>
              <a:t>Sleep hygiene</a:t>
            </a:r>
          </a:p>
          <a:p>
            <a:r>
              <a:rPr lang="en-GB" sz="1800" dirty="0"/>
              <a:t>Upcycling food</a:t>
            </a:r>
          </a:p>
          <a:p>
            <a:r>
              <a:rPr lang="en-GB" sz="1800" dirty="0"/>
              <a:t>Functional foods</a:t>
            </a:r>
          </a:p>
          <a:p>
            <a:r>
              <a:rPr lang="en-GB" sz="1800" dirty="0"/>
              <a:t>Mental fitness</a:t>
            </a:r>
          </a:p>
          <a:p>
            <a:r>
              <a:rPr lang="en-GB" sz="1800" dirty="0"/>
              <a:t>Mediation Apps</a:t>
            </a:r>
          </a:p>
          <a:p>
            <a:endParaRPr lang="en-GB" sz="1800" dirty="0"/>
          </a:p>
          <a:p>
            <a:pPr marL="0" indent="0">
              <a:buNone/>
            </a:pPr>
            <a:endParaRPr lang="en-GB" sz="1800" dirty="0"/>
          </a:p>
        </p:txBody>
      </p:sp>
      <p:sp>
        <p:nvSpPr>
          <p:cNvPr id="6" name="Content Placeholder 5">
            <a:extLst>
              <a:ext uri="{FF2B5EF4-FFF2-40B4-BE49-F238E27FC236}">
                <a16:creationId xmlns:a16="http://schemas.microsoft.com/office/drawing/2014/main" id="{8D11B5DE-83A5-4A7E-B645-A374F2AED68F}"/>
              </a:ext>
            </a:extLst>
          </p:cNvPr>
          <p:cNvSpPr>
            <a:spLocks noGrp="1"/>
          </p:cNvSpPr>
          <p:nvPr>
            <p:ph sz="half" idx="2"/>
          </p:nvPr>
        </p:nvSpPr>
        <p:spPr/>
        <p:txBody>
          <a:bodyPr/>
          <a:lstStyle/>
          <a:p>
            <a:r>
              <a:rPr lang="en-GB" sz="1800" dirty="0"/>
              <a:t>Virtual Hangouts</a:t>
            </a:r>
          </a:p>
          <a:p>
            <a:r>
              <a:rPr lang="en-GB" sz="1800" dirty="0"/>
              <a:t>Outdoor activities</a:t>
            </a:r>
          </a:p>
          <a:p>
            <a:r>
              <a:rPr lang="en-GB" sz="1800" dirty="0"/>
              <a:t>Tracking stress</a:t>
            </a:r>
          </a:p>
          <a:p>
            <a:r>
              <a:rPr lang="en-GB" sz="1800" dirty="0"/>
              <a:t>Digital healthcare</a:t>
            </a:r>
          </a:p>
          <a:p>
            <a:r>
              <a:rPr lang="en-GB" sz="1800" dirty="0"/>
              <a:t>Adaptogens</a:t>
            </a:r>
          </a:p>
          <a:p>
            <a:r>
              <a:rPr lang="en-GB" sz="1800" dirty="0"/>
              <a:t>Cooking</a:t>
            </a:r>
          </a:p>
          <a:p>
            <a:r>
              <a:rPr lang="en-GB" sz="1800" dirty="0"/>
              <a:t>Gentler workouts</a:t>
            </a:r>
          </a:p>
          <a:p>
            <a:r>
              <a:rPr lang="en-GB" sz="1800" dirty="0"/>
              <a:t>Decluttering and decorating</a:t>
            </a:r>
          </a:p>
          <a:p>
            <a:r>
              <a:rPr lang="en-GB" sz="1800" dirty="0"/>
              <a:t>Travel</a:t>
            </a:r>
          </a:p>
          <a:p>
            <a:r>
              <a:rPr lang="en-GB" sz="1800" dirty="0"/>
              <a:t>Financial wellness</a:t>
            </a:r>
          </a:p>
          <a:p>
            <a:endParaRPr lang="en-GB" dirty="0"/>
          </a:p>
        </p:txBody>
      </p:sp>
    </p:spTree>
    <p:extLst>
      <p:ext uri="{BB962C8B-B14F-4D97-AF65-F5344CB8AC3E}">
        <p14:creationId xmlns:p14="http://schemas.microsoft.com/office/powerpoint/2010/main" val="34716687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CE136F3-341E-4B44-9211-15CCA2A5D5F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921294" y="289184"/>
            <a:ext cx="2076150" cy="996552"/>
          </a:xfrm>
          <a:prstGeom prst="rect">
            <a:avLst/>
          </a:prstGeom>
        </p:spPr>
      </p:pic>
      <p:sp>
        <p:nvSpPr>
          <p:cNvPr id="2" name="TextBox 1">
            <a:extLst>
              <a:ext uri="{FF2B5EF4-FFF2-40B4-BE49-F238E27FC236}">
                <a16:creationId xmlns:a16="http://schemas.microsoft.com/office/drawing/2014/main" id="{0832A4F3-1CEB-A94A-80DB-96C779C42A07}"/>
              </a:ext>
            </a:extLst>
          </p:cNvPr>
          <p:cNvSpPr txBox="1"/>
          <p:nvPr/>
        </p:nvSpPr>
        <p:spPr>
          <a:xfrm>
            <a:off x="9921294" y="5478344"/>
            <a:ext cx="2159374" cy="369332"/>
          </a:xfrm>
          <a:prstGeom prst="rect">
            <a:avLst/>
          </a:prstGeom>
          <a:noFill/>
        </p:spPr>
        <p:txBody>
          <a:bodyPr wrap="none" rtlCol="0">
            <a:spAutoFit/>
          </a:bodyPr>
          <a:lstStyle/>
          <a:p>
            <a:r>
              <a:rPr lang="en-GB" dirty="0">
                <a:hlinkClick r:id="rId6"/>
              </a:rPr>
              <a:t>EVEN Hotels Website</a:t>
            </a:r>
            <a:endParaRPr lang="en-GB" dirty="0"/>
          </a:p>
        </p:txBody>
      </p:sp>
      <p:pic>
        <p:nvPicPr>
          <p:cNvPr id="4" name="Graphic 3" descr="Web design">
            <a:extLst>
              <a:ext uri="{FF2B5EF4-FFF2-40B4-BE49-F238E27FC236}">
                <a16:creationId xmlns:a16="http://schemas.microsoft.com/office/drawing/2014/main" id="{A2973987-3687-4E43-B94B-FAD6B50528B4}"/>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502169" y="4563758"/>
            <a:ext cx="914400" cy="914400"/>
          </a:xfrm>
          <a:prstGeom prst="rect">
            <a:avLst/>
          </a:prstGeom>
        </p:spPr>
      </p:pic>
      <p:pic>
        <p:nvPicPr>
          <p:cNvPr id="3" name="Online Media 2" descr="Introducing EVEN® Hotels - where wellness is built in.">
            <a:hlinkClick r:id="" action="ppaction://media"/>
            <a:extLst>
              <a:ext uri="{FF2B5EF4-FFF2-40B4-BE49-F238E27FC236}">
                <a16:creationId xmlns:a16="http://schemas.microsoft.com/office/drawing/2014/main" id="{7ECC4D1B-7189-074A-91F9-89B14C9E3170}"/>
              </a:ext>
            </a:extLst>
          </p:cNvPr>
          <p:cNvPicPr>
            <a:picLocks noRot="1" noChangeAspect="1"/>
          </p:cNvPicPr>
          <p:nvPr>
            <a:videoFile r:link="rId1"/>
          </p:nvPr>
        </p:nvPicPr>
        <p:blipFill>
          <a:blip r:embed="rId9"/>
          <a:stretch>
            <a:fillRect/>
          </a:stretch>
        </p:blipFill>
        <p:spPr>
          <a:xfrm>
            <a:off x="194556" y="599053"/>
            <a:ext cx="9330885" cy="5248623"/>
          </a:xfrm>
          <a:prstGeom prst="rect">
            <a:avLst/>
          </a:prstGeom>
        </p:spPr>
      </p:pic>
    </p:spTree>
    <p:extLst>
      <p:ext uri="{BB962C8B-B14F-4D97-AF65-F5344CB8AC3E}">
        <p14:creationId xmlns:p14="http://schemas.microsoft.com/office/powerpoint/2010/main" val="2133531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E8A28-63B9-443A-924E-8A430C4AE5A1}"/>
              </a:ext>
            </a:extLst>
          </p:cNvPr>
          <p:cNvSpPr>
            <a:spLocks noGrp="1"/>
          </p:cNvSpPr>
          <p:nvPr>
            <p:ph type="title"/>
          </p:nvPr>
        </p:nvSpPr>
        <p:spPr>
          <a:xfrm>
            <a:off x="7925496" y="3983473"/>
            <a:ext cx="8540852" cy="657538"/>
          </a:xfrm>
        </p:spPr>
        <p:txBody>
          <a:bodyPr>
            <a:normAutofit fontScale="90000"/>
          </a:bodyPr>
          <a:lstStyle/>
          <a:p>
            <a:r>
              <a:rPr lang="en-GB" sz="3200" dirty="0"/>
              <a:t>Five feet to fitness</a:t>
            </a:r>
            <a:br>
              <a:rPr lang="en-GB" sz="3200" dirty="0"/>
            </a:br>
            <a:r>
              <a:rPr lang="en-GB" sz="3200" dirty="0"/>
              <a:t>@ the Hilton</a:t>
            </a:r>
          </a:p>
        </p:txBody>
      </p:sp>
      <p:pic>
        <p:nvPicPr>
          <p:cNvPr id="4" name="Online Media 3">
            <a:hlinkClick r:id="" action="ppaction://media"/>
            <a:extLst>
              <a:ext uri="{FF2B5EF4-FFF2-40B4-BE49-F238E27FC236}">
                <a16:creationId xmlns:a16="http://schemas.microsoft.com/office/drawing/2014/main" id="{53ED2BCD-AC2A-4920-A9F7-E814F15501A1}"/>
              </a:ext>
            </a:extLst>
          </p:cNvPr>
          <p:cNvPicPr>
            <a:picLocks noGrp="1" noRot="1" noChangeAspect="1"/>
          </p:cNvPicPr>
          <p:nvPr>
            <p:ph idx="1"/>
            <a:videoFile r:link="rId1"/>
          </p:nvPr>
        </p:nvPicPr>
        <p:blipFill>
          <a:blip r:embed="rId4"/>
          <a:stretch>
            <a:fillRect/>
          </a:stretch>
        </p:blipFill>
        <p:spPr>
          <a:xfrm>
            <a:off x="115990" y="122332"/>
            <a:ext cx="7687725" cy="5764901"/>
          </a:xfrm>
          <a:prstGeom prst="rect">
            <a:avLst/>
          </a:prstGeom>
        </p:spPr>
      </p:pic>
      <p:sp>
        <p:nvSpPr>
          <p:cNvPr id="12" name="Rectangle 11">
            <a:extLst>
              <a:ext uri="{FF2B5EF4-FFF2-40B4-BE49-F238E27FC236}">
                <a16:creationId xmlns:a16="http://schemas.microsoft.com/office/drawing/2014/main" id="{CC67249C-2D62-4532-8E9C-CAD77D729783}"/>
              </a:ext>
            </a:extLst>
          </p:cNvPr>
          <p:cNvSpPr/>
          <p:nvPr/>
        </p:nvSpPr>
        <p:spPr>
          <a:xfrm>
            <a:off x="7925496" y="4849949"/>
            <a:ext cx="4150514" cy="923330"/>
          </a:xfrm>
          <a:prstGeom prst="rect">
            <a:avLst/>
          </a:prstGeom>
        </p:spPr>
        <p:txBody>
          <a:bodyPr wrap="square">
            <a:spAutoFit/>
          </a:bodyPr>
          <a:lstStyle/>
          <a:p>
            <a:pPr algn="just"/>
            <a:r>
              <a:rPr lang="en-GB" dirty="0"/>
              <a:t>Hilton Hotels are moving in another direction — incorporating equipment for fitness into their rooms and offerings.</a:t>
            </a:r>
          </a:p>
        </p:txBody>
      </p:sp>
      <p:pic>
        <p:nvPicPr>
          <p:cNvPr id="6" name="Picture 5" descr="A black sign with white text&#10;&#10;Description automatically generated">
            <a:extLst>
              <a:ext uri="{FF2B5EF4-FFF2-40B4-BE49-F238E27FC236}">
                <a16:creationId xmlns:a16="http://schemas.microsoft.com/office/drawing/2014/main" id="{D2192276-0FB8-D44F-A3D3-E421CAE582F6}"/>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9393314" y="125903"/>
            <a:ext cx="2561317" cy="1950870"/>
          </a:xfrm>
          <a:prstGeom prst="rect">
            <a:avLst/>
          </a:prstGeom>
        </p:spPr>
      </p:pic>
    </p:spTree>
    <p:extLst>
      <p:ext uri="{BB962C8B-B14F-4D97-AF65-F5344CB8AC3E}">
        <p14:creationId xmlns:p14="http://schemas.microsoft.com/office/powerpoint/2010/main" val="4212250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display="0">
                  <p:stCondLst>
                    <p:cond delay="indefinite"/>
                  </p:stCondLst>
                </p:cTn>
                <p:tgtEl>
                  <p:spTgt spid="4"/>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1944E84-F5B1-5D4A-A70F-FACA1B3046FF}"/>
              </a:ext>
            </a:extLst>
          </p:cNvPr>
          <p:cNvPicPr>
            <a:picLocks noChangeAspect="1"/>
          </p:cNvPicPr>
          <p:nvPr/>
        </p:nvPicPr>
        <p:blipFill>
          <a:blip r:embed="rId3"/>
          <a:stretch>
            <a:fillRect/>
          </a:stretch>
        </p:blipFill>
        <p:spPr>
          <a:xfrm>
            <a:off x="509644" y="3705490"/>
            <a:ext cx="2064207" cy="2064207"/>
          </a:xfrm>
          <a:prstGeom prst="rect">
            <a:avLst/>
          </a:prstGeom>
        </p:spPr>
      </p:pic>
      <p:sp>
        <p:nvSpPr>
          <p:cNvPr id="3" name="TextBox 2">
            <a:extLst>
              <a:ext uri="{FF2B5EF4-FFF2-40B4-BE49-F238E27FC236}">
                <a16:creationId xmlns:a16="http://schemas.microsoft.com/office/drawing/2014/main" id="{43A21D6A-3CDD-2948-BDA4-2FA7A487E305}"/>
              </a:ext>
            </a:extLst>
          </p:cNvPr>
          <p:cNvSpPr txBox="1"/>
          <p:nvPr/>
        </p:nvSpPr>
        <p:spPr>
          <a:xfrm>
            <a:off x="3110383" y="60734"/>
            <a:ext cx="9136797" cy="707886"/>
          </a:xfrm>
          <a:prstGeom prst="rect">
            <a:avLst/>
          </a:prstGeom>
          <a:noFill/>
        </p:spPr>
        <p:txBody>
          <a:bodyPr wrap="none" rtlCol="0">
            <a:spAutoFit/>
          </a:bodyPr>
          <a:lstStyle/>
          <a:p>
            <a:pPr>
              <a:spcAft>
                <a:spcPts val="600"/>
              </a:spcAft>
            </a:pPr>
            <a:r>
              <a:rPr lang="en-GB" sz="4000" b="1" dirty="0"/>
              <a:t>Health &amp; Wellbeing – The Science of Sleep</a:t>
            </a:r>
          </a:p>
        </p:txBody>
      </p:sp>
      <p:sp>
        <p:nvSpPr>
          <p:cNvPr id="2" name="Rectangle 1">
            <a:extLst>
              <a:ext uri="{FF2B5EF4-FFF2-40B4-BE49-F238E27FC236}">
                <a16:creationId xmlns:a16="http://schemas.microsoft.com/office/drawing/2014/main" id="{047B6969-40D2-FE47-A3A1-8960E028F4F0}"/>
              </a:ext>
            </a:extLst>
          </p:cNvPr>
          <p:cNvSpPr/>
          <p:nvPr/>
        </p:nvSpPr>
        <p:spPr>
          <a:xfrm>
            <a:off x="1003473" y="5425900"/>
            <a:ext cx="4115742" cy="369332"/>
          </a:xfrm>
          <a:prstGeom prst="rect">
            <a:avLst/>
          </a:prstGeom>
        </p:spPr>
        <p:txBody>
          <a:bodyPr wrap="none">
            <a:spAutoFit/>
          </a:bodyPr>
          <a:lstStyle/>
          <a:p>
            <a:r>
              <a:rPr lang="en-GB" b="1" dirty="0">
                <a:solidFill>
                  <a:srgbClr val="000000"/>
                </a:solidFill>
                <a:latin typeface="Gotham SSm A"/>
                <a:hlinkClick r:id="rId4"/>
              </a:rPr>
              <a:t>Lithuanian spa to focus on sleep wellness</a:t>
            </a:r>
            <a:endParaRPr lang="en-GB" b="1" i="0" u="none" strike="noStrike" dirty="0">
              <a:solidFill>
                <a:srgbClr val="000000"/>
              </a:solidFill>
              <a:effectLst/>
              <a:latin typeface="Gotham SSm A"/>
            </a:endParaRPr>
          </a:p>
        </p:txBody>
      </p:sp>
      <p:pic>
        <p:nvPicPr>
          <p:cNvPr id="6" name="Graphic 5" descr="Web design">
            <a:extLst>
              <a:ext uri="{FF2B5EF4-FFF2-40B4-BE49-F238E27FC236}">
                <a16:creationId xmlns:a16="http://schemas.microsoft.com/office/drawing/2014/main" id="{4C4BAFF1-4EB3-804A-AEDC-BCA58F0988E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47753" y="5153366"/>
            <a:ext cx="914400" cy="914400"/>
          </a:xfrm>
          <a:prstGeom prst="rect">
            <a:avLst/>
          </a:prstGeom>
        </p:spPr>
      </p:pic>
      <p:pic>
        <p:nvPicPr>
          <p:cNvPr id="7" name="Picture 6">
            <a:extLst>
              <a:ext uri="{FF2B5EF4-FFF2-40B4-BE49-F238E27FC236}">
                <a16:creationId xmlns:a16="http://schemas.microsoft.com/office/drawing/2014/main" id="{936BB8E6-58AB-8543-87CB-4BFAAC8AFFC5}"/>
              </a:ext>
            </a:extLst>
          </p:cNvPr>
          <p:cNvPicPr>
            <a:picLocks noChangeAspect="1"/>
          </p:cNvPicPr>
          <p:nvPr/>
        </p:nvPicPr>
        <p:blipFill>
          <a:blip r:embed="rId7"/>
          <a:stretch>
            <a:fillRect/>
          </a:stretch>
        </p:blipFill>
        <p:spPr>
          <a:xfrm>
            <a:off x="263895" y="790234"/>
            <a:ext cx="4855320" cy="3329362"/>
          </a:xfrm>
          <a:prstGeom prst="rect">
            <a:avLst/>
          </a:prstGeom>
        </p:spPr>
      </p:pic>
      <p:pic>
        <p:nvPicPr>
          <p:cNvPr id="11" name="Graphic 10" descr="Sleep">
            <a:extLst>
              <a:ext uri="{FF2B5EF4-FFF2-40B4-BE49-F238E27FC236}">
                <a16:creationId xmlns:a16="http://schemas.microsoft.com/office/drawing/2014/main" id="{BCC9577F-D211-8D47-A4E2-CD82A3D0AEF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2965005" y="3822752"/>
            <a:ext cx="1763056" cy="1763056"/>
          </a:xfrm>
          <a:prstGeom prst="rect">
            <a:avLst/>
          </a:prstGeom>
        </p:spPr>
      </p:pic>
      <p:pic>
        <p:nvPicPr>
          <p:cNvPr id="12" name="Picture 11">
            <a:extLst>
              <a:ext uri="{FF2B5EF4-FFF2-40B4-BE49-F238E27FC236}">
                <a16:creationId xmlns:a16="http://schemas.microsoft.com/office/drawing/2014/main" id="{39DA3274-D82F-B44C-9659-E2734AE49700}"/>
              </a:ext>
            </a:extLst>
          </p:cNvPr>
          <p:cNvPicPr>
            <a:picLocks noChangeAspect="1"/>
          </p:cNvPicPr>
          <p:nvPr/>
        </p:nvPicPr>
        <p:blipFill>
          <a:blip r:embed="rId10"/>
          <a:stretch>
            <a:fillRect/>
          </a:stretch>
        </p:blipFill>
        <p:spPr>
          <a:xfrm>
            <a:off x="5613043" y="1601535"/>
            <a:ext cx="6381657" cy="4254437"/>
          </a:xfrm>
          <a:prstGeom prst="rect">
            <a:avLst/>
          </a:prstGeom>
        </p:spPr>
      </p:pic>
      <p:pic>
        <p:nvPicPr>
          <p:cNvPr id="21" name="Graphic 20" descr="Web design">
            <a:extLst>
              <a:ext uri="{FF2B5EF4-FFF2-40B4-BE49-F238E27FC236}">
                <a16:creationId xmlns:a16="http://schemas.microsoft.com/office/drawing/2014/main" id="{8BE824C3-7F21-E44E-8E90-2FF5F9BD1F5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252588" y="768620"/>
            <a:ext cx="914400" cy="914400"/>
          </a:xfrm>
          <a:prstGeom prst="rect">
            <a:avLst/>
          </a:prstGeom>
        </p:spPr>
      </p:pic>
      <p:sp>
        <p:nvSpPr>
          <p:cNvPr id="13" name="Rectangle 12">
            <a:extLst>
              <a:ext uri="{FF2B5EF4-FFF2-40B4-BE49-F238E27FC236}">
                <a16:creationId xmlns:a16="http://schemas.microsoft.com/office/drawing/2014/main" id="{9DD0A1B1-82EB-F640-8D0D-25C021B4E5FE}"/>
              </a:ext>
            </a:extLst>
          </p:cNvPr>
          <p:cNvSpPr/>
          <p:nvPr/>
        </p:nvSpPr>
        <p:spPr>
          <a:xfrm>
            <a:off x="6096000" y="899373"/>
            <a:ext cx="6096000" cy="646331"/>
          </a:xfrm>
          <a:prstGeom prst="rect">
            <a:avLst/>
          </a:prstGeom>
        </p:spPr>
        <p:txBody>
          <a:bodyPr>
            <a:spAutoFit/>
          </a:bodyPr>
          <a:lstStyle/>
          <a:p>
            <a:pPr fontAlgn="base"/>
            <a:r>
              <a:rPr lang="en-GB" b="1" dirty="0">
                <a:solidFill>
                  <a:srgbClr val="000000"/>
                </a:solidFill>
                <a:latin typeface="inherit"/>
                <a:hlinkClick r:id="rId11"/>
              </a:rPr>
              <a:t>A London hotel has designed a 'womb room' to help you sleep like a baby</a:t>
            </a:r>
            <a:endParaRPr lang="en-GB" b="1" i="0" u="none" strike="noStrike" dirty="0">
              <a:solidFill>
                <a:srgbClr val="000000"/>
              </a:solidFill>
              <a:effectLst/>
              <a:latin typeface="Standard Text"/>
            </a:endParaRPr>
          </a:p>
        </p:txBody>
      </p:sp>
    </p:spTree>
    <p:extLst>
      <p:ext uri="{BB962C8B-B14F-4D97-AF65-F5344CB8AC3E}">
        <p14:creationId xmlns:p14="http://schemas.microsoft.com/office/powerpoint/2010/main" val="20489358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A21D6A-3CDD-2948-BDA4-2FA7A487E305}"/>
              </a:ext>
            </a:extLst>
          </p:cNvPr>
          <p:cNvSpPr txBox="1"/>
          <p:nvPr/>
        </p:nvSpPr>
        <p:spPr>
          <a:xfrm>
            <a:off x="212817" y="170201"/>
            <a:ext cx="8012002" cy="707886"/>
          </a:xfrm>
          <a:prstGeom prst="rect">
            <a:avLst/>
          </a:prstGeom>
          <a:noFill/>
        </p:spPr>
        <p:txBody>
          <a:bodyPr wrap="none" rtlCol="0">
            <a:spAutoFit/>
          </a:bodyPr>
          <a:lstStyle/>
          <a:p>
            <a:pPr>
              <a:spcAft>
                <a:spcPts val="600"/>
              </a:spcAft>
            </a:pPr>
            <a:r>
              <a:rPr lang="en-GB" sz="4000" b="1" dirty="0"/>
              <a:t>Health &amp; Wellbeing – Gyms and Spas</a:t>
            </a:r>
          </a:p>
        </p:txBody>
      </p:sp>
      <p:sp>
        <p:nvSpPr>
          <p:cNvPr id="4" name="Rectangle 3">
            <a:extLst>
              <a:ext uri="{FF2B5EF4-FFF2-40B4-BE49-F238E27FC236}">
                <a16:creationId xmlns:a16="http://schemas.microsoft.com/office/drawing/2014/main" id="{0C0F5525-053E-CD4D-A937-1B839C53E39B}"/>
              </a:ext>
            </a:extLst>
          </p:cNvPr>
          <p:cNvSpPr/>
          <p:nvPr/>
        </p:nvSpPr>
        <p:spPr>
          <a:xfrm>
            <a:off x="8987547" y="4511383"/>
            <a:ext cx="2607136" cy="1200329"/>
          </a:xfrm>
          <a:prstGeom prst="rect">
            <a:avLst/>
          </a:prstGeom>
        </p:spPr>
        <p:txBody>
          <a:bodyPr wrap="square">
            <a:spAutoFit/>
          </a:bodyPr>
          <a:lstStyle/>
          <a:p>
            <a:pPr fontAlgn="base"/>
            <a:r>
              <a:rPr lang="en-GB" b="1" dirty="0">
                <a:solidFill>
                  <a:srgbClr val="000000"/>
                </a:solidFill>
                <a:latin typeface="inherit"/>
                <a:hlinkClick r:id="rId4"/>
              </a:rPr>
              <a:t>Is this the fittest hotel in the world? Equinox to open first of its kind New York hotel</a:t>
            </a:r>
            <a:endParaRPr lang="en-GB" b="1" i="0" u="none" strike="noStrike" dirty="0">
              <a:solidFill>
                <a:srgbClr val="000000"/>
              </a:solidFill>
              <a:effectLst/>
              <a:latin typeface="Standard Text"/>
            </a:endParaRPr>
          </a:p>
        </p:txBody>
      </p:sp>
      <p:pic>
        <p:nvPicPr>
          <p:cNvPr id="12" name="Graphic 11" descr="Web design">
            <a:extLst>
              <a:ext uri="{FF2B5EF4-FFF2-40B4-BE49-F238E27FC236}">
                <a16:creationId xmlns:a16="http://schemas.microsoft.com/office/drawing/2014/main" id="{F2CA370C-904A-DD41-ACF6-906F28803D9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987547" y="3774852"/>
            <a:ext cx="914400" cy="914400"/>
          </a:xfrm>
          <a:prstGeom prst="rect">
            <a:avLst/>
          </a:prstGeom>
        </p:spPr>
      </p:pic>
      <p:sp>
        <p:nvSpPr>
          <p:cNvPr id="6" name="TextBox 5">
            <a:extLst>
              <a:ext uri="{FF2B5EF4-FFF2-40B4-BE49-F238E27FC236}">
                <a16:creationId xmlns:a16="http://schemas.microsoft.com/office/drawing/2014/main" id="{BAB1A2A7-F875-514D-99F4-2BA4A1F7CA53}"/>
              </a:ext>
            </a:extLst>
          </p:cNvPr>
          <p:cNvSpPr txBox="1"/>
          <p:nvPr/>
        </p:nvSpPr>
        <p:spPr>
          <a:xfrm>
            <a:off x="10014570" y="3347904"/>
            <a:ext cx="1580113" cy="369332"/>
          </a:xfrm>
          <a:prstGeom prst="rect">
            <a:avLst/>
          </a:prstGeom>
          <a:noFill/>
        </p:spPr>
        <p:txBody>
          <a:bodyPr wrap="none" rtlCol="0">
            <a:spAutoFit/>
          </a:bodyPr>
          <a:lstStyle/>
          <a:p>
            <a:r>
              <a:rPr lang="en-GB" dirty="0">
                <a:hlinkClick r:id="rId7"/>
              </a:rPr>
              <a:t>Equinox Hotels</a:t>
            </a:r>
            <a:endParaRPr lang="en-GB" dirty="0"/>
          </a:p>
        </p:txBody>
      </p:sp>
      <p:pic>
        <p:nvPicPr>
          <p:cNvPr id="8" name="Graphic 7" descr="Web design">
            <a:extLst>
              <a:ext uri="{FF2B5EF4-FFF2-40B4-BE49-F238E27FC236}">
                <a16:creationId xmlns:a16="http://schemas.microsoft.com/office/drawing/2014/main" id="{CEE34EE4-D6F3-404D-9D8C-4076B4B62AB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014570" y="2563947"/>
            <a:ext cx="914400" cy="914400"/>
          </a:xfrm>
          <a:prstGeom prst="rect">
            <a:avLst/>
          </a:prstGeom>
        </p:spPr>
      </p:pic>
      <p:pic>
        <p:nvPicPr>
          <p:cNvPr id="9" name="Online Media 8" descr="For Those Who Want It All | Equinox Hotels | EQUINOX">
            <a:hlinkClick r:id="" action="ppaction://media"/>
            <a:extLst>
              <a:ext uri="{FF2B5EF4-FFF2-40B4-BE49-F238E27FC236}">
                <a16:creationId xmlns:a16="http://schemas.microsoft.com/office/drawing/2014/main" id="{BE45FCF7-75DC-E74F-AB3B-7F1F15CF433F}"/>
              </a:ext>
            </a:extLst>
          </p:cNvPr>
          <p:cNvPicPr>
            <a:picLocks noRot="1" noChangeAspect="1"/>
          </p:cNvPicPr>
          <p:nvPr>
            <a:videoFile r:link="rId1"/>
          </p:nvPr>
        </p:nvPicPr>
        <p:blipFill>
          <a:blip r:embed="rId8"/>
          <a:stretch>
            <a:fillRect/>
          </a:stretch>
        </p:blipFill>
        <p:spPr>
          <a:xfrm>
            <a:off x="256418" y="1126693"/>
            <a:ext cx="8281787" cy="4658505"/>
          </a:xfrm>
          <a:prstGeom prst="rect">
            <a:avLst/>
          </a:prstGeom>
        </p:spPr>
      </p:pic>
      <p:pic>
        <p:nvPicPr>
          <p:cNvPr id="11" name="Picture 10" descr="A sign on the side of a building&#10;&#10;Description automatically generated">
            <a:extLst>
              <a:ext uri="{FF2B5EF4-FFF2-40B4-BE49-F238E27FC236}">
                <a16:creationId xmlns:a16="http://schemas.microsoft.com/office/drawing/2014/main" id="{79C76A72-007A-4349-B0D2-BB24A487D7E1}"/>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8701493" y="1074288"/>
            <a:ext cx="3490507" cy="1549785"/>
          </a:xfrm>
          <a:prstGeom prst="rect">
            <a:avLst/>
          </a:prstGeom>
        </p:spPr>
      </p:pic>
    </p:spTree>
    <p:extLst>
      <p:ext uri="{BB962C8B-B14F-4D97-AF65-F5344CB8AC3E}">
        <p14:creationId xmlns:p14="http://schemas.microsoft.com/office/powerpoint/2010/main" val="1210562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A21D6A-3CDD-2948-BDA4-2FA7A487E305}"/>
              </a:ext>
            </a:extLst>
          </p:cNvPr>
          <p:cNvSpPr txBox="1"/>
          <p:nvPr/>
        </p:nvSpPr>
        <p:spPr>
          <a:xfrm>
            <a:off x="98935" y="49816"/>
            <a:ext cx="6059416" cy="523220"/>
          </a:xfrm>
          <a:prstGeom prst="rect">
            <a:avLst/>
          </a:prstGeom>
          <a:noFill/>
        </p:spPr>
        <p:txBody>
          <a:bodyPr wrap="none" rtlCol="0">
            <a:spAutoFit/>
          </a:bodyPr>
          <a:lstStyle/>
          <a:p>
            <a:pPr>
              <a:spcAft>
                <a:spcPts val="600"/>
              </a:spcAft>
            </a:pPr>
            <a:r>
              <a:rPr lang="en-GB" sz="2800" b="1" dirty="0"/>
              <a:t>Health &amp; Wellbeing – Wellness at Accor</a:t>
            </a:r>
          </a:p>
        </p:txBody>
      </p:sp>
      <p:pic>
        <p:nvPicPr>
          <p:cNvPr id="2" name="Online Media 1" descr="Well-being is more than just a trend">
            <a:hlinkClick r:id="" action="ppaction://media"/>
            <a:extLst>
              <a:ext uri="{FF2B5EF4-FFF2-40B4-BE49-F238E27FC236}">
                <a16:creationId xmlns:a16="http://schemas.microsoft.com/office/drawing/2014/main" id="{C110E00D-4EE6-9848-84F2-BAFC54B59C47}"/>
              </a:ext>
            </a:extLst>
          </p:cNvPr>
          <p:cNvPicPr>
            <a:picLocks noRot="1" noChangeAspect="1"/>
          </p:cNvPicPr>
          <p:nvPr>
            <a:videoFile r:link="rId1"/>
          </p:nvPr>
        </p:nvPicPr>
        <p:blipFill>
          <a:blip r:embed="rId4"/>
          <a:stretch>
            <a:fillRect/>
          </a:stretch>
        </p:blipFill>
        <p:spPr>
          <a:xfrm>
            <a:off x="98935" y="526896"/>
            <a:ext cx="9652476" cy="5429518"/>
          </a:xfrm>
          <a:prstGeom prst="rect">
            <a:avLst/>
          </a:prstGeom>
        </p:spPr>
      </p:pic>
    </p:spTree>
    <p:extLst>
      <p:ext uri="{BB962C8B-B14F-4D97-AF65-F5344CB8AC3E}">
        <p14:creationId xmlns:p14="http://schemas.microsoft.com/office/powerpoint/2010/main" val="391899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D84EAB0-2DD8-47DF-B54D-E4E845B19889}"/>
              </a:ext>
            </a:extLst>
          </p:cNvPr>
          <p:cNvSpPr txBox="1"/>
          <p:nvPr/>
        </p:nvSpPr>
        <p:spPr>
          <a:xfrm>
            <a:off x="3048000" y="3246961"/>
            <a:ext cx="6096000" cy="369332"/>
          </a:xfrm>
          <a:prstGeom prst="rect">
            <a:avLst/>
          </a:prstGeom>
          <a:noFill/>
        </p:spPr>
        <p:txBody>
          <a:bodyPr wrap="square">
            <a:spAutoFit/>
          </a:bodyPr>
          <a:lstStyle/>
          <a:p>
            <a:r>
              <a:rPr lang="en-GB" dirty="0"/>
              <a:t>https//youtu.be/qi7xwMQIc0c</a:t>
            </a:r>
          </a:p>
        </p:txBody>
      </p:sp>
      <p:pic>
        <p:nvPicPr>
          <p:cNvPr id="6" name="Online Media 5" title="TOP 10 Health retreats and resorts from around the world">
            <a:hlinkClick r:id="" action="ppaction://media"/>
            <a:extLst>
              <a:ext uri="{FF2B5EF4-FFF2-40B4-BE49-F238E27FC236}">
                <a16:creationId xmlns:a16="http://schemas.microsoft.com/office/drawing/2014/main" id="{0474A440-A5D3-429E-BA28-B9E4E3DD0491}"/>
              </a:ext>
            </a:extLst>
          </p:cNvPr>
          <p:cNvPicPr>
            <a:picLocks noRot="1" noChangeAspect="1"/>
          </p:cNvPicPr>
          <p:nvPr>
            <a:videoFile r:link="rId1"/>
          </p:nvPr>
        </p:nvPicPr>
        <p:blipFill>
          <a:blip r:embed="rId4"/>
          <a:stretch>
            <a:fillRect/>
          </a:stretch>
        </p:blipFill>
        <p:spPr>
          <a:xfrm>
            <a:off x="1683406" y="252029"/>
            <a:ext cx="9604704" cy="5426658"/>
          </a:xfrm>
          <a:prstGeom prst="rect">
            <a:avLst/>
          </a:prstGeom>
        </p:spPr>
      </p:pic>
    </p:spTree>
    <p:extLst>
      <p:ext uri="{BB962C8B-B14F-4D97-AF65-F5344CB8AC3E}">
        <p14:creationId xmlns:p14="http://schemas.microsoft.com/office/powerpoint/2010/main" val="386684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E32433B7-D3F7-4C23-AAF7-4CAB4C7D2502}"/>
              </a:ext>
            </a:extLst>
          </p:cNvPr>
          <p:cNvPicPr>
            <a:picLocks noGrp="1" noChangeAspect="1" noChangeArrowheads="1"/>
          </p:cNvPicPr>
          <p:nvPr>
            <p:ph idx="4294967295"/>
          </p:nvPr>
        </p:nvPicPr>
        <p:blipFill rotWithShape="1">
          <a:blip r:embed="rId3">
            <a:extLst>
              <a:ext uri="{28A0092B-C50C-407E-A947-70E740481C1C}">
                <a14:useLocalDpi xmlns:a14="http://schemas.microsoft.com/office/drawing/2010/main" val="0"/>
              </a:ext>
            </a:extLst>
          </a:blip>
          <a:srcRect l="7735" r="7734" b="-1"/>
          <a:stretch/>
        </p:blipFill>
        <p:spPr bwMode="auto">
          <a:xfrm>
            <a:off x="1618593" y="84083"/>
            <a:ext cx="7336220" cy="5793490"/>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85DA770-A308-4B8A-9105-2B1060E692C0}"/>
              </a:ext>
            </a:extLst>
          </p:cNvPr>
          <p:cNvSpPr txBox="1"/>
          <p:nvPr/>
        </p:nvSpPr>
        <p:spPr>
          <a:xfrm>
            <a:off x="9837683" y="5244662"/>
            <a:ext cx="2028496" cy="369332"/>
          </a:xfrm>
          <a:prstGeom prst="rect">
            <a:avLst/>
          </a:prstGeom>
          <a:noFill/>
        </p:spPr>
        <p:txBody>
          <a:bodyPr wrap="square" rtlCol="0">
            <a:spAutoFit/>
          </a:bodyPr>
          <a:lstStyle/>
          <a:p>
            <a:r>
              <a:rPr lang="en-GB" dirty="0">
                <a:latin typeface="+mj-lt"/>
              </a:rPr>
              <a:t>(Bing images, 2022)</a:t>
            </a:r>
          </a:p>
        </p:txBody>
      </p:sp>
    </p:spTree>
    <p:extLst>
      <p:ext uri="{BB962C8B-B14F-4D97-AF65-F5344CB8AC3E}">
        <p14:creationId xmlns:p14="http://schemas.microsoft.com/office/powerpoint/2010/main" val="9813681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C0B1774-7D4E-4F7C-9FE7-7DDBE84C4263}"/>
              </a:ext>
            </a:extLst>
          </p:cNvPr>
          <p:cNvPicPr>
            <a:picLocks noChangeAspect="1"/>
          </p:cNvPicPr>
          <p:nvPr/>
        </p:nvPicPr>
        <p:blipFill>
          <a:blip r:embed="rId3"/>
          <a:stretch>
            <a:fillRect/>
          </a:stretch>
        </p:blipFill>
        <p:spPr>
          <a:xfrm>
            <a:off x="312934" y="345061"/>
            <a:ext cx="1865538" cy="621846"/>
          </a:xfrm>
          <a:prstGeom prst="rect">
            <a:avLst/>
          </a:prstGeom>
        </p:spPr>
      </p:pic>
      <p:sp>
        <p:nvSpPr>
          <p:cNvPr id="2" name="Title 1">
            <a:extLst>
              <a:ext uri="{FF2B5EF4-FFF2-40B4-BE49-F238E27FC236}">
                <a16:creationId xmlns:a16="http://schemas.microsoft.com/office/drawing/2014/main" id="{4025D26A-889E-4327-96FC-11EB6E9F7822}"/>
              </a:ext>
            </a:extLst>
          </p:cNvPr>
          <p:cNvSpPr>
            <a:spLocks noGrp="1"/>
          </p:cNvSpPr>
          <p:nvPr>
            <p:ph type="title"/>
          </p:nvPr>
        </p:nvSpPr>
        <p:spPr>
          <a:xfrm>
            <a:off x="317375" y="4605955"/>
            <a:ext cx="11874625" cy="1000655"/>
          </a:xfrm>
        </p:spPr>
        <p:txBody>
          <a:bodyPr vert="horz" lIns="91440" tIns="45720" rIns="91440" bIns="45720" rtlCol="0" anchor="t">
            <a:noAutofit/>
          </a:bodyPr>
          <a:lstStyle/>
          <a:p>
            <a:r>
              <a:rPr lang="en-GB" sz="2000" b="1" dirty="0"/>
              <a:t>Activity #1</a:t>
            </a:r>
            <a:r>
              <a:rPr lang="en-GB" sz="2000" dirty="0"/>
              <a:t>: Arrange some health &amp; wellness activities for your hotel employees. Provide some examples of what you could do…</a:t>
            </a:r>
            <a:br>
              <a:rPr lang="en-GB" sz="2000" dirty="0"/>
            </a:br>
            <a:br>
              <a:rPr lang="en-GB" sz="2000" dirty="0"/>
            </a:br>
            <a:r>
              <a:rPr lang="en-GB" sz="2000" b="1" dirty="0"/>
              <a:t>Activity #2</a:t>
            </a:r>
            <a:r>
              <a:rPr lang="en-GB" sz="2000" dirty="0"/>
              <a:t>: The power of sleep. Find some facts that promote how important sleep is. </a:t>
            </a:r>
            <a:endParaRPr lang="en-US" sz="2000" dirty="0">
              <a:solidFill>
                <a:schemeClr val="tx2"/>
              </a:solidFill>
            </a:endParaRPr>
          </a:p>
        </p:txBody>
      </p:sp>
      <p:pic>
        <p:nvPicPr>
          <p:cNvPr id="1026" name="Picture 2" descr="See the source image">
            <a:extLst>
              <a:ext uri="{FF2B5EF4-FFF2-40B4-BE49-F238E27FC236}">
                <a16:creationId xmlns:a16="http://schemas.microsoft.com/office/drawing/2014/main" id="{E46596AA-6292-4FD0-9CB9-3C51EB36777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93530" y="683978"/>
            <a:ext cx="8572500" cy="33337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859DE09-EAE9-4849-BA9E-E2A4845DDEC9}"/>
              </a:ext>
            </a:extLst>
          </p:cNvPr>
          <p:cNvSpPr txBox="1"/>
          <p:nvPr/>
        </p:nvSpPr>
        <p:spPr>
          <a:xfrm>
            <a:off x="8755117" y="4051738"/>
            <a:ext cx="2722180" cy="369332"/>
          </a:xfrm>
          <a:prstGeom prst="rect">
            <a:avLst/>
          </a:prstGeom>
          <a:noFill/>
        </p:spPr>
        <p:txBody>
          <a:bodyPr wrap="square" rtlCol="0">
            <a:spAutoFit/>
          </a:bodyPr>
          <a:lstStyle/>
          <a:p>
            <a:r>
              <a:rPr lang="en-GB" dirty="0">
                <a:latin typeface="+mj-lt"/>
              </a:rPr>
              <a:t>(Blog spot images, 2021)</a:t>
            </a:r>
          </a:p>
        </p:txBody>
      </p:sp>
    </p:spTree>
    <p:extLst>
      <p:ext uri="{BB962C8B-B14F-4D97-AF65-F5344CB8AC3E}">
        <p14:creationId xmlns:p14="http://schemas.microsoft.com/office/powerpoint/2010/main" val="3772247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pic>
        <p:nvPicPr>
          <p:cNvPr id="4098" name="Picture 2" descr="See the source image">
            <a:extLst>
              <a:ext uri="{FF2B5EF4-FFF2-40B4-BE49-F238E27FC236}">
                <a16:creationId xmlns:a16="http://schemas.microsoft.com/office/drawing/2014/main" id="{A4D284DE-37F1-4282-9430-D249C6AECF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28800" y="67962"/>
            <a:ext cx="8428338" cy="562170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2431051-D302-4597-B3DA-DF960960FA2E}"/>
              </a:ext>
            </a:extLst>
          </p:cNvPr>
          <p:cNvSpPr txBox="1"/>
          <p:nvPr/>
        </p:nvSpPr>
        <p:spPr>
          <a:xfrm>
            <a:off x="10426262" y="5602014"/>
            <a:ext cx="1608083" cy="276999"/>
          </a:xfrm>
          <a:prstGeom prst="rect">
            <a:avLst/>
          </a:prstGeom>
          <a:noFill/>
        </p:spPr>
        <p:txBody>
          <a:bodyPr wrap="square" rtlCol="0">
            <a:spAutoFit/>
          </a:bodyPr>
          <a:lstStyle/>
          <a:p>
            <a:r>
              <a:rPr lang="en-GB" sz="1200" dirty="0">
                <a:latin typeface="+mj-lt"/>
              </a:rPr>
              <a:t>(Bing Images, 2022)</a:t>
            </a:r>
          </a:p>
        </p:txBody>
      </p:sp>
    </p:spTree>
    <p:extLst>
      <p:ext uri="{BB962C8B-B14F-4D97-AF65-F5344CB8AC3E}">
        <p14:creationId xmlns:p14="http://schemas.microsoft.com/office/powerpoint/2010/main" val="3124021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A21D6A-3CDD-2948-BDA4-2FA7A487E305}"/>
              </a:ext>
            </a:extLst>
          </p:cNvPr>
          <p:cNvSpPr txBox="1"/>
          <p:nvPr/>
        </p:nvSpPr>
        <p:spPr>
          <a:xfrm>
            <a:off x="161565" y="0"/>
            <a:ext cx="8614346" cy="707886"/>
          </a:xfrm>
          <a:prstGeom prst="rect">
            <a:avLst/>
          </a:prstGeom>
          <a:noFill/>
        </p:spPr>
        <p:txBody>
          <a:bodyPr wrap="none" rtlCol="0">
            <a:spAutoFit/>
          </a:bodyPr>
          <a:lstStyle/>
          <a:p>
            <a:pPr>
              <a:spcAft>
                <a:spcPts val="600"/>
              </a:spcAft>
            </a:pPr>
            <a:r>
              <a:rPr lang="en-GB" sz="4000" b="1" dirty="0"/>
              <a:t>Health &amp; Wellbeing: the Covid-19 effect</a:t>
            </a:r>
          </a:p>
        </p:txBody>
      </p:sp>
      <p:pic>
        <p:nvPicPr>
          <p:cNvPr id="2" name="Online Media 1" descr="What will travel look like in a post-Covid world?">
            <a:hlinkClick r:id="" action="ppaction://media"/>
            <a:extLst>
              <a:ext uri="{FF2B5EF4-FFF2-40B4-BE49-F238E27FC236}">
                <a16:creationId xmlns:a16="http://schemas.microsoft.com/office/drawing/2014/main" id="{EF55435B-2212-5440-A6E7-A5FAD7CEF986}"/>
              </a:ext>
            </a:extLst>
          </p:cNvPr>
          <p:cNvPicPr>
            <a:picLocks noRot="1" noChangeAspect="1"/>
          </p:cNvPicPr>
          <p:nvPr>
            <a:videoFile r:link="rId1"/>
          </p:nvPr>
        </p:nvPicPr>
        <p:blipFill>
          <a:blip r:embed="rId4"/>
          <a:stretch>
            <a:fillRect/>
          </a:stretch>
        </p:blipFill>
        <p:spPr>
          <a:xfrm>
            <a:off x="1817370" y="707886"/>
            <a:ext cx="9062317" cy="5120209"/>
          </a:xfrm>
          <a:prstGeom prst="rect">
            <a:avLst/>
          </a:prstGeom>
        </p:spPr>
      </p:pic>
    </p:spTree>
    <p:extLst>
      <p:ext uri="{BB962C8B-B14F-4D97-AF65-F5344CB8AC3E}">
        <p14:creationId xmlns:p14="http://schemas.microsoft.com/office/powerpoint/2010/main" val="1446094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3E24E07D-4CB5-43E1-B22F-5F5131C257A3}"/>
              </a:ext>
            </a:extLst>
          </p:cNvPr>
          <p:cNvSpPr>
            <a:spLocks noGrp="1"/>
          </p:cNvSpPr>
          <p:nvPr>
            <p:ph type="title"/>
          </p:nvPr>
        </p:nvSpPr>
        <p:spPr>
          <a:xfrm>
            <a:off x="345121" y="369400"/>
            <a:ext cx="3932767" cy="1600200"/>
          </a:xfrm>
        </p:spPr>
        <p:txBody>
          <a:bodyPr/>
          <a:lstStyle/>
          <a:p>
            <a:r>
              <a:rPr lang="en-GB" dirty="0"/>
              <a:t>The Global Wellness Economy: Looking beyond Covid</a:t>
            </a:r>
          </a:p>
        </p:txBody>
      </p:sp>
      <p:pic>
        <p:nvPicPr>
          <p:cNvPr id="11" name="Picture 10">
            <a:extLst>
              <a:ext uri="{FF2B5EF4-FFF2-40B4-BE49-F238E27FC236}">
                <a16:creationId xmlns:a16="http://schemas.microsoft.com/office/drawing/2014/main" id="{DD17F8F4-598B-4D72-A351-EF7EBBAB4F32}"/>
              </a:ext>
            </a:extLst>
          </p:cNvPr>
          <p:cNvPicPr>
            <a:picLocks noChangeAspect="1"/>
          </p:cNvPicPr>
          <p:nvPr/>
        </p:nvPicPr>
        <p:blipFill rotWithShape="1">
          <a:blip r:embed="rId3"/>
          <a:srcRect l="79856" t="13190" r="15342" b="66876"/>
          <a:stretch/>
        </p:blipFill>
        <p:spPr>
          <a:xfrm>
            <a:off x="4277888" y="214722"/>
            <a:ext cx="3441757" cy="5596711"/>
          </a:xfrm>
          <a:prstGeom prst="rect">
            <a:avLst/>
          </a:prstGeom>
        </p:spPr>
      </p:pic>
      <p:pic>
        <p:nvPicPr>
          <p:cNvPr id="13" name="Picture 12">
            <a:extLst>
              <a:ext uri="{FF2B5EF4-FFF2-40B4-BE49-F238E27FC236}">
                <a16:creationId xmlns:a16="http://schemas.microsoft.com/office/drawing/2014/main" id="{C5E7E134-7047-4C02-813B-8FD450231951}"/>
              </a:ext>
            </a:extLst>
          </p:cNvPr>
          <p:cNvPicPr>
            <a:picLocks noChangeAspect="1"/>
          </p:cNvPicPr>
          <p:nvPr/>
        </p:nvPicPr>
        <p:blipFill rotWithShape="1">
          <a:blip r:embed="rId4"/>
          <a:srcRect l="71770" t="21646" r="12452" b="47170"/>
          <a:stretch/>
        </p:blipFill>
        <p:spPr>
          <a:xfrm>
            <a:off x="8076877" y="1301260"/>
            <a:ext cx="3770002" cy="2919047"/>
          </a:xfrm>
          <a:prstGeom prst="rect">
            <a:avLst/>
          </a:prstGeom>
        </p:spPr>
      </p:pic>
      <p:pic>
        <p:nvPicPr>
          <p:cNvPr id="20" name="Picture 19">
            <a:extLst>
              <a:ext uri="{FF2B5EF4-FFF2-40B4-BE49-F238E27FC236}">
                <a16:creationId xmlns:a16="http://schemas.microsoft.com/office/drawing/2014/main" id="{4F1B6E8A-4A45-468F-9B05-DE01E4DC6757}"/>
              </a:ext>
            </a:extLst>
          </p:cNvPr>
          <p:cNvPicPr>
            <a:picLocks noChangeAspect="1"/>
          </p:cNvPicPr>
          <p:nvPr/>
        </p:nvPicPr>
        <p:blipFill rotWithShape="1">
          <a:blip r:embed="rId5"/>
          <a:srcRect l="72608" t="29014" r="14042" b="50254"/>
          <a:stretch/>
        </p:blipFill>
        <p:spPr>
          <a:xfrm>
            <a:off x="539587" y="2492506"/>
            <a:ext cx="3100427" cy="1886063"/>
          </a:xfrm>
          <a:prstGeom prst="rect">
            <a:avLst/>
          </a:prstGeom>
        </p:spPr>
      </p:pic>
    </p:spTree>
    <p:extLst>
      <p:ext uri="{BB962C8B-B14F-4D97-AF65-F5344CB8AC3E}">
        <p14:creationId xmlns:p14="http://schemas.microsoft.com/office/powerpoint/2010/main" val="16819714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8674A3B-4FE1-4796-B3FF-5BFD8AC375A3}"/>
              </a:ext>
            </a:extLst>
          </p:cNvPr>
          <p:cNvPicPr>
            <a:picLocks noGrp="1" noChangeAspect="1"/>
          </p:cNvPicPr>
          <p:nvPr>
            <p:ph idx="1"/>
          </p:nvPr>
        </p:nvPicPr>
        <p:blipFill rotWithShape="1">
          <a:blip r:embed="rId3"/>
          <a:srcRect l="79227" t="23160" r="370" b="55338"/>
          <a:stretch/>
        </p:blipFill>
        <p:spPr>
          <a:xfrm>
            <a:off x="152399" y="668152"/>
            <a:ext cx="11887201" cy="4907896"/>
          </a:xfrm>
        </p:spPr>
      </p:pic>
    </p:spTree>
    <p:extLst>
      <p:ext uri="{BB962C8B-B14F-4D97-AF65-F5344CB8AC3E}">
        <p14:creationId xmlns:p14="http://schemas.microsoft.com/office/powerpoint/2010/main" val="23340806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EDADBAA1-F95E-4AA2-BEA3-E07BE19C6D93}"/>
              </a:ext>
            </a:extLst>
          </p:cNvPr>
          <p:cNvSpPr>
            <a:spLocks noGrp="1"/>
          </p:cNvSpPr>
          <p:nvPr>
            <p:ph type="title"/>
          </p:nvPr>
        </p:nvSpPr>
        <p:spPr/>
        <p:txBody>
          <a:bodyPr/>
          <a:lstStyle/>
          <a:p>
            <a:r>
              <a:rPr lang="en-GB" dirty="0"/>
              <a:t>Health and wellbeing</a:t>
            </a:r>
            <a:br>
              <a:rPr lang="en-GB" dirty="0"/>
            </a:br>
            <a:br>
              <a:rPr lang="en-GB" dirty="0"/>
            </a:br>
            <a:endParaRPr lang="en-GB" dirty="0"/>
          </a:p>
        </p:txBody>
      </p:sp>
      <p:sp>
        <p:nvSpPr>
          <p:cNvPr id="17" name="Content Placeholder 16">
            <a:extLst>
              <a:ext uri="{FF2B5EF4-FFF2-40B4-BE49-F238E27FC236}">
                <a16:creationId xmlns:a16="http://schemas.microsoft.com/office/drawing/2014/main" id="{99EC570A-6E0F-4956-A0E6-76464543627C}"/>
              </a:ext>
            </a:extLst>
          </p:cNvPr>
          <p:cNvSpPr>
            <a:spLocks noGrp="1"/>
          </p:cNvSpPr>
          <p:nvPr>
            <p:ph idx="1"/>
          </p:nvPr>
        </p:nvSpPr>
        <p:spPr>
          <a:xfrm>
            <a:off x="5179482" y="457200"/>
            <a:ext cx="6172200" cy="4873625"/>
          </a:xfrm>
        </p:spPr>
        <p:txBody>
          <a:bodyPr/>
          <a:lstStyle/>
          <a:p>
            <a:pPr algn="l">
              <a:buFont typeface="Arial" panose="020B0604020202020204" pitchFamily="34" charset="0"/>
              <a:buChar char="•"/>
            </a:pPr>
            <a:r>
              <a:rPr lang="en-GB" sz="2600" dirty="0">
                <a:latin typeface="+mj-lt"/>
              </a:rPr>
              <a:t>To</a:t>
            </a:r>
            <a:r>
              <a:rPr lang="en-GB" sz="2600" b="0" i="0" dirty="0">
                <a:effectLst/>
                <a:latin typeface="+mj-lt"/>
              </a:rPr>
              <a:t> return to everyday life feeling rejuvenated – 38%</a:t>
            </a:r>
          </a:p>
          <a:p>
            <a:pPr algn="l">
              <a:buFont typeface="Arial" panose="020B0604020202020204" pitchFamily="34" charset="0"/>
              <a:buChar char="•"/>
            </a:pPr>
            <a:r>
              <a:rPr lang="en-GB" sz="2600" b="0" i="0" dirty="0">
                <a:effectLst/>
                <a:latin typeface="+mj-lt"/>
              </a:rPr>
              <a:t>To escape the demands of everyday life – 26%</a:t>
            </a:r>
          </a:p>
          <a:p>
            <a:pPr algn="l">
              <a:buFont typeface="Arial" panose="020B0604020202020204" pitchFamily="34" charset="0"/>
              <a:buChar char="•"/>
            </a:pPr>
            <a:r>
              <a:rPr lang="en-GB" sz="2600" b="0" i="0" dirty="0">
                <a:effectLst/>
                <a:latin typeface="+mj-lt"/>
              </a:rPr>
              <a:t>To experience activities outdoors – 25%</a:t>
            </a:r>
          </a:p>
          <a:p>
            <a:pPr algn="l">
              <a:buFont typeface="Arial" panose="020B0604020202020204" pitchFamily="34" charset="0"/>
              <a:buChar char="•"/>
            </a:pPr>
            <a:r>
              <a:rPr lang="en-GB" sz="2600" b="0" i="0" dirty="0">
                <a:effectLst/>
                <a:latin typeface="+mj-lt"/>
              </a:rPr>
              <a:t>To look and feel better – 24%</a:t>
            </a:r>
          </a:p>
          <a:p>
            <a:pPr algn="l">
              <a:buFont typeface="Arial" panose="020B0604020202020204" pitchFamily="34" charset="0"/>
              <a:buChar char="•"/>
            </a:pPr>
            <a:r>
              <a:rPr lang="en-GB" sz="2600" b="0" i="0" dirty="0">
                <a:effectLst/>
                <a:latin typeface="+mj-lt"/>
              </a:rPr>
              <a:t>To connect with nature – 24%</a:t>
            </a:r>
          </a:p>
          <a:p>
            <a:pPr algn="l">
              <a:buFont typeface="Arial" panose="020B0604020202020204" pitchFamily="34" charset="0"/>
              <a:buChar char="•"/>
            </a:pPr>
            <a:r>
              <a:rPr lang="en-GB" sz="2600" b="0" i="0" dirty="0">
                <a:effectLst/>
                <a:latin typeface="+mj-lt"/>
              </a:rPr>
              <a:t>To find peace and quiet – 21%</a:t>
            </a:r>
          </a:p>
          <a:p>
            <a:pPr algn="l">
              <a:buFont typeface="Arial" panose="020B0604020202020204" pitchFamily="34" charset="0"/>
              <a:buChar char="•"/>
            </a:pPr>
            <a:r>
              <a:rPr lang="en-GB" sz="2600" b="0" i="0" dirty="0">
                <a:effectLst/>
                <a:latin typeface="+mj-lt"/>
              </a:rPr>
              <a:t>To get a better night’s sleep – 17%</a:t>
            </a:r>
          </a:p>
          <a:p>
            <a:pPr algn="l">
              <a:buFont typeface="Arial" panose="020B0604020202020204" pitchFamily="34" charset="0"/>
              <a:buChar char="•"/>
            </a:pPr>
            <a:r>
              <a:rPr lang="en-GB" sz="2600" b="0" i="0" dirty="0">
                <a:effectLst/>
                <a:latin typeface="+mj-lt"/>
              </a:rPr>
              <a:t>To learn general ways to improve my health 17%</a:t>
            </a:r>
          </a:p>
          <a:p>
            <a:endParaRPr lang="en-GB" dirty="0"/>
          </a:p>
        </p:txBody>
      </p:sp>
      <p:pic>
        <p:nvPicPr>
          <p:cNvPr id="19" name="Content Placeholder 4">
            <a:extLst>
              <a:ext uri="{FF2B5EF4-FFF2-40B4-BE49-F238E27FC236}">
                <a16:creationId xmlns:a16="http://schemas.microsoft.com/office/drawing/2014/main" id="{A8EE2C3B-3A1E-4B9E-B57D-0C50A4827A1F}"/>
              </a:ext>
            </a:extLst>
          </p:cNvPr>
          <p:cNvPicPr>
            <a:picLocks noGrp="1" noChangeAspect="1"/>
          </p:cNvPicPr>
          <p:nvPr>
            <p:ph idx="1"/>
          </p:nvPr>
        </p:nvPicPr>
        <p:blipFill rotWithShape="1">
          <a:blip r:embed="rId3"/>
          <a:srcRect l="81060" t="6780" r="14606" b="85203"/>
          <a:stretch/>
        </p:blipFill>
        <p:spPr>
          <a:xfrm>
            <a:off x="836083" y="2057399"/>
            <a:ext cx="3098199" cy="2245659"/>
          </a:xfrm>
        </p:spPr>
      </p:pic>
    </p:spTree>
    <p:extLst>
      <p:ext uri="{BB962C8B-B14F-4D97-AF65-F5344CB8AC3E}">
        <p14:creationId xmlns:p14="http://schemas.microsoft.com/office/powerpoint/2010/main" val="16990134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3B3144-8878-4035-B167-FCC8C7D398A9}"/>
              </a:ext>
            </a:extLst>
          </p:cNvPr>
          <p:cNvSpPr>
            <a:spLocks noGrp="1"/>
          </p:cNvSpPr>
          <p:nvPr>
            <p:ph idx="1"/>
          </p:nvPr>
        </p:nvSpPr>
        <p:spPr>
          <a:xfrm>
            <a:off x="665205" y="762944"/>
            <a:ext cx="10515600" cy="4351338"/>
          </a:xfrm>
        </p:spPr>
        <p:txBody>
          <a:bodyPr/>
          <a:lstStyle/>
          <a:p>
            <a:pPr marL="0" indent="0">
              <a:buNone/>
            </a:pPr>
            <a:r>
              <a:rPr lang="en-GB" b="0" i="0" dirty="0">
                <a:solidFill>
                  <a:srgbClr val="007EB6"/>
                </a:solidFill>
                <a:effectLst/>
                <a:latin typeface="Expert Sans Light"/>
              </a:rPr>
              <a:t>“People want to start afresh, leading healthier, happier lives with more accountability for our society’s welfare as well.”</a:t>
            </a:r>
          </a:p>
          <a:p>
            <a:pPr marL="3657600" lvl="8" indent="0">
              <a:buNone/>
            </a:pPr>
            <a:r>
              <a:rPr lang="en-GB" dirty="0">
                <a:solidFill>
                  <a:srgbClr val="007EB6"/>
                </a:solidFill>
                <a:latin typeface="Expert Sans Light"/>
              </a:rPr>
              <a:t>					(Mike Saul, 2021)</a:t>
            </a:r>
            <a:endParaRPr lang="en-GB" b="0" i="0" dirty="0">
              <a:solidFill>
                <a:srgbClr val="007EB6"/>
              </a:solidFill>
              <a:effectLst/>
              <a:latin typeface="Expert Sans Light"/>
            </a:endParaRPr>
          </a:p>
          <a:p>
            <a:endParaRPr lang="en-GB" dirty="0">
              <a:solidFill>
                <a:srgbClr val="007EB6"/>
              </a:solidFill>
              <a:latin typeface="Expert Sans Light"/>
            </a:endParaRPr>
          </a:p>
          <a:p>
            <a:pPr marL="0" indent="0">
              <a:buNone/>
            </a:pPr>
            <a:r>
              <a:rPr lang="en-GB" b="0" i="0" dirty="0">
                <a:solidFill>
                  <a:srgbClr val="007EB6"/>
                </a:solidFill>
                <a:effectLst/>
                <a:latin typeface="Expert Sans Light"/>
              </a:rPr>
              <a:t>“Wellness practices (healthy habits) are a lifestyle route to an improved state of wellbeing... The decline in human wellbeing that is being witnessed so conspicuously at present means it is more coveted than ever”</a:t>
            </a:r>
          </a:p>
          <a:p>
            <a:pPr marL="0" indent="0">
              <a:buNone/>
            </a:pPr>
            <a:r>
              <a:rPr lang="en-GB" dirty="0">
                <a:solidFill>
                  <a:srgbClr val="007EB6"/>
                </a:solidFill>
                <a:latin typeface="Expert Sans Light"/>
              </a:rPr>
              <a:t>								</a:t>
            </a:r>
            <a:r>
              <a:rPr lang="en-GB" sz="1800" dirty="0">
                <a:solidFill>
                  <a:srgbClr val="007EB6"/>
                </a:solidFill>
                <a:latin typeface="Expert Sans Light"/>
              </a:rPr>
              <a:t>(Anni Hood, 2021</a:t>
            </a:r>
            <a:r>
              <a:rPr lang="en-GB" dirty="0">
                <a:solidFill>
                  <a:srgbClr val="007EB6"/>
                </a:solidFill>
                <a:latin typeface="Expert Sans Light"/>
              </a:rPr>
              <a:t>)</a:t>
            </a:r>
            <a:endParaRPr lang="en-GB" b="0" i="0" dirty="0">
              <a:solidFill>
                <a:srgbClr val="007EB6"/>
              </a:solidFill>
              <a:effectLst/>
              <a:latin typeface="Expert Sans Light"/>
            </a:endParaRPr>
          </a:p>
          <a:p>
            <a:pPr marL="0" indent="0">
              <a:buNone/>
            </a:pPr>
            <a:endParaRPr lang="en-GB" dirty="0"/>
          </a:p>
        </p:txBody>
      </p:sp>
    </p:spTree>
    <p:extLst>
      <p:ext uri="{BB962C8B-B14F-4D97-AF65-F5344CB8AC3E}">
        <p14:creationId xmlns:p14="http://schemas.microsoft.com/office/powerpoint/2010/main" val="7059420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A21D6A-3CDD-2948-BDA4-2FA7A487E305}"/>
              </a:ext>
            </a:extLst>
          </p:cNvPr>
          <p:cNvSpPr txBox="1"/>
          <p:nvPr/>
        </p:nvSpPr>
        <p:spPr>
          <a:xfrm>
            <a:off x="349455" y="222142"/>
            <a:ext cx="8614346" cy="707886"/>
          </a:xfrm>
          <a:prstGeom prst="rect">
            <a:avLst/>
          </a:prstGeom>
          <a:noFill/>
        </p:spPr>
        <p:txBody>
          <a:bodyPr wrap="none" rtlCol="0">
            <a:spAutoFit/>
          </a:bodyPr>
          <a:lstStyle/>
          <a:p>
            <a:pPr>
              <a:spcAft>
                <a:spcPts val="600"/>
              </a:spcAft>
            </a:pPr>
            <a:r>
              <a:rPr lang="en-GB" sz="4000" b="1" dirty="0"/>
              <a:t>Health &amp; Wellbeing: the Covid-19 effect</a:t>
            </a:r>
          </a:p>
        </p:txBody>
      </p:sp>
      <p:pic>
        <p:nvPicPr>
          <p:cNvPr id="4" name="Picture 3">
            <a:extLst>
              <a:ext uri="{FF2B5EF4-FFF2-40B4-BE49-F238E27FC236}">
                <a16:creationId xmlns:a16="http://schemas.microsoft.com/office/drawing/2014/main" id="{74249757-25CD-C74B-89CF-9B7AF05E0318}"/>
              </a:ext>
            </a:extLst>
          </p:cNvPr>
          <p:cNvPicPr>
            <a:picLocks noChangeAspect="1"/>
          </p:cNvPicPr>
          <p:nvPr/>
        </p:nvPicPr>
        <p:blipFill>
          <a:blip r:embed="rId3"/>
          <a:stretch>
            <a:fillRect/>
          </a:stretch>
        </p:blipFill>
        <p:spPr>
          <a:xfrm>
            <a:off x="487558" y="1189748"/>
            <a:ext cx="5412201" cy="4614613"/>
          </a:xfrm>
          <a:prstGeom prst="rect">
            <a:avLst/>
          </a:prstGeom>
        </p:spPr>
      </p:pic>
      <p:sp>
        <p:nvSpPr>
          <p:cNvPr id="7" name="TextBox 6">
            <a:extLst>
              <a:ext uri="{FF2B5EF4-FFF2-40B4-BE49-F238E27FC236}">
                <a16:creationId xmlns:a16="http://schemas.microsoft.com/office/drawing/2014/main" id="{76B23FFF-8E90-2B49-9E1E-A962FCBE8DE4}"/>
              </a:ext>
            </a:extLst>
          </p:cNvPr>
          <p:cNvSpPr txBox="1"/>
          <p:nvPr/>
        </p:nvSpPr>
        <p:spPr>
          <a:xfrm>
            <a:off x="7417596" y="4646102"/>
            <a:ext cx="3382077" cy="923330"/>
          </a:xfrm>
          <a:prstGeom prst="rect">
            <a:avLst/>
          </a:prstGeom>
          <a:noFill/>
        </p:spPr>
        <p:txBody>
          <a:bodyPr wrap="square" rtlCol="0">
            <a:spAutoFit/>
          </a:bodyPr>
          <a:lstStyle/>
          <a:p>
            <a:pPr algn="ctr"/>
            <a:r>
              <a:rPr lang="en-GB" dirty="0">
                <a:hlinkClick r:id="rId4"/>
              </a:rPr>
              <a:t>A great webinar about supporting mental health and wellbeing in the industry.</a:t>
            </a:r>
            <a:endParaRPr lang="en-GB" dirty="0"/>
          </a:p>
        </p:txBody>
      </p:sp>
      <p:pic>
        <p:nvPicPr>
          <p:cNvPr id="10" name="Graphic 9" descr="Web design with solid fill">
            <a:extLst>
              <a:ext uri="{FF2B5EF4-FFF2-40B4-BE49-F238E27FC236}">
                <a16:creationId xmlns:a16="http://schemas.microsoft.com/office/drawing/2014/main" id="{889D6710-A65C-4D48-A099-CBDADF6794F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341379" y="4640366"/>
            <a:ext cx="914400" cy="914400"/>
          </a:xfrm>
          <a:prstGeom prst="rect">
            <a:avLst/>
          </a:prstGeom>
        </p:spPr>
      </p:pic>
    </p:spTree>
    <p:extLst>
      <p:ext uri="{BB962C8B-B14F-4D97-AF65-F5344CB8AC3E}">
        <p14:creationId xmlns:p14="http://schemas.microsoft.com/office/powerpoint/2010/main" val="30199322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1FC14F02-FC80-4AC2-B2C1-B5648CCE2D9F}"/>
              </a:ext>
            </a:extLst>
          </p:cNvPr>
          <p:cNvPicPr>
            <a:picLocks noChangeAspect="1" noChangeArrowheads="1"/>
          </p:cNvPicPr>
          <p:nvPr/>
        </p:nvPicPr>
        <p:blipFill>
          <a:blip r:embed="rId3">
            <a:alphaModFix amt="20000"/>
            <a:extLst>
              <a:ext uri="{28A0092B-C50C-407E-A947-70E740481C1C}">
                <a14:useLocalDpi xmlns:a14="http://schemas.microsoft.com/office/drawing/2010/main" val="0"/>
              </a:ext>
            </a:extLst>
          </a:blip>
          <a:srcRect/>
          <a:stretch>
            <a:fillRect/>
          </a:stretch>
        </p:blipFill>
        <p:spPr bwMode="auto">
          <a:xfrm>
            <a:off x="0" y="0"/>
            <a:ext cx="12192000" cy="5978769"/>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6">
            <a:extLst>
              <a:ext uri="{FF2B5EF4-FFF2-40B4-BE49-F238E27FC236}">
                <a16:creationId xmlns:a16="http://schemas.microsoft.com/office/drawing/2014/main" id="{CCC56BDA-65B5-4F4C-A309-774AC3345773}"/>
              </a:ext>
            </a:extLst>
          </p:cNvPr>
          <p:cNvSpPr>
            <a:spLocks noGrp="1"/>
          </p:cNvSpPr>
          <p:nvPr>
            <p:ph idx="1"/>
          </p:nvPr>
        </p:nvSpPr>
        <p:spPr>
          <a:xfrm>
            <a:off x="838200" y="1403595"/>
            <a:ext cx="10515600" cy="4351338"/>
          </a:xfrm>
        </p:spPr>
        <p:txBody>
          <a:bodyPr/>
          <a:lstStyle/>
          <a:p>
            <a:pPr marL="0" indent="0">
              <a:buNone/>
            </a:pPr>
            <a:r>
              <a:rPr lang="en-GB" sz="6600" dirty="0"/>
              <a:t>What do you think our post Covid-19 , health savvy guests are looking for?</a:t>
            </a:r>
          </a:p>
        </p:txBody>
      </p:sp>
    </p:spTree>
    <p:extLst>
      <p:ext uri="{BB962C8B-B14F-4D97-AF65-F5344CB8AC3E}">
        <p14:creationId xmlns:p14="http://schemas.microsoft.com/office/powerpoint/2010/main" val="3805465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p:cTn id="7" dur="1000" fill="hold"/>
                                        <p:tgtEl>
                                          <p:spTgt spid="7">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7">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7">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77B864C5-7378-4939-A12B-A84EAEBCD280}"/>
              </a:ext>
            </a:extLst>
          </p:cNvPr>
          <p:cNvPicPr>
            <a:picLocks noGrp="1" noChangeAspect="1"/>
          </p:cNvPicPr>
          <p:nvPr>
            <p:ph idx="1"/>
          </p:nvPr>
        </p:nvPicPr>
        <p:blipFill rotWithShape="1">
          <a:blip r:embed="rId3"/>
          <a:srcRect l="66267" t="9684" r="8192" b="45548"/>
          <a:stretch/>
        </p:blipFill>
        <p:spPr>
          <a:xfrm>
            <a:off x="1471166" y="0"/>
            <a:ext cx="8701348" cy="5974773"/>
          </a:xfrm>
          <a:prstGeom prst="rect">
            <a:avLst/>
          </a:prstGeom>
        </p:spPr>
      </p:pic>
      <p:sp>
        <p:nvSpPr>
          <p:cNvPr id="3" name="TextBox 2">
            <a:extLst>
              <a:ext uri="{FF2B5EF4-FFF2-40B4-BE49-F238E27FC236}">
                <a16:creationId xmlns:a16="http://schemas.microsoft.com/office/drawing/2014/main" id="{2C6E1BD1-5682-4771-A11D-8B36B2E9FE3C}"/>
              </a:ext>
            </a:extLst>
          </p:cNvPr>
          <p:cNvSpPr txBox="1"/>
          <p:nvPr/>
        </p:nvSpPr>
        <p:spPr>
          <a:xfrm>
            <a:off x="10172514" y="5569527"/>
            <a:ext cx="2019486" cy="276999"/>
          </a:xfrm>
          <a:prstGeom prst="rect">
            <a:avLst/>
          </a:prstGeom>
          <a:noFill/>
        </p:spPr>
        <p:txBody>
          <a:bodyPr wrap="square" rtlCol="0">
            <a:spAutoFit/>
          </a:bodyPr>
          <a:lstStyle/>
          <a:p>
            <a:r>
              <a:rPr lang="en-GB" sz="1200" dirty="0"/>
              <a:t>(UK Hospitality, 2021)</a:t>
            </a:r>
          </a:p>
        </p:txBody>
      </p:sp>
      <p:sp>
        <p:nvSpPr>
          <p:cNvPr id="4" name="TextBox 3">
            <a:extLst>
              <a:ext uri="{FF2B5EF4-FFF2-40B4-BE49-F238E27FC236}">
                <a16:creationId xmlns:a16="http://schemas.microsoft.com/office/drawing/2014/main" id="{9947EB1E-1876-490F-BF5D-62CDCFEDBCAF}"/>
              </a:ext>
            </a:extLst>
          </p:cNvPr>
          <p:cNvSpPr txBox="1"/>
          <p:nvPr/>
        </p:nvSpPr>
        <p:spPr>
          <a:xfrm>
            <a:off x="207818" y="280555"/>
            <a:ext cx="1153391" cy="1077218"/>
          </a:xfrm>
          <a:prstGeom prst="rect">
            <a:avLst/>
          </a:prstGeom>
          <a:noFill/>
        </p:spPr>
        <p:txBody>
          <a:bodyPr wrap="square" rtlCol="0">
            <a:spAutoFit/>
          </a:bodyPr>
          <a:lstStyle/>
          <a:p>
            <a:r>
              <a:rPr lang="en-GB" sz="1600" b="1" dirty="0"/>
              <a:t>Ten consumer behaviours to watch</a:t>
            </a:r>
          </a:p>
        </p:txBody>
      </p:sp>
    </p:spTree>
    <p:extLst>
      <p:ext uri="{BB962C8B-B14F-4D97-AF65-F5344CB8AC3E}">
        <p14:creationId xmlns:p14="http://schemas.microsoft.com/office/powerpoint/2010/main" val="20462707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A21D6A-3CDD-2948-BDA4-2FA7A487E305}"/>
              </a:ext>
            </a:extLst>
          </p:cNvPr>
          <p:cNvSpPr txBox="1"/>
          <p:nvPr/>
        </p:nvSpPr>
        <p:spPr>
          <a:xfrm>
            <a:off x="113506" y="101606"/>
            <a:ext cx="8614346" cy="707886"/>
          </a:xfrm>
          <a:prstGeom prst="rect">
            <a:avLst/>
          </a:prstGeom>
          <a:noFill/>
        </p:spPr>
        <p:txBody>
          <a:bodyPr wrap="none" rtlCol="0">
            <a:spAutoFit/>
          </a:bodyPr>
          <a:lstStyle/>
          <a:p>
            <a:pPr>
              <a:spcAft>
                <a:spcPts val="600"/>
              </a:spcAft>
            </a:pPr>
            <a:r>
              <a:rPr lang="en-GB" sz="4000" b="1" dirty="0"/>
              <a:t>Health &amp; Wellbeing: the Covid-19 effect</a:t>
            </a:r>
          </a:p>
        </p:txBody>
      </p:sp>
      <p:sp>
        <p:nvSpPr>
          <p:cNvPr id="4" name="Rectangle 3">
            <a:extLst>
              <a:ext uri="{FF2B5EF4-FFF2-40B4-BE49-F238E27FC236}">
                <a16:creationId xmlns:a16="http://schemas.microsoft.com/office/drawing/2014/main" id="{AD22E7BB-11C6-E345-8B67-56D84C63DC67}"/>
              </a:ext>
            </a:extLst>
          </p:cNvPr>
          <p:cNvSpPr/>
          <p:nvPr/>
        </p:nvSpPr>
        <p:spPr>
          <a:xfrm>
            <a:off x="5335079" y="5101048"/>
            <a:ext cx="6096000" cy="646331"/>
          </a:xfrm>
          <a:prstGeom prst="rect">
            <a:avLst/>
          </a:prstGeom>
        </p:spPr>
        <p:txBody>
          <a:bodyPr>
            <a:spAutoFit/>
          </a:bodyPr>
          <a:lstStyle/>
          <a:p>
            <a:r>
              <a:rPr lang="en-GB" dirty="0">
                <a:hlinkClick r:id="rId3"/>
              </a:rPr>
              <a:t>https://</a:t>
            </a:r>
            <a:r>
              <a:rPr lang="en-GB" dirty="0" err="1">
                <a:hlinkClick r:id="rId3"/>
              </a:rPr>
              <a:t>www.boutiquehotelier.com</a:t>
            </a:r>
            <a:r>
              <a:rPr lang="en-GB" dirty="0">
                <a:hlinkClick r:id="rId3"/>
              </a:rPr>
              <a:t>/wellness-related-business-could-unlock-revenue-boost-for-hotel-industry/</a:t>
            </a:r>
            <a:endParaRPr lang="en-GB" dirty="0"/>
          </a:p>
        </p:txBody>
      </p:sp>
      <p:pic>
        <p:nvPicPr>
          <p:cNvPr id="13" name="Graphic 12" descr="Web design">
            <a:extLst>
              <a:ext uri="{FF2B5EF4-FFF2-40B4-BE49-F238E27FC236}">
                <a16:creationId xmlns:a16="http://schemas.microsoft.com/office/drawing/2014/main" id="{77906A2E-AE84-DB4F-ADBF-14E0C2556BF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420679" y="4967014"/>
            <a:ext cx="914400" cy="914400"/>
          </a:xfrm>
          <a:prstGeom prst="rect">
            <a:avLst/>
          </a:prstGeom>
        </p:spPr>
      </p:pic>
      <p:pic>
        <p:nvPicPr>
          <p:cNvPr id="8" name="Picture 7" descr="A screenshot of a social media post of a bed&#10;&#10;Description automatically generated">
            <a:extLst>
              <a:ext uri="{FF2B5EF4-FFF2-40B4-BE49-F238E27FC236}">
                <a16:creationId xmlns:a16="http://schemas.microsoft.com/office/drawing/2014/main" id="{571A6314-3C95-9840-B0C5-7CB53390F4FA}"/>
              </a:ext>
            </a:extLst>
          </p:cNvPr>
          <p:cNvPicPr>
            <a:picLocks noChangeAspect="1"/>
          </p:cNvPicPr>
          <p:nvPr/>
        </p:nvPicPr>
        <p:blipFill>
          <a:blip r:embed="rId6"/>
          <a:stretch>
            <a:fillRect/>
          </a:stretch>
        </p:blipFill>
        <p:spPr>
          <a:xfrm>
            <a:off x="265999" y="2151627"/>
            <a:ext cx="3824945" cy="3704284"/>
          </a:xfrm>
          <a:prstGeom prst="rect">
            <a:avLst/>
          </a:prstGeom>
          <a:ln w="88900" cap="sq" cmpd="thickThin">
            <a:solidFill>
              <a:srgbClr val="000000"/>
            </a:solidFill>
            <a:prstDash val="solid"/>
            <a:miter lim="800000"/>
          </a:ln>
          <a:effectLst>
            <a:innerShdw blurRad="76200">
              <a:srgbClr val="000000"/>
            </a:innerShdw>
          </a:effectLst>
        </p:spPr>
      </p:pic>
      <p:pic>
        <p:nvPicPr>
          <p:cNvPr id="10" name="Picture 9" descr="A picture containing text&#10;&#10;Description automatically generated">
            <a:extLst>
              <a:ext uri="{FF2B5EF4-FFF2-40B4-BE49-F238E27FC236}">
                <a16:creationId xmlns:a16="http://schemas.microsoft.com/office/drawing/2014/main" id="{1B35B540-E6C5-F348-9172-E694925EEF71}"/>
              </a:ext>
            </a:extLst>
          </p:cNvPr>
          <p:cNvPicPr>
            <a:picLocks noChangeAspect="1"/>
          </p:cNvPicPr>
          <p:nvPr/>
        </p:nvPicPr>
        <p:blipFill>
          <a:blip r:embed="rId7"/>
          <a:stretch>
            <a:fillRect/>
          </a:stretch>
        </p:blipFill>
        <p:spPr>
          <a:xfrm>
            <a:off x="7662268" y="1002089"/>
            <a:ext cx="4149372" cy="3704284"/>
          </a:xfrm>
          <a:prstGeom prst="rect">
            <a:avLst/>
          </a:prstGeom>
          <a:ln w="88900" cap="sq" cmpd="thickThin">
            <a:solidFill>
              <a:srgbClr val="000000"/>
            </a:solidFill>
            <a:prstDash val="solid"/>
            <a:miter lim="800000"/>
          </a:ln>
          <a:effectLst>
            <a:innerShdw blurRad="76200">
              <a:srgbClr val="000000"/>
            </a:innerShdw>
          </a:effectLst>
        </p:spPr>
      </p:pic>
      <p:pic>
        <p:nvPicPr>
          <p:cNvPr id="12" name="Picture 11" descr="Graphical user interface, text, application&#10;&#10;Description automatically generated">
            <a:extLst>
              <a:ext uri="{FF2B5EF4-FFF2-40B4-BE49-F238E27FC236}">
                <a16:creationId xmlns:a16="http://schemas.microsoft.com/office/drawing/2014/main" id="{F7091F38-8A8E-4844-A151-3E12A99520CB}"/>
              </a:ext>
            </a:extLst>
          </p:cNvPr>
          <p:cNvPicPr>
            <a:picLocks noChangeAspect="1"/>
          </p:cNvPicPr>
          <p:nvPr/>
        </p:nvPicPr>
        <p:blipFill>
          <a:blip r:embed="rId8"/>
          <a:stretch>
            <a:fillRect/>
          </a:stretch>
        </p:blipFill>
        <p:spPr>
          <a:xfrm>
            <a:off x="4028242" y="1275849"/>
            <a:ext cx="4021155" cy="3237691"/>
          </a:xfrm>
          <a:prstGeom prst="rect">
            <a:avLst/>
          </a:prstGeom>
          <a:ln w="88900" cap="sq" cmpd="thickThin">
            <a:solidFill>
              <a:srgbClr val="000000"/>
            </a:solidFill>
            <a:prstDash val="solid"/>
            <a:miter lim="800000"/>
          </a:ln>
          <a:effectLst>
            <a:innerShdw blurRad="76200">
              <a:srgbClr val="000000"/>
            </a:innerShdw>
          </a:effectLst>
        </p:spPr>
      </p:pic>
      <p:sp>
        <p:nvSpPr>
          <p:cNvPr id="2" name="TextBox 1">
            <a:extLst>
              <a:ext uri="{FF2B5EF4-FFF2-40B4-BE49-F238E27FC236}">
                <a16:creationId xmlns:a16="http://schemas.microsoft.com/office/drawing/2014/main" id="{FD095991-9802-B546-98EF-C19090D0E019}"/>
              </a:ext>
            </a:extLst>
          </p:cNvPr>
          <p:cNvSpPr txBox="1"/>
          <p:nvPr/>
        </p:nvSpPr>
        <p:spPr>
          <a:xfrm>
            <a:off x="1027906" y="1151635"/>
            <a:ext cx="2871748" cy="646331"/>
          </a:xfrm>
          <a:prstGeom prst="rect">
            <a:avLst/>
          </a:prstGeom>
          <a:noFill/>
        </p:spPr>
        <p:txBody>
          <a:bodyPr wrap="none" rtlCol="0">
            <a:spAutoFit/>
          </a:bodyPr>
          <a:lstStyle/>
          <a:p>
            <a:r>
              <a:rPr lang="en-GB" dirty="0">
                <a:hlinkClick r:id="rId9"/>
              </a:rPr>
              <a:t>What will travel look like in a</a:t>
            </a:r>
          </a:p>
          <a:p>
            <a:r>
              <a:rPr lang="en-GB" dirty="0">
                <a:hlinkClick r:id="rId9"/>
              </a:rPr>
              <a:t>Post-</a:t>
            </a:r>
            <a:r>
              <a:rPr lang="en-GB" dirty="0" err="1">
                <a:hlinkClick r:id="rId9"/>
              </a:rPr>
              <a:t>Covid</a:t>
            </a:r>
            <a:r>
              <a:rPr lang="en-GB" dirty="0">
                <a:hlinkClick r:id="rId9"/>
              </a:rPr>
              <a:t> world?</a:t>
            </a:r>
            <a:endParaRPr lang="en-GB" dirty="0"/>
          </a:p>
        </p:txBody>
      </p:sp>
      <p:pic>
        <p:nvPicPr>
          <p:cNvPr id="7" name="Graphic 6" descr="Newspaper with solid fill">
            <a:extLst>
              <a:ext uri="{FF2B5EF4-FFF2-40B4-BE49-F238E27FC236}">
                <a16:creationId xmlns:a16="http://schemas.microsoft.com/office/drawing/2014/main" id="{F866AC8D-6D12-F34B-B215-50E011391E45}"/>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265999" y="1002089"/>
            <a:ext cx="914400" cy="914400"/>
          </a:xfrm>
          <a:prstGeom prst="rect">
            <a:avLst/>
          </a:prstGeom>
        </p:spPr>
      </p:pic>
    </p:spTree>
    <p:extLst>
      <p:ext uri="{BB962C8B-B14F-4D97-AF65-F5344CB8AC3E}">
        <p14:creationId xmlns:p14="http://schemas.microsoft.com/office/powerpoint/2010/main" val="21673866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A21D6A-3CDD-2948-BDA4-2FA7A487E305}"/>
              </a:ext>
            </a:extLst>
          </p:cNvPr>
          <p:cNvSpPr txBox="1"/>
          <p:nvPr/>
        </p:nvSpPr>
        <p:spPr>
          <a:xfrm>
            <a:off x="111460" y="29672"/>
            <a:ext cx="8614346" cy="707886"/>
          </a:xfrm>
          <a:prstGeom prst="rect">
            <a:avLst/>
          </a:prstGeom>
          <a:noFill/>
        </p:spPr>
        <p:txBody>
          <a:bodyPr wrap="none" rtlCol="0">
            <a:spAutoFit/>
          </a:bodyPr>
          <a:lstStyle/>
          <a:p>
            <a:pPr>
              <a:spcAft>
                <a:spcPts val="600"/>
              </a:spcAft>
            </a:pPr>
            <a:r>
              <a:rPr lang="en-GB" sz="4000" b="1" dirty="0"/>
              <a:t>Health &amp; Wellbeing: the Covid-19 effect</a:t>
            </a:r>
          </a:p>
        </p:txBody>
      </p:sp>
      <p:pic>
        <p:nvPicPr>
          <p:cNvPr id="9" name="Picture 8">
            <a:extLst>
              <a:ext uri="{FF2B5EF4-FFF2-40B4-BE49-F238E27FC236}">
                <a16:creationId xmlns:a16="http://schemas.microsoft.com/office/drawing/2014/main" id="{672B691D-DAC2-8D46-AF08-920ED2347781}"/>
              </a:ext>
            </a:extLst>
          </p:cNvPr>
          <p:cNvPicPr>
            <a:picLocks noChangeAspect="1"/>
          </p:cNvPicPr>
          <p:nvPr/>
        </p:nvPicPr>
        <p:blipFill>
          <a:blip r:embed="rId3"/>
          <a:stretch>
            <a:fillRect/>
          </a:stretch>
        </p:blipFill>
        <p:spPr>
          <a:xfrm>
            <a:off x="53178" y="674514"/>
            <a:ext cx="5696269" cy="5264941"/>
          </a:xfrm>
          <a:prstGeom prst="rect">
            <a:avLst/>
          </a:prstGeom>
        </p:spPr>
      </p:pic>
      <p:sp>
        <p:nvSpPr>
          <p:cNvPr id="11" name="TextBox 10">
            <a:extLst>
              <a:ext uri="{FF2B5EF4-FFF2-40B4-BE49-F238E27FC236}">
                <a16:creationId xmlns:a16="http://schemas.microsoft.com/office/drawing/2014/main" id="{06DF13A8-6D36-C348-8F5A-B15A6A19513B}"/>
              </a:ext>
            </a:extLst>
          </p:cNvPr>
          <p:cNvSpPr txBox="1"/>
          <p:nvPr/>
        </p:nvSpPr>
        <p:spPr>
          <a:xfrm>
            <a:off x="6489378" y="5537145"/>
            <a:ext cx="4761303" cy="369332"/>
          </a:xfrm>
          <a:prstGeom prst="rect">
            <a:avLst/>
          </a:prstGeom>
          <a:noFill/>
        </p:spPr>
        <p:txBody>
          <a:bodyPr wrap="none" rtlCol="0">
            <a:spAutoFit/>
          </a:bodyPr>
          <a:lstStyle/>
          <a:p>
            <a:r>
              <a:rPr lang="en-GB" dirty="0">
                <a:hlinkClick r:id="rId4"/>
              </a:rPr>
              <a:t>Tackling mental health in the Hospitality industry.</a:t>
            </a:r>
            <a:endParaRPr lang="en-GB" dirty="0"/>
          </a:p>
        </p:txBody>
      </p:sp>
      <p:pic>
        <p:nvPicPr>
          <p:cNvPr id="21" name="Graphic 20" descr="Newspaper with solid fill">
            <a:extLst>
              <a:ext uri="{FF2B5EF4-FFF2-40B4-BE49-F238E27FC236}">
                <a16:creationId xmlns:a16="http://schemas.microsoft.com/office/drawing/2014/main" id="{3B91A2CC-936E-0343-9ACC-4C59DEF973B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554412" y="4976536"/>
            <a:ext cx="1083175" cy="1083175"/>
          </a:xfrm>
          <a:prstGeom prst="rect">
            <a:avLst/>
          </a:prstGeom>
        </p:spPr>
      </p:pic>
      <p:pic>
        <p:nvPicPr>
          <p:cNvPr id="22" name="Picture 21" descr="A wooden sign on a beach&#10;&#10;Description automatically generated with medium confidence">
            <a:extLst>
              <a:ext uri="{FF2B5EF4-FFF2-40B4-BE49-F238E27FC236}">
                <a16:creationId xmlns:a16="http://schemas.microsoft.com/office/drawing/2014/main" id="{462856C5-40E2-C646-BE73-E641ED51F0EA}"/>
              </a:ext>
            </a:extLst>
          </p:cNvPr>
          <p:cNvPicPr>
            <a:picLocks noChangeAspect="1"/>
          </p:cNvPicPr>
          <p:nvPr/>
        </p:nvPicPr>
        <p:blipFill>
          <a:blip r:embed="rId7"/>
          <a:stretch>
            <a:fillRect/>
          </a:stretch>
        </p:blipFill>
        <p:spPr>
          <a:xfrm>
            <a:off x="6555058" y="798289"/>
            <a:ext cx="5324008" cy="3455823"/>
          </a:xfrm>
          <a:prstGeom prst="rect">
            <a:avLst/>
          </a:prstGeom>
        </p:spPr>
      </p:pic>
      <p:pic>
        <p:nvPicPr>
          <p:cNvPr id="23" name="Graphic 22" descr="Newspaper with solid fill">
            <a:extLst>
              <a:ext uri="{FF2B5EF4-FFF2-40B4-BE49-F238E27FC236}">
                <a16:creationId xmlns:a16="http://schemas.microsoft.com/office/drawing/2014/main" id="{837E7E2B-5857-5742-93ED-05F7CFE16CB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059044" y="4385296"/>
            <a:ext cx="1083175" cy="1083175"/>
          </a:xfrm>
          <a:prstGeom prst="rect">
            <a:avLst/>
          </a:prstGeom>
        </p:spPr>
      </p:pic>
      <p:sp>
        <p:nvSpPr>
          <p:cNvPr id="24" name="TextBox 23">
            <a:extLst>
              <a:ext uri="{FF2B5EF4-FFF2-40B4-BE49-F238E27FC236}">
                <a16:creationId xmlns:a16="http://schemas.microsoft.com/office/drawing/2014/main" id="{2606876A-6DAB-014C-A606-D742857450D9}"/>
              </a:ext>
            </a:extLst>
          </p:cNvPr>
          <p:cNvSpPr txBox="1"/>
          <p:nvPr/>
        </p:nvSpPr>
        <p:spPr>
          <a:xfrm>
            <a:off x="7981649" y="4453389"/>
            <a:ext cx="3788512" cy="1200329"/>
          </a:xfrm>
          <a:prstGeom prst="rect">
            <a:avLst/>
          </a:prstGeom>
          <a:noFill/>
        </p:spPr>
        <p:txBody>
          <a:bodyPr wrap="square" rtlCol="0">
            <a:spAutoFit/>
          </a:bodyPr>
          <a:lstStyle/>
          <a:p>
            <a:pPr algn="ctr"/>
            <a:r>
              <a:rPr lang="en-GB" dirty="0">
                <a:hlinkClick r:id="rId8"/>
              </a:rPr>
              <a:t>Top Strategies for Post-Crisis Planning in Urgent Times of Wellbeing and Health</a:t>
            </a:r>
            <a:endParaRPr lang="en-GB" dirty="0"/>
          </a:p>
          <a:p>
            <a:pPr algn="ctr"/>
            <a:endParaRPr lang="en-GB" dirty="0"/>
          </a:p>
        </p:txBody>
      </p:sp>
    </p:spTree>
    <p:extLst>
      <p:ext uri="{BB962C8B-B14F-4D97-AF65-F5344CB8AC3E}">
        <p14:creationId xmlns:p14="http://schemas.microsoft.com/office/powerpoint/2010/main" val="6930508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3" name="Online Media 2" descr="Miraval Arizona Resort &amp; Spa">
            <a:hlinkClick r:id="" action="ppaction://media"/>
            <a:extLst>
              <a:ext uri="{FF2B5EF4-FFF2-40B4-BE49-F238E27FC236}">
                <a16:creationId xmlns:a16="http://schemas.microsoft.com/office/drawing/2014/main" id="{2F01C5FB-D0D9-2D42-8B0E-C95B4E52F754}"/>
              </a:ext>
            </a:extLst>
          </p:cNvPr>
          <p:cNvPicPr>
            <a:picLocks noRot="1" noChangeAspect="1"/>
          </p:cNvPicPr>
          <p:nvPr>
            <a:videoFile r:link="rId1"/>
          </p:nvPr>
        </p:nvPicPr>
        <p:blipFill>
          <a:blip r:embed="rId4"/>
          <a:stretch>
            <a:fillRect/>
          </a:stretch>
        </p:blipFill>
        <p:spPr>
          <a:xfrm>
            <a:off x="225292" y="229304"/>
            <a:ext cx="9775583" cy="5498765"/>
          </a:xfrm>
          <a:prstGeom prst="rect">
            <a:avLst/>
          </a:prstGeom>
        </p:spPr>
      </p:pic>
      <p:sp>
        <p:nvSpPr>
          <p:cNvPr id="12" name="TextBox 11">
            <a:extLst>
              <a:ext uri="{FF2B5EF4-FFF2-40B4-BE49-F238E27FC236}">
                <a16:creationId xmlns:a16="http://schemas.microsoft.com/office/drawing/2014/main" id="{2A2656C6-8E75-444C-B0AF-F3C569FAE3EC}"/>
              </a:ext>
            </a:extLst>
          </p:cNvPr>
          <p:cNvSpPr txBox="1"/>
          <p:nvPr/>
        </p:nvSpPr>
        <p:spPr>
          <a:xfrm>
            <a:off x="10346207" y="103052"/>
            <a:ext cx="1733873" cy="1323439"/>
          </a:xfrm>
          <a:prstGeom prst="rect">
            <a:avLst/>
          </a:prstGeom>
          <a:noFill/>
        </p:spPr>
        <p:txBody>
          <a:bodyPr wrap="none" rtlCol="0">
            <a:spAutoFit/>
          </a:bodyPr>
          <a:lstStyle/>
          <a:p>
            <a:pPr algn="r"/>
            <a:r>
              <a:rPr lang="en-GB" sz="4000" dirty="0"/>
              <a:t>Miraval</a:t>
            </a:r>
          </a:p>
          <a:p>
            <a:pPr algn="r"/>
            <a:r>
              <a:rPr lang="en-GB" sz="4000" dirty="0"/>
              <a:t>Resorts</a:t>
            </a:r>
          </a:p>
        </p:txBody>
      </p:sp>
    </p:spTree>
    <p:extLst>
      <p:ext uri="{BB962C8B-B14F-4D97-AF65-F5344CB8AC3E}">
        <p14:creationId xmlns:p14="http://schemas.microsoft.com/office/powerpoint/2010/main" val="2613420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FC5FB037-4200-3C48-9392-B4B2381747C0}"/>
              </a:ext>
            </a:extLst>
          </p:cNvPr>
          <p:cNvPicPr>
            <a:picLocks noChangeAspect="1"/>
          </p:cNvPicPr>
          <p:nvPr/>
        </p:nvPicPr>
        <p:blipFill>
          <a:blip r:embed="rId4"/>
          <a:stretch>
            <a:fillRect/>
          </a:stretch>
        </p:blipFill>
        <p:spPr>
          <a:xfrm>
            <a:off x="10142734" y="5997422"/>
            <a:ext cx="1865538" cy="621846"/>
          </a:xfrm>
          <a:prstGeom prst="rect">
            <a:avLst/>
          </a:prstGeom>
        </p:spPr>
      </p:pic>
      <p:sp>
        <p:nvSpPr>
          <p:cNvPr id="4" name="TextBox 3">
            <a:extLst>
              <a:ext uri="{FF2B5EF4-FFF2-40B4-BE49-F238E27FC236}">
                <a16:creationId xmlns:a16="http://schemas.microsoft.com/office/drawing/2014/main" id="{02B953BB-EEEB-3C46-8CDF-4B6626568B69}"/>
              </a:ext>
            </a:extLst>
          </p:cNvPr>
          <p:cNvSpPr txBox="1"/>
          <p:nvPr/>
        </p:nvSpPr>
        <p:spPr>
          <a:xfrm>
            <a:off x="9936190" y="352599"/>
            <a:ext cx="2255810" cy="1200329"/>
          </a:xfrm>
          <a:prstGeom prst="rect">
            <a:avLst/>
          </a:prstGeom>
          <a:noFill/>
        </p:spPr>
        <p:txBody>
          <a:bodyPr wrap="none" rtlCol="0">
            <a:spAutoFit/>
          </a:bodyPr>
          <a:lstStyle/>
          <a:p>
            <a:pPr algn="r"/>
            <a:r>
              <a:rPr lang="en-GB" sz="3600" dirty="0"/>
              <a:t>The Scarlet</a:t>
            </a:r>
          </a:p>
          <a:p>
            <a:pPr algn="r"/>
            <a:r>
              <a:rPr lang="en-GB" sz="3600" dirty="0"/>
              <a:t>Cornwall</a:t>
            </a:r>
          </a:p>
        </p:txBody>
      </p:sp>
      <p:pic>
        <p:nvPicPr>
          <p:cNvPr id="5" name="Online Media 4" descr="The Scarlet Hotel">
            <a:hlinkClick r:id="" action="ppaction://media"/>
            <a:extLst>
              <a:ext uri="{FF2B5EF4-FFF2-40B4-BE49-F238E27FC236}">
                <a16:creationId xmlns:a16="http://schemas.microsoft.com/office/drawing/2014/main" id="{1E42B8FF-408B-1947-9B62-5FEB06C9C3B1}"/>
              </a:ext>
            </a:extLst>
          </p:cNvPr>
          <p:cNvPicPr>
            <a:picLocks noRot="1" noChangeAspect="1"/>
          </p:cNvPicPr>
          <p:nvPr>
            <a:videoFile r:link="rId1"/>
          </p:nvPr>
        </p:nvPicPr>
        <p:blipFill>
          <a:blip r:embed="rId5"/>
          <a:stretch>
            <a:fillRect/>
          </a:stretch>
        </p:blipFill>
        <p:spPr>
          <a:xfrm>
            <a:off x="136775" y="413019"/>
            <a:ext cx="9654511" cy="5430662"/>
          </a:xfrm>
          <a:prstGeom prst="rect">
            <a:avLst/>
          </a:prstGeom>
        </p:spPr>
      </p:pic>
    </p:spTree>
    <p:extLst>
      <p:ext uri="{BB962C8B-B14F-4D97-AF65-F5344CB8AC3E}">
        <p14:creationId xmlns:p14="http://schemas.microsoft.com/office/powerpoint/2010/main" val="3966533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3A21D6A-3CDD-2948-BDA4-2FA7A487E305}"/>
              </a:ext>
            </a:extLst>
          </p:cNvPr>
          <p:cNvSpPr txBox="1"/>
          <p:nvPr/>
        </p:nvSpPr>
        <p:spPr>
          <a:xfrm>
            <a:off x="10442787" y="4326869"/>
            <a:ext cx="1678665" cy="1538883"/>
          </a:xfrm>
          <a:prstGeom prst="rect">
            <a:avLst/>
          </a:prstGeom>
          <a:noFill/>
        </p:spPr>
        <p:txBody>
          <a:bodyPr wrap="none" rtlCol="0">
            <a:spAutoFit/>
          </a:bodyPr>
          <a:lstStyle/>
          <a:p>
            <a:pPr algn="r">
              <a:spcAft>
                <a:spcPts val="600"/>
              </a:spcAft>
            </a:pPr>
            <a:r>
              <a:rPr lang="en-GB" sz="2800" b="1" dirty="0"/>
              <a:t>Health</a:t>
            </a:r>
          </a:p>
          <a:p>
            <a:pPr algn="r">
              <a:spcAft>
                <a:spcPts val="600"/>
              </a:spcAft>
            </a:pPr>
            <a:r>
              <a:rPr lang="en-GB" sz="2800" b="1" dirty="0"/>
              <a:t>&amp;</a:t>
            </a:r>
          </a:p>
          <a:p>
            <a:pPr algn="r">
              <a:spcAft>
                <a:spcPts val="600"/>
              </a:spcAft>
            </a:pPr>
            <a:r>
              <a:rPr lang="en-GB" sz="2800" b="1" dirty="0"/>
              <a:t>Wellbeing</a:t>
            </a:r>
          </a:p>
        </p:txBody>
      </p:sp>
      <p:pic>
        <p:nvPicPr>
          <p:cNvPr id="6" name="Picture 5" descr="A picture containing drawing&#10;&#10;Description automatically generated">
            <a:extLst>
              <a:ext uri="{FF2B5EF4-FFF2-40B4-BE49-F238E27FC236}">
                <a16:creationId xmlns:a16="http://schemas.microsoft.com/office/drawing/2014/main" id="{9D5A4865-E432-0F45-801E-5FC29972EA3C}"/>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251378" y="284772"/>
            <a:ext cx="1778000" cy="520700"/>
          </a:xfrm>
          <a:prstGeom prst="rect">
            <a:avLst/>
          </a:prstGeom>
        </p:spPr>
      </p:pic>
      <p:pic>
        <p:nvPicPr>
          <p:cNvPr id="2" name="Online Media 1" descr="Wellness Tourism">
            <a:hlinkClick r:id="" action="ppaction://media"/>
            <a:extLst>
              <a:ext uri="{FF2B5EF4-FFF2-40B4-BE49-F238E27FC236}">
                <a16:creationId xmlns:a16="http://schemas.microsoft.com/office/drawing/2014/main" id="{99DC7358-06E1-7443-8BF4-C2F610067CB2}"/>
              </a:ext>
            </a:extLst>
          </p:cNvPr>
          <p:cNvPicPr>
            <a:picLocks noRot="1" noChangeAspect="1"/>
          </p:cNvPicPr>
          <p:nvPr>
            <a:videoFile r:link="rId1"/>
          </p:nvPr>
        </p:nvPicPr>
        <p:blipFill>
          <a:blip r:embed="rId6"/>
          <a:stretch>
            <a:fillRect/>
          </a:stretch>
        </p:blipFill>
        <p:spPr>
          <a:xfrm>
            <a:off x="-347332" y="0"/>
            <a:ext cx="9788132" cy="5505824"/>
          </a:xfrm>
          <a:prstGeom prst="rect">
            <a:avLst/>
          </a:prstGeom>
        </p:spPr>
      </p:pic>
    </p:spTree>
    <p:extLst>
      <p:ext uri="{BB962C8B-B14F-4D97-AF65-F5344CB8AC3E}">
        <p14:creationId xmlns:p14="http://schemas.microsoft.com/office/powerpoint/2010/main" val="1294614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5D26A-889E-4327-96FC-11EB6E9F7822}"/>
              </a:ext>
            </a:extLst>
          </p:cNvPr>
          <p:cNvSpPr>
            <a:spLocks noGrp="1"/>
          </p:cNvSpPr>
          <p:nvPr>
            <p:ph type="title"/>
          </p:nvPr>
        </p:nvSpPr>
        <p:spPr>
          <a:xfrm>
            <a:off x="247973" y="366339"/>
            <a:ext cx="3438144" cy="1124712"/>
          </a:xfrm>
        </p:spPr>
        <p:txBody>
          <a:bodyPr vert="horz" lIns="91440" tIns="45720" rIns="91440" bIns="45720" rtlCol="0" anchor="b">
            <a:noAutofit/>
          </a:bodyPr>
          <a:lstStyle/>
          <a:p>
            <a:r>
              <a:rPr lang="en-US" sz="4000" b="1" dirty="0"/>
              <a:t>Assignment 1:</a:t>
            </a:r>
            <a:br>
              <a:rPr lang="en-US" sz="4000" b="1" dirty="0"/>
            </a:br>
            <a:r>
              <a:rPr lang="en-US" sz="4000" b="1" dirty="0"/>
              <a:t>Student Journal</a:t>
            </a:r>
          </a:p>
        </p:txBody>
      </p:sp>
      <p:sp>
        <p:nvSpPr>
          <p:cNvPr id="4" name="TextBox 3">
            <a:extLst>
              <a:ext uri="{FF2B5EF4-FFF2-40B4-BE49-F238E27FC236}">
                <a16:creationId xmlns:a16="http://schemas.microsoft.com/office/drawing/2014/main" id="{0C5FD6A3-81F1-144C-9E09-9393E557A7FB}"/>
              </a:ext>
            </a:extLst>
          </p:cNvPr>
          <p:cNvSpPr txBox="1"/>
          <p:nvPr/>
        </p:nvSpPr>
        <p:spPr>
          <a:xfrm>
            <a:off x="242142" y="2355365"/>
            <a:ext cx="4349079" cy="3693319"/>
          </a:xfrm>
          <a:prstGeom prst="rect">
            <a:avLst/>
          </a:prstGeom>
          <a:noFill/>
        </p:spPr>
        <p:txBody>
          <a:bodyPr wrap="square" rtlCol="0">
            <a:spAutoFit/>
          </a:bodyPr>
          <a:lstStyle/>
          <a:p>
            <a:pPr marL="285750" indent="-285750" algn="just">
              <a:buFont typeface="Arial" panose="020B0604020202020204" pitchFamily="34" charset="0"/>
              <a:buChar char="•"/>
            </a:pPr>
            <a:r>
              <a:rPr lang="en-GB" dirty="0"/>
              <a:t>Summarise </a:t>
            </a:r>
            <a:r>
              <a:rPr lang="en-GB" b="1" u="sng" dirty="0"/>
              <a:t>briefly</a:t>
            </a:r>
          </a:p>
          <a:p>
            <a:pPr marL="285750" indent="-285750" algn="just">
              <a:buFont typeface="Arial" panose="020B0604020202020204" pitchFamily="34" charset="0"/>
              <a:buChar char="•"/>
            </a:pPr>
            <a:r>
              <a:rPr lang="en-GB" dirty="0"/>
              <a:t>Expand with further knowledge through wider reading</a:t>
            </a:r>
          </a:p>
          <a:p>
            <a:pPr marL="285750" indent="-285750" algn="just">
              <a:buFont typeface="Arial" panose="020B0604020202020204" pitchFamily="34" charset="0"/>
              <a:buChar char="•"/>
            </a:pPr>
            <a:r>
              <a:rPr lang="en-GB" dirty="0"/>
              <a:t>Include personal reflections. What will you look for in the future, when booking a hotel? Is health &amp; wellbeing of importance to you? Why?</a:t>
            </a:r>
          </a:p>
          <a:p>
            <a:pPr marL="285750" indent="-285750" algn="just">
              <a:buFont typeface="Arial" panose="020B0604020202020204" pitchFamily="34" charset="0"/>
              <a:buChar char="•"/>
            </a:pPr>
            <a:r>
              <a:rPr lang="en-GB" dirty="0"/>
              <a:t>Why is wellness important in this industry moving forward?</a:t>
            </a:r>
          </a:p>
          <a:p>
            <a:pPr marL="285750" indent="-285750" algn="just">
              <a:buFont typeface="Arial" panose="020B0604020202020204" pitchFamily="34" charset="0"/>
              <a:buChar char="•"/>
            </a:pPr>
            <a:r>
              <a:rPr lang="en-GB" dirty="0"/>
              <a:t>How has Covid impacted the wellness tourism industry? Will the industry benefit from the pandemic?</a:t>
            </a:r>
          </a:p>
          <a:p>
            <a:pPr marL="285750" indent="-285750" algn="just">
              <a:buFont typeface="Arial" panose="020B0604020202020204" pitchFamily="34" charset="0"/>
              <a:buChar char="•"/>
            </a:pPr>
            <a:endParaRPr lang="en-GB" dirty="0"/>
          </a:p>
        </p:txBody>
      </p:sp>
      <p:sp>
        <p:nvSpPr>
          <p:cNvPr id="3" name="TextBox 2">
            <a:extLst>
              <a:ext uri="{FF2B5EF4-FFF2-40B4-BE49-F238E27FC236}">
                <a16:creationId xmlns:a16="http://schemas.microsoft.com/office/drawing/2014/main" id="{ED5D6E71-697F-D546-B0B0-0889E650BA3F}"/>
              </a:ext>
            </a:extLst>
          </p:cNvPr>
          <p:cNvSpPr txBox="1"/>
          <p:nvPr/>
        </p:nvSpPr>
        <p:spPr>
          <a:xfrm>
            <a:off x="247973" y="1491051"/>
            <a:ext cx="2933175" cy="646331"/>
          </a:xfrm>
          <a:prstGeom prst="rect">
            <a:avLst/>
          </a:prstGeom>
          <a:noFill/>
        </p:spPr>
        <p:txBody>
          <a:bodyPr wrap="none" rtlCol="0">
            <a:spAutoFit/>
          </a:bodyPr>
          <a:lstStyle/>
          <a:p>
            <a:r>
              <a:rPr lang="en-GB" dirty="0"/>
              <a:t>Due: 11</a:t>
            </a:r>
            <a:r>
              <a:rPr lang="en-GB" baseline="30000" dirty="0"/>
              <a:t>th</a:t>
            </a:r>
            <a:r>
              <a:rPr lang="en-GB" dirty="0"/>
              <a:t> February 2022 4pm</a:t>
            </a:r>
          </a:p>
          <a:p>
            <a:r>
              <a:rPr lang="en-GB" dirty="0"/>
              <a:t>750 words (+/- 10%)</a:t>
            </a:r>
          </a:p>
        </p:txBody>
      </p:sp>
      <p:pic>
        <p:nvPicPr>
          <p:cNvPr id="6" name="Picture 5">
            <a:extLst>
              <a:ext uri="{FF2B5EF4-FFF2-40B4-BE49-F238E27FC236}">
                <a16:creationId xmlns:a16="http://schemas.microsoft.com/office/drawing/2014/main" id="{D9E98612-C008-4C20-983E-EA366A817EB9}"/>
              </a:ext>
            </a:extLst>
          </p:cNvPr>
          <p:cNvPicPr>
            <a:picLocks noChangeAspect="1"/>
          </p:cNvPicPr>
          <p:nvPr/>
        </p:nvPicPr>
        <p:blipFill rotWithShape="1">
          <a:blip r:embed="rId3"/>
          <a:srcRect l="70568" t="9425" r="12301" b="43691"/>
          <a:stretch/>
        </p:blipFill>
        <p:spPr>
          <a:xfrm>
            <a:off x="6096000" y="64502"/>
            <a:ext cx="5392883" cy="5782037"/>
          </a:xfrm>
          <a:prstGeom prst="rect">
            <a:avLst/>
          </a:prstGeom>
        </p:spPr>
      </p:pic>
    </p:spTree>
    <p:extLst>
      <p:ext uri="{BB962C8B-B14F-4D97-AF65-F5344CB8AC3E}">
        <p14:creationId xmlns:p14="http://schemas.microsoft.com/office/powerpoint/2010/main" val="829096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E6C10-4861-4537-97E8-28A6733DC4E3}"/>
              </a:ext>
            </a:extLst>
          </p:cNvPr>
          <p:cNvSpPr>
            <a:spLocks noGrp="1"/>
          </p:cNvSpPr>
          <p:nvPr>
            <p:ph type="title"/>
          </p:nvPr>
        </p:nvSpPr>
        <p:spPr>
          <a:xfrm>
            <a:off x="838200" y="365127"/>
            <a:ext cx="10515600" cy="684356"/>
          </a:xfrm>
        </p:spPr>
        <p:txBody>
          <a:bodyPr/>
          <a:lstStyle/>
          <a:p>
            <a:r>
              <a:rPr lang="en-GB" sz="2600" b="1" dirty="0">
                <a:solidFill>
                  <a:schemeClr val="tx1"/>
                </a:solidFill>
              </a:rPr>
              <a:t>Bibliography</a:t>
            </a:r>
            <a:br>
              <a:rPr lang="en-GB" sz="4400" b="1" dirty="0">
                <a:solidFill>
                  <a:schemeClr val="tx1"/>
                </a:solidFill>
              </a:rPr>
            </a:br>
            <a:endParaRPr lang="en-GB" dirty="0"/>
          </a:p>
        </p:txBody>
      </p:sp>
      <p:sp>
        <p:nvSpPr>
          <p:cNvPr id="3" name="Content Placeholder 2">
            <a:extLst>
              <a:ext uri="{FF2B5EF4-FFF2-40B4-BE49-F238E27FC236}">
                <a16:creationId xmlns:a16="http://schemas.microsoft.com/office/drawing/2014/main" id="{87F19351-0A5E-4C53-A7E7-09244BEA720E}"/>
              </a:ext>
            </a:extLst>
          </p:cNvPr>
          <p:cNvSpPr>
            <a:spLocks noGrp="1"/>
          </p:cNvSpPr>
          <p:nvPr>
            <p:ph idx="1"/>
          </p:nvPr>
        </p:nvSpPr>
        <p:spPr>
          <a:xfrm>
            <a:off x="838200" y="1141269"/>
            <a:ext cx="10515600" cy="4351338"/>
          </a:xfrm>
        </p:spPr>
        <p:txBody>
          <a:bodyPr/>
          <a:lstStyle/>
          <a:p>
            <a:r>
              <a:rPr lang="en-GB" sz="1400" dirty="0">
                <a:solidFill>
                  <a:srgbClr val="000000"/>
                </a:solidFill>
                <a:latin typeface="Open Sans"/>
              </a:rPr>
              <a:t>Avison Young (2019) </a:t>
            </a:r>
            <a:r>
              <a:rPr lang="en-GB" sz="1400" i="1" dirty="0">
                <a:solidFill>
                  <a:srgbClr val="000000"/>
                </a:solidFill>
                <a:latin typeface="Open Sans"/>
              </a:rPr>
              <a:t>The Future Of Wellness In Hospitality</a:t>
            </a:r>
            <a:r>
              <a:rPr lang="en-GB" sz="1400" dirty="0">
                <a:solidFill>
                  <a:srgbClr val="000000"/>
                </a:solidFill>
                <a:latin typeface="Open Sans"/>
              </a:rPr>
              <a:t> [online] Avisonyoung.co.uk. Available at: https://www.avisonyoung.co.uk/documents/38901/59345308/The+Future+of+Wellness+in+Hospitality+-+Oct+19.pdf/44123f9b-a8d3-40f1-9bd3-2510c6c609e3 (Accessed: 19 March 2020).</a:t>
            </a:r>
            <a:endParaRPr lang="en-GB" sz="1400" dirty="0"/>
          </a:p>
          <a:p>
            <a:r>
              <a:rPr lang="en-GB" sz="1400" dirty="0">
                <a:solidFill>
                  <a:srgbClr val="000000"/>
                </a:solidFill>
                <a:latin typeface="Open Sans"/>
              </a:rPr>
              <a:t>Global Wellness Institute (2018) </a:t>
            </a:r>
            <a:r>
              <a:rPr lang="en-GB" sz="1400" i="1" dirty="0">
                <a:solidFill>
                  <a:srgbClr val="000000"/>
                </a:solidFill>
                <a:latin typeface="Open Sans"/>
              </a:rPr>
              <a:t>Europe Wellness Economy Monitor</a:t>
            </a:r>
            <a:r>
              <a:rPr lang="en-GB" sz="1400" dirty="0">
                <a:solidFill>
                  <a:srgbClr val="000000"/>
                </a:solidFill>
                <a:latin typeface="Open Sans"/>
              </a:rPr>
              <a:t> [online] Globalwellnessinstitute.org. Available at: https://globalwellnessinstitute.org/wp-content/uploads/2019/06/GWI_Europe_WellnessEconomyMonitor2018.pdf (Accessed: 19 March 2020).</a:t>
            </a:r>
          </a:p>
          <a:p>
            <a:r>
              <a:rPr lang="en-GB" sz="1400" dirty="0">
                <a:solidFill>
                  <a:srgbClr val="000000"/>
                </a:solidFill>
                <a:latin typeface="Open Sans"/>
              </a:rPr>
              <a:t>Lo, C. (2019) </a:t>
            </a:r>
            <a:r>
              <a:rPr lang="en-GB" sz="1400" i="1" dirty="0">
                <a:solidFill>
                  <a:srgbClr val="000000"/>
                </a:solidFill>
                <a:latin typeface="Open Sans"/>
              </a:rPr>
              <a:t>Hotel Wellness: Making The Most Of A Rising Hospitality Trend</a:t>
            </a:r>
            <a:r>
              <a:rPr lang="en-GB" sz="1400" dirty="0">
                <a:solidFill>
                  <a:srgbClr val="000000"/>
                </a:solidFill>
                <a:latin typeface="Open Sans"/>
              </a:rPr>
              <a:t> [online] </a:t>
            </a:r>
            <a:r>
              <a:rPr lang="en-GB" sz="1400" dirty="0" err="1">
                <a:solidFill>
                  <a:srgbClr val="000000"/>
                </a:solidFill>
                <a:latin typeface="Open Sans"/>
              </a:rPr>
              <a:t>Hotelmanagement</a:t>
            </a:r>
            <a:r>
              <a:rPr lang="en-GB" sz="1400" dirty="0">
                <a:solidFill>
                  <a:srgbClr val="000000"/>
                </a:solidFill>
                <a:latin typeface="Open Sans"/>
              </a:rPr>
              <a:t>. Available at: https://www.hotelmanagement-network.com/features/hotel-wellness-trend/ (Accessed: 19 March 2020).</a:t>
            </a:r>
          </a:p>
          <a:p>
            <a:r>
              <a:rPr lang="en-GB" sz="1400" dirty="0">
                <a:solidFill>
                  <a:srgbClr val="000000"/>
                </a:solidFill>
                <a:latin typeface="Open Sans"/>
              </a:rPr>
              <a:t>World Health Organization (2020) </a:t>
            </a:r>
            <a:r>
              <a:rPr lang="en-GB" sz="1400" i="1" dirty="0">
                <a:solidFill>
                  <a:srgbClr val="000000"/>
                </a:solidFill>
                <a:latin typeface="Open Sans"/>
              </a:rPr>
              <a:t>Constitution</a:t>
            </a:r>
            <a:r>
              <a:rPr lang="en-GB" sz="1400" dirty="0">
                <a:solidFill>
                  <a:srgbClr val="000000"/>
                </a:solidFill>
                <a:latin typeface="Open Sans"/>
              </a:rPr>
              <a:t> [online] Who.int. Available at: &lt;https://www.who.int/about/who-we-are/constitution&gt; (Accessed: 19 March 2020</a:t>
            </a:r>
          </a:p>
          <a:p>
            <a:r>
              <a:rPr lang="en-GB" sz="1400" dirty="0">
                <a:solidFill>
                  <a:srgbClr val="000000"/>
                </a:solidFill>
                <a:latin typeface="Open Sans"/>
              </a:rPr>
              <a:t>Booking.com (2021) </a:t>
            </a:r>
            <a:r>
              <a:rPr lang="en-GB" sz="1400" i="1" dirty="0">
                <a:solidFill>
                  <a:srgbClr val="000000"/>
                </a:solidFill>
                <a:latin typeface="Open Sans"/>
              </a:rPr>
              <a:t>Spotlight – Digital Detox </a:t>
            </a:r>
            <a:r>
              <a:rPr lang="en-GB" sz="1400" dirty="0">
                <a:solidFill>
                  <a:srgbClr val="000000"/>
                </a:solidFill>
                <a:latin typeface="Open Sans"/>
              </a:rPr>
              <a:t>[online] Booking.com. Available </a:t>
            </a:r>
            <a:r>
              <a:rPr lang="en-GB" sz="1400" dirty="0" err="1">
                <a:solidFill>
                  <a:srgbClr val="000000"/>
                </a:solidFill>
                <a:latin typeface="Open Sans"/>
              </a:rPr>
              <a:t>at:https</a:t>
            </a:r>
            <a:r>
              <a:rPr lang="en-GB" sz="1400" dirty="0">
                <a:solidFill>
                  <a:srgbClr val="000000"/>
                </a:solidFill>
                <a:latin typeface="Open Sans"/>
              </a:rPr>
              <a:t>://partner.booking.com/en-</a:t>
            </a:r>
            <a:r>
              <a:rPr lang="en-GB" sz="1400" dirty="0" err="1">
                <a:solidFill>
                  <a:srgbClr val="000000"/>
                </a:solidFill>
                <a:latin typeface="Open Sans"/>
              </a:rPr>
              <a:t>gb</a:t>
            </a:r>
            <a:r>
              <a:rPr lang="en-GB" sz="1400" dirty="0">
                <a:solidFill>
                  <a:srgbClr val="000000"/>
                </a:solidFill>
                <a:latin typeface="Open Sans"/>
              </a:rPr>
              <a:t>/click-magazine/spotlight-digital-detox-hotel ( Accessed: 18 January 2022)</a:t>
            </a:r>
          </a:p>
          <a:p>
            <a:r>
              <a:rPr lang="en-GB" sz="1400" dirty="0">
                <a:solidFill>
                  <a:srgbClr val="000000"/>
                </a:solidFill>
                <a:latin typeface="Open Sans"/>
              </a:rPr>
              <a:t>Global Wellness Institute (2021)</a:t>
            </a:r>
            <a:r>
              <a:rPr lang="en-GB" sz="1400" i="1" dirty="0">
                <a:solidFill>
                  <a:srgbClr val="000000"/>
                </a:solidFill>
                <a:latin typeface="Open Sans"/>
              </a:rPr>
              <a:t>The Global Wellness Economy: Looking Beyond COVID</a:t>
            </a:r>
            <a:r>
              <a:rPr lang="en-GB" sz="1400" dirty="0">
                <a:solidFill>
                  <a:srgbClr val="000000"/>
                </a:solidFill>
                <a:latin typeface="Open Sans"/>
              </a:rPr>
              <a:t> [online]. Available at:</a:t>
            </a:r>
            <a:r>
              <a:rPr lang="en-GB" sz="1400" u="sng" dirty="0">
                <a:solidFill>
                  <a:srgbClr val="000000"/>
                </a:solidFill>
                <a:latin typeface="Open Sans"/>
              </a:rPr>
              <a:t> </a:t>
            </a:r>
            <a:r>
              <a:rPr lang="en-GB" sz="1400" u="sng" dirty="0">
                <a:solidFill>
                  <a:srgbClr val="000000"/>
                </a:solidFill>
                <a:latin typeface="Open Sans"/>
                <a:hlinkClick r:id="rId2"/>
              </a:rPr>
              <a:t>https://global</a:t>
            </a:r>
            <a:r>
              <a:rPr lang="en-GB" sz="1400" u="sng" dirty="0">
                <a:solidFill>
                  <a:srgbClr val="000000"/>
                </a:solidFill>
                <a:latin typeface="Open Sans"/>
              </a:rPr>
              <a:t> </a:t>
            </a:r>
            <a:r>
              <a:rPr lang="en-GB" sz="1400" dirty="0">
                <a:solidFill>
                  <a:srgbClr val="000000"/>
                </a:solidFill>
                <a:latin typeface="Open Sans"/>
              </a:rPr>
              <a:t>welnessnstutute.org/</a:t>
            </a:r>
            <a:r>
              <a:rPr lang="en-GB" sz="1400" dirty="0" err="1">
                <a:solidFill>
                  <a:srgbClr val="000000"/>
                </a:solidFill>
                <a:latin typeface="Open Sans"/>
              </a:rPr>
              <a:t>wp</a:t>
            </a:r>
            <a:r>
              <a:rPr lang="en-GB" sz="1400" dirty="0">
                <a:solidFill>
                  <a:srgbClr val="000000"/>
                </a:solidFill>
                <a:latin typeface="Open Sans"/>
              </a:rPr>
              <a:t>-content/uploads/2021/11/GWI-WE-Monitor-2021_final-digital.pdf ( Accessed: 18 January 2022)</a:t>
            </a:r>
          </a:p>
          <a:p>
            <a:r>
              <a:rPr lang="en-GB" sz="1400" dirty="0">
                <a:solidFill>
                  <a:srgbClr val="000000"/>
                </a:solidFill>
                <a:latin typeface="Open Sans"/>
              </a:rPr>
              <a:t>The Insider (2020) </a:t>
            </a:r>
            <a:r>
              <a:rPr lang="en-GB" sz="1400" i="1" dirty="0">
                <a:solidFill>
                  <a:srgbClr val="000000"/>
                </a:solidFill>
                <a:latin typeface="Open Sans"/>
              </a:rPr>
              <a:t>New normal, new opportunities for the global wellness industry </a:t>
            </a:r>
            <a:r>
              <a:rPr lang="en-GB" sz="1400" dirty="0">
                <a:solidFill>
                  <a:srgbClr val="000000"/>
                </a:solidFill>
                <a:latin typeface="Open Sans"/>
              </a:rPr>
              <a:t>[online] Available at: </a:t>
            </a:r>
            <a:r>
              <a:rPr lang="en-GB" sz="1400" dirty="0">
                <a:solidFill>
                  <a:srgbClr val="000000"/>
                </a:solidFill>
                <a:latin typeface="Open Sans"/>
                <a:hlinkClick r:id="rId3"/>
              </a:rPr>
              <a:t>https://wwwglion.edu/magazine/new-normal-new-opportunities-for-the-global-wellness-industry/</a:t>
            </a:r>
            <a:endParaRPr lang="en-GB" sz="1400" dirty="0">
              <a:solidFill>
                <a:srgbClr val="000000"/>
              </a:solidFill>
              <a:latin typeface="Open Sans"/>
            </a:endParaRPr>
          </a:p>
          <a:p>
            <a:r>
              <a:rPr lang="en-GB" sz="1400" dirty="0">
                <a:solidFill>
                  <a:srgbClr val="000000"/>
                </a:solidFill>
                <a:latin typeface="Open Sans"/>
              </a:rPr>
              <a:t>Wellness Tourism Association (2021) </a:t>
            </a:r>
            <a:r>
              <a:rPr lang="en-GB" sz="1400" i="1" dirty="0">
                <a:solidFill>
                  <a:srgbClr val="000000"/>
                </a:solidFill>
                <a:latin typeface="Open Sans"/>
              </a:rPr>
              <a:t>WTA’s 2021</a:t>
            </a:r>
            <a:r>
              <a:rPr lang="en-GB" sz="1400" dirty="0">
                <a:solidFill>
                  <a:srgbClr val="000000"/>
                </a:solidFill>
                <a:latin typeface="Open Sans"/>
              </a:rPr>
              <a:t> survey </a:t>
            </a:r>
            <a:r>
              <a:rPr lang="en-GB" sz="1400" dirty="0" err="1">
                <a:solidFill>
                  <a:srgbClr val="000000"/>
                </a:solidFill>
                <a:latin typeface="Open Sans"/>
              </a:rPr>
              <a:t>revelas</a:t>
            </a:r>
            <a:r>
              <a:rPr lang="en-GB" sz="1400" dirty="0">
                <a:solidFill>
                  <a:srgbClr val="000000"/>
                </a:solidFill>
                <a:latin typeface="Open Sans"/>
              </a:rPr>
              <a:t> key consumer preferences for future wellness tourism and travel</a:t>
            </a:r>
          </a:p>
          <a:p>
            <a:pPr marL="0" indent="0">
              <a:buNone/>
            </a:pPr>
            <a:endParaRPr lang="en-GB" sz="800" b="0" i="0" dirty="0">
              <a:solidFill>
                <a:srgbClr val="333333"/>
              </a:solidFill>
              <a:effectLst/>
              <a:latin typeface="Georgia" panose="02040502050405020303" pitchFamily="18" charset="0"/>
            </a:endParaRPr>
          </a:p>
          <a:p>
            <a:pPr marL="0" indent="0">
              <a:buNone/>
            </a:pPr>
            <a:endParaRPr lang="en-GB" sz="1400" dirty="0"/>
          </a:p>
          <a:p>
            <a:endParaRPr lang="en-GB" sz="1400" dirty="0">
              <a:solidFill>
                <a:srgbClr val="000000"/>
              </a:solidFill>
              <a:latin typeface="Open Sans"/>
            </a:endParaRPr>
          </a:p>
          <a:p>
            <a:endParaRPr lang="en-GB" sz="1800" dirty="0">
              <a:solidFill>
                <a:srgbClr val="000000"/>
              </a:solidFill>
              <a:latin typeface="Open Sans"/>
            </a:endParaRPr>
          </a:p>
          <a:p>
            <a:endParaRPr lang="en-GB" dirty="0"/>
          </a:p>
          <a:p>
            <a:endParaRPr lang="en-GB" dirty="0"/>
          </a:p>
        </p:txBody>
      </p:sp>
    </p:spTree>
    <p:extLst>
      <p:ext uri="{BB962C8B-B14F-4D97-AF65-F5344CB8AC3E}">
        <p14:creationId xmlns:p14="http://schemas.microsoft.com/office/powerpoint/2010/main" val="325294867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30E7129B-A2F2-4482-A7E6-35B4D48F1B4D}"/>
              </a:ext>
            </a:extLst>
          </p:cNvPr>
          <p:cNvSpPr>
            <a:spLocks noGrp="1"/>
          </p:cNvSpPr>
          <p:nvPr>
            <p:ph type="title"/>
          </p:nvPr>
        </p:nvSpPr>
        <p:spPr/>
        <p:txBody>
          <a:bodyPr/>
          <a:lstStyle/>
          <a:p>
            <a:r>
              <a:rPr lang="en-GB" sz="4400" b="1" dirty="0"/>
              <a:t>Further Reading / Viewing</a:t>
            </a:r>
            <a:br>
              <a:rPr lang="en-GB" sz="4400" b="1" dirty="0"/>
            </a:br>
            <a:endParaRPr lang="en-GB" dirty="0"/>
          </a:p>
        </p:txBody>
      </p:sp>
      <p:sp>
        <p:nvSpPr>
          <p:cNvPr id="3" name="Content Placeholder 2">
            <a:extLst>
              <a:ext uri="{FF2B5EF4-FFF2-40B4-BE49-F238E27FC236}">
                <a16:creationId xmlns:a16="http://schemas.microsoft.com/office/drawing/2014/main" id="{87F19351-0A5E-4C53-A7E7-09244BEA720E}"/>
              </a:ext>
            </a:extLst>
          </p:cNvPr>
          <p:cNvSpPr>
            <a:spLocks noGrp="1"/>
          </p:cNvSpPr>
          <p:nvPr>
            <p:ph idx="1"/>
          </p:nvPr>
        </p:nvSpPr>
        <p:spPr>
          <a:xfrm>
            <a:off x="484909" y="1253331"/>
            <a:ext cx="10515600" cy="4351338"/>
          </a:xfrm>
        </p:spPr>
        <p:txBody>
          <a:bodyPr/>
          <a:lstStyle/>
          <a:p>
            <a:endParaRPr lang="en-GB" sz="1800" dirty="0">
              <a:solidFill>
                <a:srgbClr val="000000"/>
              </a:solidFill>
              <a:latin typeface="Open Sans"/>
            </a:endParaRPr>
          </a:p>
          <a:p>
            <a:endParaRPr lang="en-GB" dirty="0"/>
          </a:p>
          <a:p>
            <a:r>
              <a:rPr lang="en-GB" sz="2000" dirty="0">
                <a:hlinkClick r:id="rId2"/>
              </a:rPr>
              <a:t>https://www.youtube.com/watch?v=658O3YiA_40</a:t>
            </a:r>
            <a:endParaRPr lang="en-GB" sz="2000" dirty="0"/>
          </a:p>
          <a:p>
            <a:r>
              <a:rPr lang="en-GB" sz="2000" dirty="0"/>
              <a:t>https://www.youtube.com/watch?v=RhZIeawE6NY</a:t>
            </a:r>
          </a:p>
          <a:p>
            <a:endParaRPr lang="en-GB" dirty="0"/>
          </a:p>
          <a:p>
            <a:endParaRPr lang="en-GB" dirty="0"/>
          </a:p>
        </p:txBody>
      </p:sp>
      <p:pic>
        <p:nvPicPr>
          <p:cNvPr id="9" name="Graphic 8" descr="Newspaper outline">
            <a:extLst>
              <a:ext uri="{FF2B5EF4-FFF2-40B4-BE49-F238E27FC236}">
                <a16:creationId xmlns:a16="http://schemas.microsoft.com/office/drawing/2014/main" id="{4C296AAF-0745-4327-AEAE-8B63300221A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27067" y="3082524"/>
            <a:ext cx="914400" cy="914400"/>
          </a:xfrm>
          <a:prstGeom prst="rect">
            <a:avLst/>
          </a:prstGeom>
        </p:spPr>
      </p:pic>
      <p:sp>
        <p:nvSpPr>
          <p:cNvPr id="11" name="TextBox 10">
            <a:extLst>
              <a:ext uri="{FF2B5EF4-FFF2-40B4-BE49-F238E27FC236}">
                <a16:creationId xmlns:a16="http://schemas.microsoft.com/office/drawing/2014/main" id="{326B8402-BB79-4137-9753-F7E70B3F0908}"/>
              </a:ext>
            </a:extLst>
          </p:cNvPr>
          <p:cNvSpPr txBox="1"/>
          <p:nvPr/>
        </p:nvSpPr>
        <p:spPr>
          <a:xfrm>
            <a:off x="5519304" y="4477631"/>
            <a:ext cx="6094268" cy="646331"/>
          </a:xfrm>
          <a:prstGeom prst="rect">
            <a:avLst/>
          </a:prstGeom>
          <a:noFill/>
        </p:spPr>
        <p:txBody>
          <a:bodyPr wrap="square">
            <a:spAutoFit/>
          </a:bodyPr>
          <a:lstStyle/>
          <a:p>
            <a:r>
              <a:rPr lang="en-GB" dirty="0">
                <a:hlinkClick r:id="rId5"/>
              </a:rPr>
              <a:t>How to shape the perfect fitness experience in any hotel setting</a:t>
            </a:r>
            <a:endParaRPr lang="en-GB" dirty="0"/>
          </a:p>
        </p:txBody>
      </p:sp>
      <p:pic>
        <p:nvPicPr>
          <p:cNvPr id="12" name="Graphic 11" descr="Arrow Down with solid fill">
            <a:extLst>
              <a:ext uri="{FF2B5EF4-FFF2-40B4-BE49-F238E27FC236}">
                <a16:creationId xmlns:a16="http://schemas.microsoft.com/office/drawing/2014/main" id="{CACAE043-7F77-4B96-BA1D-EF4611F4AA9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739418" y="3141107"/>
            <a:ext cx="638282" cy="638282"/>
          </a:xfrm>
          <a:prstGeom prst="rect">
            <a:avLst/>
          </a:prstGeom>
        </p:spPr>
      </p:pic>
    </p:spTree>
    <p:extLst>
      <p:ext uri="{BB962C8B-B14F-4D97-AF65-F5344CB8AC3E}">
        <p14:creationId xmlns:p14="http://schemas.microsoft.com/office/powerpoint/2010/main" val="3376521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481013" y="3521622"/>
            <a:ext cx="3290887" cy="2452687"/>
          </a:xfrm>
          <a:prstGeom prst="rect">
            <a:avLst/>
          </a:prstGeom>
        </p:spPr>
        <p:txBody>
          <a:bodyPr vert="horz" lIns="91440" tIns="45720" rIns="91440" bIns="45720" rtlCol="0" anchor="ctr">
            <a:normAutofit/>
          </a:bodyPr>
          <a:lstStyle/>
          <a:p>
            <a:r>
              <a:rPr lang="en-US" sz="3600" b="1" dirty="0"/>
              <a:t>Operating Hotel Facilities</a:t>
            </a:r>
            <a:r>
              <a:rPr lang="en-US" sz="3600" dirty="0"/>
              <a:t> </a:t>
            </a:r>
          </a:p>
        </p:txBody>
      </p:sp>
      <p:pic>
        <p:nvPicPr>
          <p:cNvPr id="5" name="Picture 4">
            <a:extLst>
              <a:ext uri="{FF2B5EF4-FFF2-40B4-BE49-F238E27FC236}">
                <a16:creationId xmlns:a16="http://schemas.microsoft.com/office/drawing/2014/main" id="{E1B017D2-330F-4CFB-B2C6-42465BA29898}"/>
              </a:ext>
            </a:extLst>
          </p:cNvPr>
          <p:cNvPicPr>
            <a:picLocks noChangeAspect="1"/>
          </p:cNvPicPr>
          <p:nvPr/>
        </p:nvPicPr>
        <p:blipFill rotWithShape="1">
          <a:blip r:embed="rId3"/>
          <a:srcRect t="27613" b="1828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Subtitle 2"/>
          <p:cNvSpPr>
            <a:spLocks noGrp="1"/>
          </p:cNvSpPr>
          <p:nvPr>
            <p:ph type="subTitle" idx="4294967295"/>
          </p:nvPr>
        </p:nvSpPr>
        <p:spPr>
          <a:xfrm>
            <a:off x="5081738" y="4146165"/>
            <a:ext cx="1872018" cy="2059371"/>
          </a:xfrm>
          <a:prstGeom prst="rect">
            <a:avLst/>
          </a:prstGeom>
        </p:spPr>
        <p:txBody>
          <a:bodyPr vert="horz" lIns="91440" tIns="45720" rIns="91440" bIns="45720" rtlCol="0" anchor="ctr">
            <a:normAutofit/>
          </a:bodyPr>
          <a:lstStyle/>
          <a:p>
            <a:r>
              <a:rPr lang="en-US" sz="1800" dirty="0">
                <a:latin typeface="+mj-lt"/>
              </a:rPr>
              <a:t>BMIH4006</a:t>
            </a:r>
          </a:p>
          <a:p>
            <a:r>
              <a:rPr lang="en-US" sz="1800" dirty="0">
                <a:latin typeface="+mj-lt"/>
              </a:rPr>
              <a:t>LEVEL 4 </a:t>
            </a:r>
          </a:p>
          <a:p>
            <a:r>
              <a:rPr lang="en-US" sz="1800" b="1" dirty="0">
                <a:latin typeface="+mj-lt"/>
              </a:rPr>
              <a:t>WEEK 3</a:t>
            </a:r>
          </a:p>
          <a:p>
            <a:endParaRPr lang="en-US" sz="1800" b="1" dirty="0">
              <a:latin typeface="+mj-lt"/>
            </a:endParaRPr>
          </a:p>
          <a:p>
            <a:endParaRPr lang="en-US" altLang="en-US" sz="1800" b="1" dirty="0"/>
          </a:p>
        </p:txBody>
      </p:sp>
      <p:sp>
        <p:nvSpPr>
          <p:cNvPr id="4" name="TextBox 3">
            <a:extLst>
              <a:ext uri="{FF2B5EF4-FFF2-40B4-BE49-F238E27FC236}">
                <a16:creationId xmlns:a16="http://schemas.microsoft.com/office/drawing/2014/main" id="{FC396B7A-10F9-453D-8490-5181B3394C84}"/>
              </a:ext>
            </a:extLst>
          </p:cNvPr>
          <p:cNvSpPr txBox="1"/>
          <p:nvPr/>
        </p:nvSpPr>
        <p:spPr>
          <a:xfrm>
            <a:off x="8263594" y="4146165"/>
            <a:ext cx="3310758" cy="1754326"/>
          </a:xfrm>
          <a:prstGeom prst="rect">
            <a:avLst/>
          </a:prstGeom>
          <a:noFill/>
        </p:spPr>
        <p:txBody>
          <a:bodyPr wrap="square" rtlCol="0">
            <a:spAutoFit/>
          </a:bodyPr>
          <a:lstStyle/>
          <a:p>
            <a:r>
              <a:rPr lang="en-GB" sz="3600" b="1" dirty="0">
                <a:latin typeface="+mj-lt"/>
              </a:rPr>
              <a:t>Health &amp; Wellbeing</a:t>
            </a:r>
          </a:p>
          <a:p>
            <a:endParaRPr lang="en-GB" sz="3600" dirty="0"/>
          </a:p>
        </p:txBody>
      </p:sp>
    </p:spTree>
    <p:extLst>
      <p:ext uri="{BB962C8B-B14F-4D97-AF65-F5344CB8AC3E}">
        <p14:creationId xmlns:p14="http://schemas.microsoft.com/office/powerpoint/2010/main" val="3661326037"/>
      </p:ext>
    </p:extLst>
  </p:cSld>
  <p:clrMapOvr>
    <a:masterClrMapping/>
  </p:clrMapOvr>
</p:sld>
</file>

<file path=ppt/theme/theme1.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200 Powerpoint Template Standard 4x3</Template>
  <TotalTime>0</TotalTime>
  <Words>10305</Words>
  <Application>Microsoft Office PowerPoint</Application>
  <PresentationFormat>Widescreen</PresentationFormat>
  <Paragraphs>492</Paragraphs>
  <Slides>41</Slides>
  <Notes>39</Notes>
  <HiddenSlides>0</HiddenSlides>
  <MMClips>9</MMClips>
  <ScaleCrop>false</ScaleCrop>
  <HeadingPairs>
    <vt:vector size="6" baseType="variant">
      <vt:variant>
        <vt:lpstr>Fonts Used</vt:lpstr>
      </vt:variant>
      <vt:variant>
        <vt:i4>19</vt:i4>
      </vt:variant>
      <vt:variant>
        <vt:lpstr>Theme</vt:lpstr>
      </vt:variant>
      <vt:variant>
        <vt:i4>1</vt:i4>
      </vt:variant>
      <vt:variant>
        <vt:lpstr>Slide Titles</vt:lpstr>
      </vt:variant>
      <vt:variant>
        <vt:i4>41</vt:i4>
      </vt:variant>
    </vt:vector>
  </HeadingPairs>
  <TitlesOfParts>
    <vt:vector size="61" baseType="lpstr">
      <vt:lpstr>-apple-system</vt:lpstr>
      <vt:lpstr>BlinkMacSystemFont</vt:lpstr>
      <vt:lpstr>Expert Sans Light</vt:lpstr>
      <vt:lpstr>Gotham</vt:lpstr>
      <vt:lpstr>Gotham SSm A</vt:lpstr>
      <vt:lpstr>inherit</vt:lpstr>
      <vt:lpstr>Ivar Headline</vt:lpstr>
      <vt:lpstr>Sohne</vt:lpstr>
      <vt:lpstr>Standard Text</vt:lpstr>
      <vt:lpstr>TiemposTextWeb</vt:lpstr>
      <vt:lpstr>Arial</vt:lpstr>
      <vt:lpstr>Calibri</vt:lpstr>
      <vt:lpstr>Calibri Light</vt:lpstr>
      <vt:lpstr>Georgia</vt:lpstr>
      <vt:lpstr>Lora</vt:lpstr>
      <vt:lpstr>Open Sans</vt:lpstr>
      <vt:lpstr>PT Sans</vt:lpstr>
      <vt:lpstr>Source Sans Pro</vt:lpstr>
      <vt:lpstr>Verdana</vt:lpstr>
      <vt:lpstr>Text 1</vt:lpstr>
      <vt:lpstr>Operating Hotel Facilities </vt:lpstr>
      <vt:lpstr>A state of complete physical, mental and social well-being and not merely the absence of disease or infirmity.</vt:lpstr>
      <vt:lpstr>PowerPoint Presentation</vt:lpstr>
      <vt:lpstr>What does Health and Wellbeing mean to you? What do you do?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20 most popular wellness trends for you to try </vt:lpstr>
      <vt:lpstr>PowerPoint Presentation</vt:lpstr>
      <vt:lpstr>Five feet to fitness @ the Hilton</vt:lpstr>
      <vt:lpstr>PowerPoint Presentation</vt:lpstr>
      <vt:lpstr>PowerPoint Presentation</vt:lpstr>
      <vt:lpstr>PowerPoint Presentation</vt:lpstr>
      <vt:lpstr>PowerPoint Presentation</vt:lpstr>
      <vt:lpstr>PowerPoint Presentation</vt:lpstr>
      <vt:lpstr>Activity #1: Arrange some health &amp; wellness activities for your hotel employees. Provide some examples of what you could do…  Activity #2: The power of sleep. Find some facts that promote how important sleep is. </vt:lpstr>
      <vt:lpstr>PowerPoint Presentation</vt:lpstr>
      <vt:lpstr>PowerPoint Presentation</vt:lpstr>
      <vt:lpstr>The Global Wellness Economy: Looking beyond Covid</vt:lpstr>
      <vt:lpstr>PowerPoint Presentation</vt:lpstr>
      <vt:lpstr>Health and wellbeing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Assignment 1: Student Journal</vt:lpstr>
      <vt:lpstr>Bibliography </vt:lpstr>
      <vt:lpstr>Further Reading / Viewing </vt:lpstr>
      <vt:lpstr>Operating Hotel Facilities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Operating Hotel Facilities</dc:title>
  <dc:creator>Ryan Peters</dc:creator>
  <cp:lastModifiedBy>Kathryn Roberts</cp:lastModifiedBy>
  <cp:revision>14</cp:revision>
  <dcterms:created xsi:type="dcterms:W3CDTF">2020-12-03T21:47:37Z</dcterms:created>
  <dcterms:modified xsi:type="dcterms:W3CDTF">2022-01-21T18:02:23Z</dcterms:modified>
</cp:coreProperties>
</file>