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8" r:id="rId3"/>
    <p:sldId id="257" r:id="rId4"/>
    <p:sldId id="259"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34E56-02EA-665C-F56D-E5CA4475D45D}" v="2" dt="2021-11-19T09:42:27.436"/>
    <p1510:client id="{52AF0F59-AD6D-41DF-A36B-794D3D601C62}" v="45" dt="2021-11-18T10:41:49.839"/>
    <p1510:client id="{F760EF5A-B693-92E7-036D-AFEDBE6CCF12}" v="173" dt="2021-11-25T10:02:31.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34ED31-2686-4A92-9BC6-E1F332E86ECB}"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F4E503F7-2A85-44F6-968E-DF9282D2956F}">
      <dgm:prSet/>
      <dgm:spPr/>
      <dgm:t>
        <a:bodyPr/>
        <a:lstStyle/>
        <a:p>
          <a:r>
            <a:rPr lang="en-GB"/>
            <a:t>Here is a introduction of the barriers of communication between the stakeholder the owners and the employees </a:t>
          </a:r>
          <a:endParaRPr lang="en-US"/>
        </a:p>
      </dgm:t>
    </dgm:pt>
    <dgm:pt modelId="{18D73597-0931-47E1-8C4C-C7BE28CF0CBB}" type="parTrans" cxnId="{C2F07814-0DFD-453A-8EB3-7FDF08EA943E}">
      <dgm:prSet/>
      <dgm:spPr/>
      <dgm:t>
        <a:bodyPr/>
        <a:lstStyle/>
        <a:p>
          <a:endParaRPr lang="en-US"/>
        </a:p>
      </dgm:t>
    </dgm:pt>
    <dgm:pt modelId="{322A67E6-B150-4F79-855A-FD1986BDB17A}" type="sibTrans" cxnId="{C2F07814-0DFD-453A-8EB3-7FDF08EA943E}">
      <dgm:prSet/>
      <dgm:spPr/>
      <dgm:t>
        <a:bodyPr/>
        <a:lstStyle/>
        <a:p>
          <a:endParaRPr lang="en-US"/>
        </a:p>
      </dgm:t>
    </dgm:pt>
    <dgm:pt modelId="{51776A6B-CF4D-4BBB-A43A-12B8A10E7A3D}">
      <dgm:prSet/>
      <dgm:spPr/>
      <dgm:t>
        <a:bodyPr/>
        <a:lstStyle/>
        <a:p>
          <a:r>
            <a:rPr lang="en-GB"/>
            <a:t>Barriers of effective communication</a:t>
          </a:r>
          <a:endParaRPr lang="en-US"/>
        </a:p>
      </dgm:t>
    </dgm:pt>
    <dgm:pt modelId="{47FE3FAC-CC4F-49B0-8911-7106590D3C13}" type="parTrans" cxnId="{DE34758D-9CDB-4C3D-A9B1-CF6744CD2B56}">
      <dgm:prSet/>
      <dgm:spPr/>
      <dgm:t>
        <a:bodyPr/>
        <a:lstStyle/>
        <a:p>
          <a:endParaRPr lang="en-US"/>
        </a:p>
      </dgm:t>
    </dgm:pt>
    <dgm:pt modelId="{682520EA-BAAD-4778-B2DA-B407EA4083DD}" type="sibTrans" cxnId="{DE34758D-9CDB-4C3D-A9B1-CF6744CD2B56}">
      <dgm:prSet/>
      <dgm:spPr/>
      <dgm:t>
        <a:bodyPr/>
        <a:lstStyle/>
        <a:p>
          <a:endParaRPr lang="en-US"/>
        </a:p>
      </dgm:t>
    </dgm:pt>
    <dgm:pt modelId="{14FA149B-FDD7-4206-85FB-D8D2899D1AC1}">
      <dgm:prSet/>
      <dgm:spPr/>
      <dgm:t>
        <a:bodyPr/>
        <a:lstStyle/>
        <a:p>
          <a:r>
            <a:rPr lang="en-GB"/>
            <a:t>ASDA relies on customers </a:t>
          </a:r>
          <a:endParaRPr lang="en-US"/>
        </a:p>
      </dgm:t>
    </dgm:pt>
    <dgm:pt modelId="{6D2537ED-34AF-4FB8-8C3B-4AAE6830D798}" type="parTrans" cxnId="{69EEAF46-65A4-4BE4-85B8-83896B188493}">
      <dgm:prSet/>
      <dgm:spPr/>
      <dgm:t>
        <a:bodyPr/>
        <a:lstStyle/>
        <a:p>
          <a:endParaRPr lang="en-US"/>
        </a:p>
      </dgm:t>
    </dgm:pt>
    <dgm:pt modelId="{7CE2D615-6EDE-4720-B2DA-557964DB2D74}" type="sibTrans" cxnId="{69EEAF46-65A4-4BE4-85B8-83896B188493}">
      <dgm:prSet/>
      <dgm:spPr/>
      <dgm:t>
        <a:bodyPr/>
        <a:lstStyle/>
        <a:p>
          <a:endParaRPr lang="en-US"/>
        </a:p>
      </dgm:t>
    </dgm:pt>
    <dgm:pt modelId="{941244B7-8A11-4859-A0FD-A36851889F76}" type="pres">
      <dgm:prSet presAssocID="{7A34ED31-2686-4A92-9BC6-E1F332E86ECB}" presName="linear" presStyleCnt="0">
        <dgm:presLayoutVars>
          <dgm:animLvl val="lvl"/>
          <dgm:resizeHandles val="exact"/>
        </dgm:presLayoutVars>
      </dgm:prSet>
      <dgm:spPr/>
    </dgm:pt>
    <dgm:pt modelId="{9B5D4F0E-2C46-4E9C-9112-913BC3971DF1}" type="pres">
      <dgm:prSet presAssocID="{F4E503F7-2A85-44F6-968E-DF9282D2956F}" presName="parentText" presStyleLbl="node1" presStyleIdx="0" presStyleCnt="3">
        <dgm:presLayoutVars>
          <dgm:chMax val="0"/>
          <dgm:bulletEnabled val="1"/>
        </dgm:presLayoutVars>
      </dgm:prSet>
      <dgm:spPr/>
    </dgm:pt>
    <dgm:pt modelId="{6DBEEEC3-0555-42CC-AC13-95B78C6573D6}" type="pres">
      <dgm:prSet presAssocID="{322A67E6-B150-4F79-855A-FD1986BDB17A}" presName="spacer" presStyleCnt="0"/>
      <dgm:spPr/>
    </dgm:pt>
    <dgm:pt modelId="{8E9649ED-FABB-46A6-849C-F6E5AC356C94}" type="pres">
      <dgm:prSet presAssocID="{51776A6B-CF4D-4BBB-A43A-12B8A10E7A3D}" presName="parentText" presStyleLbl="node1" presStyleIdx="1" presStyleCnt="3">
        <dgm:presLayoutVars>
          <dgm:chMax val="0"/>
          <dgm:bulletEnabled val="1"/>
        </dgm:presLayoutVars>
      </dgm:prSet>
      <dgm:spPr/>
    </dgm:pt>
    <dgm:pt modelId="{81BD28FE-A867-4C20-91E0-B5E94FE5EF3C}" type="pres">
      <dgm:prSet presAssocID="{682520EA-BAAD-4778-B2DA-B407EA4083DD}" presName="spacer" presStyleCnt="0"/>
      <dgm:spPr/>
    </dgm:pt>
    <dgm:pt modelId="{BFC8D6D3-E737-468E-BE9E-3126F33DAF85}" type="pres">
      <dgm:prSet presAssocID="{14FA149B-FDD7-4206-85FB-D8D2899D1AC1}" presName="parentText" presStyleLbl="node1" presStyleIdx="2" presStyleCnt="3">
        <dgm:presLayoutVars>
          <dgm:chMax val="0"/>
          <dgm:bulletEnabled val="1"/>
        </dgm:presLayoutVars>
      </dgm:prSet>
      <dgm:spPr/>
    </dgm:pt>
  </dgm:ptLst>
  <dgm:cxnLst>
    <dgm:cxn modelId="{9AC9AF0F-C7AB-4C49-A348-D22513E0D3A2}" type="presOf" srcId="{F4E503F7-2A85-44F6-968E-DF9282D2956F}" destId="{9B5D4F0E-2C46-4E9C-9112-913BC3971DF1}" srcOrd="0" destOrd="0" presId="urn:microsoft.com/office/officeart/2005/8/layout/vList2"/>
    <dgm:cxn modelId="{C2F07814-0DFD-453A-8EB3-7FDF08EA943E}" srcId="{7A34ED31-2686-4A92-9BC6-E1F332E86ECB}" destId="{F4E503F7-2A85-44F6-968E-DF9282D2956F}" srcOrd="0" destOrd="0" parTransId="{18D73597-0931-47E1-8C4C-C7BE28CF0CBB}" sibTransId="{322A67E6-B150-4F79-855A-FD1986BDB17A}"/>
    <dgm:cxn modelId="{455D1545-E3D9-4688-9CB3-CC695E5A43C9}" type="presOf" srcId="{14FA149B-FDD7-4206-85FB-D8D2899D1AC1}" destId="{BFC8D6D3-E737-468E-BE9E-3126F33DAF85}" srcOrd="0" destOrd="0" presId="urn:microsoft.com/office/officeart/2005/8/layout/vList2"/>
    <dgm:cxn modelId="{69EEAF46-65A4-4BE4-85B8-83896B188493}" srcId="{7A34ED31-2686-4A92-9BC6-E1F332E86ECB}" destId="{14FA149B-FDD7-4206-85FB-D8D2899D1AC1}" srcOrd="2" destOrd="0" parTransId="{6D2537ED-34AF-4FB8-8C3B-4AAE6830D798}" sibTransId="{7CE2D615-6EDE-4720-B2DA-557964DB2D74}"/>
    <dgm:cxn modelId="{A38F9C76-36E0-4045-8762-992479171885}" type="presOf" srcId="{51776A6B-CF4D-4BBB-A43A-12B8A10E7A3D}" destId="{8E9649ED-FABB-46A6-849C-F6E5AC356C94}" srcOrd="0" destOrd="0" presId="urn:microsoft.com/office/officeart/2005/8/layout/vList2"/>
    <dgm:cxn modelId="{DE34758D-9CDB-4C3D-A9B1-CF6744CD2B56}" srcId="{7A34ED31-2686-4A92-9BC6-E1F332E86ECB}" destId="{51776A6B-CF4D-4BBB-A43A-12B8A10E7A3D}" srcOrd="1" destOrd="0" parTransId="{47FE3FAC-CC4F-49B0-8911-7106590D3C13}" sibTransId="{682520EA-BAAD-4778-B2DA-B407EA4083DD}"/>
    <dgm:cxn modelId="{4B62EC90-2971-4534-8630-9D88BE9B3724}" type="presOf" srcId="{7A34ED31-2686-4A92-9BC6-E1F332E86ECB}" destId="{941244B7-8A11-4859-A0FD-A36851889F76}" srcOrd="0" destOrd="0" presId="urn:microsoft.com/office/officeart/2005/8/layout/vList2"/>
    <dgm:cxn modelId="{3CC9607C-2E7A-48C4-9F17-04AAAE28B929}" type="presParOf" srcId="{941244B7-8A11-4859-A0FD-A36851889F76}" destId="{9B5D4F0E-2C46-4E9C-9112-913BC3971DF1}" srcOrd="0" destOrd="0" presId="urn:microsoft.com/office/officeart/2005/8/layout/vList2"/>
    <dgm:cxn modelId="{B8424908-230E-475C-9AF5-4DA029302EF4}" type="presParOf" srcId="{941244B7-8A11-4859-A0FD-A36851889F76}" destId="{6DBEEEC3-0555-42CC-AC13-95B78C6573D6}" srcOrd="1" destOrd="0" presId="urn:microsoft.com/office/officeart/2005/8/layout/vList2"/>
    <dgm:cxn modelId="{3DA10758-8337-4132-9A0D-BFABBA5D6306}" type="presParOf" srcId="{941244B7-8A11-4859-A0FD-A36851889F76}" destId="{8E9649ED-FABB-46A6-849C-F6E5AC356C94}" srcOrd="2" destOrd="0" presId="urn:microsoft.com/office/officeart/2005/8/layout/vList2"/>
    <dgm:cxn modelId="{17A811F5-FB37-4967-8DC3-4CE183A9FC2C}" type="presParOf" srcId="{941244B7-8A11-4859-A0FD-A36851889F76}" destId="{81BD28FE-A867-4C20-91E0-B5E94FE5EF3C}" srcOrd="3" destOrd="0" presId="urn:microsoft.com/office/officeart/2005/8/layout/vList2"/>
    <dgm:cxn modelId="{E8AD9D55-C5DB-4D07-8B52-22534467B27F}" type="presParOf" srcId="{941244B7-8A11-4859-A0FD-A36851889F76}" destId="{BFC8D6D3-E737-468E-BE9E-3126F33DAF8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D4F0E-2C46-4E9C-9112-913BC3971DF1}">
      <dsp:nvSpPr>
        <dsp:cNvPr id="0" name=""/>
        <dsp:cNvSpPr/>
      </dsp:nvSpPr>
      <dsp:spPr>
        <a:xfrm>
          <a:off x="0" y="36569"/>
          <a:ext cx="9945145" cy="861120"/>
        </a:xfrm>
        <a:prstGeom prst="roundRect">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Here is a introduction of the barriers of communication between the stakeholder the owners and the employees </a:t>
          </a:r>
          <a:endParaRPr lang="en-US" sz="2300" kern="1200"/>
        </a:p>
      </dsp:txBody>
      <dsp:txXfrm>
        <a:off x="42036" y="78605"/>
        <a:ext cx="9861073" cy="777048"/>
      </dsp:txXfrm>
    </dsp:sp>
    <dsp:sp modelId="{8E9649ED-FABB-46A6-849C-F6E5AC356C94}">
      <dsp:nvSpPr>
        <dsp:cNvPr id="0" name=""/>
        <dsp:cNvSpPr/>
      </dsp:nvSpPr>
      <dsp:spPr>
        <a:xfrm>
          <a:off x="0" y="963929"/>
          <a:ext cx="9945145" cy="861120"/>
        </a:xfrm>
        <a:prstGeom prst="roundRect">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Barriers of effective communication</a:t>
          </a:r>
          <a:endParaRPr lang="en-US" sz="2300" kern="1200"/>
        </a:p>
      </dsp:txBody>
      <dsp:txXfrm>
        <a:off x="42036" y="1005965"/>
        <a:ext cx="9861073" cy="777048"/>
      </dsp:txXfrm>
    </dsp:sp>
    <dsp:sp modelId="{BFC8D6D3-E737-468E-BE9E-3126F33DAF85}">
      <dsp:nvSpPr>
        <dsp:cNvPr id="0" name=""/>
        <dsp:cNvSpPr/>
      </dsp:nvSpPr>
      <dsp:spPr>
        <a:xfrm>
          <a:off x="0" y="1891289"/>
          <a:ext cx="9945145" cy="861120"/>
        </a:xfrm>
        <a:prstGeom prst="roundRect">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ASDA relies on customers </a:t>
          </a:r>
          <a:endParaRPr lang="en-US" sz="2300" kern="1200"/>
        </a:p>
      </dsp:txBody>
      <dsp:txXfrm>
        <a:off x="42036" y="1933325"/>
        <a:ext cx="9861073" cy="7770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3472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288131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704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3469500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2463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7014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2466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93456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0684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7372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7202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8013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2462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55531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9336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0462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8477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11/25/2021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8814306"/>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png"/><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B285A1-ACCF-4C70-8AE8-9BF7055748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0" cy="6857990"/>
          </a:xfrm>
          <a:prstGeom prst="rect">
            <a:avLst/>
          </a:prstGeom>
        </p:spPr>
      </p:pic>
      <p:sp>
        <p:nvSpPr>
          <p:cNvPr id="2" name="Title 1"/>
          <p:cNvSpPr>
            <a:spLocks noGrp="1"/>
          </p:cNvSpPr>
          <p:nvPr>
            <p:ph type="ctrTitle"/>
          </p:nvPr>
        </p:nvSpPr>
        <p:spPr>
          <a:xfrm>
            <a:off x="3390900" y="2516094"/>
            <a:ext cx="5448300" cy="1057099"/>
          </a:xfrm>
        </p:spPr>
        <p:txBody>
          <a:bodyPr>
            <a:normAutofit/>
          </a:bodyPr>
          <a:lstStyle/>
          <a:p>
            <a:r>
              <a:rPr lang="en-GB" sz="2200">
                <a:solidFill>
                  <a:schemeClr val="bg2"/>
                </a:solidFill>
                <a:cs typeface="Calibri Light"/>
              </a:rPr>
              <a:t>Barriers that prevents effective communication</a:t>
            </a:r>
            <a:endParaRPr lang="en-GB" sz="2200">
              <a:solidFill>
                <a:schemeClr val="bg2"/>
              </a:solidFill>
            </a:endParaRPr>
          </a:p>
        </p:txBody>
      </p:sp>
      <p:sp>
        <p:nvSpPr>
          <p:cNvPr id="3" name="Subtitle 2"/>
          <p:cNvSpPr>
            <a:spLocks noGrp="1"/>
          </p:cNvSpPr>
          <p:nvPr>
            <p:ph type="subTitle" idx="1"/>
          </p:nvPr>
        </p:nvSpPr>
        <p:spPr>
          <a:xfrm>
            <a:off x="3390900" y="3713871"/>
            <a:ext cx="5448300" cy="750554"/>
          </a:xfrm>
        </p:spPr>
        <p:txBody>
          <a:bodyPr vert="horz" lIns="91440" tIns="45720" rIns="91440" bIns="45720" rtlCol="0">
            <a:normAutofit/>
          </a:bodyPr>
          <a:lstStyle/>
          <a:p>
            <a:pPr>
              <a:lnSpc>
                <a:spcPct val="90000"/>
              </a:lnSpc>
            </a:pPr>
            <a:endParaRPr lang="en-GB" sz="800">
              <a:solidFill>
                <a:schemeClr val="bg1"/>
              </a:solidFill>
              <a:cs typeface="Calibri"/>
            </a:endParaRPr>
          </a:p>
          <a:p>
            <a:pPr>
              <a:lnSpc>
                <a:spcPct val="90000"/>
              </a:lnSpc>
            </a:pPr>
            <a:r>
              <a:rPr lang="en-GB" sz="800">
                <a:solidFill>
                  <a:schemeClr val="bg1"/>
                </a:solidFill>
                <a:cs typeface="Calibri"/>
              </a:rPr>
              <a:t>BSM4001</a:t>
            </a:r>
          </a:p>
          <a:p>
            <a:pPr>
              <a:lnSpc>
                <a:spcPct val="90000"/>
              </a:lnSpc>
            </a:pPr>
            <a:r>
              <a:rPr lang="en-GB" sz="800">
                <a:solidFill>
                  <a:schemeClr val="bg1"/>
                </a:solidFill>
                <a:cs typeface="Calibri"/>
              </a:rPr>
              <a:t>INTRODUCTION</a:t>
            </a:r>
            <a:endParaRPr lang="en-GB" sz="80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2EEF69A6-3443-481F-9636-8056FD3C0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F6E40-680B-421A-A1BA-4C70B656E5AE}"/>
              </a:ext>
            </a:extLst>
          </p:cNvPr>
          <p:cNvSpPr>
            <a:spLocks noGrp="1"/>
          </p:cNvSpPr>
          <p:nvPr>
            <p:ph type="title"/>
          </p:nvPr>
        </p:nvSpPr>
        <p:spPr>
          <a:xfrm>
            <a:off x="1295402" y="4876337"/>
            <a:ext cx="9601196" cy="1263775"/>
          </a:xfrm>
        </p:spPr>
        <p:txBody>
          <a:bodyPr>
            <a:normAutofit/>
          </a:bodyPr>
          <a:lstStyle/>
          <a:p>
            <a:r>
              <a:rPr lang="en-GB">
                <a:solidFill>
                  <a:schemeClr val="bg1"/>
                </a:solidFill>
              </a:rPr>
              <a:t>Introduction</a:t>
            </a:r>
          </a:p>
        </p:txBody>
      </p:sp>
      <p:sp>
        <p:nvSpPr>
          <p:cNvPr id="36" name="Rectangle 35">
            <a:extLst>
              <a:ext uri="{FF2B5EF4-FFF2-40B4-BE49-F238E27FC236}">
                <a16:creationId xmlns:a16="http://schemas.microsoft.com/office/drawing/2014/main" id="{62DA9DDA-6708-4E6F-8A09-90C6007D4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9"/>
            <a:ext cx="11218182" cy="4075912"/>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1E9E42D4-A338-40E9-8211-9443164F3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77" y="659525"/>
            <a:ext cx="10890504" cy="374904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graphicFrame>
        <p:nvGraphicFramePr>
          <p:cNvPr id="16" name="Content Placeholder 2">
            <a:extLst>
              <a:ext uri="{FF2B5EF4-FFF2-40B4-BE49-F238E27FC236}">
                <a16:creationId xmlns:a16="http://schemas.microsoft.com/office/drawing/2014/main" id="{E40FA27F-B759-48A2-B641-4F69F2ED7BCA}"/>
              </a:ext>
            </a:extLst>
          </p:cNvPr>
          <p:cNvGraphicFramePr>
            <a:graphicFrameLocks noGrp="1"/>
          </p:cNvGraphicFramePr>
          <p:nvPr>
            <p:ph idx="1"/>
            <p:extLst>
              <p:ext uri="{D42A27DB-BD31-4B8C-83A1-F6EECF244321}">
                <p14:modId xmlns:p14="http://schemas.microsoft.com/office/powerpoint/2010/main" val="1487108149"/>
              </p:ext>
            </p:extLst>
          </p:nvPr>
        </p:nvGraphicFramePr>
        <p:xfrm>
          <a:off x="1129605" y="1139556"/>
          <a:ext cx="9945145" cy="27889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35927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0B7C4858-FAA3-4226-A856-193A01910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68C1B503-0291-4E82-A65E-72D604D9F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B3F836C5-9601-4982-A121-CCA49BF7B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bg2"/>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9D48019-1E0A-4544-8829-0E160901AF35}"/>
              </a:ext>
            </a:extLst>
          </p:cNvPr>
          <p:cNvSpPr>
            <a:spLocks noGrp="1"/>
          </p:cNvSpPr>
          <p:nvPr>
            <p:ph type="title"/>
          </p:nvPr>
        </p:nvSpPr>
        <p:spPr>
          <a:xfrm>
            <a:off x="952108" y="954756"/>
            <a:ext cx="2730414" cy="4946003"/>
          </a:xfrm>
        </p:spPr>
        <p:txBody>
          <a:bodyPr>
            <a:normAutofit/>
          </a:bodyPr>
          <a:lstStyle/>
          <a:p>
            <a:r>
              <a:rPr lang="en-GB" sz="3100">
                <a:solidFill>
                  <a:srgbClr val="FFFFFF"/>
                </a:solidFill>
                <a:ea typeface="+mj-lt"/>
                <a:cs typeface="+mj-lt"/>
              </a:rPr>
              <a:t>Barriers that effect communication </a:t>
            </a:r>
            <a:endParaRPr lang="en-US" sz="3100">
              <a:solidFill>
                <a:srgbClr val="FFFFFF"/>
              </a:solidFill>
            </a:endParaRPr>
          </a:p>
        </p:txBody>
      </p:sp>
      <p:sp>
        <p:nvSpPr>
          <p:cNvPr id="16" name="Rectangle 13">
            <a:extLst>
              <a:ext uri="{FF2B5EF4-FFF2-40B4-BE49-F238E27FC236}">
                <a16:creationId xmlns:a16="http://schemas.microsoft.com/office/drawing/2014/main" id="{46CD0D05-FF47-4ABB-841C-0600CADC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25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969395-5D87-48DC-B656-5BFCBA63F6E3}"/>
              </a:ext>
            </a:extLst>
          </p:cNvPr>
          <p:cNvSpPr>
            <a:spLocks noGrp="1"/>
          </p:cNvSpPr>
          <p:nvPr>
            <p:ph idx="1"/>
          </p:nvPr>
        </p:nvSpPr>
        <p:spPr>
          <a:xfrm>
            <a:off x="5150360" y="469900"/>
            <a:ext cx="5953630" cy="5405968"/>
          </a:xfrm>
        </p:spPr>
        <p:txBody>
          <a:bodyPr vert="horz" lIns="91440" tIns="45720" rIns="91440" bIns="45720" rtlCol="0" anchor="ctr">
            <a:normAutofit/>
          </a:bodyPr>
          <a:lstStyle/>
          <a:p>
            <a:pPr marL="0" indent="0">
              <a:buNone/>
            </a:pPr>
            <a:endParaRPr lang="en-GB">
              <a:solidFill>
                <a:schemeClr val="bg1"/>
              </a:solidFill>
            </a:endParaRPr>
          </a:p>
          <a:p>
            <a:pPr marL="0" indent="0">
              <a:buNone/>
            </a:pPr>
            <a:r>
              <a:rPr lang="en-GB">
                <a:solidFill>
                  <a:schemeClr val="bg1"/>
                </a:solidFill>
              </a:rPr>
              <a:t>.</a:t>
            </a:r>
            <a:endParaRPr lang="en-GB">
              <a:solidFill>
                <a:schemeClr val="bg1"/>
              </a:solidFill>
              <a:cs typeface="Arial" panose="020B0604020202020204"/>
            </a:endParaRPr>
          </a:p>
          <a:p>
            <a:pPr marL="0" indent="0">
              <a:buNone/>
            </a:pPr>
            <a:r>
              <a:rPr lang="en-GB">
                <a:solidFill>
                  <a:schemeClr val="bg1"/>
                </a:solidFill>
              </a:rPr>
              <a:t> </a:t>
            </a:r>
            <a:r>
              <a:rPr lang="en-GB">
                <a:solidFill>
                  <a:schemeClr val="bg1"/>
                </a:solidFill>
                <a:ea typeface="+mj-lt"/>
                <a:cs typeface="+mj-lt"/>
              </a:rPr>
              <a:t>Owners have the most influence on how ASDA influence on other stakeholders that help ASDA make a profit. ... They </a:t>
            </a:r>
            <a:r>
              <a:rPr lang="en-GB" b="1">
                <a:solidFill>
                  <a:schemeClr val="bg1"/>
                </a:solidFill>
                <a:ea typeface="+mj-lt"/>
                <a:cs typeface="+mj-lt"/>
              </a:rPr>
              <a:t>try to join in local activities or supply the activities with goods or money</a:t>
            </a:r>
            <a:r>
              <a:rPr lang="en-GB">
                <a:solidFill>
                  <a:schemeClr val="bg1"/>
                </a:solidFill>
                <a:ea typeface="+mj-lt"/>
                <a:cs typeface="+mj-lt"/>
              </a:rPr>
              <a:t>, this will spread a good word around communities that ASDA is a good shop and their products are at a good quality.</a:t>
            </a:r>
            <a:endParaRPr lang="en-GB">
              <a:solidFill>
                <a:schemeClr val="bg1"/>
              </a:solidFill>
            </a:endParaRPr>
          </a:p>
          <a:p>
            <a:pPr marL="0" indent="0">
              <a:buNone/>
            </a:pPr>
            <a:endParaRPr lang="en-GB">
              <a:solidFill>
                <a:schemeClr val="bg1"/>
              </a:solidFill>
            </a:endParaRPr>
          </a:p>
        </p:txBody>
      </p:sp>
    </p:spTree>
    <p:extLst>
      <p:ext uri="{BB962C8B-B14F-4D97-AF65-F5344CB8AC3E}">
        <p14:creationId xmlns:p14="http://schemas.microsoft.com/office/powerpoint/2010/main" val="986543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D12B819D-CC31-407E-85A4-38D86944A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1433B347-AE1B-487E-9813-FC88C0DD7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contourW="12700">
            <a:bevelT w="6350" h="6350"/>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7FE02B2F-D95A-47B1-8DA1-163D34260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EFC2EF1-7A03-4E5C-A505-623992DF4CCA}"/>
              </a:ext>
            </a:extLst>
          </p:cNvPr>
          <p:cNvSpPr>
            <a:spLocks noGrp="1"/>
          </p:cNvSpPr>
          <p:nvPr>
            <p:ph type="title"/>
          </p:nvPr>
        </p:nvSpPr>
        <p:spPr>
          <a:xfrm>
            <a:off x="1295402" y="982132"/>
            <a:ext cx="9601196" cy="1303867"/>
          </a:xfrm>
        </p:spPr>
        <p:txBody>
          <a:bodyPr>
            <a:normAutofit/>
          </a:bodyPr>
          <a:lstStyle/>
          <a:p>
            <a:pPr>
              <a:lnSpc>
                <a:spcPct val="90000"/>
              </a:lnSpc>
            </a:pPr>
            <a:br>
              <a:rPr lang="en-GB" sz="4100">
                <a:solidFill>
                  <a:schemeClr val="bg1"/>
                </a:solidFill>
              </a:rPr>
            </a:br>
            <a:r>
              <a:rPr lang="en-GB" sz="4100">
                <a:solidFill>
                  <a:schemeClr val="bg1"/>
                </a:solidFill>
              </a:rPr>
              <a:t>customers                 </a:t>
            </a:r>
          </a:p>
        </p:txBody>
      </p:sp>
      <p:cxnSp>
        <p:nvCxnSpPr>
          <p:cNvPr id="9" name="Straight Connector 13">
            <a:extLst>
              <a:ext uri="{FF2B5EF4-FFF2-40B4-BE49-F238E27FC236}">
                <a16:creationId xmlns:a16="http://schemas.microsoft.com/office/drawing/2014/main" id="{ED867580-55A6-4E67-A38E-4D1E3D4F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0F330E5-8032-462E-BE81-41B63856FC55}"/>
              </a:ext>
            </a:extLst>
          </p:cNvPr>
          <p:cNvSpPr>
            <a:spLocks noGrp="1"/>
          </p:cNvSpPr>
          <p:nvPr>
            <p:ph idx="1"/>
          </p:nvPr>
        </p:nvSpPr>
        <p:spPr>
          <a:xfrm>
            <a:off x="1295401" y="2556932"/>
            <a:ext cx="9601196" cy="3318936"/>
          </a:xfrm>
        </p:spPr>
        <p:txBody>
          <a:bodyPr vert="horz" lIns="91440" tIns="45720" rIns="91440" bIns="45720" rtlCol="0">
            <a:normAutofit/>
          </a:bodyPr>
          <a:lstStyle/>
          <a:p>
            <a:r>
              <a:rPr lang="en-GB">
                <a:solidFill>
                  <a:schemeClr val="bg1"/>
                </a:solidFill>
                <a:ea typeface="+mj-lt"/>
                <a:cs typeface="+mj-lt"/>
              </a:rPr>
              <a:t>ASDA relies on customers to gain profit every year. Customers are also massive influence because it shows the company what item/items is wanted more. This will mean that the company will have to provide for the customer demands. It is key for the company to keep customers going to their shop because they do not want them to switch.</a:t>
            </a:r>
            <a:endParaRPr lang="en-GB">
              <a:solidFill>
                <a:schemeClr val="bg1"/>
              </a:solidFill>
            </a:endParaRPr>
          </a:p>
        </p:txBody>
      </p:sp>
    </p:spTree>
    <p:extLst>
      <p:ext uri="{BB962C8B-B14F-4D97-AF65-F5344CB8AC3E}">
        <p14:creationId xmlns:p14="http://schemas.microsoft.com/office/powerpoint/2010/main" val="2501528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80E8C-01FB-4748-A225-AA4C3EF288F4}"/>
              </a:ext>
            </a:extLst>
          </p:cNvPr>
          <p:cNvSpPr>
            <a:spLocks noGrp="1"/>
          </p:cNvSpPr>
          <p:nvPr>
            <p:ph type="title"/>
          </p:nvPr>
        </p:nvSpPr>
        <p:spPr/>
        <p:txBody>
          <a:bodyPr/>
          <a:lstStyle/>
          <a:p>
            <a:r>
              <a:rPr lang="en-GB" dirty="0"/>
              <a:t>Outcome       </a:t>
            </a:r>
          </a:p>
        </p:txBody>
      </p:sp>
      <p:sp>
        <p:nvSpPr>
          <p:cNvPr id="3" name="Content Placeholder 2">
            <a:extLst>
              <a:ext uri="{FF2B5EF4-FFF2-40B4-BE49-F238E27FC236}">
                <a16:creationId xmlns:a16="http://schemas.microsoft.com/office/drawing/2014/main" id="{9FCB0E1A-1AFE-43B3-9E52-00034004C7DF}"/>
              </a:ext>
            </a:extLst>
          </p:cNvPr>
          <p:cNvSpPr>
            <a:spLocks noGrp="1"/>
          </p:cNvSpPr>
          <p:nvPr>
            <p:ph sz="half" idx="1"/>
          </p:nvPr>
        </p:nvSpPr>
        <p:spPr/>
        <p:txBody>
          <a:bodyPr>
            <a:normAutofit fontScale="85000" lnSpcReduction="20000"/>
          </a:bodyPr>
          <a:lstStyle/>
          <a:p>
            <a:r>
              <a:rPr lang="en-GB" i="1" dirty="0">
                <a:ea typeface="+mn-lt"/>
                <a:cs typeface="+mn-lt"/>
              </a:rPr>
              <a:t>Andy Murray, Asda’s Chief Customer Officer, explains how our communications are changing to put customers first.</a:t>
            </a:r>
            <a:endParaRPr lang="en-GB"/>
          </a:p>
        </p:txBody>
      </p:sp>
      <p:sp>
        <p:nvSpPr>
          <p:cNvPr id="4" name="Content Placeholder 3">
            <a:extLst>
              <a:ext uri="{FF2B5EF4-FFF2-40B4-BE49-F238E27FC236}">
                <a16:creationId xmlns:a16="http://schemas.microsoft.com/office/drawing/2014/main" id="{A72C2B4F-B9CD-4013-B70D-5E0ABCCA2F51}"/>
              </a:ext>
            </a:extLst>
          </p:cNvPr>
          <p:cNvSpPr>
            <a:spLocks noGrp="1"/>
          </p:cNvSpPr>
          <p:nvPr>
            <p:ph sz="half" idx="2"/>
          </p:nvPr>
        </p:nvSpPr>
        <p:spPr>
          <a:xfrm>
            <a:off x="6181344" y="2560320"/>
            <a:ext cx="4977096" cy="3310128"/>
          </a:xfrm>
        </p:spPr>
        <p:txBody>
          <a:bodyPr>
            <a:normAutofit fontScale="85000" lnSpcReduction="20000"/>
          </a:bodyPr>
          <a:lstStyle/>
          <a:p>
            <a:r>
              <a:rPr lang="en-GB" dirty="0">
                <a:ea typeface="+mn-lt"/>
                <a:cs typeface="+mn-lt"/>
              </a:rPr>
              <a:t>Putting customers first in our decision making has ALWAYS been at the forefront of our thinking in Asda. Early last year we held up a mirror to see how we looked to our customers when they engage with our brand.</a:t>
            </a:r>
            <a:endParaRPr lang="en-GB" dirty="0"/>
          </a:p>
          <a:p>
            <a:pPr>
              <a:buSzPct val="114999"/>
            </a:pPr>
            <a:r>
              <a:rPr lang="en-GB" dirty="0">
                <a:ea typeface="+mn-lt"/>
                <a:cs typeface="+mn-lt"/>
              </a:rPr>
              <a:t>It was clear we had some work to do and that we needed to change. Part of that work was a back to basics approach and improving retail fundamentals. For my part, we reduced the amount of marketing activity, which often became noise rather than offering relevant solutions for customers.</a:t>
            </a:r>
            <a:endParaRPr lang="en-GB" dirty="0"/>
          </a:p>
          <a:p>
            <a:pPr>
              <a:buSzPct val="114999"/>
            </a:pPr>
            <a:endParaRPr lang="en-GB" dirty="0"/>
          </a:p>
        </p:txBody>
      </p:sp>
    </p:spTree>
    <p:extLst>
      <p:ext uri="{BB962C8B-B14F-4D97-AF65-F5344CB8AC3E}">
        <p14:creationId xmlns:p14="http://schemas.microsoft.com/office/powerpoint/2010/main" val="76143288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Organic</vt:lpstr>
      <vt:lpstr>Barriers that prevents effective communication</vt:lpstr>
      <vt:lpstr>Introduction</vt:lpstr>
      <vt:lpstr>Barriers that effect communication </vt:lpstr>
      <vt:lpstr> customers                 </vt:lpstr>
      <vt:lpstr>Outcome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100</cp:revision>
  <dcterms:created xsi:type="dcterms:W3CDTF">2021-11-18T10:04:33Z</dcterms:created>
  <dcterms:modified xsi:type="dcterms:W3CDTF">2021-11-25T10:02:54Z</dcterms:modified>
</cp:coreProperties>
</file>