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5" r:id="rId1"/>
  </p:sldMasterIdLst>
  <p:notesMasterIdLst>
    <p:notesMasterId r:id="rId32"/>
  </p:notesMasterIdLst>
  <p:handoutMasterIdLst>
    <p:handoutMasterId r:id="rId33"/>
  </p:handoutMasterIdLst>
  <p:sldIdLst>
    <p:sldId id="256" r:id="rId2"/>
    <p:sldId id="257" r:id="rId3"/>
    <p:sldId id="259" r:id="rId4"/>
    <p:sldId id="300" r:id="rId5"/>
    <p:sldId id="260" r:id="rId6"/>
    <p:sldId id="263" r:id="rId7"/>
    <p:sldId id="265" r:id="rId8"/>
    <p:sldId id="291" r:id="rId9"/>
    <p:sldId id="292" r:id="rId10"/>
    <p:sldId id="293" r:id="rId11"/>
    <p:sldId id="266" r:id="rId12"/>
    <p:sldId id="267" r:id="rId13"/>
    <p:sldId id="302" r:id="rId14"/>
    <p:sldId id="308" r:id="rId15"/>
    <p:sldId id="294" r:id="rId16"/>
    <p:sldId id="309" r:id="rId17"/>
    <p:sldId id="303" r:id="rId18"/>
    <p:sldId id="261" r:id="rId19"/>
    <p:sldId id="301" r:id="rId20"/>
    <p:sldId id="268" r:id="rId21"/>
    <p:sldId id="264" r:id="rId22"/>
    <p:sldId id="288" r:id="rId23"/>
    <p:sldId id="289" r:id="rId24"/>
    <p:sldId id="290" r:id="rId25"/>
    <p:sldId id="304" r:id="rId26"/>
    <p:sldId id="269" r:id="rId27"/>
    <p:sldId id="285" r:id="rId28"/>
    <p:sldId id="310" r:id="rId29"/>
    <p:sldId id="311" r:id="rId30"/>
    <p:sldId id="287" r:id="rId31"/>
  </p:sldIdLst>
  <p:sldSz cx="9144000" cy="6858000" type="screen4x3"/>
  <p:notesSz cx="6858000" cy="9723438"/>
  <p:defaultTextStyle>
    <a:defPPr>
      <a:defRPr lang="en-GB"/>
    </a:defPPr>
    <a:lvl1pPr algn="l" rtl="0" fontAlgn="base">
      <a:spcBef>
        <a:spcPct val="0"/>
      </a:spcBef>
      <a:spcAft>
        <a:spcPct val="0"/>
      </a:spcAft>
      <a:defRPr kumimoji="1" sz="2400" kern="1200">
        <a:solidFill>
          <a:schemeClr val="tx1"/>
        </a:solidFill>
        <a:latin typeface="Times New Roman" panose="02020603050405020304" pitchFamily="18" charset="0"/>
        <a:ea typeface="MS PGothic" panose="020B0600070205080204" pitchFamily="34" charset="-128"/>
        <a:cs typeface="+mn-cs"/>
      </a:defRPr>
    </a:lvl1pPr>
    <a:lvl2pPr marL="457200" algn="l" rtl="0" fontAlgn="base">
      <a:spcBef>
        <a:spcPct val="0"/>
      </a:spcBef>
      <a:spcAft>
        <a:spcPct val="0"/>
      </a:spcAft>
      <a:defRPr kumimoji="1" sz="2400" kern="1200">
        <a:solidFill>
          <a:schemeClr val="tx1"/>
        </a:solidFill>
        <a:latin typeface="Times New Roman" panose="02020603050405020304" pitchFamily="18" charset="0"/>
        <a:ea typeface="MS PGothic" panose="020B0600070205080204" pitchFamily="34" charset="-128"/>
        <a:cs typeface="+mn-cs"/>
      </a:defRPr>
    </a:lvl2pPr>
    <a:lvl3pPr marL="914400" algn="l" rtl="0" fontAlgn="base">
      <a:spcBef>
        <a:spcPct val="0"/>
      </a:spcBef>
      <a:spcAft>
        <a:spcPct val="0"/>
      </a:spcAft>
      <a:defRPr kumimoji="1" sz="2400" kern="1200">
        <a:solidFill>
          <a:schemeClr val="tx1"/>
        </a:solidFill>
        <a:latin typeface="Times New Roman" panose="02020603050405020304" pitchFamily="18" charset="0"/>
        <a:ea typeface="MS PGothic" panose="020B0600070205080204" pitchFamily="34" charset="-128"/>
        <a:cs typeface="+mn-cs"/>
      </a:defRPr>
    </a:lvl3pPr>
    <a:lvl4pPr marL="1371600" algn="l" rtl="0" fontAlgn="base">
      <a:spcBef>
        <a:spcPct val="0"/>
      </a:spcBef>
      <a:spcAft>
        <a:spcPct val="0"/>
      </a:spcAft>
      <a:defRPr kumimoji="1" sz="2400" kern="1200">
        <a:solidFill>
          <a:schemeClr val="tx1"/>
        </a:solidFill>
        <a:latin typeface="Times New Roman" panose="02020603050405020304" pitchFamily="18" charset="0"/>
        <a:ea typeface="MS PGothic" panose="020B0600070205080204" pitchFamily="34" charset="-128"/>
        <a:cs typeface="+mn-cs"/>
      </a:defRPr>
    </a:lvl4pPr>
    <a:lvl5pPr marL="1828800" algn="l" rtl="0" fontAlgn="base">
      <a:spcBef>
        <a:spcPct val="0"/>
      </a:spcBef>
      <a:spcAft>
        <a:spcPct val="0"/>
      </a:spcAft>
      <a:defRPr kumimoji="1" sz="2400" kern="1200">
        <a:solidFill>
          <a:schemeClr val="tx1"/>
        </a:solidFill>
        <a:latin typeface="Times New Roman" panose="02020603050405020304" pitchFamily="18" charset="0"/>
        <a:ea typeface="MS PGothic" panose="020B0600070205080204" pitchFamily="34" charset="-128"/>
        <a:cs typeface="+mn-cs"/>
      </a:defRPr>
    </a:lvl5pPr>
    <a:lvl6pPr marL="2286000" algn="l" defTabSz="914400" rtl="0" eaLnBrk="1" latinLnBrk="0" hangingPunct="1">
      <a:defRPr kumimoji="1" sz="2400" kern="1200">
        <a:solidFill>
          <a:schemeClr val="tx1"/>
        </a:solidFill>
        <a:latin typeface="Times New Roman" panose="02020603050405020304" pitchFamily="18" charset="0"/>
        <a:ea typeface="MS PGothic" panose="020B0600070205080204" pitchFamily="34" charset="-128"/>
        <a:cs typeface="+mn-cs"/>
      </a:defRPr>
    </a:lvl6pPr>
    <a:lvl7pPr marL="2743200" algn="l" defTabSz="914400" rtl="0" eaLnBrk="1" latinLnBrk="0" hangingPunct="1">
      <a:defRPr kumimoji="1" sz="2400" kern="1200">
        <a:solidFill>
          <a:schemeClr val="tx1"/>
        </a:solidFill>
        <a:latin typeface="Times New Roman" panose="02020603050405020304" pitchFamily="18" charset="0"/>
        <a:ea typeface="MS PGothic" panose="020B0600070205080204" pitchFamily="34" charset="-128"/>
        <a:cs typeface="+mn-cs"/>
      </a:defRPr>
    </a:lvl7pPr>
    <a:lvl8pPr marL="3200400" algn="l" defTabSz="914400" rtl="0" eaLnBrk="1" latinLnBrk="0" hangingPunct="1">
      <a:defRPr kumimoji="1" sz="2400" kern="1200">
        <a:solidFill>
          <a:schemeClr val="tx1"/>
        </a:solidFill>
        <a:latin typeface="Times New Roman" panose="02020603050405020304" pitchFamily="18" charset="0"/>
        <a:ea typeface="MS PGothic" panose="020B0600070205080204" pitchFamily="34" charset="-128"/>
        <a:cs typeface="+mn-cs"/>
      </a:defRPr>
    </a:lvl8pPr>
    <a:lvl9pPr marL="3657600" algn="l" defTabSz="914400" rtl="0" eaLnBrk="1" latinLnBrk="0" hangingPunct="1">
      <a:defRPr kumimoji="1" sz="2400" kern="1200">
        <a:solidFill>
          <a:schemeClr val="tx1"/>
        </a:solidFill>
        <a:latin typeface="Times New Roman"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0"/>
  </p:normalViewPr>
  <p:slideViewPr>
    <p:cSldViewPr>
      <p:cViewPr varScale="1">
        <p:scale>
          <a:sx n="107" d="100"/>
          <a:sy n="107" d="100"/>
        </p:scale>
        <p:origin x="1760" y="1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07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4866"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kumimoji="0" sz="1200">
                <a:latin typeface="Arial" charset="0"/>
                <a:ea typeface="+mn-ea"/>
                <a:cs typeface="Arial" charset="0"/>
              </a:defRPr>
            </a:lvl1pPr>
          </a:lstStyle>
          <a:p>
            <a:pPr>
              <a:defRPr/>
            </a:pPr>
            <a:endParaRPr lang="en-US"/>
          </a:p>
        </p:txBody>
      </p:sp>
      <p:sp>
        <p:nvSpPr>
          <p:cNvPr id="164867"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kumimoji="0" sz="1200">
                <a:latin typeface="Arial" charset="0"/>
                <a:ea typeface="+mn-ea"/>
                <a:cs typeface="Arial" charset="0"/>
              </a:defRPr>
            </a:lvl1pPr>
          </a:lstStyle>
          <a:p>
            <a:pPr>
              <a:defRPr/>
            </a:pPr>
            <a:endParaRPr lang="en-US"/>
          </a:p>
        </p:txBody>
      </p:sp>
      <p:sp>
        <p:nvSpPr>
          <p:cNvPr id="164868"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kumimoji="0" sz="1200">
                <a:latin typeface="Arial" charset="0"/>
                <a:ea typeface="+mn-ea"/>
                <a:cs typeface="Arial" charset="0"/>
              </a:defRPr>
            </a:lvl1pPr>
          </a:lstStyle>
          <a:p>
            <a:pPr>
              <a:defRPr/>
            </a:pPr>
            <a:endParaRPr lang="en-US"/>
          </a:p>
        </p:txBody>
      </p:sp>
      <p:sp>
        <p:nvSpPr>
          <p:cNvPr id="164869"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kumimoji="0" sz="1200">
                <a:latin typeface="Arial" panose="020B0604020202020204" pitchFamily="34" charset="0"/>
              </a:defRPr>
            </a:lvl1pPr>
          </a:lstStyle>
          <a:p>
            <a:fld id="{022072CE-DC5B-478F-8B37-73B0C4271FF9}"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514"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kumimoji="0" sz="1200">
                <a:latin typeface="Arial" charset="0"/>
                <a:ea typeface="+mn-ea"/>
                <a:cs typeface="Arial" charset="0"/>
              </a:defRPr>
            </a:lvl1pPr>
          </a:lstStyle>
          <a:p>
            <a:pPr>
              <a:defRPr/>
            </a:pPr>
            <a:endParaRPr lang="en-US"/>
          </a:p>
        </p:txBody>
      </p:sp>
      <p:sp>
        <p:nvSpPr>
          <p:cNvPr id="192515" name="Rectangle 3"/>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kumimoji="0" sz="1200">
                <a:latin typeface="Arial" charset="0"/>
                <a:ea typeface="+mn-ea"/>
                <a:cs typeface="Arial" charset="0"/>
              </a:defRPr>
            </a:lvl1pPr>
          </a:lstStyle>
          <a:p>
            <a:pPr>
              <a:defRPr/>
            </a:pPr>
            <a:endParaRPr lang="en-US"/>
          </a:p>
        </p:txBody>
      </p:sp>
      <p:sp>
        <p:nvSpPr>
          <p:cNvPr id="34820" name="Rectangle 4"/>
          <p:cNvSpPr>
            <a:spLocks noGrp="1" noRot="1" noChangeAspect="1" noChangeArrowheads="1" noTextEdit="1"/>
          </p:cNvSpPr>
          <p:nvPr>
            <p:ph type="sldImg" idx="2"/>
          </p:nvPr>
        </p:nvSpPr>
        <p:spPr bwMode="auto">
          <a:xfrm>
            <a:off x="1000125" y="730250"/>
            <a:ext cx="4857750" cy="364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2517" name="Rectangle 5"/>
          <p:cNvSpPr>
            <a:spLocks noGrp="1" noChangeArrowheads="1"/>
          </p:cNvSpPr>
          <p:nvPr>
            <p:ph type="body" sz="quarter" idx="3"/>
          </p:nvPr>
        </p:nvSpPr>
        <p:spPr bwMode="auto">
          <a:xfrm>
            <a:off x="685800" y="4618038"/>
            <a:ext cx="5486400" cy="43751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92518" name="Rectangle 6"/>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kumimoji="0" sz="1200">
                <a:latin typeface="Arial" charset="0"/>
                <a:ea typeface="+mn-ea"/>
                <a:cs typeface="Arial" charset="0"/>
              </a:defRPr>
            </a:lvl1pPr>
          </a:lstStyle>
          <a:p>
            <a:pPr>
              <a:defRPr/>
            </a:pPr>
            <a:endParaRPr lang="en-US"/>
          </a:p>
        </p:txBody>
      </p:sp>
      <p:sp>
        <p:nvSpPr>
          <p:cNvPr id="192519" name="Rectangle 7"/>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kumimoji="0" sz="1200">
                <a:latin typeface="Arial" panose="020B0604020202020204" pitchFamily="34" charset="0"/>
              </a:defRPr>
            </a:lvl1pPr>
          </a:lstStyle>
          <a:p>
            <a:fld id="{15E9F826-4F28-4877-916D-8D9DF1344E9B}"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Arial" charset="0"/>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Arial" charset="0"/>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Arial" charset="0"/>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Arial" charset="0"/>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D23349FA-38DB-4ABB-905E-47AD594A716F}" type="slidenum">
              <a:rPr kumimoji="0" lang="en-US" altLang="en-US" sz="1200">
                <a:latin typeface="Arial" panose="020B0604020202020204" pitchFamily="34" charset="0"/>
              </a:rPr>
              <a:pPr eaLnBrk="1" hangingPunct="1"/>
              <a:t>1</a:t>
            </a:fld>
            <a:endParaRPr kumimoji="0" lang="en-US" altLang="en-US" sz="1200">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9B1EBF84-E053-4777-B314-490E5277C75D}" type="slidenum">
              <a:rPr kumimoji="0" lang="en-US" altLang="en-US" sz="1200">
                <a:latin typeface="Arial" panose="020B0604020202020204" pitchFamily="34" charset="0"/>
              </a:rPr>
              <a:pPr eaLnBrk="1" hangingPunct="1"/>
              <a:t>2</a:t>
            </a:fld>
            <a:endParaRPr kumimoji="0" lang="en-US" altLang="en-US" sz="1200">
              <a:latin typeface="Arial" panose="020B0604020202020204" pitchFamily="34" charset="0"/>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882DA034-FADD-4204-BD27-CCAA6CA7D92A}" type="slidenum">
              <a:rPr kumimoji="0" lang="en-US" altLang="en-US" sz="1200">
                <a:latin typeface="Arial" panose="020B0604020202020204" pitchFamily="34" charset="0"/>
              </a:rPr>
              <a:pPr eaLnBrk="1" hangingPunct="1"/>
              <a:t>3</a:t>
            </a:fld>
            <a:endParaRPr kumimoji="0" lang="en-US" altLang="en-US" sz="1200">
              <a:latin typeface="Arial" panose="020B0604020202020204" pitchFamily="34"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B2E2582D-6A56-4B2D-B6A6-113F56DD29AD}" type="slidenum">
              <a:rPr kumimoji="0" lang="en-US" altLang="en-US" sz="1200">
                <a:latin typeface="Arial" panose="020B0604020202020204" pitchFamily="34" charset="0"/>
              </a:rPr>
              <a:pPr eaLnBrk="1" hangingPunct="1"/>
              <a:t>4</a:t>
            </a:fld>
            <a:endParaRPr kumimoji="0" lang="en-US" altLang="en-US" sz="1200">
              <a:latin typeface="Arial" panose="020B0604020202020204" pitchFamily="34" charset="0"/>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F91868B-F480-41A3-8BDA-1EDBB2FFB673}" type="slidenum">
              <a:rPr kumimoji="0" lang="en-US" altLang="en-US" sz="1200">
                <a:latin typeface="Arial" panose="020B0604020202020204" pitchFamily="34" charset="0"/>
              </a:rPr>
              <a:pPr eaLnBrk="1" hangingPunct="1"/>
              <a:t>5</a:t>
            </a:fld>
            <a:endParaRPr kumimoji="0" lang="en-US" altLang="en-US" sz="1200">
              <a:latin typeface="Arial" panose="020B0604020202020204" pitchFamily="34" charset="0"/>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7E00EFE6-1451-4FD3-A54B-D4614BAA09BE}" type="slidenum">
              <a:rPr kumimoji="0" lang="en-US" altLang="en-US" sz="1200">
                <a:latin typeface="Arial" panose="020B0604020202020204" pitchFamily="34" charset="0"/>
              </a:rPr>
              <a:pPr eaLnBrk="1" hangingPunct="1"/>
              <a:t>6</a:t>
            </a:fld>
            <a:endParaRPr kumimoji="0" lang="en-US" altLang="en-US" sz="1200">
              <a:latin typeface="Arial" panose="020B0604020202020204" pitchFamily="34" charset="0"/>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BEA328FA-F00C-4D90-994F-89A43AED61B9}" type="slidenum">
              <a:rPr kumimoji="0" lang="en-US" altLang="en-US" sz="1200">
                <a:latin typeface="Arial" panose="020B0604020202020204" pitchFamily="34" charset="0"/>
              </a:rPr>
              <a:pPr eaLnBrk="1" hangingPunct="1"/>
              <a:t>7</a:t>
            </a:fld>
            <a:endParaRPr kumimoji="0" lang="en-US" altLang="en-US" sz="1200">
              <a:latin typeface="Arial" panose="020B0604020202020204" pitchFamily="34" charset="0"/>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82C7F1D-7B5F-42E9-B038-00DA31403297}" type="slidenum">
              <a:rPr kumimoji="0" lang="en-US" altLang="en-US" sz="1200">
                <a:latin typeface="Arial" panose="020B0604020202020204" pitchFamily="34" charset="0"/>
              </a:rPr>
              <a:pPr eaLnBrk="1" hangingPunct="1"/>
              <a:t>8</a:t>
            </a:fld>
            <a:endParaRPr kumimoji="0" lang="en-US" altLang="en-US" sz="1200">
              <a:latin typeface="Arial" panose="020B0604020202020204" pitchFamily="34" charset="0"/>
            </a:endParaRPr>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ADB5B0AB-999E-4271-846D-DDBF77735BB7}" type="slidenum">
              <a:rPr kumimoji="0" lang="en-US" altLang="en-US" sz="1200">
                <a:latin typeface="Arial" panose="020B0604020202020204" pitchFamily="34" charset="0"/>
              </a:rPr>
              <a:pPr eaLnBrk="1" hangingPunct="1"/>
              <a:t>9</a:t>
            </a:fld>
            <a:endParaRPr kumimoji="0" lang="en-US" altLang="en-US" sz="1200">
              <a:latin typeface="Arial" panose="020B0604020202020204" pitchFamily="34" charset="0"/>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8C805B4F-E994-4B86-BD07-35FFDAAC0F7C}" type="slidenum">
              <a:rPr kumimoji="0" lang="en-US" altLang="en-US" sz="1200">
                <a:latin typeface="Arial" panose="020B0604020202020204" pitchFamily="34" charset="0"/>
              </a:rPr>
              <a:pPr eaLnBrk="1" hangingPunct="1"/>
              <a:t>10</a:t>
            </a:fld>
            <a:endParaRPr kumimoji="0" lang="en-US" altLang="en-US" sz="1200">
              <a:latin typeface="Arial" panose="020B0604020202020204" pitchFamily="34" charset="0"/>
            </a:endParaRPr>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2D88FD6-67CE-470E-8FAB-AC71C4D0FDD1}" type="slidenum">
              <a:rPr kumimoji="0" lang="en-US" altLang="en-US" sz="1200">
                <a:latin typeface="Arial" panose="020B0604020202020204" pitchFamily="34" charset="0"/>
              </a:rPr>
              <a:pPr eaLnBrk="1" hangingPunct="1"/>
              <a:t>11</a:t>
            </a:fld>
            <a:endParaRPr kumimoji="0" lang="en-US" altLang="en-US" sz="1200">
              <a:latin typeface="Arial" panose="020B0604020202020204" pitchFamily="34" charset="0"/>
            </a:endParaRPr>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CBE1C648-EDA0-473F-98B3-8168B1BBA8EF}" type="slidenum">
              <a:rPr kumimoji="0" lang="en-US" altLang="en-US" sz="1200">
                <a:latin typeface="Arial" panose="020B0604020202020204" pitchFamily="34" charset="0"/>
              </a:rPr>
              <a:pPr eaLnBrk="1" hangingPunct="1"/>
              <a:t>12</a:t>
            </a:fld>
            <a:endParaRPr kumimoji="0" lang="en-US" altLang="en-US" sz="1200">
              <a:latin typeface="Arial" panose="020B0604020202020204" pitchFamily="34" charset="0"/>
            </a:endParaRPr>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66D9C66D-2F79-44C0-9003-DD5EBA7D2846}" type="slidenum">
              <a:rPr kumimoji="0" lang="en-US" altLang="en-US" sz="1200">
                <a:latin typeface="Arial" panose="020B0604020202020204" pitchFamily="34" charset="0"/>
              </a:rPr>
              <a:pPr eaLnBrk="1" hangingPunct="1"/>
              <a:t>13</a:t>
            </a:fld>
            <a:endParaRPr kumimoji="0" lang="en-US" altLang="en-US" sz="1200">
              <a:latin typeface="Arial" panose="020B0604020202020204" pitchFamily="34" charset="0"/>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C0930E8E-972E-445E-8F31-4A93AFFBB01A}" type="slidenum">
              <a:rPr kumimoji="0" lang="en-US" altLang="en-US" sz="1200">
                <a:latin typeface="Arial" panose="020B0604020202020204" pitchFamily="34" charset="0"/>
              </a:rPr>
              <a:pPr eaLnBrk="1" hangingPunct="1"/>
              <a:t>14</a:t>
            </a:fld>
            <a:endParaRPr kumimoji="0" lang="en-US" altLang="en-US" sz="1200">
              <a:latin typeface="Arial" panose="020B0604020202020204" pitchFamily="34" charset="0"/>
            </a:endParaRPr>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E4FFC64-5524-40EF-805B-1482A458D116}" type="slidenum">
              <a:rPr kumimoji="0" lang="en-US" altLang="en-US" sz="1200">
                <a:latin typeface="Arial" panose="020B0604020202020204" pitchFamily="34" charset="0"/>
              </a:rPr>
              <a:pPr eaLnBrk="1" hangingPunct="1"/>
              <a:t>15</a:t>
            </a:fld>
            <a:endParaRPr kumimoji="0" lang="en-US" altLang="en-US" sz="1200">
              <a:latin typeface="Arial" panose="020B0604020202020204" pitchFamily="34" charset="0"/>
            </a:endParaRPr>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DB98393F-47FD-41F9-8DF5-BD243F31F443}" type="slidenum">
              <a:rPr kumimoji="0" lang="en-US" altLang="en-US" sz="1200">
                <a:latin typeface="Arial" panose="020B0604020202020204" pitchFamily="34" charset="0"/>
              </a:rPr>
              <a:pPr eaLnBrk="1" hangingPunct="1"/>
              <a:t>16</a:t>
            </a:fld>
            <a:endParaRPr kumimoji="0" lang="en-US" altLang="en-US" sz="1200">
              <a:latin typeface="Arial" panose="020B0604020202020204" pitchFamily="34" charset="0"/>
            </a:endParaRPr>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70704FD8-2C25-4A63-8C4D-EC8FE3391632}" type="slidenum">
              <a:rPr kumimoji="0" lang="en-US" altLang="en-US" sz="1200">
                <a:latin typeface="Arial" panose="020B0604020202020204" pitchFamily="34" charset="0"/>
              </a:rPr>
              <a:pPr eaLnBrk="1" hangingPunct="1"/>
              <a:t>17</a:t>
            </a:fld>
            <a:endParaRPr kumimoji="0" lang="en-US" altLang="en-US" sz="1200">
              <a:latin typeface="Arial" panose="020B0604020202020204" pitchFamily="34" charset="0"/>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40935CB-D0AE-4BBC-A2D1-A6D624B423F2}" type="slidenum">
              <a:rPr kumimoji="0" lang="en-US" altLang="en-US" sz="1200">
                <a:latin typeface="Arial" panose="020B0604020202020204" pitchFamily="34" charset="0"/>
              </a:rPr>
              <a:pPr eaLnBrk="1" hangingPunct="1"/>
              <a:t>18</a:t>
            </a:fld>
            <a:endParaRPr kumimoji="0" lang="en-US" altLang="en-US" sz="1200">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71524E02-AE89-4276-9164-BF4A763F8D39}" type="slidenum">
              <a:rPr kumimoji="0" lang="en-US" altLang="en-US" sz="1200">
                <a:latin typeface="Arial" panose="020B0604020202020204" pitchFamily="34" charset="0"/>
              </a:rPr>
              <a:pPr eaLnBrk="1" hangingPunct="1"/>
              <a:t>19</a:t>
            </a:fld>
            <a:endParaRPr kumimoji="0" lang="en-US" altLang="en-US" sz="1200">
              <a:latin typeface="Arial" panose="020B0604020202020204" pitchFamily="34" charset="0"/>
            </a:endParaRPr>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AAC9E13-FB74-4875-9076-C9A761543F96}" type="slidenum">
              <a:rPr kumimoji="0" lang="en-US" altLang="en-US" sz="1200">
                <a:latin typeface="Arial" panose="020B0604020202020204" pitchFamily="34" charset="0"/>
              </a:rPr>
              <a:pPr eaLnBrk="1" hangingPunct="1"/>
              <a:t>20</a:t>
            </a:fld>
            <a:endParaRPr kumimoji="0" lang="en-US" altLang="en-US" sz="1200">
              <a:latin typeface="Arial" panose="020B0604020202020204" pitchFamily="34" charset="0"/>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8B4C65B-F0DF-4481-8119-9B320971EB09}" type="slidenum">
              <a:rPr kumimoji="0" lang="en-US" altLang="en-US" sz="1200">
                <a:latin typeface="Arial" panose="020B0604020202020204" pitchFamily="34" charset="0"/>
              </a:rPr>
              <a:pPr eaLnBrk="1" hangingPunct="1"/>
              <a:t>21</a:t>
            </a:fld>
            <a:endParaRPr kumimoji="0" lang="en-US" altLang="en-US" sz="1200">
              <a:latin typeface="Arial" panose="020B0604020202020204" pitchFamily="34" charset="0"/>
            </a:endParaRPr>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E829565-1AA8-4941-9179-0CCA164D3DF0}" type="slidenum">
              <a:rPr kumimoji="0" lang="en-US" altLang="en-US" sz="1200">
                <a:latin typeface="Arial" panose="020B0604020202020204" pitchFamily="34" charset="0"/>
              </a:rPr>
              <a:pPr eaLnBrk="1" hangingPunct="1"/>
              <a:t>22</a:t>
            </a:fld>
            <a:endParaRPr kumimoji="0" lang="en-US" altLang="en-US" sz="1200">
              <a:latin typeface="Arial" panose="020B0604020202020204" pitchFamily="34" charset="0"/>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F134BEB9-24CC-4EA8-9C81-CB7351BEE041}" type="slidenum">
              <a:rPr kumimoji="0" lang="en-US" altLang="en-US" sz="1200">
                <a:latin typeface="Arial" panose="020B0604020202020204" pitchFamily="34" charset="0"/>
              </a:rPr>
              <a:pPr eaLnBrk="1" hangingPunct="1"/>
              <a:t>23</a:t>
            </a:fld>
            <a:endParaRPr kumimoji="0" lang="en-US" altLang="en-US" sz="1200">
              <a:latin typeface="Arial" panose="020B0604020202020204" pitchFamily="34" charset="0"/>
            </a:endParaRPr>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B7B80EC8-09F4-48F8-9F28-B5B73D30B587}" type="slidenum">
              <a:rPr kumimoji="0" lang="en-US" altLang="en-US" sz="1200">
                <a:latin typeface="Arial" panose="020B0604020202020204" pitchFamily="34" charset="0"/>
              </a:rPr>
              <a:pPr eaLnBrk="1" hangingPunct="1"/>
              <a:t>24</a:t>
            </a:fld>
            <a:endParaRPr kumimoji="0" lang="en-US" altLang="en-US" sz="1200">
              <a:latin typeface="Arial" panose="020B0604020202020204" pitchFamily="34" charset="0"/>
            </a:endParaRPr>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000F8A9-61E3-4BFB-ABD7-6110649AE4CC}" type="slidenum">
              <a:rPr kumimoji="0" lang="en-US" altLang="en-US" sz="1200">
                <a:latin typeface="Arial" panose="020B0604020202020204" pitchFamily="34" charset="0"/>
              </a:rPr>
              <a:pPr eaLnBrk="1" hangingPunct="1"/>
              <a:t>25</a:t>
            </a:fld>
            <a:endParaRPr kumimoji="0" lang="en-US" altLang="en-US" sz="1200">
              <a:latin typeface="Arial" panose="020B0604020202020204" pitchFamily="34" charset="0"/>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377544CA-7328-4B8A-8387-066ED29B23E9}" type="slidenum">
              <a:rPr kumimoji="0" lang="en-US" altLang="en-US" sz="1200">
                <a:latin typeface="Arial" panose="020B0604020202020204" pitchFamily="34" charset="0"/>
              </a:rPr>
              <a:pPr eaLnBrk="1" hangingPunct="1"/>
              <a:t>26</a:t>
            </a:fld>
            <a:endParaRPr kumimoji="0" lang="en-US" altLang="en-US" sz="1200">
              <a:latin typeface="Arial" panose="020B0604020202020204" pitchFamily="34" charset="0"/>
            </a:endParaRPr>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CFA77913-6828-456E-B85D-AF67E68A7AD1}" type="slidenum">
              <a:rPr kumimoji="0" lang="en-US" altLang="en-US" sz="1200">
                <a:latin typeface="Arial" panose="020B0604020202020204" pitchFamily="34" charset="0"/>
              </a:rPr>
              <a:pPr eaLnBrk="1" hangingPunct="1"/>
              <a:t>27</a:t>
            </a:fld>
            <a:endParaRPr kumimoji="0" lang="en-US" altLang="en-US" sz="1200">
              <a:latin typeface="Arial" panose="020B0604020202020204" pitchFamily="34" charset="0"/>
            </a:endParaRPr>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fld id="{729C019B-61B9-46D5-B325-6114E44C47DB}" type="slidenum">
              <a:rPr kumimoji="0" lang="en-US" altLang="en-US" sz="1200">
                <a:latin typeface="Arial" panose="020B0604020202020204" pitchFamily="34" charset="0"/>
              </a:rPr>
              <a:pPr eaLnBrk="1" hangingPunct="1"/>
              <a:t>30</a:t>
            </a:fld>
            <a:endParaRPr kumimoji="0" lang="en-US" altLang="en-US" sz="1200">
              <a:latin typeface="Arial" panose="020B0604020202020204" pitchFamily="34" charset="0"/>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rotWithShape="0">
          <a:gsLst>
            <a:gs pos="0">
              <a:schemeClr val="bg2"/>
            </a:gs>
            <a:gs pos="50000">
              <a:schemeClr val="bg1"/>
            </a:gs>
            <a:gs pos="100000">
              <a:schemeClr val="bg2"/>
            </a:gs>
          </a:gsLst>
          <a:lin ang="0" scaled="1"/>
        </a:gradFill>
        <a:effectLst/>
      </p:bgPr>
    </p:bg>
    <p:spTree>
      <p:nvGrpSpPr>
        <p:cNvPr id="1" name=""/>
        <p:cNvGrpSpPr/>
        <p:nvPr/>
      </p:nvGrpSpPr>
      <p:grpSpPr>
        <a:xfrm>
          <a:off x="0" y="0"/>
          <a:ext cx="0" cy="0"/>
          <a:chOff x="0" y="0"/>
          <a:chExt cx="0" cy="0"/>
        </a:xfrm>
      </p:grpSpPr>
      <p:sp>
        <p:nvSpPr>
          <p:cNvPr id="4" name="Rectangle 2"/>
          <p:cNvSpPr>
            <a:spLocks noChangeArrowheads="1"/>
          </p:cNvSpPr>
          <p:nvPr/>
        </p:nvSpPr>
        <p:spPr bwMode="hidden">
          <a:xfrm>
            <a:off x="2895600" y="0"/>
            <a:ext cx="3352800" cy="6856413"/>
          </a:xfrm>
          <a:prstGeom prst="rect">
            <a:avLst/>
          </a:prstGeom>
          <a:gradFill rotWithShape="0">
            <a:gsLst>
              <a:gs pos="0">
                <a:schemeClr val="bg2"/>
              </a:gs>
              <a:gs pos="50000">
                <a:schemeClr val="bg1"/>
              </a:gs>
              <a:gs pos="100000">
                <a:schemeClr val="bg2"/>
              </a:gs>
            </a:gsLst>
            <a:lin ang="5400000" scaled="1"/>
          </a:gradFill>
          <a:ln w="9525">
            <a:noFill/>
            <a:miter lim="800000"/>
            <a:headEnd/>
            <a:tailEnd/>
          </a:ln>
          <a:effectLst/>
        </p:spPr>
        <p:txBody>
          <a:bodyPr/>
          <a:lstStyle/>
          <a:p>
            <a:pPr>
              <a:defRPr/>
            </a:pPr>
            <a:endParaRPr lang="en-US">
              <a:ea typeface="+mn-ea"/>
            </a:endParaRPr>
          </a:p>
        </p:txBody>
      </p:sp>
      <p:grpSp>
        <p:nvGrpSpPr>
          <p:cNvPr id="5" name="Group 3"/>
          <p:cNvGrpSpPr>
            <a:grpSpLocks/>
          </p:cNvGrpSpPr>
          <p:nvPr/>
        </p:nvGrpSpPr>
        <p:grpSpPr bwMode="auto">
          <a:xfrm>
            <a:off x="2133600" y="473075"/>
            <a:ext cx="4878388" cy="3490913"/>
            <a:chOff x="1344" y="298"/>
            <a:chExt cx="3073" cy="2199"/>
          </a:xfrm>
        </p:grpSpPr>
        <p:sp>
          <p:nvSpPr>
            <p:cNvPr id="6" name="Freeform 4"/>
            <p:cNvSpPr>
              <a:spLocks/>
            </p:cNvSpPr>
            <p:nvPr/>
          </p:nvSpPr>
          <p:spPr bwMode="auto">
            <a:xfrm>
              <a:off x="1344" y="1035"/>
              <a:ext cx="1019" cy="907"/>
            </a:xfrm>
            <a:custGeom>
              <a:avLst/>
              <a:gdLst>
                <a:gd name="T0" fmla="*/ 0 w 1019"/>
                <a:gd name="T1" fmla="*/ 566 h 907"/>
                <a:gd name="T2" fmla="*/ 0 w 1019"/>
                <a:gd name="T3" fmla="*/ 906 h 907"/>
                <a:gd name="T4" fmla="*/ 1014 w 1019"/>
                <a:gd name="T5" fmla="*/ 283 h 907"/>
                <a:gd name="T6" fmla="*/ 1018 w 1019"/>
                <a:gd name="T7" fmla="*/ 307 h 907"/>
                <a:gd name="T8" fmla="*/ 869 w 1019"/>
                <a:gd name="T9" fmla="*/ 0 h 907"/>
                <a:gd name="T10" fmla="*/ 0 w 1019"/>
                <a:gd name="T11" fmla="*/ 566 h 90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019" h="907">
                  <a:moveTo>
                    <a:pt x="0" y="566"/>
                  </a:moveTo>
                  <a:lnTo>
                    <a:pt x="0" y="906"/>
                  </a:lnTo>
                  <a:lnTo>
                    <a:pt x="1014" y="283"/>
                  </a:lnTo>
                  <a:lnTo>
                    <a:pt x="1018" y="307"/>
                  </a:lnTo>
                  <a:lnTo>
                    <a:pt x="869" y="0"/>
                  </a:lnTo>
                  <a:lnTo>
                    <a:pt x="0" y="566"/>
                  </a:lnTo>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type="none" w="sm" len="sm"/>
                  <a:tailEnd type="none" w="sm" len="sm"/>
                </a14:hiddenLine>
              </a:ext>
            </a:extLst>
          </p:spPr>
          <p:txBody>
            <a:bodyPr/>
            <a:lstStyle/>
            <a:p>
              <a:endParaRPr lang="en-GB"/>
            </a:p>
          </p:txBody>
        </p:sp>
        <p:sp>
          <p:nvSpPr>
            <p:cNvPr id="7" name="Freeform 5"/>
            <p:cNvSpPr>
              <a:spLocks/>
            </p:cNvSpPr>
            <p:nvPr/>
          </p:nvSpPr>
          <p:spPr bwMode="auto">
            <a:xfrm>
              <a:off x="3398" y="1035"/>
              <a:ext cx="1019" cy="907"/>
            </a:xfrm>
            <a:custGeom>
              <a:avLst/>
              <a:gdLst>
                <a:gd name="T0" fmla="*/ 1018 w 1019"/>
                <a:gd name="T1" fmla="*/ 566 h 907"/>
                <a:gd name="T2" fmla="*/ 1018 w 1019"/>
                <a:gd name="T3" fmla="*/ 906 h 907"/>
                <a:gd name="T4" fmla="*/ 3 w 1019"/>
                <a:gd name="T5" fmla="*/ 283 h 907"/>
                <a:gd name="T6" fmla="*/ 0 w 1019"/>
                <a:gd name="T7" fmla="*/ 307 h 907"/>
                <a:gd name="T8" fmla="*/ 148 w 1019"/>
                <a:gd name="T9" fmla="*/ 0 h 907"/>
                <a:gd name="T10" fmla="*/ 1018 w 1019"/>
                <a:gd name="T11" fmla="*/ 566 h 90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019" h="907">
                  <a:moveTo>
                    <a:pt x="1018" y="566"/>
                  </a:moveTo>
                  <a:lnTo>
                    <a:pt x="1018" y="906"/>
                  </a:lnTo>
                  <a:lnTo>
                    <a:pt x="3" y="283"/>
                  </a:lnTo>
                  <a:lnTo>
                    <a:pt x="0" y="307"/>
                  </a:lnTo>
                  <a:lnTo>
                    <a:pt x="148" y="0"/>
                  </a:lnTo>
                  <a:lnTo>
                    <a:pt x="1018" y="566"/>
                  </a:lnTo>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type="none" w="sm" len="sm"/>
                  <a:tailEnd type="none" w="sm" len="sm"/>
                </a14:hiddenLine>
              </a:ext>
            </a:extLst>
          </p:spPr>
          <p:txBody>
            <a:bodyPr/>
            <a:lstStyle/>
            <a:p>
              <a:endParaRPr lang="en-GB"/>
            </a:p>
          </p:txBody>
        </p:sp>
        <p:grpSp>
          <p:nvGrpSpPr>
            <p:cNvPr id="8" name="Group 6"/>
            <p:cNvGrpSpPr>
              <a:grpSpLocks/>
            </p:cNvGrpSpPr>
            <p:nvPr/>
          </p:nvGrpSpPr>
          <p:grpSpPr bwMode="auto">
            <a:xfrm>
              <a:off x="1571" y="298"/>
              <a:ext cx="2632" cy="2199"/>
              <a:chOff x="1571" y="298"/>
              <a:chExt cx="2632" cy="2199"/>
            </a:xfrm>
          </p:grpSpPr>
          <p:sp>
            <p:nvSpPr>
              <p:cNvPr id="10" name="AutoShape 7" descr="Green marble"/>
              <p:cNvSpPr>
                <a:spLocks noChangeArrowheads="1"/>
              </p:cNvSpPr>
              <p:nvPr/>
            </p:nvSpPr>
            <p:spPr bwMode="auto">
              <a:xfrm rot="10800000" flipH="1">
                <a:off x="1571" y="298"/>
                <a:ext cx="2631" cy="2198"/>
              </a:xfrm>
              <a:prstGeom prst="triangle">
                <a:avLst>
                  <a:gd name="adj" fmla="val 49995"/>
                </a:avLst>
              </a:prstGeom>
              <a:blipFill dpi="0" rotWithShape="0">
                <a:blip r:embed="rId2"/>
                <a:srcRect/>
                <a:tile tx="0" ty="0" sx="100000" sy="100000" flip="none" algn="tl"/>
              </a:blipFill>
              <a:ln w="12700" cap="sq">
                <a:solidFill>
                  <a:srgbClr val="006633"/>
                </a:solidFill>
                <a:miter lim="800000"/>
                <a:headEnd/>
                <a:tailEnd/>
              </a:ln>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US" altLang="en-US"/>
              </a:p>
            </p:txBody>
          </p:sp>
          <p:sp>
            <p:nvSpPr>
              <p:cNvPr id="11" name="Freeform 8"/>
              <p:cNvSpPr>
                <a:spLocks/>
              </p:cNvSpPr>
              <p:nvPr/>
            </p:nvSpPr>
            <p:spPr bwMode="auto">
              <a:xfrm>
                <a:off x="1571" y="298"/>
                <a:ext cx="1316" cy="2199"/>
              </a:xfrm>
              <a:custGeom>
                <a:avLst/>
                <a:gdLst>
                  <a:gd name="T0" fmla="*/ 1315 w 1316"/>
                  <a:gd name="T1" fmla="*/ 2198 h 2199"/>
                  <a:gd name="T2" fmla="*/ 1315 w 1316"/>
                  <a:gd name="T3" fmla="*/ 1815 h 2199"/>
                  <a:gd name="T4" fmla="*/ 409 w 1316"/>
                  <a:gd name="T5" fmla="*/ 214 h 2199"/>
                  <a:gd name="T6" fmla="*/ 0 w 1316"/>
                  <a:gd name="T7" fmla="*/ 0 h 2199"/>
                  <a:gd name="T8" fmla="*/ 1315 w 1316"/>
                  <a:gd name="T9" fmla="*/ 2198 h 219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16" h="2199">
                    <a:moveTo>
                      <a:pt x="1315" y="2198"/>
                    </a:moveTo>
                    <a:lnTo>
                      <a:pt x="1315" y="1815"/>
                    </a:lnTo>
                    <a:lnTo>
                      <a:pt x="409" y="214"/>
                    </a:lnTo>
                    <a:lnTo>
                      <a:pt x="0" y="0"/>
                    </a:lnTo>
                    <a:lnTo>
                      <a:pt x="1315" y="2198"/>
                    </a:lnTo>
                  </a:path>
                </a:pathLst>
              </a:custGeom>
              <a:solidFill>
                <a:srgbClr val="002010">
                  <a:alpha val="50195"/>
                </a:srgbClr>
              </a:solidFill>
              <a:ln w="12700" cap="sq">
                <a:solidFill>
                  <a:srgbClr val="006633"/>
                </a:solidFill>
                <a:prstDash val="solid"/>
                <a:round/>
                <a:headEnd type="none" w="sm" len="sm"/>
                <a:tailEnd type="none" w="sm" len="sm"/>
              </a:ln>
            </p:spPr>
            <p:txBody>
              <a:bodyPr/>
              <a:lstStyle/>
              <a:p>
                <a:endParaRPr lang="en-GB"/>
              </a:p>
            </p:txBody>
          </p:sp>
          <p:sp>
            <p:nvSpPr>
              <p:cNvPr id="12" name="Freeform 9"/>
              <p:cNvSpPr>
                <a:spLocks/>
              </p:cNvSpPr>
              <p:nvPr/>
            </p:nvSpPr>
            <p:spPr bwMode="auto">
              <a:xfrm>
                <a:off x="1571" y="298"/>
                <a:ext cx="2632" cy="217"/>
              </a:xfrm>
              <a:custGeom>
                <a:avLst/>
                <a:gdLst>
                  <a:gd name="T0" fmla="*/ 0 w 2632"/>
                  <a:gd name="T1" fmla="*/ 0 h 217"/>
                  <a:gd name="T2" fmla="*/ 409 w 2632"/>
                  <a:gd name="T3" fmla="*/ 216 h 217"/>
                  <a:gd name="T4" fmla="*/ 2279 w 2632"/>
                  <a:gd name="T5" fmla="*/ 216 h 217"/>
                  <a:gd name="T6" fmla="*/ 2631 w 2632"/>
                  <a:gd name="T7" fmla="*/ 0 h 217"/>
                  <a:gd name="T8" fmla="*/ 0 w 2632"/>
                  <a:gd name="T9" fmla="*/ 0 h 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632" h="217">
                    <a:moveTo>
                      <a:pt x="0" y="0"/>
                    </a:moveTo>
                    <a:lnTo>
                      <a:pt x="409" y="216"/>
                    </a:lnTo>
                    <a:lnTo>
                      <a:pt x="2279" y="216"/>
                    </a:lnTo>
                    <a:lnTo>
                      <a:pt x="2631" y="0"/>
                    </a:lnTo>
                    <a:lnTo>
                      <a:pt x="0" y="0"/>
                    </a:lnTo>
                  </a:path>
                </a:pathLst>
              </a:custGeom>
              <a:solidFill>
                <a:srgbClr val="71BB96">
                  <a:alpha val="50195"/>
                </a:srgbClr>
              </a:solidFill>
              <a:ln w="12700" cap="sq">
                <a:solidFill>
                  <a:srgbClr val="006633"/>
                </a:solidFill>
                <a:prstDash val="solid"/>
                <a:round/>
                <a:headEnd type="none" w="sm" len="sm"/>
                <a:tailEnd type="none" w="sm" len="sm"/>
              </a:ln>
            </p:spPr>
            <p:txBody>
              <a:bodyPr/>
              <a:lstStyle/>
              <a:p>
                <a:endParaRPr lang="en-GB"/>
              </a:p>
            </p:txBody>
          </p:sp>
          <p:sp>
            <p:nvSpPr>
              <p:cNvPr id="13" name="Freeform 10"/>
              <p:cNvSpPr>
                <a:spLocks/>
              </p:cNvSpPr>
              <p:nvPr/>
            </p:nvSpPr>
            <p:spPr bwMode="auto">
              <a:xfrm>
                <a:off x="2886" y="298"/>
                <a:ext cx="1317" cy="2199"/>
              </a:xfrm>
              <a:custGeom>
                <a:avLst/>
                <a:gdLst>
                  <a:gd name="T0" fmla="*/ 0 w 1317"/>
                  <a:gd name="T1" fmla="*/ 2198 h 2199"/>
                  <a:gd name="T2" fmla="*/ 0 w 1317"/>
                  <a:gd name="T3" fmla="*/ 1815 h 2199"/>
                  <a:gd name="T4" fmla="*/ 906 w 1317"/>
                  <a:gd name="T5" fmla="*/ 214 h 2199"/>
                  <a:gd name="T6" fmla="*/ 1316 w 1317"/>
                  <a:gd name="T7" fmla="*/ 0 h 2199"/>
                  <a:gd name="T8" fmla="*/ 0 w 1317"/>
                  <a:gd name="T9" fmla="*/ 2198 h 219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17" h="2199">
                    <a:moveTo>
                      <a:pt x="0" y="2198"/>
                    </a:moveTo>
                    <a:lnTo>
                      <a:pt x="0" y="1815"/>
                    </a:lnTo>
                    <a:lnTo>
                      <a:pt x="906" y="214"/>
                    </a:lnTo>
                    <a:lnTo>
                      <a:pt x="1316" y="0"/>
                    </a:lnTo>
                    <a:lnTo>
                      <a:pt x="0" y="2198"/>
                    </a:lnTo>
                  </a:path>
                </a:pathLst>
              </a:custGeom>
              <a:solidFill>
                <a:srgbClr val="006633">
                  <a:alpha val="50195"/>
                </a:srgbClr>
              </a:solidFill>
              <a:ln w="12700" cap="sq">
                <a:solidFill>
                  <a:srgbClr val="006633"/>
                </a:solidFill>
                <a:prstDash val="solid"/>
                <a:round/>
                <a:headEnd type="none" w="sm" len="sm"/>
                <a:tailEnd type="none" w="sm" len="sm"/>
              </a:ln>
            </p:spPr>
            <p:txBody>
              <a:bodyPr/>
              <a:lstStyle/>
              <a:p>
                <a:endParaRPr lang="en-GB"/>
              </a:p>
            </p:txBody>
          </p:sp>
        </p:grpSp>
        <p:sp>
          <p:nvSpPr>
            <p:cNvPr id="9" name="Rectangle 11"/>
            <p:cNvSpPr>
              <a:spLocks noChangeArrowheads="1"/>
            </p:cNvSpPr>
            <p:nvPr/>
          </p:nvSpPr>
          <p:spPr bwMode="auto">
            <a:xfrm>
              <a:off x="1344" y="1631"/>
              <a:ext cx="3069" cy="310"/>
            </a:xfrm>
            <a:prstGeom prst="rect">
              <a:avLst/>
            </a:prstGeom>
            <a:gradFill rotWithShape="0">
              <a:gsLst>
                <a:gs pos="0">
                  <a:schemeClr val="bg2"/>
                </a:gs>
                <a:gs pos="50000">
                  <a:schemeClr val="folHlink"/>
                </a:gs>
                <a:gs pos="100000">
                  <a:schemeClr val="bg2"/>
                </a:gs>
              </a:gsLst>
              <a:lin ang="0" scaled="1"/>
            </a:gradFill>
            <a:ln w="9525">
              <a:noFill/>
              <a:miter lim="800000"/>
              <a:headEnd/>
              <a:tailEnd/>
            </a:ln>
            <a:effectLst/>
          </p:spPr>
          <p:txBody>
            <a:bodyPr/>
            <a:lstStyle/>
            <a:p>
              <a:pPr>
                <a:defRPr/>
              </a:pPr>
              <a:endParaRPr lang="en-GB">
                <a:ea typeface="+mn-ea"/>
              </a:endParaRPr>
            </a:p>
          </p:txBody>
        </p:sp>
      </p:grpSp>
      <p:sp>
        <p:nvSpPr>
          <p:cNvPr id="169996" name="Rectangle 12"/>
          <p:cNvSpPr>
            <a:spLocks noGrp="1" noChangeArrowheads="1"/>
          </p:cNvSpPr>
          <p:nvPr>
            <p:ph type="ctrTitle" sz="quarter"/>
          </p:nvPr>
        </p:nvSpPr>
        <p:spPr>
          <a:xfrm>
            <a:off x="685800" y="3886200"/>
            <a:ext cx="7772400" cy="1143000"/>
          </a:xfrm>
        </p:spPr>
        <p:txBody>
          <a:bodyPr/>
          <a:lstStyle>
            <a:lvl1pPr algn="ctr">
              <a:defRPr/>
            </a:lvl1pPr>
          </a:lstStyle>
          <a:p>
            <a:r>
              <a:rPr lang="en-US"/>
              <a:t>Click to edit Master title style</a:t>
            </a:r>
          </a:p>
        </p:txBody>
      </p:sp>
      <p:sp>
        <p:nvSpPr>
          <p:cNvPr id="169997" name="Rectangle 13"/>
          <p:cNvSpPr>
            <a:spLocks noGrp="1" noChangeArrowheads="1"/>
          </p:cNvSpPr>
          <p:nvPr>
            <p:ph type="subTitle" sz="quarter" idx="1"/>
          </p:nvPr>
        </p:nvSpPr>
        <p:spPr>
          <a:xfrm>
            <a:off x="1371600" y="5410200"/>
            <a:ext cx="6400800" cy="12954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quarter" idx="10"/>
          </p:nvPr>
        </p:nvSpPr>
        <p:spPr>
          <a:xfrm>
            <a:off x="685800" y="0"/>
            <a:ext cx="1905000" cy="457200"/>
          </a:xfrm>
        </p:spPr>
        <p:txBody>
          <a:bodyPr/>
          <a:lstStyle>
            <a:lvl1pPr>
              <a:defRPr/>
            </a:lvl1pPr>
          </a:lstStyle>
          <a:p>
            <a:pPr>
              <a:defRPr/>
            </a:pPr>
            <a:endParaRPr lang="en-US"/>
          </a:p>
        </p:txBody>
      </p:sp>
      <p:sp>
        <p:nvSpPr>
          <p:cNvPr id="15" name="Rectangle 15"/>
          <p:cNvSpPr>
            <a:spLocks noGrp="1" noChangeArrowheads="1"/>
          </p:cNvSpPr>
          <p:nvPr>
            <p:ph type="ftr" sz="quarter" idx="11"/>
          </p:nvPr>
        </p:nvSpPr>
        <p:spPr>
          <a:xfrm>
            <a:off x="3124200" y="0"/>
            <a:ext cx="2895600" cy="457200"/>
          </a:xfrm>
        </p:spPr>
        <p:txBody>
          <a:bodyPr/>
          <a:lstStyle>
            <a:lvl1pPr>
              <a:defRPr/>
            </a:lvl1pPr>
          </a:lstStyle>
          <a:p>
            <a:pPr>
              <a:defRPr/>
            </a:pPr>
            <a:endParaRPr lang="en-US"/>
          </a:p>
        </p:txBody>
      </p:sp>
      <p:sp>
        <p:nvSpPr>
          <p:cNvPr id="16" name="Rectangle 16"/>
          <p:cNvSpPr>
            <a:spLocks noGrp="1" noChangeArrowheads="1"/>
          </p:cNvSpPr>
          <p:nvPr>
            <p:ph type="sldNum" sz="quarter" idx="12"/>
          </p:nvPr>
        </p:nvSpPr>
        <p:spPr>
          <a:xfrm>
            <a:off x="6553200" y="0"/>
            <a:ext cx="1905000" cy="457200"/>
          </a:xfrm>
        </p:spPr>
        <p:txBody>
          <a:bodyPr/>
          <a:lstStyle>
            <a:lvl1pPr>
              <a:defRPr/>
            </a:lvl1pPr>
          </a:lstStyle>
          <a:p>
            <a:fld id="{551107B7-BF59-4596-AA88-576DED4445B2}" type="slidenum">
              <a:rPr lang="en-US" altLang="en-US"/>
              <a:pPr/>
              <a:t>‹#›</a:t>
            </a:fld>
            <a:endParaRPr lang="en-US" altLang="en-US"/>
          </a:p>
        </p:txBody>
      </p:sp>
    </p:spTree>
    <p:extLst>
      <p:ext uri="{BB962C8B-B14F-4D97-AF65-F5344CB8AC3E}">
        <p14:creationId xmlns:p14="http://schemas.microsoft.com/office/powerpoint/2010/main" val="884013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4"/>
          <p:cNvSpPr>
            <a:spLocks noGrp="1" noChangeArrowheads="1"/>
          </p:cNvSpPr>
          <p:nvPr>
            <p:ph type="dt" sz="half" idx="10"/>
          </p:nvPr>
        </p:nvSpPr>
        <p:spPr>
          <a:ln/>
        </p:spPr>
        <p:txBody>
          <a:bodyPr/>
          <a:lstStyle>
            <a:lvl1pPr>
              <a:defRPr/>
            </a:lvl1pPr>
          </a:lstStyle>
          <a:p>
            <a:pPr>
              <a:defRPr/>
            </a:pPr>
            <a:endParaRPr lang="en-US"/>
          </a:p>
        </p:txBody>
      </p:sp>
      <p:sp>
        <p:nvSpPr>
          <p:cNvPr id="5" name="Rectangle 15"/>
          <p:cNvSpPr>
            <a:spLocks noGrp="1" noChangeArrowheads="1"/>
          </p:cNvSpPr>
          <p:nvPr>
            <p:ph type="ftr" sz="quarter" idx="11"/>
          </p:nvPr>
        </p:nvSpPr>
        <p:spPr>
          <a:ln/>
        </p:spPr>
        <p:txBody>
          <a:bodyPr/>
          <a:lstStyle>
            <a:lvl1pPr>
              <a:defRPr/>
            </a:lvl1pPr>
          </a:lstStyle>
          <a:p>
            <a:pPr>
              <a:defRPr/>
            </a:pPr>
            <a:endParaRPr lang="en-US"/>
          </a:p>
        </p:txBody>
      </p:sp>
      <p:sp>
        <p:nvSpPr>
          <p:cNvPr id="6" name="Rectangle 16"/>
          <p:cNvSpPr>
            <a:spLocks noGrp="1" noChangeArrowheads="1"/>
          </p:cNvSpPr>
          <p:nvPr>
            <p:ph type="sldNum" sz="quarter" idx="12"/>
          </p:nvPr>
        </p:nvSpPr>
        <p:spPr>
          <a:ln/>
        </p:spPr>
        <p:txBody>
          <a:bodyPr/>
          <a:lstStyle>
            <a:lvl1pPr>
              <a:defRPr/>
            </a:lvl1pPr>
          </a:lstStyle>
          <a:p>
            <a:fld id="{461E3EE3-5120-4C8A-BE95-1824628C55F5}" type="slidenum">
              <a:rPr lang="en-US" altLang="en-US"/>
              <a:pPr/>
              <a:t>‹#›</a:t>
            </a:fld>
            <a:endParaRPr lang="en-US" altLang="en-US"/>
          </a:p>
        </p:txBody>
      </p:sp>
    </p:spTree>
    <p:extLst>
      <p:ext uri="{BB962C8B-B14F-4D97-AF65-F5344CB8AC3E}">
        <p14:creationId xmlns:p14="http://schemas.microsoft.com/office/powerpoint/2010/main" val="2373587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4"/>
          <p:cNvSpPr>
            <a:spLocks noGrp="1" noChangeArrowheads="1"/>
          </p:cNvSpPr>
          <p:nvPr>
            <p:ph type="dt" sz="half" idx="10"/>
          </p:nvPr>
        </p:nvSpPr>
        <p:spPr>
          <a:ln/>
        </p:spPr>
        <p:txBody>
          <a:bodyPr/>
          <a:lstStyle>
            <a:lvl1pPr>
              <a:defRPr/>
            </a:lvl1pPr>
          </a:lstStyle>
          <a:p>
            <a:pPr>
              <a:defRPr/>
            </a:pPr>
            <a:endParaRPr lang="en-US"/>
          </a:p>
        </p:txBody>
      </p:sp>
      <p:sp>
        <p:nvSpPr>
          <p:cNvPr id="5" name="Rectangle 15"/>
          <p:cNvSpPr>
            <a:spLocks noGrp="1" noChangeArrowheads="1"/>
          </p:cNvSpPr>
          <p:nvPr>
            <p:ph type="ftr" sz="quarter" idx="11"/>
          </p:nvPr>
        </p:nvSpPr>
        <p:spPr>
          <a:ln/>
        </p:spPr>
        <p:txBody>
          <a:bodyPr/>
          <a:lstStyle>
            <a:lvl1pPr>
              <a:defRPr/>
            </a:lvl1pPr>
          </a:lstStyle>
          <a:p>
            <a:pPr>
              <a:defRPr/>
            </a:pPr>
            <a:endParaRPr lang="en-US"/>
          </a:p>
        </p:txBody>
      </p:sp>
      <p:sp>
        <p:nvSpPr>
          <p:cNvPr id="6" name="Rectangle 16"/>
          <p:cNvSpPr>
            <a:spLocks noGrp="1" noChangeArrowheads="1"/>
          </p:cNvSpPr>
          <p:nvPr>
            <p:ph type="sldNum" sz="quarter" idx="12"/>
          </p:nvPr>
        </p:nvSpPr>
        <p:spPr>
          <a:ln/>
        </p:spPr>
        <p:txBody>
          <a:bodyPr/>
          <a:lstStyle>
            <a:lvl1pPr>
              <a:defRPr/>
            </a:lvl1pPr>
          </a:lstStyle>
          <a:p>
            <a:fld id="{CE12C74E-6813-4AF2-8E0D-945DE2853CEE}" type="slidenum">
              <a:rPr lang="en-US" altLang="en-US"/>
              <a:pPr/>
              <a:t>‹#›</a:t>
            </a:fld>
            <a:endParaRPr lang="en-US" altLang="en-US"/>
          </a:p>
        </p:txBody>
      </p:sp>
    </p:spTree>
    <p:extLst>
      <p:ext uri="{BB962C8B-B14F-4D97-AF65-F5344CB8AC3E}">
        <p14:creationId xmlns:p14="http://schemas.microsoft.com/office/powerpoint/2010/main" val="1928294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61988" y="19050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4388" y="19050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4"/>
          <p:cNvSpPr>
            <a:spLocks noGrp="1" noChangeArrowheads="1"/>
          </p:cNvSpPr>
          <p:nvPr>
            <p:ph type="dt" sz="half" idx="10"/>
          </p:nvPr>
        </p:nvSpPr>
        <p:spPr>
          <a:ln/>
        </p:spPr>
        <p:txBody>
          <a:bodyPr/>
          <a:lstStyle>
            <a:lvl1pPr>
              <a:defRPr/>
            </a:lvl1pPr>
          </a:lstStyle>
          <a:p>
            <a:pPr>
              <a:defRPr/>
            </a:pPr>
            <a:endParaRPr lang="en-US"/>
          </a:p>
        </p:txBody>
      </p:sp>
      <p:sp>
        <p:nvSpPr>
          <p:cNvPr id="6" name="Rectangle 15"/>
          <p:cNvSpPr>
            <a:spLocks noGrp="1" noChangeArrowheads="1"/>
          </p:cNvSpPr>
          <p:nvPr>
            <p:ph type="ftr" sz="quarter" idx="11"/>
          </p:nvPr>
        </p:nvSpPr>
        <p:spPr>
          <a:ln/>
        </p:spPr>
        <p:txBody>
          <a:bodyPr/>
          <a:lstStyle>
            <a:lvl1pPr>
              <a:defRPr/>
            </a:lvl1pPr>
          </a:lstStyle>
          <a:p>
            <a:pPr>
              <a:defRPr/>
            </a:pPr>
            <a:endParaRPr lang="en-US"/>
          </a:p>
        </p:txBody>
      </p:sp>
      <p:sp>
        <p:nvSpPr>
          <p:cNvPr id="7" name="Rectangle 16"/>
          <p:cNvSpPr>
            <a:spLocks noGrp="1" noChangeArrowheads="1"/>
          </p:cNvSpPr>
          <p:nvPr>
            <p:ph type="sldNum" sz="quarter" idx="12"/>
          </p:nvPr>
        </p:nvSpPr>
        <p:spPr>
          <a:ln/>
        </p:spPr>
        <p:txBody>
          <a:bodyPr/>
          <a:lstStyle>
            <a:lvl1pPr>
              <a:defRPr/>
            </a:lvl1pPr>
          </a:lstStyle>
          <a:p>
            <a:fld id="{922DA832-6C16-441D-A801-7034B6501DAF}" type="slidenum">
              <a:rPr lang="en-US" altLang="en-US"/>
              <a:pPr/>
              <a:t>‹#›</a:t>
            </a:fld>
            <a:endParaRPr lang="en-US" altLang="en-US"/>
          </a:p>
        </p:txBody>
      </p:sp>
    </p:spTree>
    <p:extLst>
      <p:ext uri="{BB962C8B-B14F-4D97-AF65-F5344CB8AC3E}">
        <p14:creationId xmlns:p14="http://schemas.microsoft.com/office/powerpoint/2010/main" val="488032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4"/>
          <p:cNvSpPr>
            <a:spLocks noGrp="1" noChangeArrowheads="1"/>
          </p:cNvSpPr>
          <p:nvPr>
            <p:ph type="dt" sz="half" idx="10"/>
          </p:nvPr>
        </p:nvSpPr>
        <p:spPr>
          <a:ln/>
        </p:spPr>
        <p:txBody>
          <a:bodyPr/>
          <a:lstStyle>
            <a:lvl1pPr>
              <a:defRPr/>
            </a:lvl1pPr>
          </a:lstStyle>
          <a:p>
            <a:pPr>
              <a:defRPr/>
            </a:pPr>
            <a:endParaRPr lang="en-US"/>
          </a:p>
        </p:txBody>
      </p:sp>
      <p:sp>
        <p:nvSpPr>
          <p:cNvPr id="8" name="Rectangle 15"/>
          <p:cNvSpPr>
            <a:spLocks noGrp="1" noChangeArrowheads="1"/>
          </p:cNvSpPr>
          <p:nvPr>
            <p:ph type="ftr" sz="quarter" idx="11"/>
          </p:nvPr>
        </p:nvSpPr>
        <p:spPr>
          <a:ln/>
        </p:spPr>
        <p:txBody>
          <a:bodyPr/>
          <a:lstStyle>
            <a:lvl1pPr>
              <a:defRPr/>
            </a:lvl1pPr>
          </a:lstStyle>
          <a:p>
            <a:pPr>
              <a:defRPr/>
            </a:pPr>
            <a:endParaRPr lang="en-US"/>
          </a:p>
        </p:txBody>
      </p:sp>
      <p:sp>
        <p:nvSpPr>
          <p:cNvPr id="9" name="Rectangle 16"/>
          <p:cNvSpPr>
            <a:spLocks noGrp="1" noChangeArrowheads="1"/>
          </p:cNvSpPr>
          <p:nvPr>
            <p:ph type="sldNum" sz="quarter" idx="12"/>
          </p:nvPr>
        </p:nvSpPr>
        <p:spPr>
          <a:ln/>
        </p:spPr>
        <p:txBody>
          <a:bodyPr/>
          <a:lstStyle>
            <a:lvl1pPr>
              <a:defRPr/>
            </a:lvl1pPr>
          </a:lstStyle>
          <a:p>
            <a:fld id="{1CA32EF2-EC3A-48E0-AF16-1A062A5841DE}" type="slidenum">
              <a:rPr lang="en-US" altLang="en-US"/>
              <a:pPr/>
              <a:t>‹#›</a:t>
            </a:fld>
            <a:endParaRPr lang="en-US" altLang="en-US"/>
          </a:p>
        </p:txBody>
      </p:sp>
    </p:spTree>
    <p:extLst>
      <p:ext uri="{BB962C8B-B14F-4D97-AF65-F5344CB8AC3E}">
        <p14:creationId xmlns:p14="http://schemas.microsoft.com/office/powerpoint/2010/main" val="3745817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4"/>
          <p:cNvSpPr>
            <a:spLocks noGrp="1" noChangeArrowheads="1"/>
          </p:cNvSpPr>
          <p:nvPr>
            <p:ph type="dt" sz="half" idx="10"/>
          </p:nvPr>
        </p:nvSpPr>
        <p:spPr>
          <a:ln/>
        </p:spPr>
        <p:txBody>
          <a:bodyPr/>
          <a:lstStyle>
            <a:lvl1pPr>
              <a:defRPr/>
            </a:lvl1pPr>
          </a:lstStyle>
          <a:p>
            <a:pPr>
              <a:defRPr/>
            </a:pPr>
            <a:endParaRPr lang="en-US"/>
          </a:p>
        </p:txBody>
      </p:sp>
      <p:sp>
        <p:nvSpPr>
          <p:cNvPr id="4" name="Rectangle 15"/>
          <p:cNvSpPr>
            <a:spLocks noGrp="1" noChangeArrowheads="1"/>
          </p:cNvSpPr>
          <p:nvPr>
            <p:ph type="ftr" sz="quarter" idx="11"/>
          </p:nvPr>
        </p:nvSpPr>
        <p:spPr>
          <a:ln/>
        </p:spPr>
        <p:txBody>
          <a:bodyPr/>
          <a:lstStyle>
            <a:lvl1pPr>
              <a:defRPr/>
            </a:lvl1pPr>
          </a:lstStyle>
          <a:p>
            <a:pPr>
              <a:defRPr/>
            </a:pPr>
            <a:endParaRPr lang="en-US"/>
          </a:p>
        </p:txBody>
      </p:sp>
      <p:sp>
        <p:nvSpPr>
          <p:cNvPr id="5" name="Rectangle 16"/>
          <p:cNvSpPr>
            <a:spLocks noGrp="1" noChangeArrowheads="1"/>
          </p:cNvSpPr>
          <p:nvPr>
            <p:ph type="sldNum" sz="quarter" idx="12"/>
          </p:nvPr>
        </p:nvSpPr>
        <p:spPr>
          <a:ln/>
        </p:spPr>
        <p:txBody>
          <a:bodyPr/>
          <a:lstStyle>
            <a:lvl1pPr>
              <a:defRPr/>
            </a:lvl1pPr>
          </a:lstStyle>
          <a:p>
            <a:fld id="{A12B701A-534F-4DA4-98EB-A31333F72292}" type="slidenum">
              <a:rPr lang="en-US" altLang="en-US"/>
              <a:pPr/>
              <a:t>‹#›</a:t>
            </a:fld>
            <a:endParaRPr lang="en-US" altLang="en-US"/>
          </a:p>
        </p:txBody>
      </p:sp>
    </p:spTree>
    <p:extLst>
      <p:ext uri="{BB962C8B-B14F-4D97-AF65-F5344CB8AC3E}">
        <p14:creationId xmlns:p14="http://schemas.microsoft.com/office/powerpoint/2010/main" val="1445838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4"/>
          <p:cNvSpPr>
            <a:spLocks noGrp="1" noChangeArrowheads="1"/>
          </p:cNvSpPr>
          <p:nvPr>
            <p:ph type="dt" sz="half" idx="10"/>
          </p:nvPr>
        </p:nvSpPr>
        <p:spPr>
          <a:ln/>
        </p:spPr>
        <p:txBody>
          <a:bodyPr/>
          <a:lstStyle>
            <a:lvl1pPr>
              <a:defRPr/>
            </a:lvl1pPr>
          </a:lstStyle>
          <a:p>
            <a:pPr>
              <a:defRPr/>
            </a:pPr>
            <a:endParaRPr lang="en-US"/>
          </a:p>
        </p:txBody>
      </p:sp>
      <p:sp>
        <p:nvSpPr>
          <p:cNvPr id="3" name="Rectangle 15"/>
          <p:cNvSpPr>
            <a:spLocks noGrp="1" noChangeArrowheads="1"/>
          </p:cNvSpPr>
          <p:nvPr>
            <p:ph type="ftr" sz="quarter" idx="11"/>
          </p:nvPr>
        </p:nvSpPr>
        <p:spPr>
          <a:ln/>
        </p:spPr>
        <p:txBody>
          <a:bodyPr/>
          <a:lstStyle>
            <a:lvl1pPr>
              <a:defRPr/>
            </a:lvl1pPr>
          </a:lstStyle>
          <a:p>
            <a:pPr>
              <a:defRPr/>
            </a:pPr>
            <a:endParaRPr lang="en-US"/>
          </a:p>
        </p:txBody>
      </p:sp>
      <p:sp>
        <p:nvSpPr>
          <p:cNvPr id="4" name="Rectangle 16"/>
          <p:cNvSpPr>
            <a:spLocks noGrp="1" noChangeArrowheads="1"/>
          </p:cNvSpPr>
          <p:nvPr>
            <p:ph type="sldNum" sz="quarter" idx="12"/>
          </p:nvPr>
        </p:nvSpPr>
        <p:spPr>
          <a:ln/>
        </p:spPr>
        <p:txBody>
          <a:bodyPr/>
          <a:lstStyle>
            <a:lvl1pPr>
              <a:defRPr/>
            </a:lvl1pPr>
          </a:lstStyle>
          <a:p>
            <a:fld id="{B6BAB264-3195-4396-AD01-7CCEE30ED4FC}" type="slidenum">
              <a:rPr lang="en-US" altLang="en-US"/>
              <a:pPr/>
              <a:t>‹#›</a:t>
            </a:fld>
            <a:endParaRPr lang="en-US" altLang="en-US"/>
          </a:p>
        </p:txBody>
      </p:sp>
    </p:spTree>
    <p:extLst>
      <p:ext uri="{BB962C8B-B14F-4D97-AF65-F5344CB8AC3E}">
        <p14:creationId xmlns:p14="http://schemas.microsoft.com/office/powerpoint/2010/main" val="1964486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4"/>
          <p:cNvSpPr>
            <a:spLocks noGrp="1" noChangeArrowheads="1"/>
          </p:cNvSpPr>
          <p:nvPr>
            <p:ph type="dt" sz="half" idx="10"/>
          </p:nvPr>
        </p:nvSpPr>
        <p:spPr>
          <a:ln/>
        </p:spPr>
        <p:txBody>
          <a:bodyPr/>
          <a:lstStyle>
            <a:lvl1pPr>
              <a:defRPr/>
            </a:lvl1pPr>
          </a:lstStyle>
          <a:p>
            <a:pPr>
              <a:defRPr/>
            </a:pPr>
            <a:endParaRPr lang="en-US"/>
          </a:p>
        </p:txBody>
      </p:sp>
      <p:sp>
        <p:nvSpPr>
          <p:cNvPr id="6" name="Rectangle 15"/>
          <p:cNvSpPr>
            <a:spLocks noGrp="1" noChangeArrowheads="1"/>
          </p:cNvSpPr>
          <p:nvPr>
            <p:ph type="ftr" sz="quarter" idx="11"/>
          </p:nvPr>
        </p:nvSpPr>
        <p:spPr>
          <a:ln/>
        </p:spPr>
        <p:txBody>
          <a:bodyPr/>
          <a:lstStyle>
            <a:lvl1pPr>
              <a:defRPr/>
            </a:lvl1pPr>
          </a:lstStyle>
          <a:p>
            <a:pPr>
              <a:defRPr/>
            </a:pPr>
            <a:endParaRPr lang="en-US"/>
          </a:p>
        </p:txBody>
      </p:sp>
      <p:sp>
        <p:nvSpPr>
          <p:cNvPr id="7" name="Rectangle 16"/>
          <p:cNvSpPr>
            <a:spLocks noGrp="1" noChangeArrowheads="1"/>
          </p:cNvSpPr>
          <p:nvPr>
            <p:ph type="sldNum" sz="quarter" idx="12"/>
          </p:nvPr>
        </p:nvSpPr>
        <p:spPr>
          <a:ln/>
        </p:spPr>
        <p:txBody>
          <a:bodyPr/>
          <a:lstStyle>
            <a:lvl1pPr>
              <a:defRPr/>
            </a:lvl1pPr>
          </a:lstStyle>
          <a:p>
            <a:fld id="{4A621246-C3E8-439A-A44F-1DD9033BE747}" type="slidenum">
              <a:rPr lang="en-US" altLang="en-US"/>
              <a:pPr/>
              <a:t>‹#›</a:t>
            </a:fld>
            <a:endParaRPr lang="en-US" altLang="en-US"/>
          </a:p>
        </p:txBody>
      </p:sp>
    </p:spTree>
    <p:extLst>
      <p:ext uri="{BB962C8B-B14F-4D97-AF65-F5344CB8AC3E}">
        <p14:creationId xmlns:p14="http://schemas.microsoft.com/office/powerpoint/2010/main" val="798940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4"/>
          <p:cNvSpPr>
            <a:spLocks noGrp="1" noChangeArrowheads="1"/>
          </p:cNvSpPr>
          <p:nvPr>
            <p:ph type="dt" sz="half" idx="10"/>
          </p:nvPr>
        </p:nvSpPr>
        <p:spPr>
          <a:ln/>
        </p:spPr>
        <p:txBody>
          <a:bodyPr/>
          <a:lstStyle>
            <a:lvl1pPr>
              <a:defRPr/>
            </a:lvl1pPr>
          </a:lstStyle>
          <a:p>
            <a:pPr>
              <a:defRPr/>
            </a:pPr>
            <a:endParaRPr lang="en-US"/>
          </a:p>
        </p:txBody>
      </p:sp>
      <p:sp>
        <p:nvSpPr>
          <p:cNvPr id="6" name="Rectangle 15"/>
          <p:cNvSpPr>
            <a:spLocks noGrp="1" noChangeArrowheads="1"/>
          </p:cNvSpPr>
          <p:nvPr>
            <p:ph type="ftr" sz="quarter" idx="11"/>
          </p:nvPr>
        </p:nvSpPr>
        <p:spPr>
          <a:ln/>
        </p:spPr>
        <p:txBody>
          <a:bodyPr/>
          <a:lstStyle>
            <a:lvl1pPr>
              <a:defRPr/>
            </a:lvl1pPr>
          </a:lstStyle>
          <a:p>
            <a:pPr>
              <a:defRPr/>
            </a:pPr>
            <a:endParaRPr lang="en-US"/>
          </a:p>
        </p:txBody>
      </p:sp>
      <p:sp>
        <p:nvSpPr>
          <p:cNvPr id="7" name="Rectangle 16"/>
          <p:cNvSpPr>
            <a:spLocks noGrp="1" noChangeArrowheads="1"/>
          </p:cNvSpPr>
          <p:nvPr>
            <p:ph type="sldNum" sz="quarter" idx="12"/>
          </p:nvPr>
        </p:nvSpPr>
        <p:spPr>
          <a:ln/>
        </p:spPr>
        <p:txBody>
          <a:bodyPr/>
          <a:lstStyle>
            <a:lvl1pPr>
              <a:defRPr/>
            </a:lvl1pPr>
          </a:lstStyle>
          <a:p>
            <a:fld id="{9F7C343E-F56C-4732-B314-9A12EED44B54}" type="slidenum">
              <a:rPr lang="en-US" altLang="en-US"/>
              <a:pPr/>
              <a:t>‹#›</a:t>
            </a:fld>
            <a:endParaRPr lang="en-US" altLang="en-US"/>
          </a:p>
        </p:txBody>
      </p:sp>
    </p:spTree>
    <p:extLst>
      <p:ext uri="{BB962C8B-B14F-4D97-AF65-F5344CB8AC3E}">
        <p14:creationId xmlns:p14="http://schemas.microsoft.com/office/powerpoint/2010/main" val="862494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4"/>
          <p:cNvSpPr>
            <a:spLocks noGrp="1" noChangeArrowheads="1"/>
          </p:cNvSpPr>
          <p:nvPr>
            <p:ph type="dt" sz="half" idx="10"/>
          </p:nvPr>
        </p:nvSpPr>
        <p:spPr>
          <a:ln/>
        </p:spPr>
        <p:txBody>
          <a:bodyPr/>
          <a:lstStyle>
            <a:lvl1pPr>
              <a:defRPr/>
            </a:lvl1pPr>
          </a:lstStyle>
          <a:p>
            <a:pPr>
              <a:defRPr/>
            </a:pPr>
            <a:endParaRPr lang="en-US"/>
          </a:p>
        </p:txBody>
      </p:sp>
      <p:sp>
        <p:nvSpPr>
          <p:cNvPr id="5" name="Rectangle 15"/>
          <p:cNvSpPr>
            <a:spLocks noGrp="1" noChangeArrowheads="1"/>
          </p:cNvSpPr>
          <p:nvPr>
            <p:ph type="ftr" sz="quarter" idx="11"/>
          </p:nvPr>
        </p:nvSpPr>
        <p:spPr>
          <a:ln/>
        </p:spPr>
        <p:txBody>
          <a:bodyPr/>
          <a:lstStyle>
            <a:lvl1pPr>
              <a:defRPr/>
            </a:lvl1pPr>
          </a:lstStyle>
          <a:p>
            <a:pPr>
              <a:defRPr/>
            </a:pPr>
            <a:endParaRPr lang="en-US"/>
          </a:p>
        </p:txBody>
      </p:sp>
      <p:sp>
        <p:nvSpPr>
          <p:cNvPr id="6" name="Rectangle 16"/>
          <p:cNvSpPr>
            <a:spLocks noGrp="1" noChangeArrowheads="1"/>
          </p:cNvSpPr>
          <p:nvPr>
            <p:ph type="sldNum" sz="quarter" idx="12"/>
          </p:nvPr>
        </p:nvSpPr>
        <p:spPr>
          <a:ln/>
        </p:spPr>
        <p:txBody>
          <a:bodyPr/>
          <a:lstStyle>
            <a:lvl1pPr>
              <a:defRPr/>
            </a:lvl1pPr>
          </a:lstStyle>
          <a:p>
            <a:fld id="{551E01B8-1174-43A3-A8EF-099A8D7908C9}" type="slidenum">
              <a:rPr lang="en-US" altLang="en-US"/>
              <a:pPr/>
              <a:t>‹#›</a:t>
            </a:fld>
            <a:endParaRPr lang="en-US" altLang="en-US"/>
          </a:p>
        </p:txBody>
      </p:sp>
    </p:spTree>
    <p:extLst>
      <p:ext uri="{BB962C8B-B14F-4D97-AF65-F5344CB8AC3E}">
        <p14:creationId xmlns:p14="http://schemas.microsoft.com/office/powerpoint/2010/main" val="143239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0388" y="228600"/>
            <a:ext cx="2081212" cy="57912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61988" y="228600"/>
            <a:ext cx="6096000" cy="5791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4"/>
          <p:cNvSpPr>
            <a:spLocks noGrp="1" noChangeArrowheads="1"/>
          </p:cNvSpPr>
          <p:nvPr>
            <p:ph type="dt" sz="half" idx="10"/>
          </p:nvPr>
        </p:nvSpPr>
        <p:spPr>
          <a:ln/>
        </p:spPr>
        <p:txBody>
          <a:bodyPr/>
          <a:lstStyle>
            <a:lvl1pPr>
              <a:defRPr/>
            </a:lvl1pPr>
          </a:lstStyle>
          <a:p>
            <a:pPr>
              <a:defRPr/>
            </a:pPr>
            <a:endParaRPr lang="en-US"/>
          </a:p>
        </p:txBody>
      </p:sp>
      <p:sp>
        <p:nvSpPr>
          <p:cNvPr id="5" name="Rectangle 15"/>
          <p:cNvSpPr>
            <a:spLocks noGrp="1" noChangeArrowheads="1"/>
          </p:cNvSpPr>
          <p:nvPr>
            <p:ph type="ftr" sz="quarter" idx="11"/>
          </p:nvPr>
        </p:nvSpPr>
        <p:spPr>
          <a:ln/>
        </p:spPr>
        <p:txBody>
          <a:bodyPr/>
          <a:lstStyle>
            <a:lvl1pPr>
              <a:defRPr/>
            </a:lvl1pPr>
          </a:lstStyle>
          <a:p>
            <a:pPr>
              <a:defRPr/>
            </a:pPr>
            <a:endParaRPr lang="en-US"/>
          </a:p>
        </p:txBody>
      </p:sp>
      <p:sp>
        <p:nvSpPr>
          <p:cNvPr id="6" name="Rectangle 16"/>
          <p:cNvSpPr>
            <a:spLocks noGrp="1" noChangeArrowheads="1"/>
          </p:cNvSpPr>
          <p:nvPr>
            <p:ph type="sldNum" sz="quarter" idx="12"/>
          </p:nvPr>
        </p:nvSpPr>
        <p:spPr>
          <a:ln/>
        </p:spPr>
        <p:txBody>
          <a:bodyPr/>
          <a:lstStyle>
            <a:lvl1pPr>
              <a:defRPr/>
            </a:lvl1pPr>
          </a:lstStyle>
          <a:p>
            <a:fld id="{09FEEF28-36E0-4998-8189-FB3FEAEED625}" type="slidenum">
              <a:rPr lang="en-US" altLang="en-US"/>
              <a:pPr/>
              <a:t>‹#›</a:t>
            </a:fld>
            <a:endParaRPr lang="en-US" altLang="en-US"/>
          </a:p>
        </p:txBody>
      </p:sp>
    </p:spTree>
    <p:extLst>
      <p:ext uri="{BB962C8B-B14F-4D97-AF65-F5344CB8AC3E}">
        <p14:creationId xmlns:p14="http://schemas.microsoft.com/office/powerpoint/2010/main" val="4252048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7086600" cy="14478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61988" y="19050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4388" y="19050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4"/>
          <p:cNvSpPr>
            <a:spLocks noGrp="1" noChangeArrowheads="1"/>
          </p:cNvSpPr>
          <p:nvPr>
            <p:ph type="dt" sz="half" idx="10"/>
          </p:nvPr>
        </p:nvSpPr>
        <p:spPr>
          <a:ln/>
        </p:spPr>
        <p:txBody>
          <a:bodyPr/>
          <a:lstStyle>
            <a:lvl1pPr>
              <a:defRPr/>
            </a:lvl1pPr>
          </a:lstStyle>
          <a:p>
            <a:pPr>
              <a:defRPr/>
            </a:pPr>
            <a:endParaRPr lang="en-US"/>
          </a:p>
        </p:txBody>
      </p:sp>
      <p:sp>
        <p:nvSpPr>
          <p:cNvPr id="6" name="Rectangle 15"/>
          <p:cNvSpPr>
            <a:spLocks noGrp="1" noChangeArrowheads="1"/>
          </p:cNvSpPr>
          <p:nvPr>
            <p:ph type="ftr" sz="quarter" idx="11"/>
          </p:nvPr>
        </p:nvSpPr>
        <p:spPr>
          <a:ln/>
        </p:spPr>
        <p:txBody>
          <a:bodyPr/>
          <a:lstStyle>
            <a:lvl1pPr>
              <a:defRPr/>
            </a:lvl1pPr>
          </a:lstStyle>
          <a:p>
            <a:pPr>
              <a:defRPr/>
            </a:pPr>
            <a:endParaRPr lang="en-US"/>
          </a:p>
        </p:txBody>
      </p:sp>
      <p:sp>
        <p:nvSpPr>
          <p:cNvPr id="7" name="Rectangle 16"/>
          <p:cNvSpPr>
            <a:spLocks noGrp="1" noChangeArrowheads="1"/>
          </p:cNvSpPr>
          <p:nvPr>
            <p:ph type="sldNum" sz="quarter" idx="12"/>
          </p:nvPr>
        </p:nvSpPr>
        <p:spPr>
          <a:ln/>
        </p:spPr>
        <p:txBody>
          <a:bodyPr/>
          <a:lstStyle>
            <a:lvl1pPr>
              <a:defRPr/>
            </a:lvl1pPr>
          </a:lstStyle>
          <a:p>
            <a:fld id="{7EE6CB54-6E0A-4314-8894-2972E7D675D4}" type="slidenum">
              <a:rPr lang="en-US" altLang="en-US"/>
              <a:pPr/>
              <a:t>‹#›</a:t>
            </a:fld>
            <a:endParaRPr lang="en-US" altLang="en-US"/>
          </a:p>
        </p:txBody>
      </p:sp>
    </p:spTree>
    <p:extLst>
      <p:ext uri="{BB962C8B-B14F-4D97-AF65-F5344CB8AC3E}">
        <p14:creationId xmlns:p14="http://schemas.microsoft.com/office/powerpoint/2010/main" val="39925287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7086600" cy="14478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61988" y="19050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24388" y="19050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24388" y="40386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14"/>
          <p:cNvSpPr>
            <a:spLocks noGrp="1" noChangeArrowheads="1"/>
          </p:cNvSpPr>
          <p:nvPr>
            <p:ph type="dt" sz="half" idx="10"/>
          </p:nvPr>
        </p:nvSpPr>
        <p:spPr>
          <a:ln/>
        </p:spPr>
        <p:txBody>
          <a:bodyPr/>
          <a:lstStyle>
            <a:lvl1pPr>
              <a:defRPr/>
            </a:lvl1pPr>
          </a:lstStyle>
          <a:p>
            <a:pPr>
              <a:defRPr/>
            </a:pPr>
            <a:endParaRPr lang="en-US"/>
          </a:p>
        </p:txBody>
      </p:sp>
      <p:sp>
        <p:nvSpPr>
          <p:cNvPr id="7" name="Rectangle 15"/>
          <p:cNvSpPr>
            <a:spLocks noGrp="1" noChangeArrowheads="1"/>
          </p:cNvSpPr>
          <p:nvPr>
            <p:ph type="ftr" sz="quarter" idx="11"/>
          </p:nvPr>
        </p:nvSpPr>
        <p:spPr>
          <a:ln/>
        </p:spPr>
        <p:txBody>
          <a:bodyPr/>
          <a:lstStyle>
            <a:lvl1pPr>
              <a:defRPr/>
            </a:lvl1pPr>
          </a:lstStyle>
          <a:p>
            <a:pPr>
              <a:defRPr/>
            </a:pPr>
            <a:endParaRPr lang="en-US"/>
          </a:p>
        </p:txBody>
      </p:sp>
      <p:sp>
        <p:nvSpPr>
          <p:cNvPr id="8" name="Rectangle 16"/>
          <p:cNvSpPr>
            <a:spLocks noGrp="1" noChangeArrowheads="1"/>
          </p:cNvSpPr>
          <p:nvPr>
            <p:ph type="sldNum" sz="quarter" idx="12"/>
          </p:nvPr>
        </p:nvSpPr>
        <p:spPr>
          <a:ln/>
        </p:spPr>
        <p:txBody>
          <a:bodyPr/>
          <a:lstStyle>
            <a:lvl1pPr>
              <a:defRPr/>
            </a:lvl1pPr>
          </a:lstStyle>
          <a:p>
            <a:fld id="{2AE6E9BF-3A9A-4A86-B4BD-9AEC23223F3A}" type="slidenum">
              <a:rPr lang="en-US" altLang="en-US"/>
              <a:pPr/>
              <a:t>‹#›</a:t>
            </a:fld>
            <a:endParaRPr lang="en-US" altLang="en-US"/>
          </a:p>
        </p:txBody>
      </p:sp>
    </p:spTree>
    <p:extLst>
      <p:ext uri="{BB962C8B-B14F-4D97-AF65-F5344CB8AC3E}">
        <p14:creationId xmlns:p14="http://schemas.microsoft.com/office/powerpoint/2010/main" val="554050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2"/>
            </a:gs>
          </a:gsLst>
          <a:path path="rect">
            <a:fillToRect r="100000" b="100000"/>
          </a:path>
        </a:gradFill>
        <a:effectLst/>
      </p:bgPr>
    </p:bg>
    <p:spTree>
      <p:nvGrpSpPr>
        <p:cNvPr id="1" name=""/>
        <p:cNvGrpSpPr/>
        <p:nvPr/>
      </p:nvGrpSpPr>
      <p:grpSpPr>
        <a:xfrm>
          <a:off x="0" y="0"/>
          <a:ext cx="0" cy="0"/>
          <a:chOff x="0" y="0"/>
          <a:chExt cx="0" cy="0"/>
        </a:xfrm>
      </p:grpSpPr>
      <p:sp>
        <p:nvSpPr>
          <p:cNvPr id="168962" name="Rectangle 2"/>
          <p:cNvSpPr>
            <a:spLocks noChangeArrowheads="1"/>
          </p:cNvSpPr>
          <p:nvPr/>
        </p:nvSpPr>
        <p:spPr bwMode="hidden">
          <a:xfrm>
            <a:off x="0" y="0"/>
            <a:ext cx="1752600" cy="6856413"/>
          </a:xfrm>
          <a:prstGeom prst="rect">
            <a:avLst/>
          </a:prstGeom>
          <a:gradFill rotWithShape="0">
            <a:gsLst>
              <a:gs pos="0">
                <a:schemeClr val="bg2"/>
              </a:gs>
              <a:gs pos="50000">
                <a:schemeClr val="bg1"/>
              </a:gs>
              <a:gs pos="100000">
                <a:schemeClr val="bg2"/>
              </a:gs>
            </a:gsLst>
            <a:lin ang="5400000" scaled="1"/>
          </a:gradFill>
          <a:ln w="9525">
            <a:noFill/>
            <a:miter lim="800000"/>
            <a:headEnd/>
            <a:tailEnd/>
          </a:ln>
          <a:effectLst/>
        </p:spPr>
        <p:txBody>
          <a:bodyPr/>
          <a:lstStyle/>
          <a:p>
            <a:pPr>
              <a:defRPr/>
            </a:pPr>
            <a:endParaRPr lang="en-US">
              <a:ea typeface="+mn-ea"/>
            </a:endParaRPr>
          </a:p>
        </p:txBody>
      </p:sp>
      <p:grpSp>
        <p:nvGrpSpPr>
          <p:cNvPr id="1027" name="Group 3"/>
          <p:cNvGrpSpPr>
            <a:grpSpLocks/>
          </p:cNvGrpSpPr>
          <p:nvPr/>
        </p:nvGrpSpPr>
        <p:grpSpPr bwMode="auto">
          <a:xfrm>
            <a:off x="152400" y="374650"/>
            <a:ext cx="1525588" cy="1227138"/>
            <a:chOff x="96" y="236"/>
            <a:chExt cx="961" cy="773"/>
          </a:xfrm>
        </p:grpSpPr>
        <p:sp>
          <p:nvSpPr>
            <p:cNvPr id="1033" name="Freeform 4"/>
            <p:cNvSpPr>
              <a:spLocks/>
            </p:cNvSpPr>
            <p:nvPr/>
          </p:nvSpPr>
          <p:spPr bwMode="auto">
            <a:xfrm>
              <a:off x="738" y="495"/>
              <a:ext cx="319" cy="319"/>
            </a:xfrm>
            <a:custGeom>
              <a:avLst/>
              <a:gdLst>
                <a:gd name="T0" fmla="*/ 318 w 319"/>
                <a:gd name="T1" fmla="*/ 198 h 319"/>
                <a:gd name="T2" fmla="*/ 318 w 319"/>
                <a:gd name="T3" fmla="*/ 318 h 319"/>
                <a:gd name="T4" fmla="*/ 1 w 319"/>
                <a:gd name="T5" fmla="*/ 99 h 319"/>
                <a:gd name="T6" fmla="*/ 0 w 319"/>
                <a:gd name="T7" fmla="*/ 108 h 319"/>
                <a:gd name="T8" fmla="*/ 46 w 319"/>
                <a:gd name="T9" fmla="*/ 0 h 319"/>
                <a:gd name="T10" fmla="*/ 318 w 319"/>
                <a:gd name="T11" fmla="*/ 198 h 31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19" h="319">
                  <a:moveTo>
                    <a:pt x="318" y="198"/>
                  </a:moveTo>
                  <a:lnTo>
                    <a:pt x="318" y="318"/>
                  </a:lnTo>
                  <a:lnTo>
                    <a:pt x="1" y="99"/>
                  </a:lnTo>
                  <a:lnTo>
                    <a:pt x="0" y="108"/>
                  </a:lnTo>
                  <a:lnTo>
                    <a:pt x="46" y="0"/>
                  </a:lnTo>
                  <a:lnTo>
                    <a:pt x="318" y="198"/>
                  </a:lnTo>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type="none" w="sm" len="sm"/>
                  <a:tailEnd type="none" w="sm" len="sm"/>
                </a14:hiddenLine>
              </a:ext>
            </a:extLst>
          </p:spPr>
          <p:txBody>
            <a:bodyPr/>
            <a:lstStyle/>
            <a:p>
              <a:endParaRPr lang="en-GB"/>
            </a:p>
          </p:txBody>
        </p:sp>
        <p:sp>
          <p:nvSpPr>
            <p:cNvPr id="1034" name="Freeform 5"/>
            <p:cNvSpPr>
              <a:spLocks/>
            </p:cNvSpPr>
            <p:nvPr/>
          </p:nvSpPr>
          <p:spPr bwMode="auto">
            <a:xfrm>
              <a:off x="96" y="495"/>
              <a:ext cx="319" cy="319"/>
            </a:xfrm>
            <a:custGeom>
              <a:avLst/>
              <a:gdLst>
                <a:gd name="T0" fmla="*/ 0 w 319"/>
                <a:gd name="T1" fmla="*/ 198 h 319"/>
                <a:gd name="T2" fmla="*/ 0 w 319"/>
                <a:gd name="T3" fmla="*/ 318 h 319"/>
                <a:gd name="T4" fmla="*/ 316 w 319"/>
                <a:gd name="T5" fmla="*/ 99 h 319"/>
                <a:gd name="T6" fmla="*/ 318 w 319"/>
                <a:gd name="T7" fmla="*/ 108 h 319"/>
                <a:gd name="T8" fmla="*/ 271 w 319"/>
                <a:gd name="T9" fmla="*/ 0 h 319"/>
                <a:gd name="T10" fmla="*/ 0 w 319"/>
                <a:gd name="T11" fmla="*/ 198 h 31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19" h="319">
                  <a:moveTo>
                    <a:pt x="0" y="198"/>
                  </a:moveTo>
                  <a:lnTo>
                    <a:pt x="0" y="318"/>
                  </a:lnTo>
                  <a:lnTo>
                    <a:pt x="316" y="99"/>
                  </a:lnTo>
                  <a:lnTo>
                    <a:pt x="318" y="108"/>
                  </a:lnTo>
                  <a:lnTo>
                    <a:pt x="271" y="0"/>
                  </a:lnTo>
                  <a:lnTo>
                    <a:pt x="0" y="198"/>
                  </a:lnTo>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type="none" w="sm" len="sm"/>
                  <a:tailEnd type="none" w="sm" len="sm"/>
                </a14:hiddenLine>
              </a:ext>
            </a:extLst>
          </p:spPr>
          <p:txBody>
            <a:bodyPr/>
            <a:lstStyle/>
            <a:p>
              <a:endParaRPr lang="en-GB"/>
            </a:p>
          </p:txBody>
        </p:sp>
        <p:grpSp>
          <p:nvGrpSpPr>
            <p:cNvPr id="1035" name="Group 6"/>
            <p:cNvGrpSpPr>
              <a:grpSpLocks/>
            </p:cNvGrpSpPr>
            <p:nvPr/>
          </p:nvGrpSpPr>
          <p:grpSpPr bwMode="auto">
            <a:xfrm>
              <a:off x="152" y="236"/>
              <a:ext cx="823" cy="773"/>
              <a:chOff x="152" y="236"/>
              <a:chExt cx="823" cy="773"/>
            </a:xfrm>
          </p:grpSpPr>
          <p:sp>
            <p:nvSpPr>
              <p:cNvPr id="1037" name="AutoShape 7" descr="Green marble"/>
              <p:cNvSpPr>
                <a:spLocks noChangeArrowheads="1"/>
              </p:cNvSpPr>
              <p:nvPr/>
            </p:nvSpPr>
            <p:spPr bwMode="auto">
              <a:xfrm rot="10800000" flipH="1">
                <a:off x="152" y="236"/>
                <a:ext cx="822" cy="772"/>
              </a:xfrm>
              <a:prstGeom prst="triangle">
                <a:avLst>
                  <a:gd name="adj" fmla="val 49995"/>
                </a:avLst>
              </a:prstGeom>
              <a:blipFill dpi="0" rotWithShape="0">
                <a:blip r:embed="rId15"/>
                <a:srcRect/>
                <a:tile tx="0" ty="0" sx="100000" sy="100000" flip="none" algn="tl"/>
              </a:blipFill>
              <a:ln w="12700" cap="sq">
                <a:solidFill>
                  <a:srgbClr val="006633"/>
                </a:solidFill>
                <a:miter lim="800000"/>
                <a:headEnd/>
                <a:tailEnd/>
              </a:ln>
            </p:spPr>
            <p:txBody>
              <a:bodyP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eaLnBrk="1" hangingPunct="1"/>
                <a:endParaRPr lang="en-US" altLang="en-US"/>
              </a:p>
            </p:txBody>
          </p:sp>
          <p:sp>
            <p:nvSpPr>
              <p:cNvPr id="1038" name="Freeform 8"/>
              <p:cNvSpPr>
                <a:spLocks/>
              </p:cNvSpPr>
              <p:nvPr/>
            </p:nvSpPr>
            <p:spPr bwMode="auto">
              <a:xfrm>
                <a:off x="152" y="236"/>
                <a:ext cx="412" cy="773"/>
              </a:xfrm>
              <a:custGeom>
                <a:avLst/>
                <a:gdLst>
                  <a:gd name="T0" fmla="*/ 411 w 412"/>
                  <a:gd name="T1" fmla="*/ 772 h 773"/>
                  <a:gd name="T2" fmla="*/ 411 w 412"/>
                  <a:gd name="T3" fmla="*/ 637 h 773"/>
                  <a:gd name="T4" fmla="*/ 127 w 412"/>
                  <a:gd name="T5" fmla="*/ 75 h 773"/>
                  <a:gd name="T6" fmla="*/ 0 w 412"/>
                  <a:gd name="T7" fmla="*/ 0 h 773"/>
                  <a:gd name="T8" fmla="*/ 411 w 412"/>
                  <a:gd name="T9" fmla="*/ 772 h 7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12" h="773">
                    <a:moveTo>
                      <a:pt x="411" y="772"/>
                    </a:moveTo>
                    <a:lnTo>
                      <a:pt x="411" y="637"/>
                    </a:lnTo>
                    <a:lnTo>
                      <a:pt x="127" y="75"/>
                    </a:lnTo>
                    <a:lnTo>
                      <a:pt x="0" y="0"/>
                    </a:lnTo>
                    <a:lnTo>
                      <a:pt x="411" y="772"/>
                    </a:lnTo>
                  </a:path>
                </a:pathLst>
              </a:custGeom>
              <a:solidFill>
                <a:srgbClr val="002010">
                  <a:alpha val="50195"/>
                </a:srgbClr>
              </a:solidFill>
              <a:ln w="12700" cap="sq">
                <a:solidFill>
                  <a:srgbClr val="006633"/>
                </a:solidFill>
                <a:prstDash val="solid"/>
                <a:round/>
                <a:headEnd type="none" w="sm" len="sm"/>
                <a:tailEnd type="none" w="sm" len="sm"/>
              </a:ln>
            </p:spPr>
            <p:txBody>
              <a:bodyPr/>
              <a:lstStyle/>
              <a:p>
                <a:endParaRPr lang="en-GB"/>
              </a:p>
            </p:txBody>
          </p:sp>
          <p:sp>
            <p:nvSpPr>
              <p:cNvPr id="1039" name="Freeform 9"/>
              <p:cNvSpPr>
                <a:spLocks/>
              </p:cNvSpPr>
              <p:nvPr/>
            </p:nvSpPr>
            <p:spPr bwMode="auto">
              <a:xfrm>
                <a:off x="152" y="236"/>
                <a:ext cx="823" cy="77"/>
              </a:xfrm>
              <a:custGeom>
                <a:avLst/>
                <a:gdLst>
                  <a:gd name="T0" fmla="*/ 0 w 823"/>
                  <a:gd name="T1" fmla="*/ 0 h 77"/>
                  <a:gd name="T2" fmla="*/ 127 w 823"/>
                  <a:gd name="T3" fmla="*/ 76 h 77"/>
                  <a:gd name="T4" fmla="*/ 712 w 823"/>
                  <a:gd name="T5" fmla="*/ 76 h 77"/>
                  <a:gd name="T6" fmla="*/ 822 w 823"/>
                  <a:gd name="T7" fmla="*/ 0 h 77"/>
                  <a:gd name="T8" fmla="*/ 0 w 823"/>
                  <a:gd name="T9" fmla="*/ 0 h 7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23" h="77">
                    <a:moveTo>
                      <a:pt x="0" y="0"/>
                    </a:moveTo>
                    <a:lnTo>
                      <a:pt x="127" y="76"/>
                    </a:lnTo>
                    <a:lnTo>
                      <a:pt x="712" y="76"/>
                    </a:lnTo>
                    <a:lnTo>
                      <a:pt x="822" y="0"/>
                    </a:lnTo>
                    <a:lnTo>
                      <a:pt x="0" y="0"/>
                    </a:lnTo>
                  </a:path>
                </a:pathLst>
              </a:custGeom>
              <a:solidFill>
                <a:srgbClr val="71BB96">
                  <a:alpha val="50195"/>
                </a:srgbClr>
              </a:solidFill>
              <a:ln w="12700" cap="sq">
                <a:solidFill>
                  <a:srgbClr val="006633"/>
                </a:solidFill>
                <a:prstDash val="solid"/>
                <a:round/>
                <a:headEnd type="none" w="sm" len="sm"/>
                <a:tailEnd type="none" w="sm" len="sm"/>
              </a:ln>
            </p:spPr>
            <p:txBody>
              <a:bodyPr/>
              <a:lstStyle/>
              <a:p>
                <a:endParaRPr lang="en-GB"/>
              </a:p>
            </p:txBody>
          </p:sp>
          <p:sp>
            <p:nvSpPr>
              <p:cNvPr id="1040" name="Freeform 10"/>
              <p:cNvSpPr>
                <a:spLocks/>
              </p:cNvSpPr>
              <p:nvPr/>
            </p:nvSpPr>
            <p:spPr bwMode="auto">
              <a:xfrm>
                <a:off x="563" y="236"/>
                <a:ext cx="412" cy="773"/>
              </a:xfrm>
              <a:custGeom>
                <a:avLst/>
                <a:gdLst>
                  <a:gd name="T0" fmla="*/ 0 w 412"/>
                  <a:gd name="T1" fmla="*/ 772 h 773"/>
                  <a:gd name="T2" fmla="*/ 0 w 412"/>
                  <a:gd name="T3" fmla="*/ 637 h 773"/>
                  <a:gd name="T4" fmla="*/ 283 w 412"/>
                  <a:gd name="T5" fmla="*/ 75 h 773"/>
                  <a:gd name="T6" fmla="*/ 411 w 412"/>
                  <a:gd name="T7" fmla="*/ 0 h 773"/>
                  <a:gd name="T8" fmla="*/ 0 w 412"/>
                  <a:gd name="T9" fmla="*/ 772 h 7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12" h="773">
                    <a:moveTo>
                      <a:pt x="0" y="772"/>
                    </a:moveTo>
                    <a:lnTo>
                      <a:pt x="0" y="637"/>
                    </a:lnTo>
                    <a:lnTo>
                      <a:pt x="283" y="75"/>
                    </a:lnTo>
                    <a:lnTo>
                      <a:pt x="411" y="0"/>
                    </a:lnTo>
                    <a:lnTo>
                      <a:pt x="0" y="772"/>
                    </a:lnTo>
                  </a:path>
                </a:pathLst>
              </a:custGeom>
              <a:solidFill>
                <a:srgbClr val="006633">
                  <a:alpha val="50195"/>
                </a:srgbClr>
              </a:solidFill>
              <a:ln w="12700" cap="sq">
                <a:solidFill>
                  <a:srgbClr val="006633"/>
                </a:solidFill>
                <a:prstDash val="solid"/>
                <a:round/>
                <a:headEnd type="none" w="sm" len="sm"/>
                <a:tailEnd type="none" w="sm" len="sm"/>
              </a:ln>
            </p:spPr>
            <p:txBody>
              <a:bodyPr/>
              <a:lstStyle/>
              <a:p>
                <a:endParaRPr lang="en-GB"/>
              </a:p>
            </p:txBody>
          </p:sp>
        </p:grpSp>
        <p:sp>
          <p:nvSpPr>
            <p:cNvPr id="168971" name="Rectangle 11"/>
            <p:cNvSpPr>
              <a:spLocks noChangeArrowheads="1"/>
            </p:cNvSpPr>
            <p:nvPr/>
          </p:nvSpPr>
          <p:spPr bwMode="auto">
            <a:xfrm>
              <a:off x="96" y="704"/>
              <a:ext cx="959" cy="109"/>
            </a:xfrm>
            <a:prstGeom prst="rect">
              <a:avLst/>
            </a:prstGeom>
            <a:gradFill rotWithShape="0">
              <a:gsLst>
                <a:gs pos="0">
                  <a:schemeClr val="bg2"/>
                </a:gs>
                <a:gs pos="50000">
                  <a:schemeClr val="folHlink"/>
                </a:gs>
                <a:gs pos="100000">
                  <a:schemeClr val="bg2"/>
                </a:gs>
              </a:gsLst>
              <a:lin ang="0" scaled="1"/>
            </a:gradFill>
            <a:ln w="9525">
              <a:noFill/>
              <a:miter lim="800000"/>
              <a:headEnd/>
              <a:tailEnd/>
            </a:ln>
            <a:effectLst/>
          </p:spPr>
          <p:txBody>
            <a:bodyPr/>
            <a:lstStyle/>
            <a:p>
              <a:pPr>
                <a:defRPr/>
              </a:pPr>
              <a:endParaRPr lang="en-GB">
                <a:ea typeface="+mn-ea"/>
              </a:endParaRPr>
            </a:p>
          </p:txBody>
        </p:sp>
      </p:grpSp>
      <p:sp>
        <p:nvSpPr>
          <p:cNvPr id="1028" name="Rectangle 12"/>
          <p:cNvSpPr>
            <a:spLocks noGrp="1" noChangeArrowheads="1"/>
          </p:cNvSpPr>
          <p:nvPr>
            <p:ph type="title"/>
          </p:nvPr>
        </p:nvSpPr>
        <p:spPr bwMode="auto">
          <a:xfrm>
            <a:off x="1905000" y="228600"/>
            <a:ext cx="70866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75" tIns="46038" rIns="92075" bIns="46038" numCol="1" anchor="ctr" anchorCtr="0" compatLnSpc="1">
            <a:prstTxWarp prst="textNoShape">
              <a:avLst/>
            </a:prstTxWarp>
          </a:bodyPr>
          <a:lstStyle/>
          <a:p>
            <a:pPr lvl="0"/>
            <a:r>
              <a:rPr lang="en-US" altLang="en-US"/>
              <a:t>Click to edit Master title style</a:t>
            </a:r>
          </a:p>
        </p:txBody>
      </p:sp>
      <p:sp>
        <p:nvSpPr>
          <p:cNvPr id="1029" name="Rectangle 13"/>
          <p:cNvSpPr>
            <a:spLocks noGrp="1" noChangeArrowheads="1"/>
          </p:cNvSpPr>
          <p:nvPr>
            <p:ph type="body" idx="1"/>
          </p:nvPr>
        </p:nvSpPr>
        <p:spPr bwMode="auto">
          <a:xfrm>
            <a:off x="661988" y="19050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75" tIns="46038" rIns="92075" bIns="46038"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68974" name="Rectangle 14"/>
          <p:cNvSpPr>
            <a:spLocks noGrp="1" noChangeArrowheads="1"/>
          </p:cNvSpPr>
          <p:nvPr>
            <p:ph type="dt" sz="half" idx="2"/>
          </p:nvPr>
        </p:nvSpPr>
        <p:spPr bwMode="auto">
          <a:xfrm>
            <a:off x="685800" y="6399213"/>
            <a:ext cx="1905000" cy="457200"/>
          </a:xfrm>
          <a:prstGeom prst="rect">
            <a:avLst/>
          </a:prstGeom>
          <a:noFill/>
          <a:ln w="9525">
            <a:noFill/>
            <a:miter lim="800000"/>
            <a:headEnd/>
            <a:tailEnd/>
          </a:ln>
          <a:effectLst/>
        </p:spPr>
        <p:txBody>
          <a:bodyPr vert="horz" wrap="square" lIns="92075" tIns="46038" rIns="92075" bIns="46038" numCol="1" anchor="ctr" anchorCtr="0" compatLnSpc="1">
            <a:prstTxWarp prst="textNoShape">
              <a:avLst/>
            </a:prstTxWarp>
          </a:bodyPr>
          <a:lstStyle>
            <a:lvl1pPr>
              <a:defRPr kumimoji="0" sz="1400">
                <a:latin typeface="Times New Roman" pitchFamily="18" charset="0"/>
                <a:ea typeface="+mn-ea"/>
              </a:defRPr>
            </a:lvl1pPr>
          </a:lstStyle>
          <a:p>
            <a:pPr>
              <a:defRPr/>
            </a:pPr>
            <a:endParaRPr lang="en-US"/>
          </a:p>
        </p:txBody>
      </p:sp>
      <p:sp>
        <p:nvSpPr>
          <p:cNvPr id="168975" name="Rectangle 15"/>
          <p:cNvSpPr>
            <a:spLocks noGrp="1" noChangeArrowheads="1"/>
          </p:cNvSpPr>
          <p:nvPr>
            <p:ph type="ftr" sz="quarter" idx="3"/>
          </p:nvPr>
        </p:nvSpPr>
        <p:spPr bwMode="auto">
          <a:xfrm>
            <a:off x="3124200" y="6399213"/>
            <a:ext cx="2895600" cy="457200"/>
          </a:xfrm>
          <a:prstGeom prst="rect">
            <a:avLst/>
          </a:prstGeom>
          <a:noFill/>
          <a:ln w="9525">
            <a:noFill/>
            <a:miter lim="800000"/>
            <a:headEnd/>
            <a:tailEnd/>
          </a:ln>
          <a:effectLst/>
        </p:spPr>
        <p:txBody>
          <a:bodyPr vert="horz" wrap="square" lIns="92075" tIns="46038" rIns="92075" bIns="46038" numCol="1" anchor="ctr" anchorCtr="0" compatLnSpc="1">
            <a:prstTxWarp prst="textNoShape">
              <a:avLst/>
            </a:prstTxWarp>
          </a:bodyPr>
          <a:lstStyle>
            <a:lvl1pPr algn="ctr">
              <a:defRPr kumimoji="0" sz="1400">
                <a:latin typeface="Times New Roman" pitchFamily="18" charset="0"/>
                <a:ea typeface="+mn-ea"/>
              </a:defRPr>
            </a:lvl1pPr>
          </a:lstStyle>
          <a:p>
            <a:pPr>
              <a:defRPr/>
            </a:pPr>
            <a:endParaRPr lang="en-US"/>
          </a:p>
        </p:txBody>
      </p:sp>
      <p:sp>
        <p:nvSpPr>
          <p:cNvPr id="168976" name="Rectangle 16"/>
          <p:cNvSpPr>
            <a:spLocks noGrp="1" noChangeArrowheads="1"/>
          </p:cNvSpPr>
          <p:nvPr>
            <p:ph type="sldNum" sz="quarter" idx="4"/>
          </p:nvPr>
        </p:nvSpPr>
        <p:spPr bwMode="auto">
          <a:xfrm>
            <a:off x="6553200" y="6399213"/>
            <a:ext cx="19050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a:defRPr kumimoji="0" sz="1400"/>
            </a:lvl1pPr>
          </a:lstStyle>
          <a:p>
            <a:fld id="{73D0B512-A19F-4038-A55A-44F4D92995AE}" type="slidenum">
              <a:rPr lang="en-US" altLang="en-US"/>
              <a:pPr/>
              <a:t>‹#›</a:t>
            </a:fld>
            <a:endParaRPr lang="en-US" altLang="en-US"/>
          </a:p>
        </p:txBody>
      </p:sp>
    </p:spTree>
  </p:cSld>
  <p:clrMap bg1="dk2" tx1="lt1" bg2="dk1" tx2="lt2" accent1="accent1" accent2="accent2" accent3="accent3" accent4="accent4" accent5="accent5" accent6="accent6" hlink="hlink" folHlink="folHlink"/>
  <p:sldLayoutIdLst>
    <p:sldLayoutId id="2147483832"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 id="2147483831" r:id="rId13"/>
  </p:sldLayoutIdLst>
  <p:txStyles>
    <p:titleStyle>
      <a:lvl1pPr algn="l" rtl="0" eaLnBrk="0" fontAlgn="base" hangingPunct="0">
        <a:spcBef>
          <a:spcPct val="0"/>
        </a:spcBef>
        <a:spcAft>
          <a:spcPct val="0"/>
        </a:spcAft>
        <a:defRPr sz="4400">
          <a:solidFill>
            <a:schemeClr val="tx2"/>
          </a:solidFill>
          <a:latin typeface="+mj-lt"/>
          <a:ea typeface="MS PGothic" pitchFamily="34" charset="-128"/>
          <a:cs typeface="+mj-cs"/>
        </a:defRPr>
      </a:lvl1pPr>
      <a:lvl2pPr algn="l" rtl="0" eaLnBrk="0" fontAlgn="base" hangingPunct="0">
        <a:spcBef>
          <a:spcPct val="0"/>
        </a:spcBef>
        <a:spcAft>
          <a:spcPct val="0"/>
        </a:spcAft>
        <a:defRPr sz="4400">
          <a:solidFill>
            <a:schemeClr val="tx2"/>
          </a:solidFill>
          <a:latin typeface="Times New Roman" pitchFamily="18" charset="0"/>
          <a:ea typeface="MS PGothic" pitchFamily="34" charset="-128"/>
          <a:cs typeface="Arial" charset="0"/>
        </a:defRPr>
      </a:lvl2pPr>
      <a:lvl3pPr algn="l" rtl="0" eaLnBrk="0" fontAlgn="base" hangingPunct="0">
        <a:spcBef>
          <a:spcPct val="0"/>
        </a:spcBef>
        <a:spcAft>
          <a:spcPct val="0"/>
        </a:spcAft>
        <a:defRPr sz="4400">
          <a:solidFill>
            <a:schemeClr val="tx2"/>
          </a:solidFill>
          <a:latin typeface="Times New Roman" pitchFamily="18" charset="0"/>
          <a:ea typeface="MS PGothic" pitchFamily="34" charset="-128"/>
          <a:cs typeface="Arial" charset="0"/>
        </a:defRPr>
      </a:lvl3pPr>
      <a:lvl4pPr algn="l" rtl="0" eaLnBrk="0" fontAlgn="base" hangingPunct="0">
        <a:spcBef>
          <a:spcPct val="0"/>
        </a:spcBef>
        <a:spcAft>
          <a:spcPct val="0"/>
        </a:spcAft>
        <a:defRPr sz="4400">
          <a:solidFill>
            <a:schemeClr val="tx2"/>
          </a:solidFill>
          <a:latin typeface="Times New Roman" pitchFamily="18" charset="0"/>
          <a:ea typeface="MS PGothic" pitchFamily="34" charset="-128"/>
          <a:cs typeface="Arial" charset="0"/>
        </a:defRPr>
      </a:lvl4pPr>
      <a:lvl5pPr algn="l" rtl="0" eaLnBrk="0" fontAlgn="base" hangingPunct="0">
        <a:spcBef>
          <a:spcPct val="0"/>
        </a:spcBef>
        <a:spcAft>
          <a:spcPct val="0"/>
        </a:spcAft>
        <a:defRPr sz="4400">
          <a:solidFill>
            <a:schemeClr val="tx2"/>
          </a:solidFill>
          <a:latin typeface="Times New Roman" pitchFamily="18" charset="0"/>
          <a:ea typeface="MS PGothic" pitchFamily="34" charset="-128"/>
          <a:cs typeface="Arial" charset="0"/>
        </a:defRPr>
      </a:lvl5pPr>
      <a:lvl6pPr marL="457200" algn="l" rtl="0" fontAlgn="base">
        <a:spcBef>
          <a:spcPct val="0"/>
        </a:spcBef>
        <a:spcAft>
          <a:spcPct val="0"/>
        </a:spcAft>
        <a:defRPr sz="4400">
          <a:solidFill>
            <a:schemeClr val="tx2"/>
          </a:solidFill>
          <a:latin typeface="Times New Roman" pitchFamily="18" charset="0"/>
          <a:cs typeface="Arial" charset="0"/>
        </a:defRPr>
      </a:lvl6pPr>
      <a:lvl7pPr marL="914400" algn="l" rtl="0" fontAlgn="base">
        <a:spcBef>
          <a:spcPct val="0"/>
        </a:spcBef>
        <a:spcAft>
          <a:spcPct val="0"/>
        </a:spcAft>
        <a:defRPr sz="4400">
          <a:solidFill>
            <a:schemeClr val="tx2"/>
          </a:solidFill>
          <a:latin typeface="Times New Roman" pitchFamily="18" charset="0"/>
          <a:cs typeface="Arial" charset="0"/>
        </a:defRPr>
      </a:lvl7pPr>
      <a:lvl8pPr marL="1371600" algn="l" rtl="0" fontAlgn="base">
        <a:spcBef>
          <a:spcPct val="0"/>
        </a:spcBef>
        <a:spcAft>
          <a:spcPct val="0"/>
        </a:spcAft>
        <a:defRPr sz="4400">
          <a:solidFill>
            <a:schemeClr val="tx2"/>
          </a:solidFill>
          <a:latin typeface="Times New Roman" pitchFamily="18" charset="0"/>
          <a:cs typeface="Arial" charset="0"/>
        </a:defRPr>
      </a:lvl8pPr>
      <a:lvl9pPr marL="1828800" algn="l" rtl="0" fontAlgn="base">
        <a:spcBef>
          <a:spcPct val="0"/>
        </a:spcBef>
        <a:spcAft>
          <a:spcPct val="0"/>
        </a:spcAft>
        <a:defRPr sz="4400">
          <a:solidFill>
            <a:schemeClr val="tx2"/>
          </a:solidFill>
          <a:latin typeface="Times New Roman" pitchFamily="18" charset="0"/>
          <a:cs typeface="Arial" charset="0"/>
        </a:defRPr>
      </a:lvl9pPr>
    </p:titleStyle>
    <p:bodyStyle>
      <a:lvl1pPr marL="342900" indent="-342900" algn="l" rtl="0" eaLnBrk="0" fontAlgn="base" hangingPunct="0">
        <a:spcBef>
          <a:spcPct val="20000"/>
        </a:spcBef>
        <a:spcAft>
          <a:spcPct val="0"/>
        </a:spcAft>
        <a:buClr>
          <a:schemeClr val="tx2"/>
        </a:buClr>
        <a:buSzPct val="90000"/>
        <a:buFont typeface="Wingdings" panose="05000000000000000000" pitchFamily="2" charset="2"/>
        <a:buChar char="Ú"/>
        <a:defRPr sz="3200">
          <a:solidFill>
            <a:schemeClr val="tx1"/>
          </a:solidFill>
          <a:latin typeface="+mn-lt"/>
          <a:ea typeface="MS PGothic" pitchFamily="34"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Arial" charset="0"/>
          <a:cs typeface="+mn-cs"/>
        </a:defRPr>
      </a:lvl2pPr>
      <a:lvl3pPr marL="1143000" indent="-228600" algn="l" rtl="0" eaLnBrk="0" fontAlgn="base" hangingPunct="0">
        <a:spcBef>
          <a:spcPct val="20000"/>
        </a:spcBef>
        <a:spcAft>
          <a:spcPct val="0"/>
        </a:spcAft>
        <a:buChar char="•"/>
        <a:defRPr sz="2400">
          <a:solidFill>
            <a:schemeClr val="tx1"/>
          </a:solidFill>
          <a:latin typeface="+mn-lt"/>
          <a:ea typeface="Arial" charset="0"/>
          <a:cs typeface="+mn-cs"/>
        </a:defRPr>
      </a:lvl3pPr>
      <a:lvl4pPr marL="1600200" indent="-228600" algn="l" rtl="0" eaLnBrk="0" fontAlgn="base" hangingPunct="0">
        <a:spcBef>
          <a:spcPct val="20000"/>
        </a:spcBef>
        <a:spcAft>
          <a:spcPct val="0"/>
        </a:spcAft>
        <a:buChar char="–"/>
        <a:defRPr sz="2000">
          <a:solidFill>
            <a:schemeClr val="tx1"/>
          </a:solidFill>
          <a:latin typeface="+mn-lt"/>
          <a:ea typeface="Arial" charset="0"/>
          <a:cs typeface="+mn-cs"/>
        </a:defRPr>
      </a:lvl4pPr>
      <a:lvl5pPr marL="2057400" indent="-228600" algn="l" rtl="0" eaLnBrk="0" fontAlgn="base" hangingPunct="0">
        <a:spcBef>
          <a:spcPct val="20000"/>
        </a:spcBef>
        <a:spcAft>
          <a:spcPct val="0"/>
        </a:spcAft>
        <a:buChar char="•"/>
        <a:defRPr sz="2000">
          <a:solidFill>
            <a:schemeClr val="tx1"/>
          </a:solidFill>
          <a:latin typeface="+mn-lt"/>
          <a:ea typeface="Arial"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images.google.com/imgres?imgurl=americanhistory.si.edu/youmus/images/piano.jpg&amp;imgrefurl=http://americanhistory.si.edu/youmus/ex22musi.htm&amp;hl=en&amp;h=344&amp;w=218&amp;start=1&amp;prev=/images?q=piano&amp;svnum=10&amp;hl=en&amp;lr=&amp;ie=UTF-8&amp;oe=UTF-8&amp;sa=G"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images.google.com/imgres?imgurl=www.lmu.ac.uk/ces/lss/Graphics/Sprint%2520start.jpg&amp;imgrefurl=http://www.lmu.ac.uk/ces/lss/courses%2520index.htm&amp;hl=en&amp;h=366&amp;w=555&amp;start=15&amp;prev=/images?q=sprint+start&amp;svnum=10&amp;hl=en&amp;lr=&amp;ie=UTF-8&amp;oe=UTF-8&amp;sa=G" TargetMode="External"/><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images.google.co.uk/imgres?imgurl=http://www.amgmedia.com/freephotos/fire.jpg&amp;imgrefurl=http://www.amgmedia.com/freephotos/free-photos-3.html&amp;h=800&amp;w=600&amp;sz=707&amp;tbnid=FFHmZnzb4SJszM:&amp;tbnh=142&amp;tbnw=106&amp;hl=en&amp;start=4&amp;prev=/images?q=fire&amp;svnum=10&amp;hl=en&amp;lr=" TargetMode="Externa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image" Target="../media/image5.jpeg"/><Relationship Id="rId5" Type="http://schemas.openxmlformats.org/officeDocument/2006/relationships/hyperlink" Target="http://images.google.co.uk/imgres?imgurl=http://www.physics.utoronto.ca/~smorris/edl/icicleripples/icicle_out2.jpg&amp;imgrefurl=http://www.physics.utoronto.ca/~smorris/edl/icicleripples/icicleripples.html&amp;h=678&amp;w=411&amp;sz=64&amp;tbnid=un-Xbjws0wDBPM:&amp;tbnh=137&amp;tbnw=83&amp;hl=en&amp;start=7&amp;prev=/images?q=Icicle&amp;svnum=10&amp;hl=en&amp;lr=" TargetMode="Externa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hyperlink" Target="http://images.google.com/imgres?imgurl=www.efit.com/images/article_images/Id-631.jpg&amp;imgrefurl=http://www.efit.com/servlet/article/cycling/631.html&amp;hl=en&amp;h=150&amp;w=125&amp;start=10&amp;prev=/images?q=cyclists+legs&amp;svnum=10&amp;hl=en&amp;lr=&amp;ie=UTF-8&amp;oe=UTF-8&amp;sa=G" TargetMode="External"/><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hyperlink" Target="http://images.google.com/imgres?imgurl=www.st-agnes.org/~lstinson/webpages/gymnast.gif&amp;imgrefurl=http://www.st-agnes.org/~lstinson/webpages/kinpot.htm&amp;hl=en&amp;h=621&amp;w=373&amp;start=2&amp;prev=/images?q=gymnast&amp;svnum=10&amp;hl=en&amp;lr=&amp;ie=UTF-8&amp;oe=UTF-8&amp;sa=G" TargetMode="External"/><Relationship Id="rId7" Type="http://schemas.openxmlformats.org/officeDocument/2006/relationships/hyperlink" Target="http://images.google.com/imgres?imgurl=www.fotosearch.com/comp/phd/PHD319/SS34006.JPG&amp;imgrefurl=http://www.fotosearch.com/PHD319/ss34006/&amp;hl=en&amp;h=300&amp;w=198&amp;start=55&amp;prev=/images?q=throwing+javelin&amp;start=40&amp;svnum=10&amp;hl=en&amp;lr=&amp;ie=UTF-8&amp;oe=UTF-8&amp;sa=N"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8.jpeg"/><Relationship Id="rId5" Type="http://schemas.openxmlformats.org/officeDocument/2006/relationships/hyperlink" Target="http://images.google.com/imgres?imgurl=www.bigeast.org/sports/xcountry/images/running.jpg&amp;imgrefurl=http://www.bigeast.org/sports/xcountry/releases/11-20-00.asp&amp;hl=en&amp;h=422&amp;w=454&amp;start=29&amp;prev=/images?q=running&amp;start=20&amp;svnum=10&amp;hl=en&amp;lr=&amp;ie=UTF-8&amp;oe=UTF-8&amp;sa=N" TargetMode="Externa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images.google.co.uk/imgres?imgurl=http://1.im.cz/n/photo/00/37/19fkycg-topsirka.jpg&amp;imgrefurl=http://www.sport.cz/04/82/13.html&amp;h=259&amp;w=350&amp;sz=16&amp;tbnid=x-sPfc-J7CLoPM:&amp;tbnh=85&amp;tbnw=116&amp;hl=en&amp;start=13&amp;prev=/images?q=Ian+thorpe&amp;svnum=10&amp;hl=en&amp;lr="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openxmlformats.org/officeDocument/2006/relationships/hyperlink" Target="http://images.google.co.uk/imgres?imgurl=http://1.im.cz/n/photo/00/37/19fkycg-topsirka.jpg&amp;imgrefurl=http://www.sport.cz/04/82/13.html&amp;h=259&amp;w=350&amp;sz=16&amp;tbnid=x-sPfc-J7CLoPM:&amp;tbnh=85&amp;tbnw=116&amp;hl=en&amp;start=13&amp;prev=/images?q=Ian+thorpe&amp;svnum=10&amp;hl=en&amp;lr="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images.google.co.uk/imgres?imgurl=http://www.stalbans.gov.uk/leisure/sports/facilities/brands/images/girl.jpg&amp;imgrefurl=http://www.stalbans.gov.uk/leisure/sports/facilities/brands/tennis.htm&amp;h=267&amp;w=200&amp;sz=8&amp;tbnid=UEoslwENyrq0aM:&amp;tbnh=108&amp;tbnw=80&amp;hl=en&amp;start=9&amp;prev=/images?q=holding+tennis+racquet&amp;svnum=10&amp;hl=en&amp;lr=" TargetMode="Externa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12.jpeg"/><Relationship Id="rId5" Type="http://schemas.openxmlformats.org/officeDocument/2006/relationships/hyperlink" Target="http://images.google.co.uk/imgres?imgurl=http://www.golocaljamaica.com/netball/Day1/images/3.jpg&amp;imgrefurl=http://www.golocaljamaica.com/netball/Day1/pages/3.htm&amp;h=500&amp;w=435&amp;sz=26&amp;tbnid=HrZnRAwQyxq92M:&amp;tbnh=127&amp;tbnw=110&amp;hl=en&amp;start=42&amp;prev=/images?q=pass+netball&amp;start=40&amp;svnum=10&amp;hl=en&amp;lr=&amp;sa=N" TargetMode="External"/><Relationship Id="rId4" Type="http://schemas.openxmlformats.org/officeDocument/2006/relationships/image" Target="../media/image11.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images.google.com/imgres?imgurl=www.enel.ucalgary.ca/~shannon/cindybail.jpg&amp;imgrefurl=http://www.enel.ucalgary.ca/~shannon/snowbails.html&amp;hl=en&amp;h=548&amp;w=799&amp;start=11&amp;prev=/images?q=falling+over+skiing&amp;svnum=10&amp;hl=en&amp;lr=&amp;ie=UTF-8&amp;oe=UTF-8&amp;sa=G" TargetMode="External"/><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image" Target="../media/image14.jpeg"/><Relationship Id="rId5" Type="http://schemas.openxmlformats.org/officeDocument/2006/relationships/hyperlink" Target="http://images.google.com/imgres?imgurl=ski-zermatt.com/mattnet/pics/niki.jpg&amp;imgrefurl=http://ski-zermatt.com/photo_tours/pic_tr6.html&amp;hl=en&amp;h=393&amp;w=640&amp;start=3&amp;prev=/images?q=falling+over+skiing&amp;svnum=10&amp;hl=en&amp;lr=&amp;ie=UTF-8&amp;oe=UTF-8&amp;sa=G" TargetMode="External"/><Relationship Id="rId4" Type="http://schemas.openxmlformats.org/officeDocument/2006/relationships/image" Target="../media/image13.jpeg"/></Relationships>
</file>

<file path=ppt/slides/_rels/slide23.xml.rels><?xml version="1.0" encoding="UTF-8" standalone="yes"?>
<Relationships xmlns="http://schemas.openxmlformats.org/package/2006/relationships"><Relationship Id="rId3" Type="http://schemas.openxmlformats.org/officeDocument/2006/relationships/hyperlink" Target="http://images.google.com/imgres?imgurl=www2.eng.cam.ac.uk/~dkk20/images/skiing/snowboarding.jpg&amp;imgrefurl=http://www2.eng.cam.ac.uk/~dkk20/images/skiing/&amp;hl=en&amp;h=328&amp;w=232&amp;start=3&amp;prev=/images?q=snowboarding&amp;svnum=10&amp;hl=en&amp;lr=&amp;ie=UTF-8&amp;oe=UTF-8&amp;sa=G" TargetMode="External"/><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image" Target="../media/image16.jpeg"/><Relationship Id="rId5" Type="http://schemas.openxmlformats.org/officeDocument/2006/relationships/hyperlink" Target="http://images.google.com/imgres?imgurl=people.pwf.cam.ac.uk/isg21/photos/Skiing/C3.jpg&amp;imgrefurl=http://people.pwf.cam.ac.uk/isg21/photos/Skiing/C.html&amp;hl=en&amp;h=1154&amp;w=764&amp;start=5&amp;prev=/images?q=skiing+snowplough&amp;svnum=10&amp;hl=en&amp;lr=&amp;ie=UTF-8&amp;oe=UTF-8&amp;sa=G" TargetMode="External"/><Relationship Id="rId4" Type="http://schemas.openxmlformats.org/officeDocument/2006/relationships/image" Target="../media/image15.jpeg"/></Relationships>
</file>

<file path=ppt/slides/_rels/slide24.xml.rels><?xml version="1.0" encoding="UTF-8" standalone="yes"?>
<Relationships xmlns="http://schemas.openxmlformats.org/package/2006/relationships"><Relationship Id="rId3" Type="http://schemas.openxmlformats.org/officeDocument/2006/relationships/hyperlink" Target="http://images.google.com/imgres?imgurl=www.stanford.edu/~maxk/skiing.jpg&amp;imgrefurl=http://www.stanford.edu/~maxk/&amp;hl=en&amp;h=481&amp;w=733&amp;start=21&amp;prev=/images?q=skiing+&amp;start=20&amp;svnum=10&amp;hl=en&amp;lr=&amp;ie=UTF-8&amp;oe=UTF-8&amp;sa=N" TargetMode="External"/><Relationship Id="rId2" Type="http://schemas.openxmlformats.org/officeDocument/2006/relationships/notesSlide" Target="../notesSlides/notesSlide24.xml"/><Relationship Id="rId1" Type="http://schemas.openxmlformats.org/officeDocument/2006/relationships/slideLayout" Target="../slideLayouts/slideLayout13.xml"/><Relationship Id="rId6" Type="http://schemas.openxmlformats.org/officeDocument/2006/relationships/image" Target="../media/image18.jpeg"/><Relationship Id="rId5" Type="http://schemas.openxmlformats.org/officeDocument/2006/relationships/hyperlink" Target="http://images.google.com/imgres?imgurl=www.skius.com/telluride/Images/snow_lg.jpg&amp;imgrefurl=http://www.skius.com/telluride/snowboarding.htm&amp;hl=en&amp;h=265&amp;w=292&amp;start=21&amp;prev=/images?q=snowboarding+expert&amp;start=20&amp;svnum=10&amp;hl=en&amp;lr=&amp;ie=UTF-8&amp;oe=UTF-8&amp;sa=N" TargetMode="External"/><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images.google.com/imgres?imgurl=www.asrc.org/images/k_blocks.jpg&amp;imgrefurl=http://www.asrc.org/swim_pictures.htm&amp;hl=en&amp;h=480&amp;w=640&amp;start=2&amp;prev=/images?q=swimming+blocks&amp;svnum=10&amp;hl=en&amp;lr=&amp;ie=UTF-8&amp;oe=UTF-8&amp;sa=G" TargetMode="External"/><Relationship Id="rId2" Type="http://schemas.openxmlformats.org/officeDocument/2006/relationships/notesSlide" Target="../notesSlides/notesSlide26.xml"/><Relationship Id="rId1" Type="http://schemas.openxmlformats.org/officeDocument/2006/relationships/slideLayout" Target="../slideLayouts/slideLayout13.xml"/><Relationship Id="rId6" Type="http://schemas.openxmlformats.org/officeDocument/2006/relationships/image" Target="../media/image20.jpeg"/><Relationship Id="rId5" Type="http://schemas.openxmlformats.org/officeDocument/2006/relationships/hyperlink" Target="http://images.google.com/imgres?imgurl=www.where2shoot.info/images/shooter.jpg&amp;imgrefurl=http://www.where2shoot.info/index2.htm&amp;hl=en&amp;h=164&amp;w=200&amp;start=16&amp;prev=/images?q=clay+pigeon+shooting&amp;svnum=10&amp;hl=en&amp;lr=&amp;ie=UTF-8&amp;oe=UTF-8&amp;sa=G" TargetMode="External"/><Relationship Id="rId4" Type="http://schemas.openxmlformats.org/officeDocument/2006/relationships/image" Target="../media/image19.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hyperlink" Target="https://www.ncbi.nlm.nih.gov/pmc/articles/PMC3773509/pdf/nihms-502120.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5800" y="2924944"/>
            <a:ext cx="7772400" cy="1143000"/>
          </a:xfrm>
        </p:spPr>
        <p:txBody>
          <a:bodyPr/>
          <a:lstStyle/>
          <a:p>
            <a:pPr eaLnBrk="1" hangingPunct="1"/>
            <a:r>
              <a:rPr lang="en-GB" altLang="en-US" sz="4800" dirty="0"/>
              <a:t>Skill Acquisition: Stages of Learning</a:t>
            </a:r>
            <a:br>
              <a:rPr lang="en-GB" altLang="en-US" sz="4800" dirty="0"/>
            </a:br>
            <a:endParaRPr lang="en-GB" altLang="en-US" sz="4800" dirty="0"/>
          </a:p>
        </p:txBody>
      </p:sp>
      <p:sp>
        <p:nvSpPr>
          <p:cNvPr id="3075" name="Rectangle 3"/>
          <p:cNvSpPr>
            <a:spLocks noGrp="1" noChangeArrowheads="1"/>
          </p:cNvSpPr>
          <p:nvPr>
            <p:ph type="subTitle" idx="1"/>
          </p:nvPr>
        </p:nvSpPr>
        <p:spPr>
          <a:xfrm>
            <a:off x="1371600" y="4509120"/>
            <a:ext cx="6400800" cy="1295400"/>
          </a:xfrm>
        </p:spPr>
        <p:txBody>
          <a:bodyPr/>
          <a:lstStyle/>
          <a:p>
            <a:pPr eaLnBrk="1" hangingPunct="1"/>
            <a:endParaRPr lang="en-GB" altLang="en-US" dirty="0"/>
          </a:p>
          <a:p>
            <a:pPr eaLnBrk="1" hangingPunct="1"/>
            <a:r>
              <a:rPr lang="en-GB" altLang="en-US" dirty="0"/>
              <a:t>Alison </a:t>
            </a:r>
            <a:r>
              <a:rPr lang="en-GB" altLang="en-US" dirty="0" err="1"/>
              <a:t>Connaughton</a:t>
            </a:r>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905000" y="228600"/>
            <a:ext cx="7086600" cy="900113"/>
          </a:xfrm>
        </p:spPr>
        <p:txBody>
          <a:bodyPr/>
          <a:lstStyle/>
          <a:p>
            <a:pPr eaLnBrk="1" hangingPunct="1"/>
            <a:r>
              <a:rPr lang="en-GB" altLang="en-US"/>
              <a:t>Learning Outcomes</a:t>
            </a:r>
          </a:p>
        </p:txBody>
      </p:sp>
      <p:sp>
        <p:nvSpPr>
          <p:cNvPr id="6147" name="Rectangle 3"/>
          <p:cNvSpPr>
            <a:spLocks noGrp="1" noChangeArrowheads="1"/>
          </p:cNvSpPr>
          <p:nvPr>
            <p:ph type="body" idx="1"/>
          </p:nvPr>
        </p:nvSpPr>
        <p:spPr>
          <a:xfrm>
            <a:off x="301625" y="1052513"/>
            <a:ext cx="8540750" cy="5545137"/>
          </a:xfrm>
        </p:spPr>
        <p:txBody>
          <a:bodyPr/>
          <a:lstStyle/>
          <a:p>
            <a:pPr eaLnBrk="1" hangingPunct="1">
              <a:lnSpc>
                <a:spcPct val="90000"/>
              </a:lnSpc>
            </a:pPr>
            <a:endParaRPr lang="en-GB" altLang="en-US"/>
          </a:p>
          <a:p>
            <a:pPr eaLnBrk="1" hangingPunct="1">
              <a:lnSpc>
                <a:spcPct val="90000"/>
              </a:lnSpc>
            </a:pPr>
            <a:r>
              <a:rPr lang="en-GB" altLang="en-US"/>
              <a:t>By the end of this lecture and associated   reading you should be able to:</a:t>
            </a:r>
          </a:p>
          <a:p>
            <a:pPr lvl="1" eaLnBrk="1" hangingPunct="1">
              <a:lnSpc>
                <a:spcPct val="90000"/>
              </a:lnSpc>
            </a:pPr>
            <a:r>
              <a:rPr lang="en-GB" altLang="en-US" sz="2400">
                <a:ea typeface="Arial" panose="020B0604020202020204" pitchFamily="34" charset="0"/>
              </a:rPr>
              <a:t>Define </a:t>
            </a:r>
            <a:r>
              <a:rPr lang="ja-JP" altLang="en-GB" sz="2400">
                <a:ea typeface="MS PGothic" panose="020B0600070205080204" pitchFamily="34" charset="-128"/>
              </a:rPr>
              <a:t>‘</a:t>
            </a:r>
            <a:r>
              <a:rPr lang="en-GB" altLang="ja-JP" sz="2400">
                <a:ea typeface="MS PGothic" panose="020B0600070205080204" pitchFamily="34" charset="-128"/>
              </a:rPr>
              <a:t>skill</a:t>
            </a:r>
            <a:r>
              <a:rPr lang="ja-JP" altLang="en-GB" sz="2400">
                <a:ea typeface="MS PGothic" panose="020B0600070205080204" pitchFamily="34" charset="-128"/>
              </a:rPr>
              <a:t>’</a:t>
            </a:r>
            <a:r>
              <a:rPr lang="en-GB" altLang="ja-JP" sz="2400">
                <a:ea typeface="MS PGothic" panose="020B0600070205080204" pitchFamily="34" charset="-128"/>
              </a:rPr>
              <a:t> and identify the characteristics of a skilled performance</a:t>
            </a:r>
          </a:p>
          <a:p>
            <a:pPr lvl="1" eaLnBrk="1" hangingPunct="1">
              <a:lnSpc>
                <a:spcPct val="90000"/>
              </a:lnSpc>
            </a:pPr>
            <a:r>
              <a:rPr lang="en-GB" altLang="en-US" sz="2400">
                <a:ea typeface="Arial" panose="020B0604020202020204" pitchFamily="34" charset="0"/>
              </a:rPr>
              <a:t>Classify sports skills as to whether they are open/closed, part/whole, gross/fine, self paced/externally paced, continuous/discrete. </a:t>
            </a:r>
          </a:p>
          <a:p>
            <a:pPr lvl="1" eaLnBrk="1" hangingPunct="1">
              <a:lnSpc>
                <a:spcPct val="90000"/>
              </a:lnSpc>
            </a:pPr>
            <a:r>
              <a:rPr lang="en-GB" altLang="en-US" sz="2400">
                <a:ea typeface="Arial" panose="020B0604020202020204" pitchFamily="34" charset="0"/>
              </a:rPr>
              <a:t>Understand how a variety of abilities underlie motor skill learning and performance success.</a:t>
            </a:r>
          </a:p>
          <a:p>
            <a:pPr lvl="1" eaLnBrk="1" hangingPunct="1">
              <a:lnSpc>
                <a:spcPct val="90000"/>
              </a:lnSpc>
            </a:pPr>
            <a:r>
              <a:rPr lang="en-GB" altLang="en-US" sz="2400">
                <a:ea typeface="Arial" panose="020B0604020202020204" pitchFamily="34" charset="0"/>
              </a:rPr>
              <a:t>Describe Fleishman</a:t>
            </a:r>
            <a:r>
              <a:rPr lang="ja-JP" altLang="en-GB" sz="2400">
                <a:ea typeface="MS PGothic" panose="020B0600070205080204" pitchFamily="34" charset="-128"/>
              </a:rPr>
              <a:t>’</a:t>
            </a:r>
            <a:r>
              <a:rPr lang="en-GB" altLang="ja-JP" sz="2400">
                <a:ea typeface="MS PGothic" panose="020B0600070205080204" pitchFamily="34" charset="-128"/>
              </a:rPr>
              <a:t>s (1984) taxonomy of human perceptual abilities.</a:t>
            </a:r>
          </a:p>
          <a:p>
            <a:pPr lvl="1" eaLnBrk="1" hangingPunct="1">
              <a:lnSpc>
                <a:spcPct val="90000"/>
              </a:lnSpc>
            </a:pPr>
            <a:r>
              <a:rPr lang="en-GB" altLang="en-US" sz="2400">
                <a:ea typeface="Arial" panose="020B0604020202020204" pitchFamily="34" charset="0"/>
              </a:rPr>
              <a:t>Describe the three stages of learning according to Fitts &amp; Posner (1967) and Anderson (1995).</a:t>
            </a:r>
          </a:p>
          <a:p>
            <a:pPr lvl="1" eaLnBrk="1" hangingPunct="1">
              <a:lnSpc>
                <a:spcPct val="90000"/>
              </a:lnSpc>
            </a:pPr>
            <a:endParaRPr lang="en-GB" altLang="en-US" sz="2400">
              <a:ea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b="1"/>
              <a:t>Skill:</a:t>
            </a:r>
          </a:p>
        </p:txBody>
      </p:sp>
      <p:sp>
        <p:nvSpPr>
          <p:cNvPr id="7171" name="Rectangle 3"/>
          <p:cNvSpPr>
            <a:spLocks noGrp="1" noChangeArrowheads="1"/>
          </p:cNvSpPr>
          <p:nvPr>
            <p:ph type="body" sz="half" idx="1"/>
          </p:nvPr>
        </p:nvSpPr>
        <p:spPr>
          <a:xfrm>
            <a:off x="661988" y="1196975"/>
            <a:ext cx="8086725" cy="5661025"/>
          </a:xfrm>
        </p:spPr>
        <p:txBody>
          <a:bodyPr/>
          <a:lstStyle/>
          <a:p>
            <a:pPr eaLnBrk="1" hangingPunct="1">
              <a:lnSpc>
                <a:spcPct val="90000"/>
              </a:lnSpc>
            </a:pPr>
            <a:endParaRPr lang="en-GB" altLang="en-US" sz="2000"/>
          </a:p>
          <a:p>
            <a:pPr eaLnBrk="1" hangingPunct="1">
              <a:lnSpc>
                <a:spcPct val="90000"/>
              </a:lnSpc>
              <a:buFont typeface="Wingdings" panose="05000000000000000000" pitchFamily="2" charset="2"/>
              <a:buNone/>
            </a:pPr>
            <a:endParaRPr lang="en-GB" altLang="en-US" sz="2000"/>
          </a:p>
          <a:p>
            <a:pPr eaLnBrk="1" hangingPunct="1">
              <a:lnSpc>
                <a:spcPct val="90000"/>
              </a:lnSpc>
            </a:pPr>
            <a:r>
              <a:rPr lang="en-GB" altLang="en-US" sz="2400" b="1"/>
              <a:t>What is Skill?</a:t>
            </a:r>
          </a:p>
          <a:p>
            <a:pPr eaLnBrk="1" hangingPunct="1">
              <a:lnSpc>
                <a:spcPct val="90000"/>
              </a:lnSpc>
            </a:pPr>
            <a:r>
              <a:rPr lang="ja-JP" altLang="en-GB" sz="2400"/>
              <a:t>‘</a:t>
            </a:r>
            <a:r>
              <a:rPr lang="en-GB" altLang="ja-JP" sz="2400"/>
              <a:t>a task that has a specific goal to achieve</a:t>
            </a:r>
            <a:r>
              <a:rPr lang="ja-JP" altLang="en-GB" sz="2400"/>
              <a:t>’</a:t>
            </a:r>
            <a:r>
              <a:rPr lang="en-GB" altLang="ja-JP" sz="2400"/>
              <a:t> Magill (2001)</a:t>
            </a:r>
          </a:p>
          <a:p>
            <a:pPr eaLnBrk="1" hangingPunct="1">
              <a:lnSpc>
                <a:spcPct val="90000"/>
              </a:lnSpc>
            </a:pPr>
            <a:r>
              <a:rPr lang="en-GB" altLang="en-US" sz="2400"/>
              <a:t>E.g. multiplication is a fundamental skill of mathematics</a:t>
            </a:r>
          </a:p>
          <a:p>
            <a:pPr eaLnBrk="1" hangingPunct="1">
              <a:lnSpc>
                <a:spcPct val="90000"/>
              </a:lnSpc>
            </a:pPr>
            <a:r>
              <a:rPr lang="en-GB" altLang="en-US" sz="2400"/>
              <a:t>Playing a piano is a skill that takes practice</a:t>
            </a:r>
          </a:p>
          <a:p>
            <a:pPr lvl="1" eaLnBrk="1" hangingPunct="1">
              <a:lnSpc>
                <a:spcPct val="90000"/>
              </a:lnSpc>
            </a:pPr>
            <a:r>
              <a:rPr lang="en-GB" altLang="en-US" sz="2400">
                <a:ea typeface="Arial" panose="020B0604020202020204" pitchFamily="34" charset="0"/>
              </a:rPr>
              <a:t>Piano playing = motor skill</a:t>
            </a:r>
          </a:p>
          <a:p>
            <a:pPr eaLnBrk="1" hangingPunct="1">
              <a:lnSpc>
                <a:spcPct val="90000"/>
              </a:lnSpc>
            </a:pPr>
            <a:endParaRPr lang="en-GB" altLang="en-US" sz="2400"/>
          </a:p>
          <a:p>
            <a:pPr eaLnBrk="1" hangingPunct="1">
              <a:lnSpc>
                <a:spcPct val="90000"/>
              </a:lnSpc>
            </a:pPr>
            <a:r>
              <a:rPr lang="ja-JP" altLang="en-GB" sz="2400"/>
              <a:t>‘</a:t>
            </a:r>
            <a:r>
              <a:rPr lang="en-GB" altLang="ja-JP" sz="2400"/>
              <a:t>A skill that requires voluntary body and/or limb movement to achieve its goal</a:t>
            </a:r>
            <a:r>
              <a:rPr lang="ja-JP" altLang="en-GB" sz="2400"/>
              <a:t>’</a:t>
            </a:r>
            <a:r>
              <a:rPr lang="en-GB" altLang="ja-JP" sz="2400"/>
              <a:t>.</a:t>
            </a:r>
          </a:p>
          <a:p>
            <a:pPr eaLnBrk="1" hangingPunct="1">
              <a:lnSpc>
                <a:spcPct val="90000"/>
              </a:lnSpc>
            </a:pPr>
            <a:r>
              <a:rPr lang="en-GB" altLang="en-US" sz="2400"/>
              <a:t>Actions synonymous with skills - actions are goal-directed activities that consist of body and/or limb movements.</a:t>
            </a:r>
          </a:p>
          <a:p>
            <a:pPr eaLnBrk="1" hangingPunct="1">
              <a:lnSpc>
                <a:spcPct val="90000"/>
              </a:lnSpc>
              <a:buFont typeface="Wingdings" panose="05000000000000000000" pitchFamily="2" charset="2"/>
              <a:buNone/>
            </a:pPr>
            <a:endParaRPr lang="en-GB" altLang="en-US" sz="2400"/>
          </a:p>
          <a:p>
            <a:pPr eaLnBrk="1" hangingPunct="1">
              <a:lnSpc>
                <a:spcPct val="90000"/>
              </a:lnSpc>
            </a:pPr>
            <a:endParaRPr lang="en-GB" altLang="en-US" sz="2400"/>
          </a:p>
        </p:txBody>
      </p:sp>
      <p:pic>
        <p:nvPicPr>
          <p:cNvPr id="7172" name="Picture 5" descr="piano">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6227763" y="333375"/>
            <a:ext cx="1657350" cy="1800225"/>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p:txBody>
          <a:bodyPr/>
          <a:lstStyle/>
          <a:p>
            <a:pPr eaLnBrk="1" hangingPunct="1"/>
            <a:r>
              <a:rPr lang="en-GB" altLang="en-US"/>
              <a:t>Skill Definitions:</a:t>
            </a:r>
            <a:endParaRPr lang="en-US" altLang="en-US"/>
          </a:p>
        </p:txBody>
      </p:sp>
      <p:sp>
        <p:nvSpPr>
          <p:cNvPr id="163843" name="Rectangle 3"/>
          <p:cNvSpPr>
            <a:spLocks noGrp="1" noChangeArrowheads="1"/>
          </p:cNvSpPr>
          <p:nvPr>
            <p:ph type="body" idx="1"/>
          </p:nvPr>
        </p:nvSpPr>
        <p:spPr/>
        <p:txBody>
          <a:bodyPr/>
          <a:lstStyle/>
          <a:p>
            <a:pPr eaLnBrk="1" hangingPunct="1"/>
            <a:r>
              <a:rPr lang="ja-JP" altLang="en-GB" sz="2800"/>
              <a:t>“</a:t>
            </a:r>
            <a:r>
              <a:rPr lang="en-GB" altLang="ja-JP" sz="2800"/>
              <a:t>…skill is thought of as a quality of performance which does not solely depend upon a person</a:t>
            </a:r>
            <a:r>
              <a:rPr lang="ja-JP" altLang="en-GB" sz="2800"/>
              <a:t>’</a:t>
            </a:r>
            <a:r>
              <a:rPr lang="en-GB" altLang="ja-JP" sz="2800"/>
              <a:t>s fundamental innate capabilities, but must be developed through training, practice and experience.</a:t>
            </a:r>
            <a:r>
              <a:rPr lang="ja-JP" altLang="en-GB" sz="2800"/>
              <a:t>”</a:t>
            </a:r>
            <a:r>
              <a:rPr lang="en-GB" altLang="ja-JP" sz="2800"/>
              <a:t> (Welford, 1976, p.2)</a:t>
            </a:r>
          </a:p>
          <a:p>
            <a:pPr eaLnBrk="1" hangingPunct="1"/>
            <a:r>
              <a:rPr lang="ja-JP" altLang="en-GB" sz="2800"/>
              <a:t>“</a:t>
            </a:r>
            <a:r>
              <a:rPr lang="en-GB" altLang="ja-JP" sz="2800"/>
              <a:t>Skill consists of the ability to bring about some end result with maximum capacity and minimum outlay of energy, or of time and energy.</a:t>
            </a:r>
            <a:r>
              <a:rPr lang="ja-JP" altLang="en-GB" sz="2800"/>
              <a:t>”</a:t>
            </a:r>
            <a:r>
              <a:rPr lang="en-GB" altLang="ja-JP" sz="2800"/>
              <a:t> (Guthrie, 1952, p.136)</a:t>
            </a:r>
            <a:endParaRPr lang="en-US"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withEffect">
                                  <p:stCondLst>
                                    <p:cond delay="0"/>
                                  </p:stCondLst>
                                  <p:childTnLst>
                                    <p:set>
                                      <p:cBhvr>
                                        <p:cTn id="6" dur="1" fill="hold">
                                          <p:stCondLst>
                                            <p:cond delay="0"/>
                                          </p:stCondLst>
                                        </p:cTn>
                                        <p:tgtEl>
                                          <p:spTgt spid="163842"/>
                                        </p:tgtEl>
                                        <p:attrNameLst>
                                          <p:attrName>style.visibility</p:attrName>
                                        </p:attrNameLst>
                                      </p:cBhvr>
                                      <p:to>
                                        <p:strVal val="visible"/>
                                      </p:to>
                                    </p:set>
                                    <p:anim calcmode="lin" valueType="num">
                                      <p:cBhvr>
                                        <p:cTn id="7" dur="500" fill="hold"/>
                                        <p:tgtEl>
                                          <p:spTgt spid="163842"/>
                                        </p:tgtEl>
                                        <p:attrNameLst>
                                          <p:attrName>ppt_w</p:attrName>
                                        </p:attrNameLst>
                                      </p:cBhvr>
                                      <p:tavLst>
                                        <p:tav tm="0">
                                          <p:val>
                                            <p:fltVal val="0"/>
                                          </p:val>
                                        </p:tav>
                                        <p:tav tm="100000">
                                          <p:val>
                                            <p:strVal val="#ppt_w"/>
                                          </p:val>
                                        </p:tav>
                                      </p:tavLst>
                                    </p:anim>
                                    <p:anim calcmode="lin" valueType="num">
                                      <p:cBhvr>
                                        <p:cTn id="8" dur="500" fill="hold"/>
                                        <p:tgtEl>
                                          <p:spTgt spid="16384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163843">
                                            <p:txEl>
                                              <p:pRg st="0" end="0"/>
                                            </p:txEl>
                                          </p:spTgt>
                                        </p:tgtEl>
                                        <p:attrNameLst>
                                          <p:attrName>style.visibility</p:attrName>
                                        </p:attrNameLst>
                                      </p:cBhvr>
                                      <p:to>
                                        <p:strVal val="visible"/>
                                      </p:to>
                                    </p:set>
                                    <p:anim calcmode="lin" valueType="num">
                                      <p:cBhvr>
                                        <p:cTn id="13" dur="500" fill="hold"/>
                                        <p:tgtEl>
                                          <p:spTgt spid="16384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16384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163843">
                                            <p:txEl>
                                              <p:pRg st="1" end="1"/>
                                            </p:txEl>
                                          </p:spTgt>
                                        </p:tgtEl>
                                        <p:attrNameLst>
                                          <p:attrName>style.visibility</p:attrName>
                                        </p:attrNameLst>
                                      </p:cBhvr>
                                      <p:to>
                                        <p:strVal val="visible"/>
                                      </p:to>
                                    </p:set>
                                    <p:anim calcmode="lin" valueType="num">
                                      <p:cBhvr>
                                        <p:cTn id="19" dur="500" fill="hold"/>
                                        <p:tgtEl>
                                          <p:spTgt spid="16384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163843">
                                            <p:txEl>
                                              <p:pRg st="1" end="1"/>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42" grpId="0"/>
      <p:bldP spid="163843"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15728" name="Picture 16" descr="Sprint%2520start">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3059113" y="2060575"/>
            <a:ext cx="2952750" cy="1152525"/>
          </a:xfrm>
        </p:spPr>
      </p:pic>
      <p:sp>
        <p:nvSpPr>
          <p:cNvPr id="9219" name="Rectangle 2"/>
          <p:cNvSpPr>
            <a:spLocks noGrp="1" noChangeArrowheads="1"/>
          </p:cNvSpPr>
          <p:nvPr>
            <p:ph type="title"/>
          </p:nvPr>
        </p:nvSpPr>
        <p:spPr/>
        <p:txBody>
          <a:bodyPr/>
          <a:lstStyle/>
          <a:p>
            <a:pPr eaLnBrk="1" hangingPunct="1"/>
            <a:r>
              <a:rPr lang="en-GB" altLang="en-US" b="1" u="sng"/>
              <a:t>Task Analysis</a:t>
            </a:r>
          </a:p>
        </p:txBody>
      </p:sp>
      <p:sp>
        <p:nvSpPr>
          <p:cNvPr id="9220" name="Rectangle 3"/>
          <p:cNvSpPr>
            <a:spLocks noGrp="1" noChangeArrowheads="1"/>
          </p:cNvSpPr>
          <p:nvPr>
            <p:ph type="body" sz="half" idx="1"/>
          </p:nvPr>
        </p:nvSpPr>
        <p:spPr>
          <a:xfrm>
            <a:off x="661988" y="1557338"/>
            <a:ext cx="8482012" cy="4462462"/>
          </a:xfrm>
        </p:spPr>
        <p:txBody>
          <a:bodyPr/>
          <a:lstStyle/>
          <a:p>
            <a:pPr eaLnBrk="1" hangingPunct="1"/>
            <a:r>
              <a:rPr lang="en-GB" altLang="en-US" sz="2800" b="1"/>
              <a:t>Various Abilities with a Contribution to Skill</a:t>
            </a:r>
          </a:p>
        </p:txBody>
      </p:sp>
      <p:sp>
        <p:nvSpPr>
          <p:cNvPr id="115716" name="Rectangle 4"/>
          <p:cNvSpPr>
            <a:spLocks noChangeArrowheads="1"/>
          </p:cNvSpPr>
          <p:nvPr/>
        </p:nvSpPr>
        <p:spPr bwMode="auto">
          <a:xfrm>
            <a:off x="3059113" y="3068638"/>
            <a:ext cx="2952750" cy="936625"/>
          </a:xfrm>
          <a:prstGeom prst="rect">
            <a:avLst/>
          </a:prstGeom>
          <a:solidFill>
            <a:schemeClr val="accent1"/>
          </a:solidFill>
          <a:ln w="9525">
            <a:solidFill>
              <a:schemeClr val="tx1"/>
            </a:solidFill>
            <a:miter lim="800000"/>
            <a:headEnd/>
            <a:tailEnd/>
          </a:ln>
        </p:spPr>
        <p:txBody>
          <a:bodyPr wrap="none" anchor="ct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algn="ctr" eaLnBrk="1" hangingPunct="1"/>
            <a:r>
              <a:rPr kumimoji="0" lang="en-GB" altLang="en-US" sz="1800" b="1">
                <a:latin typeface="Arial" panose="020B0604020202020204" pitchFamily="34" charset="0"/>
              </a:rPr>
              <a:t>Skill</a:t>
            </a:r>
          </a:p>
          <a:p>
            <a:pPr algn="ctr" eaLnBrk="1" hangingPunct="1"/>
            <a:r>
              <a:rPr kumimoji="0" lang="en-GB" altLang="en-US" sz="1800" b="1">
                <a:latin typeface="Arial" panose="020B0604020202020204" pitchFamily="34" charset="0"/>
              </a:rPr>
              <a:t>(Sprint Start)</a:t>
            </a:r>
          </a:p>
        </p:txBody>
      </p:sp>
      <p:sp>
        <p:nvSpPr>
          <p:cNvPr id="115717" name="Oval 5"/>
          <p:cNvSpPr>
            <a:spLocks noChangeArrowheads="1"/>
          </p:cNvSpPr>
          <p:nvPr/>
        </p:nvSpPr>
        <p:spPr bwMode="auto">
          <a:xfrm>
            <a:off x="827088" y="5084763"/>
            <a:ext cx="1800225" cy="1512887"/>
          </a:xfrm>
          <a:prstGeom prst="ellipse">
            <a:avLst/>
          </a:prstGeom>
          <a:solidFill>
            <a:schemeClr val="accent1"/>
          </a:solidFill>
          <a:ln w="9525">
            <a:solidFill>
              <a:schemeClr val="tx1"/>
            </a:solidFill>
            <a:round/>
            <a:headEnd/>
            <a:tailEnd/>
          </a:ln>
        </p:spPr>
        <p:txBody>
          <a:bodyPr wrap="none" anchor="ct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algn="ctr" eaLnBrk="1" hangingPunct="1"/>
            <a:r>
              <a:rPr kumimoji="0" lang="en-GB" altLang="en-US" sz="1800" b="1">
                <a:latin typeface="Arial" panose="020B0604020202020204" pitchFamily="34" charset="0"/>
              </a:rPr>
              <a:t>Ability 1</a:t>
            </a:r>
          </a:p>
          <a:p>
            <a:pPr algn="ctr" eaLnBrk="1" hangingPunct="1"/>
            <a:r>
              <a:rPr kumimoji="0" lang="en-GB" altLang="en-US" sz="1800" b="1">
                <a:latin typeface="Arial" panose="020B0604020202020204" pitchFamily="34" charset="0"/>
              </a:rPr>
              <a:t>Reaction </a:t>
            </a:r>
          </a:p>
          <a:p>
            <a:pPr algn="ctr" eaLnBrk="1" hangingPunct="1"/>
            <a:r>
              <a:rPr kumimoji="0" lang="en-GB" altLang="en-US" sz="1800" b="1">
                <a:latin typeface="Arial" panose="020B0604020202020204" pitchFamily="34" charset="0"/>
              </a:rPr>
              <a:t>Time</a:t>
            </a:r>
          </a:p>
        </p:txBody>
      </p:sp>
      <p:sp>
        <p:nvSpPr>
          <p:cNvPr id="115718" name="Oval 6"/>
          <p:cNvSpPr>
            <a:spLocks noChangeArrowheads="1"/>
          </p:cNvSpPr>
          <p:nvPr/>
        </p:nvSpPr>
        <p:spPr bwMode="auto">
          <a:xfrm>
            <a:off x="3635375" y="5084763"/>
            <a:ext cx="1800225" cy="1512887"/>
          </a:xfrm>
          <a:prstGeom prst="ellipse">
            <a:avLst/>
          </a:prstGeom>
          <a:solidFill>
            <a:schemeClr val="accent1"/>
          </a:solidFill>
          <a:ln w="9525">
            <a:solidFill>
              <a:schemeClr val="tx1"/>
            </a:solidFill>
            <a:round/>
            <a:headEnd/>
            <a:tailEnd/>
          </a:ln>
        </p:spPr>
        <p:txBody>
          <a:bodyPr wrap="none" anchor="ct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algn="ctr" eaLnBrk="1" hangingPunct="1"/>
            <a:r>
              <a:rPr kumimoji="0" lang="en-GB" altLang="en-US" sz="1800" b="1">
                <a:latin typeface="Arial" panose="020B0604020202020204" pitchFamily="34" charset="0"/>
              </a:rPr>
              <a:t>Ability 2</a:t>
            </a:r>
          </a:p>
          <a:p>
            <a:pPr algn="ctr" eaLnBrk="1" hangingPunct="1"/>
            <a:r>
              <a:rPr kumimoji="0" lang="en-GB" altLang="en-US" sz="1800" b="1">
                <a:latin typeface="Arial" panose="020B0604020202020204" pitchFamily="34" charset="0"/>
              </a:rPr>
              <a:t>Speed of </a:t>
            </a:r>
          </a:p>
          <a:p>
            <a:pPr algn="ctr" eaLnBrk="1" hangingPunct="1"/>
            <a:r>
              <a:rPr kumimoji="0" lang="en-GB" altLang="en-US" sz="1800" b="1">
                <a:latin typeface="Arial" panose="020B0604020202020204" pitchFamily="34" charset="0"/>
              </a:rPr>
              <a:t>Movement</a:t>
            </a:r>
          </a:p>
        </p:txBody>
      </p:sp>
      <p:sp>
        <p:nvSpPr>
          <p:cNvPr id="115719" name="Oval 7"/>
          <p:cNvSpPr>
            <a:spLocks noChangeArrowheads="1"/>
          </p:cNvSpPr>
          <p:nvPr/>
        </p:nvSpPr>
        <p:spPr bwMode="auto">
          <a:xfrm>
            <a:off x="6516688" y="5013325"/>
            <a:ext cx="1800225" cy="1512888"/>
          </a:xfrm>
          <a:prstGeom prst="ellipse">
            <a:avLst/>
          </a:prstGeom>
          <a:solidFill>
            <a:schemeClr val="accent1"/>
          </a:solidFill>
          <a:ln w="9525">
            <a:solidFill>
              <a:schemeClr val="tx1"/>
            </a:solidFill>
            <a:round/>
            <a:headEnd/>
            <a:tailEnd/>
          </a:ln>
        </p:spPr>
        <p:txBody>
          <a:bodyPr wrap="none" anchor="ctr"/>
          <a:lstStyle>
            <a:lvl1pPr eaLnBrk="0" hangingPunct="0">
              <a:defRPr kumimoji="1"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kumimoji="1"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kumimoji="1"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kumimoji="1"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kumimoji="1"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MS PGothic" panose="020B0600070205080204" pitchFamily="34" charset="-128"/>
              </a:defRPr>
            </a:lvl9pPr>
          </a:lstStyle>
          <a:p>
            <a:pPr algn="ctr" eaLnBrk="1" hangingPunct="1"/>
            <a:r>
              <a:rPr kumimoji="0" lang="en-GB" altLang="en-US" sz="1800" b="1">
                <a:latin typeface="Arial" panose="020B0604020202020204" pitchFamily="34" charset="0"/>
              </a:rPr>
              <a:t>Ability 3</a:t>
            </a:r>
          </a:p>
          <a:p>
            <a:pPr algn="ctr" eaLnBrk="1" hangingPunct="1"/>
            <a:r>
              <a:rPr kumimoji="0" lang="en-GB" altLang="en-US" sz="1800" b="1">
                <a:latin typeface="Arial" panose="020B0604020202020204" pitchFamily="34" charset="0"/>
              </a:rPr>
              <a:t>Co-ordination</a:t>
            </a:r>
          </a:p>
        </p:txBody>
      </p:sp>
      <p:sp>
        <p:nvSpPr>
          <p:cNvPr id="9225" name="Line 8"/>
          <p:cNvSpPr>
            <a:spLocks noChangeShapeType="1"/>
          </p:cNvSpPr>
          <p:nvPr/>
        </p:nvSpPr>
        <p:spPr bwMode="auto">
          <a:xfrm flipH="1">
            <a:off x="2195513" y="4005263"/>
            <a:ext cx="1152525" cy="12239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6" name="Line 9"/>
          <p:cNvSpPr>
            <a:spLocks noChangeShapeType="1"/>
          </p:cNvSpPr>
          <p:nvPr/>
        </p:nvSpPr>
        <p:spPr bwMode="auto">
          <a:xfrm>
            <a:off x="4500563" y="4005263"/>
            <a:ext cx="0"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7" name="Line 10"/>
          <p:cNvSpPr>
            <a:spLocks noChangeShapeType="1"/>
          </p:cNvSpPr>
          <p:nvPr/>
        </p:nvSpPr>
        <p:spPr bwMode="auto">
          <a:xfrm>
            <a:off x="5580063" y="4005263"/>
            <a:ext cx="13684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15728"/>
                                        </p:tgtEl>
                                        <p:attrNameLst>
                                          <p:attrName>style.visibility</p:attrName>
                                        </p:attrNameLst>
                                      </p:cBhvr>
                                      <p:to>
                                        <p:strVal val="visible"/>
                                      </p:to>
                                    </p:set>
                                    <p:anim calcmode="lin" valueType="num">
                                      <p:cBhvr additive="base">
                                        <p:cTn id="7" dur="500" fill="hold"/>
                                        <p:tgtEl>
                                          <p:spTgt spid="115728"/>
                                        </p:tgtEl>
                                        <p:attrNameLst>
                                          <p:attrName>ppt_x</p:attrName>
                                        </p:attrNameLst>
                                      </p:cBhvr>
                                      <p:tavLst>
                                        <p:tav tm="0">
                                          <p:val>
                                            <p:strVal val="#ppt_x"/>
                                          </p:val>
                                        </p:tav>
                                        <p:tav tm="100000">
                                          <p:val>
                                            <p:strVal val="#ppt_x"/>
                                          </p:val>
                                        </p:tav>
                                      </p:tavLst>
                                    </p:anim>
                                    <p:anim calcmode="lin" valueType="num">
                                      <p:cBhvr additive="base">
                                        <p:cTn id="8" dur="500" fill="hold"/>
                                        <p:tgtEl>
                                          <p:spTgt spid="115728"/>
                                        </p:tgtEl>
                                        <p:attrNameLst>
                                          <p:attrName>ppt_y</p:attrName>
                                        </p:attrNameLst>
                                      </p:cBhvr>
                                      <p:tavLst>
                                        <p:tav tm="0">
                                          <p:val>
                                            <p:strVal val="1+#ppt_h/2"/>
                                          </p:val>
                                        </p:tav>
                                        <p:tav tm="100000">
                                          <p:val>
                                            <p:strVal val="#ppt_y"/>
                                          </p:val>
                                        </p:tav>
                                      </p:tavLst>
                                    </p:anim>
                                  </p:childTnLst>
                                </p:cTn>
                              </p:par>
                              <p:par>
                                <p:cTn id="9" presetID="8" presetClass="entr" presetSubtype="16" fill="hold" grpId="0" nodeType="withEffect">
                                  <p:stCondLst>
                                    <p:cond delay="0"/>
                                  </p:stCondLst>
                                  <p:childTnLst>
                                    <p:set>
                                      <p:cBhvr>
                                        <p:cTn id="10" dur="1" fill="hold">
                                          <p:stCondLst>
                                            <p:cond delay="0"/>
                                          </p:stCondLst>
                                        </p:cTn>
                                        <p:tgtEl>
                                          <p:spTgt spid="115716"/>
                                        </p:tgtEl>
                                        <p:attrNameLst>
                                          <p:attrName>style.visibility</p:attrName>
                                        </p:attrNameLst>
                                      </p:cBhvr>
                                      <p:to>
                                        <p:strVal val="visible"/>
                                      </p:to>
                                    </p:set>
                                    <p:animEffect transition="in" filter="diamond(in)">
                                      <p:cBhvr>
                                        <p:cTn id="11" dur="2000"/>
                                        <p:tgtEl>
                                          <p:spTgt spid="115716"/>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4" presetClass="entr" presetSubtype="16" fill="hold" grpId="0" nodeType="clickEffect">
                                  <p:stCondLst>
                                    <p:cond delay="0"/>
                                  </p:stCondLst>
                                  <p:childTnLst>
                                    <p:set>
                                      <p:cBhvr>
                                        <p:cTn id="15" dur="1" fill="hold">
                                          <p:stCondLst>
                                            <p:cond delay="0"/>
                                          </p:stCondLst>
                                        </p:cTn>
                                        <p:tgtEl>
                                          <p:spTgt spid="115717"/>
                                        </p:tgtEl>
                                        <p:attrNameLst>
                                          <p:attrName>style.visibility</p:attrName>
                                        </p:attrNameLst>
                                      </p:cBhvr>
                                      <p:to>
                                        <p:strVal val="visible"/>
                                      </p:to>
                                    </p:set>
                                    <p:animEffect transition="in" filter="box(in)">
                                      <p:cBhvr>
                                        <p:cTn id="16" dur="500"/>
                                        <p:tgtEl>
                                          <p:spTgt spid="115717"/>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4" presetClass="entr" presetSubtype="16" fill="hold" grpId="0" nodeType="clickEffect">
                                  <p:stCondLst>
                                    <p:cond delay="0"/>
                                  </p:stCondLst>
                                  <p:childTnLst>
                                    <p:set>
                                      <p:cBhvr>
                                        <p:cTn id="20" dur="1" fill="hold">
                                          <p:stCondLst>
                                            <p:cond delay="0"/>
                                          </p:stCondLst>
                                        </p:cTn>
                                        <p:tgtEl>
                                          <p:spTgt spid="115718"/>
                                        </p:tgtEl>
                                        <p:attrNameLst>
                                          <p:attrName>style.visibility</p:attrName>
                                        </p:attrNameLst>
                                      </p:cBhvr>
                                      <p:to>
                                        <p:strVal val="visible"/>
                                      </p:to>
                                    </p:set>
                                    <p:animEffect transition="in" filter="box(in)">
                                      <p:cBhvr>
                                        <p:cTn id="21" dur="500"/>
                                        <p:tgtEl>
                                          <p:spTgt spid="115718"/>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4" presetClass="entr" presetSubtype="16" fill="hold" grpId="0" nodeType="clickEffect">
                                  <p:stCondLst>
                                    <p:cond delay="0"/>
                                  </p:stCondLst>
                                  <p:childTnLst>
                                    <p:set>
                                      <p:cBhvr>
                                        <p:cTn id="25" dur="1" fill="hold">
                                          <p:stCondLst>
                                            <p:cond delay="0"/>
                                          </p:stCondLst>
                                        </p:cTn>
                                        <p:tgtEl>
                                          <p:spTgt spid="115719"/>
                                        </p:tgtEl>
                                        <p:attrNameLst>
                                          <p:attrName>style.visibility</p:attrName>
                                        </p:attrNameLst>
                                      </p:cBhvr>
                                      <p:to>
                                        <p:strVal val="visible"/>
                                      </p:to>
                                    </p:set>
                                    <p:animEffect transition="in" filter="box(in)">
                                      <p:cBhvr>
                                        <p:cTn id="26" dur="500"/>
                                        <p:tgtEl>
                                          <p:spTgt spid="1157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6" grpId="0" animBg="1"/>
      <p:bldP spid="115717" grpId="0" animBg="1"/>
      <p:bldP spid="115718" grpId="0" animBg="1"/>
      <p:bldP spid="11571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b="1" u="sng"/>
              <a:t>SKILLED PERFORMANCE</a:t>
            </a:r>
          </a:p>
        </p:txBody>
      </p:sp>
      <p:sp>
        <p:nvSpPr>
          <p:cNvPr id="118787" name="Rectangle 3"/>
          <p:cNvSpPr>
            <a:spLocks noGrp="1" noChangeArrowheads="1"/>
          </p:cNvSpPr>
          <p:nvPr>
            <p:ph type="body" idx="1"/>
          </p:nvPr>
        </p:nvSpPr>
        <p:spPr>
          <a:xfrm>
            <a:off x="301625" y="1676400"/>
            <a:ext cx="8540750" cy="5181600"/>
          </a:xfrm>
        </p:spPr>
        <p:txBody>
          <a:bodyPr/>
          <a:lstStyle/>
          <a:p>
            <a:pPr eaLnBrk="1" hangingPunct="1">
              <a:lnSpc>
                <a:spcPct val="80000"/>
              </a:lnSpc>
            </a:pPr>
            <a:r>
              <a:rPr lang="en-GB" altLang="en-US" sz="2400" b="1"/>
              <a:t>Characterised by certain qualities and processes:</a:t>
            </a:r>
          </a:p>
          <a:p>
            <a:pPr eaLnBrk="1" hangingPunct="1">
              <a:lnSpc>
                <a:spcPct val="80000"/>
              </a:lnSpc>
            </a:pPr>
            <a:r>
              <a:rPr lang="en-GB" altLang="en-US" sz="2400" b="1"/>
              <a:t>QUALITIES			PROCESSES</a:t>
            </a:r>
          </a:p>
          <a:p>
            <a:pPr eaLnBrk="1" hangingPunct="1">
              <a:lnSpc>
                <a:spcPct val="80000"/>
              </a:lnSpc>
            </a:pPr>
            <a:r>
              <a:rPr lang="en-GB" altLang="en-US" sz="2400"/>
              <a:t>Effectiveness			Perceptual Awareness</a:t>
            </a:r>
          </a:p>
          <a:p>
            <a:pPr eaLnBrk="1" hangingPunct="1">
              <a:lnSpc>
                <a:spcPct val="80000"/>
              </a:lnSpc>
            </a:pPr>
            <a:r>
              <a:rPr lang="en-GB" altLang="en-US" sz="2400"/>
              <a:t>Efficiency				Timing</a:t>
            </a:r>
          </a:p>
          <a:p>
            <a:pPr eaLnBrk="1" hangingPunct="1">
              <a:lnSpc>
                <a:spcPct val="80000"/>
              </a:lnSpc>
            </a:pPr>
            <a:r>
              <a:rPr lang="en-GB" altLang="en-US" sz="2400"/>
              <a:t>Accuracy				Selective Attention</a:t>
            </a:r>
          </a:p>
          <a:p>
            <a:pPr eaLnBrk="1" hangingPunct="1">
              <a:lnSpc>
                <a:spcPct val="80000"/>
              </a:lnSpc>
            </a:pPr>
            <a:r>
              <a:rPr lang="en-GB" altLang="en-US" sz="2400"/>
              <a:t>Consistency			Fast Reactions</a:t>
            </a:r>
          </a:p>
          <a:p>
            <a:pPr eaLnBrk="1" hangingPunct="1">
              <a:lnSpc>
                <a:spcPct val="80000"/>
              </a:lnSpc>
            </a:pPr>
            <a:r>
              <a:rPr lang="en-GB" altLang="en-US" sz="2400"/>
              <a:t>Fluency				Correct Decisions</a:t>
            </a:r>
          </a:p>
          <a:p>
            <a:pPr eaLnBrk="1" hangingPunct="1">
              <a:lnSpc>
                <a:spcPct val="80000"/>
              </a:lnSpc>
            </a:pPr>
            <a:r>
              <a:rPr lang="en-GB" altLang="en-US" sz="2400"/>
              <a:t>Ease				Co-ordination</a:t>
            </a:r>
          </a:p>
          <a:p>
            <a:pPr eaLnBrk="1" hangingPunct="1">
              <a:lnSpc>
                <a:spcPct val="80000"/>
              </a:lnSpc>
            </a:pPr>
            <a:r>
              <a:rPr lang="en-GB" altLang="en-US" sz="2400"/>
              <a:t>Control				Feedback</a:t>
            </a:r>
          </a:p>
          <a:p>
            <a:pPr eaLnBrk="1" hangingPunct="1">
              <a:lnSpc>
                <a:spcPct val="80000"/>
              </a:lnSpc>
            </a:pPr>
            <a:r>
              <a:rPr lang="en-GB" altLang="en-US" sz="2400"/>
              <a:t>Adaptability	                       Anticipation</a:t>
            </a:r>
          </a:p>
          <a:p>
            <a:pPr eaLnBrk="1" hangingPunct="1">
              <a:lnSpc>
                <a:spcPct val="80000"/>
              </a:lnSpc>
            </a:pPr>
            <a:r>
              <a:rPr lang="en-GB" altLang="en-US" sz="2400"/>
              <a:t>Improvisation			Motor Control</a:t>
            </a:r>
          </a:p>
          <a:p>
            <a:pPr eaLnBrk="1" hangingPunct="1">
              <a:lnSpc>
                <a:spcPct val="80000"/>
              </a:lnSpc>
            </a:pPr>
            <a:r>
              <a:rPr lang="en-GB" altLang="en-US" sz="2400"/>
              <a:t>                                                       Memory</a:t>
            </a:r>
          </a:p>
          <a:p>
            <a:pPr eaLnBrk="1" hangingPunct="1">
              <a:lnSpc>
                <a:spcPct val="80000"/>
              </a:lnSpc>
            </a:pPr>
            <a:r>
              <a:rPr lang="en-GB" altLang="en-US" sz="2400" b="1" i="1"/>
              <a:t>TO DEVELOP THE QUALITIES OF SKILLED</a:t>
            </a:r>
          </a:p>
          <a:p>
            <a:pPr eaLnBrk="1" hangingPunct="1">
              <a:lnSpc>
                <a:spcPct val="80000"/>
              </a:lnSpc>
            </a:pPr>
            <a:r>
              <a:rPr lang="en-GB" altLang="en-US" sz="2400" b="1" i="1"/>
              <a:t>PERFORMANCE WORK ON THE PROCESSES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118787">
                                            <p:txEl>
                                              <p:pRg st="0" end="0"/>
                                            </p:txEl>
                                          </p:spTgt>
                                        </p:tgtEl>
                                        <p:attrNameLst>
                                          <p:attrName>style.visibility</p:attrName>
                                        </p:attrNameLst>
                                      </p:cBhvr>
                                      <p:to>
                                        <p:strVal val="visible"/>
                                      </p:to>
                                    </p:set>
                                    <p:anim calcmode="lin" valueType="num">
                                      <p:cBhvr>
                                        <p:cTn id="7" dur="500" fill="hold"/>
                                        <p:tgtEl>
                                          <p:spTgt spid="118787">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18787">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grpId="0" nodeType="withEffect">
                                  <p:stCondLst>
                                    <p:cond delay="0"/>
                                  </p:stCondLst>
                                  <p:childTnLst>
                                    <p:set>
                                      <p:cBhvr>
                                        <p:cTn id="10" dur="1" fill="hold">
                                          <p:stCondLst>
                                            <p:cond delay="0"/>
                                          </p:stCondLst>
                                        </p:cTn>
                                        <p:tgtEl>
                                          <p:spTgt spid="118787">
                                            <p:txEl>
                                              <p:pRg st="1" end="1"/>
                                            </p:txEl>
                                          </p:spTgt>
                                        </p:tgtEl>
                                        <p:attrNameLst>
                                          <p:attrName>style.visibility</p:attrName>
                                        </p:attrNameLst>
                                      </p:cBhvr>
                                      <p:to>
                                        <p:strVal val="visible"/>
                                      </p:to>
                                    </p:set>
                                    <p:anim calcmode="lin" valueType="num">
                                      <p:cBhvr>
                                        <p:cTn id="11" dur="500" fill="hold"/>
                                        <p:tgtEl>
                                          <p:spTgt spid="118787">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18787">
                                            <p:txEl>
                                              <p:pRg st="1" end="1"/>
                                            </p:txEl>
                                          </p:spTgt>
                                        </p:tgtEl>
                                        <p:attrNameLst>
                                          <p:attrName>ppt_h</p:attrName>
                                        </p:attrNameLst>
                                      </p:cBhvr>
                                      <p:tavLst>
                                        <p:tav tm="0">
                                          <p:val>
                                            <p:fltVal val="0"/>
                                          </p:val>
                                        </p:tav>
                                        <p:tav tm="100000">
                                          <p:val>
                                            <p:strVal val="#ppt_h"/>
                                          </p:val>
                                        </p:tav>
                                      </p:tavLst>
                                    </p:anim>
                                  </p:childTnLst>
                                </p:cTn>
                              </p:par>
                              <p:par>
                                <p:cTn id="13" presetID="23" presetClass="entr" presetSubtype="16" fill="hold" grpId="0" nodeType="withEffect">
                                  <p:stCondLst>
                                    <p:cond delay="0"/>
                                  </p:stCondLst>
                                  <p:childTnLst>
                                    <p:set>
                                      <p:cBhvr>
                                        <p:cTn id="14" dur="1" fill="hold">
                                          <p:stCondLst>
                                            <p:cond delay="0"/>
                                          </p:stCondLst>
                                        </p:cTn>
                                        <p:tgtEl>
                                          <p:spTgt spid="118787">
                                            <p:txEl>
                                              <p:pRg st="2" end="2"/>
                                            </p:txEl>
                                          </p:spTgt>
                                        </p:tgtEl>
                                        <p:attrNameLst>
                                          <p:attrName>style.visibility</p:attrName>
                                        </p:attrNameLst>
                                      </p:cBhvr>
                                      <p:to>
                                        <p:strVal val="visible"/>
                                      </p:to>
                                    </p:set>
                                    <p:anim calcmode="lin" valueType="num">
                                      <p:cBhvr>
                                        <p:cTn id="15" dur="500" fill="hold"/>
                                        <p:tgtEl>
                                          <p:spTgt spid="118787">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18787">
                                            <p:txEl>
                                              <p:pRg st="2" end="2"/>
                                            </p:txEl>
                                          </p:spTgt>
                                        </p:tgtEl>
                                        <p:attrNameLst>
                                          <p:attrName>ppt_h</p:attrName>
                                        </p:attrNameLst>
                                      </p:cBhvr>
                                      <p:tavLst>
                                        <p:tav tm="0">
                                          <p:val>
                                            <p:fltVal val="0"/>
                                          </p:val>
                                        </p:tav>
                                        <p:tav tm="100000">
                                          <p:val>
                                            <p:strVal val="#ppt_h"/>
                                          </p:val>
                                        </p:tav>
                                      </p:tavLst>
                                    </p:anim>
                                  </p:childTnLst>
                                </p:cTn>
                              </p:par>
                              <p:par>
                                <p:cTn id="17" presetID="23" presetClass="entr" presetSubtype="16" fill="hold" grpId="0" nodeType="withEffect">
                                  <p:stCondLst>
                                    <p:cond delay="0"/>
                                  </p:stCondLst>
                                  <p:childTnLst>
                                    <p:set>
                                      <p:cBhvr>
                                        <p:cTn id="18" dur="1" fill="hold">
                                          <p:stCondLst>
                                            <p:cond delay="0"/>
                                          </p:stCondLst>
                                        </p:cTn>
                                        <p:tgtEl>
                                          <p:spTgt spid="118787">
                                            <p:txEl>
                                              <p:pRg st="3" end="3"/>
                                            </p:txEl>
                                          </p:spTgt>
                                        </p:tgtEl>
                                        <p:attrNameLst>
                                          <p:attrName>style.visibility</p:attrName>
                                        </p:attrNameLst>
                                      </p:cBhvr>
                                      <p:to>
                                        <p:strVal val="visible"/>
                                      </p:to>
                                    </p:set>
                                    <p:anim calcmode="lin" valueType="num">
                                      <p:cBhvr>
                                        <p:cTn id="19" dur="500" fill="hold"/>
                                        <p:tgtEl>
                                          <p:spTgt spid="118787">
                                            <p:txEl>
                                              <p:pRg st="3" end="3"/>
                                            </p:txEl>
                                          </p:spTgt>
                                        </p:tgtEl>
                                        <p:attrNameLst>
                                          <p:attrName>ppt_w</p:attrName>
                                        </p:attrNameLst>
                                      </p:cBhvr>
                                      <p:tavLst>
                                        <p:tav tm="0">
                                          <p:val>
                                            <p:fltVal val="0"/>
                                          </p:val>
                                        </p:tav>
                                        <p:tav tm="100000">
                                          <p:val>
                                            <p:strVal val="#ppt_w"/>
                                          </p:val>
                                        </p:tav>
                                      </p:tavLst>
                                    </p:anim>
                                    <p:anim calcmode="lin" valueType="num">
                                      <p:cBhvr>
                                        <p:cTn id="20" dur="500" fill="hold"/>
                                        <p:tgtEl>
                                          <p:spTgt spid="118787">
                                            <p:txEl>
                                              <p:pRg st="3" end="3"/>
                                            </p:txEl>
                                          </p:spTgt>
                                        </p:tgtEl>
                                        <p:attrNameLst>
                                          <p:attrName>ppt_h</p:attrName>
                                        </p:attrNameLst>
                                      </p:cBhvr>
                                      <p:tavLst>
                                        <p:tav tm="0">
                                          <p:val>
                                            <p:fltVal val="0"/>
                                          </p:val>
                                        </p:tav>
                                        <p:tav tm="100000">
                                          <p:val>
                                            <p:strVal val="#ppt_h"/>
                                          </p:val>
                                        </p:tav>
                                      </p:tavLst>
                                    </p:anim>
                                  </p:childTnLst>
                                </p:cTn>
                              </p:par>
                              <p:par>
                                <p:cTn id="21" presetID="23" presetClass="entr" presetSubtype="16" fill="hold" grpId="0" nodeType="withEffect">
                                  <p:stCondLst>
                                    <p:cond delay="0"/>
                                  </p:stCondLst>
                                  <p:childTnLst>
                                    <p:set>
                                      <p:cBhvr>
                                        <p:cTn id="22" dur="1" fill="hold">
                                          <p:stCondLst>
                                            <p:cond delay="0"/>
                                          </p:stCondLst>
                                        </p:cTn>
                                        <p:tgtEl>
                                          <p:spTgt spid="118787">
                                            <p:txEl>
                                              <p:pRg st="4" end="4"/>
                                            </p:txEl>
                                          </p:spTgt>
                                        </p:tgtEl>
                                        <p:attrNameLst>
                                          <p:attrName>style.visibility</p:attrName>
                                        </p:attrNameLst>
                                      </p:cBhvr>
                                      <p:to>
                                        <p:strVal val="visible"/>
                                      </p:to>
                                    </p:set>
                                    <p:anim calcmode="lin" valueType="num">
                                      <p:cBhvr>
                                        <p:cTn id="23" dur="500" fill="hold"/>
                                        <p:tgtEl>
                                          <p:spTgt spid="118787">
                                            <p:txEl>
                                              <p:pRg st="4" end="4"/>
                                            </p:txEl>
                                          </p:spTgt>
                                        </p:tgtEl>
                                        <p:attrNameLst>
                                          <p:attrName>ppt_w</p:attrName>
                                        </p:attrNameLst>
                                      </p:cBhvr>
                                      <p:tavLst>
                                        <p:tav tm="0">
                                          <p:val>
                                            <p:fltVal val="0"/>
                                          </p:val>
                                        </p:tav>
                                        <p:tav tm="100000">
                                          <p:val>
                                            <p:strVal val="#ppt_w"/>
                                          </p:val>
                                        </p:tav>
                                      </p:tavLst>
                                    </p:anim>
                                    <p:anim calcmode="lin" valueType="num">
                                      <p:cBhvr>
                                        <p:cTn id="24" dur="500" fill="hold"/>
                                        <p:tgtEl>
                                          <p:spTgt spid="118787">
                                            <p:txEl>
                                              <p:pRg st="4" end="4"/>
                                            </p:txEl>
                                          </p:spTgt>
                                        </p:tgtEl>
                                        <p:attrNameLst>
                                          <p:attrName>ppt_h</p:attrName>
                                        </p:attrNameLst>
                                      </p:cBhvr>
                                      <p:tavLst>
                                        <p:tav tm="0">
                                          <p:val>
                                            <p:fltVal val="0"/>
                                          </p:val>
                                        </p:tav>
                                        <p:tav tm="100000">
                                          <p:val>
                                            <p:strVal val="#ppt_h"/>
                                          </p:val>
                                        </p:tav>
                                      </p:tavLst>
                                    </p:anim>
                                  </p:childTnLst>
                                </p:cTn>
                              </p:par>
                              <p:par>
                                <p:cTn id="25" presetID="23" presetClass="entr" presetSubtype="16" fill="hold" grpId="0" nodeType="withEffect">
                                  <p:stCondLst>
                                    <p:cond delay="0"/>
                                  </p:stCondLst>
                                  <p:childTnLst>
                                    <p:set>
                                      <p:cBhvr>
                                        <p:cTn id="26" dur="1" fill="hold">
                                          <p:stCondLst>
                                            <p:cond delay="0"/>
                                          </p:stCondLst>
                                        </p:cTn>
                                        <p:tgtEl>
                                          <p:spTgt spid="118787">
                                            <p:txEl>
                                              <p:pRg st="5" end="5"/>
                                            </p:txEl>
                                          </p:spTgt>
                                        </p:tgtEl>
                                        <p:attrNameLst>
                                          <p:attrName>style.visibility</p:attrName>
                                        </p:attrNameLst>
                                      </p:cBhvr>
                                      <p:to>
                                        <p:strVal val="visible"/>
                                      </p:to>
                                    </p:set>
                                    <p:anim calcmode="lin" valueType="num">
                                      <p:cBhvr>
                                        <p:cTn id="27" dur="500" fill="hold"/>
                                        <p:tgtEl>
                                          <p:spTgt spid="118787">
                                            <p:txEl>
                                              <p:pRg st="5" end="5"/>
                                            </p:txEl>
                                          </p:spTgt>
                                        </p:tgtEl>
                                        <p:attrNameLst>
                                          <p:attrName>ppt_w</p:attrName>
                                        </p:attrNameLst>
                                      </p:cBhvr>
                                      <p:tavLst>
                                        <p:tav tm="0">
                                          <p:val>
                                            <p:fltVal val="0"/>
                                          </p:val>
                                        </p:tav>
                                        <p:tav tm="100000">
                                          <p:val>
                                            <p:strVal val="#ppt_w"/>
                                          </p:val>
                                        </p:tav>
                                      </p:tavLst>
                                    </p:anim>
                                    <p:anim calcmode="lin" valueType="num">
                                      <p:cBhvr>
                                        <p:cTn id="28" dur="500" fill="hold"/>
                                        <p:tgtEl>
                                          <p:spTgt spid="118787">
                                            <p:txEl>
                                              <p:pRg st="5" end="5"/>
                                            </p:txEl>
                                          </p:spTgt>
                                        </p:tgtEl>
                                        <p:attrNameLst>
                                          <p:attrName>ppt_h</p:attrName>
                                        </p:attrNameLst>
                                      </p:cBhvr>
                                      <p:tavLst>
                                        <p:tav tm="0">
                                          <p:val>
                                            <p:fltVal val="0"/>
                                          </p:val>
                                        </p:tav>
                                        <p:tav tm="100000">
                                          <p:val>
                                            <p:strVal val="#ppt_h"/>
                                          </p:val>
                                        </p:tav>
                                      </p:tavLst>
                                    </p:anim>
                                  </p:childTnLst>
                                </p:cTn>
                              </p:par>
                              <p:par>
                                <p:cTn id="29" presetID="23" presetClass="entr" presetSubtype="16" fill="hold" grpId="0" nodeType="withEffect">
                                  <p:stCondLst>
                                    <p:cond delay="0"/>
                                  </p:stCondLst>
                                  <p:childTnLst>
                                    <p:set>
                                      <p:cBhvr>
                                        <p:cTn id="30" dur="1" fill="hold">
                                          <p:stCondLst>
                                            <p:cond delay="0"/>
                                          </p:stCondLst>
                                        </p:cTn>
                                        <p:tgtEl>
                                          <p:spTgt spid="118787">
                                            <p:txEl>
                                              <p:pRg st="6" end="6"/>
                                            </p:txEl>
                                          </p:spTgt>
                                        </p:tgtEl>
                                        <p:attrNameLst>
                                          <p:attrName>style.visibility</p:attrName>
                                        </p:attrNameLst>
                                      </p:cBhvr>
                                      <p:to>
                                        <p:strVal val="visible"/>
                                      </p:to>
                                    </p:set>
                                    <p:anim calcmode="lin" valueType="num">
                                      <p:cBhvr>
                                        <p:cTn id="31" dur="500" fill="hold"/>
                                        <p:tgtEl>
                                          <p:spTgt spid="118787">
                                            <p:txEl>
                                              <p:pRg st="6" end="6"/>
                                            </p:txEl>
                                          </p:spTgt>
                                        </p:tgtEl>
                                        <p:attrNameLst>
                                          <p:attrName>ppt_w</p:attrName>
                                        </p:attrNameLst>
                                      </p:cBhvr>
                                      <p:tavLst>
                                        <p:tav tm="0">
                                          <p:val>
                                            <p:fltVal val="0"/>
                                          </p:val>
                                        </p:tav>
                                        <p:tav tm="100000">
                                          <p:val>
                                            <p:strVal val="#ppt_w"/>
                                          </p:val>
                                        </p:tav>
                                      </p:tavLst>
                                    </p:anim>
                                    <p:anim calcmode="lin" valueType="num">
                                      <p:cBhvr>
                                        <p:cTn id="32" dur="500" fill="hold"/>
                                        <p:tgtEl>
                                          <p:spTgt spid="118787">
                                            <p:txEl>
                                              <p:pRg st="6" end="6"/>
                                            </p:txEl>
                                          </p:spTgt>
                                        </p:tgtEl>
                                        <p:attrNameLst>
                                          <p:attrName>ppt_h</p:attrName>
                                        </p:attrNameLst>
                                      </p:cBhvr>
                                      <p:tavLst>
                                        <p:tav tm="0">
                                          <p:val>
                                            <p:fltVal val="0"/>
                                          </p:val>
                                        </p:tav>
                                        <p:tav tm="100000">
                                          <p:val>
                                            <p:strVal val="#ppt_h"/>
                                          </p:val>
                                        </p:tav>
                                      </p:tavLst>
                                    </p:anim>
                                  </p:childTnLst>
                                </p:cTn>
                              </p:par>
                              <p:par>
                                <p:cTn id="33" presetID="23" presetClass="entr" presetSubtype="16" fill="hold" grpId="0" nodeType="withEffect">
                                  <p:stCondLst>
                                    <p:cond delay="0"/>
                                  </p:stCondLst>
                                  <p:childTnLst>
                                    <p:set>
                                      <p:cBhvr>
                                        <p:cTn id="34" dur="1" fill="hold">
                                          <p:stCondLst>
                                            <p:cond delay="0"/>
                                          </p:stCondLst>
                                        </p:cTn>
                                        <p:tgtEl>
                                          <p:spTgt spid="118787">
                                            <p:txEl>
                                              <p:pRg st="7" end="7"/>
                                            </p:txEl>
                                          </p:spTgt>
                                        </p:tgtEl>
                                        <p:attrNameLst>
                                          <p:attrName>style.visibility</p:attrName>
                                        </p:attrNameLst>
                                      </p:cBhvr>
                                      <p:to>
                                        <p:strVal val="visible"/>
                                      </p:to>
                                    </p:set>
                                    <p:anim calcmode="lin" valueType="num">
                                      <p:cBhvr>
                                        <p:cTn id="35" dur="500" fill="hold"/>
                                        <p:tgtEl>
                                          <p:spTgt spid="118787">
                                            <p:txEl>
                                              <p:pRg st="7" end="7"/>
                                            </p:txEl>
                                          </p:spTgt>
                                        </p:tgtEl>
                                        <p:attrNameLst>
                                          <p:attrName>ppt_w</p:attrName>
                                        </p:attrNameLst>
                                      </p:cBhvr>
                                      <p:tavLst>
                                        <p:tav tm="0">
                                          <p:val>
                                            <p:fltVal val="0"/>
                                          </p:val>
                                        </p:tav>
                                        <p:tav tm="100000">
                                          <p:val>
                                            <p:strVal val="#ppt_w"/>
                                          </p:val>
                                        </p:tav>
                                      </p:tavLst>
                                    </p:anim>
                                    <p:anim calcmode="lin" valueType="num">
                                      <p:cBhvr>
                                        <p:cTn id="36" dur="500" fill="hold"/>
                                        <p:tgtEl>
                                          <p:spTgt spid="118787">
                                            <p:txEl>
                                              <p:pRg st="7" end="7"/>
                                            </p:txEl>
                                          </p:spTgt>
                                        </p:tgtEl>
                                        <p:attrNameLst>
                                          <p:attrName>ppt_h</p:attrName>
                                        </p:attrNameLst>
                                      </p:cBhvr>
                                      <p:tavLst>
                                        <p:tav tm="0">
                                          <p:val>
                                            <p:fltVal val="0"/>
                                          </p:val>
                                        </p:tav>
                                        <p:tav tm="100000">
                                          <p:val>
                                            <p:strVal val="#ppt_h"/>
                                          </p:val>
                                        </p:tav>
                                      </p:tavLst>
                                    </p:anim>
                                  </p:childTnLst>
                                </p:cTn>
                              </p:par>
                              <p:par>
                                <p:cTn id="37" presetID="23" presetClass="entr" presetSubtype="16" fill="hold" grpId="0" nodeType="withEffect">
                                  <p:stCondLst>
                                    <p:cond delay="0"/>
                                  </p:stCondLst>
                                  <p:childTnLst>
                                    <p:set>
                                      <p:cBhvr>
                                        <p:cTn id="38" dur="1" fill="hold">
                                          <p:stCondLst>
                                            <p:cond delay="0"/>
                                          </p:stCondLst>
                                        </p:cTn>
                                        <p:tgtEl>
                                          <p:spTgt spid="118787">
                                            <p:txEl>
                                              <p:pRg st="8" end="8"/>
                                            </p:txEl>
                                          </p:spTgt>
                                        </p:tgtEl>
                                        <p:attrNameLst>
                                          <p:attrName>style.visibility</p:attrName>
                                        </p:attrNameLst>
                                      </p:cBhvr>
                                      <p:to>
                                        <p:strVal val="visible"/>
                                      </p:to>
                                    </p:set>
                                    <p:anim calcmode="lin" valueType="num">
                                      <p:cBhvr>
                                        <p:cTn id="39" dur="500" fill="hold"/>
                                        <p:tgtEl>
                                          <p:spTgt spid="118787">
                                            <p:txEl>
                                              <p:pRg st="8" end="8"/>
                                            </p:txEl>
                                          </p:spTgt>
                                        </p:tgtEl>
                                        <p:attrNameLst>
                                          <p:attrName>ppt_w</p:attrName>
                                        </p:attrNameLst>
                                      </p:cBhvr>
                                      <p:tavLst>
                                        <p:tav tm="0">
                                          <p:val>
                                            <p:fltVal val="0"/>
                                          </p:val>
                                        </p:tav>
                                        <p:tav tm="100000">
                                          <p:val>
                                            <p:strVal val="#ppt_w"/>
                                          </p:val>
                                        </p:tav>
                                      </p:tavLst>
                                    </p:anim>
                                    <p:anim calcmode="lin" valueType="num">
                                      <p:cBhvr>
                                        <p:cTn id="40" dur="500" fill="hold"/>
                                        <p:tgtEl>
                                          <p:spTgt spid="118787">
                                            <p:txEl>
                                              <p:pRg st="8" end="8"/>
                                            </p:txEl>
                                          </p:spTgt>
                                        </p:tgtEl>
                                        <p:attrNameLst>
                                          <p:attrName>ppt_h</p:attrName>
                                        </p:attrNameLst>
                                      </p:cBhvr>
                                      <p:tavLst>
                                        <p:tav tm="0">
                                          <p:val>
                                            <p:fltVal val="0"/>
                                          </p:val>
                                        </p:tav>
                                        <p:tav tm="100000">
                                          <p:val>
                                            <p:strVal val="#ppt_h"/>
                                          </p:val>
                                        </p:tav>
                                      </p:tavLst>
                                    </p:anim>
                                  </p:childTnLst>
                                </p:cTn>
                              </p:par>
                              <p:par>
                                <p:cTn id="41" presetID="23" presetClass="entr" presetSubtype="16" fill="hold" grpId="0" nodeType="withEffect">
                                  <p:stCondLst>
                                    <p:cond delay="0"/>
                                  </p:stCondLst>
                                  <p:childTnLst>
                                    <p:set>
                                      <p:cBhvr>
                                        <p:cTn id="42" dur="1" fill="hold">
                                          <p:stCondLst>
                                            <p:cond delay="0"/>
                                          </p:stCondLst>
                                        </p:cTn>
                                        <p:tgtEl>
                                          <p:spTgt spid="118787">
                                            <p:txEl>
                                              <p:pRg st="9" end="9"/>
                                            </p:txEl>
                                          </p:spTgt>
                                        </p:tgtEl>
                                        <p:attrNameLst>
                                          <p:attrName>style.visibility</p:attrName>
                                        </p:attrNameLst>
                                      </p:cBhvr>
                                      <p:to>
                                        <p:strVal val="visible"/>
                                      </p:to>
                                    </p:set>
                                    <p:anim calcmode="lin" valueType="num">
                                      <p:cBhvr>
                                        <p:cTn id="43" dur="500" fill="hold"/>
                                        <p:tgtEl>
                                          <p:spTgt spid="118787">
                                            <p:txEl>
                                              <p:pRg st="9" end="9"/>
                                            </p:txEl>
                                          </p:spTgt>
                                        </p:tgtEl>
                                        <p:attrNameLst>
                                          <p:attrName>ppt_w</p:attrName>
                                        </p:attrNameLst>
                                      </p:cBhvr>
                                      <p:tavLst>
                                        <p:tav tm="0">
                                          <p:val>
                                            <p:fltVal val="0"/>
                                          </p:val>
                                        </p:tav>
                                        <p:tav tm="100000">
                                          <p:val>
                                            <p:strVal val="#ppt_w"/>
                                          </p:val>
                                        </p:tav>
                                      </p:tavLst>
                                    </p:anim>
                                    <p:anim calcmode="lin" valueType="num">
                                      <p:cBhvr>
                                        <p:cTn id="44" dur="500" fill="hold"/>
                                        <p:tgtEl>
                                          <p:spTgt spid="118787">
                                            <p:txEl>
                                              <p:pRg st="9" end="9"/>
                                            </p:txEl>
                                          </p:spTgt>
                                        </p:tgtEl>
                                        <p:attrNameLst>
                                          <p:attrName>ppt_h</p:attrName>
                                        </p:attrNameLst>
                                      </p:cBhvr>
                                      <p:tavLst>
                                        <p:tav tm="0">
                                          <p:val>
                                            <p:fltVal val="0"/>
                                          </p:val>
                                        </p:tav>
                                        <p:tav tm="100000">
                                          <p:val>
                                            <p:strVal val="#ppt_h"/>
                                          </p:val>
                                        </p:tav>
                                      </p:tavLst>
                                    </p:anim>
                                  </p:childTnLst>
                                </p:cTn>
                              </p:par>
                              <p:par>
                                <p:cTn id="45" presetID="23" presetClass="entr" presetSubtype="16" fill="hold" grpId="0" nodeType="withEffect">
                                  <p:stCondLst>
                                    <p:cond delay="0"/>
                                  </p:stCondLst>
                                  <p:childTnLst>
                                    <p:set>
                                      <p:cBhvr>
                                        <p:cTn id="46" dur="1" fill="hold">
                                          <p:stCondLst>
                                            <p:cond delay="0"/>
                                          </p:stCondLst>
                                        </p:cTn>
                                        <p:tgtEl>
                                          <p:spTgt spid="118787">
                                            <p:txEl>
                                              <p:pRg st="10" end="10"/>
                                            </p:txEl>
                                          </p:spTgt>
                                        </p:tgtEl>
                                        <p:attrNameLst>
                                          <p:attrName>style.visibility</p:attrName>
                                        </p:attrNameLst>
                                      </p:cBhvr>
                                      <p:to>
                                        <p:strVal val="visible"/>
                                      </p:to>
                                    </p:set>
                                    <p:anim calcmode="lin" valueType="num">
                                      <p:cBhvr>
                                        <p:cTn id="47" dur="500" fill="hold"/>
                                        <p:tgtEl>
                                          <p:spTgt spid="118787">
                                            <p:txEl>
                                              <p:pRg st="10" end="10"/>
                                            </p:txEl>
                                          </p:spTgt>
                                        </p:tgtEl>
                                        <p:attrNameLst>
                                          <p:attrName>ppt_w</p:attrName>
                                        </p:attrNameLst>
                                      </p:cBhvr>
                                      <p:tavLst>
                                        <p:tav tm="0">
                                          <p:val>
                                            <p:fltVal val="0"/>
                                          </p:val>
                                        </p:tav>
                                        <p:tav tm="100000">
                                          <p:val>
                                            <p:strVal val="#ppt_w"/>
                                          </p:val>
                                        </p:tav>
                                      </p:tavLst>
                                    </p:anim>
                                    <p:anim calcmode="lin" valueType="num">
                                      <p:cBhvr>
                                        <p:cTn id="48" dur="500" fill="hold"/>
                                        <p:tgtEl>
                                          <p:spTgt spid="118787">
                                            <p:txEl>
                                              <p:pRg st="10" end="10"/>
                                            </p:txEl>
                                          </p:spTgt>
                                        </p:tgtEl>
                                        <p:attrNameLst>
                                          <p:attrName>ppt_h</p:attrName>
                                        </p:attrNameLst>
                                      </p:cBhvr>
                                      <p:tavLst>
                                        <p:tav tm="0">
                                          <p:val>
                                            <p:fltVal val="0"/>
                                          </p:val>
                                        </p:tav>
                                        <p:tav tm="100000">
                                          <p:val>
                                            <p:strVal val="#ppt_h"/>
                                          </p:val>
                                        </p:tav>
                                      </p:tavLst>
                                    </p:anim>
                                  </p:childTnLst>
                                </p:cTn>
                              </p:par>
                              <p:par>
                                <p:cTn id="49" presetID="23" presetClass="entr" presetSubtype="16" fill="hold" grpId="0" nodeType="withEffect">
                                  <p:stCondLst>
                                    <p:cond delay="0"/>
                                  </p:stCondLst>
                                  <p:childTnLst>
                                    <p:set>
                                      <p:cBhvr>
                                        <p:cTn id="50" dur="1" fill="hold">
                                          <p:stCondLst>
                                            <p:cond delay="0"/>
                                          </p:stCondLst>
                                        </p:cTn>
                                        <p:tgtEl>
                                          <p:spTgt spid="118787">
                                            <p:txEl>
                                              <p:pRg st="11" end="11"/>
                                            </p:txEl>
                                          </p:spTgt>
                                        </p:tgtEl>
                                        <p:attrNameLst>
                                          <p:attrName>style.visibility</p:attrName>
                                        </p:attrNameLst>
                                      </p:cBhvr>
                                      <p:to>
                                        <p:strVal val="visible"/>
                                      </p:to>
                                    </p:set>
                                    <p:anim calcmode="lin" valueType="num">
                                      <p:cBhvr>
                                        <p:cTn id="51" dur="500" fill="hold"/>
                                        <p:tgtEl>
                                          <p:spTgt spid="118787">
                                            <p:txEl>
                                              <p:pRg st="11" end="11"/>
                                            </p:txEl>
                                          </p:spTgt>
                                        </p:tgtEl>
                                        <p:attrNameLst>
                                          <p:attrName>ppt_w</p:attrName>
                                        </p:attrNameLst>
                                      </p:cBhvr>
                                      <p:tavLst>
                                        <p:tav tm="0">
                                          <p:val>
                                            <p:fltVal val="0"/>
                                          </p:val>
                                        </p:tav>
                                        <p:tav tm="100000">
                                          <p:val>
                                            <p:strVal val="#ppt_w"/>
                                          </p:val>
                                        </p:tav>
                                      </p:tavLst>
                                    </p:anim>
                                    <p:anim calcmode="lin" valueType="num">
                                      <p:cBhvr>
                                        <p:cTn id="52" dur="500" fill="hold"/>
                                        <p:tgtEl>
                                          <p:spTgt spid="118787">
                                            <p:txEl>
                                              <p:pRg st="11" end="11"/>
                                            </p:txEl>
                                          </p:spTgt>
                                        </p:tgtEl>
                                        <p:attrNameLst>
                                          <p:attrName>ppt_h</p:attrName>
                                        </p:attrNameLst>
                                      </p:cBhvr>
                                      <p:tavLst>
                                        <p:tav tm="0">
                                          <p:val>
                                            <p:fltVal val="0"/>
                                          </p:val>
                                        </p:tav>
                                        <p:tav tm="100000">
                                          <p:val>
                                            <p:strVal val="#ppt_h"/>
                                          </p:val>
                                        </p:tav>
                                      </p:tavLst>
                                    </p:anim>
                                  </p:childTnLst>
                                </p:cTn>
                              </p:par>
                            </p:childTnLst>
                          </p:cTn>
                        </p:par>
                        <p:par>
                          <p:cTn id="53" fill="hold" nodeType="afterGroup">
                            <p:stCondLst>
                              <p:cond delay="500"/>
                            </p:stCondLst>
                            <p:childTnLst>
                              <p:par>
                                <p:cTn id="54" presetID="23" presetClass="entr" presetSubtype="16" fill="hold" grpId="0" nodeType="afterEffect">
                                  <p:stCondLst>
                                    <p:cond delay="0"/>
                                  </p:stCondLst>
                                  <p:childTnLst>
                                    <p:set>
                                      <p:cBhvr>
                                        <p:cTn id="55" dur="1" fill="hold">
                                          <p:stCondLst>
                                            <p:cond delay="0"/>
                                          </p:stCondLst>
                                        </p:cTn>
                                        <p:tgtEl>
                                          <p:spTgt spid="118787">
                                            <p:txEl>
                                              <p:pRg st="12" end="12"/>
                                            </p:txEl>
                                          </p:spTgt>
                                        </p:tgtEl>
                                        <p:attrNameLst>
                                          <p:attrName>style.visibility</p:attrName>
                                        </p:attrNameLst>
                                      </p:cBhvr>
                                      <p:to>
                                        <p:strVal val="visible"/>
                                      </p:to>
                                    </p:set>
                                    <p:anim calcmode="lin" valueType="num">
                                      <p:cBhvr>
                                        <p:cTn id="56" dur="2000" fill="hold"/>
                                        <p:tgtEl>
                                          <p:spTgt spid="118787">
                                            <p:txEl>
                                              <p:pRg st="12" end="12"/>
                                            </p:txEl>
                                          </p:spTgt>
                                        </p:tgtEl>
                                        <p:attrNameLst>
                                          <p:attrName>ppt_w</p:attrName>
                                        </p:attrNameLst>
                                      </p:cBhvr>
                                      <p:tavLst>
                                        <p:tav tm="0">
                                          <p:val>
                                            <p:fltVal val="0"/>
                                          </p:val>
                                        </p:tav>
                                        <p:tav tm="100000">
                                          <p:val>
                                            <p:strVal val="#ppt_w"/>
                                          </p:val>
                                        </p:tav>
                                      </p:tavLst>
                                    </p:anim>
                                    <p:anim calcmode="lin" valueType="num">
                                      <p:cBhvr>
                                        <p:cTn id="57" dur="2000" fill="hold"/>
                                        <p:tgtEl>
                                          <p:spTgt spid="118787">
                                            <p:txEl>
                                              <p:pRg st="12" end="12"/>
                                            </p:txEl>
                                          </p:spTgt>
                                        </p:tgtEl>
                                        <p:attrNameLst>
                                          <p:attrName>ppt_h</p:attrName>
                                        </p:attrNameLst>
                                      </p:cBhvr>
                                      <p:tavLst>
                                        <p:tav tm="0">
                                          <p:val>
                                            <p:fltVal val="0"/>
                                          </p:val>
                                        </p:tav>
                                        <p:tav tm="100000">
                                          <p:val>
                                            <p:strVal val="#ppt_h"/>
                                          </p:val>
                                        </p:tav>
                                      </p:tavLst>
                                    </p:anim>
                                  </p:childTnLst>
                                </p:cTn>
                              </p:par>
                            </p:childTnLst>
                          </p:cTn>
                        </p:par>
                        <p:par>
                          <p:cTn id="58" fill="hold" nodeType="afterGroup">
                            <p:stCondLst>
                              <p:cond delay="2500"/>
                            </p:stCondLst>
                            <p:childTnLst>
                              <p:par>
                                <p:cTn id="59" presetID="23" presetClass="entr" presetSubtype="16" fill="hold" grpId="0" nodeType="afterEffect">
                                  <p:stCondLst>
                                    <p:cond delay="0"/>
                                  </p:stCondLst>
                                  <p:childTnLst>
                                    <p:set>
                                      <p:cBhvr>
                                        <p:cTn id="60" dur="1" fill="hold">
                                          <p:stCondLst>
                                            <p:cond delay="0"/>
                                          </p:stCondLst>
                                        </p:cTn>
                                        <p:tgtEl>
                                          <p:spTgt spid="118787">
                                            <p:txEl>
                                              <p:pRg st="13" end="13"/>
                                            </p:txEl>
                                          </p:spTgt>
                                        </p:tgtEl>
                                        <p:attrNameLst>
                                          <p:attrName>style.visibility</p:attrName>
                                        </p:attrNameLst>
                                      </p:cBhvr>
                                      <p:to>
                                        <p:strVal val="visible"/>
                                      </p:to>
                                    </p:set>
                                    <p:anim calcmode="lin" valueType="num">
                                      <p:cBhvr>
                                        <p:cTn id="61" dur="2000" fill="hold"/>
                                        <p:tgtEl>
                                          <p:spTgt spid="118787">
                                            <p:txEl>
                                              <p:pRg st="13" end="13"/>
                                            </p:txEl>
                                          </p:spTgt>
                                        </p:tgtEl>
                                        <p:attrNameLst>
                                          <p:attrName>ppt_w</p:attrName>
                                        </p:attrNameLst>
                                      </p:cBhvr>
                                      <p:tavLst>
                                        <p:tav tm="0">
                                          <p:val>
                                            <p:fltVal val="0"/>
                                          </p:val>
                                        </p:tav>
                                        <p:tav tm="100000">
                                          <p:val>
                                            <p:strVal val="#ppt_w"/>
                                          </p:val>
                                        </p:tav>
                                      </p:tavLst>
                                    </p:anim>
                                    <p:anim calcmode="lin" valueType="num">
                                      <p:cBhvr>
                                        <p:cTn id="62" dur="2000" fill="hold"/>
                                        <p:tgtEl>
                                          <p:spTgt spid="118787">
                                            <p:txEl>
                                              <p:pRg st="13" end="1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b="1"/>
              <a:t>Skill Classification Systems</a:t>
            </a:r>
            <a:endParaRPr lang="en-GB" altLang="en-US"/>
          </a:p>
        </p:txBody>
      </p:sp>
      <p:sp>
        <p:nvSpPr>
          <p:cNvPr id="11267" name="Rectangle 3"/>
          <p:cNvSpPr>
            <a:spLocks noGrp="1" noChangeArrowheads="1"/>
          </p:cNvSpPr>
          <p:nvPr>
            <p:ph type="body" idx="1"/>
          </p:nvPr>
        </p:nvSpPr>
        <p:spPr>
          <a:xfrm>
            <a:off x="661988" y="1557338"/>
            <a:ext cx="7772400" cy="4824412"/>
          </a:xfrm>
        </p:spPr>
        <p:txBody>
          <a:bodyPr/>
          <a:lstStyle/>
          <a:p>
            <a:pPr eaLnBrk="1" hangingPunct="1">
              <a:lnSpc>
                <a:spcPct val="80000"/>
              </a:lnSpc>
            </a:pPr>
            <a:r>
              <a:rPr lang="en-US" altLang="en-US" sz="2800" b="1" i="1"/>
              <a:t>Taxonomy</a:t>
            </a:r>
            <a:r>
              <a:rPr lang="en-US" altLang="en-US" sz="2800"/>
              <a:t> – a classification system organized according to relationships among the component characteristics of the group of items or objects being classified </a:t>
            </a:r>
            <a:endParaRPr lang="en-GB" altLang="en-US" sz="2800"/>
          </a:p>
          <a:p>
            <a:pPr eaLnBrk="1" hangingPunct="1">
              <a:lnSpc>
                <a:spcPct val="80000"/>
              </a:lnSpc>
            </a:pPr>
            <a:r>
              <a:rPr lang="en-GB" altLang="en-US" sz="2800"/>
              <a:t>Methods of describing human behaviour, performance and sport skills</a:t>
            </a:r>
            <a:endParaRPr lang="en-GB" altLang="en-US" sz="2800" b="1" u="sng"/>
          </a:p>
          <a:p>
            <a:pPr eaLnBrk="1" hangingPunct="1">
              <a:lnSpc>
                <a:spcPct val="80000"/>
              </a:lnSpc>
            </a:pPr>
            <a:endParaRPr lang="en-GB" altLang="en-US" sz="2800" b="1" u="sng"/>
          </a:p>
          <a:p>
            <a:pPr eaLnBrk="1" hangingPunct="1">
              <a:lnSpc>
                <a:spcPct val="80000"/>
              </a:lnSpc>
            </a:pPr>
            <a:r>
              <a:rPr lang="en-GB" altLang="en-US" sz="2800" b="1" u="sng"/>
              <a:t>USES</a:t>
            </a:r>
          </a:p>
          <a:p>
            <a:pPr eaLnBrk="1" hangingPunct="1">
              <a:lnSpc>
                <a:spcPct val="80000"/>
              </a:lnSpc>
            </a:pPr>
            <a:r>
              <a:rPr lang="en-GB" altLang="en-US" sz="2800"/>
              <a:t>Provide a structure</a:t>
            </a:r>
          </a:p>
          <a:p>
            <a:pPr eaLnBrk="1" hangingPunct="1">
              <a:lnSpc>
                <a:spcPct val="80000"/>
              </a:lnSpc>
            </a:pPr>
            <a:r>
              <a:rPr lang="en-GB" altLang="en-US" sz="2800"/>
              <a:t>Provide a common vocabulary</a:t>
            </a:r>
          </a:p>
          <a:p>
            <a:pPr eaLnBrk="1" hangingPunct="1">
              <a:lnSpc>
                <a:spcPct val="80000"/>
              </a:lnSpc>
            </a:pPr>
            <a:r>
              <a:rPr lang="en-GB" altLang="en-US" sz="2800"/>
              <a:t>Identify common elements</a:t>
            </a:r>
          </a:p>
          <a:p>
            <a:pPr eaLnBrk="1" hangingPunct="1">
              <a:lnSpc>
                <a:spcPct val="80000"/>
              </a:lnSpc>
            </a:pPr>
            <a:r>
              <a:rPr lang="en-GB" altLang="en-US" sz="2800"/>
              <a:t>Development of teaching / coaching styles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a:t>One Dimensional Classification Systems</a:t>
            </a:r>
            <a:endParaRPr lang="en-US" altLang="en-US" sz="4000"/>
          </a:p>
        </p:txBody>
      </p:sp>
      <p:sp>
        <p:nvSpPr>
          <p:cNvPr id="12291" name="Rectangle 3"/>
          <p:cNvSpPr>
            <a:spLocks noGrp="1" noChangeArrowheads="1"/>
          </p:cNvSpPr>
          <p:nvPr>
            <p:ph type="body" sz="half" idx="1"/>
          </p:nvPr>
        </p:nvSpPr>
        <p:spPr>
          <a:xfrm>
            <a:off x="661988" y="1905000"/>
            <a:ext cx="8158162" cy="4114800"/>
          </a:xfrm>
        </p:spPr>
        <p:txBody>
          <a:bodyPr/>
          <a:lstStyle/>
          <a:p>
            <a:pPr eaLnBrk="1" hangingPunct="1"/>
            <a:r>
              <a:rPr lang="en-GB" altLang="en-US" sz="2800"/>
              <a:t>Which skill characteristics are similar to those of other skills. Most like – rather than fitting one category exclusively.</a:t>
            </a:r>
          </a:p>
          <a:p>
            <a:pPr eaLnBrk="1" hangingPunct="1">
              <a:buFont typeface="Wingdings" panose="05000000000000000000" pitchFamily="2" charset="2"/>
              <a:buNone/>
            </a:pPr>
            <a:endParaRPr lang="en-GB" altLang="en-US" sz="2800"/>
          </a:p>
          <a:p>
            <a:pPr eaLnBrk="1" hangingPunct="1"/>
            <a:r>
              <a:rPr lang="en-GB" altLang="en-US" sz="2800"/>
              <a:t>Hot -----------------  or ---------------- Cold </a:t>
            </a:r>
          </a:p>
          <a:p>
            <a:pPr eaLnBrk="1" hangingPunct="1">
              <a:buFont typeface="Wingdings" panose="05000000000000000000" pitchFamily="2" charset="2"/>
              <a:buNone/>
            </a:pPr>
            <a:endParaRPr lang="en-US" altLang="en-US" sz="2800"/>
          </a:p>
        </p:txBody>
      </p:sp>
      <p:pic>
        <p:nvPicPr>
          <p:cNvPr id="12292" name="Picture 5" descr="fir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0113" y="4724400"/>
            <a:ext cx="1009650"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7" descr="icicle_out2">
            <a:hlinkClick r:id="rId5"/>
          </p:cNvPr>
          <p:cNvPicPr>
            <a:picLocks noGrp="1" noChangeAspect="1" noChangeArrowheads="1"/>
          </p:cNvPicPr>
          <p:nvPr>
            <p:ph sz="half" idx="2"/>
          </p:nvPr>
        </p:nvPicPr>
        <p:blipFill>
          <a:blip r:embed="rId6">
            <a:extLst>
              <a:ext uri="{28A0092B-C50C-407E-A947-70E740481C1C}">
                <a14:useLocalDpi xmlns:a14="http://schemas.microsoft.com/office/drawing/2010/main" val="0"/>
              </a:ext>
            </a:extLst>
          </a:blip>
          <a:srcRect/>
          <a:stretch>
            <a:fillRect/>
          </a:stretch>
        </p:blipFill>
        <p:spPr>
          <a:xfrm>
            <a:off x="5724525" y="4797425"/>
            <a:ext cx="1655763" cy="1304925"/>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a:t>Gross / Fine Skills</a:t>
            </a:r>
            <a:endParaRPr lang="en-US" altLang="en-US"/>
          </a:p>
        </p:txBody>
      </p:sp>
      <p:sp>
        <p:nvSpPr>
          <p:cNvPr id="155651" name="Rectangle 3"/>
          <p:cNvSpPr>
            <a:spLocks noGrp="1" noChangeArrowheads="1"/>
          </p:cNvSpPr>
          <p:nvPr>
            <p:ph type="body" sz="half" idx="1"/>
          </p:nvPr>
        </p:nvSpPr>
        <p:spPr>
          <a:xfrm>
            <a:off x="323850" y="1628775"/>
            <a:ext cx="8820150" cy="4391025"/>
          </a:xfrm>
        </p:spPr>
        <p:txBody>
          <a:bodyPr/>
          <a:lstStyle/>
          <a:p>
            <a:pPr algn="ctr" eaLnBrk="1" hangingPunct="1">
              <a:lnSpc>
                <a:spcPct val="90000"/>
              </a:lnSpc>
            </a:pPr>
            <a:r>
              <a:rPr lang="en-GB" altLang="en-US" sz="2400" b="1"/>
              <a:t>Gross motor skill:</a:t>
            </a:r>
          </a:p>
          <a:p>
            <a:pPr eaLnBrk="1" hangingPunct="1">
              <a:lnSpc>
                <a:spcPct val="90000"/>
              </a:lnSpc>
            </a:pPr>
            <a:r>
              <a:rPr lang="en-GB" altLang="en-US" sz="2400"/>
              <a:t>A motor skill that requires the use of large </a:t>
            </a:r>
          </a:p>
          <a:p>
            <a:pPr eaLnBrk="1" hangingPunct="1">
              <a:lnSpc>
                <a:spcPct val="90000"/>
              </a:lnSpc>
              <a:buFont typeface="Wingdings" panose="05000000000000000000" pitchFamily="2" charset="2"/>
              <a:buNone/>
            </a:pPr>
            <a:r>
              <a:rPr lang="en-GB" altLang="en-US" sz="2400"/>
              <a:t>musculature to achieve the goal of the skill.</a:t>
            </a:r>
          </a:p>
          <a:p>
            <a:pPr eaLnBrk="1" hangingPunct="1">
              <a:lnSpc>
                <a:spcPct val="90000"/>
              </a:lnSpc>
            </a:pPr>
            <a:endParaRPr lang="en-GB" altLang="en-US" sz="2400"/>
          </a:p>
          <a:p>
            <a:pPr algn="ctr" eaLnBrk="1" hangingPunct="1">
              <a:lnSpc>
                <a:spcPct val="90000"/>
              </a:lnSpc>
            </a:pPr>
            <a:r>
              <a:rPr lang="en-GB" altLang="en-US" sz="2400" b="1"/>
              <a:t>Fine motor skill: </a:t>
            </a:r>
          </a:p>
          <a:p>
            <a:pPr eaLnBrk="1" hangingPunct="1">
              <a:lnSpc>
                <a:spcPct val="90000"/>
              </a:lnSpc>
            </a:pPr>
            <a:r>
              <a:rPr lang="en-GB" altLang="en-US" sz="2400"/>
              <a:t>Require greater control of the small muscles, especially those involved in hand eye co-ordination, and require a high degree in precision in hand and finger movement. </a:t>
            </a:r>
          </a:p>
          <a:p>
            <a:pPr eaLnBrk="1" hangingPunct="1">
              <a:lnSpc>
                <a:spcPct val="90000"/>
              </a:lnSpc>
            </a:pPr>
            <a:r>
              <a:rPr lang="en-GB" altLang="en-US" sz="2400"/>
              <a:t>Large muscles can be involved in the action however the small muscles are the primary muscles involved to achieve the goal of the skill.</a:t>
            </a:r>
          </a:p>
          <a:p>
            <a:pPr eaLnBrk="1" hangingPunct="1">
              <a:lnSpc>
                <a:spcPct val="90000"/>
              </a:lnSpc>
            </a:pPr>
            <a:r>
              <a:rPr lang="en-GB" altLang="en-US" sz="2400"/>
              <a:t>Popular for rehabilitation environments.</a:t>
            </a:r>
          </a:p>
          <a:p>
            <a:pPr eaLnBrk="1" hangingPunct="1">
              <a:lnSpc>
                <a:spcPct val="90000"/>
              </a:lnSpc>
            </a:pPr>
            <a:r>
              <a:rPr lang="en-GB" altLang="en-US" sz="2400"/>
              <a:t>Physical therapists / occupational therapists.</a:t>
            </a:r>
          </a:p>
          <a:p>
            <a:pPr eaLnBrk="1" hangingPunct="1">
              <a:lnSpc>
                <a:spcPct val="90000"/>
              </a:lnSpc>
            </a:pPr>
            <a:endParaRPr lang="en-US" altLang="en-US" sz="2400"/>
          </a:p>
        </p:txBody>
      </p:sp>
      <p:pic>
        <p:nvPicPr>
          <p:cNvPr id="155653" name="Picture 5" descr="Id-631">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6588125" y="1557338"/>
            <a:ext cx="1476375" cy="1439862"/>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5651">
                                            <p:txEl>
                                              <p:pRg st="0" end="0"/>
                                            </p:txEl>
                                          </p:spTgt>
                                        </p:tgtEl>
                                        <p:attrNameLst>
                                          <p:attrName>style.visibility</p:attrName>
                                        </p:attrNameLst>
                                      </p:cBhvr>
                                      <p:to>
                                        <p:strVal val="visible"/>
                                      </p:to>
                                    </p:set>
                                    <p:anim calcmode="lin" valueType="num">
                                      <p:cBhvr>
                                        <p:cTn id="7" dur="500" fill="hold"/>
                                        <p:tgtEl>
                                          <p:spTgt spid="155651">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5651">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155651">
                                            <p:txEl>
                                              <p:pRg st="1" end="1"/>
                                            </p:txEl>
                                          </p:spTgt>
                                        </p:tgtEl>
                                        <p:attrNameLst>
                                          <p:attrName>style.visibility</p:attrName>
                                        </p:attrNameLst>
                                      </p:cBhvr>
                                      <p:to>
                                        <p:strVal val="visible"/>
                                      </p:to>
                                    </p:set>
                                    <p:anim calcmode="lin" valueType="num">
                                      <p:cBhvr>
                                        <p:cTn id="11" dur="500" fill="hold"/>
                                        <p:tgtEl>
                                          <p:spTgt spid="155651">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5651">
                                            <p:txEl>
                                              <p:pRg st="1" end="1"/>
                                            </p:txEl>
                                          </p:spTgt>
                                        </p:tgtEl>
                                        <p:attrNameLst>
                                          <p:attrName>ppt_h</p:attrName>
                                        </p:attrNameLst>
                                      </p:cBhvr>
                                      <p:tavLst>
                                        <p:tav tm="0">
                                          <p:val>
                                            <p:fltVal val="0"/>
                                          </p:val>
                                        </p:tav>
                                        <p:tav tm="100000">
                                          <p:val>
                                            <p:strVal val="#ppt_h"/>
                                          </p:val>
                                        </p:tav>
                                      </p:tavLst>
                                    </p:anim>
                                  </p:childTnLst>
                                </p:cTn>
                              </p:par>
                              <p:par>
                                <p:cTn id="13" presetID="23" presetClass="entr" presetSubtype="16" fill="hold" nodeType="withEffect">
                                  <p:stCondLst>
                                    <p:cond delay="0"/>
                                  </p:stCondLst>
                                  <p:childTnLst>
                                    <p:set>
                                      <p:cBhvr>
                                        <p:cTn id="14" dur="1" fill="hold">
                                          <p:stCondLst>
                                            <p:cond delay="0"/>
                                          </p:stCondLst>
                                        </p:cTn>
                                        <p:tgtEl>
                                          <p:spTgt spid="155651">
                                            <p:txEl>
                                              <p:pRg st="2" end="2"/>
                                            </p:txEl>
                                          </p:spTgt>
                                        </p:tgtEl>
                                        <p:attrNameLst>
                                          <p:attrName>style.visibility</p:attrName>
                                        </p:attrNameLst>
                                      </p:cBhvr>
                                      <p:to>
                                        <p:strVal val="visible"/>
                                      </p:to>
                                    </p:set>
                                    <p:anim calcmode="lin" valueType="num">
                                      <p:cBhvr>
                                        <p:cTn id="15" dur="500" fill="hold"/>
                                        <p:tgtEl>
                                          <p:spTgt spid="155651">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55651">
                                            <p:txEl>
                                              <p:pRg st="2" end="2"/>
                                            </p:txEl>
                                          </p:spTgt>
                                        </p:tgtEl>
                                        <p:attrNameLst>
                                          <p:attrName>ppt_h</p:attrName>
                                        </p:attrNameLst>
                                      </p:cBhvr>
                                      <p:tavLst>
                                        <p:tav tm="0">
                                          <p:val>
                                            <p:fltVal val="0"/>
                                          </p:val>
                                        </p:tav>
                                        <p:tav tm="100000">
                                          <p:val>
                                            <p:strVal val="#ppt_h"/>
                                          </p:val>
                                        </p:tav>
                                      </p:tavLst>
                                    </p:anim>
                                  </p:childTnLst>
                                </p:cTn>
                              </p:par>
                              <p:par>
                                <p:cTn id="17" presetID="5" presetClass="entr" presetSubtype="10" fill="hold" nodeType="withEffect">
                                  <p:stCondLst>
                                    <p:cond delay="0"/>
                                  </p:stCondLst>
                                  <p:childTnLst>
                                    <p:set>
                                      <p:cBhvr>
                                        <p:cTn id="18" dur="1" fill="hold">
                                          <p:stCondLst>
                                            <p:cond delay="0"/>
                                          </p:stCondLst>
                                        </p:cTn>
                                        <p:tgtEl>
                                          <p:spTgt spid="155653"/>
                                        </p:tgtEl>
                                        <p:attrNameLst>
                                          <p:attrName>style.visibility</p:attrName>
                                        </p:attrNameLst>
                                      </p:cBhvr>
                                      <p:to>
                                        <p:strVal val="visible"/>
                                      </p:to>
                                    </p:set>
                                    <p:animEffect transition="in" filter="checkerboard(across)">
                                      <p:cBhvr>
                                        <p:cTn id="19" dur="500"/>
                                        <p:tgtEl>
                                          <p:spTgt spid="155653"/>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8" presetClass="entr" presetSubtype="16" fill="hold" nodeType="clickEffect">
                                  <p:stCondLst>
                                    <p:cond delay="0"/>
                                  </p:stCondLst>
                                  <p:childTnLst>
                                    <p:set>
                                      <p:cBhvr>
                                        <p:cTn id="23" dur="1" fill="hold">
                                          <p:stCondLst>
                                            <p:cond delay="0"/>
                                          </p:stCondLst>
                                        </p:cTn>
                                        <p:tgtEl>
                                          <p:spTgt spid="155651">
                                            <p:txEl>
                                              <p:pRg st="4" end="4"/>
                                            </p:txEl>
                                          </p:spTgt>
                                        </p:tgtEl>
                                        <p:attrNameLst>
                                          <p:attrName>style.visibility</p:attrName>
                                        </p:attrNameLst>
                                      </p:cBhvr>
                                      <p:to>
                                        <p:strVal val="visible"/>
                                      </p:to>
                                    </p:set>
                                    <p:animEffect transition="in" filter="diamond(in)">
                                      <p:cBhvr>
                                        <p:cTn id="24" dur="2000"/>
                                        <p:tgtEl>
                                          <p:spTgt spid="155651">
                                            <p:txEl>
                                              <p:pRg st="4" end="4"/>
                                            </p:txEl>
                                          </p:spTgt>
                                        </p:tgtEl>
                                      </p:cBhvr>
                                    </p:animEffect>
                                  </p:childTnLst>
                                </p:cTn>
                              </p:par>
                              <p:par>
                                <p:cTn id="25" presetID="8" presetClass="entr" presetSubtype="16" fill="hold" nodeType="withEffect">
                                  <p:stCondLst>
                                    <p:cond delay="0"/>
                                  </p:stCondLst>
                                  <p:childTnLst>
                                    <p:set>
                                      <p:cBhvr>
                                        <p:cTn id="26" dur="1" fill="hold">
                                          <p:stCondLst>
                                            <p:cond delay="0"/>
                                          </p:stCondLst>
                                        </p:cTn>
                                        <p:tgtEl>
                                          <p:spTgt spid="155651">
                                            <p:txEl>
                                              <p:pRg st="5" end="5"/>
                                            </p:txEl>
                                          </p:spTgt>
                                        </p:tgtEl>
                                        <p:attrNameLst>
                                          <p:attrName>style.visibility</p:attrName>
                                        </p:attrNameLst>
                                      </p:cBhvr>
                                      <p:to>
                                        <p:strVal val="visible"/>
                                      </p:to>
                                    </p:set>
                                    <p:animEffect transition="in" filter="diamond(in)">
                                      <p:cBhvr>
                                        <p:cTn id="27" dur="2000"/>
                                        <p:tgtEl>
                                          <p:spTgt spid="155651">
                                            <p:txEl>
                                              <p:pRg st="5" end="5"/>
                                            </p:txEl>
                                          </p:spTgt>
                                        </p:tgtEl>
                                      </p:cBhvr>
                                    </p:animEffect>
                                  </p:childTnLst>
                                </p:cTn>
                              </p:par>
                              <p:par>
                                <p:cTn id="28" presetID="8" presetClass="entr" presetSubtype="16" fill="hold" nodeType="withEffect">
                                  <p:stCondLst>
                                    <p:cond delay="0"/>
                                  </p:stCondLst>
                                  <p:childTnLst>
                                    <p:set>
                                      <p:cBhvr>
                                        <p:cTn id="29" dur="1" fill="hold">
                                          <p:stCondLst>
                                            <p:cond delay="0"/>
                                          </p:stCondLst>
                                        </p:cTn>
                                        <p:tgtEl>
                                          <p:spTgt spid="155651">
                                            <p:txEl>
                                              <p:pRg st="6" end="6"/>
                                            </p:txEl>
                                          </p:spTgt>
                                        </p:tgtEl>
                                        <p:attrNameLst>
                                          <p:attrName>style.visibility</p:attrName>
                                        </p:attrNameLst>
                                      </p:cBhvr>
                                      <p:to>
                                        <p:strVal val="visible"/>
                                      </p:to>
                                    </p:set>
                                    <p:animEffect transition="in" filter="diamond(in)">
                                      <p:cBhvr>
                                        <p:cTn id="30" dur="2000"/>
                                        <p:tgtEl>
                                          <p:spTgt spid="155651">
                                            <p:txEl>
                                              <p:pRg st="6" end="6"/>
                                            </p:txEl>
                                          </p:spTgt>
                                        </p:tgtEl>
                                      </p:cBhvr>
                                    </p:animEffect>
                                  </p:childTnLst>
                                </p:cTn>
                              </p:par>
                            </p:childTnLst>
                          </p:cTn>
                        </p:par>
                        <p:par>
                          <p:cTn id="31" fill="hold" nodeType="afterGroup">
                            <p:stCondLst>
                              <p:cond delay="2000"/>
                            </p:stCondLst>
                            <p:childTnLst>
                              <p:par>
                                <p:cTn id="32" presetID="23" presetClass="entr" presetSubtype="16" fill="hold" nodeType="afterEffect">
                                  <p:stCondLst>
                                    <p:cond delay="0"/>
                                  </p:stCondLst>
                                  <p:childTnLst>
                                    <p:set>
                                      <p:cBhvr>
                                        <p:cTn id="33" dur="1" fill="hold">
                                          <p:stCondLst>
                                            <p:cond delay="0"/>
                                          </p:stCondLst>
                                        </p:cTn>
                                        <p:tgtEl>
                                          <p:spTgt spid="155651">
                                            <p:txEl>
                                              <p:pRg st="7" end="7"/>
                                            </p:txEl>
                                          </p:spTgt>
                                        </p:tgtEl>
                                        <p:attrNameLst>
                                          <p:attrName>style.visibility</p:attrName>
                                        </p:attrNameLst>
                                      </p:cBhvr>
                                      <p:to>
                                        <p:strVal val="visible"/>
                                      </p:to>
                                    </p:set>
                                    <p:anim calcmode="lin" valueType="num">
                                      <p:cBhvr>
                                        <p:cTn id="34" dur="2000" fill="hold"/>
                                        <p:tgtEl>
                                          <p:spTgt spid="155651">
                                            <p:txEl>
                                              <p:pRg st="7" end="7"/>
                                            </p:txEl>
                                          </p:spTgt>
                                        </p:tgtEl>
                                        <p:attrNameLst>
                                          <p:attrName>ppt_w</p:attrName>
                                        </p:attrNameLst>
                                      </p:cBhvr>
                                      <p:tavLst>
                                        <p:tav tm="0">
                                          <p:val>
                                            <p:fltVal val="0"/>
                                          </p:val>
                                        </p:tav>
                                        <p:tav tm="100000">
                                          <p:val>
                                            <p:strVal val="#ppt_w"/>
                                          </p:val>
                                        </p:tav>
                                      </p:tavLst>
                                    </p:anim>
                                    <p:anim calcmode="lin" valueType="num">
                                      <p:cBhvr>
                                        <p:cTn id="35" dur="2000" fill="hold"/>
                                        <p:tgtEl>
                                          <p:spTgt spid="155651">
                                            <p:txEl>
                                              <p:pRg st="7" end="7"/>
                                            </p:txEl>
                                          </p:spTgt>
                                        </p:tgtEl>
                                        <p:attrNameLst>
                                          <p:attrName>ppt_h</p:attrName>
                                        </p:attrNameLst>
                                      </p:cBhvr>
                                      <p:tavLst>
                                        <p:tav tm="0">
                                          <p:val>
                                            <p:fltVal val="0"/>
                                          </p:val>
                                        </p:tav>
                                        <p:tav tm="100000">
                                          <p:val>
                                            <p:strVal val="#ppt_h"/>
                                          </p:val>
                                        </p:tav>
                                      </p:tavLst>
                                    </p:anim>
                                  </p:childTnLst>
                                </p:cTn>
                              </p:par>
                            </p:childTnLst>
                          </p:cTn>
                        </p:par>
                        <p:par>
                          <p:cTn id="36" fill="hold" nodeType="afterGroup">
                            <p:stCondLst>
                              <p:cond delay="4000"/>
                            </p:stCondLst>
                            <p:childTnLst>
                              <p:par>
                                <p:cTn id="37" presetID="23" presetClass="entr" presetSubtype="16" fill="hold" nodeType="afterEffect">
                                  <p:stCondLst>
                                    <p:cond delay="0"/>
                                  </p:stCondLst>
                                  <p:childTnLst>
                                    <p:set>
                                      <p:cBhvr>
                                        <p:cTn id="38" dur="1" fill="hold">
                                          <p:stCondLst>
                                            <p:cond delay="0"/>
                                          </p:stCondLst>
                                        </p:cTn>
                                        <p:tgtEl>
                                          <p:spTgt spid="155651">
                                            <p:txEl>
                                              <p:pRg st="8" end="8"/>
                                            </p:txEl>
                                          </p:spTgt>
                                        </p:tgtEl>
                                        <p:attrNameLst>
                                          <p:attrName>style.visibility</p:attrName>
                                        </p:attrNameLst>
                                      </p:cBhvr>
                                      <p:to>
                                        <p:strVal val="visible"/>
                                      </p:to>
                                    </p:set>
                                    <p:anim calcmode="lin" valueType="num">
                                      <p:cBhvr>
                                        <p:cTn id="39" dur="2000" fill="hold"/>
                                        <p:tgtEl>
                                          <p:spTgt spid="155651">
                                            <p:txEl>
                                              <p:pRg st="8" end="8"/>
                                            </p:txEl>
                                          </p:spTgt>
                                        </p:tgtEl>
                                        <p:attrNameLst>
                                          <p:attrName>ppt_w</p:attrName>
                                        </p:attrNameLst>
                                      </p:cBhvr>
                                      <p:tavLst>
                                        <p:tav tm="0">
                                          <p:val>
                                            <p:fltVal val="0"/>
                                          </p:val>
                                        </p:tav>
                                        <p:tav tm="100000">
                                          <p:val>
                                            <p:strVal val="#ppt_w"/>
                                          </p:val>
                                        </p:tav>
                                      </p:tavLst>
                                    </p:anim>
                                    <p:anim calcmode="lin" valueType="num">
                                      <p:cBhvr>
                                        <p:cTn id="40" dur="2000" fill="hold"/>
                                        <p:tgtEl>
                                          <p:spTgt spid="155651">
                                            <p:txEl>
                                              <p:pRg st="8" end="8"/>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a:t>Discrete / Continuous</a:t>
            </a:r>
            <a:endParaRPr lang="en-US" altLang="en-US"/>
          </a:p>
        </p:txBody>
      </p:sp>
      <p:sp>
        <p:nvSpPr>
          <p:cNvPr id="156675" name="Rectangle 3"/>
          <p:cNvSpPr>
            <a:spLocks noGrp="1" noChangeArrowheads="1"/>
          </p:cNvSpPr>
          <p:nvPr>
            <p:ph type="body" sz="half" idx="1"/>
          </p:nvPr>
        </p:nvSpPr>
        <p:spPr>
          <a:xfrm>
            <a:off x="1403350" y="1484313"/>
            <a:ext cx="6264275" cy="5616575"/>
          </a:xfrm>
        </p:spPr>
        <p:txBody>
          <a:bodyPr/>
          <a:lstStyle/>
          <a:p>
            <a:pPr eaLnBrk="1" hangingPunct="1">
              <a:lnSpc>
                <a:spcPct val="90000"/>
              </a:lnSpc>
            </a:pPr>
            <a:r>
              <a:rPr lang="en-GB" altLang="en-US" sz="2400" b="1"/>
              <a:t>Discrete motor skill</a:t>
            </a:r>
            <a:r>
              <a:rPr lang="en-GB" altLang="en-US" sz="2400"/>
              <a:t> – a motor skill with clearly defined beginning and end points, usually requiring a simple movement.</a:t>
            </a:r>
          </a:p>
          <a:p>
            <a:pPr eaLnBrk="1" hangingPunct="1">
              <a:lnSpc>
                <a:spcPct val="90000"/>
              </a:lnSpc>
            </a:pPr>
            <a:r>
              <a:rPr lang="en-GB" altLang="en-US" sz="2400" b="1"/>
              <a:t>Continuous motor skill</a:t>
            </a:r>
            <a:r>
              <a:rPr lang="en-GB" altLang="en-US" sz="2400"/>
              <a:t> – a motor skill with arbitrary beginning and end points. These skills usually involve repetitive movements.</a:t>
            </a:r>
          </a:p>
          <a:p>
            <a:pPr eaLnBrk="1" hangingPunct="1">
              <a:lnSpc>
                <a:spcPct val="90000"/>
              </a:lnSpc>
            </a:pPr>
            <a:endParaRPr lang="en-GB" altLang="en-US" sz="2400" b="1"/>
          </a:p>
          <a:p>
            <a:pPr eaLnBrk="1" hangingPunct="1">
              <a:lnSpc>
                <a:spcPct val="90000"/>
              </a:lnSpc>
            </a:pPr>
            <a:r>
              <a:rPr lang="en-GB" altLang="en-US" sz="2400" b="1"/>
              <a:t>Open / Closed</a:t>
            </a:r>
          </a:p>
          <a:p>
            <a:pPr eaLnBrk="1" hangingPunct="1">
              <a:lnSpc>
                <a:spcPct val="90000"/>
              </a:lnSpc>
            </a:pPr>
            <a:r>
              <a:rPr lang="en-GB" altLang="en-US" sz="2400" b="1"/>
              <a:t>Open</a:t>
            </a:r>
            <a:r>
              <a:rPr lang="en-GB" altLang="en-US" sz="2400"/>
              <a:t> – a motor skill that involves a non stable unpredictable environment where an object or environmental context is in motion and determines when to begin the action.</a:t>
            </a:r>
          </a:p>
          <a:p>
            <a:pPr eaLnBrk="1" hangingPunct="1">
              <a:lnSpc>
                <a:spcPct val="90000"/>
              </a:lnSpc>
            </a:pPr>
            <a:r>
              <a:rPr lang="en-GB" altLang="en-US" sz="2400" b="1"/>
              <a:t>Closed</a:t>
            </a:r>
            <a:r>
              <a:rPr lang="en-GB" altLang="en-US" sz="2400"/>
              <a:t> – a motor skill performed in a stable or predictable environment where the performer determines when to begin the action.</a:t>
            </a:r>
            <a:endParaRPr lang="en-US" altLang="en-US" sz="2400"/>
          </a:p>
        </p:txBody>
      </p:sp>
      <p:pic>
        <p:nvPicPr>
          <p:cNvPr id="156677" name="Picture 5" descr="gymnast">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179388" y="5300663"/>
            <a:ext cx="1295400" cy="1196975"/>
          </a:xfrm>
        </p:spPr>
      </p:pic>
      <p:pic>
        <p:nvPicPr>
          <p:cNvPr id="156685" name="Picture 13" descr="runnin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825" y="2492375"/>
            <a:ext cx="1171575"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6687" name="Picture 15" descr="SS34006">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08850" y="1412875"/>
            <a:ext cx="1150938"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p:cNvSpPr>
            <a:spLocks noGrp="1"/>
          </p:cNvSpPr>
          <p:nvPr>
            <p:ph sz="quarter" idx="3"/>
          </p:nvPr>
        </p:nvSpPr>
        <p:spPr>
          <a:xfrm>
            <a:off x="5979319" y="3812464"/>
            <a:ext cx="3810000" cy="1981200"/>
          </a:xfrm>
        </p:spPr>
        <p:txBody>
          <a:bodyPr/>
          <a:lstStyle/>
          <a:p>
            <a:r>
              <a:rPr lang="en-GB" dirty="0"/>
              <a:t>Rugby / Netball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6675">
                                            <p:txEl>
                                              <p:pRg st="0" end="0"/>
                                            </p:txEl>
                                          </p:spTgt>
                                        </p:tgtEl>
                                        <p:attrNameLst>
                                          <p:attrName>style.visibility</p:attrName>
                                        </p:attrNameLst>
                                      </p:cBhvr>
                                      <p:to>
                                        <p:strVal val="visible"/>
                                      </p:to>
                                    </p:set>
                                    <p:anim calcmode="lin" valueType="num">
                                      <p:cBhvr>
                                        <p:cTn id="7" dur="500" fill="hold"/>
                                        <p:tgtEl>
                                          <p:spTgt spid="15667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6675">
                                            <p:txEl>
                                              <p:pRg st="0" end="0"/>
                                            </p:txEl>
                                          </p:spTgt>
                                        </p:tgtEl>
                                        <p:attrNameLst>
                                          <p:attrName>ppt_h</p:attrName>
                                        </p:attrNameLst>
                                      </p:cBhvr>
                                      <p:tavLst>
                                        <p:tav tm="0">
                                          <p:val>
                                            <p:fltVal val="0"/>
                                          </p:val>
                                        </p:tav>
                                        <p:tav tm="100000">
                                          <p:val>
                                            <p:strVal val="#ppt_h"/>
                                          </p:val>
                                        </p:tav>
                                      </p:tavLst>
                                    </p:anim>
                                  </p:childTnLst>
                                </p:cTn>
                              </p:par>
                              <p:par>
                                <p:cTn id="9" presetID="17" presetClass="entr" presetSubtype="10" fill="hold" nodeType="withEffect">
                                  <p:stCondLst>
                                    <p:cond delay="0"/>
                                  </p:stCondLst>
                                  <p:childTnLst>
                                    <p:set>
                                      <p:cBhvr>
                                        <p:cTn id="10" dur="1" fill="hold">
                                          <p:stCondLst>
                                            <p:cond delay="0"/>
                                          </p:stCondLst>
                                        </p:cTn>
                                        <p:tgtEl>
                                          <p:spTgt spid="156687"/>
                                        </p:tgtEl>
                                        <p:attrNameLst>
                                          <p:attrName>style.visibility</p:attrName>
                                        </p:attrNameLst>
                                      </p:cBhvr>
                                      <p:to>
                                        <p:strVal val="visible"/>
                                      </p:to>
                                    </p:set>
                                    <p:anim calcmode="lin" valueType="num">
                                      <p:cBhvr>
                                        <p:cTn id="11" dur="500" fill="hold"/>
                                        <p:tgtEl>
                                          <p:spTgt spid="156687"/>
                                        </p:tgtEl>
                                        <p:attrNameLst>
                                          <p:attrName>ppt_w</p:attrName>
                                        </p:attrNameLst>
                                      </p:cBhvr>
                                      <p:tavLst>
                                        <p:tav tm="0">
                                          <p:val>
                                            <p:fltVal val="0"/>
                                          </p:val>
                                        </p:tav>
                                        <p:tav tm="100000">
                                          <p:val>
                                            <p:strVal val="#ppt_w"/>
                                          </p:val>
                                        </p:tav>
                                      </p:tavLst>
                                    </p:anim>
                                    <p:anim calcmode="lin" valueType="num">
                                      <p:cBhvr>
                                        <p:cTn id="12" dur="500" fill="hold"/>
                                        <p:tgtEl>
                                          <p:spTgt spid="156687"/>
                                        </p:tgtEl>
                                        <p:attrNameLst>
                                          <p:attrName>ppt_h</p:attrName>
                                        </p:attrNameLst>
                                      </p:cBhvr>
                                      <p:tavLst>
                                        <p:tav tm="0">
                                          <p:val>
                                            <p:strVal val="#ppt_h"/>
                                          </p:val>
                                        </p:tav>
                                        <p:tav tm="100000">
                                          <p:val>
                                            <p:strVal val="#ppt_h"/>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3" presetClass="entr" presetSubtype="16" fill="hold" nodeType="clickEffect">
                                  <p:stCondLst>
                                    <p:cond delay="0"/>
                                  </p:stCondLst>
                                  <p:childTnLst>
                                    <p:set>
                                      <p:cBhvr>
                                        <p:cTn id="16" dur="1" fill="hold">
                                          <p:stCondLst>
                                            <p:cond delay="0"/>
                                          </p:stCondLst>
                                        </p:cTn>
                                        <p:tgtEl>
                                          <p:spTgt spid="156675">
                                            <p:txEl>
                                              <p:pRg st="1" end="1"/>
                                            </p:txEl>
                                          </p:spTgt>
                                        </p:tgtEl>
                                        <p:attrNameLst>
                                          <p:attrName>style.visibility</p:attrName>
                                        </p:attrNameLst>
                                      </p:cBhvr>
                                      <p:to>
                                        <p:strVal val="visible"/>
                                      </p:to>
                                    </p:set>
                                    <p:anim calcmode="lin" valueType="num">
                                      <p:cBhvr>
                                        <p:cTn id="17" dur="500" fill="hold"/>
                                        <p:tgtEl>
                                          <p:spTgt spid="156675">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156675">
                                            <p:txEl>
                                              <p:pRg st="1" end="1"/>
                                            </p:txEl>
                                          </p:spTgt>
                                        </p:tgtEl>
                                        <p:attrNameLst>
                                          <p:attrName>ppt_h</p:attrName>
                                        </p:attrNameLst>
                                      </p:cBhvr>
                                      <p:tavLst>
                                        <p:tav tm="0">
                                          <p:val>
                                            <p:fltVal val="0"/>
                                          </p:val>
                                        </p:tav>
                                        <p:tav tm="100000">
                                          <p:val>
                                            <p:strVal val="#ppt_h"/>
                                          </p:val>
                                        </p:tav>
                                      </p:tavLst>
                                    </p:anim>
                                  </p:childTnLst>
                                </p:cTn>
                              </p:par>
                              <p:par>
                                <p:cTn id="19" presetID="17" presetClass="entr" presetSubtype="10" fill="hold" nodeType="withEffect">
                                  <p:stCondLst>
                                    <p:cond delay="0"/>
                                  </p:stCondLst>
                                  <p:childTnLst>
                                    <p:set>
                                      <p:cBhvr>
                                        <p:cTn id="20" dur="1" fill="hold">
                                          <p:stCondLst>
                                            <p:cond delay="0"/>
                                          </p:stCondLst>
                                        </p:cTn>
                                        <p:tgtEl>
                                          <p:spTgt spid="156685"/>
                                        </p:tgtEl>
                                        <p:attrNameLst>
                                          <p:attrName>style.visibility</p:attrName>
                                        </p:attrNameLst>
                                      </p:cBhvr>
                                      <p:to>
                                        <p:strVal val="visible"/>
                                      </p:to>
                                    </p:set>
                                    <p:anim calcmode="lin" valueType="num">
                                      <p:cBhvr>
                                        <p:cTn id="21" dur="500" fill="hold"/>
                                        <p:tgtEl>
                                          <p:spTgt spid="156685"/>
                                        </p:tgtEl>
                                        <p:attrNameLst>
                                          <p:attrName>ppt_w</p:attrName>
                                        </p:attrNameLst>
                                      </p:cBhvr>
                                      <p:tavLst>
                                        <p:tav tm="0">
                                          <p:val>
                                            <p:fltVal val="0"/>
                                          </p:val>
                                        </p:tav>
                                        <p:tav tm="100000">
                                          <p:val>
                                            <p:strVal val="#ppt_w"/>
                                          </p:val>
                                        </p:tav>
                                      </p:tavLst>
                                    </p:anim>
                                    <p:anim calcmode="lin" valueType="num">
                                      <p:cBhvr>
                                        <p:cTn id="22" dur="500" fill="hold"/>
                                        <p:tgtEl>
                                          <p:spTgt spid="156685"/>
                                        </p:tgtEl>
                                        <p:attrNameLst>
                                          <p:attrName>ppt_h</p:attrName>
                                        </p:attrNameLst>
                                      </p:cBhvr>
                                      <p:tavLst>
                                        <p:tav tm="0">
                                          <p:val>
                                            <p:strVal val="#ppt_h"/>
                                          </p:val>
                                        </p:tav>
                                        <p:tav tm="100000">
                                          <p:val>
                                            <p:strVal val="#ppt_h"/>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3" presetClass="entr" presetSubtype="16" fill="hold" nodeType="clickEffect">
                                  <p:stCondLst>
                                    <p:cond delay="0"/>
                                  </p:stCondLst>
                                  <p:childTnLst>
                                    <p:set>
                                      <p:cBhvr>
                                        <p:cTn id="26" dur="1" fill="hold">
                                          <p:stCondLst>
                                            <p:cond delay="0"/>
                                          </p:stCondLst>
                                        </p:cTn>
                                        <p:tgtEl>
                                          <p:spTgt spid="156675">
                                            <p:txEl>
                                              <p:pRg st="3" end="3"/>
                                            </p:txEl>
                                          </p:spTgt>
                                        </p:tgtEl>
                                        <p:attrNameLst>
                                          <p:attrName>style.visibility</p:attrName>
                                        </p:attrNameLst>
                                      </p:cBhvr>
                                      <p:to>
                                        <p:strVal val="visible"/>
                                      </p:to>
                                    </p:set>
                                    <p:anim calcmode="lin" valueType="num">
                                      <p:cBhvr>
                                        <p:cTn id="27" dur="500" fill="hold"/>
                                        <p:tgtEl>
                                          <p:spTgt spid="156675">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156675">
                                            <p:txEl>
                                              <p:pRg st="3" end="3"/>
                                            </p:txEl>
                                          </p:spTgt>
                                        </p:tgtEl>
                                        <p:attrNameLst>
                                          <p:attrName>ppt_h</p:attrName>
                                        </p:attrNameLst>
                                      </p:cBhvr>
                                      <p:tavLst>
                                        <p:tav tm="0">
                                          <p:val>
                                            <p:fltVal val="0"/>
                                          </p:val>
                                        </p:tav>
                                        <p:tav tm="100000">
                                          <p:val>
                                            <p:strVal val="#ppt_h"/>
                                          </p:val>
                                        </p:tav>
                                      </p:tavLst>
                                    </p:anim>
                                  </p:childTnLst>
                                </p:cTn>
                              </p:par>
                              <p:par>
                                <p:cTn id="29" presetID="23" presetClass="entr" presetSubtype="16" fill="hold" nodeType="withEffect">
                                  <p:stCondLst>
                                    <p:cond delay="0"/>
                                  </p:stCondLst>
                                  <p:childTnLst>
                                    <p:set>
                                      <p:cBhvr>
                                        <p:cTn id="30" dur="1" fill="hold">
                                          <p:stCondLst>
                                            <p:cond delay="0"/>
                                          </p:stCondLst>
                                        </p:cTn>
                                        <p:tgtEl>
                                          <p:spTgt spid="156675">
                                            <p:txEl>
                                              <p:pRg st="4" end="4"/>
                                            </p:txEl>
                                          </p:spTgt>
                                        </p:tgtEl>
                                        <p:attrNameLst>
                                          <p:attrName>style.visibility</p:attrName>
                                        </p:attrNameLst>
                                      </p:cBhvr>
                                      <p:to>
                                        <p:strVal val="visible"/>
                                      </p:to>
                                    </p:set>
                                    <p:anim calcmode="lin" valueType="num">
                                      <p:cBhvr>
                                        <p:cTn id="31" dur="500" fill="hold"/>
                                        <p:tgtEl>
                                          <p:spTgt spid="156675">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156675">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3" presetClass="entr" presetSubtype="16" fill="hold" nodeType="clickEffect">
                                  <p:stCondLst>
                                    <p:cond delay="0"/>
                                  </p:stCondLst>
                                  <p:childTnLst>
                                    <p:set>
                                      <p:cBhvr>
                                        <p:cTn id="36" dur="1" fill="hold">
                                          <p:stCondLst>
                                            <p:cond delay="0"/>
                                          </p:stCondLst>
                                        </p:cTn>
                                        <p:tgtEl>
                                          <p:spTgt spid="156675">
                                            <p:txEl>
                                              <p:pRg st="5" end="5"/>
                                            </p:txEl>
                                          </p:spTgt>
                                        </p:tgtEl>
                                        <p:attrNameLst>
                                          <p:attrName>style.visibility</p:attrName>
                                        </p:attrNameLst>
                                      </p:cBhvr>
                                      <p:to>
                                        <p:strVal val="visible"/>
                                      </p:to>
                                    </p:set>
                                    <p:anim calcmode="lin" valueType="num">
                                      <p:cBhvr>
                                        <p:cTn id="37" dur="500" fill="hold"/>
                                        <p:tgtEl>
                                          <p:spTgt spid="156675">
                                            <p:txEl>
                                              <p:pRg st="5" end="5"/>
                                            </p:txEl>
                                          </p:spTgt>
                                        </p:tgtEl>
                                        <p:attrNameLst>
                                          <p:attrName>ppt_w</p:attrName>
                                        </p:attrNameLst>
                                      </p:cBhvr>
                                      <p:tavLst>
                                        <p:tav tm="0">
                                          <p:val>
                                            <p:fltVal val="0"/>
                                          </p:val>
                                        </p:tav>
                                        <p:tav tm="100000">
                                          <p:val>
                                            <p:strVal val="#ppt_w"/>
                                          </p:val>
                                        </p:tav>
                                      </p:tavLst>
                                    </p:anim>
                                    <p:anim calcmode="lin" valueType="num">
                                      <p:cBhvr>
                                        <p:cTn id="38" dur="500" fill="hold"/>
                                        <p:tgtEl>
                                          <p:spTgt spid="156675">
                                            <p:txEl>
                                              <p:pRg st="5" end="5"/>
                                            </p:txEl>
                                          </p:spTgt>
                                        </p:tgtEl>
                                        <p:attrNameLst>
                                          <p:attrName>ppt_h</p:attrName>
                                        </p:attrNameLst>
                                      </p:cBhvr>
                                      <p:tavLst>
                                        <p:tav tm="0">
                                          <p:val>
                                            <p:fltVal val="0"/>
                                          </p:val>
                                        </p:tav>
                                        <p:tav tm="100000">
                                          <p:val>
                                            <p:strVal val="#ppt_h"/>
                                          </p:val>
                                        </p:tav>
                                      </p:tavLst>
                                    </p:anim>
                                  </p:childTnLst>
                                </p:cTn>
                              </p:par>
                              <p:par>
                                <p:cTn id="39" presetID="17" presetClass="entr" presetSubtype="10" fill="hold" nodeType="withEffect">
                                  <p:stCondLst>
                                    <p:cond delay="0"/>
                                  </p:stCondLst>
                                  <p:childTnLst>
                                    <p:set>
                                      <p:cBhvr>
                                        <p:cTn id="40" dur="1" fill="hold">
                                          <p:stCondLst>
                                            <p:cond delay="0"/>
                                          </p:stCondLst>
                                        </p:cTn>
                                        <p:tgtEl>
                                          <p:spTgt spid="156677"/>
                                        </p:tgtEl>
                                        <p:attrNameLst>
                                          <p:attrName>style.visibility</p:attrName>
                                        </p:attrNameLst>
                                      </p:cBhvr>
                                      <p:to>
                                        <p:strVal val="visible"/>
                                      </p:to>
                                    </p:set>
                                    <p:anim calcmode="lin" valueType="num">
                                      <p:cBhvr>
                                        <p:cTn id="41" dur="500" fill="hold"/>
                                        <p:tgtEl>
                                          <p:spTgt spid="156677"/>
                                        </p:tgtEl>
                                        <p:attrNameLst>
                                          <p:attrName>ppt_w</p:attrName>
                                        </p:attrNameLst>
                                      </p:cBhvr>
                                      <p:tavLst>
                                        <p:tav tm="0">
                                          <p:val>
                                            <p:fltVal val="0"/>
                                          </p:val>
                                        </p:tav>
                                        <p:tav tm="100000">
                                          <p:val>
                                            <p:strVal val="#ppt_w"/>
                                          </p:val>
                                        </p:tav>
                                      </p:tavLst>
                                    </p:anim>
                                    <p:anim calcmode="lin" valueType="num">
                                      <p:cBhvr>
                                        <p:cTn id="42" dur="500" fill="hold"/>
                                        <p:tgtEl>
                                          <p:spTgt spid="15667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b="1"/>
              <a:t>Open &amp; Closed Skill Classification</a:t>
            </a:r>
          </a:p>
        </p:txBody>
      </p:sp>
      <p:sp>
        <p:nvSpPr>
          <p:cNvPr id="121859" name="Rectangle 3"/>
          <p:cNvSpPr>
            <a:spLocks noGrp="1" noChangeArrowheads="1"/>
          </p:cNvSpPr>
          <p:nvPr>
            <p:ph type="body" idx="1"/>
          </p:nvPr>
        </p:nvSpPr>
        <p:spPr>
          <a:xfrm>
            <a:off x="661988" y="1905000"/>
            <a:ext cx="8158162" cy="4114800"/>
          </a:xfrm>
        </p:spPr>
        <p:txBody>
          <a:bodyPr/>
          <a:lstStyle/>
          <a:p>
            <a:pPr eaLnBrk="1" hangingPunct="1">
              <a:lnSpc>
                <a:spcPct val="80000"/>
              </a:lnSpc>
              <a:buFont typeface="Wingdings" panose="05000000000000000000" pitchFamily="2" charset="2"/>
              <a:buNone/>
            </a:pPr>
            <a:r>
              <a:rPr lang="en-GB" altLang="en-US" sz="2000" b="1"/>
              <a:t>Closed						            Open</a:t>
            </a:r>
          </a:p>
          <a:p>
            <a:pPr eaLnBrk="1" hangingPunct="1">
              <a:lnSpc>
                <a:spcPct val="80000"/>
              </a:lnSpc>
              <a:buFont typeface="Wingdings" panose="05000000000000000000" pitchFamily="2" charset="2"/>
              <a:buNone/>
            </a:pPr>
            <a:r>
              <a:rPr lang="en-GB" altLang="en-US" sz="2000" b="1"/>
              <a:t>________________________________________________________</a:t>
            </a:r>
          </a:p>
          <a:p>
            <a:pPr eaLnBrk="1" hangingPunct="1">
              <a:lnSpc>
                <a:spcPct val="80000"/>
              </a:lnSpc>
              <a:buFont typeface="Wingdings" panose="05000000000000000000" pitchFamily="2" charset="2"/>
              <a:buNone/>
            </a:pPr>
            <a:r>
              <a:rPr lang="en-GB" altLang="en-US" sz="2000" b="1"/>
              <a:t>Predictable	           Semi-Predictable	                       Unpredictable</a:t>
            </a:r>
            <a:endParaRPr lang="en-GB" altLang="en-US" sz="2000"/>
          </a:p>
          <a:p>
            <a:pPr eaLnBrk="1" hangingPunct="1">
              <a:lnSpc>
                <a:spcPct val="80000"/>
              </a:lnSpc>
              <a:buFont typeface="Wingdings" panose="05000000000000000000" pitchFamily="2" charset="2"/>
              <a:buNone/>
            </a:pPr>
            <a:r>
              <a:rPr lang="en-GB" altLang="en-US" sz="2000" b="1"/>
              <a:t>Environment	             Environment		           Environment</a:t>
            </a:r>
            <a:endParaRPr lang="en-GB" altLang="en-US" sz="2000"/>
          </a:p>
          <a:p>
            <a:pPr eaLnBrk="1" hangingPunct="1">
              <a:lnSpc>
                <a:spcPct val="80000"/>
              </a:lnSpc>
              <a:buFont typeface="Wingdings" panose="05000000000000000000" pitchFamily="2" charset="2"/>
              <a:buNone/>
            </a:pPr>
            <a:r>
              <a:rPr lang="en-GB" altLang="en-US" sz="2000"/>
              <a:t>________________________________________________________</a:t>
            </a:r>
            <a:endParaRPr lang="en-GB" altLang="en-US" sz="2000" b="1"/>
          </a:p>
          <a:p>
            <a:pPr eaLnBrk="1" hangingPunct="1">
              <a:lnSpc>
                <a:spcPct val="80000"/>
              </a:lnSpc>
              <a:buFont typeface="Wingdings" panose="05000000000000000000" pitchFamily="2" charset="2"/>
              <a:buNone/>
            </a:pPr>
            <a:r>
              <a:rPr lang="en-GB" altLang="en-US" sz="2000" b="1"/>
              <a:t>Gymnastics		Rock Climbing			Soccer</a:t>
            </a:r>
          </a:p>
          <a:p>
            <a:pPr eaLnBrk="1" hangingPunct="1">
              <a:lnSpc>
                <a:spcPct val="80000"/>
              </a:lnSpc>
              <a:buFont typeface="Wingdings" panose="05000000000000000000" pitchFamily="2" charset="2"/>
              <a:buNone/>
            </a:pPr>
            <a:r>
              <a:rPr lang="en-GB" altLang="en-US" sz="2000" b="1"/>
              <a:t>Archery		              Trampolining		               Rugby</a:t>
            </a:r>
          </a:p>
          <a:p>
            <a:pPr eaLnBrk="1" hangingPunct="1">
              <a:lnSpc>
                <a:spcPct val="80000"/>
              </a:lnSpc>
              <a:buFont typeface="Wingdings" panose="05000000000000000000" pitchFamily="2" charset="2"/>
              <a:buNone/>
            </a:pPr>
            <a:r>
              <a:rPr lang="en-GB" altLang="en-US" sz="2000" b="1"/>
              <a:t>Typing		              Playing Chess			Hockey</a:t>
            </a:r>
          </a:p>
          <a:p>
            <a:pPr eaLnBrk="1" hangingPunct="1">
              <a:lnSpc>
                <a:spcPct val="80000"/>
              </a:lnSpc>
              <a:buFont typeface="Wingdings" panose="05000000000000000000" pitchFamily="2" charset="2"/>
              <a:buNone/>
            </a:pPr>
            <a:r>
              <a:rPr lang="en-GB" altLang="en-US" sz="2000" b="1"/>
              <a:t>Diving</a:t>
            </a:r>
            <a:endParaRPr lang="en-GB" altLang="en-US" sz="2000" b="1" u="sng"/>
          </a:p>
          <a:p>
            <a:pPr eaLnBrk="1" hangingPunct="1">
              <a:lnSpc>
                <a:spcPct val="80000"/>
              </a:lnSpc>
              <a:buFont typeface="Wingdings" panose="05000000000000000000" pitchFamily="2" charset="2"/>
              <a:buNone/>
            </a:pPr>
            <a:endParaRPr lang="en-GB" altLang="en-US" sz="2000" b="1" u="sng"/>
          </a:p>
          <a:p>
            <a:pPr eaLnBrk="1" hangingPunct="1">
              <a:lnSpc>
                <a:spcPct val="80000"/>
              </a:lnSpc>
              <a:buFont typeface="Wingdings" panose="05000000000000000000" pitchFamily="2" charset="2"/>
              <a:buNone/>
            </a:pPr>
            <a:endParaRPr lang="en-GB" altLang="en-US" sz="2000" b="1" u="sng"/>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nodeType="clickEffect">
                                  <p:stCondLst>
                                    <p:cond delay="0"/>
                                  </p:stCondLst>
                                  <p:childTnLst>
                                    <p:set>
                                      <p:cBhvr>
                                        <p:cTn id="6" dur="1" fill="hold">
                                          <p:stCondLst>
                                            <p:cond delay="0"/>
                                          </p:stCondLst>
                                        </p:cTn>
                                        <p:tgtEl>
                                          <p:spTgt spid="121859">
                                            <p:txEl>
                                              <p:pRg st="5" end="5"/>
                                            </p:txEl>
                                          </p:spTgt>
                                        </p:tgtEl>
                                        <p:attrNameLst>
                                          <p:attrName>style.visibility</p:attrName>
                                        </p:attrNameLst>
                                      </p:cBhvr>
                                      <p:to>
                                        <p:strVal val="visible"/>
                                      </p:to>
                                    </p:set>
                                    <p:anim calcmode="lin" valueType="num">
                                      <p:cBhvr>
                                        <p:cTn id="7" dur="500" fill="hold"/>
                                        <p:tgtEl>
                                          <p:spTgt spid="121859">
                                            <p:txEl>
                                              <p:pRg st="5" end="5"/>
                                            </p:txEl>
                                          </p:spTgt>
                                        </p:tgtEl>
                                        <p:attrNameLst>
                                          <p:attrName>ppt_w</p:attrName>
                                        </p:attrNameLst>
                                      </p:cBhvr>
                                      <p:tavLst>
                                        <p:tav tm="0">
                                          <p:val>
                                            <p:fltVal val="0"/>
                                          </p:val>
                                        </p:tav>
                                        <p:tav tm="100000">
                                          <p:val>
                                            <p:strVal val="#ppt_w"/>
                                          </p:val>
                                        </p:tav>
                                      </p:tavLst>
                                    </p:anim>
                                    <p:anim calcmode="lin" valueType="num">
                                      <p:cBhvr>
                                        <p:cTn id="8" dur="500" fill="hold"/>
                                        <p:tgtEl>
                                          <p:spTgt spid="121859">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7" presetClass="entr" presetSubtype="10" fill="hold" nodeType="clickEffect">
                                  <p:stCondLst>
                                    <p:cond delay="0"/>
                                  </p:stCondLst>
                                  <p:childTnLst>
                                    <p:set>
                                      <p:cBhvr>
                                        <p:cTn id="12" dur="1" fill="hold">
                                          <p:stCondLst>
                                            <p:cond delay="0"/>
                                          </p:stCondLst>
                                        </p:cTn>
                                        <p:tgtEl>
                                          <p:spTgt spid="121859">
                                            <p:txEl>
                                              <p:pRg st="6" end="6"/>
                                            </p:txEl>
                                          </p:spTgt>
                                        </p:tgtEl>
                                        <p:attrNameLst>
                                          <p:attrName>style.visibility</p:attrName>
                                        </p:attrNameLst>
                                      </p:cBhvr>
                                      <p:to>
                                        <p:strVal val="visible"/>
                                      </p:to>
                                    </p:set>
                                    <p:anim calcmode="lin" valueType="num">
                                      <p:cBhvr>
                                        <p:cTn id="13" dur="500" fill="hold"/>
                                        <p:tgtEl>
                                          <p:spTgt spid="121859">
                                            <p:txEl>
                                              <p:pRg st="6" end="6"/>
                                            </p:txEl>
                                          </p:spTgt>
                                        </p:tgtEl>
                                        <p:attrNameLst>
                                          <p:attrName>ppt_w</p:attrName>
                                        </p:attrNameLst>
                                      </p:cBhvr>
                                      <p:tavLst>
                                        <p:tav tm="0">
                                          <p:val>
                                            <p:fltVal val="0"/>
                                          </p:val>
                                        </p:tav>
                                        <p:tav tm="100000">
                                          <p:val>
                                            <p:strVal val="#ppt_w"/>
                                          </p:val>
                                        </p:tav>
                                      </p:tavLst>
                                    </p:anim>
                                    <p:anim calcmode="lin" valueType="num">
                                      <p:cBhvr>
                                        <p:cTn id="14" dur="500" fill="hold"/>
                                        <p:tgtEl>
                                          <p:spTgt spid="121859">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17" presetClass="entr" presetSubtype="10" fill="hold" nodeType="clickEffect">
                                  <p:stCondLst>
                                    <p:cond delay="0"/>
                                  </p:stCondLst>
                                  <p:childTnLst>
                                    <p:set>
                                      <p:cBhvr>
                                        <p:cTn id="18" dur="1" fill="hold">
                                          <p:stCondLst>
                                            <p:cond delay="0"/>
                                          </p:stCondLst>
                                        </p:cTn>
                                        <p:tgtEl>
                                          <p:spTgt spid="121859">
                                            <p:txEl>
                                              <p:pRg st="7" end="7"/>
                                            </p:txEl>
                                          </p:spTgt>
                                        </p:tgtEl>
                                        <p:attrNameLst>
                                          <p:attrName>style.visibility</p:attrName>
                                        </p:attrNameLst>
                                      </p:cBhvr>
                                      <p:to>
                                        <p:strVal val="visible"/>
                                      </p:to>
                                    </p:set>
                                    <p:anim calcmode="lin" valueType="num">
                                      <p:cBhvr>
                                        <p:cTn id="19" dur="500" fill="hold"/>
                                        <p:tgtEl>
                                          <p:spTgt spid="121859">
                                            <p:txEl>
                                              <p:pRg st="7" end="7"/>
                                            </p:txEl>
                                          </p:spTgt>
                                        </p:tgtEl>
                                        <p:attrNameLst>
                                          <p:attrName>ppt_w</p:attrName>
                                        </p:attrNameLst>
                                      </p:cBhvr>
                                      <p:tavLst>
                                        <p:tav tm="0">
                                          <p:val>
                                            <p:fltVal val="0"/>
                                          </p:val>
                                        </p:tav>
                                        <p:tav tm="100000">
                                          <p:val>
                                            <p:strVal val="#ppt_w"/>
                                          </p:val>
                                        </p:tav>
                                      </p:tavLst>
                                    </p:anim>
                                    <p:anim calcmode="lin" valueType="num">
                                      <p:cBhvr>
                                        <p:cTn id="20" dur="500" fill="hold"/>
                                        <p:tgtEl>
                                          <p:spTgt spid="121859">
                                            <p:txEl>
                                              <p:pRg st="7" end="7"/>
                                            </p:txEl>
                                          </p:spTgt>
                                        </p:tgtEl>
                                        <p:attrNameLst>
                                          <p:attrName>ppt_h</p:attrName>
                                        </p:attrNameLst>
                                      </p:cBhvr>
                                      <p:tavLst>
                                        <p:tav tm="0">
                                          <p:val>
                                            <p:strVal val="#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17" presetClass="entr" presetSubtype="10" fill="hold" nodeType="clickEffect">
                                  <p:stCondLst>
                                    <p:cond delay="0"/>
                                  </p:stCondLst>
                                  <p:childTnLst>
                                    <p:set>
                                      <p:cBhvr>
                                        <p:cTn id="24" dur="1" fill="hold">
                                          <p:stCondLst>
                                            <p:cond delay="0"/>
                                          </p:stCondLst>
                                        </p:cTn>
                                        <p:tgtEl>
                                          <p:spTgt spid="121859">
                                            <p:txEl>
                                              <p:pRg st="8" end="8"/>
                                            </p:txEl>
                                          </p:spTgt>
                                        </p:tgtEl>
                                        <p:attrNameLst>
                                          <p:attrName>style.visibility</p:attrName>
                                        </p:attrNameLst>
                                      </p:cBhvr>
                                      <p:to>
                                        <p:strVal val="visible"/>
                                      </p:to>
                                    </p:set>
                                    <p:anim calcmode="lin" valueType="num">
                                      <p:cBhvr>
                                        <p:cTn id="25" dur="500" fill="hold"/>
                                        <p:tgtEl>
                                          <p:spTgt spid="121859">
                                            <p:txEl>
                                              <p:pRg st="8" end="8"/>
                                            </p:txEl>
                                          </p:spTgt>
                                        </p:tgtEl>
                                        <p:attrNameLst>
                                          <p:attrName>ppt_w</p:attrName>
                                        </p:attrNameLst>
                                      </p:cBhvr>
                                      <p:tavLst>
                                        <p:tav tm="0">
                                          <p:val>
                                            <p:fltVal val="0"/>
                                          </p:val>
                                        </p:tav>
                                        <p:tav tm="100000">
                                          <p:val>
                                            <p:strVal val="#ppt_w"/>
                                          </p:val>
                                        </p:tav>
                                      </p:tavLst>
                                    </p:anim>
                                    <p:anim calcmode="lin" valueType="num">
                                      <p:cBhvr>
                                        <p:cTn id="26" dur="500" fill="hold"/>
                                        <p:tgtEl>
                                          <p:spTgt spid="121859">
                                            <p:txEl>
                                              <p:pRg st="8" end="8"/>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Motor-Cognitive Skill Classification</a:t>
            </a:r>
          </a:p>
        </p:txBody>
      </p:sp>
      <p:sp>
        <p:nvSpPr>
          <p:cNvPr id="122883" name="Rectangle 3"/>
          <p:cNvSpPr>
            <a:spLocks noGrp="1" noChangeArrowheads="1"/>
          </p:cNvSpPr>
          <p:nvPr>
            <p:ph type="body" idx="1"/>
          </p:nvPr>
        </p:nvSpPr>
        <p:spPr>
          <a:xfrm>
            <a:off x="301625" y="1676400"/>
            <a:ext cx="8540750" cy="5181600"/>
          </a:xfrm>
        </p:spPr>
        <p:txBody>
          <a:bodyPr/>
          <a:lstStyle/>
          <a:p>
            <a:pPr eaLnBrk="1" hangingPunct="1">
              <a:lnSpc>
                <a:spcPct val="80000"/>
              </a:lnSpc>
              <a:buFont typeface="Wingdings" panose="05000000000000000000" pitchFamily="2" charset="2"/>
              <a:buNone/>
            </a:pPr>
            <a:r>
              <a:rPr lang="en-GB" altLang="en-US" sz="1600" dirty="0"/>
              <a:t> </a:t>
            </a:r>
            <a:endParaRPr lang="en-GB" altLang="en-US" sz="1600" b="1" dirty="0"/>
          </a:p>
          <a:p>
            <a:pPr eaLnBrk="1" hangingPunct="1">
              <a:lnSpc>
                <a:spcPct val="80000"/>
              </a:lnSpc>
              <a:buFont typeface="Wingdings" panose="05000000000000000000" pitchFamily="2" charset="2"/>
              <a:buNone/>
            </a:pPr>
            <a:r>
              <a:rPr lang="en-GB" altLang="en-US" sz="2000" b="1" dirty="0"/>
              <a:t>Motor							     Cognitive</a:t>
            </a:r>
          </a:p>
          <a:p>
            <a:pPr eaLnBrk="1" hangingPunct="1">
              <a:lnSpc>
                <a:spcPct val="80000"/>
              </a:lnSpc>
              <a:buFont typeface="Wingdings" panose="05000000000000000000" pitchFamily="2" charset="2"/>
              <a:buNone/>
            </a:pPr>
            <a:r>
              <a:rPr lang="en-GB" altLang="en-US" sz="1600" b="1" dirty="0"/>
              <a:t>_______________________________________________________________________________</a:t>
            </a:r>
          </a:p>
          <a:p>
            <a:pPr eaLnBrk="1" hangingPunct="1">
              <a:lnSpc>
                <a:spcPct val="80000"/>
              </a:lnSpc>
              <a:buFont typeface="Wingdings" panose="05000000000000000000" pitchFamily="2" charset="2"/>
              <a:buNone/>
            </a:pPr>
            <a:r>
              <a:rPr lang="en-GB" altLang="en-US" sz="1600" b="1" dirty="0"/>
              <a:t>Decision Making		                Some Decision		Decision Making</a:t>
            </a:r>
          </a:p>
          <a:p>
            <a:pPr eaLnBrk="1" hangingPunct="1">
              <a:lnSpc>
                <a:spcPct val="80000"/>
              </a:lnSpc>
              <a:buFont typeface="Wingdings" panose="05000000000000000000" pitchFamily="2" charset="2"/>
              <a:buNone/>
            </a:pPr>
            <a:r>
              <a:rPr lang="en-GB" altLang="en-US" sz="1600" b="1" dirty="0"/>
              <a:t>Minimised			Making			Maximised</a:t>
            </a:r>
            <a:endParaRPr lang="en-GB" altLang="en-US" sz="1600" dirty="0"/>
          </a:p>
          <a:p>
            <a:pPr eaLnBrk="1" hangingPunct="1">
              <a:lnSpc>
                <a:spcPct val="80000"/>
              </a:lnSpc>
              <a:buFont typeface="Wingdings" panose="05000000000000000000" pitchFamily="2" charset="2"/>
              <a:buNone/>
            </a:pPr>
            <a:r>
              <a:rPr lang="en-GB" altLang="en-US" sz="1600" dirty="0"/>
              <a:t>----------------------------------------------------------------------------------------------------------------------</a:t>
            </a:r>
            <a:endParaRPr lang="en-GB" altLang="en-US" sz="1600" b="1" dirty="0"/>
          </a:p>
          <a:p>
            <a:pPr eaLnBrk="1" hangingPunct="1">
              <a:lnSpc>
                <a:spcPct val="80000"/>
              </a:lnSpc>
              <a:buFont typeface="Wingdings" panose="05000000000000000000" pitchFamily="2" charset="2"/>
              <a:buNone/>
            </a:pPr>
            <a:r>
              <a:rPr lang="en-GB" altLang="en-US" sz="1600" b="1" dirty="0"/>
              <a:t>Motor Control			Some Motor		Motor Control</a:t>
            </a:r>
          </a:p>
          <a:p>
            <a:pPr eaLnBrk="1" hangingPunct="1">
              <a:lnSpc>
                <a:spcPct val="80000"/>
              </a:lnSpc>
              <a:buFont typeface="Wingdings" panose="05000000000000000000" pitchFamily="2" charset="2"/>
              <a:buNone/>
            </a:pPr>
            <a:r>
              <a:rPr lang="en-GB" altLang="en-US" sz="1600" b="1" dirty="0"/>
              <a:t>Maximised			Control			Minimised</a:t>
            </a:r>
            <a:endParaRPr lang="en-GB" altLang="en-US" sz="1600" dirty="0"/>
          </a:p>
          <a:p>
            <a:pPr eaLnBrk="1" hangingPunct="1">
              <a:lnSpc>
                <a:spcPct val="80000"/>
              </a:lnSpc>
              <a:buFont typeface="Wingdings" panose="05000000000000000000" pitchFamily="2" charset="2"/>
              <a:buNone/>
            </a:pPr>
            <a:r>
              <a:rPr lang="en-GB" altLang="en-US" sz="1600" dirty="0"/>
              <a:t>_______________________________________________________________________________</a:t>
            </a:r>
            <a:endParaRPr lang="en-GB" altLang="en-US" sz="1600" b="1" dirty="0"/>
          </a:p>
          <a:p>
            <a:pPr eaLnBrk="1" hangingPunct="1">
              <a:lnSpc>
                <a:spcPct val="80000"/>
              </a:lnSpc>
              <a:buFont typeface="Wingdings" panose="05000000000000000000" pitchFamily="2" charset="2"/>
              <a:buNone/>
            </a:pPr>
            <a:r>
              <a:rPr lang="en-GB" altLang="en-US" sz="1600" b="1" dirty="0"/>
              <a:t>High Jump			Playing			Playing Chess</a:t>
            </a:r>
          </a:p>
          <a:p>
            <a:pPr eaLnBrk="1" hangingPunct="1">
              <a:lnSpc>
                <a:spcPct val="80000"/>
              </a:lnSpc>
              <a:buFont typeface="Wingdings" panose="05000000000000000000" pitchFamily="2" charset="2"/>
              <a:buNone/>
            </a:pPr>
            <a:r>
              <a:rPr lang="en-GB" altLang="en-US" sz="1600" b="1" dirty="0"/>
              <a:t>					Quarterback</a:t>
            </a:r>
          </a:p>
          <a:p>
            <a:pPr eaLnBrk="1" hangingPunct="1">
              <a:lnSpc>
                <a:spcPct val="80000"/>
              </a:lnSpc>
              <a:buFont typeface="Wingdings" panose="05000000000000000000" pitchFamily="2" charset="2"/>
              <a:buNone/>
            </a:pPr>
            <a:r>
              <a:rPr lang="en-GB" altLang="en-US" sz="1600" b="1" dirty="0"/>
              <a:t>Pitching			                Racing Driver		Cooking</a:t>
            </a:r>
          </a:p>
          <a:p>
            <a:pPr eaLnBrk="1" hangingPunct="1">
              <a:lnSpc>
                <a:spcPct val="80000"/>
              </a:lnSpc>
              <a:buFont typeface="Wingdings" panose="05000000000000000000" pitchFamily="2" charset="2"/>
              <a:buNone/>
            </a:pPr>
            <a:r>
              <a:rPr lang="en-GB" altLang="en-US" sz="1600" b="1" dirty="0"/>
              <a:t>Weightlifting		                			                 Coaching Sport</a:t>
            </a:r>
            <a:endParaRPr lang="en-GB" altLang="en-US" sz="1600" b="1" u="sng" dirty="0"/>
          </a:p>
          <a:p>
            <a:pPr eaLnBrk="1" hangingPunct="1">
              <a:lnSpc>
                <a:spcPct val="80000"/>
              </a:lnSpc>
              <a:buFont typeface="Wingdings" panose="05000000000000000000" pitchFamily="2" charset="2"/>
              <a:buNone/>
            </a:pPr>
            <a:r>
              <a:rPr lang="en-GB" altLang="en-US" sz="1800" b="1" u="sng" dirty="0"/>
              <a:t>Schmidt (1999)</a:t>
            </a:r>
          </a:p>
          <a:p>
            <a:pPr eaLnBrk="1" hangingPunct="1">
              <a:lnSpc>
                <a:spcPct val="80000"/>
              </a:lnSpc>
              <a:buFont typeface="Wingdings" panose="05000000000000000000" pitchFamily="2" charset="2"/>
              <a:buNone/>
            </a:pPr>
            <a:endParaRPr lang="en-GB" altLang="en-US" sz="1800" b="1" u="sng" dirty="0"/>
          </a:p>
          <a:p>
            <a:pPr eaLnBrk="1" hangingPunct="1">
              <a:lnSpc>
                <a:spcPct val="80000"/>
              </a:lnSpc>
              <a:buFont typeface="Wingdings" panose="05000000000000000000" pitchFamily="2" charset="2"/>
              <a:buNone/>
            </a:pPr>
            <a:r>
              <a:rPr lang="en-GB" altLang="en-US" sz="2400" b="1" u="sng" dirty="0"/>
              <a:t>NB</a:t>
            </a:r>
            <a:endParaRPr lang="en-GB" altLang="en-US" sz="2400" b="1" dirty="0"/>
          </a:p>
          <a:p>
            <a:pPr eaLnBrk="1" hangingPunct="1">
              <a:lnSpc>
                <a:spcPct val="80000"/>
              </a:lnSpc>
              <a:buFont typeface="Wingdings" panose="05000000000000000000" pitchFamily="2" charset="2"/>
              <a:buNone/>
            </a:pPr>
            <a:r>
              <a:rPr lang="en-GB" altLang="en-US" sz="2400" b="1" dirty="0"/>
              <a:t>NO one continuum is sufficient to describe a sports skill</a:t>
            </a:r>
          </a:p>
          <a:p>
            <a:pPr eaLnBrk="1" hangingPunct="1">
              <a:lnSpc>
                <a:spcPct val="80000"/>
              </a:lnSpc>
              <a:buFont typeface="Wingdings" panose="05000000000000000000" pitchFamily="2" charset="2"/>
              <a:buNone/>
            </a:pPr>
            <a:r>
              <a:rPr lang="en-GB" altLang="en-US" sz="2400" b="1" dirty="0"/>
              <a:t>Multidimensional analysis required for specificity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22883">
                                            <p:txEl>
                                              <p:pRg st="9" end="9"/>
                                            </p:txEl>
                                          </p:spTgt>
                                        </p:tgtEl>
                                        <p:attrNameLst>
                                          <p:attrName>style.visibility</p:attrName>
                                        </p:attrNameLst>
                                      </p:cBhvr>
                                      <p:to>
                                        <p:strVal val="visible"/>
                                      </p:to>
                                    </p:set>
                                    <p:anim calcmode="lin" valueType="num">
                                      <p:cBhvr>
                                        <p:cTn id="7" dur="500" fill="hold"/>
                                        <p:tgtEl>
                                          <p:spTgt spid="122883">
                                            <p:txEl>
                                              <p:pRg st="9" end="9"/>
                                            </p:txEl>
                                          </p:spTgt>
                                        </p:tgtEl>
                                        <p:attrNameLst>
                                          <p:attrName>ppt_w</p:attrName>
                                        </p:attrNameLst>
                                      </p:cBhvr>
                                      <p:tavLst>
                                        <p:tav tm="0">
                                          <p:val>
                                            <p:fltVal val="0"/>
                                          </p:val>
                                        </p:tav>
                                        <p:tav tm="100000">
                                          <p:val>
                                            <p:strVal val="#ppt_w"/>
                                          </p:val>
                                        </p:tav>
                                      </p:tavLst>
                                    </p:anim>
                                    <p:anim calcmode="lin" valueType="num">
                                      <p:cBhvr>
                                        <p:cTn id="8" dur="500" fill="hold"/>
                                        <p:tgtEl>
                                          <p:spTgt spid="122883">
                                            <p:txEl>
                                              <p:pRg st="9" end="9"/>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nodeType="clickEffect">
                                  <p:stCondLst>
                                    <p:cond delay="0"/>
                                  </p:stCondLst>
                                  <p:childTnLst>
                                    <p:set>
                                      <p:cBhvr>
                                        <p:cTn id="12" dur="1" fill="hold">
                                          <p:stCondLst>
                                            <p:cond delay="0"/>
                                          </p:stCondLst>
                                        </p:cTn>
                                        <p:tgtEl>
                                          <p:spTgt spid="122883">
                                            <p:txEl>
                                              <p:pRg st="10" end="10"/>
                                            </p:txEl>
                                          </p:spTgt>
                                        </p:tgtEl>
                                        <p:attrNameLst>
                                          <p:attrName>style.visibility</p:attrName>
                                        </p:attrNameLst>
                                      </p:cBhvr>
                                      <p:to>
                                        <p:strVal val="visible"/>
                                      </p:to>
                                    </p:set>
                                    <p:anim calcmode="lin" valueType="num">
                                      <p:cBhvr>
                                        <p:cTn id="13" dur="500" fill="hold"/>
                                        <p:tgtEl>
                                          <p:spTgt spid="122883">
                                            <p:txEl>
                                              <p:pRg st="10" end="10"/>
                                            </p:txEl>
                                          </p:spTgt>
                                        </p:tgtEl>
                                        <p:attrNameLst>
                                          <p:attrName>ppt_w</p:attrName>
                                        </p:attrNameLst>
                                      </p:cBhvr>
                                      <p:tavLst>
                                        <p:tav tm="0">
                                          <p:val>
                                            <p:fltVal val="0"/>
                                          </p:val>
                                        </p:tav>
                                        <p:tav tm="100000">
                                          <p:val>
                                            <p:strVal val="#ppt_w"/>
                                          </p:val>
                                        </p:tav>
                                      </p:tavLst>
                                    </p:anim>
                                    <p:anim calcmode="lin" valueType="num">
                                      <p:cBhvr>
                                        <p:cTn id="14" dur="500" fill="hold"/>
                                        <p:tgtEl>
                                          <p:spTgt spid="122883">
                                            <p:txEl>
                                              <p:pRg st="10" end="10"/>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nodeType="clickEffect">
                                  <p:stCondLst>
                                    <p:cond delay="0"/>
                                  </p:stCondLst>
                                  <p:childTnLst>
                                    <p:set>
                                      <p:cBhvr>
                                        <p:cTn id="18" dur="1" fill="hold">
                                          <p:stCondLst>
                                            <p:cond delay="0"/>
                                          </p:stCondLst>
                                        </p:cTn>
                                        <p:tgtEl>
                                          <p:spTgt spid="122883">
                                            <p:txEl>
                                              <p:pRg st="11" end="11"/>
                                            </p:txEl>
                                          </p:spTgt>
                                        </p:tgtEl>
                                        <p:attrNameLst>
                                          <p:attrName>style.visibility</p:attrName>
                                        </p:attrNameLst>
                                      </p:cBhvr>
                                      <p:to>
                                        <p:strVal val="visible"/>
                                      </p:to>
                                    </p:set>
                                    <p:anim calcmode="lin" valueType="num">
                                      <p:cBhvr>
                                        <p:cTn id="19" dur="500" fill="hold"/>
                                        <p:tgtEl>
                                          <p:spTgt spid="122883">
                                            <p:txEl>
                                              <p:pRg st="11" end="11"/>
                                            </p:txEl>
                                          </p:spTgt>
                                        </p:tgtEl>
                                        <p:attrNameLst>
                                          <p:attrName>ppt_w</p:attrName>
                                        </p:attrNameLst>
                                      </p:cBhvr>
                                      <p:tavLst>
                                        <p:tav tm="0">
                                          <p:val>
                                            <p:fltVal val="0"/>
                                          </p:val>
                                        </p:tav>
                                        <p:tav tm="100000">
                                          <p:val>
                                            <p:strVal val="#ppt_w"/>
                                          </p:val>
                                        </p:tav>
                                      </p:tavLst>
                                    </p:anim>
                                    <p:anim calcmode="lin" valueType="num">
                                      <p:cBhvr>
                                        <p:cTn id="20" dur="500" fill="hold"/>
                                        <p:tgtEl>
                                          <p:spTgt spid="122883">
                                            <p:txEl>
                                              <p:pRg st="11" end="11"/>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16" fill="hold" nodeType="clickEffect">
                                  <p:stCondLst>
                                    <p:cond delay="0"/>
                                  </p:stCondLst>
                                  <p:childTnLst>
                                    <p:set>
                                      <p:cBhvr>
                                        <p:cTn id="24" dur="1" fill="hold">
                                          <p:stCondLst>
                                            <p:cond delay="0"/>
                                          </p:stCondLst>
                                        </p:cTn>
                                        <p:tgtEl>
                                          <p:spTgt spid="122883">
                                            <p:txEl>
                                              <p:pRg st="12" end="12"/>
                                            </p:txEl>
                                          </p:spTgt>
                                        </p:tgtEl>
                                        <p:attrNameLst>
                                          <p:attrName>style.visibility</p:attrName>
                                        </p:attrNameLst>
                                      </p:cBhvr>
                                      <p:to>
                                        <p:strVal val="visible"/>
                                      </p:to>
                                    </p:set>
                                    <p:anim calcmode="lin" valueType="num">
                                      <p:cBhvr>
                                        <p:cTn id="25" dur="500" fill="hold"/>
                                        <p:tgtEl>
                                          <p:spTgt spid="122883">
                                            <p:txEl>
                                              <p:pRg st="12" end="12"/>
                                            </p:txEl>
                                          </p:spTgt>
                                        </p:tgtEl>
                                        <p:attrNameLst>
                                          <p:attrName>ppt_w</p:attrName>
                                        </p:attrNameLst>
                                      </p:cBhvr>
                                      <p:tavLst>
                                        <p:tav tm="0">
                                          <p:val>
                                            <p:fltVal val="0"/>
                                          </p:val>
                                        </p:tav>
                                        <p:tav tm="100000">
                                          <p:val>
                                            <p:strVal val="#ppt_w"/>
                                          </p:val>
                                        </p:tav>
                                      </p:tavLst>
                                    </p:anim>
                                    <p:anim calcmode="lin" valueType="num">
                                      <p:cBhvr>
                                        <p:cTn id="26" dur="500" fill="hold"/>
                                        <p:tgtEl>
                                          <p:spTgt spid="122883">
                                            <p:txEl>
                                              <p:pRg st="12" end="12"/>
                                            </p:txEl>
                                          </p:spTgt>
                                        </p:tgtEl>
                                        <p:attrNameLst>
                                          <p:attrName>ppt_h</p:attrName>
                                        </p:attrNameLst>
                                      </p:cBhvr>
                                      <p:tavLst>
                                        <p:tav tm="0">
                                          <p:val>
                                            <p:fltVal val="0"/>
                                          </p:val>
                                        </p:tav>
                                        <p:tav tm="100000">
                                          <p:val>
                                            <p:strVal val="#ppt_h"/>
                                          </p:val>
                                        </p:tav>
                                      </p:tavLst>
                                    </p:anim>
                                  </p:childTnLst>
                                </p:cTn>
                              </p:par>
                            </p:childTnLst>
                          </p:cTn>
                        </p:par>
                        <p:par>
                          <p:cTn id="27" fill="hold" nodeType="afterGroup">
                            <p:stCondLst>
                              <p:cond delay="500"/>
                            </p:stCondLst>
                            <p:childTnLst>
                              <p:par>
                                <p:cTn id="28" presetID="23" presetClass="entr" presetSubtype="16" fill="hold" nodeType="afterEffect">
                                  <p:stCondLst>
                                    <p:cond delay="0"/>
                                  </p:stCondLst>
                                  <p:childTnLst>
                                    <p:set>
                                      <p:cBhvr>
                                        <p:cTn id="29" dur="1" fill="hold">
                                          <p:stCondLst>
                                            <p:cond delay="0"/>
                                          </p:stCondLst>
                                        </p:cTn>
                                        <p:tgtEl>
                                          <p:spTgt spid="122883">
                                            <p:txEl>
                                              <p:pRg st="15" end="15"/>
                                            </p:txEl>
                                          </p:spTgt>
                                        </p:tgtEl>
                                        <p:attrNameLst>
                                          <p:attrName>style.visibility</p:attrName>
                                        </p:attrNameLst>
                                      </p:cBhvr>
                                      <p:to>
                                        <p:strVal val="visible"/>
                                      </p:to>
                                    </p:set>
                                    <p:anim calcmode="lin" valueType="num">
                                      <p:cBhvr>
                                        <p:cTn id="30" dur="500" fill="hold"/>
                                        <p:tgtEl>
                                          <p:spTgt spid="122883">
                                            <p:txEl>
                                              <p:pRg st="15" end="15"/>
                                            </p:txEl>
                                          </p:spTgt>
                                        </p:tgtEl>
                                        <p:attrNameLst>
                                          <p:attrName>ppt_w</p:attrName>
                                        </p:attrNameLst>
                                      </p:cBhvr>
                                      <p:tavLst>
                                        <p:tav tm="0">
                                          <p:val>
                                            <p:fltVal val="0"/>
                                          </p:val>
                                        </p:tav>
                                        <p:tav tm="100000">
                                          <p:val>
                                            <p:strVal val="#ppt_w"/>
                                          </p:val>
                                        </p:tav>
                                      </p:tavLst>
                                    </p:anim>
                                    <p:anim calcmode="lin" valueType="num">
                                      <p:cBhvr>
                                        <p:cTn id="31" dur="500" fill="hold"/>
                                        <p:tgtEl>
                                          <p:spTgt spid="122883">
                                            <p:txEl>
                                              <p:pRg st="15" end="15"/>
                                            </p:txEl>
                                          </p:spTgt>
                                        </p:tgtEl>
                                        <p:attrNameLst>
                                          <p:attrName>ppt_h</p:attrName>
                                        </p:attrNameLst>
                                      </p:cBhvr>
                                      <p:tavLst>
                                        <p:tav tm="0">
                                          <p:val>
                                            <p:fltVal val="0"/>
                                          </p:val>
                                        </p:tav>
                                        <p:tav tm="100000">
                                          <p:val>
                                            <p:strVal val="#ppt_h"/>
                                          </p:val>
                                        </p:tav>
                                      </p:tavLst>
                                    </p:anim>
                                  </p:childTnLst>
                                </p:cTn>
                              </p:par>
                            </p:childTnLst>
                          </p:cTn>
                        </p:par>
                        <p:par>
                          <p:cTn id="32" fill="hold" nodeType="afterGroup">
                            <p:stCondLst>
                              <p:cond delay="1000"/>
                            </p:stCondLst>
                            <p:childTnLst>
                              <p:par>
                                <p:cTn id="33" presetID="23" presetClass="entr" presetSubtype="16" fill="hold" nodeType="afterEffect">
                                  <p:stCondLst>
                                    <p:cond delay="0"/>
                                  </p:stCondLst>
                                  <p:childTnLst>
                                    <p:set>
                                      <p:cBhvr>
                                        <p:cTn id="34" dur="1" fill="hold">
                                          <p:stCondLst>
                                            <p:cond delay="0"/>
                                          </p:stCondLst>
                                        </p:cTn>
                                        <p:tgtEl>
                                          <p:spTgt spid="122883">
                                            <p:txEl>
                                              <p:pRg st="16" end="16"/>
                                            </p:txEl>
                                          </p:spTgt>
                                        </p:tgtEl>
                                        <p:attrNameLst>
                                          <p:attrName>style.visibility</p:attrName>
                                        </p:attrNameLst>
                                      </p:cBhvr>
                                      <p:to>
                                        <p:strVal val="visible"/>
                                      </p:to>
                                    </p:set>
                                    <p:anim calcmode="lin" valueType="num">
                                      <p:cBhvr>
                                        <p:cTn id="35" dur="500" fill="hold"/>
                                        <p:tgtEl>
                                          <p:spTgt spid="122883">
                                            <p:txEl>
                                              <p:pRg st="16" end="16"/>
                                            </p:txEl>
                                          </p:spTgt>
                                        </p:tgtEl>
                                        <p:attrNameLst>
                                          <p:attrName>ppt_w</p:attrName>
                                        </p:attrNameLst>
                                      </p:cBhvr>
                                      <p:tavLst>
                                        <p:tav tm="0">
                                          <p:val>
                                            <p:fltVal val="0"/>
                                          </p:val>
                                        </p:tav>
                                        <p:tav tm="100000">
                                          <p:val>
                                            <p:strVal val="#ppt_w"/>
                                          </p:val>
                                        </p:tav>
                                      </p:tavLst>
                                    </p:anim>
                                    <p:anim calcmode="lin" valueType="num">
                                      <p:cBhvr>
                                        <p:cTn id="36" dur="500" fill="hold"/>
                                        <p:tgtEl>
                                          <p:spTgt spid="122883">
                                            <p:txEl>
                                              <p:pRg st="16" end="16"/>
                                            </p:txEl>
                                          </p:spTgt>
                                        </p:tgtEl>
                                        <p:attrNameLst>
                                          <p:attrName>ppt_h</p:attrName>
                                        </p:attrNameLst>
                                      </p:cBhvr>
                                      <p:tavLst>
                                        <p:tav tm="0">
                                          <p:val>
                                            <p:fltVal val="0"/>
                                          </p:val>
                                        </p:tav>
                                        <p:tav tm="100000">
                                          <p:val>
                                            <p:strVal val="#ppt_h"/>
                                          </p:val>
                                        </p:tav>
                                      </p:tavLst>
                                    </p:anim>
                                  </p:childTnLst>
                                </p:cTn>
                              </p:par>
                            </p:childTnLst>
                          </p:cTn>
                        </p:par>
                        <p:par>
                          <p:cTn id="37" fill="hold" nodeType="afterGroup">
                            <p:stCondLst>
                              <p:cond delay="1500"/>
                            </p:stCondLst>
                            <p:childTnLst>
                              <p:par>
                                <p:cTn id="38" presetID="23" presetClass="entr" presetSubtype="16" fill="hold" nodeType="afterEffect">
                                  <p:stCondLst>
                                    <p:cond delay="0"/>
                                  </p:stCondLst>
                                  <p:childTnLst>
                                    <p:set>
                                      <p:cBhvr>
                                        <p:cTn id="39" dur="1" fill="hold">
                                          <p:stCondLst>
                                            <p:cond delay="0"/>
                                          </p:stCondLst>
                                        </p:cTn>
                                        <p:tgtEl>
                                          <p:spTgt spid="122883">
                                            <p:txEl>
                                              <p:pRg st="17" end="17"/>
                                            </p:txEl>
                                          </p:spTgt>
                                        </p:tgtEl>
                                        <p:attrNameLst>
                                          <p:attrName>style.visibility</p:attrName>
                                        </p:attrNameLst>
                                      </p:cBhvr>
                                      <p:to>
                                        <p:strVal val="visible"/>
                                      </p:to>
                                    </p:set>
                                    <p:anim calcmode="lin" valueType="num">
                                      <p:cBhvr>
                                        <p:cTn id="40" dur="500" fill="hold"/>
                                        <p:tgtEl>
                                          <p:spTgt spid="122883">
                                            <p:txEl>
                                              <p:pRg st="17" end="17"/>
                                            </p:txEl>
                                          </p:spTgt>
                                        </p:tgtEl>
                                        <p:attrNameLst>
                                          <p:attrName>ppt_w</p:attrName>
                                        </p:attrNameLst>
                                      </p:cBhvr>
                                      <p:tavLst>
                                        <p:tav tm="0">
                                          <p:val>
                                            <p:fltVal val="0"/>
                                          </p:val>
                                        </p:tav>
                                        <p:tav tm="100000">
                                          <p:val>
                                            <p:strVal val="#ppt_w"/>
                                          </p:val>
                                        </p:tav>
                                      </p:tavLst>
                                    </p:anim>
                                    <p:anim calcmode="lin" valueType="num">
                                      <p:cBhvr>
                                        <p:cTn id="41" dur="500" fill="hold"/>
                                        <p:tgtEl>
                                          <p:spTgt spid="122883">
                                            <p:txEl>
                                              <p:pRg st="17" end="1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a:t>Scaled Profile – Racing Start in Swimming</a:t>
            </a:r>
          </a:p>
        </p:txBody>
      </p:sp>
      <p:sp>
        <p:nvSpPr>
          <p:cNvPr id="17411" name="Rectangle 3"/>
          <p:cNvSpPr>
            <a:spLocks noGrp="1" noChangeArrowheads="1"/>
          </p:cNvSpPr>
          <p:nvPr>
            <p:ph type="body" idx="1"/>
          </p:nvPr>
        </p:nvSpPr>
        <p:spPr>
          <a:xfrm>
            <a:off x="2987675" y="2276475"/>
            <a:ext cx="6551613" cy="4114800"/>
          </a:xfrm>
        </p:spPr>
        <p:txBody>
          <a:bodyPr/>
          <a:lstStyle/>
          <a:p>
            <a:pPr eaLnBrk="1" hangingPunct="1"/>
            <a:r>
              <a:rPr lang="en-GB" altLang="en-US"/>
              <a:t>Continuity: Continuous / Discrete</a:t>
            </a:r>
          </a:p>
          <a:p>
            <a:pPr eaLnBrk="1" hangingPunct="1"/>
            <a:r>
              <a:rPr lang="en-GB" altLang="en-US"/>
              <a:t>Coherence: Part / Whole</a:t>
            </a:r>
          </a:p>
          <a:p>
            <a:pPr eaLnBrk="1" hangingPunct="1"/>
            <a:r>
              <a:rPr lang="en-GB" altLang="en-US"/>
              <a:t>Pacing: Self / External</a:t>
            </a:r>
          </a:p>
          <a:p>
            <a:pPr eaLnBrk="1" hangingPunct="1"/>
            <a:r>
              <a:rPr lang="en-GB" altLang="en-US"/>
              <a:t>Env Conditions: Open / Closed</a:t>
            </a:r>
          </a:p>
          <a:p>
            <a:pPr eaLnBrk="1" hangingPunct="1"/>
            <a:r>
              <a:rPr lang="en-GB" altLang="en-US"/>
              <a:t>Intrinsic Feedback: Yes / No</a:t>
            </a:r>
          </a:p>
        </p:txBody>
      </p:sp>
      <p:pic>
        <p:nvPicPr>
          <p:cNvPr id="17412" name="Picture 5" descr="19fkycg-topsirka">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420938"/>
            <a:ext cx="2987675" cy="259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Scaled Profile – Racing Start in Swimming</a:t>
            </a:r>
          </a:p>
        </p:txBody>
      </p:sp>
      <p:sp>
        <p:nvSpPr>
          <p:cNvPr id="18435" name="Rectangle 3"/>
          <p:cNvSpPr>
            <a:spLocks noGrp="1" noChangeArrowheads="1"/>
          </p:cNvSpPr>
          <p:nvPr>
            <p:ph type="body" idx="1"/>
          </p:nvPr>
        </p:nvSpPr>
        <p:spPr>
          <a:xfrm>
            <a:off x="2987675" y="2276475"/>
            <a:ext cx="6551613" cy="4114800"/>
          </a:xfrm>
        </p:spPr>
        <p:txBody>
          <a:bodyPr/>
          <a:lstStyle/>
          <a:p>
            <a:pPr eaLnBrk="1" hangingPunct="1"/>
            <a:r>
              <a:rPr lang="en-GB" altLang="en-US"/>
              <a:t>Continuity: Continuous / </a:t>
            </a:r>
            <a:r>
              <a:rPr lang="en-GB" altLang="en-US">
                <a:solidFill>
                  <a:srgbClr val="FFFF66"/>
                </a:solidFill>
              </a:rPr>
              <a:t>Discrete</a:t>
            </a:r>
          </a:p>
          <a:p>
            <a:pPr eaLnBrk="1" hangingPunct="1"/>
            <a:r>
              <a:rPr lang="en-GB" altLang="en-US"/>
              <a:t>Coherence: Part / </a:t>
            </a:r>
            <a:r>
              <a:rPr lang="en-GB" altLang="en-US">
                <a:solidFill>
                  <a:srgbClr val="FFFF66"/>
                </a:solidFill>
              </a:rPr>
              <a:t>Whole</a:t>
            </a:r>
          </a:p>
          <a:p>
            <a:pPr eaLnBrk="1" hangingPunct="1"/>
            <a:r>
              <a:rPr lang="en-GB" altLang="en-US"/>
              <a:t>Pacing: Self / </a:t>
            </a:r>
            <a:r>
              <a:rPr lang="en-GB" altLang="en-US">
                <a:solidFill>
                  <a:srgbClr val="FFFF66"/>
                </a:solidFill>
              </a:rPr>
              <a:t>External</a:t>
            </a:r>
          </a:p>
          <a:p>
            <a:pPr eaLnBrk="1" hangingPunct="1"/>
            <a:r>
              <a:rPr lang="en-GB" altLang="en-US"/>
              <a:t>Env Conditions: Open / </a:t>
            </a:r>
            <a:r>
              <a:rPr lang="en-GB" altLang="en-US">
                <a:solidFill>
                  <a:srgbClr val="FFFF66"/>
                </a:solidFill>
              </a:rPr>
              <a:t>Closed</a:t>
            </a:r>
          </a:p>
          <a:p>
            <a:pPr eaLnBrk="1" hangingPunct="1"/>
            <a:r>
              <a:rPr lang="en-GB" altLang="en-US"/>
              <a:t>Intrinsic Feedback: Yes / </a:t>
            </a:r>
            <a:r>
              <a:rPr lang="en-GB" altLang="en-US">
                <a:solidFill>
                  <a:srgbClr val="FFFF66"/>
                </a:solidFill>
              </a:rPr>
              <a:t>No</a:t>
            </a:r>
          </a:p>
        </p:txBody>
      </p:sp>
      <p:pic>
        <p:nvPicPr>
          <p:cNvPr id="18436" name="Picture 4" descr="19fkycg-topsirka">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420938"/>
            <a:ext cx="2987675" cy="259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a:t>Gentile</a:t>
            </a:r>
            <a:r>
              <a:rPr lang="ja-JP" altLang="en-GB" sz="4000"/>
              <a:t>’</a:t>
            </a:r>
            <a:r>
              <a:rPr lang="en-GB" altLang="ja-JP" sz="4000"/>
              <a:t>s Two Dimensional Taxonomy</a:t>
            </a:r>
            <a:endParaRPr lang="en-US" altLang="en-US" sz="4000"/>
          </a:p>
        </p:txBody>
      </p:sp>
      <p:sp>
        <p:nvSpPr>
          <p:cNvPr id="157699" name="Rectangle 3"/>
          <p:cNvSpPr>
            <a:spLocks noGrp="1" noChangeArrowheads="1"/>
          </p:cNvSpPr>
          <p:nvPr>
            <p:ph type="body" idx="1"/>
          </p:nvPr>
        </p:nvSpPr>
        <p:spPr>
          <a:xfrm>
            <a:off x="611188" y="1676400"/>
            <a:ext cx="8208962" cy="5181600"/>
          </a:xfrm>
        </p:spPr>
        <p:txBody>
          <a:bodyPr/>
          <a:lstStyle/>
          <a:p>
            <a:pPr eaLnBrk="1" hangingPunct="1">
              <a:lnSpc>
                <a:spcPct val="90000"/>
              </a:lnSpc>
            </a:pPr>
            <a:r>
              <a:rPr lang="en-GB" altLang="en-US" sz="2800"/>
              <a:t>One dimensional – neglects complexity of many skills </a:t>
            </a:r>
          </a:p>
          <a:p>
            <a:pPr eaLnBrk="1" hangingPunct="1">
              <a:lnSpc>
                <a:spcPct val="90000"/>
              </a:lnSpc>
            </a:pPr>
            <a:r>
              <a:rPr lang="en-GB" altLang="en-US" sz="2800"/>
              <a:t>Important when making decisions about instruction or practice routines.</a:t>
            </a:r>
          </a:p>
          <a:p>
            <a:pPr eaLnBrk="1" hangingPunct="1">
              <a:lnSpc>
                <a:spcPct val="90000"/>
              </a:lnSpc>
            </a:pPr>
            <a:endParaRPr lang="en-GB" altLang="en-US" sz="2800" b="1"/>
          </a:p>
          <a:p>
            <a:pPr eaLnBrk="1" hangingPunct="1">
              <a:lnSpc>
                <a:spcPct val="90000"/>
              </a:lnSpc>
            </a:pPr>
            <a:r>
              <a:rPr lang="en-GB" altLang="en-US" sz="2800" b="1"/>
              <a:t>Gentile (2000)</a:t>
            </a:r>
            <a:r>
              <a:rPr lang="en-GB" altLang="en-US" sz="2800"/>
              <a:t> considered two general characteristics of all skills:</a:t>
            </a:r>
          </a:p>
          <a:p>
            <a:pPr eaLnBrk="1" hangingPunct="1">
              <a:lnSpc>
                <a:spcPct val="90000"/>
              </a:lnSpc>
            </a:pPr>
            <a:r>
              <a:rPr lang="en-GB" altLang="en-US" sz="2800"/>
              <a:t>1. The environmental context in which the person performs the skill</a:t>
            </a:r>
          </a:p>
          <a:p>
            <a:pPr eaLnBrk="1" hangingPunct="1">
              <a:lnSpc>
                <a:spcPct val="90000"/>
              </a:lnSpc>
            </a:pPr>
            <a:r>
              <a:rPr lang="en-GB" altLang="en-US" sz="2800"/>
              <a:t>2. The function of the action characterising the skill.</a:t>
            </a:r>
          </a:p>
          <a:p>
            <a:pPr eaLnBrk="1" hangingPunct="1">
              <a:lnSpc>
                <a:spcPct val="90000"/>
              </a:lnSpc>
            </a:pPr>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7699">
                                            <p:txEl>
                                              <p:pRg st="0" end="0"/>
                                            </p:txEl>
                                          </p:spTgt>
                                        </p:tgtEl>
                                        <p:attrNameLst>
                                          <p:attrName>style.visibility</p:attrName>
                                        </p:attrNameLst>
                                      </p:cBhvr>
                                      <p:to>
                                        <p:strVal val="visible"/>
                                      </p:to>
                                    </p:set>
                                    <p:anim calcmode="lin" valueType="num">
                                      <p:cBhvr>
                                        <p:cTn id="7" dur="500" fill="hold"/>
                                        <p:tgtEl>
                                          <p:spTgt spid="15769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7699">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nodeType="clickEffect">
                                  <p:stCondLst>
                                    <p:cond delay="0"/>
                                  </p:stCondLst>
                                  <p:childTnLst>
                                    <p:set>
                                      <p:cBhvr>
                                        <p:cTn id="12" dur="1" fill="hold">
                                          <p:stCondLst>
                                            <p:cond delay="0"/>
                                          </p:stCondLst>
                                        </p:cTn>
                                        <p:tgtEl>
                                          <p:spTgt spid="157699">
                                            <p:txEl>
                                              <p:pRg st="1" end="1"/>
                                            </p:txEl>
                                          </p:spTgt>
                                        </p:tgtEl>
                                        <p:attrNameLst>
                                          <p:attrName>style.visibility</p:attrName>
                                        </p:attrNameLst>
                                      </p:cBhvr>
                                      <p:to>
                                        <p:strVal val="visible"/>
                                      </p:to>
                                    </p:set>
                                    <p:anim calcmode="lin" valueType="num">
                                      <p:cBhvr>
                                        <p:cTn id="13" dur="500" fill="hold"/>
                                        <p:tgtEl>
                                          <p:spTgt spid="157699">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157699">
                                            <p:txEl>
                                              <p:pRg st="1" end="1"/>
                                            </p:txEl>
                                          </p:spTgt>
                                        </p:tgtEl>
                                        <p:attrNameLst>
                                          <p:attrName>ppt_h</p:attrName>
                                        </p:attrNameLst>
                                      </p:cBhvr>
                                      <p:tavLst>
                                        <p:tav tm="0">
                                          <p:val>
                                            <p:fltVal val="0"/>
                                          </p:val>
                                        </p:tav>
                                        <p:tav tm="100000">
                                          <p:val>
                                            <p:strVal val="#ppt_h"/>
                                          </p:val>
                                        </p:tav>
                                      </p:tavLst>
                                    </p:anim>
                                  </p:childTnLst>
                                </p:cTn>
                              </p:par>
                              <p:par>
                                <p:cTn id="15" presetID="23" presetClass="entr" presetSubtype="16" fill="hold" nodeType="withEffect">
                                  <p:stCondLst>
                                    <p:cond delay="0"/>
                                  </p:stCondLst>
                                  <p:childTnLst>
                                    <p:set>
                                      <p:cBhvr>
                                        <p:cTn id="16" dur="1" fill="hold">
                                          <p:stCondLst>
                                            <p:cond delay="0"/>
                                          </p:stCondLst>
                                        </p:cTn>
                                        <p:tgtEl>
                                          <p:spTgt spid="157699">
                                            <p:txEl>
                                              <p:pRg st="3" end="3"/>
                                            </p:txEl>
                                          </p:spTgt>
                                        </p:tgtEl>
                                        <p:attrNameLst>
                                          <p:attrName>style.visibility</p:attrName>
                                        </p:attrNameLst>
                                      </p:cBhvr>
                                      <p:to>
                                        <p:strVal val="visible"/>
                                      </p:to>
                                    </p:set>
                                    <p:anim calcmode="lin" valueType="num">
                                      <p:cBhvr>
                                        <p:cTn id="17" dur="500" fill="hold"/>
                                        <p:tgtEl>
                                          <p:spTgt spid="157699">
                                            <p:txEl>
                                              <p:pRg st="3" end="3"/>
                                            </p:txEl>
                                          </p:spTgt>
                                        </p:tgtEl>
                                        <p:attrNameLst>
                                          <p:attrName>ppt_w</p:attrName>
                                        </p:attrNameLst>
                                      </p:cBhvr>
                                      <p:tavLst>
                                        <p:tav tm="0">
                                          <p:val>
                                            <p:fltVal val="0"/>
                                          </p:val>
                                        </p:tav>
                                        <p:tav tm="100000">
                                          <p:val>
                                            <p:strVal val="#ppt_w"/>
                                          </p:val>
                                        </p:tav>
                                      </p:tavLst>
                                    </p:anim>
                                    <p:anim calcmode="lin" valueType="num">
                                      <p:cBhvr>
                                        <p:cTn id="18" dur="500" fill="hold"/>
                                        <p:tgtEl>
                                          <p:spTgt spid="157699">
                                            <p:txEl>
                                              <p:pRg st="3" end="3"/>
                                            </p:txEl>
                                          </p:spTgt>
                                        </p:tgtEl>
                                        <p:attrNameLst>
                                          <p:attrName>ppt_h</p:attrName>
                                        </p:attrNameLst>
                                      </p:cBhvr>
                                      <p:tavLst>
                                        <p:tav tm="0">
                                          <p:val>
                                            <p:fltVal val="0"/>
                                          </p:val>
                                        </p:tav>
                                        <p:tav tm="100000">
                                          <p:val>
                                            <p:strVal val="#ppt_h"/>
                                          </p:val>
                                        </p:tav>
                                      </p:tavLst>
                                    </p:anim>
                                  </p:childTnLst>
                                </p:cTn>
                              </p:par>
                              <p:par>
                                <p:cTn id="19" presetID="23" presetClass="entr" presetSubtype="16" fill="hold" nodeType="withEffect">
                                  <p:stCondLst>
                                    <p:cond delay="0"/>
                                  </p:stCondLst>
                                  <p:childTnLst>
                                    <p:set>
                                      <p:cBhvr>
                                        <p:cTn id="20" dur="1" fill="hold">
                                          <p:stCondLst>
                                            <p:cond delay="0"/>
                                          </p:stCondLst>
                                        </p:cTn>
                                        <p:tgtEl>
                                          <p:spTgt spid="157699">
                                            <p:txEl>
                                              <p:pRg st="4" end="4"/>
                                            </p:txEl>
                                          </p:spTgt>
                                        </p:tgtEl>
                                        <p:attrNameLst>
                                          <p:attrName>style.visibility</p:attrName>
                                        </p:attrNameLst>
                                      </p:cBhvr>
                                      <p:to>
                                        <p:strVal val="visible"/>
                                      </p:to>
                                    </p:set>
                                    <p:anim calcmode="lin" valueType="num">
                                      <p:cBhvr>
                                        <p:cTn id="21" dur="500" fill="hold"/>
                                        <p:tgtEl>
                                          <p:spTgt spid="157699">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157699">
                                            <p:txEl>
                                              <p:pRg st="4" end="4"/>
                                            </p:txEl>
                                          </p:spTgt>
                                        </p:tgtEl>
                                        <p:attrNameLst>
                                          <p:attrName>ppt_h</p:attrName>
                                        </p:attrNameLst>
                                      </p:cBhvr>
                                      <p:tavLst>
                                        <p:tav tm="0">
                                          <p:val>
                                            <p:fltVal val="0"/>
                                          </p:val>
                                        </p:tav>
                                        <p:tav tm="100000">
                                          <p:val>
                                            <p:strVal val="#ppt_h"/>
                                          </p:val>
                                        </p:tav>
                                      </p:tavLst>
                                    </p:anim>
                                  </p:childTnLst>
                                </p:cTn>
                              </p:par>
                              <p:par>
                                <p:cTn id="23" presetID="23" presetClass="entr" presetSubtype="16" fill="hold" nodeType="withEffect">
                                  <p:stCondLst>
                                    <p:cond delay="0"/>
                                  </p:stCondLst>
                                  <p:childTnLst>
                                    <p:set>
                                      <p:cBhvr>
                                        <p:cTn id="24" dur="1" fill="hold">
                                          <p:stCondLst>
                                            <p:cond delay="0"/>
                                          </p:stCondLst>
                                        </p:cTn>
                                        <p:tgtEl>
                                          <p:spTgt spid="157699">
                                            <p:txEl>
                                              <p:pRg st="5" end="5"/>
                                            </p:txEl>
                                          </p:spTgt>
                                        </p:tgtEl>
                                        <p:attrNameLst>
                                          <p:attrName>style.visibility</p:attrName>
                                        </p:attrNameLst>
                                      </p:cBhvr>
                                      <p:to>
                                        <p:strVal val="visible"/>
                                      </p:to>
                                    </p:set>
                                    <p:anim calcmode="lin" valueType="num">
                                      <p:cBhvr>
                                        <p:cTn id="25" dur="500" fill="hold"/>
                                        <p:tgtEl>
                                          <p:spTgt spid="157699">
                                            <p:txEl>
                                              <p:pRg st="5" end="5"/>
                                            </p:txEl>
                                          </p:spTgt>
                                        </p:tgtEl>
                                        <p:attrNameLst>
                                          <p:attrName>ppt_w</p:attrName>
                                        </p:attrNameLst>
                                      </p:cBhvr>
                                      <p:tavLst>
                                        <p:tav tm="0">
                                          <p:val>
                                            <p:fltVal val="0"/>
                                          </p:val>
                                        </p:tav>
                                        <p:tav tm="100000">
                                          <p:val>
                                            <p:strVal val="#ppt_w"/>
                                          </p:val>
                                        </p:tav>
                                      </p:tavLst>
                                    </p:anim>
                                    <p:anim calcmode="lin" valueType="num">
                                      <p:cBhvr>
                                        <p:cTn id="26" dur="500" fill="hold"/>
                                        <p:tgtEl>
                                          <p:spTgt spid="157699">
                                            <p:txEl>
                                              <p:pRg st="5" end="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b="1"/>
              <a:t>Function of Action</a:t>
            </a:r>
          </a:p>
        </p:txBody>
      </p:sp>
      <p:sp>
        <p:nvSpPr>
          <p:cNvPr id="20483" name="Rectangle 3"/>
          <p:cNvSpPr>
            <a:spLocks noGrp="1" noChangeArrowheads="1"/>
          </p:cNvSpPr>
          <p:nvPr>
            <p:ph type="body" idx="1"/>
          </p:nvPr>
        </p:nvSpPr>
        <p:spPr/>
        <p:txBody>
          <a:bodyPr/>
          <a:lstStyle/>
          <a:p>
            <a:pPr eaLnBrk="1" hangingPunct="1">
              <a:lnSpc>
                <a:spcPct val="90000"/>
              </a:lnSpc>
              <a:buFont typeface="Wingdings" panose="05000000000000000000" pitchFamily="2" charset="2"/>
              <a:buNone/>
            </a:pPr>
            <a:r>
              <a:rPr lang="en-US" altLang="en-US" sz="2400"/>
              <a:t>1. Does the movement involve moving the body or not?</a:t>
            </a:r>
          </a:p>
          <a:p>
            <a:pPr eaLnBrk="1" hangingPunct="1">
              <a:lnSpc>
                <a:spcPct val="90000"/>
              </a:lnSpc>
            </a:pPr>
            <a:r>
              <a:rPr lang="en-US" altLang="en-US" sz="2400"/>
              <a:t>i.e., standing still when shooting an arrow</a:t>
            </a:r>
          </a:p>
          <a:p>
            <a:pPr eaLnBrk="1" hangingPunct="1">
              <a:lnSpc>
                <a:spcPct val="90000"/>
              </a:lnSpc>
            </a:pPr>
            <a:r>
              <a:rPr lang="en-US" altLang="en-US" sz="2400"/>
              <a:t>i.e., moving while shooting</a:t>
            </a:r>
          </a:p>
          <a:p>
            <a:pPr eaLnBrk="1" hangingPunct="1">
              <a:lnSpc>
                <a:spcPct val="90000"/>
              </a:lnSpc>
              <a:buFont typeface="Wingdings" panose="05000000000000000000" pitchFamily="2" charset="2"/>
              <a:buNone/>
            </a:pPr>
            <a:r>
              <a:rPr lang="en-US" altLang="en-US" sz="2400"/>
              <a:t>2. Does the movement involve manipulating an object or</a:t>
            </a:r>
          </a:p>
          <a:p>
            <a:pPr eaLnBrk="1" hangingPunct="1">
              <a:lnSpc>
                <a:spcPct val="90000"/>
              </a:lnSpc>
              <a:buFont typeface="Wingdings" panose="05000000000000000000" pitchFamily="2" charset="2"/>
              <a:buNone/>
            </a:pPr>
            <a:r>
              <a:rPr lang="en-US" altLang="en-US" sz="2400"/>
              <a:t>not?</a:t>
            </a:r>
          </a:p>
          <a:p>
            <a:pPr eaLnBrk="1" hangingPunct="1">
              <a:lnSpc>
                <a:spcPct val="90000"/>
              </a:lnSpc>
            </a:pPr>
            <a:r>
              <a:rPr lang="en-US" altLang="en-US" sz="2400"/>
              <a:t>i.e., movement requires a ball, puck, stick, bat, racquet,</a:t>
            </a:r>
          </a:p>
          <a:p>
            <a:pPr eaLnBrk="1" hangingPunct="1">
              <a:lnSpc>
                <a:spcPct val="90000"/>
              </a:lnSpc>
              <a:buFont typeface="Wingdings" panose="05000000000000000000" pitchFamily="2" charset="2"/>
              <a:buNone/>
            </a:pPr>
            <a:r>
              <a:rPr lang="en-US" altLang="en-US" sz="2400"/>
              <a:t>paddle, tool, or another persons</a:t>
            </a:r>
          </a:p>
          <a:p>
            <a:pPr eaLnBrk="1" hangingPunct="1">
              <a:lnSpc>
                <a:spcPct val="90000"/>
              </a:lnSpc>
            </a:pPr>
            <a:r>
              <a:rPr lang="en-US" altLang="en-US" sz="2400"/>
              <a:t>i.e., movement does not require an object.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br>
              <a:rPr lang="en-GB" altLang="en-US" sz="4000"/>
            </a:br>
            <a:r>
              <a:rPr lang="en-GB" altLang="en-US" sz="4000"/>
              <a:t>Taxonomy with 16 skill categories.</a:t>
            </a:r>
            <a:br>
              <a:rPr lang="en-GB" altLang="en-US" sz="4000"/>
            </a:br>
            <a:endParaRPr lang="en-US" altLang="en-US" sz="4000"/>
          </a:p>
        </p:txBody>
      </p:sp>
      <p:sp>
        <p:nvSpPr>
          <p:cNvPr id="21507" name="Rectangle 3"/>
          <p:cNvSpPr>
            <a:spLocks noGrp="1" noChangeArrowheads="1"/>
          </p:cNvSpPr>
          <p:nvPr>
            <p:ph type="body" sz="half" idx="1"/>
          </p:nvPr>
        </p:nvSpPr>
        <p:spPr>
          <a:xfrm>
            <a:off x="661988" y="1905000"/>
            <a:ext cx="7439025" cy="4114800"/>
          </a:xfrm>
        </p:spPr>
        <p:txBody>
          <a:bodyPr/>
          <a:lstStyle/>
          <a:p>
            <a:pPr eaLnBrk="1" hangingPunct="1">
              <a:lnSpc>
                <a:spcPct val="80000"/>
              </a:lnSpc>
            </a:pPr>
            <a:r>
              <a:rPr lang="en-GB" altLang="en-US" sz="2400"/>
              <a:t>Developed with physical therapy in mind.</a:t>
            </a:r>
          </a:p>
          <a:p>
            <a:pPr eaLnBrk="1" hangingPunct="1">
              <a:lnSpc>
                <a:spcPct val="80000"/>
              </a:lnSpc>
            </a:pPr>
            <a:endParaRPr lang="en-GB" altLang="en-US" sz="2400"/>
          </a:p>
          <a:p>
            <a:pPr eaLnBrk="1" hangingPunct="1">
              <a:lnSpc>
                <a:spcPct val="80000"/>
              </a:lnSpc>
            </a:pPr>
            <a:r>
              <a:rPr lang="en-GB" altLang="en-US" sz="2400">
                <a:solidFill>
                  <a:srgbClr val="FFFF66"/>
                </a:solidFill>
              </a:rPr>
              <a:t>Skill level (1)</a:t>
            </a:r>
            <a:r>
              <a:rPr lang="en-GB" altLang="en-US" sz="2400"/>
              <a:t> similar to extreme closed end of open / closed continuum. </a:t>
            </a:r>
          </a:p>
          <a:p>
            <a:pPr eaLnBrk="1" hangingPunct="1">
              <a:lnSpc>
                <a:spcPct val="80000"/>
              </a:lnSpc>
            </a:pPr>
            <a:r>
              <a:rPr lang="en-GB" altLang="en-US" sz="2400">
                <a:solidFill>
                  <a:srgbClr val="FFFF66"/>
                </a:solidFill>
              </a:rPr>
              <a:t>Level 2</a:t>
            </a:r>
            <a:r>
              <a:rPr lang="en-GB" altLang="en-US" sz="2400"/>
              <a:t> – standing in stable environment but holding a tennis racquet. </a:t>
            </a:r>
          </a:p>
          <a:p>
            <a:pPr eaLnBrk="1" hangingPunct="1">
              <a:lnSpc>
                <a:spcPct val="80000"/>
              </a:lnSpc>
            </a:pPr>
            <a:r>
              <a:rPr lang="en-GB" altLang="en-US" sz="2400">
                <a:solidFill>
                  <a:srgbClr val="FFFF66"/>
                </a:solidFill>
              </a:rPr>
              <a:t>level 16</a:t>
            </a:r>
            <a:r>
              <a:rPr lang="en-GB" altLang="en-US" sz="2400"/>
              <a:t> - which could be running on to a forward pass in netball. (regulatory conditions change from one performance to another, person is manipulating an object, person is moving. </a:t>
            </a:r>
          </a:p>
          <a:p>
            <a:pPr eaLnBrk="1" hangingPunct="1">
              <a:lnSpc>
                <a:spcPct val="80000"/>
              </a:lnSpc>
              <a:buFont typeface="Wingdings" panose="05000000000000000000" pitchFamily="2" charset="2"/>
              <a:buNone/>
            </a:pPr>
            <a:endParaRPr lang="en-GB" altLang="en-US" sz="2400"/>
          </a:p>
          <a:p>
            <a:pPr eaLnBrk="1" hangingPunct="1">
              <a:lnSpc>
                <a:spcPct val="80000"/>
              </a:lnSpc>
            </a:pPr>
            <a:endParaRPr lang="en-US" altLang="en-US" sz="2400"/>
          </a:p>
        </p:txBody>
      </p:sp>
      <p:pic>
        <p:nvPicPr>
          <p:cNvPr id="21508" name="Picture 5" descr="girl">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7235825" y="836613"/>
            <a:ext cx="1619250" cy="1727200"/>
          </a:xfrm>
        </p:spPr>
      </p:pic>
      <p:pic>
        <p:nvPicPr>
          <p:cNvPr id="21509" name="Picture 8" descr="3">
            <a:hlinkClick r:id="rId5"/>
          </p:cNvPr>
          <p:cNvPicPr>
            <a:picLocks noGrp="1" noChangeAspect="1" noChangeArrowheads="1"/>
          </p:cNvPicPr>
          <p:nvPr>
            <p:ph sz="quarter" idx="3"/>
          </p:nvPr>
        </p:nvPicPr>
        <p:blipFill>
          <a:blip r:embed="rId6">
            <a:extLst>
              <a:ext uri="{28A0092B-C50C-407E-A947-70E740481C1C}">
                <a14:useLocalDpi xmlns:a14="http://schemas.microsoft.com/office/drawing/2010/main" val="0"/>
              </a:ext>
            </a:extLst>
          </a:blip>
          <a:srcRect/>
          <a:stretch>
            <a:fillRect/>
          </a:stretch>
        </p:blipFill>
        <p:spPr>
          <a:xfrm>
            <a:off x="6156325" y="5084763"/>
            <a:ext cx="2703513" cy="1773237"/>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z="4000" b="1"/>
              <a:t>Motor Abilities:</a:t>
            </a:r>
            <a:br>
              <a:rPr lang="en-GB" altLang="en-US" sz="4000" b="1"/>
            </a:br>
            <a:r>
              <a:rPr lang="en-GB" altLang="en-US" sz="4000" b="1"/>
              <a:t>Natural ability or learned skill?</a:t>
            </a:r>
          </a:p>
        </p:txBody>
      </p:sp>
      <p:sp>
        <p:nvSpPr>
          <p:cNvPr id="22531" name="Rectangle 3"/>
          <p:cNvSpPr>
            <a:spLocks noGrp="1" noChangeArrowheads="1"/>
          </p:cNvSpPr>
          <p:nvPr>
            <p:ph type="body" idx="1"/>
          </p:nvPr>
        </p:nvSpPr>
        <p:spPr>
          <a:xfrm>
            <a:off x="301625" y="1196975"/>
            <a:ext cx="8540750" cy="4902200"/>
          </a:xfrm>
        </p:spPr>
        <p:txBody>
          <a:bodyPr/>
          <a:lstStyle/>
          <a:p>
            <a:pPr eaLnBrk="1" hangingPunct="1">
              <a:lnSpc>
                <a:spcPct val="80000"/>
              </a:lnSpc>
            </a:pPr>
            <a:endParaRPr lang="en-GB" altLang="en-US" sz="2800"/>
          </a:p>
          <a:p>
            <a:pPr eaLnBrk="1" hangingPunct="1">
              <a:lnSpc>
                <a:spcPct val="80000"/>
              </a:lnSpc>
            </a:pPr>
            <a:endParaRPr lang="en-GB" altLang="en-US" sz="2800"/>
          </a:p>
          <a:p>
            <a:pPr eaLnBrk="1" hangingPunct="1">
              <a:lnSpc>
                <a:spcPct val="80000"/>
              </a:lnSpc>
            </a:pPr>
            <a:r>
              <a:rPr lang="en-GB" altLang="en-US" sz="2800"/>
              <a:t>Born with certain abilities but not with skill</a:t>
            </a:r>
          </a:p>
          <a:p>
            <a:pPr eaLnBrk="1" hangingPunct="1">
              <a:lnSpc>
                <a:spcPct val="80000"/>
              </a:lnSpc>
            </a:pPr>
            <a:r>
              <a:rPr lang="en-GB" altLang="en-US" sz="2800"/>
              <a:t>Learning is critical in skill development</a:t>
            </a:r>
          </a:p>
          <a:p>
            <a:pPr eaLnBrk="1" hangingPunct="1">
              <a:lnSpc>
                <a:spcPct val="80000"/>
              </a:lnSpc>
            </a:pPr>
            <a:r>
              <a:rPr lang="en-GB" altLang="en-US" sz="2800"/>
              <a:t>Abilities are relatively innate</a:t>
            </a:r>
            <a:endParaRPr lang="en-GB" altLang="en-US" sz="2800" b="1" i="1" u="sng"/>
          </a:p>
          <a:p>
            <a:pPr eaLnBrk="1" hangingPunct="1">
              <a:lnSpc>
                <a:spcPct val="80000"/>
              </a:lnSpc>
            </a:pPr>
            <a:endParaRPr lang="en-GB" altLang="en-US" sz="2800" b="1" i="1" u="sng"/>
          </a:p>
          <a:p>
            <a:pPr eaLnBrk="1" hangingPunct="1">
              <a:lnSpc>
                <a:spcPct val="80000"/>
              </a:lnSpc>
            </a:pPr>
            <a:r>
              <a:rPr lang="en-GB" altLang="en-US" sz="2800" b="1" i="1" u="sng"/>
              <a:t>Fleishman (1972); Fleishman &amp; Quaintance ( 1984)</a:t>
            </a:r>
            <a:endParaRPr lang="en-GB" altLang="en-US" sz="2800"/>
          </a:p>
          <a:p>
            <a:pPr eaLnBrk="1" hangingPunct="1">
              <a:lnSpc>
                <a:spcPct val="80000"/>
              </a:lnSpc>
            </a:pPr>
            <a:r>
              <a:rPr lang="ja-JP" altLang="en-GB" sz="2800"/>
              <a:t>‘</a:t>
            </a:r>
            <a:r>
              <a:rPr lang="en-GB" altLang="ja-JP" sz="2800"/>
              <a:t>General capacity of the individual</a:t>
            </a:r>
            <a:r>
              <a:rPr lang="ja-JP" altLang="en-GB" sz="2800"/>
              <a:t>’</a:t>
            </a:r>
            <a:endParaRPr lang="en-GB" altLang="ja-JP" sz="2800" b="1" i="1" u="sng"/>
          </a:p>
          <a:p>
            <a:pPr eaLnBrk="1" hangingPunct="1">
              <a:lnSpc>
                <a:spcPct val="80000"/>
              </a:lnSpc>
            </a:pPr>
            <a:endParaRPr lang="en-GB" altLang="en-US" sz="2800" b="1" i="1" u="sng"/>
          </a:p>
          <a:p>
            <a:pPr eaLnBrk="1" hangingPunct="1">
              <a:lnSpc>
                <a:spcPct val="80000"/>
              </a:lnSpc>
            </a:pPr>
            <a:r>
              <a:rPr lang="en-GB" altLang="en-US" sz="2800" b="1" i="1" u="sng"/>
              <a:t>Magill (2001)</a:t>
            </a:r>
            <a:endParaRPr lang="en-GB" altLang="en-US" sz="2800"/>
          </a:p>
          <a:p>
            <a:pPr eaLnBrk="1" hangingPunct="1">
              <a:lnSpc>
                <a:spcPct val="80000"/>
              </a:lnSpc>
            </a:pPr>
            <a:r>
              <a:rPr lang="en-GB" altLang="en-US" sz="2800"/>
              <a:t>Motor ability is a general trait or capacity of an individual that is related to the performance of a variety of skills or tasks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a:t>Task…</a:t>
            </a:r>
          </a:p>
        </p:txBody>
      </p:sp>
      <p:sp>
        <p:nvSpPr>
          <p:cNvPr id="23555" name="Rectangle 3"/>
          <p:cNvSpPr>
            <a:spLocks noGrp="1" noChangeArrowheads="1"/>
          </p:cNvSpPr>
          <p:nvPr>
            <p:ph type="body" idx="1"/>
          </p:nvPr>
        </p:nvSpPr>
        <p:spPr/>
        <p:txBody>
          <a:bodyPr/>
          <a:lstStyle/>
          <a:p>
            <a:pPr eaLnBrk="1" hangingPunct="1"/>
            <a:r>
              <a:rPr lang="en-GB" altLang="en-US"/>
              <a:t>Organise into groups of 3…</a:t>
            </a:r>
          </a:p>
          <a:p>
            <a:pPr eaLnBrk="1" hangingPunct="1"/>
            <a:r>
              <a:rPr lang="en-GB" altLang="en-US"/>
              <a:t>1 Participant</a:t>
            </a:r>
          </a:p>
          <a:p>
            <a:pPr eaLnBrk="1" hangingPunct="1"/>
            <a:r>
              <a:rPr lang="en-GB" altLang="en-US"/>
              <a:t>1 Instructor</a:t>
            </a:r>
          </a:p>
          <a:p>
            <a:pPr eaLnBrk="1" hangingPunct="1"/>
            <a:r>
              <a:rPr lang="en-GB" altLang="en-US"/>
              <a:t>Observer/s – note down methods used…</a:t>
            </a:r>
          </a:p>
          <a:p>
            <a:pPr eaLnBrk="1" hangingPunct="1"/>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z="3200" b="1"/>
              <a:t>PRACTICAL IMPLICATIONS OF THE ANALYSIS OF MOVEMENT PATTERNS</a:t>
            </a:r>
          </a:p>
        </p:txBody>
      </p:sp>
      <p:sp>
        <p:nvSpPr>
          <p:cNvPr id="24579" name="Rectangle 3"/>
          <p:cNvSpPr>
            <a:spLocks noGrp="1" noChangeArrowheads="1"/>
          </p:cNvSpPr>
          <p:nvPr>
            <p:ph type="body" idx="1"/>
          </p:nvPr>
        </p:nvSpPr>
        <p:spPr/>
        <p:txBody>
          <a:bodyPr/>
          <a:lstStyle/>
          <a:p>
            <a:pPr eaLnBrk="1" hangingPunct="1">
              <a:lnSpc>
                <a:spcPct val="90000"/>
              </a:lnSpc>
            </a:pPr>
            <a:endParaRPr lang="en-GB" altLang="en-US" sz="2400" b="1"/>
          </a:p>
          <a:p>
            <a:pPr eaLnBrk="1" hangingPunct="1">
              <a:lnSpc>
                <a:spcPct val="90000"/>
              </a:lnSpc>
            </a:pPr>
            <a:r>
              <a:rPr lang="en-GB" altLang="en-US" sz="2400" b="1"/>
              <a:t>Identification of:</a:t>
            </a:r>
            <a:endParaRPr lang="en-GB" altLang="en-US" sz="2400"/>
          </a:p>
          <a:p>
            <a:pPr algn="ctr" eaLnBrk="1" hangingPunct="1">
              <a:lnSpc>
                <a:spcPct val="90000"/>
              </a:lnSpc>
            </a:pPr>
            <a:r>
              <a:rPr lang="en-GB" altLang="en-US" sz="2400"/>
              <a:t>Objectives / End Result</a:t>
            </a:r>
          </a:p>
          <a:p>
            <a:pPr algn="ctr" eaLnBrk="1" hangingPunct="1">
              <a:lnSpc>
                <a:spcPct val="90000"/>
              </a:lnSpc>
            </a:pPr>
            <a:r>
              <a:rPr lang="en-GB" altLang="en-US" sz="2400"/>
              <a:t>Movement &amp; Sub movements</a:t>
            </a:r>
          </a:p>
          <a:p>
            <a:pPr algn="ctr" eaLnBrk="1" hangingPunct="1">
              <a:lnSpc>
                <a:spcPct val="90000"/>
              </a:lnSpc>
            </a:pPr>
            <a:r>
              <a:rPr lang="en-GB" altLang="en-US" sz="2400"/>
              <a:t>Environmental regulations</a:t>
            </a:r>
          </a:p>
          <a:p>
            <a:pPr lvl="1" algn="ctr" eaLnBrk="1" hangingPunct="1">
              <a:lnSpc>
                <a:spcPct val="90000"/>
              </a:lnSpc>
            </a:pPr>
            <a:r>
              <a:rPr lang="en-GB" altLang="en-US" sz="2000">
                <a:ea typeface="Arial" panose="020B0604020202020204" pitchFamily="34" charset="0"/>
              </a:rPr>
              <a:t>(How will environment influence the task?)</a:t>
            </a:r>
          </a:p>
          <a:p>
            <a:pPr algn="ctr" eaLnBrk="1" hangingPunct="1">
              <a:lnSpc>
                <a:spcPct val="90000"/>
              </a:lnSpc>
            </a:pPr>
            <a:r>
              <a:rPr lang="en-GB" altLang="en-US" sz="2400"/>
              <a:t>Critical Components</a:t>
            </a:r>
          </a:p>
          <a:p>
            <a:pPr lvl="1" algn="ctr" eaLnBrk="1" hangingPunct="1">
              <a:lnSpc>
                <a:spcPct val="90000"/>
              </a:lnSpc>
            </a:pPr>
            <a:r>
              <a:rPr lang="en-GB" altLang="en-US" sz="2000">
                <a:ea typeface="Arial" panose="020B0604020202020204" pitchFamily="34" charset="0"/>
              </a:rPr>
              <a:t>(What have you got to get right?)</a:t>
            </a:r>
          </a:p>
          <a:p>
            <a:pPr algn="ctr" eaLnBrk="1" hangingPunct="1">
              <a:lnSpc>
                <a:spcPct val="90000"/>
              </a:lnSpc>
            </a:pPr>
            <a:r>
              <a:rPr lang="en-GB" altLang="en-US" sz="2400"/>
              <a:t>What makes the task difficult</a:t>
            </a:r>
          </a:p>
          <a:p>
            <a:pPr algn="ctr" eaLnBrk="1" hangingPunct="1">
              <a:lnSpc>
                <a:spcPct val="90000"/>
              </a:lnSpc>
            </a:pPr>
            <a:r>
              <a:rPr lang="en-GB" altLang="en-US" sz="2400"/>
              <a:t>How can the task be regulated</a:t>
            </a:r>
          </a:p>
          <a:p>
            <a:pPr lvl="1" algn="ctr" eaLnBrk="1" hangingPunct="1">
              <a:lnSpc>
                <a:spcPct val="90000"/>
              </a:lnSpc>
            </a:pPr>
            <a:r>
              <a:rPr lang="en-GB" altLang="en-US" sz="2000">
                <a:ea typeface="Arial" panose="020B0604020202020204" pitchFamily="34" charset="0"/>
              </a:rPr>
              <a:t>(Type of feedback and when given?)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b="1" u="sng"/>
              <a:t>Stages of Learning</a:t>
            </a:r>
          </a:p>
        </p:txBody>
      </p:sp>
      <p:sp>
        <p:nvSpPr>
          <p:cNvPr id="25603" name="Rectangle 3"/>
          <p:cNvSpPr>
            <a:spLocks noGrp="1" noChangeArrowheads="1"/>
          </p:cNvSpPr>
          <p:nvPr>
            <p:ph type="body" idx="1"/>
          </p:nvPr>
        </p:nvSpPr>
        <p:spPr/>
        <p:txBody>
          <a:bodyPr/>
          <a:lstStyle/>
          <a:p>
            <a:pPr marL="609600" indent="-609600" eaLnBrk="1" hangingPunct="1"/>
            <a:endParaRPr lang="en-GB" altLang="en-US" b="1" u="sng"/>
          </a:p>
          <a:p>
            <a:pPr marL="609600" indent="-609600" eaLnBrk="1" hangingPunct="1"/>
            <a:r>
              <a:rPr lang="en-GB" altLang="en-US" b="1" i="1" u="sng"/>
              <a:t>Fitts &amp; Posner (1967); Anderson (1982, 1995)</a:t>
            </a:r>
            <a:endParaRPr lang="en-GB" altLang="en-US"/>
          </a:p>
          <a:p>
            <a:pPr marL="609600" indent="-609600" eaLnBrk="1" hangingPunct="1">
              <a:buFont typeface="Wingdings" panose="05000000000000000000" pitchFamily="2" charset="2"/>
              <a:buAutoNum type="arabicPeriod"/>
            </a:pPr>
            <a:r>
              <a:rPr lang="en-GB" altLang="en-US"/>
              <a:t>Cognitive Phase</a:t>
            </a:r>
          </a:p>
          <a:p>
            <a:pPr marL="609600" indent="-609600" eaLnBrk="1" hangingPunct="1">
              <a:buFont typeface="Wingdings" panose="05000000000000000000" pitchFamily="2" charset="2"/>
              <a:buAutoNum type="arabicPeriod"/>
            </a:pPr>
            <a:r>
              <a:rPr lang="en-GB" altLang="en-US"/>
              <a:t>Associative Phase</a:t>
            </a:r>
          </a:p>
          <a:p>
            <a:pPr marL="609600" indent="-609600" eaLnBrk="1" hangingPunct="1">
              <a:buFont typeface="Wingdings" panose="05000000000000000000" pitchFamily="2" charset="2"/>
              <a:buAutoNum type="arabicPeriod"/>
            </a:pPr>
            <a:r>
              <a:rPr lang="en-GB" altLang="en-US"/>
              <a:t>Autonomous Phase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Cognitive Phase</a:t>
            </a:r>
            <a:endParaRPr lang="en-US" altLang="en-US"/>
          </a:p>
        </p:txBody>
      </p:sp>
      <p:sp>
        <p:nvSpPr>
          <p:cNvPr id="151555" name="Rectangle 3"/>
          <p:cNvSpPr>
            <a:spLocks noGrp="1" noChangeArrowheads="1"/>
          </p:cNvSpPr>
          <p:nvPr>
            <p:ph type="body" sz="half" idx="1"/>
          </p:nvPr>
        </p:nvSpPr>
        <p:spPr>
          <a:xfrm>
            <a:off x="250825" y="1905000"/>
            <a:ext cx="8424863" cy="4114800"/>
          </a:xfrm>
        </p:spPr>
        <p:txBody>
          <a:bodyPr/>
          <a:lstStyle/>
          <a:p>
            <a:pPr eaLnBrk="1" hangingPunct="1">
              <a:lnSpc>
                <a:spcPct val="80000"/>
              </a:lnSpc>
            </a:pPr>
            <a:r>
              <a:rPr lang="en-GB" altLang="en-US" sz="2400"/>
              <a:t>Primary Concern to understand what is to be done – how is performance to be scored, how best to attempt first few trials.</a:t>
            </a:r>
          </a:p>
          <a:p>
            <a:pPr eaLnBrk="1" hangingPunct="1">
              <a:lnSpc>
                <a:spcPct val="80000"/>
              </a:lnSpc>
            </a:pPr>
            <a:r>
              <a:rPr lang="en-GB" altLang="en-US" sz="2400"/>
              <a:t>Considerable cognitive activity required to determine appropriate strategies.</a:t>
            </a:r>
          </a:p>
          <a:p>
            <a:pPr eaLnBrk="1" hangingPunct="1">
              <a:lnSpc>
                <a:spcPct val="80000"/>
              </a:lnSpc>
            </a:pPr>
            <a:endParaRPr lang="en-GB" altLang="en-US" sz="2400"/>
          </a:p>
          <a:p>
            <a:pPr eaLnBrk="1" hangingPunct="1">
              <a:lnSpc>
                <a:spcPct val="80000"/>
              </a:lnSpc>
            </a:pPr>
            <a:endParaRPr lang="en-GB" altLang="en-US" sz="2400"/>
          </a:p>
          <a:p>
            <a:pPr eaLnBrk="1" hangingPunct="1">
              <a:lnSpc>
                <a:spcPct val="80000"/>
              </a:lnSpc>
            </a:pPr>
            <a:endParaRPr lang="en-GB" altLang="en-US" sz="2400"/>
          </a:p>
          <a:p>
            <a:pPr eaLnBrk="1" hangingPunct="1">
              <a:lnSpc>
                <a:spcPct val="80000"/>
              </a:lnSpc>
            </a:pPr>
            <a:r>
              <a:rPr lang="en-GB" altLang="en-US" sz="2400"/>
              <a:t>Good strategies are retained / inappropriate ones are discarded.</a:t>
            </a:r>
          </a:p>
          <a:p>
            <a:pPr eaLnBrk="1" hangingPunct="1">
              <a:lnSpc>
                <a:spcPct val="80000"/>
              </a:lnSpc>
            </a:pPr>
            <a:r>
              <a:rPr lang="en-GB" altLang="en-US" sz="2400"/>
              <a:t>Performance gains – dramatic.</a:t>
            </a:r>
          </a:p>
          <a:p>
            <a:pPr eaLnBrk="1" hangingPunct="1">
              <a:lnSpc>
                <a:spcPct val="80000"/>
              </a:lnSpc>
            </a:pPr>
            <a:r>
              <a:rPr lang="en-GB" altLang="en-US" sz="2400"/>
              <a:t>Performance inconsistent – attempting different ways of solving the problem.</a:t>
            </a:r>
          </a:p>
          <a:p>
            <a:pPr eaLnBrk="1" hangingPunct="1">
              <a:lnSpc>
                <a:spcPct val="80000"/>
              </a:lnSpc>
            </a:pPr>
            <a:r>
              <a:rPr lang="en-GB" altLang="en-US" sz="2400"/>
              <a:t>Use of instructions, augmented feedback and other training techniques are most effective during this phase.</a:t>
            </a:r>
          </a:p>
          <a:p>
            <a:pPr eaLnBrk="1" hangingPunct="1">
              <a:lnSpc>
                <a:spcPct val="80000"/>
              </a:lnSpc>
            </a:pPr>
            <a:r>
              <a:rPr lang="en-GB" altLang="en-US" sz="2400"/>
              <a:t>Adams (1971) termed this stage the verbal-motor stage.</a:t>
            </a:r>
          </a:p>
          <a:p>
            <a:pPr eaLnBrk="1" hangingPunct="1">
              <a:lnSpc>
                <a:spcPct val="80000"/>
              </a:lnSpc>
            </a:pPr>
            <a:endParaRPr lang="en-US" altLang="en-US" sz="2400"/>
          </a:p>
        </p:txBody>
      </p:sp>
      <p:pic>
        <p:nvPicPr>
          <p:cNvPr id="151556" name="Picture 4" descr="cindybail">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6156325" y="260350"/>
            <a:ext cx="1871663" cy="1512888"/>
          </a:xfrm>
        </p:spPr>
      </p:pic>
      <p:pic>
        <p:nvPicPr>
          <p:cNvPr id="151559" name="Picture 7" descr="niki">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27538" y="2924175"/>
            <a:ext cx="1979612"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1555">
                                            <p:txEl>
                                              <p:pRg st="0" end="0"/>
                                            </p:txEl>
                                          </p:spTgt>
                                        </p:tgtEl>
                                        <p:attrNameLst>
                                          <p:attrName>style.visibility</p:attrName>
                                        </p:attrNameLst>
                                      </p:cBhvr>
                                      <p:to>
                                        <p:strVal val="visible"/>
                                      </p:to>
                                    </p:set>
                                    <p:anim calcmode="lin" valueType="num">
                                      <p:cBhvr>
                                        <p:cTn id="7" dur="500" fill="hold"/>
                                        <p:tgtEl>
                                          <p:spTgt spid="15155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1555">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151555">
                                            <p:txEl>
                                              <p:pRg st="1" end="1"/>
                                            </p:txEl>
                                          </p:spTgt>
                                        </p:tgtEl>
                                        <p:attrNameLst>
                                          <p:attrName>style.visibility</p:attrName>
                                        </p:attrNameLst>
                                      </p:cBhvr>
                                      <p:to>
                                        <p:strVal val="visible"/>
                                      </p:to>
                                    </p:set>
                                    <p:anim calcmode="lin" valueType="num">
                                      <p:cBhvr>
                                        <p:cTn id="11" dur="500" fill="hold"/>
                                        <p:tgtEl>
                                          <p:spTgt spid="151555">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1555">
                                            <p:txEl>
                                              <p:pRg st="1" end="1"/>
                                            </p:txEl>
                                          </p:spTgt>
                                        </p:tgtEl>
                                        <p:attrNameLst>
                                          <p:attrName>ppt_h</p:attrName>
                                        </p:attrNameLst>
                                      </p:cBhvr>
                                      <p:tavLst>
                                        <p:tav tm="0">
                                          <p:val>
                                            <p:fltVal val="0"/>
                                          </p:val>
                                        </p:tav>
                                        <p:tav tm="100000">
                                          <p:val>
                                            <p:strVal val="#ppt_h"/>
                                          </p:val>
                                        </p:tav>
                                      </p:tavLst>
                                    </p:anim>
                                  </p:childTnLst>
                                </p:cTn>
                              </p:par>
                              <p:par>
                                <p:cTn id="13" presetID="2" presetClass="entr" presetSubtype="4" fill="hold" nodeType="withEffect">
                                  <p:stCondLst>
                                    <p:cond delay="0"/>
                                  </p:stCondLst>
                                  <p:childTnLst>
                                    <p:set>
                                      <p:cBhvr>
                                        <p:cTn id="14" dur="1" fill="hold">
                                          <p:stCondLst>
                                            <p:cond delay="0"/>
                                          </p:stCondLst>
                                        </p:cTn>
                                        <p:tgtEl>
                                          <p:spTgt spid="151556"/>
                                        </p:tgtEl>
                                        <p:attrNameLst>
                                          <p:attrName>style.visibility</p:attrName>
                                        </p:attrNameLst>
                                      </p:cBhvr>
                                      <p:to>
                                        <p:strVal val="visible"/>
                                      </p:to>
                                    </p:set>
                                    <p:anim calcmode="lin" valueType="num">
                                      <p:cBhvr additive="base">
                                        <p:cTn id="15" dur="500" fill="hold"/>
                                        <p:tgtEl>
                                          <p:spTgt spid="151556"/>
                                        </p:tgtEl>
                                        <p:attrNameLst>
                                          <p:attrName>ppt_x</p:attrName>
                                        </p:attrNameLst>
                                      </p:cBhvr>
                                      <p:tavLst>
                                        <p:tav tm="0">
                                          <p:val>
                                            <p:strVal val="#ppt_x"/>
                                          </p:val>
                                        </p:tav>
                                        <p:tav tm="100000">
                                          <p:val>
                                            <p:strVal val="#ppt_x"/>
                                          </p:val>
                                        </p:tav>
                                      </p:tavLst>
                                    </p:anim>
                                    <p:anim calcmode="lin" valueType="num">
                                      <p:cBhvr additive="base">
                                        <p:cTn id="16" dur="500" fill="hold"/>
                                        <p:tgtEl>
                                          <p:spTgt spid="151556"/>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3" presetClass="entr" presetSubtype="16" fill="hold" nodeType="clickEffect">
                                  <p:stCondLst>
                                    <p:cond delay="0"/>
                                  </p:stCondLst>
                                  <p:childTnLst>
                                    <p:set>
                                      <p:cBhvr>
                                        <p:cTn id="20" dur="1" fill="hold">
                                          <p:stCondLst>
                                            <p:cond delay="0"/>
                                          </p:stCondLst>
                                        </p:cTn>
                                        <p:tgtEl>
                                          <p:spTgt spid="151555">
                                            <p:txEl>
                                              <p:pRg st="5" end="5"/>
                                            </p:txEl>
                                          </p:spTgt>
                                        </p:tgtEl>
                                        <p:attrNameLst>
                                          <p:attrName>style.visibility</p:attrName>
                                        </p:attrNameLst>
                                      </p:cBhvr>
                                      <p:to>
                                        <p:strVal val="visible"/>
                                      </p:to>
                                    </p:set>
                                    <p:anim calcmode="lin" valueType="num">
                                      <p:cBhvr>
                                        <p:cTn id="21" dur="500" fill="hold"/>
                                        <p:tgtEl>
                                          <p:spTgt spid="151555">
                                            <p:txEl>
                                              <p:pRg st="5" end="5"/>
                                            </p:txEl>
                                          </p:spTgt>
                                        </p:tgtEl>
                                        <p:attrNameLst>
                                          <p:attrName>ppt_w</p:attrName>
                                        </p:attrNameLst>
                                      </p:cBhvr>
                                      <p:tavLst>
                                        <p:tav tm="0">
                                          <p:val>
                                            <p:fltVal val="0"/>
                                          </p:val>
                                        </p:tav>
                                        <p:tav tm="100000">
                                          <p:val>
                                            <p:strVal val="#ppt_w"/>
                                          </p:val>
                                        </p:tav>
                                      </p:tavLst>
                                    </p:anim>
                                    <p:anim calcmode="lin" valueType="num">
                                      <p:cBhvr>
                                        <p:cTn id="22" dur="500" fill="hold"/>
                                        <p:tgtEl>
                                          <p:spTgt spid="151555">
                                            <p:txEl>
                                              <p:pRg st="5" end="5"/>
                                            </p:txEl>
                                          </p:spTgt>
                                        </p:tgtEl>
                                        <p:attrNameLst>
                                          <p:attrName>ppt_h</p:attrName>
                                        </p:attrNameLst>
                                      </p:cBhvr>
                                      <p:tavLst>
                                        <p:tav tm="0">
                                          <p:val>
                                            <p:fltVal val="0"/>
                                          </p:val>
                                        </p:tav>
                                        <p:tav tm="100000">
                                          <p:val>
                                            <p:strVal val="#ppt_h"/>
                                          </p:val>
                                        </p:tav>
                                      </p:tavLst>
                                    </p:anim>
                                  </p:childTnLst>
                                </p:cTn>
                              </p:par>
                              <p:par>
                                <p:cTn id="23" presetID="23" presetClass="entr" presetSubtype="16" fill="hold" nodeType="withEffect">
                                  <p:stCondLst>
                                    <p:cond delay="0"/>
                                  </p:stCondLst>
                                  <p:childTnLst>
                                    <p:set>
                                      <p:cBhvr>
                                        <p:cTn id="24" dur="1" fill="hold">
                                          <p:stCondLst>
                                            <p:cond delay="0"/>
                                          </p:stCondLst>
                                        </p:cTn>
                                        <p:tgtEl>
                                          <p:spTgt spid="151555">
                                            <p:txEl>
                                              <p:pRg st="6" end="6"/>
                                            </p:txEl>
                                          </p:spTgt>
                                        </p:tgtEl>
                                        <p:attrNameLst>
                                          <p:attrName>style.visibility</p:attrName>
                                        </p:attrNameLst>
                                      </p:cBhvr>
                                      <p:to>
                                        <p:strVal val="visible"/>
                                      </p:to>
                                    </p:set>
                                    <p:anim calcmode="lin" valueType="num">
                                      <p:cBhvr>
                                        <p:cTn id="25" dur="500" fill="hold"/>
                                        <p:tgtEl>
                                          <p:spTgt spid="151555">
                                            <p:txEl>
                                              <p:pRg st="6" end="6"/>
                                            </p:txEl>
                                          </p:spTgt>
                                        </p:tgtEl>
                                        <p:attrNameLst>
                                          <p:attrName>ppt_w</p:attrName>
                                        </p:attrNameLst>
                                      </p:cBhvr>
                                      <p:tavLst>
                                        <p:tav tm="0">
                                          <p:val>
                                            <p:fltVal val="0"/>
                                          </p:val>
                                        </p:tav>
                                        <p:tav tm="100000">
                                          <p:val>
                                            <p:strVal val="#ppt_w"/>
                                          </p:val>
                                        </p:tav>
                                      </p:tavLst>
                                    </p:anim>
                                    <p:anim calcmode="lin" valueType="num">
                                      <p:cBhvr>
                                        <p:cTn id="26" dur="500" fill="hold"/>
                                        <p:tgtEl>
                                          <p:spTgt spid="151555">
                                            <p:txEl>
                                              <p:pRg st="6" end="6"/>
                                            </p:txEl>
                                          </p:spTgt>
                                        </p:tgtEl>
                                        <p:attrNameLst>
                                          <p:attrName>ppt_h</p:attrName>
                                        </p:attrNameLst>
                                      </p:cBhvr>
                                      <p:tavLst>
                                        <p:tav tm="0">
                                          <p:val>
                                            <p:fltVal val="0"/>
                                          </p:val>
                                        </p:tav>
                                        <p:tav tm="100000">
                                          <p:val>
                                            <p:strVal val="#ppt_h"/>
                                          </p:val>
                                        </p:tav>
                                      </p:tavLst>
                                    </p:anim>
                                  </p:childTnLst>
                                </p:cTn>
                              </p:par>
                              <p:par>
                                <p:cTn id="27" presetID="23" presetClass="entr" presetSubtype="16" fill="hold" nodeType="withEffect">
                                  <p:stCondLst>
                                    <p:cond delay="0"/>
                                  </p:stCondLst>
                                  <p:childTnLst>
                                    <p:set>
                                      <p:cBhvr>
                                        <p:cTn id="28" dur="1" fill="hold">
                                          <p:stCondLst>
                                            <p:cond delay="0"/>
                                          </p:stCondLst>
                                        </p:cTn>
                                        <p:tgtEl>
                                          <p:spTgt spid="151555">
                                            <p:txEl>
                                              <p:pRg st="7" end="7"/>
                                            </p:txEl>
                                          </p:spTgt>
                                        </p:tgtEl>
                                        <p:attrNameLst>
                                          <p:attrName>style.visibility</p:attrName>
                                        </p:attrNameLst>
                                      </p:cBhvr>
                                      <p:to>
                                        <p:strVal val="visible"/>
                                      </p:to>
                                    </p:set>
                                    <p:anim calcmode="lin" valueType="num">
                                      <p:cBhvr>
                                        <p:cTn id="29" dur="500" fill="hold"/>
                                        <p:tgtEl>
                                          <p:spTgt spid="151555">
                                            <p:txEl>
                                              <p:pRg st="7" end="7"/>
                                            </p:txEl>
                                          </p:spTgt>
                                        </p:tgtEl>
                                        <p:attrNameLst>
                                          <p:attrName>ppt_w</p:attrName>
                                        </p:attrNameLst>
                                      </p:cBhvr>
                                      <p:tavLst>
                                        <p:tav tm="0">
                                          <p:val>
                                            <p:fltVal val="0"/>
                                          </p:val>
                                        </p:tav>
                                        <p:tav tm="100000">
                                          <p:val>
                                            <p:strVal val="#ppt_w"/>
                                          </p:val>
                                        </p:tav>
                                      </p:tavLst>
                                    </p:anim>
                                    <p:anim calcmode="lin" valueType="num">
                                      <p:cBhvr>
                                        <p:cTn id="30" dur="500" fill="hold"/>
                                        <p:tgtEl>
                                          <p:spTgt spid="151555">
                                            <p:txEl>
                                              <p:pRg st="7" end="7"/>
                                            </p:txEl>
                                          </p:spTgt>
                                        </p:tgtEl>
                                        <p:attrNameLst>
                                          <p:attrName>ppt_h</p:attrName>
                                        </p:attrNameLst>
                                      </p:cBhvr>
                                      <p:tavLst>
                                        <p:tav tm="0">
                                          <p:val>
                                            <p:fltVal val="0"/>
                                          </p:val>
                                        </p:tav>
                                        <p:tav tm="100000">
                                          <p:val>
                                            <p:strVal val="#ppt_h"/>
                                          </p:val>
                                        </p:tav>
                                      </p:tavLst>
                                    </p:anim>
                                  </p:childTnLst>
                                </p:cTn>
                              </p:par>
                              <p:par>
                                <p:cTn id="31" presetID="8" presetClass="entr" presetSubtype="16" fill="hold" nodeType="withEffect">
                                  <p:stCondLst>
                                    <p:cond delay="0"/>
                                  </p:stCondLst>
                                  <p:childTnLst>
                                    <p:set>
                                      <p:cBhvr>
                                        <p:cTn id="32" dur="1" fill="hold">
                                          <p:stCondLst>
                                            <p:cond delay="0"/>
                                          </p:stCondLst>
                                        </p:cTn>
                                        <p:tgtEl>
                                          <p:spTgt spid="151559"/>
                                        </p:tgtEl>
                                        <p:attrNameLst>
                                          <p:attrName>style.visibility</p:attrName>
                                        </p:attrNameLst>
                                      </p:cBhvr>
                                      <p:to>
                                        <p:strVal val="visible"/>
                                      </p:to>
                                    </p:set>
                                    <p:animEffect transition="in" filter="diamond(in)">
                                      <p:cBhvr>
                                        <p:cTn id="33" dur="2000"/>
                                        <p:tgtEl>
                                          <p:spTgt spid="151559"/>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23" presetClass="entr" presetSubtype="16" fill="hold" nodeType="clickEffect">
                                  <p:stCondLst>
                                    <p:cond delay="0"/>
                                  </p:stCondLst>
                                  <p:childTnLst>
                                    <p:set>
                                      <p:cBhvr>
                                        <p:cTn id="37" dur="1" fill="hold">
                                          <p:stCondLst>
                                            <p:cond delay="0"/>
                                          </p:stCondLst>
                                        </p:cTn>
                                        <p:tgtEl>
                                          <p:spTgt spid="151555">
                                            <p:txEl>
                                              <p:pRg st="8" end="8"/>
                                            </p:txEl>
                                          </p:spTgt>
                                        </p:tgtEl>
                                        <p:attrNameLst>
                                          <p:attrName>style.visibility</p:attrName>
                                        </p:attrNameLst>
                                      </p:cBhvr>
                                      <p:to>
                                        <p:strVal val="visible"/>
                                      </p:to>
                                    </p:set>
                                    <p:anim calcmode="lin" valueType="num">
                                      <p:cBhvr>
                                        <p:cTn id="38" dur="500" fill="hold"/>
                                        <p:tgtEl>
                                          <p:spTgt spid="151555">
                                            <p:txEl>
                                              <p:pRg st="8" end="8"/>
                                            </p:txEl>
                                          </p:spTgt>
                                        </p:tgtEl>
                                        <p:attrNameLst>
                                          <p:attrName>ppt_w</p:attrName>
                                        </p:attrNameLst>
                                      </p:cBhvr>
                                      <p:tavLst>
                                        <p:tav tm="0">
                                          <p:val>
                                            <p:fltVal val="0"/>
                                          </p:val>
                                        </p:tav>
                                        <p:tav tm="100000">
                                          <p:val>
                                            <p:strVal val="#ppt_w"/>
                                          </p:val>
                                        </p:tav>
                                      </p:tavLst>
                                    </p:anim>
                                    <p:anim calcmode="lin" valueType="num">
                                      <p:cBhvr>
                                        <p:cTn id="39" dur="500" fill="hold"/>
                                        <p:tgtEl>
                                          <p:spTgt spid="151555">
                                            <p:txEl>
                                              <p:pRg st="8" end="8"/>
                                            </p:txEl>
                                          </p:spTgt>
                                        </p:tgtEl>
                                        <p:attrNameLst>
                                          <p:attrName>ppt_h</p:attrName>
                                        </p:attrNameLst>
                                      </p:cBhvr>
                                      <p:tavLst>
                                        <p:tav tm="0">
                                          <p:val>
                                            <p:fltVal val="0"/>
                                          </p:val>
                                        </p:tav>
                                        <p:tav tm="100000">
                                          <p:val>
                                            <p:strVal val="#ppt_h"/>
                                          </p:val>
                                        </p:tav>
                                      </p:tavLst>
                                    </p:anim>
                                  </p:childTnLst>
                                </p:cTn>
                              </p:par>
                              <p:par>
                                <p:cTn id="40" presetID="23" presetClass="entr" presetSubtype="16" fill="hold" nodeType="withEffect">
                                  <p:stCondLst>
                                    <p:cond delay="0"/>
                                  </p:stCondLst>
                                  <p:childTnLst>
                                    <p:set>
                                      <p:cBhvr>
                                        <p:cTn id="41" dur="1" fill="hold">
                                          <p:stCondLst>
                                            <p:cond delay="0"/>
                                          </p:stCondLst>
                                        </p:cTn>
                                        <p:tgtEl>
                                          <p:spTgt spid="151555">
                                            <p:txEl>
                                              <p:pRg st="9" end="9"/>
                                            </p:txEl>
                                          </p:spTgt>
                                        </p:tgtEl>
                                        <p:attrNameLst>
                                          <p:attrName>style.visibility</p:attrName>
                                        </p:attrNameLst>
                                      </p:cBhvr>
                                      <p:to>
                                        <p:strVal val="visible"/>
                                      </p:to>
                                    </p:set>
                                    <p:anim calcmode="lin" valueType="num">
                                      <p:cBhvr>
                                        <p:cTn id="42" dur="500" fill="hold"/>
                                        <p:tgtEl>
                                          <p:spTgt spid="151555">
                                            <p:txEl>
                                              <p:pRg st="9" end="9"/>
                                            </p:txEl>
                                          </p:spTgt>
                                        </p:tgtEl>
                                        <p:attrNameLst>
                                          <p:attrName>ppt_w</p:attrName>
                                        </p:attrNameLst>
                                      </p:cBhvr>
                                      <p:tavLst>
                                        <p:tav tm="0">
                                          <p:val>
                                            <p:fltVal val="0"/>
                                          </p:val>
                                        </p:tav>
                                        <p:tav tm="100000">
                                          <p:val>
                                            <p:strVal val="#ppt_w"/>
                                          </p:val>
                                        </p:tav>
                                      </p:tavLst>
                                    </p:anim>
                                    <p:anim calcmode="lin" valueType="num">
                                      <p:cBhvr>
                                        <p:cTn id="43" dur="500" fill="hold"/>
                                        <p:tgtEl>
                                          <p:spTgt spid="151555">
                                            <p:txEl>
                                              <p:pRg st="9" end="9"/>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a:t>Associative Phase</a:t>
            </a:r>
            <a:endParaRPr lang="en-US" altLang="en-US"/>
          </a:p>
        </p:txBody>
      </p:sp>
      <p:sp>
        <p:nvSpPr>
          <p:cNvPr id="152579" name="Rectangle 3"/>
          <p:cNvSpPr>
            <a:spLocks noGrp="1" noChangeArrowheads="1"/>
          </p:cNvSpPr>
          <p:nvPr>
            <p:ph type="body" sz="half" idx="1"/>
          </p:nvPr>
        </p:nvSpPr>
        <p:spPr>
          <a:xfrm>
            <a:off x="661988" y="1905000"/>
            <a:ext cx="8086725" cy="4114800"/>
          </a:xfrm>
        </p:spPr>
        <p:txBody>
          <a:bodyPr/>
          <a:lstStyle/>
          <a:p>
            <a:pPr eaLnBrk="1" hangingPunct="1">
              <a:lnSpc>
                <a:spcPct val="80000"/>
              </a:lnSpc>
            </a:pPr>
            <a:r>
              <a:rPr lang="en-GB" altLang="en-US" sz="2400"/>
              <a:t>Second phase begins when the individual has determined the most effective way of doing the task.</a:t>
            </a:r>
          </a:p>
          <a:p>
            <a:pPr eaLnBrk="1" hangingPunct="1">
              <a:lnSpc>
                <a:spcPct val="80000"/>
              </a:lnSpc>
            </a:pPr>
            <a:r>
              <a:rPr lang="en-GB" altLang="en-US" sz="2400"/>
              <a:t>Subtle adjustments are made in how the skill is performed.</a:t>
            </a:r>
          </a:p>
          <a:p>
            <a:pPr eaLnBrk="1" hangingPunct="1">
              <a:lnSpc>
                <a:spcPct val="80000"/>
              </a:lnSpc>
            </a:pPr>
            <a:r>
              <a:rPr lang="en-GB" altLang="en-US" sz="2400"/>
              <a:t>Performance improvements are more gradual and performance becomes more consistent.</a:t>
            </a:r>
          </a:p>
          <a:p>
            <a:pPr eaLnBrk="1" hangingPunct="1">
              <a:lnSpc>
                <a:spcPct val="80000"/>
              </a:lnSpc>
            </a:pPr>
            <a:endParaRPr lang="en-GB" altLang="en-US" sz="2400"/>
          </a:p>
          <a:p>
            <a:pPr eaLnBrk="1" hangingPunct="1">
              <a:lnSpc>
                <a:spcPct val="80000"/>
              </a:lnSpc>
            </a:pPr>
            <a:r>
              <a:rPr lang="en-GB" altLang="en-US" sz="2400"/>
              <a:t>Can persist for days or weeks with gradual changes made.</a:t>
            </a:r>
          </a:p>
          <a:p>
            <a:pPr eaLnBrk="1" hangingPunct="1">
              <a:lnSpc>
                <a:spcPct val="80000"/>
              </a:lnSpc>
            </a:pPr>
            <a:r>
              <a:rPr lang="en-GB" altLang="en-US" sz="2400"/>
              <a:t>This stage is most often studied in motor learning and is called the motor stage by Adams (1971).</a:t>
            </a:r>
            <a:endParaRPr lang="en-US" altLang="en-US" sz="2400"/>
          </a:p>
        </p:txBody>
      </p:sp>
      <p:pic>
        <p:nvPicPr>
          <p:cNvPr id="152585" name="Picture 9" descr="snowboarding">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6948488" y="333375"/>
            <a:ext cx="1727200" cy="1435100"/>
          </a:xfrm>
        </p:spPr>
      </p:pic>
      <p:pic>
        <p:nvPicPr>
          <p:cNvPr id="152587" name="Picture 11" descr="C3">
            <a:hlinkClick r:id="rId5"/>
          </p:cNvPr>
          <p:cNvPicPr>
            <a:picLocks noGrp="1" noChangeAspect="1" noChangeArrowheads="1"/>
          </p:cNvPicPr>
          <p:nvPr>
            <p:ph sz="quarter" idx="3"/>
          </p:nvPr>
        </p:nvPicPr>
        <p:blipFill>
          <a:blip r:embed="rId6">
            <a:extLst>
              <a:ext uri="{28A0092B-C50C-407E-A947-70E740481C1C}">
                <a14:useLocalDpi xmlns:a14="http://schemas.microsoft.com/office/drawing/2010/main" val="0"/>
              </a:ext>
            </a:extLst>
          </a:blip>
          <a:srcRect/>
          <a:stretch>
            <a:fillRect/>
          </a:stretch>
        </p:blipFill>
        <p:spPr>
          <a:xfrm>
            <a:off x="6300788" y="4724400"/>
            <a:ext cx="1749425" cy="1873250"/>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52579">
                                            <p:txEl>
                                              <p:pRg st="0" end="0"/>
                                            </p:txEl>
                                          </p:spTgt>
                                        </p:tgtEl>
                                        <p:attrNameLst>
                                          <p:attrName>style.visibility</p:attrName>
                                        </p:attrNameLst>
                                      </p:cBhvr>
                                      <p:to>
                                        <p:strVal val="visible"/>
                                      </p:to>
                                    </p:set>
                                    <p:anim calcmode="lin" valueType="num">
                                      <p:cBhvr>
                                        <p:cTn id="7" dur="500" fill="hold"/>
                                        <p:tgtEl>
                                          <p:spTgt spid="15257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2579">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152579">
                                            <p:txEl>
                                              <p:pRg st="1" end="1"/>
                                            </p:txEl>
                                          </p:spTgt>
                                        </p:tgtEl>
                                        <p:attrNameLst>
                                          <p:attrName>style.visibility</p:attrName>
                                        </p:attrNameLst>
                                      </p:cBhvr>
                                      <p:to>
                                        <p:strVal val="visible"/>
                                      </p:to>
                                    </p:set>
                                    <p:anim calcmode="lin" valueType="num">
                                      <p:cBhvr>
                                        <p:cTn id="11" dur="500" fill="hold"/>
                                        <p:tgtEl>
                                          <p:spTgt spid="152579">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2579">
                                            <p:txEl>
                                              <p:pRg st="1" end="1"/>
                                            </p:txEl>
                                          </p:spTgt>
                                        </p:tgtEl>
                                        <p:attrNameLst>
                                          <p:attrName>ppt_h</p:attrName>
                                        </p:attrNameLst>
                                      </p:cBhvr>
                                      <p:tavLst>
                                        <p:tav tm="0">
                                          <p:val>
                                            <p:fltVal val="0"/>
                                          </p:val>
                                        </p:tav>
                                        <p:tav tm="100000">
                                          <p:val>
                                            <p:strVal val="#ppt_h"/>
                                          </p:val>
                                        </p:tav>
                                      </p:tavLst>
                                    </p:anim>
                                  </p:childTnLst>
                                </p:cTn>
                              </p:par>
                              <p:par>
                                <p:cTn id="13" presetID="23" presetClass="entr" presetSubtype="16" fill="hold" nodeType="withEffect">
                                  <p:stCondLst>
                                    <p:cond delay="0"/>
                                  </p:stCondLst>
                                  <p:childTnLst>
                                    <p:set>
                                      <p:cBhvr>
                                        <p:cTn id="14" dur="1" fill="hold">
                                          <p:stCondLst>
                                            <p:cond delay="0"/>
                                          </p:stCondLst>
                                        </p:cTn>
                                        <p:tgtEl>
                                          <p:spTgt spid="152579">
                                            <p:txEl>
                                              <p:pRg st="2" end="2"/>
                                            </p:txEl>
                                          </p:spTgt>
                                        </p:tgtEl>
                                        <p:attrNameLst>
                                          <p:attrName>style.visibility</p:attrName>
                                        </p:attrNameLst>
                                      </p:cBhvr>
                                      <p:to>
                                        <p:strVal val="visible"/>
                                      </p:to>
                                    </p:set>
                                    <p:anim calcmode="lin" valueType="num">
                                      <p:cBhvr>
                                        <p:cTn id="15" dur="500" fill="hold"/>
                                        <p:tgtEl>
                                          <p:spTgt spid="152579">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52579">
                                            <p:txEl>
                                              <p:pRg st="2" end="2"/>
                                            </p:txEl>
                                          </p:spTgt>
                                        </p:tgtEl>
                                        <p:attrNameLst>
                                          <p:attrName>ppt_h</p:attrName>
                                        </p:attrNameLst>
                                      </p:cBhvr>
                                      <p:tavLst>
                                        <p:tav tm="0">
                                          <p:val>
                                            <p:fltVal val="0"/>
                                          </p:val>
                                        </p:tav>
                                        <p:tav tm="100000">
                                          <p:val>
                                            <p:strVal val="#ppt_h"/>
                                          </p:val>
                                        </p:tav>
                                      </p:tavLst>
                                    </p:anim>
                                  </p:childTnLst>
                                </p:cTn>
                              </p:par>
                              <p:par>
                                <p:cTn id="17" presetID="5" presetClass="entr" presetSubtype="10" fill="hold" nodeType="withEffect">
                                  <p:stCondLst>
                                    <p:cond delay="0"/>
                                  </p:stCondLst>
                                  <p:childTnLst>
                                    <p:set>
                                      <p:cBhvr>
                                        <p:cTn id="18" dur="1" fill="hold">
                                          <p:stCondLst>
                                            <p:cond delay="0"/>
                                          </p:stCondLst>
                                        </p:cTn>
                                        <p:tgtEl>
                                          <p:spTgt spid="152585"/>
                                        </p:tgtEl>
                                        <p:attrNameLst>
                                          <p:attrName>style.visibility</p:attrName>
                                        </p:attrNameLst>
                                      </p:cBhvr>
                                      <p:to>
                                        <p:strVal val="visible"/>
                                      </p:to>
                                    </p:set>
                                    <p:animEffect transition="in" filter="checkerboard(across)">
                                      <p:cBhvr>
                                        <p:cTn id="19" dur="500"/>
                                        <p:tgtEl>
                                          <p:spTgt spid="152585"/>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23" presetClass="entr" presetSubtype="16" fill="hold" nodeType="clickEffect">
                                  <p:stCondLst>
                                    <p:cond delay="0"/>
                                  </p:stCondLst>
                                  <p:childTnLst>
                                    <p:set>
                                      <p:cBhvr>
                                        <p:cTn id="23" dur="1" fill="hold">
                                          <p:stCondLst>
                                            <p:cond delay="0"/>
                                          </p:stCondLst>
                                        </p:cTn>
                                        <p:tgtEl>
                                          <p:spTgt spid="152579">
                                            <p:txEl>
                                              <p:pRg st="4" end="4"/>
                                            </p:txEl>
                                          </p:spTgt>
                                        </p:tgtEl>
                                        <p:attrNameLst>
                                          <p:attrName>style.visibility</p:attrName>
                                        </p:attrNameLst>
                                      </p:cBhvr>
                                      <p:to>
                                        <p:strVal val="visible"/>
                                      </p:to>
                                    </p:set>
                                    <p:anim calcmode="lin" valueType="num">
                                      <p:cBhvr>
                                        <p:cTn id="24" dur="500" fill="hold"/>
                                        <p:tgtEl>
                                          <p:spTgt spid="152579">
                                            <p:txEl>
                                              <p:pRg st="4" end="4"/>
                                            </p:txEl>
                                          </p:spTgt>
                                        </p:tgtEl>
                                        <p:attrNameLst>
                                          <p:attrName>ppt_w</p:attrName>
                                        </p:attrNameLst>
                                      </p:cBhvr>
                                      <p:tavLst>
                                        <p:tav tm="0">
                                          <p:val>
                                            <p:fltVal val="0"/>
                                          </p:val>
                                        </p:tav>
                                        <p:tav tm="100000">
                                          <p:val>
                                            <p:strVal val="#ppt_w"/>
                                          </p:val>
                                        </p:tav>
                                      </p:tavLst>
                                    </p:anim>
                                    <p:anim calcmode="lin" valueType="num">
                                      <p:cBhvr>
                                        <p:cTn id="25" dur="500" fill="hold"/>
                                        <p:tgtEl>
                                          <p:spTgt spid="152579">
                                            <p:txEl>
                                              <p:pRg st="4" end="4"/>
                                            </p:txEl>
                                          </p:spTgt>
                                        </p:tgtEl>
                                        <p:attrNameLst>
                                          <p:attrName>ppt_h</p:attrName>
                                        </p:attrNameLst>
                                      </p:cBhvr>
                                      <p:tavLst>
                                        <p:tav tm="0">
                                          <p:val>
                                            <p:fltVal val="0"/>
                                          </p:val>
                                        </p:tav>
                                        <p:tav tm="100000">
                                          <p:val>
                                            <p:strVal val="#ppt_h"/>
                                          </p:val>
                                        </p:tav>
                                      </p:tavLst>
                                    </p:anim>
                                  </p:childTnLst>
                                </p:cTn>
                              </p:par>
                              <p:par>
                                <p:cTn id="26" presetID="23" presetClass="entr" presetSubtype="16" fill="hold" nodeType="withEffect">
                                  <p:stCondLst>
                                    <p:cond delay="0"/>
                                  </p:stCondLst>
                                  <p:childTnLst>
                                    <p:set>
                                      <p:cBhvr>
                                        <p:cTn id="27" dur="1" fill="hold">
                                          <p:stCondLst>
                                            <p:cond delay="0"/>
                                          </p:stCondLst>
                                        </p:cTn>
                                        <p:tgtEl>
                                          <p:spTgt spid="152579">
                                            <p:txEl>
                                              <p:pRg st="5" end="5"/>
                                            </p:txEl>
                                          </p:spTgt>
                                        </p:tgtEl>
                                        <p:attrNameLst>
                                          <p:attrName>style.visibility</p:attrName>
                                        </p:attrNameLst>
                                      </p:cBhvr>
                                      <p:to>
                                        <p:strVal val="visible"/>
                                      </p:to>
                                    </p:set>
                                    <p:anim calcmode="lin" valueType="num">
                                      <p:cBhvr>
                                        <p:cTn id="28" dur="500" fill="hold"/>
                                        <p:tgtEl>
                                          <p:spTgt spid="152579">
                                            <p:txEl>
                                              <p:pRg st="5" end="5"/>
                                            </p:txEl>
                                          </p:spTgt>
                                        </p:tgtEl>
                                        <p:attrNameLst>
                                          <p:attrName>ppt_w</p:attrName>
                                        </p:attrNameLst>
                                      </p:cBhvr>
                                      <p:tavLst>
                                        <p:tav tm="0">
                                          <p:val>
                                            <p:fltVal val="0"/>
                                          </p:val>
                                        </p:tav>
                                        <p:tav tm="100000">
                                          <p:val>
                                            <p:strVal val="#ppt_w"/>
                                          </p:val>
                                        </p:tav>
                                      </p:tavLst>
                                    </p:anim>
                                    <p:anim calcmode="lin" valueType="num">
                                      <p:cBhvr>
                                        <p:cTn id="29" dur="500" fill="hold"/>
                                        <p:tgtEl>
                                          <p:spTgt spid="152579">
                                            <p:txEl>
                                              <p:pRg st="5" end="5"/>
                                            </p:txEl>
                                          </p:spTgt>
                                        </p:tgtEl>
                                        <p:attrNameLst>
                                          <p:attrName>ppt_h</p:attrName>
                                        </p:attrNameLst>
                                      </p:cBhvr>
                                      <p:tavLst>
                                        <p:tav tm="0">
                                          <p:val>
                                            <p:fltVal val="0"/>
                                          </p:val>
                                        </p:tav>
                                        <p:tav tm="100000">
                                          <p:val>
                                            <p:strVal val="#ppt_h"/>
                                          </p:val>
                                        </p:tav>
                                      </p:tavLst>
                                    </p:anim>
                                  </p:childTnLst>
                                </p:cTn>
                              </p:par>
                              <p:par>
                                <p:cTn id="30" presetID="23" presetClass="entr" presetSubtype="16" fill="hold" nodeType="withEffect">
                                  <p:stCondLst>
                                    <p:cond delay="0"/>
                                  </p:stCondLst>
                                  <p:childTnLst>
                                    <p:set>
                                      <p:cBhvr>
                                        <p:cTn id="31" dur="1" fill="hold">
                                          <p:stCondLst>
                                            <p:cond delay="0"/>
                                          </p:stCondLst>
                                        </p:cTn>
                                        <p:tgtEl>
                                          <p:spTgt spid="152587"/>
                                        </p:tgtEl>
                                        <p:attrNameLst>
                                          <p:attrName>style.visibility</p:attrName>
                                        </p:attrNameLst>
                                      </p:cBhvr>
                                      <p:to>
                                        <p:strVal val="visible"/>
                                      </p:to>
                                    </p:set>
                                    <p:anim calcmode="lin" valueType="num">
                                      <p:cBhvr>
                                        <p:cTn id="32" dur="500" fill="hold"/>
                                        <p:tgtEl>
                                          <p:spTgt spid="152587"/>
                                        </p:tgtEl>
                                        <p:attrNameLst>
                                          <p:attrName>ppt_w</p:attrName>
                                        </p:attrNameLst>
                                      </p:cBhvr>
                                      <p:tavLst>
                                        <p:tav tm="0">
                                          <p:val>
                                            <p:fltVal val="0"/>
                                          </p:val>
                                        </p:tav>
                                        <p:tav tm="100000">
                                          <p:val>
                                            <p:strVal val="#ppt_w"/>
                                          </p:val>
                                        </p:tav>
                                      </p:tavLst>
                                    </p:anim>
                                    <p:anim calcmode="lin" valueType="num">
                                      <p:cBhvr>
                                        <p:cTn id="33" dur="500" fill="hold"/>
                                        <p:tgtEl>
                                          <p:spTgt spid="15258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a:t>Autonomous Phase</a:t>
            </a:r>
            <a:endParaRPr lang="en-US" altLang="en-US"/>
          </a:p>
        </p:txBody>
      </p:sp>
      <p:sp>
        <p:nvSpPr>
          <p:cNvPr id="153603" name="Rectangle 3"/>
          <p:cNvSpPr>
            <a:spLocks noGrp="1" noChangeArrowheads="1"/>
          </p:cNvSpPr>
          <p:nvPr>
            <p:ph type="body" sz="half" idx="1"/>
          </p:nvPr>
        </p:nvSpPr>
        <p:spPr>
          <a:xfrm>
            <a:off x="661988" y="1905000"/>
            <a:ext cx="8231187" cy="4114800"/>
          </a:xfrm>
        </p:spPr>
        <p:txBody>
          <a:bodyPr/>
          <a:lstStyle/>
          <a:p>
            <a:pPr eaLnBrk="1" hangingPunct="1">
              <a:lnSpc>
                <a:spcPct val="80000"/>
              </a:lnSpc>
            </a:pPr>
            <a:r>
              <a:rPr lang="en-GB" altLang="en-US" sz="2400"/>
              <a:t>After many months / years the learner enters the autonomous phase. </a:t>
            </a:r>
          </a:p>
          <a:p>
            <a:pPr eaLnBrk="1" hangingPunct="1">
              <a:lnSpc>
                <a:spcPct val="80000"/>
              </a:lnSpc>
            </a:pPr>
            <a:r>
              <a:rPr lang="en-GB" altLang="en-US" sz="2400"/>
              <a:t>Skill is largely automatic.</a:t>
            </a:r>
          </a:p>
          <a:p>
            <a:pPr eaLnBrk="1" hangingPunct="1">
              <a:lnSpc>
                <a:spcPct val="80000"/>
              </a:lnSpc>
            </a:pPr>
            <a:r>
              <a:rPr lang="en-GB" altLang="en-US" sz="2400"/>
              <a:t>Task can be performed with less interference from other simultaneous activities – counting backwards in 3</a:t>
            </a:r>
            <a:r>
              <a:rPr lang="ja-JP" altLang="en-GB" sz="2400"/>
              <a:t>’</a:t>
            </a:r>
            <a:r>
              <a:rPr lang="en-GB" altLang="ja-JP" sz="2400"/>
              <a:t>s from 100 whilst putting.</a:t>
            </a:r>
          </a:p>
          <a:p>
            <a:pPr eaLnBrk="1" hangingPunct="1">
              <a:lnSpc>
                <a:spcPct val="80000"/>
              </a:lnSpc>
            </a:pPr>
            <a:r>
              <a:rPr lang="en-GB" altLang="en-US" sz="2400"/>
              <a:t>Seemingly performing without paying attention</a:t>
            </a:r>
          </a:p>
          <a:p>
            <a:pPr eaLnBrk="1" hangingPunct="1">
              <a:lnSpc>
                <a:spcPct val="80000"/>
              </a:lnSpc>
            </a:pPr>
            <a:r>
              <a:rPr lang="en-GB" altLang="en-US" sz="2400"/>
              <a:t>Practical implications for research – laboratory tasks.</a:t>
            </a:r>
          </a:p>
          <a:p>
            <a:pPr eaLnBrk="1" hangingPunct="1">
              <a:lnSpc>
                <a:spcPct val="80000"/>
              </a:lnSpc>
            </a:pPr>
            <a:r>
              <a:rPr lang="en-GB" altLang="en-US" sz="2400"/>
              <a:t>Research using reaction time / decision making tasks – more required.</a:t>
            </a:r>
            <a:endParaRPr lang="en-US" altLang="en-US" sz="2400"/>
          </a:p>
        </p:txBody>
      </p:sp>
      <p:pic>
        <p:nvPicPr>
          <p:cNvPr id="153605" name="Picture 5" descr="skiing">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6588125" y="260350"/>
            <a:ext cx="2305050" cy="1512888"/>
          </a:xfrm>
        </p:spPr>
      </p:pic>
      <p:pic>
        <p:nvPicPr>
          <p:cNvPr id="153608" name="Picture 8" descr="snow_lg">
            <a:hlinkClick r:id="rId5"/>
          </p:cNvPr>
          <p:cNvPicPr>
            <a:picLocks noGrp="1" noChangeAspect="1" noChangeArrowheads="1"/>
          </p:cNvPicPr>
          <p:nvPr>
            <p:ph sz="quarter" idx="3"/>
          </p:nvPr>
        </p:nvPicPr>
        <p:blipFill>
          <a:blip r:embed="rId6">
            <a:extLst>
              <a:ext uri="{28A0092B-C50C-407E-A947-70E740481C1C}">
                <a14:useLocalDpi xmlns:a14="http://schemas.microsoft.com/office/drawing/2010/main" val="0"/>
              </a:ext>
            </a:extLst>
          </a:blip>
          <a:srcRect/>
          <a:stretch>
            <a:fillRect/>
          </a:stretch>
        </p:blipFill>
        <p:spPr>
          <a:xfrm>
            <a:off x="4284663" y="5084763"/>
            <a:ext cx="2232025" cy="1512887"/>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anim calcmode="lin" valueType="num">
                                      <p:cBhvr>
                                        <p:cTn id="7" dur="500" fill="hold"/>
                                        <p:tgtEl>
                                          <p:spTgt spid="15360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3603">
                                            <p:txEl>
                                              <p:pRg st="0" end="0"/>
                                            </p:txEl>
                                          </p:spTgt>
                                        </p:tgtEl>
                                        <p:attrNameLst>
                                          <p:attrName>ppt_h</p:attrName>
                                        </p:attrNameLst>
                                      </p:cBhvr>
                                      <p:tavLst>
                                        <p:tav tm="0">
                                          <p:val>
                                            <p:strVal val="#ppt_h"/>
                                          </p:val>
                                        </p:tav>
                                        <p:tav tm="100000">
                                          <p:val>
                                            <p:strVal val="#ppt_h"/>
                                          </p:val>
                                        </p:tav>
                                      </p:tavLst>
                                    </p:anim>
                                  </p:childTnLst>
                                </p:cTn>
                              </p:par>
                              <p:par>
                                <p:cTn id="9" presetID="17" presetClass="entr" presetSubtype="10" fill="hold" nodeType="withEffect">
                                  <p:stCondLst>
                                    <p:cond delay="0"/>
                                  </p:stCondLst>
                                  <p:childTnLst>
                                    <p:set>
                                      <p:cBhvr>
                                        <p:cTn id="10" dur="1" fill="hold">
                                          <p:stCondLst>
                                            <p:cond delay="0"/>
                                          </p:stCondLst>
                                        </p:cTn>
                                        <p:tgtEl>
                                          <p:spTgt spid="153603">
                                            <p:txEl>
                                              <p:pRg st="1" end="1"/>
                                            </p:txEl>
                                          </p:spTgt>
                                        </p:tgtEl>
                                        <p:attrNameLst>
                                          <p:attrName>style.visibility</p:attrName>
                                        </p:attrNameLst>
                                      </p:cBhvr>
                                      <p:to>
                                        <p:strVal val="visible"/>
                                      </p:to>
                                    </p:set>
                                    <p:anim calcmode="lin" valueType="num">
                                      <p:cBhvr>
                                        <p:cTn id="11" dur="500" fill="hold"/>
                                        <p:tgtEl>
                                          <p:spTgt spid="153603">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153603">
                                            <p:txEl>
                                              <p:pRg st="1" end="1"/>
                                            </p:txEl>
                                          </p:spTgt>
                                        </p:tgtEl>
                                        <p:attrNameLst>
                                          <p:attrName>ppt_h</p:attrName>
                                        </p:attrNameLst>
                                      </p:cBhvr>
                                      <p:tavLst>
                                        <p:tav tm="0">
                                          <p:val>
                                            <p:strVal val="#ppt_h"/>
                                          </p:val>
                                        </p:tav>
                                        <p:tav tm="100000">
                                          <p:val>
                                            <p:strVal val="#ppt_h"/>
                                          </p:val>
                                        </p:tav>
                                      </p:tavLst>
                                    </p:anim>
                                  </p:childTnLst>
                                </p:cTn>
                              </p:par>
                              <p:par>
                                <p:cTn id="13" presetID="17" presetClass="entr" presetSubtype="10" fill="hold" nodeType="withEffect">
                                  <p:stCondLst>
                                    <p:cond delay="0"/>
                                  </p:stCondLst>
                                  <p:childTnLst>
                                    <p:set>
                                      <p:cBhvr>
                                        <p:cTn id="14" dur="1" fill="hold">
                                          <p:stCondLst>
                                            <p:cond delay="0"/>
                                          </p:stCondLst>
                                        </p:cTn>
                                        <p:tgtEl>
                                          <p:spTgt spid="153603">
                                            <p:txEl>
                                              <p:pRg st="2" end="2"/>
                                            </p:txEl>
                                          </p:spTgt>
                                        </p:tgtEl>
                                        <p:attrNameLst>
                                          <p:attrName>style.visibility</p:attrName>
                                        </p:attrNameLst>
                                      </p:cBhvr>
                                      <p:to>
                                        <p:strVal val="visible"/>
                                      </p:to>
                                    </p:set>
                                    <p:anim calcmode="lin" valueType="num">
                                      <p:cBhvr>
                                        <p:cTn id="15" dur="500" fill="hold"/>
                                        <p:tgtEl>
                                          <p:spTgt spid="153603">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153603">
                                            <p:txEl>
                                              <p:pRg st="2" end="2"/>
                                            </p:txEl>
                                          </p:spTgt>
                                        </p:tgtEl>
                                        <p:attrNameLst>
                                          <p:attrName>ppt_h</p:attrName>
                                        </p:attrNameLst>
                                      </p:cBhvr>
                                      <p:tavLst>
                                        <p:tav tm="0">
                                          <p:val>
                                            <p:strVal val="#ppt_h"/>
                                          </p:val>
                                        </p:tav>
                                        <p:tav tm="100000">
                                          <p:val>
                                            <p:strVal val="#ppt_h"/>
                                          </p:val>
                                        </p:tav>
                                      </p:tavLst>
                                    </p:anim>
                                  </p:childTnLst>
                                </p:cTn>
                              </p:par>
                              <p:par>
                                <p:cTn id="17" presetID="23" presetClass="entr" presetSubtype="16" fill="hold" nodeType="withEffect">
                                  <p:stCondLst>
                                    <p:cond delay="0"/>
                                  </p:stCondLst>
                                  <p:childTnLst>
                                    <p:set>
                                      <p:cBhvr>
                                        <p:cTn id="18" dur="1" fill="hold">
                                          <p:stCondLst>
                                            <p:cond delay="0"/>
                                          </p:stCondLst>
                                        </p:cTn>
                                        <p:tgtEl>
                                          <p:spTgt spid="153605"/>
                                        </p:tgtEl>
                                        <p:attrNameLst>
                                          <p:attrName>style.visibility</p:attrName>
                                        </p:attrNameLst>
                                      </p:cBhvr>
                                      <p:to>
                                        <p:strVal val="visible"/>
                                      </p:to>
                                    </p:set>
                                    <p:anim calcmode="lin" valueType="num">
                                      <p:cBhvr>
                                        <p:cTn id="19" dur="500" fill="hold"/>
                                        <p:tgtEl>
                                          <p:spTgt spid="153605"/>
                                        </p:tgtEl>
                                        <p:attrNameLst>
                                          <p:attrName>ppt_w</p:attrName>
                                        </p:attrNameLst>
                                      </p:cBhvr>
                                      <p:tavLst>
                                        <p:tav tm="0">
                                          <p:val>
                                            <p:fltVal val="0"/>
                                          </p:val>
                                        </p:tav>
                                        <p:tav tm="100000">
                                          <p:val>
                                            <p:strVal val="#ppt_w"/>
                                          </p:val>
                                        </p:tav>
                                      </p:tavLst>
                                    </p:anim>
                                    <p:anim calcmode="lin" valueType="num">
                                      <p:cBhvr>
                                        <p:cTn id="20" dur="500" fill="hold"/>
                                        <p:tgtEl>
                                          <p:spTgt spid="153605"/>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16" fill="hold" nodeType="clickEffect">
                                  <p:stCondLst>
                                    <p:cond delay="0"/>
                                  </p:stCondLst>
                                  <p:childTnLst>
                                    <p:set>
                                      <p:cBhvr>
                                        <p:cTn id="24" dur="1" fill="hold">
                                          <p:stCondLst>
                                            <p:cond delay="0"/>
                                          </p:stCondLst>
                                        </p:cTn>
                                        <p:tgtEl>
                                          <p:spTgt spid="153603">
                                            <p:txEl>
                                              <p:pRg st="3" end="3"/>
                                            </p:txEl>
                                          </p:spTgt>
                                        </p:tgtEl>
                                        <p:attrNameLst>
                                          <p:attrName>style.visibility</p:attrName>
                                        </p:attrNameLst>
                                      </p:cBhvr>
                                      <p:to>
                                        <p:strVal val="visible"/>
                                      </p:to>
                                    </p:set>
                                    <p:anim calcmode="lin" valueType="num">
                                      <p:cBhvr>
                                        <p:cTn id="25" dur="500" fill="hold"/>
                                        <p:tgtEl>
                                          <p:spTgt spid="153603">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153603">
                                            <p:txEl>
                                              <p:pRg st="3" end="3"/>
                                            </p:txEl>
                                          </p:spTgt>
                                        </p:tgtEl>
                                        <p:attrNameLst>
                                          <p:attrName>ppt_h</p:attrName>
                                        </p:attrNameLst>
                                      </p:cBhvr>
                                      <p:tavLst>
                                        <p:tav tm="0">
                                          <p:val>
                                            <p:fltVal val="0"/>
                                          </p:val>
                                        </p:tav>
                                        <p:tav tm="100000">
                                          <p:val>
                                            <p:strVal val="#ppt_h"/>
                                          </p:val>
                                        </p:tav>
                                      </p:tavLst>
                                    </p:anim>
                                  </p:childTnLst>
                                </p:cTn>
                              </p:par>
                              <p:par>
                                <p:cTn id="27" presetID="23" presetClass="entr" presetSubtype="16" fill="hold" nodeType="withEffect">
                                  <p:stCondLst>
                                    <p:cond delay="0"/>
                                  </p:stCondLst>
                                  <p:childTnLst>
                                    <p:set>
                                      <p:cBhvr>
                                        <p:cTn id="28" dur="1" fill="hold">
                                          <p:stCondLst>
                                            <p:cond delay="0"/>
                                          </p:stCondLst>
                                        </p:cTn>
                                        <p:tgtEl>
                                          <p:spTgt spid="153603">
                                            <p:txEl>
                                              <p:pRg st="4" end="4"/>
                                            </p:txEl>
                                          </p:spTgt>
                                        </p:tgtEl>
                                        <p:attrNameLst>
                                          <p:attrName>style.visibility</p:attrName>
                                        </p:attrNameLst>
                                      </p:cBhvr>
                                      <p:to>
                                        <p:strVal val="visible"/>
                                      </p:to>
                                    </p:set>
                                    <p:anim calcmode="lin" valueType="num">
                                      <p:cBhvr>
                                        <p:cTn id="29" dur="500" fill="hold"/>
                                        <p:tgtEl>
                                          <p:spTgt spid="153603">
                                            <p:txEl>
                                              <p:pRg st="4" end="4"/>
                                            </p:txEl>
                                          </p:spTgt>
                                        </p:tgtEl>
                                        <p:attrNameLst>
                                          <p:attrName>ppt_w</p:attrName>
                                        </p:attrNameLst>
                                      </p:cBhvr>
                                      <p:tavLst>
                                        <p:tav tm="0">
                                          <p:val>
                                            <p:fltVal val="0"/>
                                          </p:val>
                                        </p:tav>
                                        <p:tav tm="100000">
                                          <p:val>
                                            <p:strVal val="#ppt_w"/>
                                          </p:val>
                                        </p:tav>
                                      </p:tavLst>
                                    </p:anim>
                                    <p:anim calcmode="lin" valueType="num">
                                      <p:cBhvr>
                                        <p:cTn id="30" dur="500" fill="hold"/>
                                        <p:tgtEl>
                                          <p:spTgt spid="153603">
                                            <p:txEl>
                                              <p:pRg st="4" end="4"/>
                                            </p:txEl>
                                          </p:spTgt>
                                        </p:tgtEl>
                                        <p:attrNameLst>
                                          <p:attrName>ppt_h</p:attrName>
                                        </p:attrNameLst>
                                      </p:cBhvr>
                                      <p:tavLst>
                                        <p:tav tm="0">
                                          <p:val>
                                            <p:fltVal val="0"/>
                                          </p:val>
                                        </p:tav>
                                        <p:tav tm="100000">
                                          <p:val>
                                            <p:strVal val="#ppt_h"/>
                                          </p:val>
                                        </p:tav>
                                      </p:tavLst>
                                    </p:anim>
                                  </p:childTnLst>
                                </p:cTn>
                              </p:par>
                              <p:par>
                                <p:cTn id="31" presetID="23" presetClass="entr" presetSubtype="16" fill="hold" nodeType="withEffect">
                                  <p:stCondLst>
                                    <p:cond delay="0"/>
                                  </p:stCondLst>
                                  <p:childTnLst>
                                    <p:set>
                                      <p:cBhvr>
                                        <p:cTn id="32" dur="1" fill="hold">
                                          <p:stCondLst>
                                            <p:cond delay="0"/>
                                          </p:stCondLst>
                                        </p:cTn>
                                        <p:tgtEl>
                                          <p:spTgt spid="153603">
                                            <p:txEl>
                                              <p:pRg st="5" end="5"/>
                                            </p:txEl>
                                          </p:spTgt>
                                        </p:tgtEl>
                                        <p:attrNameLst>
                                          <p:attrName>style.visibility</p:attrName>
                                        </p:attrNameLst>
                                      </p:cBhvr>
                                      <p:to>
                                        <p:strVal val="visible"/>
                                      </p:to>
                                    </p:set>
                                    <p:anim calcmode="lin" valueType="num">
                                      <p:cBhvr>
                                        <p:cTn id="33" dur="500" fill="hold"/>
                                        <p:tgtEl>
                                          <p:spTgt spid="153603">
                                            <p:txEl>
                                              <p:pRg st="5" end="5"/>
                                            </p:txEl>
                                          </p:spTgt>
                                        </p:tgtEl>
                                        <p:attrNameLst>
                                          <p:attrName>ppt_w</p:attrName>
                                        </p:attrNameLst>
                                      </p:cBhvr>
                                      <p:tavLst>
                                        <p:tav tm="0">
                                          <p:val>
                                            <p:fltVal val="0"/>
                                          </p:val>
                                        </p:tav>
                                        <p:tav tm="100000">
                                          <p:val>
                                            <p:strVal val="#ppt_w"/>
                                          </p:val>
                                        </p:tav>
                                      </p:tavLst>
                                    </p:anim>
                                    <p:anim calcmode="lin" valueType="num">
                                      <p:cBhvr>
                                        <p:cTn id="34" dur="500" fill="hold"/>
                                        <p:tgtEl>
                                          <p:spTgt spid="153603">
                                            <p:txEl>
                                              <p:pRg st="5" end="5"/>
                                            </p:txEl>
                                          </p:spTgt>
                                        </p:tgtEl>
                                        <p:attrNameLst>
                                          <p:attrName>ppt_h</p:attrName>
                                        </p:attrNameLst>
                                      </p:cBhvr>
                                      <p:tavLst>
                                        <p:tav tm="0">
                                          <p:val>
                                            <p:fltVal val="0"/>
                                          </p:val>
                                        </p:tav>
                                        <p:tav tm="100000">
                                          <p:val>
                                            <p:strVal val="#ppt_h"/>
                                          </p:val>
                                        </p:tav>
                                      </p:tavLst>
                                    </p:anim>
                                  </p:childTnLst>
                                </p:cTn>
                              </p:par>
                              <p:par>
                                <p:cTn id="35" presetID="17" presetClass="entr" presetSubtype="10" fill="hold" nodeType="withEffect">
                                  <p:stCondLst>
                                    <p:cond delay="0"/>
                                  </p:stCondLst>
                                  <p:childTnLst>
                                    <p:set>
                                      <p:cBhvr>
                                        <p:cTn id="36" dur="1" fill="hold">
                                          <p:stCondLst>
                                            <p:cond delay="0"/>
                                          </p:stCondLst>
                                        </p:cTn>
                                        <p:tgtEl>
                                          <p:spTgt spid="153608"/>
                                        </p:tgtEl>
                                        <p:attrNameLst>
                                          <p:attrName>style.visibility</p:attrName>
                                        </p:attrNameLst>
                                      </p:cBhvr>
                                      <p:to>
                                        <p:strVal val="visible"/>
                                      </p:to>
                                    </p:set>
                                    <p:anim calcmode="lin" valueType="num">
                                      <p:cBhvr>
                                        <p:cTn id="37" dur="500" fill="hold"/>
                                        <p:tgtEl>
                                          <p:spTgt spid="153608"/>
                                        </p:tgtEl>
                                        <p:attrNameLst>
                                          <p:attrName>ppt_w</p:attrName>
                                        </p:attrNameLst>
                                      </p:cBhvr>
                                      <p:tavLst>
                                        <p:tav tm="0">
                                          <p:val>
                                            <p:fltVal val="0"/>
                                          </p:val>
                                        </p:tav>
                                        <p:tav tm="100000">
                                          <p:val>
                                            <p:strVal val="#ppt_w"/>
                                          </p:val>
                                        </p:tav>
                                      </p:tavLst>
                                    </p:anim>
                                    <p:anim calcmode="lin" valueType="num">
                                      <p:cBhvr>
                                        <p:cTn id="38" dur="500" fill="hold"/>
                                        <p:tgtEl>
                                          <p:spTgt spid="15360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dirty="0"/>
              <a:t>Task:</a:t>
            </a:r>
            <a:endParaRPr lang="en-US" altLang="en-US" dirty="0"/>
          </a:p>
        </p:txBody>
      </p:sp>
      <p:sp>
        <p:nvSpPr>
          <p:cNvPr id="29699" name="Rectangle 3"/>
          <p:cNvSpPr>
            <a:spLocks noGrp="1" noChangeArrowheads="1"/>
          </p:cNvSpPr>
          <p:nvPr>
            <p:ph type="body" idx="1"/>
          </p:nvPr>
        </p:nvSpPr>
        <p:spPr/>
        <p:txBody>
          <a:bodyPr/>
          <a:lstStyle/>
          <a:p>
            <a:pPr eaLnBrk="1" hangingPunct="1"/>
            <a:r>
              <a:rPr lang="en-GB" altLang="en-US" sz="2800" b="1" dirty="0"/>
              <a:t>In groups:</a:t>
            </a:r>
          </a:p>
          <a:p>
            <a:pPr eaLnBrk="1" hangingPunct="1"/>
            <a:r>
              <a:rPr lang="en-GB" altLang="en-US" sz="2800" dirty="0"/>
              <a:t>Between the group, write down 3 different skills  where you have passed through the cognitive, associative stages to the autonomous stage.</a:t>
            </a:r>
          </a:p>
          <a:p>
            <a:pPr eaLnBrk="1" hangingPunct="1"/>
            <a:r>
              <a:rPr lang="en-GB" altLang="en-US" sz="2800" dirty="0"/>
              <a:t>Provide detail of what was happening at each stage to justify why you were at that stage.</a:t>
            </a:r>
          </a:p>
          <a:p>
            <a:pPr eaLnBrk="1" hangingPunct="1"/>
            <a:r>
              <a:rPr lang="en-GB" altLang="en-US" sz="2800" dirty="0"/>
              <a:t>Be prepared to report back to the rest of the group. </a:t>
            </a:r>
          </a:p>
          <a:p>
            <a:pPr eaLnBrk="1" hangingPunct="1"/>
            <a:r>
              <a:rPr lang="en-GB" altLang="en-US" sz="2800" dirty="0"/>
              <a:t>You have 10 minutes to do this….</a:t>
            </a:r>
            <a:endParaRPr lang="en-US" altLang="en-US" sz="2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b="1" u="sng"/>
              <a:t>Movement Preparation:</a:t>
            </a:r>
            <a:endParaRPr lang="en-GB" altLang="en-US"/>
          </a:p>
        </p:txBody>
      </p:sp>
      <p:sp>
        <p:nvSpPr>
          <p:cNvPr id="124931" name="Rectangle 3"/>
          <p:cNvSpPr>
            <a:spLocks noGrp="1" noChangeArrowheads="1"/>
          </p:cNvSpPr>
          <p:nvPr>
            <p:ph type="body" sz="half" idx="1"/>
          </p:nvPr>
        </p:nvSpPr>
        <p:spPr>
          <a:xfrm>
            <a:off x="661988" y="1905000"/>
            <a:ext cx="8086725" cy="4114800"/>
          </a:xfrm>
        </p:spPr>
        <p:txBody>
          <a:bodyPr/>
          <a:lstStyle/>
          <a:p>
            <a:pPr eaLnBrk="1" hangingPunct="1"/>
            <a:r>
              <a:rPr lang="en-GB" altLang="en-US" sz="2400"/>
              <a:t>Performing any voluntary, coordinated movement requires </a:t>
            </a:r>
            <a:r>
              <a:rPr lang="en-GB" altLang="en-US" sz="2400" b="1" u="sng"/>
              <a:t>A LOT</a:t>
            </a:r>
            <a:r>
              <a:rPr lang="en-GB" altLang="en-US" sz="2400"/>
              <a:t> of preparation of the motor control system.</a:t>
            </a:r>
          </a:p>
          <a:p>
            <a:pPr eaLnBrk="1" hangingPunct="1"/>
            <a:r>
              <a:rPr lang="en-GB" altLang="en-US" sz="2400"/>
              <a:t>Sports such as running, swimming, clay-pigeon shooting incorporate the importance of preparation into the rules; i.e., an audible signal warning the competitors to get ready. </a:t>
            </a:r>
            <a:endParaRPr lang="en-GB" altLang="en-US" sz="2400" b="1"/>
          </a:p>
          <a:p>
            <a:pPr eaLnBrk="1" hangingPunct="1"/>
            <a:endParaRPr lang="en-GB" altLang="en-US" sz="2400" b="1"/>
          </a:p>
          <a:p>
            <a:pPr eaLnBrk="1" hangingPunct="1"/>
            <a:endParaRPr lang="en-GB" altLang="en-US" sz="2400" b="1"/>
          </a:p>
          <a:p>
            <a:pPr eaLnBrk="1" hangingPunct="1"/>
            <a:endParaRPr lang="en-GB" altLang="en-US" sz="2400" b="1"/>
          </a:p>
          <a:p>
            <a:pPr eaLnBrk="1" hangingPunct="1"/>
            <a:r>
              <a:rPr lang="en-GB" altLang="en-US" sz="2400" b="1"/>
              <a:t>Factors that influence preparation? </a:t>
            </a:r>
            <a:endParaRPr lang="en-GB" altLang="en-US" sz="2400"/>
          </a:p>
          <a:p>
            <a:pPr eaLnBrk="1" hangingPunct="1"/>
            <a:r>
              <a:rPr lang="en-GB" altLang="en-US" sz="2400"/>
              <a:t>The skill or task, the situation, personal factors.</a:t>
            </a:r>
          </a:p>
        </p:txBody>
      </p:sp>
      <p:pic>
        <p:nvPicPr>
          <p:cNvPr id="124933" name="Picture 5" descr="k_blocks">
            <a:hlinkClick r:id="rId3"/>
          </p:cNvPr>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a:stretch>
            <a:fillRect/>
          </a:stretch>
        </p:blipFill>
        <p:spPr>
          <a:xfrm>
            <a:off x="1692275" y="3860800"/>
            <a:ext cx="1701800" cy="1282700"/>
          </a:xfrm>
        </p:spPr>
      </p:pic>
      <p:pic>
        <p:nvPicPr>
          <p:cNvPr id="124936" name="Picture 8" descr="shooter">
            <a:hlinkClick r:id="rId5"/>
          </p:cNvPr>
          <p:cNvPicPr>
            <a:picLocks noGrp="1" noChangeAspect="1" noChangeArrowheads="1"/>
          </p:cNvPicPr>
          <p:nvPr>
            <p:ph sz="quarter" idx="3"/>
          </p:nvPr>
        </p:nvPicPr>
        <p:blipFill>
          <a:blip r:embed="rId6">
            <a:extLst>
              <a:ext uri="{28A0092B-C50C-407E-A947-70E740481C1C}">
                <a14:useLocalDpi xmlns:a14="http://schemas.microsoft.com/office/drawing/2010/main" val="0"/>
              </a:ext>
            </a:extLst>
          </a:blip>
          <a:srcRect/>
          <a:stretch>
            <a:fillRect/>
          </a:stretch>
        </p:blipFill>
        <p:spPr>
          <a:xfrm>
            <a:off x="5508625" y="3860800"/>
            <a:ext cx="1800225" cy="1296988"/>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124931">
                                            <p:txEl>
                                              <p:pRg st="1" end="1"/>
                                            </p:txEl>
                                          </p:spTgt>
                                        </p:tgtEl>
                                        <p:attrNameLst>
                                          <p:attrName>style.visibility</p:attrName>
                                        </p:attrNameLst>
                                      </p:cBhvr>
                                      <p:to>
                                        <p:strVal val="visible"/>
                                      </p:to>
                                    </p:set>
                                    <p:anim calcmode="lin" valueType="num">
                                      <p:cBhvr>
                                        <p:cTn id="7" dur="500" fill="hold"/>
                                        <p:tgtEl>
                                          <p:spTgt spid="124931">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124931">
                                            <p:txEl>
                                              <p:pRg st="1" end="1"/>
                                            </p:txEl>
                                          </p:spTgt>
                                        </p:tgtEl>
                                        <p:attrNameLst>
                                          <p:attrName>ppt_h</p:attrName>
                                        </p:attrNameLst>
                                      </p:cBhvr>
                                      <p:tavLst>
                                        <p:tav tm="0">
                                          <p:val>
                                            <p:fltVal val="0"/>
                                          </p:val>
                                        </p:tav>
                                        <p:tav tm="100000">
                                          <p:val>
                                            <p:strVal val="#ppt_h"/>
                                          </p:val>
                                        </p:tav>
                                      </p:tavLst>
                                    </p:anim>
                                  </p:childTnLst>
                                </p:cTn>
                              </p:par>
                              <p:par>
                                <p:cTn id="9" presetID="8" presetClass="entr" presetSubtype="16" fill="hold" nodeType="withEffect">
                                  <p:stCondLst>
                                    <p:cond delay="0"/>
                                  </p:stCondLst>
                                  <p:childTnLst>
                                    <p:set>
                                      <p:cBhvr>
                                        <p:cTn id="10" dur="1" fill="hold">
                                          <p:stCondLst>
                                            <p:cond delay="0"/>
                                          </p:stCondLst>
                                        </p:cTn>
                                        <p:tgtEl>
                                          <p:spTgt spid="124933"/>
                                        </p:tgtEl>
                                        <p:attrNameLst>
                                          <p:attrName>style.visibility</p:attrName>
                                        </p:attrNameLst>
                                      </p:cBhvr>
                                      <p:to>
                                        <p:strVal val="visible"/>
                                      </p:to>
                                    </p:set>
                                    <p:animEffect transition="in" filter="diamond(in)">
                                      <p:cBhvr>
                                        <p:cTn id="11" dur="2000"/>
                                        <p:tgtEl>
                                          <p:spTgt spid="124933"/>
                                        </p:tgtEl>
                                      </p:cBhvr>
                                    </p:animEffect>
                                  </p:childTnLst>
                                </p:cTn>
                              </p:par>
                              <p:par>
                                <p:cTn id="12" presetID="8" presetClass="entr" presetSubtype="16" fill="hold" nodeType="withEffect">
                                  <p:stCondLst>
                                    <p:cond delay="0"/>
                                  </p:stCondLst>
                                  <p:childTnLst>
                                    <p:set>
                                      <p:cBhvr>
                                        <p:cTn id="13" dur="1" fill="hold">
                                          <p:stCondLst>
                                            <p:cond delay="0"/>
                                          </p:stCondLst>
                                        </p:cTn>
                                        <p:tgtEl>
                                          <p:spTgt spid="124936"/>
                                        </p:tgtEl>
                                        <p:attrNameLst>
                                          <p:attrName>style.visibility</p:attrName>
                                        </p:attrNameLst>
                                      </p:cBhvr>
                                      <p:to>
                                        <p:strVal val="visible"/>
                                      </p:to>
                                    </p:set>
                                    <p:animEffect transition="in" filter="diamond(in)">
                                      <p:cBhvr>
                                        <p:cTn id="14" dur="2000"/>
                                        <p:tgtEl>
                                          <p:spTgt spid="124936"/>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nodeType="clickEffect">
                                  <p:stCondLst>
                                    <p:cond delay="0"/>
                                  </p:stCondLst>
                                  <p:childTnLst>
                                    <p:set>
                                      <p:cBhvr>
                                        <p:cTn id="18" dur="1" fill="hold">
                                          <p:stCondLst>
                                            <p:cond delay="0"/>
                                          </p:stCondLst>
                                        </p:cTn>
                                        <p:tgtEl>
                                          <p:spTgt spid="124931">
                                            <p:txEl>
                                              <p:pRg st="5" end="5"/>
                                            </p:txEl>
                                          </p:spTgt>
                                        </p:tgtEl>
                                        <p:attrNameLst>
                                          <p:attrName>style.visibility</p:attrName>
                                        </p:attrNameLst>
                                      </p:cBhvr>
                                      <p:to>
                                        <p:strVal val="visible"/>
                                      </p:to>
                                    </p:set>
                                    <p:anim calcmode="lin" valueType="num">
                                      <p:cBhvr>
                                        <p:cTn id="19" dur="500" fill="hold"/>
                                        <p:tgtEl>
                                          <p:spTgt spid="124931">
                                            <p:txEl>
                                              <p:pRg st="5" end="5"/>
                                            </p:txEl>
                                          </p:spTgt>
                                        </p:tgtEl>
                                        <p:attrNameLst>
                                          <p:attrName>ppt_w</p:attrName>
                                        </p:attrNameLst>
                                      </p:cBhvr>
                                      <p:tavLst>
                                        <p:tav tm="0">
                                          <p:val>
                                            <p:fltVal val="0"/>
                                          </p:val>
                                        </p:tav>
                                        <p:tav tm="100000">
                                          <p:val>
                                            <p:strVal val="#ppt_w"/>
                                          </p:val>
                                        </p:tav>
                                      </p:tavLst>
                                    </p:anim>
                                    <p:anim calcmode="lin" valueType="num">
                                      <p:cBhvr>
                                        <p:cTn id="20" dur="500" fill="hold"/>
                                        <p:tgtEl>
                                          <p:spTgt spid="124931">
                                            <p:txEl>
                                              <p:pRg st="5" end="5"/>
                                            </p:txEl>
                                          </p:spTgt>
                                        </p:tgtEl>
                                        <p:attrNameLst>
                                          <p:attrName>ppt_h</p:attrName>
                                        </p:attrNameLst>
                                      </p:cBhvr>
                                      <p:tavLst>
                                        <p:tav tm="0">
                                          <p:val>
                                            <p:fltVal val="0"/>
                                          </p:val>
                                        </p:tav>
                                        <p:tav tm="100000">
                                          <p:val>
                                            <p:strVal val="#ppt_h"/>
                                          </p:val>
                                        </p:tav>
                                      </p:tavLst>
                                    </p:anim>
                                  </p:childTnLst>
                                </p:cTn>
                              </p:par>
                              <p:par>
                                <p:cTn id="21" presetID="23" presetClass="entr" presetSubtype="16" fill="hold" nodeType="withEffect">
                                  <p:stCondLst>
                                    <p:cond delay="0"/>
                                  </p:stCondLst>
                                  <p:childTnLst>
                                    <p:set>
                                      <p:cBhvr>
                                        <p:cTn id="22" dur="1" fill="hold">
                                          <p:stCondLst>
                                            <p:cond delay="0"/>
                                          </p:stCondLst>
                                        </p:cTn>
                                        <p:tgtEl>
                                          <p:spTgt spid="124931">
                                            <p:txEl>
                                              <p:pRg st="6" end="6"/>
                                            </p:txEl>
                                          </p:spTgt>
                                        </p:tgtEl>
                                        <p:attrNameLst>
                                          <p:attrName>style.visibility</p:attrName>
                                        </p:attrNameLst>
                                      </p:cBhvr>
                                      <p:to>
                                        <p:strVal val="visible"/>
                                      </p:to>
                                    </p:set>
                                    <p:anim calcmode="lin" valueType="num">
                                      <p:cBhvr>
                                        <p:cTn id="23" dur="500" fill="hold"/>
                                        <p:tgtEl>
                                          <p:spTgt spid="124931">
                                            <p:txEl>
                                              <p:pRg st="6" end="6"/>
                                            </p:txEl>
                                          </p:spTgt>
                                        </p:tgtEl>
                                        <p:attrNameLst>
                                          <p:attrName>ppt_w</p:attrName>
                                        </p:attrNameLst>
                                      </p:cBhvr>
                                      <p:tavLst>
                                        <p:tav tm="0">
                                          <p:val>
                                            <p:fltVal val="0"/>
                                          </p:val>
                                        </p:tav>
                                        <p:tav tm="100000">
                                          <p:val>
                                            <p:strVal val="#ppt_w"/>
                                          </p:val>
                                        </p:tav>
                                      </p:tavLst>
                                    </p:anim>
                                    <p:anim calcmode="lin" valueType="num">
                                      <p:cBhvr>
                                        <p:cTn id="24" dur="500" fill="hold"/>
                                        <p:tgtEl>
                                          <p:spTgt spid="124931">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905000" y="228600"/>
            <a:ext cx="7086600" cy="1057275"/>
          </a:xfrm>
        </p:spPr>
        <p:txBody>
          <a:bodyPr/>
          <a:lstStyle/>
          <a:p>
            <a:pPr eaLnBrk="1" hangingPunct="1"/>
            <a:r>
              <a:rPr lang="en-GB" altLang="en-US"/>
              <a:t>Summary:</a:t>
            </a:r>
          </a:p>
        </p:txBody>
      </p:sp>
      <p:sp>
        <p:nvSpPr>
          <p:cNvPr id="31747" name="Rectangle 3"/>
          <p:cNvSpPr>
            <a:spLocks noGrp="1" noChangeArrowheads="1"/>
          </p:cNvSpPr>
          <p:nvPr>
            <p:ph type="body" idx="1"/>
          </p:nvPr>
        </p:nvSpPr>
        <p:spPr>
          <a:xfrm>
            <a:off x="301625" y="1196975"/>
            <a:ext cx="8540750" cy="5400675"/>
          </a:xfrm>
        </p:spPr>
        <p:txBody>
          <a:bodyPr/>
          <a:lstStyle/>
          <a:p>
            <a:pPr eaLnBrk="1" hangingPunct="1">
              <a:lnSpc>
                <a:spcPct val="80000"/>
              </a:lnSpc>
            </a:pPr>
            <a:endParaRPr lang="en-GB" altLang="en-US"/>
          </a:p>
          <a:p>
            <a:pPr eaLnBrk="1" hangingPunct="1">
              <a:lnSpc>
                <a:spcPct val="80000"/>
              </a:lnSpc>
            </a:pPr>
            <a:r>
              <a:rPr lang="en-GB" altLang="en-US"/>
              <a:t>Stages of learning according to Fitts &amp; Posner (1967).</a:t>
            </a:r>
          </a:p>
          <a:p>
            <a:pPr eaLnBrk="1" hangingPunct="1">
              <a:lnSpc>
                <a:spcPct val="80000"/>
              </a:lnSpc>
            </a:pPr>
            <a:r>
              <a:rPr lang="en-GB" altLang="en-US"/>
              <a:t>Classification of sports skills as to whether they are open/closed, part/whole, gross/fine, self paced/externally paced, continuous/discrete.</a:t>
            </a:r>
          </a:p>
          <a:p>
            <a:pPr eaLnBrk="1" hangingPunct="1">
              <a:lnSpc>
                <a:spcPct val="80000"/>
              </a:lnSpc>
            </a:pPr>
            <a:r>
              <a:rPr lang="en-GB" altLang="en-US"/>
              <a:t>Understanding and identification of motor ability. </a:t>
            </a:r>
          </a:p>
          <a:p>
            <a:pPr eaLnBrk="1" hangingPunct="1">
              <a:lnSpc>
                <a:spcPct val="80000"/>
              </a:lnSpc>
            </a:pPr>
            <a:r>
              <a:rPr lang="en-GB" altLang="en-US"/>
              <a:t>Practical implications of the analysis of movement patterns.</a:t>
            </a:r>
          </a:p>
          <a:p>
            <a:pPr lvl="1" eaLnBrk="1" hangingPunct="1">
              <a:lnSpc>
                <a:spcPct val="80000"/>
              </a:lnSpc>
              <a:buFontTx/>
              <a:buNone/>
            </a:pPr>
            <a:endParaRPr lang="en-GB" altLang="en-US" sz="3200">
              <a:ea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dirty="0"/>
              <a:t>Task ….</a:t>
            </a:r>
          </a:p>
        </p:txBody>
      </p:sp>
      <p:sp>
        <p:nvSpPr>
          <p:cNvPr id="32771" name="Text Placeholder 2"/>
          <p:cNvSpPr>
            <a:spLocks noGrp="1"/>
          </p:cNvSpPr>
          <p:nvPr>
            <p:ph type="body" sz="half" idx="1"/>
          </p:nvPr>
        </p:nvSpPr>
        <p:spPr>
          <a:xfrm>
            <a:off x="661988" y="1905000"/>
            <a:ext cx="7481887" cy="4114800"/>
          </a:xfrm>
        </p:spPr>
        <p:txBody>
          <a:bodyPr/>
          <a:lstStyle/>
          <a:p>
            <a:r>
              <a:rPr lang="en-GB" altLang="en-US" dirty="0"/>
              <a:t>Using key handouts (and other library resources)…Familiarise yourself with:</a:t>
            </a:r>
          </a:p>
          <a:p>
            <a:pPr>
              <a:buFont typeface="Wingdings" panose="05000000000000000000" pitchFamily="2" charset="2"/>
              <a:buNone/>
            </a:pPr>
            <a:endParaRPr lang="en-GB" altLang="en-US" dirty="0"/>
          </a:p>
          <a:p>
            <a:pPr lvl="1"/>
            <a:r>
              <a:rPr lang="en-GB" altLang="en-US" dirty="0">
                <a:ea typeface="Arial" panose="020B0604020202020204" pitchFamily="34" charset="0"/>
              </a:rPr>
              <a:t>Gentile</a:t>
            </a:r>
            <a:r>
              <a:rPr lang="ja-JP" altLang="en-GB" dirty="0">
                <a:ea typeface="MS PGothic" panose="020B0600070205080204" pitchFamily="34" charset="-128"/>
              </a:rPr>
              <a:t>’</a:t>
            </a:r>
            <a:r>
              <a:rPr lang="en-GB" altLang="ja-JP" dirty="0">
                <a:ea typeface="MS PGothic" panose="020B0600070205080204" pitchFamily="34" charset="-128"/>
              </a:rPr>
              <a:t>s Two Dimensional Taxonomy</a:t>
            </a:r>
          </a:p>
          <a:p>
            <a:pPr lvl="1"/>
            <a:r>
              <a:rPr lang="en-GB" altLang="en-US" dirty="0" err="1">
                <a:ea typeface="Arial" panose="020B0604020202020204" pitchFamily="34" charset="0"/>
              </a:rPr>
              <a:t>Fitts</a:t>
            </a:r>
            <a:r>
              <a:rPr lang="en-GB" altLang="en-US" dirty="0">
                <a:ea typeface="Arial" panose="020B0604020202020204" pitchFamily="34" charset="0"/>
              </a:rPr>
              <a:t> &amp; Posner</a:t>
            </a:r>
            <a:r>
              <a:rPr lang="ja-JP" altLang="en-GB" dirty="0">
                <a:ea typeface="MS PGothic" panose="020B0600070205080204" pitchFamily="34" charset="-128"/>
              </a:rPr>
              <a:t>’</a:t>
            </a:r>
            <a:r>
              <a:rPr lang="en-GB" altLang="ja-JP" dirty="0">
                <a:ea typeface="MS PGothic" panose="020B0600070205080204" pitchFamily="34" charset="-128"/>
              </a:rPr>
              <a:t>s Stages of learning</a:t>
            </a:r>
          </a:p>
          <a:p>
            <a:pPr lvl="2"/>
            <a:r>
              <a:rPr lang="en-GB" altLang="ja-JP" dirty="0">
                <a:ea typeface="MS PGothic" panose="020B0600070205080204" pitchFamily="34" charset="-128"/>
              </a:rPr>
              <a:t>Web link below as a starting point </a:t>
            </a:r>
          </a:p>
          <a:p>
            <a:pPr lvl="2"/>
            <a:r>
              <a:rPr lang="en-GB" altLang="en-US" dirty="0">
                <a:ea typeface="Arial" panose="020B0604020202020204" pitchFamily="34" charset="0"/>
              </a:rPr>
              <a:t>https://sportscienceinsider.com/stages-of-learning/</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Article with applied example</a:t>
            </a:r>
          </a:p>
        </p:txBody>
      </p:sp>
      <p:sp>
        <p:nvSpPr>
          <p:cNvPr id="3" name="Content Placeholder 2"/>
          <p:cNvSpPr>
            <a:spLocks noGrp="1"/>
          </p:cNvSpPr>
          <p:nvPr>
            <p:ph idx="1"/>
          </p:nvPr>
        </p:nvSpPr>
        <p:spPr/>
        <p:txBody>
          <a:bodyPr/>
          <a:lstStyle/>
          <a:p>
            <a:r>
              <a:rPr lang="en-GB" sz="1800" b="1" u="sng" dirty="0"/>
              <a:t>The role of feedback at each stage of learning…</a:t>
            </a:r>
          </a:p>
          <a:p>
            <a:r>
              <a:rPr lang="en-GB" sz="1800" dirty="0"/>
              <a:t>Abstract </a:t>
            </a:r>
          </a:p>
          <a:p>
            <a:r>
              <a:rPr lang="en-GB" sz="1800" dirty="0"/>
              <a:t>The purpose of this article is to provide a brief review of the principles of motor control and learning. Different models of motor control from historical to contemporary are presented with emphasis on the systems model. Concepts of motor learning including skill acquisition, measurement of learning, and methods to promote skill acquisition by examining the many facets of practice scheduling and use of feedback are provided. A fictional client case is introduced and threaded throughout the article to facilitate understanding of these concepts and how they can be applied to clinical practice.</a:t>
            </a:r>
            <a:endParaRPr lang="en-GB" sz="1800" dirty="0">
              <a:solidFill>
                <a:schemeClr val="accent1">
                  <a:lumMod val="40000"/>
                  <a:lumOff val="60000"/>
                </a:schemeClr>
              </a:solidFill>
              <a:hlinkClick r:id="rId2"/>
            </a:endParaRPr>
          </a:p>
          <a:p>
            <a:endParaRPr lang="en-GB" dirty="0">
              <a:solidFill>
                <a:schemeClr val="accent1">
                  <a:lumMod val="40000"/>
                  <a:lumOff val="60000"/>
                </a:schemeClr>
              </a:solidFill>
              <a:hlinkClick r:id="rId2"/>
            </a:endParaRPr>
          </a:p>
          <a:p>
            <a:r>
              <a:rPr lang="en-GB" dirty="0">
                <a:solidFill>
                  <a:schemeClr val="accent1">
                    <a:lumMod val="40000"/>
                    <a:lumOff val="60000"/>
                  </a:schemeClr>
                </a:solidFill>
                <a:hlinkClick r:id="rId2"/>
              </a:rPr>
              <a:t>https://www.ncbi.nlm.nih.gov/pmc/articles/PMC3773509/pdf/nihms-502120.pdf</a:t>
            </a:r>
            <a:endParaRPr lang="en-GB" dirty="0">
              <a:solidFill>
                <a:schemeClr val="accent1">
                  <a:lumMod val="40000"/>
                  <a:lumOff val="60000"/>
                </a:schemeClr>
              </a:solidFill>
            </a:endParaRPr>
          </a:p>
        </p:txBody>
      </p:sp>
    </p:spTree>
    <p:extLst>
      <p:ext uri="{BB962C8B-B14F-4D97-AF65-F5344CB8AC3E}">
        <p14:creationId xmlns:p14="http://schemas.microsoft.com/office/powerpoint/2010/main" val="7734589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a:t>Directed Reading: Provided.</a:t>
            </a:r>
          </a:p>
        </p:txBody>
      </p:sp>
      <p:sp>
        <p:nvSpPr>
          <p:cNvPr id="33795" name="Rectangle 3"/>
          <p:cNvSpPr>
            <a:spLocks noGrp="1" noChangeArrowheads="1"/>
          </p:cNvSpPr>
          <p:nvPr>
            <p:ph type="body" idx="1"/>
          </p:nvPr>
        </p:nvSpPr>
        <p:spPr/>
        <p:txBody>
          <a:bodyPr/>
          <a:lstStyle/>
          <a:p>
            <a:pPr eaLnBrk="1" hangingPunct="1"/>
            <a:r>
              <a:rPr lang="en-GB" altLang="en-US"/>
              <a:t>Schmidt, R.A. (1991). </a:t>
            </a:r>
            <a:r>
              <a:rPr lang="en-GB" altLang="en-US" i="1"/>
              <a:t>Motor Learning and Performance: From Principles to Practice.</a:t>
            </a:r>
            <a:r>
              <a:rPr lang="en-GB" altLang="en-US"/>
              <a:t> Champaign, IL: Human Kinetics. </a:t>
            </a:r>
          </a:p>
          <a:p>
            <a:pPr eaLnBrk="1" hangingPunct="1"/>
            <a:r>
              <a:rPr lang="en-GB" altLang="en-US"/>
              <a:t>Magill, R.A. (2001). </a:t>
            </a:r>
            <a:r>
              <a:rPr lang="en-GB" altLang="en-US" i="1"/>
              <a:t>Motor Learning and Performance: Concepts and Applications (6th Edition).</a:t>
            </a:r>
            <a:r>
              <a:rPr lang="en-GB" altLang="en-US"/>
              <a:t> Boston, MA: Mc Graw-Hill.</a:t>
            </a:r>
          </a:p>
          <a:p>
            <a:pPr eaLnBrk="1" hangingPunct="1"/>
            <a:r>
              <a:rPr lang="en-GB" altLang="en-US"/>
              <a:t>See Module outline – skill acquisition resources. </a:t>
            </a:r>
          </a:p>
        </p:txBody>
      </p:sp>
    </p:spTree>
  </p:cSld>
  <p:clrMapOvr>
    <a:masterClrMapping/>
  </p:clrMapOvr>
</p:sld>
</file>

<file path=ppt/theme/theme1.xml><?xml version="1.0" encoding="utf-8"?>
<a:theme xmlns:a="http://schemas.openxmlformats.org/drawingml/2006/main" name="Business Plan">
  <a:themeElements>
    <a:clrScheme name="Business Plan 5">
      <a:dk1>
        <a:srgbClr val="001428"/>
      </a:dk1>
      <a:lt1>
        <a:srgbClr val="DDDDDD"/>
      </a:lt1>
      <a:dk2>
        <a:srgbClr val="336699"/>
      </a:dk2>
      <a:lt2>
        <a:srgbClr val="CCFFCC"/>
      </a:lt2>
      <a:accent1>
        <a:srgbClr val="009999"/>
      </a:accent1>
      <a:accent2>
        <a:srgbClr val="8263A2"/>
      </a:accent2>
      <a:accent3>
        <a:srgbClr val="ADB8CA"/>
      </a:accent3>
      <a:accent4>
        <a:srgbClr val="BDBDBD"/>
      </a:accent4>
      <a:accent5>
        <a:srgbClr val="AACACA"/>
      </a:accent5>
      <a:accent6>
        <a:srgbClr val="755992"/>
      </a:accent6>
      <a:hlink>
        <a:srgbClr val="0665C6"/>
      </a:hlink>
      <a:folHlink>
        <a:srgbClr val="699BCD"/>
      </a:folHlink>
    </a:clrScheme>
    <a:fontScheme name="Business Plan">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en-GB" sz="2400" b="0" i="0" u="none" strike="noStrike" cap="none" normalizeH="0" baseline="0" smtClean="0">
            <a:ln>
              <a:noFill/>
            </a:ln>
            <a:solidFill>
              <a:schemeClr val="tx1"/>
            </a:solidFill>
            <a:effectLst/>
            <a:latin typeface="Times New Roman" pitchFamily="18" charset="0"/>
            <a:cs typeface="Arial"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1" lang="en-GB" sz="2400" b="0" i="0" u="none" strike="noStrike" cap="none" normalizeH="0" baseline="0" smtClean="0">
            <a:ln>
              <a:noFill/>
            </a:ln>
            <a:solidFill>
              <a:schemeClr val="tx1"/>
            </a:solidFill>
            <a:effectLst/>
            <a:latin typeface="Times New Roman" pitchFamily="18" charset="0"/>
            <a:cs typeface="Arial" charset="0"/>
          </a:defRPr>
        </a:defPPr>
      </a:lstStyle>
    </a:lnDef>
  </a:objectDefaults>
  <a:extraClrSchemeLst>
    <a:extraClrScheme>
      <a:clrScheme name="Business Plan 1">
        <a:dk1>
          <a:srgbClr val="000000"/>
        </a:dk1>
        <a:lt1>
          <a:srgbClr val="EAEAEA"/>
        </a:lt1>
        <a:dk2>
          <a:srgbClr val="00763B"/>
        </a:dk2>
        <a:lt2>
          <a:srgbClr val="FFFFCC"/>
        </a:lt2>
        <a:accent1>
          <a:srgbClr val="CC6600"/>
        </a:accent1>
        <a:accent2>
          <a:srgbClr val="FF9900"/>
        </a:accent2>
        <a:accent3>
          <a:srgbClr val="AABDAF"/>
        </a:accent3>
        <a:accent4>
          <a:srgbClr val="C8C8C8"/>
        </a:accent4>
        <a:accent5>
          <a:srgbClr val="E2B8AA"/>
        </a:accent5>
        <a:accent6>
          <a:srgbClr val="E78A00"/>
        </a:accent6>
        <a:hlink>
          <a:srgbClr val="CC3300"/>
        </a:hlink>
        <a:folHlink>
          <a:srgbClr val="71BB96"/>
        </a:folHlink>
      </a:clrScheme>
      <a:clrMap bg1="dk2" tx1="lt1" bg2="dk1" tx2="lt2" accent1="accent1" accent2="accent2" accent3="accent3" accent4="accent4" accent5="accent5" accent6="accent6" hlink="hlink" folHlink="folHlink"/>
    </a:extraClrScheme>
    <a:extraClrScheme>
      <a:clrScheme name="Business Plan 2">
        <a:dk1>
          <a:srgbClr val="000000"/>
        </a:dk1>
        <a:lt1>
          <a:srgbClr val="FFFFFF"/>
        </a:lt1>
        <a:dk2>
          <a:srgbClr val="006633"/>
        </a:dk2>
        <a:lt2>
          <a:srgbClr val="FFFFFF"/>
        </a:lt2>
        <a:accent1>
          <a:srgbClr val="009999"/>
        </a:accent1>
        <a:accent2>
          <a:srgbClr val="8263A2"/>
        </a:accent2>
        <a:accent3>
          <a:srgbClr val="FFFFFF"/>
        </a:accent3>
        <a:accent4>
          <a:srgbClr val="000000"/>
        </a:accent4>
        <a:accent5>
          <a:srgbClr val="AACACA"/>
        </a:accent5>
        <a:accent6>
          <a:srgbClr val="755992"/>
        </a:accent6>
        <a:hlink>
          <a:srgbClr val="0665C6"/>
        </a:hlink>
        <a:folHlink>
          <a:srgbClr val="71BB96"/>
        </a:folHlink>
      </a:clrScheme>
      <a:clrMap bg1="lt1" tx1="dk1" bg2="lt2" tx2="dk2" accent1="accent1" accent2="accent2" accent3="accent3" accent4="accent4" accent5="accent5" accent6="accent6" hlink="hlink" folHlink="folHlink"/>
    </a:extraClrScheme>
    <a:extraClrScheme>
      <a:clrScheme name="Business Plan 3">
        <a:dk1>
          <a:srgbClr val="000000"/>
        </a:dk1>
        <a:lt1>
          <a:srgbClr val="FFFFFF"/>
        </a:lt1>
        <a:dk2>
          <a:srgbClr val="000000"/>
        </a:dk2>
        <a:lt2>
          <a:srgbClr val="FFFFFF"/>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usiness Plan 4">
        <a:dk1>
          <a:srgbClr val="271A0D"/>
        </a:dk1>
        <a:lt1>
          <a:srgbClr val="EAEAEA"/>
        </a:lt1>
        <a:dk2>
          <a:srgbClr val="996633"/>
        </a:dk2>
        <a:lt2>
          <a:srgbClr val="FFFFCC"/>
        </a:lt2>
        <a:accent1>
          <a:srgbClr val="CC6600"/>
        </a:accent1>
        <a:accent2>
          <a:srgbClr val="FF9900"/>
        </a:accent2>
        <a:accent3>
          <a:srgbClr val="CAB8AD"/>
        </a:accent3>
        <a:accent4>
          <a:srgbClr val="C8C8C8"/>
        </a:accent4>
        <a:accent5>
          <a:srgbClr val="E2B8AA"/>
        </a:accent5>
        <a:accent6>
          <a:srgbClr val="E78A00"/>
        </a:accent6>
        <a:hlink>
          <a:srgbClr val="CC3300"/>
        </a:hlink>
        <a:folHlink>
          <a:srgbClr val="CA9561"/>
        </a:folHlink>
      </a:clrScheme>
      <a:clrMap bg1="dk2" tx1="lt1" bg2="dk1" tx2="lt2" accent1="accent1" accent2="accent2" accent3="accent3" accent4="accent4" accent5="accent5" accent6="accent6" hlink="hlink" folHlink="folHlink"/>
    </a:extraClrScheme>
    <a:extraClrScheme>
      <a:clrScheme name="Business Plan 5">
        <a:dk1>
          <a:srgbClr val="001428"/>
        </a:dk1>
        <a:lt1>
          <a:srgbClr val="DDDDDD"/>
        </a:lt1>
        <a:dk2>
          <a:srgbClr val="336699"/>
        </a:dk2>
        <a:lt2>
          <a:srgbClr val="CCFFCC"/>
        </a:lt2>
        <a:accent1>
          <a:srgbClr val="009999"/>
        </a:accent1>
        <a:accent2>
          <a:srgbClr val="8263A2"/>
        </a:accent2>
        <a:accent3>
          <a:srgbClr val="ADB8CA"/>
        </a:accent3>
        <a:accent4>
          <a:srgbClr val="BDBDBD"/>
        </a:accent4>
        <a:accent5>
          <a:srgbClr val="AACACA"/>
        </a:accent5>
        <a:accent6>
          <a:srgbClr val="755992"/>
        </a:accent6>
        <a:hlink>
          <a:srgbClr val="0665C6"/>
        </a:hlink>
        <a:folHlink>
          <a:srgbClr val="699BC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Plan</Template>
  <TotalTime>2404</TotalTime>
  <Words>2003</Words>
  <Application>Microsoft Macintosh PowerPoint</Application>
  <PresentationFormat>On-screen Show (4:3)</PresentationFormat>
  <Paragraphs>271</Paragraphs>
  <Slides>30</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Times New Roman</vt:lpstr>
      <vt:lpstr>Wingdings</vt:lpstr>
      <vt:lpstr>Business Plan</vt:lpstr>
      <vt:lpstr>Skill Acquisition: Stages of Learning </vt:lpstr>
      <vt:lpstr>Learning Outcomes</vt:lpstr>
      <vt:lpstr>Skill:</vt:lpstr>
      <vt:lpstr>Skill Definitions:</vt:lpstr>
      <vt:lpstr>Task Analysis</vt:lpstr>
      <vt:lpstr>SKILLED PERFORMANCE</vt:lpstr>
      <vt:lpstr>Skill Classification Systems</vt:lpstr>
      <vt:lpstr>One Dimensional Classification Systems</vt:lpstr>
      <vt:lpstr>Gross / Fine Skills</vt:lpstr>
      <vt:lpstr>Discrete / Continuous</vt:lpstr>
      <vt:lpstr>Open &amp; Closed Skill Classification</vt:lpstr>
      <vt:lpstr>Motor-Cognitive Skill Classification</vt:lpstr>
      <vt:lpstr>Scaled Profile – Racing Start in Swimming</vt:lpstr>
      <vt:lpstr>Scaled Profile – Racing Start in Swimming</vt:lpstr>
      <vt:lpstr>Gentile’s Two Dimensional Taxonomy</vt:lpstr>
      <vt:lpstr>Function of Action</vt:lpstr>
      <vt:lpstr> Taxonomy with 16 skill categories. </vt:lpstr>
      <vt:lpstr>Motor Abilities: Natural ability or learned skill?</vt:lpstr>
      <vt:lpstr>Task…</vt:lpstr>
      <vt:lpstr>PRACTICAL IMPLICATIONS OF THE ANALYSIS OF MOVEMENT PATTERNS</vt:lpstr>
      <vt:lpstr>Stages of Learning</vt:lpstr>
      <vt:lpstr>Cognitive Phase</vt:lpstr>
      <vt:lpstr>Associative Phase</vt:lpstr>
      <vt:lpstr>Autonomous Phase</vt:lpstr>
      <vt:lpstr>Task:</vt:lpstr>
      <vt:lpstr>Movement Preparation:</vt:lpstr>
      <vt:lpstr>Summary:</vt:lpstr>
      <vt:lpstr>Task ….</vt:lpstr>
      <vt:lpstr>Task: Article with applied example</vt:lpstr>
      <vt:lpstr>Directed Reading: Provided.</vt:lpstr>
    </vt:vector>
  </TitlesOfParts>
  <Company>Hartpury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 Acquisition in Sport</dc:title>
  <dc:creator>Alison Hall</dc:creator>
  <cp:lastModifiedBy>Alison Connaughton</cp:lastModifiedBy>
  <cp:revision>57</cp:revision>
  <cp:lastPrinted>1601-01-01T00:00:00Z</cp:lastPrinted>
  <dcterms:created xsi:type="dcterms:W3CDTF">2002-10-25T14:17:36Z</dcterms:created>
  <dcterms:modified xsi:type="dcterms:W3CDTF">2024-02-05T20:41:04Z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9</vt:i4>
  </property>
</Properties>
</file>