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0" r:id="rId1"/>
  </p:sldMasterIdLst>
  <p:notesMasterIdLst>
    <p:notesMasterId r:id="rId21"/>
  </p:notesMasterIdLst>
  <p:sldIdLst>
    <p:sldId id="284" r:id="rId2"/>
    <p:sldId id="259" r:id="rId3"/>
    <p:sldId id="260" r:id="rId4"/>
    <p:sldId id="278" r:id="rId5"/>
    <p:sldId id="279" r:id="rId6"/>
    <p:sldId id="280" r:id="rId7"/>
    <p:sldId id="285" r:id="rId8"/>
    <p:sldId id="286" r:id="rId9"/>
    <p:sldId id="287" r:id="rId10"/>
    <p:sldId id="268" r:id="rId11"/>
    <p:sldId id="270" r:id="rId12"/>
    <p:sldId id="271" r:id="rId13"/>
    <p:sldId id="272" r:id="rId14"/>
    <p:sldId id="288" r:id="rId15"/>
    <p:sldId id="289" r:id="rId16"/>
    <p:sldId id="290" r:id="rId17"/>
    <p:sldId id="291" r:id="rId18"/>
    <p:sldId id="292" r:id="rId19"/>
    <p:sldId id="262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04A7B"/>
    <a:srgbClr val="4C216D"/>
    <a:srgbClr val="993366"/>
    <a:srgbClr val="990033"/>
    <a:srgbClr val="FFFFFF"/>
    <a:srgbClr val="5A2781"/>
    <a:srgbClr val="660066"/>
    <a:srgbClr val="0062AC"/>
    <a:srgbClr val="00B0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24" autoAdjust="0"/>
    <p:restoredTop sz="98224" autoAdjust="0"/>
  </p:normalViewPr>
  <p:slideViewPr>
    <p:cSldViewPr>
      <p:cViewPr>
        <p:scale>
          <a:sx n="75" d="100"/>
          <a:sy n="75" d="100"/>
        </p:scale>
        <p:origin x="1368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7B5F1-D0D0-49F8-9A1C-6AFE93604869}" type="datetimeFigureOut">
              <a:rPr lang="en-US" smtClean="0"/>
              <a:pPr/>
              <a:t>1/22/2019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E59C40-8A52-4801-A432-BAC6F78520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8062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ext and Picture Fade on Path">
    <p:bg>
      <p:bgPr>
        <a:gradFill>
          <a:gsLst>
            <a:gs pos="0">
              <a:srgbClr val="FFFFFF"/>
            </a:gs>
            <a:gs pos="28000">
              <a:srgbClr val="FEFEFE"/>
            </a:gs>
            <a:gs pos="100000">
              <a:srgbClr val="E8E3D8"/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1512125"/>
            <a:ext cx="8839200" cy="2895600"/>
          </a:xfrm>
          <a:prstGeom prst="rect">
            <a:avLst/>
          </a:prstGeom>
          <a:gradFill flip="none" rotWithShape="1">
            <a:gsLst>
              <a:gs pos="36000">
                <a:schemeClr val="accent2">
                  <a:lumMod val="85000"/>
                </a:schemeClr>
              </a:gs>
              <a:gs pos="0">
                <a:schemeClr val="accent2">
                  <a:lumMod val="50000"/>
                </a:schemeClr>
              </a:gs>
              <a:gs pos="100000">
                <a:schemeClr val="accent2">
                  <a:lumMod val="85000"/>
                </a:schemeClr>
              </a:gs>
            </a:gsLst>
            <a:lin ang="0" scaled="1"/>
            <a:tileRect/>
          </a:gradFill>
          <a:ln w="25400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914400"/>
            <a:ext cx="5562600" cy="761775"/>
          </a:xfrm>
        </p:spPr>
        <p:txBody>
          <a:bodyPr anchor="ctr">
            <a:noAutofit/>
          </a:bodyPr>
          <a:lstStyle>
            <a:lvl1pPr>
              <a:defRPr sz="3800" b="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>
          <a:xfrm>
            <a:off x="3048000" y="1981200"/>
            <a:ext cx="5562600" cy="23218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  <a:latin typeface="Constantia" pitchFamily="18" charset="0"/>
              </a:defRPr>
            </a:lvl1pPr>
            <a:lvl2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2pPr>
            <a:lvl3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3pPr>
            <a:lvl4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4pPr>
            <a:lvl5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5pPr>
            <a:lvl6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6pPr>
            <a:lvl7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7pPr>
            <a:lvl8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8pPr>
            <a:lvl9pPr marL="0" indent="0">
              <a:lnSpc>
                <a:spcPct val="100000"/>
              </a:lnSpc>
              <a:spcBef>
                <a:spcPts val="1200"/>
              </a:spcBef>
              <a:buNone/>
              <a:defRPr sz="28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304800" y="0"/>
            <a:ext cx="2438400" cy="4645152"/>
          </a:xfrm>
          <a:prstGeom prst="rect">
            <a:avLst/>
          </a:prstGeom>
          <a:effectLst>
            <a:glow rad="101600">
              <a:srgbClr val="FFFFFF">
                <a:alpha val="40000"/>
              </a:srgbClr>
            </a:glow>
            <a:reflection blurRad="6350" stA="50000" endA="300" endPos="55000" dir="5400000" sy="-100000" algn="bl" rotWithShape="0"/>
          </a:effectLst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7649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143000"/>
            <a:ext cx="7772400" cy="685800"/>
          </a:xfrm>
        </p:spPr>
        <p:txBody>
          <a:bodyPr/>
          <a:lstStyle>
            <a:lvl1pPr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371600" y="1981200"/>
            <a:ext cx="7467600" cy="4343399"/>
          </a:xfrm>
          <a:prstGeom prst="rect">
            <a:avLst/>
          </a:prstGeo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2">
                  <a:lumMod val="75000"/>
                </a:schemeClr>
              </a:buClr>
              <a:buSzPct val="80000"/>
              <a:buFont typeface="Wingdings 2" pitchFamily="18" charset="2"/>
              <a:buChar char="Ù"/>
              <a:defRPr sz="2800">
                <a:solidFill>
                  <a:srgbClr val="000000"/>
                </a:solidFill>
                <a:latin typeface="Constantia" pitchFamily="18" charset="0"/>
              </a:defRPr>
            </a:lvl1pPr>
            <a:lvl2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990033"/>
              </a:buClr>
              <a:buFont typeface="Wingdings 2" pitchFamily="18" charset="2"/>
              <a:buChar char="÷"/>
              <a:defRPr>
                <a:solidFill>
                  <a:srgbClr val="000000"/>
                </a:solidFill>
                <a:latin typeface="Constantia" pitchFamily="18" charset="0"/>
              </a:defRPr>
            </a:lvl2pPr>
            <a:lvl3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chemeClr val="accent6"/>
              </a:buClr>
              <a:buFont typeface="Webdings" pitchFamily="18" charset="2"/>
              <a:buChar char="4"/>
              <a:defRPr>
                <a:solidFill>
                  <a:srgbClr val="000000"/>
                </a:solidFill>
                <a:latin typeface="Constantia" pitchFamily="18" charset="0"/>
              </a:defRPr>
            </a:lvl3pPr>
            <a:lvl4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defRPr>
                <a:solidFill>
                  <a:srgbClr val="000000"/>
                </a:solidFill>
                <a:latin typeface="Constantia" pitchFamily="18" charset="0"/>
              </a:defRPr>
            </a:lvl4pPr>
            <a:lvl5pPr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>
                <a:srgbClr val="C00000"/>
              </a:buClr>
              <a:defRPr>
                <a:solidFill>
                  <a:srgbClr val="000000"/>
                </a:solidFill>
                <a:latin typeface="Constantia" pitchFamily="18" charset="0"/>
              </a:defRPr>
            </a:lvl5pPr>
          </a:lstStyle>
          <a:p>
            <a:pPr lvl="0"/>
            <a:r>
              <a:rPr lang="en-US" noProof="0" dirty="0" smtClean="0"/>
              <a:t>Click to edit Master text styles</a:t>
            </a:r>
          </a:p>
          <a:p>
            <a:pPr lvl="1"/>
            <a:r>
              <a:rPr lang="en-US" noProof="0" dirty="0" smtClean="0"/>
              <a:t>Second level</a:t>
            </a:r>
          </a:p>
          <a:p>
            <a:pPr lvl="2"/>
            <a:r>
              <a:rPr lang="en-US" noProof="0" dirty="0" smtClean="0"/>
              <a:t>Third level</a:t>
            </a:r>
          </a:p>
          <a:p>
            <a:pPr lvl="3"/>
            <a:r>
              <a:rPr lang="en-US" noProof="0" dirty="0" smtClean="0"/>
              <a:t>Fourth level</a:t>
            </a:r>
          </a:p>
          <a:p>
            <a:pPr lvl="4"/>
            <a:r>
              <a:rPr lang="en-US" noProof="0" dirty="0" smtClean="0"/>
              <a:t>Fifth level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37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709738"/>
            <a:ext cx="698658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4589463"/>
            <a:ext cx="6986588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rgbClr val="000000"/>
                </a:solidFill>
                <a:latin typeface="Constantia" pitchFamily="18" charset="0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chemeClr val="bg1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238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 bwMode="auto">
          <a:xfrm>
            <a:off x="0" y="0"/>
            <a:ext cx="9144000" cy="36576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000" b="1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/>
          <a:lstStyle>
            <a:lvl1pPr algn="ctr">
              <a:defRPr sz="4000">
                <a:latin typeface="Rockwell" pitchFamily="18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hdr="0" dt="0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 userDrawn="1"/>
        </p:nvGrpSpPr>
        <p:grpSpPr>
          <a:xfrm>
            <a:off x="0" y="1"/>
            <a:ext cx="9144000" cy="3962399"/>
            <a:chOff x="0" y="1"/>
            <a:chExt cx="9144000" cy="3962399"/>
          </a:xfrm>
        </p:grpSpPr>
        <p:pic>
          <p:nvPicPr>
            <p:cNvPr id="1026" name="Picture 20" descr="stuff"/>
            <p:cNvPicPr>
              <a:picLocks noChangeAspect="1" noChangeArrowheads="1"/>
            </p:cNvPicPr>
            <p:nvPr userDrawn="1"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"/>
              <a:ext cx="9144000" cy="39623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11"/>
            <p:cNvSpPr/>
            <p:nvPr userDrawn="1"/>
          </p:nvSpPr>
          <p:spPr bwMode="auto">
            <a:xfrm>
              <a:off x="1371600" y="1295400"/>
              <a:ext cx="7772400" cy="21336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0" marR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1000" b="1" i="0" u="none" strike="noStrike" cap="none" normalizeH="0" baseline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endParaRPr>
            </a:p>
          </p:txBody>
        </p:sp>
      </p:grpSp>
      <p:sp>
        <p:nvSpPr>
          <p:cNvPr id="102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1143000"/>
            <a:ext cx="7772400" cy="581025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800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altLang="en-US" dirty="0" smtClean="0"/>
              <a:t>Click to </a:t>
            </a:r>
            <a:r>
              <a:rPr lang="fr-FR" altLang="en-US" dirty="0" err="1" smtClean="0"/>
              <a:t>edit</a:t>
            </a:r>
            <a:r>
              <a:rPr lang="fr-FR" altLang="en-US" dirty="0" smtClean="0"/>
              <a:t> Master </a:t>
            </a:r>
            <a:r>
              <a:rPr lang="fr-FR" altLang="en-US" dirty="0" err="1" smtClean="0"/>
              <a:t>title</a:t>
            </a:r>
            <a:r>
              <a:rPr lang="fr-FR" altLang="en-US" dirty="0" smtClean="0"/>
              <a:t> style</a:t>
            </a:r>
          </a:p>
        </p:txBody>
      </p:sp>
      <p:sp>
        <p:nvSpPr>
          <p:cNvPr id="1030" name="Rectangle 19"/>
          <p:cNvSpPr>
            <a:spLocks noChangeArrowheads="1"/>
          </p:cNvSpPr>
          <p:nvPr userDrawn="1"/>
        </p:nvSpPr>
        <p:spPr bwMode="auto">
          <a:xfrm>
            <a:off x="0" y="6477000"/>
            <a:ext cx="9144000" cy="400110"/>
          </a:xfrm>
          <a:prstGeom prst="rect">
            <a:avLst/>
          </a:prstGeom>
          <a:solidFill>
            <a:srgbClr val="0033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noAutofit/>
          </a:bodyPr>
          <a:lstStyle>
            <a:lvl1pPr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 marL="742950" indent="-28575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 marL="11430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 marL="16002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 marL="2057400" indent="-228600" algn="r"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marL="0" marR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400" y="64928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3"/>
                </a:solidFill>
                <a:latin typeface="Rockwell" pitchFamily="18" charset="0"/>
              </a:defRPr>
            </a:lvl1pPr>
          </a:lstStyle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  <a:prstGeom prst="rect">
            <a:avLst/>
          </a:prstGeom>
        </p:spPr>
        <p:txBody>
          <a:bodyPr/>
          <a:lstStyle>
            <a:lvl1pPr algn="r">
              <a:defRPr>
                <a:solidFill>
                  <a:srgbClr val="FFFFFF"/>
                </a:solidFill>
                <a:latin typeface="Rockwell" pitchFamily="18" charset="0"/>
              </a:defRPr>
            </a:lvl1pPr>
          </a:lstStyle>
          <a:p>
            <a:fld id="{52713451-F6E1-4628-A8E3-1405590B0C3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2" r:id="rId2"/>
    <p:sldLayoutId id="2147483693" r:id="rId3"/>
    <p:sldLayoutId id="2147483700" r:id="rId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Rockwell" pitchFamily="18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B4CCE2"/>
        </a:buClr>
        <a:buChar char="»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0" y="914400"/>
            <a:ext cx="5772150" cy="761775"/>
          </a:xfrm>
        </p:spPr>
        <p:txBody>
          <a:bodyPr/>
          <a:lstStyle/>
          <a:p>
            <a:r>
              <a:rPr lang="en-US" dirty="0" smtClean="0">
                <a:solidFill>
                  <a:schemeClr val="accent3"/>
                </a:solidFill>
              </a:rPr>
              <a:t>CHAPTER 1	</a:t>
            </a:r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4"/>
          </p:nvPr>
        </p:nvSpPr>
        <p:spPr>
          <a:xfrm>
            <a:off x="2743200" y="1981200"/>
            <a:ext cx="5943600" cy="2321858"/>
          </a:xfrm>
        </p:spPr>
        <p:txBody>
          <a:bodyPr/>
          <a:lstStyle/>
          <a:p>
            <a:pPr>
              <a:spcAft>
                <a:spcPts val="0"/>
              </a:spcAft>
            </a:pPr>
            <a:r>
              <a:rPr lang="en-US" sz="3700" dirty="0" smtClean="0"/>
              <a:t>Supply Chain Management: </a:t>
            </a:r>
          </a:p>
          <a:p>
            <a:pPr>
              <a:spcAft>
                <a:spcPts val="0"/>
              </a:spcAft>
            </a:pPr>
            <a:r>
              <a:rPr lang="en-US" sz="3700" dirty="0" smtClean="0"/>
              <a:t>An Overview</a:t>
            </a:r>
          </a:p>
        </p:txBody>
      </p:sp>
      <p:pic>
        <p:nvPicPr>
          <p:cNvPr id="7" name="Picture Placeholder 6" descr="Untitled.png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/>
          <a:srcRect l="33310" r="33310"/>
          <a:stretch>
            <a:fillRect/>
          </a:stretch>
        </p:blipFill>
        <p:spPr>
          <a:xfrm>
            <a:off x="228600" y="0"/>
            <a:ext cx="2209800" cy="4645152"/>
          </a:xfrm>
        </p:spPr>
      </p:pic>
      <p:sp>
        <p:nvSpPr>
          <p:cNvPr id="5" name="TextBox 4"/>
          <p:cNvSpPr txBox="1"/>
          <p:nvPr/>
        </p:nvSpPr>
        <p:spPr>
          <a:xfrm>
            <a:off x="2362200" y="5867401"/>
            <a:ext cx="6781800" cy="8694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 smtClean="0">
                <a:solidFill>
                  <a:srgbClr val="002060"/>
                </a:solidFill>
                <a:latin typeface="Rockwell" pitchFamily="18" charset="0"/>
              </a:rPr>
              <a:t>Supply Chain Management: A Logistics Perspective (10e) </a:t>
            </a:r>
          </a:p>
          <a:p>
            <a:pPr algn="ctr"/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Coyle, Langley,  </a:t>
            </a:r>
            <a:r>
              <a:rPr lang="en-US" sz="1200" dirty="0" err="1" smtClean="0">
                <a:solidFill>
                  <a:srgbClr val="002060"/>
                </a:solidFill>
                <a:latin typeface="Rockwell" pitchFamily="18" charset="0"/>
              </a:rPr>
              <a:t>Novack</a:t>
            </a:r>
            <a:r>
              <a:rPr lang="en-US" sz="1200" dirty="0" smtClean="0">
                <a:solidFill>
                  <a:srgbClr val="002060"/>
                </a:solidFill>
                <a:latin typeface="Rockwell" pitchFamily="18" charset="0"/>
              </a:rPr>
              <a:t>, and Gibson</a:t>
            </a:r>
          </a:p>
          <a:p>
            <a:pPr algn="ctr"/>
            <a:endParaRPr lang="en-US" sz="500" dirty="0" smtClean="0">
              <a:solidFill>
                <a:srgbClr val="002060"/>
              </a:solidFill>
              <a:latin typeface="Rockwell" pitchFamily="18" charset="0"/>
            </a:endParaRPr>
          </a:p>
          <a:p>
            <a:pPr algn="ctr"/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© 2016 </a:t>
            </a:r>
            <a:r>
              <a:rPr lang="en-US" sz="1100" dirty="0" err="1" smtClean="0">
                <a:solidFill>
                  <a:srgbClr val="002060"/>
                </a:solidFill>
                <a:latin typeface="Rockwell" pitchFamily="18" charset="0"/>
              </a:rPr>
              <a:t>Cengage</a:t>
            </a:r>
            <a:r>
              <a:rPr lang="en-US" sz="1100" dirty="0" smtClean="0">
                <a:solidFill>
                  <a:srgbClr val="002060"/>
                </a:solidFill>
                <a:latin typeface="Rockwell" pitchFamily="18" charset="0"/>
              </a:rPr>
              <a:t> Learning. All Rights Reserved. </a:t>
            </a:r>
          </a:p>
          <a:p>
            <a:pPr algn="ctr"/>
            <a:r>
              <a:rPr lang="en-US" sz="1050" dirty="0" smtClean="0">
                <a:solidFill>
                  <a:srgbClr val="002060"/>
                </a:solidFill>
                <a:latin typeface="Rockwell" pitchFamily="18" charset="0"/>
              </a:rPr>
              <a:t>May not be scanned, copied  or duplicated, or posted to a publicly accessible website, in whole or in part. </a:t>
            </a:r>
          </a:p>
        </p:txBody>
      </p:sp>
    </p:spTree>
    <p:extLst>
      <p:ext uri="{BB962C8B-B14F-4D97-AF65-F5344CB8AC3E}">
        <p14:creationId xmlns:p14="http://schemas.microsoft.com/office/powerpoint/2010/main" val="300041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>Discussion Outline</a:t>
            </a:r>
            <a:endParaRPr lang="en-US" sz="4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800"/>
              </a:spcAft>
            </a:pPr>
            <a:r>
              <a:rPr lang="en-US" dirty="0" smtClean="0"/>
              <a:t>Five major external forces</a:t>
            </a:r>
          </a:p>
          <a:p>
            <a:pPr>
              <a:spcAft>
                <a:spcPts val="1800"/>
              </a:spcAft>
            </a:pPr>
            <a:r>
              <a:rPr lang="en-US" dirty="0" smtClean="0"/>
              <a:t>Development of supply chain management concept</a:t>
            </a:r>
          </a:p>
          <a:p>
            <a:pPr>
              <a:spcAft>
                <a:spcPts val="1800"/>
              </a:spcAft>
            </a:pPr>
            <a:r>
              <a:rPr lang="en-US" dirty="0" smtClean="0"/>
              <a:t>Integrated supply chain characteristics</a:t>
            </a:r>
          </a:p>
          <a:p>
            <a:pPr>
              <a:spcAft>
                <a:spcPts val="1800"/>
              </a:spcAft>
            </a:pPr>
            <a:r>
              <a:rPr lang="en-US" dirty="0" smtClean="0"/>
              <a:t>Supply chain flows</a:t>
            </a:r>
          </a:p>
          <a:p>
            <a:pPr>
              <a:spcAft>
                <a:spcPts val="1800"/>
              </a:spcAft>
            </a:pPr>
            <a:r>
              <a:rPr lang="en-US" dirty="0" smtClean="0"/>
              <a:t>Major supply chain issues</a:t>
            </a:r>
          </a:p>
          <a:p>
            <a:pPr>
              <a:spcAft>
                <a:spcPts val="1800"/>
              </a:spcAft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>
            <a:normAutofit/>
          </a:bodyPr>
          <a:lstStyle/>
          <a:p>
            <a:r>
              <a:rPr lang="en-US" dirty="0" smtClean="0"/>
              <a:t>Leading Retailers (Sales Year)</a:t>
            </a: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28600" y="1066800"/>
          <a:ext cx="8763000" cy="464175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52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52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8543"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bg1"/>
                          </a:solidFill>
                          <a:latin typeface="Rockwell" pitchFamily="18" charset="0"/>
                        </a:rPr>
                        <a:t>2000</a:t>
                      </a:r>
                      <a:endParaRPr lang="en-US" sz="2800" dirty="0">
                        <a:solidFill>
                          <a:schemeClr val="bg1"/>
                        </a:solidFill>
                        <a:latin typeface="Rockwell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bg1"/>
                          </a:solidFill>
                          <a:latin typeface="Rockwell" pitchFamily="18" charset="0"/>
                        </a:rPr>
                        <a:t>2010</a:t>
                      </a:r>
                      <a:endParaRPr lang="en-US" sz="2800" dirty="0">
                        <a:solidFill>
                          <a:schemeClr val="bg1"/>
                        </a:solidFill>
                        <a:latin typeface="Rockwell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 smtClean="0">
                          <a:solidFill>
                            <a:schemeClr val="bg1"/>
                          </a:solidFill>
                          <a:latin typeface="Rockwell" pitchFamily="18" charset="0"/>
                        </a:rPr>
                        <a:t>2014</a:t>
                      </a:r>
                      <a:endParaRPr lang="en-US" sz="2800" dirty="0">
                        <a:solidFill>
                          <a:schemeClr val="bg1"/>
                        </a:solidFill>
                        <a:latin typeface="Rockwell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1.  Wal-Mart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1.  Wal-Mart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1.  Wal-Mart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2.  Kroger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2.  Kroger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+mj-lt"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2. Kroger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3.  The</a:t>
                      </a:r>
                      <a:r>
                        <a:rPr lang="en-US" sz="2000" baseline="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 Home Depot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3.  Target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None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3.</a:t>
                      </a:r>
                      <a:r>
                        <a:rPr lang="en-US" sz="2000" baseline="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  </a:t>
                      </a: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Costco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pPr marL="457200" marR="0" indent="-4572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4.  Sears, Roebuck &amp;</a:t>
                      </a:r>
                      <a:r>
                        <a:rPr lang="en-US" sz="2000" baseline="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 </a:t>
                      </a: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Company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4.  Walgreen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4.  The Home Depot 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5.  Kmart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5.  The Home Depot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5.  Walgreen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6.  Albertson’s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6.  Costco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6.  Target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7.  Target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7.  CVS Caremark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7.  CVS Caremark 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8.  JC Penny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8.  Lowe’s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8.  Lowe’s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9.  Costco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9.  Best Buy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9.  Amazon.com 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12359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10.  Safeway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10. Sears Holdings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>
                          <a:solidFill>
                            <a:srgbClr val="000000"/>
                          </a:solidFill>
                          <a:latin typeface="Constantia" pitchFamily="18" charset="0"/>
                        </a:rPr>
                        <a:t>10.  Safeway </a:t>
                      </a:r>
                      <a:endParaRPr lang="en-US" sz="2000" dirty="0">
                        <a:solidFill>
                          <a:srgbClr val="000000"/>
                        </a:solidFill>
                        <a:latin typeface="Constantia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4876800" y="609600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>
                <a:solidFill>
                  <a:srgbClr val="000000"/>
                </a:solidFill>
                <a:latin typeface="Constantia" pitchFamily="18" charset="0"/>
              </a:rPr>
              <a:t>Source: Table 1.1</a:t>
            </a:r>
            <a:endParaRPr lang="en-US" sz="1400" dirty="0">
              <a:solidFill>
                <a:srgbClr val="000000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/>
          <a:lstStyle/>
          <a:p>
            <a:r>
              <a:rPr lang="en-US" dirty="0" smtClean="0"/>
              <a:t>Five Major External Forces</a:t>
            </a:r>
            <a:endParaRPr lang="en-US" dirty="0"/>
          </a:p>
        </p:txBody>
      </p:sp>
      <p:grpSp>
        <p:nvGrpSpPr>
          <p:cNvPr id="29" name="Group 28"/>
          <p:cNvGrpSpPr/>
          <p:nvPr/>
        </p:nvGrpSpPr>
        <p:grpSpPr>
          <a:xfrm>
            <a:off x="2133600" y="1219200"/>
            <a:ext cx="4876799" cy="5029200"/>
            <a:chOff x="2262565" y="1268089"/>
            <a:chExt cx="4547811" cy="5050606"/>
          </a:xfrm>
        </p:grpSpPr>
        <p:grpSp>
          <p:nvGrpSpPr>
            <p:cNvPr id="6" name="Ellipse 256"/>
            <p:cNvGrpSpPr>
              <a:grpSpLocks/>
            </p:cNvGrpSpPr>
            <p:nvPr/>
          </p:nvGrpSpPr>
          <p:grpSpPr bwMode="auto">
            <a:xfrm>
              <a:off x="2358232" y="5670871"/>
              <a:ext cx="4427537" cy="647824"/>
              <a:chOff x="4712208" y="4803648"/>
              <a:chExt cx="2822448" cy="621792"/>
            </a:xfrm>
          </p:grpSpPr>
          <p:pic>
            <p:nvPicPr>
              <p:cNvPr id="7" name="Ellipse 256"/>
              <p:cNvPicPr>
                <a:picLocks noChangeArrowheads="1"/>
              </p:cNvPicPr>
              <p:nvPr/>
            </p:nvPicPr>
            <p:blipFill>
              <a:blip r:embed="rId2" cstate="print">
                <a:lum bright="60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12208" y="4803648"/>
                <a:ext cx="2822448" cy="62179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8" name="Text Box 369"/>
              <p:cNvSpPr txBox="1">
                <a:spLocks noChangeArrowheads="1"/>
              </p:cNvSpPr>
              <p:nvPr/>
            </p:nvSpPr>
            <p:spPr bwMode="auto">
              <a:xfrm>
                <a:off x="5129610" y="4897422"/>
                <a:ext cx="1985245" cy="4340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anchor="ctr"/>
              <a:lstStyle>
                <a:defPPr>
                  <a:defRPr lang="fr-FR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fr-FR" noProof="1">
                  <a:solidFill>
                    <a:srgbClr val="FFFFFF"/>
                  </a:solidFill>
                  <a:latin typeface="Constantia" pitchFamily="18" charset="0"/>
                  <a:ea typeface="MS PGothic" pitchFamily="34" charset="-128"/>
                </a:endParaRPr>
              </a:p>
            </p:txBody>
          </p:sp>
        </p:grp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4610100" y="1344613"/>
              <a:ext cx="2070100" cy="1903889"/>
            </a:xfrm>
            <a:custGeom>
              <a:avLst/>
              <a:gdLst>
                <a:gd name="connsiteX0" fmla="*/ 0 w 2070100"/>
                <a:gd name="connsiteY0" fmla="*/ 0 h 1903889"/>
                <a:gd name="connsiteX1" fmla="*/ 88106 w 2070100"/>
                <a:gd name="connsiteY1" fmla="*/ 1588 h 1903889"/>
                <a:gd name="connsiteX2" fmla="*/ 175419 w 2070100"/>
                <a:gd name="connsiteY2" fmla="*/ 7938 h 1903889"/>
                <a:gd name="connsiteX3" fmla="*/ 261938 w 2070100"/>
                <a:gd name="connsiteY3" fmla="*/ 15081 h 1903889"/>
                <a:gd name="connsiteX4" fmla="*/ 347663 w 2070100"/>
                <a:gd name="connsiteY4" fmla="*/ 27781 h 1903889"/>
                <a:gd name="connsiteX5" fmla="*/ 432594 w 2070100"/>
                <a:gd name="connsiteY5" fmla="*/ 42863 h 1903889"/>
                <a:gd name="connsiteX6" fmla="*/ 515144 w 2070100"/>
                <a:gd name="connsiteY6" fmla="*/ 62706 h 1903889"/>
                <a:gd name="connsiteX7" fmla="*/ 599281 w 2070100"/>
                <a:gd name="connsiteY7" fmla="*/ 84138 h 1903889"/>
                <a:gd name="connsiteX8" fmla="*/ 679450 w 2070100"/>
                <a:gd name="connsiteY8" fmla="*/ 109538 h 1903889"/>
                <a:gd name="connsiteX9" fmla="*/ 760413 w 2070100"/>
                <a:gd name="connsiteY9" fmla="*/ 137319 h 1903889"/>
                <a:gd name="connsiteX10" fmla="*/ 838200 w 2070100"/>
                <a:gd name="connsiteY10" fmla="*/ 167481 h 1903889"/>
                <a:gd name="connsiteX11" fmla="*/ 915988 w 2070100"/>
                <a:gd name="connsiteY11" fmla="*/ 202406 h 1903889"/>
                <a:gd name="connsiteX12" fmla="*/ 992188 w 2070100"/>
                <a:gd name="connsiteY12" fmla="*/ 238919 h 1903889"/>
                <a:gd name="connsiteX13" fmla="*/ 1066800 w 2070100"/>
                <a:gd name="connsiteY13" fmla="*/ 278606 h 1903889"/>
                <a:gd name="connsiteX14" fmla="*/ 1138238 w 2070100"/>
                <a:gd name="connsiteY14" fmla="*/ 321469 h 1903889"/>
                <a:gd name="connsiteX15" fmla="*/ 1210469 w 2070100"/>
                <a:gd name="connsiteY15" fmla="*/ 367506 h 1903889"/>
                <a:gd name="connsiteX16" fmla="*/ 1278731 w 2070100"/>
                <a:gd name="connsiteY16" fmla="*/ 415925 h 1903889"/>
                <a:gd name="connsiteX17" fmla="*/ 1346200 w 2070100"/>
                <a:gd name="connsiteY17" fmla="*/ 466725 h 1903889"/>
                <a:gd name="connsiteX18" fmla="*/ 1411288 w 2070100"/>
                <a:gd name="connsiteY18" fmla="*/ 519906 h 1903889"/>
                <a:gd name="connsiteX19" fmla="*/ 1473994 w 2070100"/>
                <a:gd name="connsiteY19" fmla="*/ 576263 h 1903889"/>
                <a:gd name="connsiteX20" fmla="*/ 1535113 w 2070100"/>
                <a:gd name="connsiteY20" fmla="*/ 634206 h 1903889"/>
                <a:gd name="connsiteX21" fmla="*/ 1593850 w 2070100"/>
                <a:gd name="connsiteY21" fmla="*/ 695325 h 1903889"/>
                <a:gd name="connsiteX22" fmla="*/ 1651000 w 2070100"/>
                <a:gd name="connsiteY22" fmla="*/ 757238 h 1903889"/>
                <a:gd name="connsiteX23" fmla="*/ 1704181 w 2070100"/>
                <a:gd name="connsiteY23" fmla="*/ 823119 h 1903889"/>
                <a:gd name="connsiteX24" fmla="*/ 1755775 w 2070100"/>
                <a:gd name="connsiteY24" fmla="*/ 889794 h 1903889"/>
                <a:gd name="connsiteX25" fmla="*/ 1804194 w 2070100"/>
                <a:gd name="connsiteY25" fmla="*/ 960438 h 1903889"/>
                <a:gd name="connsiteX26" fmla="*/ 1850231 w 2070100"/>
                <a:gd name="connsiteY26" fmla="*/ 1031875 h 1903889"/>
                <a:gd name="connsiteX27" fmla="*/ 1894681 w 2070100"/>
                <a:gd name="connsiteY27" fmla="*/ 1106488 h 1903889"/>
                <a:gd name="connsiteX28" fmla="*/ 1935956 w 2070100"/>
                <a:gd name="connsiteY28" fmla="*/ 1181100 h 1903889"/>
                <a:gd name="connsiteX29" fmla="*/ 1974056 w 2070100"/>
                <a:gd name="connsiteY29" fmla="*/ 1258888 h 1903889"/>
                <a:gd name="connsiteX30" fmla="*/ 2008981 w 2070100"/>
                <a:gd name="connsiteY30" fmla="*/ 1339850 h 1903889"/>
                <a:gd name="connsiteX31" fmla="*/ 2040731 w 2070100"/>
                <a:gd name="connsiteY31" fmla="*/ 1420019 h 1903889"/>
                <a:gd name="connsiteX32" fmla="*/ 2070100 w 2070100"/>
                <a:gd name="connsiteY32" fmla="*/ 1504157 h 1903889"/>
                <a:gd name="connsiteX33" fmla="*/ 839284 w 2070100"/>
                <a:gd name="connsiteY33" fmla="*/ 1903889 h 1903889"/>
                <a:gd name="connsiteX34" fmla="*/ 0 w 2070100"/>
                <a:gd name="connsiteY34" fmla="*/ 1293264 h 19038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70100" h="1903889">
                  <a:moveTo>
                    <a:pt x="0" y="0"/>
                  </a:moveTo>
                  <a:lnTo>
                    <a:pt x="88106" y="1588"/>
                  </a:lnTo>
                  <a:lnTo>
                    <a:pt x="175419" y="7938"/>
                  </a:lnTo>
                  <a:lnTo>
                    <a:pt x="261938" y="15081"/>
                  </a:lnTo>
                  <a:lnTo>
                    <a:pt x="347663" y="27781"/>
                  </a:lnTo>
                  <a:lnTo>
                    <a:pt x="432594" y="42863"/>
                  </a:lnTo>
                  <a:lnTo>
                    <a:pt x="515144" y="62706"/>
                  </a:lnTo>
                  <a:lnTo>
                    <a:pt x="599281" y="84138"/>
                  </a:lnTo>
                  <a:lnTo>
                    <a:pt x="679450" y="109538"/>
                  </a:lnTo>
                  <a:lnTo>
                    <a:pt x="760413" y="137319"/>
                  </a:lnTo>
                  <a:lnTo>
                    <a:pt x="838200" y="167481"/>
                  </a:lnTo>
                  <a:lnTo>
                    <a:pt x="915988" y="202406"/>
                  </a:lnTo>
                  <a:lnTo>
                    <a:pt x="992188" y="238919"/>
                  </a:lnTo>
                  <a:lnTo>
                    <a:pt x="1066800" y="278606"/>
                  </a:lnTo>
                  <a:lnTo>
                    <a:pt x="1138238" y="321469"/>
                  </a:lnTo>
                  <a:lnTo>
                    <a:pt x="1210469" y="367506"/>
                  </a:lnTo>
                  <a:lnTo>
                    <a:pt x="1278731" y="415925"/>
                  </a:lnTo>
                  <a:lnTo>
                    <a:pt x="1346200" y="466725"/>
                  </a:lnTo>
                  <a:lnTo>
                    <a:pt x="1411288" y="519906"/>
                  </a:lnTo>
                  <a:lnTo>
                    <a:pt x="1473994" y="576263"/>
                  </a:lnTo>
                  <a:lnTo>
                    <a:pt x="1535113" y="634206"/>
                  </a:lnTo>
                  <a:lnTo>
                    <a:pt x="1593850" y="695325"/>
                  </a:lnTo>
                  <a:lnTo>
                    <a:pt x="1651000" y="757238"/>
                  </a:lnTo>
                  <a:lnTo>
                    <a:pt x="1704181" y="823119"/>
                  </a:lnTo>
                  <a:lnTo>
                    <a:pt x="1755775" y="889794"/>
                  </a:lnTo>
                  <a:lnTo>
                    <a:pt x="1804194" y="960438"/>
                  </a:lnTo>
                  <a:lnTo>
                    <a:pt x="1850231" y="1031875"/>
                  </a:lnTo>
                  <a:lnTo>
                    <a:pt x="1894681" y="1106488"/>
                  </a:lnTo>
                  <a:lnTo>
                    <a:pt x="1935956" y="1181100"/>
                  </a:lnTo>
                  <a:lnTo>
                    <a:pt x="1974056" y="1258888"/>
                  </a:lnTo>
                  <a:lnTo>
                    <a:pt x="2008981" y="1339850"/>
                  </a:lnTo>
                  <a:lnTo>
                    <a:pt x="2040731" y="1420019"/>
                  </a:lnTo>
                  <a:lnTo>
                    <a:pt x="2070100" y="1504157"/>
                  </a:lnTo>
                  <a:lnTo>
                    <a:pt x="839284" y="1903889"/>
                  </a:lnTo>
                  <a:lnTo>
                    <a:pt x="0" y="1293264"/>
                  </a:lnTo>
                  <a:close/>
                </a:path>
              </a:pathLst>
            </a:custGeom>
            <a:solidFill>
              <a:srgbClr val="EC6E6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latin typeface="Constantia" pitchFamily="18" charset="0"/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5157246" y="2921001"/>
              <a:ext cx="1653130" cy="2433638"/>
            </a:xfrm>
            <a:custGeom>
              <a:avLst/>
              <a:gdLst>
                <a:gd name="connsiteX0" fmla="*/ 1545974 w 1653130"/>
                <a:gd name="connsiteY0" fmla="*/ 0 h 2433638"/>
                <a:gd name="connsiteX1" fmla="*/ 1572168 w 1653130"/>
                <a:gd name="connsiteY1" fmla="*/ 85697 h 2433638"/>
                <a:gd name="connsiteX2" fmla="*/ 1593599 w 1653130"/>
                <a:gd name="connsiteY2" fmla="*/ 169014 h 2433638"/>
                <a:gd name="connsiteX3" fmla="*/ 1613443 w 1653130"/>
                <a:gd name="connsiteY3" fmla="*/ 254711 h 2433638"/>
                <a:gd name="connsiteX4" fmla="*/ 1626936 w 1653130"/>
                <a:gd name="connsiteY4" fmla="*/ 339614 h 2433638"/>
                <a:gd name="connsiteX5" fmla="*/ 1639636 w 1653130"/>
                <a:gd name="connsiteY5" fmla="*/ 425312 h 2433638"/>
                <a:gd name="connsiteX6" fmla="*/ 1646780 w 1653130"/>
                <a:gd name="connsiteY6" fmla="*/ 510215 h 2433638"/>
                <a:gd name="connsiteX7" fmla="*/ 1651543 w 1653130"/>
                <a:gd name="connsiteY7" fmla="*/ 595912 h 2433638"/>
                <a:gd name="connsiteX8" fmla="*/ 1653130 w 1653130"/>
                <a:gd name="connsiteY8" fmla="*/ 681609 h 2433638"/>
                <a:gd name="connsiteX9" fmla="*/ 1651543 w 1653130"/>
                <a:gd name="connsiteY9" fmla="*/ 766513 h 2433638"/>
                <a:gd name="connsiteX10" fmla="*/ 1645193 w 1653130"/>
                <a:gd name="connsiteY10" fmla="*/ 850623 h 2433638"/>
                <a:gd name="connsiteX11" fmla="*/ 1638049 w 1653130"/>
                <a:gd name="connsiteY11" fmla="*/ 933939 h 2433638"/>
                <a:gd name="connsiteX12" fmla="*/ 1625349 w 1653130"/>
                <a:gd name="connsiteY12" fmla="*/ 1018050 h 2433638"/>
                <a:gd name="connsiteX13" fmla="*/ 1610268 w 1653130"/>
                <a:gd name="connsiteY13" fmla="*/ 1101366 h 2433638"/>
                <a:gd name="connsiteX14" fmla="*/ 1592011 w 1653130"/>
                <a:gd name="connsiteY14" fmla="*/ 1183889 h 2433638"/>
                <a:gd name="connsiteX15" fmla="*/ 1570580 w 1653130"/>
                <a:gd name="connsiteY15" fmla="*/ 1264825 h 2433638"/>
                <a:gd name="connsiteX16" fmla="*/ 1545974 w 1653130"/>
                <a:gd name="connsiteY16" fmla="*/ 1345762 h 2433638"/>
                <a:gd name="connsiteX17" fmla="*/ 1518986 w 1653130"/>
                <a:gd name="connsiteY17" fmla="*/ 1424317 h 2433638"/>
                <a:gd name="connsiteX18" fmla="*/ 1488030 w 1653130"/>
                <a:gd name="connsiteY18" fmla="*/ 1503666 h 2433638"/>
                <a:gd name="connsiteX19" fmla="*/ 1454693 w 1653130"/>
                <a:gd name="connsiteY19" fmla="*/ 1579841 h 2433638"/>
                <a:gd name="connsiteX20" fmla="*/ 1418180 w 1653130"/>
                <a:gd name="connsiteY20" fmla="*/ 1656017 h 2433638"/>
                <a:gd name="connsiteX21" fmla="*/ 1378493 w 1653130"/>
                <a:gd name="connsiteY21" fmla="*/ 1730605 h 2433638"/>
                <a:gd name="connsiteX22" fmla="*/ 1335630 w 1653130"/>
                <a:gd name="connsiteY22" fmla="*/ 1804400 h 2433638"/>
                <a:gd name="connsiteX23" fmla="*/ 1290386 w 1653130"/>
                <a:gd name="connsiteY23" fmla="*/ 1875814 h 2433638"/>
                <a:gd name="connsiteX24" fmla="*/ 1242761 w 1653130"/>
                <a:gd name="connsiteY24" fmla="*/ 1945641 h 2433638"/>
                <a:gd name="connsiteX25" fmla="*/ 1191168 w 1653130"/>
                <a:gd name="connsiteY25" fmla="*/ 2013088 h 2433638"/>
                <a:gd name="connsiteX26" fmla="*/ 1137986 w 1653130"/>
                <a:gd name="connsiteY26" fmla="*/ 2079741 h 2433638"/>
                <a:gd name="connsiteX27" fmla="*/ 1080043 w 1653130"/>
                <a:gd name="connsiteY27" fmla="*/ 2144014 h 2433638"/>
                <a:gd name="connsiteX28" fmla="*/ 1020511 w 1653130"/>
                <a:gd name="connsiteY28" fmla="*/ 2205906 h 2433638"/>
                <a:gd name="connsiteX29" fmla="*/ 959393 w 1653130"/>
                <a:gd name="connsiteY29" fmla="*/ 2265418 h 2433638"/>
                <a:gd name="connsiteX30" fmla="*/ 894305 w 1653130"/>
                <a:gd name="connsiteY30" fmla="*/ 2323343 h 2433638"/>
                <a:gd name="connsiteX31" fmla="*/ 826836 w 1653130"/>
                <a:gd name="connsiteY31" fmla="*/ 2379681 h 2433638"/>
                <a:gd name="connsiteX32" fmla="*/ 756986 w 1653130"/>
                <a:gd name="connsiteY32" fmla="*/ 2433638 h 2433638"/>
                <a:gd name="connsiteX33" fmla="*/ 0 w 1653130"/>
                <a:gd name="connsiteY33" fmla="*/ 1393063 h 2433638"/>
                <a:gd name="connsiteX34" fmla="*/ 322797 w 1653130"/>
                <a:gd name="connsiteY34" fmla="*/ 398212 h 243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653130" h="2433638">
                  <a:moveTo>
                    <a:pt x="1545974" y="0"/>
                  </a:moveTo>
                  <a:lnTo>
                    <a:pt x="1572168" y="85697"/>
                  </a:lnTo>
                  <a:lnTo>
                    <a:pt x="1593599" y="169014"/>
                  </a:lnTo>
                  <a:lnTo>
                    <a:pt x="1613443" y="254711"/>
                  </a:lnTo>
                  <a:lnTo>
                    <a:pt x="1626936" y="339614"/>
                  </a:lnTo>
                  <a:lnTo>
                    <a:pt x="1639636" y="425312"/>
                  </a:lnTo>
                  <a:lnTo>
                    <a:pt x="1646780" y="510215"/>
                  </a:lnTo>
                  <a:lnTo>
                    <a:pt x="1651543" y="595912"/>
                  </a:lnTo>
                  <a:lnTo>
                    <a:pt x="1653130" y="681609"/>
                  </a:lnTo>
                  <a:lnTo>
                    <a:pt x="1651543" y="766513"/>
                  </a:lnTo>
                  <a:lnTo>
                    <a:pt x="1645193" y="850623"/>
                  </a:lnTo>
                  <a:lnTo>
                    <a:pt x="1638049" y="933939"/>
                  </a:lnTo>
                  <a:lnTo>
                    <a:pt x="1625349" y="1018050"/>
                  </a:lnTo>
                  <a:lnTo>
                    <a:pt x="1610268" y="1101366"/>
                  </a:lnTo>
                  <a:lnTo>
                    <a:pt x="1592011" y="1183889"/>
                  </a:lnTo>
                  <a:lnTo>
                    <a:pt x="1570580" y="1264825"/>
                  </a:lnTo>
                  <a:lnTo>
                    <a:pt x="1545974" y="1345762"/>
                  </a:lnTo>
                  <a:lnTo>
                    <a:pt x="1518986" y="1424317"/>
                  </a:lnTo>
                  <a:lnTo>
                    <a:pt x="1488030" y="1503666"/>
                  </a:lnTo>
                  <a:lnTo>
                    <a:pt x="1454693" y="1579841"/>
                  </a:lnTo>
                  <a:lnTo>
                    <a:pt x="1418180" y="1656017"/>
                  </a:lnTo>
                  <a:lnTo>
                    <a:pt x="1378493" y="1730605"/>
                  </a:lnTo>
                  <a:lnTo>
                    <a:pt x="1335630" y="1804400"/>
                  </a:lnTo>
                  <a:lnTo>
                    <a:pt x="1290386" y="1875814"/>
                  </a:lnTo>
                  <a:lnTo>
                    <a:pt x="1242761" y="1945641"/>
                  </a:lnTo>
                  <a:lnTo>
                    <a:pt x="1191168" y="2013088"/>
                  </a:lnTo>
                  <a:lnTo>
                    <a:pt x="1137986" y="2079741"/>
                  </a:lnTo>
                  <a:lnTo>
                    <a:pt x="1080043" y="2144014"/>
                  </a:lnTo>
                  <a:lnTo>
                    <a:pt x="1020511" y="2205906"/>
                  </a:lnTo>
                  <a:lnTo>
                    <a:pt x="959393" y="2265418"/>
                  </a:lnTo>
                  <a:lnTo>
                    <a:pt x="894305" y="2323343"/>
                  </a:lnTo>
                  <a:lnTo>
                    <a:pt x="826836" y="2379681"/>
                  </a:lnTo>
                  <a:lnTo>
                    <a:pt x="756986" y="2433638"/>
                  </a:lnTo>
                  <a:lnTo>
                    <a:pt x="0" y="1393063"/>
                  </a:lnTo>
                  <a:lnTo>
                    <a:pt x="322797" y="398212"/>
                  </a:lnTo>
                  <a:close/>
                </a:path>
              </a:pathLst>
            </a:custGeom>
            <a:solidFill>
              <a:srgbClr val="F4CF3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latin typeface="Constantia" pitchFamily="18" charset="0"/>
              </a:endParaRPr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3292475" y="4365100"/>
              <a:ext cx="2559050" cy="1449914"/>
            </a:xfrm>
            <a:custGeom>
              <a:avLst/>
              <a:gdLst>
                <a:gd name="connsiteX0" fmla="*/ 751904 w 2559050"/>
                <a:gd name="connsiteY0" fmla="*/ 0 h 1449914"/>
                <a:gd name="connsiteX1" fmla="*/ 1808079 w 2559050"/>
                <a:gd name="connsiteY1" fmla="*/ 0 h 1449914"/>
                <a:gd name="connsiteX2" fmla="*/ 2559050 w 2559050"/>
                <a:gd name="connsiteY2" fmla="*/ 1033837 h 1449914"/>
                <a:gd name="connsiteX3" fmla="*/ 2486025 w 2559050"/>
                <a:gd name="connsiteY3" fmla="*/ 1084656 h 1449914"/>
                <a:gd name="connsiteX4" fmla="*/ 2413000 w 2559050"/>
                <a:gd name="connsiteY4" fmla="*/ 1131504 h 1449914"/>
                <a:gd name="connsiteX5" fmla="*/ 2338388 w 2559050"/>
                <a:gd name="connsiteY5" fmla="*/ 1175970 h 1449914"/>
                <a:gd name="connsiteX6" fmla="*/ 2262188 w 2559050"/>
                <a:gd name="connsiteY6" fmla="*/ 1217261 h 1449914"/>
                <a:gd name="connsiteX7" fmla="*/ 2184400 w 2559050"/>
                <a:gd name="connsiteY7" fmla="*/ 1253786 h 1449914"/>
                <a:gd name="connsiteX8" fmla="*/ 2105025 w 2559050"/>
                <a:gd name="connsiteY8" fmla="*/ 1287136 h 1449914"/>
                <a:gd name="connsiteX9" fmla="*/ 2025650 w 2559050"/>
                <a:gd name="connsiteY9" fmla="*/ 1318898 h 1449914"/>
                <a:gd name="connsiteX10" fmla="*/ 1944688 w 2559050"/>
                <a:gd name="connsiteY10" fmla="*/ 1346689 h 1449914"/>
                <a:gd name="connsiteX11" fmla="*/ 1862138 w 2559050"/>
                <a:gd name="connsiteY11" fmla="*/ 1371304 h 1449914"/>
                <a:gd name="connsiteX12" fmla="*/ 1781969 w 2559050"/>
                <a:gd name="connsiteY12" fmla="*/ 1391949 h 1449914"/>
                <a:gd name="connsiteX13" fmla="*/ 1697831 w 2559050"/>
                <a:gd name="connsiteY13" fmla="*/ 1409418 h 1449914"/>
                <a:gd name="connsiteX14" fmla="*/ 1615281 w 2559050"/>
                <a:gd name="connsiteY14" fmla="*/ 1424505 h 1449914"/>
                <a:gd name="connsiteX15" fmla="*/ 1531938 w 2559050"/>
                <a:gd name="connsiteY15" fmla="*/ 1434827 h 1449914"/>
                <a:gd name="connsiteX16" fmla="*/ 1447800 w 2559050"/>
                <a:gd name="connsiteY16" fmla="*/ 1444356 h 1449914"/>
                <a:gd name="connsiteX17" fmla="*/ 1364456 w 2559050"/>
                <a:gd name="connsiteY17" fmla="*/ 1448326 h 1449914"/>
                <a:gd name="connsiteX18" fmla="*/ 1280319 w 2559050"/>
                <a:gd name="connsiteY18" fmla="*/ 1449914 h 1449914"/>
                <a:gd name="connsiteX19" fmla="*/ 1194594 w 2559050"/>
                <a:gd name="connsiteY19" fmla="*/ 1448326 h 1449914"/>
                <a:gd name="connsiteX20" fmla="*/ 1111250 w 2559050"/>
                <a:gd name="connsiteY20" fmla="*/ 1444356 h 1449914"/>
                <a:gd name="connsiteX21" fmla="*/ 1027113 w 2559050"/>
                <a:gd name="connsiteY21" fmla="*/ 1434827 h 1449914"/>
                <a:gd name="connsiteX22" fmla="*/ 943769 w 2559050"/>
                <a:gd name="connsiteY22" fmla="*/ 1424505 h 1449914"/>
                <a:gd name="connsiteX23" fmla="*/ 861219 w 2559050"/>
                <a:gd name="connsiteY23" fmla="*/ 1409418 h 1449914"/>
                <a:gd name="connsiteX24" fmla="*/ 778669 w 2559050"/>
                <a:gd name="connsiteY24" fmla="*/ 1391949 h 1449914"/>
                <a:gd name="connsiteX25" fmla="*/ 696913 w 2559050"/>
                <a:gd name="connsiteY25" fmla="*/ 1371304 h 1449914"/>
                <a:gd name="connsiteX26" fmla="*/ 614363 w 2559050"/>
                <a:gd name="connsiteY26" fmla="*/ 1346689 h 1449914"/>
                <a:gd name="connsiteX27" fmla="*/ 534988 w 2559050"/>
                <a:gd name="connsiteY27" fmla="*/ 1318898 h 1449914"/>
                <a:gd name="connsiteX28" fmla="*/ 454025 w 2559050"/>
                <a:gd name="connsiteY28" fmla="*/ 1287136 h 1449914"/>
                <a:gd name="connsiteX29" fmla="*/ 376238 w 2559050"/>
                <a:gd name="connsiteY29" fmla="*/ 1253786 h 1449914"/>
                <a:gd name="connsiteX30" fmla="*/ 298450 w 2559050"/>
                <a:gd name="connsiteY30" fmla="*/ 1217261 h 1449914"/>
                <a:gd name="connsiteX31" fmla="*/ 222250 w 2559050"/>
                <a:gd name="connsiteY31" fmla="*/ 1175970 h 1449914"/>
                <a:gd name="connsiteX32" fmla="*/ 146050 w 2559050"/>
                <a:gd name="connsiteY32" fmla="*/ 1131504 h 1449914"/>
                <a:gd name="connsiteX33" fmla="*/ 73025 w 2559050"/>
                <a:gd name="connsiteY33" fmla="*/ 1084656 h 1449914"/>
                <a:gd name="connsiteX34" fmla="*/ 0 w 2559050"/>
                <a:gd name="connsiteY34" fmla="*/ 1033837 h 1449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559050" h="1449914">
                  <a:moveTo>
                    <a:pt x="751904" y="0"/>
                  </a:moveTo>
                  <a:lnTo>
                    <a:pt x="1808079" y="0"/>
                  </a:lnTo>
                  <a:lnTo>
                    <a:pt x="2559050" y="1033837"/>
                  </a:lnTo>
                  <a:lnTo>
                    <a:pt x="2486025" y="1084656"/>
                  </a:lnTo>
                  <a:lnTo>
                    <a:pt x="2413000" y="1131504"/>
                  </a:lnTo>
                  <a:lnTo>
                    <a:pt x="2338388" y="1175970"/>
                  </a:lnTo>
                  <a:lnTo>
                    <a:pt x="2262188" y="1217261"/>
                  </a:lnTo>
                  <a:lnTo>
                    <a:pt x="2184400" y="1253786"/>
                  </a:lnTo>
                  <a:lnTo>
                    <a:pt x="2105025" y="1287136"/>
                  </a:lnTo>
                  <a:lnTo>
                    <a:pt x="2025650" y="1318898"/>
                  </a:lnTo>
                  <a:lnTo>
                    <a:pt x="1944688" y="1346689"/>
                  </a:lnTo>
                  <a:lnTo>
                    <a:pt x="1862138" y="1371304"/>
                  </a:lnTo>
                  <a:lnTo>
                    <a:pt x="1781969" y="1391949"/>
                  </a:lnTo>
                  <a:lnTo>
                    <a:pt x="1697831" y="1409418"/>
                  </a:lnTo>
                  <a:lnTo>
                    <a:pt x="1615281" y="1424505"/>
                  </a:lnTo>
                  <a:lnTo>
                    <a:pt x="1531938" y="1434827"/>
                  </a:lnTo>
                  <a:lnTo>
                    <a:pt x="1447800" y="1444356"/>
                  </a:lnTo>
                  <a:lnTo>
                    <a:pt x="1364456" y="1448326"/>
                  </a:lnTo>
                  <a:lnTo>
                    <a:pt x="1280319" y="1449914"/>
                  </a:lnTo>
                  <a:lnTo>
                    <a:pt x="1194594" y="1448326"/>
                  </a:lnTo>
                  <a:lnTo>
                    <a:pt x="1111250" y="1444356"/>
                  </a:lnTo>
                  <a:lnTo>
                    <a:pt x="1027113" y="1434827"/>
                  </a:lnTo>
                  <a:lnTo>
                    <a:pt x="943769" y="1424505"/>
                  </a:lnTo>
                  <a:lnTo>
                    <a:pt x="861219" y="1409418"/>
                  </a:lnTo>
                  <a:lnTo>
                    <a:pt x="778669" y="1391949"/>
                  </a:lnTo>
                  <a:lnTo>
                    <a:pt x="696913" y="1371304"/>
                  </a:lnTo>
                  <a:lnTo>
                    <a:pt x="614363" y="1346689"/>
                  </a:lnTo>
                  <a:lnTo>
                    <a:pt x="534988" y="1318898"/>
                  </a:lnTo>
                  <a:lnTo>
                    <a:pt x="454025" y="1287136"/>
                  </a:lnTo>
                  <a:lnTo>
                    <a:pt x="376238" y="1253786"/>
                  </a:lnTo>
                  <a:lnTo>
                    <a:pt x="298450" y="1217261"/>
                  </a:lnTo>
                  <a:lnTo>
                    <a:pt x="222250" y="1175970"/>
                  </a:lnTo>
                  <a:lnTo>
                    <a:pt x="146050" y="1131504"/>
                  </a:lnTo>
                  <a:lnTo>
                    <a:pt x="73025" y="1084656"/>
                  </a:lnTo>
                  <a:lnTo>
                    <a:pt x="0" y="1033837"/>
                  </a:lnTo>
                  <a:close/>
                </a:path>
              </a:pathLst>
            </a:custGeom>
            <a:solidFill>
              <a:srgbClr val="5DC3A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latin typeface="Constantia" pitchFamily="18" charset="0"/>
              </a:endParaRPr>
            </a:p>
          </p:txBody>
        </p:sp>
        <p:sp>
          <p:nvSpPr>
            <p:cNvPr id="12" name="Freeform 11"/>
            <p:cNvSpPr>
              <a:spLocks/>
            </p:cNvSpPr>
            <p:nvPr/>
          </p:nvSpPr>
          <p:spPr bwMode="auto">
            <a:xfrm>
              <a:off x="2333625" y="2921001"/>
              <a:ext cx="1651997" cy="2433638"/>
            </a:xfrm>
            <a:custGeom>
              <a:avLst/>
              <a:gdLst>
                <a:gd name="connsiteX0" fmla="*/ 107156 w 1651997"/>
                <a:gd name="connsiteY0" fmla="*/ 0 h 2433638"/>
                <a:gd name="connsiteX1" fmla="*/ 1328176 w 1651997"/>
                <a:gd name="connsiteY1" fmla="*/ 397510 h 2433638"/>
                <a:gd name="connsiteX2" fmla="*/ 1651997 w 1651997"/>
                <a:gd name="connsiteY2" fmla="*/ 1395517 h 2433638"/>
                <a:gd name="connsiteX3" fmla="*/ 897732 w 1651997"/>
                <a:gd name="connsiteY3" fmla="*/ 2433638 h 2433638"/>
                <a:gd name="connsiteX4" fmla="*/ 827882 w 1651997"/>
                <a:gd name="connsiteY4" fmla="*/ 2379681 h 2433638"/>
                <a:gd name="connsiteX5" fmla="*/ 758825 w 1651997"/>
                <a:gd name="connsiteY5" fmla="*/ 2323343 h 2433638"/>
                <a:gd name="connsiteX6" fmla="*/ 695325 w 1651997"/>
                <a:gd name="connsiteY6" fmla="*/ 2265418 h 2433638"/>
                <a:gd name="connsiteX7" fmla="*/ 632619 w 1651997"/>
                <a:gd name="connsiteY7" fmla="*/ 2205906 h 2433638"/>
                <a:gd name="connsiteX8" fmla="*/ 573088 w 1651997"/>
                <a:gd name="connsiteY8" fmla="*/ 2144014 h 2433638"/>
                <a:gd name="connsiteX9" fmla="*/ 516732 w 1651997"/>
                <a:gd name="connsiteY9" fmla="*/ 2079741 h 2433638"/>
                <a:gd name="connsiteX10" fmla="*/ 461963 w 1651997"/>
                <a:gd name="connsiteY10" fmla="*/ 2013088 h 2433638"/>
                <a:gd name="connsiteX11" fmla="*/ 411956 w 1651997"/>
                <a:gd name="connsiteY11" fmla="*/ 1945641 h 2433638"/>
                <a:gd name="connsiteX12" fmla="*/ 362744 w 1651997"/>
                <a:gd name="connsiteY12" fmla="*/ 1875814 h 2433638"/>
                <a:gd name="connsiteX13" fmla="*/ 317500 w 1651997"/>
                <a:gd name="connsiteY13" fmla="*/ 1804400 h 2433638"/>
                <a:gd name="connsiteX14" fmla="*/ 274638 w 1651997"/>
                <a:gd name="connsiteY14" fmla="*/ 1730605 h 2433638"/>
                <a:gd name="connsiteX15" fmla="*/ 234950 w 1651997"/>
                <a:gd name="connsiteY15" fmla="*/ 1656017 h 2433638"/>
                <a:gd name="connsiteX16" fmla="*/ 198438 w 1651997"/>
                <a:gd name="connsiteY16" fmla="*/ 1579841 h 2433638"/>
                <a:gd name="connsiteX17" fmla="*/ 165100 w 1651997"/>
                <a:gd name="connsiteY17" fmla="*/ 1503666 h 2433638"/>
                <a:gd name="connsiteX18" fmla="*/ 134144 w 1651997"/>
                <a:gd name="connsiteY18" fmla="*/ 1424317 h 2433638"/>
                <a:gd name="connsiteX19" fmla="*/ 107156 w 1651997"/>
                <a:gd name="connsiteY19" fmla="*/ 1345762 h 2433638"/>
                <a:gd name="connsiteX20" fmla="*/ 82550 w 1651997"/>
                <a:gd name="connsiteY20" fmla="*/ 1264825 h 2433638"/>
                <a:gd name="connsiteX21" fmla="*/ 61119 w 1651997"/>
                <a:gd name="connsiteY21" fmla="*/ 1183889 h 2433638"/>
                <a:gd name="connsiteX22" fmla="*/ 42863 w 1651997"/>
                <a:gd name="connsiteY22" fmla="*/ 1101366 h 2433638"/>
                <a:gd name="connsiteX23" fmla="*/ 27781 w 1651997"/>
                <a:gd name="connsiteY23" fmla="*/ 1018050 h 2433638"/>
                <a:gd name="connsiteX24" fmla="*/ 16669 w 1651997"/>
                <a:gd name="connsiteY24" fmla="*/ 933939 h 2433638"/>
                <a:gd name="connsiteX25" fmla="*/ 7938 w 1651997"/>
                <a:gd name="connsiteY25" fmla="*/ 850623 h 2433638"/>
                <a:gd name="connsiteX26" fmla="*/ 1588 w 1651997"/>
                <a:gd name="connsiteY26" fmla="*/ 766513 h 2433638"/>
                <a:gd name="connsiteX27" fmla="*/ 0 w 1651997"/>
                <a:gd name="connsiteY27" fmla="*/ 681609 h 2433638"/>
                <a:gd name="connsiteX28" fmla="*/ 1588 w 1651997"/>
                <a:gd name="connsiteY28" fmla="*/ 595912 h 2433638"/>
                <a:gd name="connsiteX29" fmla="*/ 6350 w 1651997"/>
                <a:gd name="connsiteY29" fmla="*/ 510215 h 2433638"/>
                <a:gd name="connsiteX30" fmla="*/ 13494 w 1651997"/>
                <a:gd name="connsiteY30" fmla="*/ 425312 h 2433638"/>
                <a:gd name="connsiteX31" fmla="*/ 26194 w 1651997"/>
                <a:gd name="connsiteY31" fmla="*/ 339614 h 2433638"/>
                <a:gd name="connsiteX32" fmla="*/ 41275 w 1651997"/>
                <a:gd name="connsiteY32" fmla="*/ 254711 h 2433638"/>
                <a:gd name="connsiteX33" fmla="*/ 59531 w 1651997"/>
                <a:gd name="connsiteY33" fmla="*/ 169014 h 2433638"/>
                <a:gd name="connsiteX34" fmla="*/ 80963 w 1651997"/>
                <a:gd name="connsiteY34" fmla="*/ 85697 h 2433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1651997" h="2433638">
                  <a:moveTo>
                    <a:pt x="107156" y="0"/>
                  </a:moveTo>
                  <a:lnTo>
                    <a:pt x="1328176" y="397510"/>
                  </a:lnTo>
                  <a:lnTo>
                    <a:pt x="1651997" y="1395517"/>
                  </a:lnTo>
                  <a:lnTo>
                    <a:pt x="897732" y="2433638"/>
                  </a:lnTo>
                  <a:lnTo>
                    <a:pt x="827882" y="2379681"/>
                  </a:lnTo>
                  <a:lnTo>
                    <a:pt x="758825" y="2323343"/>
                  </a:lnTo>
                  <a:lnTo>
                    <a:pt x="695325" y="2265418"/>
                  </a:lnTo>
                  <a:lnTo>
                    <a:pt x="632619" y="2205906"/>
                  </a:lnTo>
                  <a:lnTo>
                    <a:pt x="573088" y="2144014"/>
                  </a:lnTo>
                  <a:lnTo>
                    <a:pt x="516732" y="2079741"/>
                  </a:lnTo>
                  <a:lnTo>
                    <a:pt x="461963" y="2013088"/>
                  </a:lnTo>
                  <a:lnTo>
                    <a:pt x="411956" y="1945641"/>
                  </a:lnTo>
                  <a:lnTo>
                    <a:pt x="362744" y="1875814"/>
                  </a:lnTo>
                  <a:lnTo>
                    <a:pt x="317500" y="1804400"/>
                  </a:lnTo>
                  <a:lnTo>
                    <a:pt x="274638" y="1730605"/>
                  </a:lnTo>
                  <a:lnTo>
                    <a:pt x="234950" y="1656017"/>
                  </a:lnTo>
                  <a:lnTo>
                    <a:pt x="198438" y="1579841"/>
                  </a:lnTo>
                  <a:lnTo>
                    <a:pt x="165100" y="1503666"/>
                  </a:lnTo>
                  <a:lnTo>
                    <a:pt x="134144" y="1424317"/>
                  </a:lnTo>
                  <a:lnTo>
                    <a:pt x="107156" y="1345762"/>
                  </a:lnTo>
                  <a:lnTo>
                    <a:pt x="82550" y="1264825"/>
                  </a:lnTo>
                  <a:lnTo>
                    <a:pt x="61119" y="1183889"/>
                  </a:lnTo>
                  <a:lnTo>
                    <a:pt x="42863" y="1101366"/>
                  </a:lnTo>
                  <a:lnTo>
                    <a:pt x="27781" y="1018050"/>
                  </a:lnTo>
                  <a:lnTo>
                    <a:pt x="16669" y="933939"/>
                  </a:lnTo>
                  <a:lnTo>
                    <a:pt x="7938" y="850623"/>
                  </a:lnTo>
                  <a:lnTo>
                    <a:pt x="1588" y="766513"/>
                  </a:lnTo>
                  <a:lnTo>
                    <a:pt x="0" y="681609"/>
                  </a:lnTo>
                  <a:lnTo>
                    <a:pt x="1588" y="595912"/>
                  </a:lnTo>
                  <a:lnTo>
                    <a:pt x="6350" y="510215"/>
                  </a:lnTo>
                  <a:lnTo>
                    <a:pt x="13494" y="425312"/>
                  </a:lnTo>
                  <a:lnTo>
                    <a:pt x="26194" y="339614"/>
                  </a:lnTo>
                  <a:lnTo>
                    <a:pt x="41275" y="254711"/>
                  </a:lnTo>
                  <a:lnTo>
                    <a:pt x="59531" y="169014"/>
                  </a:lnTo>
                  <a:lnTo>
                    <a:pt x="80963" y="85697"/>
                  </a:lnTo>
                  <a:close/>
                </a:path>
              </a:pathLst>
            </a:custGeom>
            <a:solidFill>
              <a:srgbClr val="AAB5B7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latin typeface="Constantia" pitchFamily="18" charset="0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>
              <a:off x="2465388" y="1344613"/>
              <a:ext cx="2068513" cy="1903311"/>
            </a:xfrm>
            <a:custGeom>
              <a:avLst/>
              <a:gdLst>
                <a:gd name="connsiteX0" fmla="*/ 2068513 w 2068513"/>
                <a:gd name="connsiteY0" fmla="*/ 0 h 1903311"/>
                <a:gd name="connsiteX1" fmla="*/ 2068513 w 2068513"/>
                <a:gd name="connsiteY1" fmla="*/ 1291861 h 1903311"/>
                <a:gd name="connsiteX2" fmla="*/ 1228094 w 2068513"/>
                <a:gd name="connsiteY2" fmla="*/ 1903311 h 1903311"/>
                <a:gd name="connsiteX3" fmla="*/ 0 w 2068513"/>
                <a:gd name="connsiteY3" fmla="*/ 1504157 h 1903311"/>
                <a:gd name="connsiteX4" fmla="*/ 29369 w 2068513"/>
                <a:gd name="connsiteY4" fmla="*/ 1420019 h 1903311"/>
                <a:gd name="connsiteX5" fmla="*/ 61119 w 2068513"/>
                <a:gd name="connsiteY5" fmla="*/ 1339850 h 1903311"/>
                <a:gd name="connsiteX6" fmla="*/ 96044 w 2068513"/>
                <a:gd name="connsiteY6" fmla="*/ 1258888 h 1903311"/>
                <a:gd name="connsiteX7" fmla="*/ 132556 w 2068513"/>
                <a:gd name="connsiteY7" fmla="*/ 1181100 h 1903311"/>
                <a:gd name="connsiteX8" fmla="*/ 173831 w 2068513"/>
                <a:gd name="connsiteY8" fmla="*/ 1106488 h 1903311"/>
                <a:gd name="connsiteX9" fmla="*/ 218281 w 2068513"/>
                <a:gd name="connsiteY9" fmla="*/ 1031875 h 1903311"/>
                <a:gd name="connsiteX10" fmla="*/ 264319 w 2068513"/>
                <a:gd name="connsiteY10" fmla="*/ 960438 h 1903311"/>
                <a:gd name="connsiteX11" fmla="*/ 312738 w 2068513"/>
                <a:gd name="connsiteY11" fmla="*/ 889794 h 1903311"/>
                <a:gd name="connsiteX12" fmla="*/ 364331 w 2068513"/>
                <a:gd name="connsiteY12" fmla="*/ 823119 h 1903311"/>
                <a:gd name="connsiteX13" fmla="*/ 419100 w 2068513"/>
                <a:gd name="connsiteY13" fmla="*/ 757238 h 1903311"/>
                <a:gd name="connsiteX14" fmla="*/ 475457 w 2068513"/>
                <a:gd name="connsiteY14" fmla="*/ 695325 h 1903311"/>
                <a:gd name="connsiteX15" fmla="*/ 533400 w 2068513"/>
                <a:gd name="connsiteY15" fmla="*/ 634206 h 1903311"/>
                <a:gd name="connsiteX16" fmla="*/ 594519 w 2068513"/>
                <a:gd name="connsiteY16" fmla="*/ 576263 h 1903311"/>
                <a:gd name="connsiteX17" fmla="*/ 657225 w 2068513"/>
                <a:gd name="connsiteY17" fmla="*/ 519906 h 1903311"/>
                <a:gd name="connsiteX18" fmla="*/ 722313 w 2068513"/>
                <a:gd name="connsiteY18" fmla="*/ 466725 h 1903311"/>
                <a:gd name="connsiteX19" fmla="*/ 789782 w 2068513"/>
                <a:gd name="connsiteY19" fmla="*/ 415925 h 1903311"/>
                <a:gd name="connsiteX20" fmla="*/ 859632 w 2068513"/>
                <a:gd name="connsiteY20" fmla="*/ 367506 h 1903311"/>
                <a:gd name="connsiteX21" fmla="*/ 930275 w 2068513"/>
                <a:gd name="connsiteY21" fmla="*/ 321469 h 1903311"/>
                <a:gd name="connsiteX22" fmla="*/ 1003300 w 2068513"/>
                <a:gd name="connsiteY22" fmla="*/ 278606 h 1903311"/>
                <a:gd name="connsiteX23" fmla="*/ 1076325 w 2068513"/>
                <a:gd name="connsiteY23" fmla="*/ 238919 h 1903311"/>
                <a:gd name="connsiteX24" fmla="*/ 1152525 w 2068513"/>
                <a:gd name="connsiteY24" fmla="*/ 202406 h 1903311"/>
                <a:gd name="connsiteX25" fmla="*/ 1230313 w 2068513"/>
                <a:gd name="connsiteY25" fmla="*/ 167481 h 1903311"/>
                <a:gd name="connsiteX26" fmla="*/ 1309688 w 2068513"/>
                <a:gd name="connsiteY26" fmla="*/ 137319 h 1903311"/>
                <a:gd name="connsiteX27" fmla="*/ 1389063 w 2068513"/>
                <a:gd name="connsiteY27" fmla="*/ 109538 h 1903311"/>
                <a:gd name="connsiteX28" fmla="*/ 1470819 w 2068513"/>
                <a:gd name="connsiteY28" fmla="*/ 84138 h 1903311"/>
                <a:gd name="connsiteX29" fmla="*/ 1553369 w 2068513"/>
                <a:gd name="connsiteY29" fmla="*/ 62706 h 1903311"/>
                <a:gd name="connsiteX30" fmla="*/ 1637507 w 2068513"/>
                <a:gd name="connsiteY30" fmla="*/ 42863 h 1903311"/>
                <a:gd name="connsiteX31" fmla="*/ 1720851 w 2068513"/>
                <a:gd name="connsiteY31" fmla="*/ 27781 h 1903311"/>
                <a:gd name="connsiteX32" fmla="*/ 1808163 w 2068513"/>
                <a:gd name="connsiteY32" fmla="*/ 15081 h 1903311"/>
                <a:gd name="connsiteX33" fmla="*/ 1893094 w 2068513"/>
                <a:gd name="connsiteY33" fmla="*/ 7938 h 1903311"/>
                <a:gd name="connsiteX34" fmla="*/ 1981994 w 2068513"/>
                <a:gd name="connsiteY34" fmla="*/ 1588 h 19033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2068513" h="1903311">
                  <a:moveTo>
                    <a:pt x="2068513" y="0"/>
                  </a:moveTo>
                  <a:lnTo>
                    <a:pt x="2068513" y="1291861"/>
                  </a:lnTo>
                  <a:lnTo>
                    <a:pt x="1228094" y="1903311"/>
                  </a:lnTo>
                  <a:lnTo>
                    <a:pt x="0" y="1504157"/>
                  </a:lnTo>
                  <a:lnTo>
                    <a:pt x="29369" y="1420019"/>
                  </a:lnTo>
                  <a:lnTo>
                    <a:pt x="61119" y="1339850"/>
                  </a:lnTo>
                  <a:lnTo>
                    <a:pt x="96044" y="1258888"/>
                  </a:lnTo>
                  <a:lnTo>
                    <a:pt x="132556" y="1181100"/>
                  </a:lnTo>
                  <a:lnTo>
                    <a:pt x="173831" y="1106488"/>
                  </a:lnTo>
                  <a:lnTo>
                    <a:pt x="218281" y="1031875"/>
                  </a:lnTo>
                  <a:lnTo>
                    <a:pt x="264319" y="960438"/>
                  </a:lnTo>
                  <a:lnTo>
                    <a:pt x="312738" y="889794"/>
                  </a:lnTo>
                  <a:lnTo>
                    <a:pt x="364331" y="823119"/>
                  </a:lnTo>
                  <a:lnTo>
                    <a:pt x="419100" y="757238"/>
                  </a:lnTo>
                  <a:lnTo>
                    <a:pt x="475457" y="695325"/>
                  </a:lnTo>
                  <a:lnTo>
                    <a:pt x="533400" y="634206"/>
                  </a:lnTo>
                  <a:lnTo>
                    <a:pt x="594519" y="576263"/>
                  </a:lnTo>
                  <a:lnTo>
                    <a:pt x="657225" y="519906"/>
                  </a:lnTo>
                  <a:lnTo>
                    <a:pt x="722313" y="466725"/>
                  </a:lnTo>
                  <a:lnTo>
                    <a:pt x="789782" y="415925"/>
                  </a:lnTo>
                  <a:lnTo>
                    <a:pt x="859632" y="367506"/>
                  </a:lnTo>
                  <a:lnTo>
                    <a:pt x="930275" y="321469"/>
                  </a:lnTo>
                  <a:lnTo>
                    <a:pt x="1003300" y="278606"/>
                  </a:lnTo>
                  <a:lnTo>
                    <a:pt x="1076325" y="238919"/>
                  </a:lnTo>
                  <a:lnTo>
                    <a:pt x="1152525" y="202406"/>
                  </a:lnTo>
                  <a:lnTo>
                    <a:pt x="1230313" y="167481"/>
                  </a:lnTo>
                  <a:lnTo>
                    <a:pt x="1309688" y="137319"/>
                  </a:lnTo>
                  <a:lnTo>
                    <a:pt x="1389063" y="109538"/>
                  </a:lnTo>
                  <a:lnTo>
                    <a:pt x="1470819" y="84138"/>
                  </a:lnTo>
                  <a:lnTo>
                    <a:pt x="1553369" y="62706"/>
                  </a:lnTo>
                  <a:lnTo>
                    <a:pt x="1637507" y="42863"/>
                  </a:lnTo>
                  <a:lnTo>
                    <a:pt x="1720851" y="27781"/>
                  </a:lnTo>
                  <a:lnTo>
                    <a:pt x="1808163" y="15081"/>
                  </a:lnTo>
                  <a:lnTo>
                    <a:pt x="1893094" y="7938"/>
                  </a:lnTo>
                  <a:lnTo>
                    <a:pt x="1981994" y="1588"/>
                  </a:lnTo>
                  <a:close/>
                </a:path>
              </a:pathLst>
            </a:custGeom>
            <a:solidFill>
              <a:srgbClr val="A47BB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>
                <a:latin typeface="Constantia" pitchFamily="18" charset="0"/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6241900" y="2415954"/>
              <a:ext cx="497417" cy="535670"/>
            </a:xfrm>
            <a:prstGeom prst="ellipse">
              <a:avLst/>
            </a:prstGeom>
            <a:solidFill>
              <a:srgbClr val="AF2415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32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1</a:t>
              </a:r>
              <a:endParaRPr lang="en-US" sz="32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5673423" y="4788208"/>
              <a:ext cx="497417" cy="535670"/>
            </a:xfrm>
            <a:prstGeom prst="ellipse">
              <a:avLst/>
            </a:prstGeom>
            <a:solidFill>
              <a:srgbClr val="B2920A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32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16" name="Oval 15"/>
            <p:cNvSpPr/>
            <p:nvPr/>
          </p:nvSpPr>
          <p:spPr>
            <a:xfrm>
              <a:off x="3257398" y="5094306"/>
              <a:ext cx="497417" cy="535670"/>
            </a:xfrm>
            <a:prstGeom prst="ellipse">
              <a:avLst/>
            </a:prstGeom>
            <a:solidFill>
              <a:srgbClr val="296D5E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32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17" name="Oval 16"/>
            <p:cNvSpPr/>
            <p:nvPr/>
          </p:nvSpPr>
          <p:spPr>
            <a:xfrm>
              <a:off x="2262565" y="2875100"/>
              <a:ext cx="497417" cy="535670"/>
            </a:xfrm>
            <a:prstGeom prst="ellipse">
              <a:avLst/>
            </a:prstGeom>
            <a:solidFill>
              <a:schemeClr val="bg2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3200" b="1" cap="small" dirty="0" smtClean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4</a:t>
              </a:r>
              <a:endParaRPr lang="en-US" sz="3200" b="1" cap="small" dirty="0">
                <a:solidFill>
                  <a:prstClr val="white"/>
                </a:solidFill>
                <a:latin typeface="Constantia" pitchFamily="18" charset="0"/>
                <a:cs typeface="Arial" pitchFamily="34" charset="0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4110113" y="1268089"/>
              <a:ext cx="497417" cy="535670"/>
            </a:xfrm>
            <a:prstGeom prst="ellipse">
              <a:avLst/>
            </a:prstGeom>
            <a:solidFill>
              <a:srgbClr val="6F477D"/>
            </a:solidFill>
            <a:ln w="381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US" sz="3200" b="1" cap="small" dirty="0">
                  <a:solidFill>
                    <a:prstClr val="white"/>
                  </a:solidFill>
                  <a:latin typeface="Constantia" pitchFamily="18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2973160" y="1956808"/>
              <a:ext cx="1495103" cy="9272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 smtClean="0">
                  <a:solidFill>
                    <a:schemeClr val="bg1"/>
                  </a:solidFill>
                  <a:latin typeface="Constantia" pitchFamily="18" charset="0"/>
                </a:rPr>
                <a:t>Government </a:t>
              </a:r>
            </a:p>
            <a:p>
              <a:r>
                <a:rPr lang="en-US" b="1" dirty="0" smtClean="0">
                  <a:solidFill>
                    <a:schemeClr val="bg1"/>
                  </a:solidFill>
                  <a:latin typeface="Constantia" pitchFamily="18" charset="0"/>
                </a:rPr>
                <a:t>Policy &amp; </a:t>
              </a:r>
            </a:p>
            <a:p>
              <a:r>
                <a:rPr lang="en-US" b="1" dirty="0" smtClean="0">
                  <a:solidFill>
                    <a:schemeClr val="bg1"/>
                  </a:solidFill>
                  <a:latin typeface="Constantia" pitchFamily="18" charset="0"/>
                </a:rPr>
                <a:t>regulation</a:t>
              </a:r>
              <a:endParaRPr lang="en-US" b="1" dirty="0">
                <a:solidFill>
                  <a:schemeClr val="bg1"/>
                </a:solidFill>
                <a:latin typeface="Constantia" pitchFamily="18" charset="0"/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825875" y="4864733"/>
              <a:ext cx="1765495" cy="6490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Organizational </a:t>
              </a:r>
            </a:p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consolidation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678589" y="1956808"/>
              <a:ext cx="1565422" cy="3709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 smtClean="0">
                  <a:solidFill>
                    <a:schemeClr val="bg1"/>
                  </a:solidFill>
                  <a:latin typeface="Constantia" pitchFamily="18" charset="0"/>
                </a:rPr>
                <a:t>Globalization</a:t>
              </a:r>
              <a:endParaRPr lang="en-US" b="1" dirty="0">
                <a:solidFill>
                  <a:schemeClr val="bg1"/>
                </a:solidFill>
                <a:latin typeface="Constantia" pitchFamily="18" charset="0"/>
              </a:endParaRP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389185" y="3869916"/>
              <a:ext cx="1341551" cy="37090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Technology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404684" y="3716868"/>
              <a:ext cx="1424187" cy="6490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Empowered </a:t>
              </a:r>
            </a:p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consumer</a:t>
              </a:r>
              <a:endParaRPr lang="en-US" b="1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>
            <a:noAutofit/>
          </a:bodyPr>
          <a:lstStyle/>
          <a:p>
            <a:r>
              <a:rPr lang="en-US" sz="3600" dirty="0" smtClean="0"/>
              <a:t>Five Major External Forces - 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Globalization 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33" name="Group 32"/>
          <p:cNvGrpSpPr/>
          <p:nvPr/>
        </p:nvGrpSpPr>
        <p:grpSpPr>
          <a:xfrm>
            <a:off x="228600" y="2514600"/>
            <a:ext cx="8610598" cy="3124200"/>
            <a:chOff x="152400" y="3200400"/>
            <a:chExt cx="8610598" cy="3124200"/>
          </a:xfrm>
        </p:grpSpPr>
        <p:grpSp>
          <p:nvGrpSpPr>
            <p:cNvPr id="6" name="Group 5"/>
            <p:cNvGrpSpPr/>
            <p:nvPr/>
          </p:nvGrpSpPr>
          <p:grpSpPr>
            <a:xfrm>
              <a:off x="2743199" y="3200400"/>
              <a:ext cx="6019799" cy="3124200"/>
              <a:chOff x="2895599" y="2971800"/>
              <a:chExt cx="6019799" cy="3124200"/>
            </a:xfrm>
          </p:grpSpPr>
          <p:grpSp>
            <p:nvGrpSpPr>
              <p:cNvPr id="8" name="Group 14"/>
              <p:cNvGrpSpPr/>
              <p:nvPr/>
            </p:nvGrpSpPr>
            <p:grpSpPr>
              <a:xfrm>
                <a:off x="3581400" y="2971800"/>
                <a:ext cx="5257799" cy="1752600"/>
                <a:chOff x="4919905" y="1462302"/>
                <a:chExt cx="3622340" cy="3175455"/>
              </a:xfrm>
            </p:grpSpPr>
            <p:sp>
              <p:nvSpPr>
                <p:cNvPr id="27" name="Rectangle 26"/>
                <p:cNvSpPr/>
                <p:nvPr/>
              </p:nvSpPr>
              <p:spPr>
                <a:xfrm>
                  <a:off x="5129898" y="1462302"/>
                  <a:ext cx="1656762" cy="1104508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8" name="Rectangle 27"/>
                <p:cNvSpPr/>
                <p:nvPr/>
              </p:nvSpPr>
              <p:spPr>
                <a:xfrm>
                  <a:off x="4919905" y="1462302"/>
                  <a:ext cx="3622340" cy="3175455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t" anchorCtr="0">
                  <a:noAutofit/>
                </a:bodyPr>
                <a:lstStyle/>
                <a:p>
                  <a:pPr marL="0" lvl="1" defTabSz="622300">
                    <a:spcBef>
                      <a:spcPct val="0"/>
                    </a:spcBef>
                    <a:spcAft>
                      <a:spcPts val="600"/>
                    </a:spcAft>
                    <a:buClr>
                      <a:schemeClr val="accent5">
                        <a:lumMod val="75000"/>
                      </a:schemeClr>
                    </a:buClr>
                    <a:buSzPct val="80000"/>
                  </a:pPr>
                  <a:r>
                    <a:rPr lang="en-US" sz="2100" b="1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Inventory management challenges</a:t>
                  </a:r>
                </a:p>
                <a:p>
                  <a:pPr marL="342900" lvl="1" indent="-342900"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"/>
                  </a:pP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Faster duplicability of products &amp; services</a:t>
                  </a:r>
                </a:p>
                <a:p>
                  <a:pPr marL="342900" lvl="1" indent="-342900"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"/>
                  </a:pP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Faster reduction in demand</a:t>
                  </a:r>
                </a:p>
                <a:p>
                  <a:pPr marL="342900" lvl="1" indent="-342900"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"/>
                  </a:pP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Requirement of new pricing policies</a:t>
                  </a:r>
                </a:p>
                <a:p>
                  <a:pPr marL="342900" lvl="1" indent="-342900"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"/>
                  </a:pP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Higher risk of obsolescence</a:t>
                  </a:r>
                </a:p>
                <a:p>
                  <a:pPr marL="0" lvl="1" defTabSz="622300">
                    <a:spcBef>
                      <a:spcPct val="0"/>
                    </a:spcBef>
                    <a:buClr>
                      <a:schemeClr val="accent5">
                        <a:lumMod val="75000"/>
                      </a:schemeClr>
                    </a:buClr>
                    <a:buSzPct val="80000"/>
                  </a:pPr>
                  <a:endParaRPr lang="en-US" sz="2200" dirty="0" smtClean="0">
                    <a:solidFill>
                      <a:srgbClr val="000000"/>
                    </a:solidFill>
                    <a:latin typeface="Constantia" pitchFamily="18" charset="0"/>
                  </a:endParaRPr>
                </a:p>
              </p:txBody>
            </p:sp>
          </p:grpSp>
          <p:grpSp>
            <p:nvGrpSpPr>
              <p:cNvPr id="12" name="Group 14"/>
              <p:cNvGrpSpPr/>
              <p:nvPr/>
            </p:nvGrpSpPr>
            <p:grpSpPr>
              <a:xfrm>
                <a:off x="3581398" y="4800600"/>
                <a:ext cx="5334000" cy="1295400"/>
                <a:chOff x="4919905" y="1304515"/>
                <a:chExt cx="3674839" cy="2682383"/>
              </a:xfrm>
            </p:grpSpPr>
            <p:sp>
              <p:nvSpPr>
                <p:cNvPr id="21" name="Rectangle 20"/>
                <p:cNvSpPr/>
                <p:nvPr/>
              </p:nvSpPr>
              <p:spPr>
                <a:xfrm>
                  <a:off x="5129898" y="1462302"/>
                  <a:ext cx="1656762" cy="1104508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2" name="Rectangle 21"/>
                <p:cNvSpPr/>
                <p:nvPr/>
              </p:nvSpPr>
              <p:spPr>
                <a:xfrm>
                  <a:off x="4919905" y="1304515"/>
                  <a:ext cx="3674839" cy="2682383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t" anchorCtr="0">
                  <a:noAutofit/>
                </a:bodyPr>
                <a:lstStyle/>
                <a:p>
                  <a:pPr marL="0" lvl="1" defTabSz="622300">
                    <a:spcBef>
                      <a:spcPct val="0"/>
                    </a:spcBef>
                    <a:spcAft>
                      <a:spcPts val="600"/>
                    </a:spcAft>
                    <a:buClr>
                      <a:schemeClr val="accent5">
                        <a:lumMod val="75000"/>
                      </a:schemeClr>
                    </a:buClr>
                    <a:buSzPct val="80000"/>
                  </a:pPr>
                  <a:r>
                    <a:rPr lang="en-US" sz="2100" b="1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Longer and more complex supply chain challenges</a:t>
                  </a:r>
                </a:p>
                <a:p>
                  <a:pPr marL="342900" lvl="1" indent="-342900"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"/>
                  </a:pP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Growth and increased scope of outsourcing </a:t>
                  </a:r>
                </a:p>
              </p:txBody>
            </p:sp>
          </p:grpSp>
          <p:pic>
            <p:nvPicPr>
              <p:cNvPr id="14" name="Picture 4" descr="http://www.app-trailer.com/appicons/android/100x100/com.splendapps.splendo.pn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895599" y="2971800"/>
                <a:ext cx="609600" cy="609600"/>
              </a:xfrm>
              <a:prstGeom prst="rect">
                <a:avLst/>
              </a:prstGeom>
              <a:noFill/>
            </p:spPr>
          </p:pic>
          <p:pic>
            <p:nvPicPr>
              <p:cNvPr id="17" name="Picture 4" descr="http://www.app-trailer.com/appicons/android/100x100/com.splendapps.splendo.png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895600" y="4800600"/>
                <a:ext cx="609600" cy="609600"/>
              </a:xfrm>
              <a:prstGeom prst="rect">
                <a:avLst/>
              </a:prstGeom>
              <a:noFill/>
            </p:spPr>
          </p:pic>
        </p:grpSp>
        <p:pic>
          <p:nvPicPr>
            <p:cNvPr id="29" name="Picture 28" descr="world-map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52400" y="3200400"/>
              <a:ext cx="2514600" cy="2286000"/>
            </a:xfrm>
            <a:prstGeom prst="rect">
              <a:avLst/>
            </a:prstGeom>
          </p:spPr>
        </p:pic>
        <p:sp>
          <p:nvSpPr>
            <p:cNvPr id="31" name="TextBox 30"/>
            <p:cNvSpPr txBox="1"/>
            <p:nvPr/>
          </p:nvSpPr>
          <p:spPr>
            <a:xfrm>
              <a:off x="152400" y="5638800"/>
              <a:ext cx="28194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 smtClean="0">
                  <a:solidFill>
                    <a:schemeClr val="bg2"/>
                  </a:solidFill>
                  <a:latin typeface="Rockwell" pitchFamily="18" charset="0"/>
                </a:rPr>
                <a:t>Images courtesy of Daily Lending News</a:t>
              </a:r>
            </a:p>
          </p:txBody>
        </p:sp>
      </p:grpSp>
      <p:sp>
        <p:nvSpPr>
          <p:cNvPr id="20" name="Rectangle 19"/>
          <p:cNvSpPr/>
          <p:nvPr/>
        </p:nvSpPr>
        <p:spPr>
          <a:xfrm>
            <a:off x="228600" y="1143000"/>
            <a:ext cx="8763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  <a:latin typeface="Constantia" pitchFamily="18" charset="0"/>
              </a:rPr>
              <a:t>Globalization creates more economic and political risk, shorter product life cycle, and the blurring of traditional organizational boundaries. </a:t>
            </a:r>
            <a:endParaRPr lang="en-US" sz="2400" dirty="0" smtClean="0">
              <a:solidFill>
                <a:schemeClr val="accent6">
                  <a:lumMod val="75000"/>
                </a:schemeClr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>
            <a:noAutofit/>
          </a:bodyPr>
          <a:lstStyle/>
          <a:p>
            <a:r>
              <a:rPr lang="en-US" sz="3600" dirty="0" smtClean="0"/>
              <a:t>Five Major External Forces - 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Technology</a:t>
            </a:r>
            <a:r>
              <a:rPr lang="en-US" sz="3200" dirty="0" smtClean="0"/>
              <a:t> </a:t>
            </a:r>
            <a:endParaRPr lang="en-US" sz="3600" dirty="0"/>
          </a:p>
        </p:txBody>
      </p:sp>
      <p:grpSp>
        <p:nvGrpSpPr>
          <p:cNvPr id="30" name="Group 29"/>
          <p:cNvGrpSpPr/>
          <p:nvPr/>
        </p:nvGrpSpPr>
        <p:grpSpPr>
          <a:xfrm>
            <a:off x="228600" y="2590800"/>
            <a:ext cx="8686800" cy="3143310"/>
            <a:chOff x="304800" y="3200400"/>
            <a:chExt cx="8686800" cy="3143310"/>
          </a:xfrm>
        </p:grpSpPr>
        <p:pic>
          <p:nvPicPr>
            <p:cNvPr id="19" name="Picture 18" descr="Information_Technology_Hero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4800" y="3200400"/>
              <a:ext cx="2438400" cy="22098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grpSp>
          <p:nvGrpSpPr>
            <p:cNvPr id="6" name="Group 5"/>
            <p:cNvGrpSpPr/>
            <p:nvPr/>
          </p:nvGrpSpPr>
          <p:grpSpPr>
            <a:xfrm>
              <a:off x="2895600" y="3200400"/>
              <a:ext cx="5715000" cy="2438399"/>
              <a:chOff x="3048000" y="2971800"/>
              <a:chExt cx="5715000" cy="2438399"/>
            </a:xfrm>
          </p:grpSpPr>
          <p:grpSp>
            <p:nvGrpSpPr>
              <p:cNvPr id="8" name="Group 14"/>
              <p:cNvGrpSpPr/>
              <p:nvPr/>
            </p:nvGrpSpPr>
            <p:grpSpPr>
              <a:xfrm>
                <a:off x="3733801" y="2971800"/>
                <a:ext cx="5029199" cy="609601"/>
                <a:chOff x="5024901" y="1462302"/>
                <a:chExt cx="3464847" cy="1104508"/>
              </a:xfrm>
            </p:grpSpPr>
            <p:sp>
              <p:nvSpPr>
                <p:cNvPr id="27" name="Rectangle 26"/>
                <p:cNvSpPr/>
                <p:nvPr/>
              </p:nvSpPr>
              <p:spPr>
                <a:xfrm>
                  <a:off x="5129898" y="1462302"/>
                  <a:ext cx="1656762" cy="1104508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8" name="Rectangle 27"/>
                <p:cNvSpPr/>
                <p:nvPr/>
              </p:nvSpPr>
              <p:spPr>
                <a:xfrm>
                  <a:off x="5024901" y="1462302"/>
                  <a:ext cx="3464847" cy="966443"/>
                </a:xfrm>
                <a:prstGeom prst="rect">
                  <a:avLst/>
                </a:prstGeom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ctr" anchorCtr="0">
                  <a:noAutofit/>
                </a:bodyPr>
                <a:lstStyle/>
                <a:p>
                  <a:pPr marL="0" lvl="1" defTabSz="622300">
                    <a:spcBef>
                      <a:spcPct val="0"/>
                    </a:spcBef>
                    <a:spcAft>
                      <a:spcPts val="600"/>
                    </a:spcAft>
                    <a:buClr>
                      <a:schemeClr val="accent5">
                        <a:lumMod val="75000"/>
                      </a:schemeClr>
                    </a:buClr>
                    <a:buSzPct val="80000"/>
                  </a:pPr>
                  <a:r>
                    <a:rPr lang="en-US" sz="2100" b="1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The Internet.  </a:t>
                  </a:r>
                  <a:r>
                    <a: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rPr>
                    <a:t>“Connected” 24/7</a:t>
                  </a:r>
                </a:p>
              </p:txBody>
            </p:sp>
          </p:grpSp>
          <p:sp>
            <p:nvSpPr>
              <p:cNvPr id="23" name="Rectangle 22"/>
              <p:cNvSpPr/>
              <p:nvPr/>
            </p:nvSpPr>
            <p:spPr>
              <a:xfrm>
                <a:off x="3886203" y="4267200"/>
                <a:ext cx="2404777" cy="533399"/>
              </a:xfrm>
              <a:prstGeom prst="rect">
                <a:avLst/>
              </a:pr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1" name="Rectangle 20"/>
              <p:cNvSpPr/>
              <p:nvPr/>
            </p:nvSpPr>
            <p:spPr>
              <a:xfrm>
                <a:off x="3886202" y="4876800"/>
                <a:ext cx="2404777" cy="533399"/>
              </a:xfrm>
              <a:prstGeom prst="rect">
                <a:avLst/>
              </a:prstGeom>
            </p:spPr>
            <p:style>
              <a:lnRef idx="0">
                <a:schemeClr val="dk1">
                  <a:alpha val="0"/>
                  <a:hueOff val="0"/>
                  <a:satOff val="0"/>
                  <a:lumOff val="0"/>
                  <a:alphaOff val="0"/>
                </a:schemeClr>
              </a:lnRef>
              <a:fill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pic>
            <p:nvPicPr>
              <p:cNvPr id="14" name="Picture 4" descr="http://www.app-trailer.com/appicons/android/100x100/com.splendapps.splendo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3048000" y="2971800"/>
                <a:ext cx="609600" cy="609600"/>
              </a:xfrm>
              <a:prstGeom prst="rect">
                <a:avLst/>
              </a:prstGeom>
              <a:noFill/>
            </p:spPr>
          </p:pic>
        </p:grpSp>
        <p:sp>
          <p:nvSpPr>
            <p:cNvPr id="31" name="TextBox 30"/>
            <p:cNvSpPr txBox="1"/>
            <p:nvPr/>
          </p:nvSpPr>
          <p:spPr>
            <a:xfrm>
              <a:off x="304800" y="5943600"/>
              <a:ext cx="251460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00" dirty="0" smtClean="0">
                  <a:solidFill>
                    <a:schemeClr val="bg2"/>
                  </a:solidFill>
                  <a:latin typeface="Rockwell" pitchFamily="18" charset="0"/>
                </a:rPr>
                <a:t>Images courtesy of National Conference of State Legislatures</a:t>
              </a: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3581400" y="4038600"/>
              <a:ext cx="5410200" cy="6858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1" defTabSz="622300">
                <a:spcBef>
                  <a:spcPct val="0"/>
                </a:spcBef>
                <a:spcAft>
                  <a:spcPts val="600"/>
                </a:spcAft>
                <a:buClr>
                  <a:schemeClr val="accent5">
                    <a:lumMod val="75000"/>
                  </a:schemeClr>
                </a:buClr>
                <a:buSzPct val="80000"/>
              </a:pPr>
              <a:r>
                <a:rPr lang="en-US" sz="2100" b="1" dirty="0" smtClean="0">
                  <a:solidFill>
                    <a:srgbClr val="000000"/>
                  </a:solidFill>
                  <a:latin typeface="Constantia" pitchFamily="18" charset="0"/>
                </a:rPr>
                <a:t>Social networks.  </a:t>
              </a:r>
              <a:r>
                <a:rPr lang="en-US" sz="2100" dirty="0" smtClean="0">
                  <a:solidFill>
                    <a:srgbClr val="000000"/>
                  </a:solidFill>
                  <a:latin typeface="Constantia" pitchFamily="18" charset="0"/>
                </a:rPr>
                <a:t>Impact on customer demand and the speed of information transfers</a:t>
              </a:r>
            </a:p>
          </p:txBody>
        </p:sp>
        <p:pic>
          <p:nvPicPr>
            <p:cNvPr id="24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95599" y="4038600"/>
              <a:ext cx="609600" cy="609600"/>
            </a:xfrm>
            <a:prstGeom prst="rect">
              <a:avLst/>
            </a:prstGeom>
            <a:noFill/>
          </p:spPr>
        </p:pic>
        <p:sp>
          <p:nvSpPr>
            <p:cNvPr id="25" name="Rectangle 24"/>
            <p:cNvSpPr/>
            <p:nvPr/>
          </p:nvSpPr>
          <p:spPr>
            <a:xfrm>
              <a:off x="3581400" y="4953000"/>
              <a:ext cx="5181600" cy="10668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1" defTabSz="622300">
                <a:spcBef>
                  <a:spcPct val="0"/>
                </a:spcBef>
                <a:spcAft>
                  <a:spcPts val="600"/>
                </a:spcAft>
                <a:buClr>
                  <a:schemeClr val="accent5">
                    <a:lumMod val="75000"/>
                  </a:schemeClr>
                </a:buClr>
                <a:buSzPct val="80000"/>
              </a:pPr>
              <a:r>
                <a:rPr lang="en-US" sz="2100" b="1" dirty="0" smtClean="0">
                  <a:solidFill>
                    <a:srgbClr val="000000"/>
                  </a:solidFill>
                  <a:latin typeface="Constantia" pitchFamily="18" charset="0"/>
                </a:rPr>
                <a:t>The world’s “knowledge pool” connection. </a:t>
              </a:r>
              <a:r>
                <a:rPr lang="en-US" sz="2100" dirty="0" smtClean="0">
                  <a:solidFill>
                    <a:srgbClr val="000000"/>
                  </a:solidFill>
                  <a:latin typeface="Constantia" pitchFamily="18" charset="0"/>
                </a:rPr>
                <a:t>Opportunities for collaboration in supply chains </a:t>
              </a:r>
            </a:p>
          </p:txBody>
        </p:sp>
        <p:pic>
          <p:nvPicPr>
            <p:cNvPr id="26" name="Picture 4" descr="http://www.app-trailer.com/appicons/android/100x100/com.splendapps.splendo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895599" y="4953000"/>
              <a:ext cx="609600" cy="609600"/>
            </a:xfrm>
            <a:prstGeom prst="rect">
              <a:avLst/>
            </a:prstGeom>
            <a:noFill/>
          </p:spPr>
        </p:pic>
      </p:grpSp>
      <p:sp>
        <p:nvSpPr>
          <p:cNvPr id="29" name="Rectangle 28"/>
          <p:cNvSpPr/>
          <p:nvPr/>
        </p:nvSpPr>
        <p:spPr>
          <a:xfrm>
            <a:off x="228600" y="1143000"/>
            <a:ext cx="861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en-US" sz="2400" b="1" dirty="0" smtClean="0">
                <a:latin typeface="Constantia" pitchFamily="18" charset="0"/>
              </a:rPr>
              <a:t>Technology is a facilitator of internal process and supply chain transformation.  It is also a major force in changing the dynamics of the marketplace.  </a:t>
            </a:r>
            <a:endParaRPr lang="en-US" sz="2400" dirty="0" smtClean="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FFFFFF"/>
                </a:solidFill>
              </a:rPr>
              <a:t>Five Major External Forces – 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Organization Consolidation and Power Shifts 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28600" y="1295400"/>
            <a:ext cx="861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en-US" sz="2400" b="1" dirty="0" smtClean="0">
                <a:latin typeface="Constantia" pitchFamily="18" charset="0"/>
              </a:rPr>
              <a:t>During the 1980s and especially the 1990s, economic power and the driving force in supply chains shift from product manufacturers to the retail end of the supply chain. </a:t>
            </a:r>
          </a:p>
        </p:txBody>
      </p:sp>
      <p:grpSp>
        <p:nvGrpSpPr>
          <p:cNvPr id="48" name="Group 47"/>
          <p:cNvGrpSpPr/>
          <p:nvPr/>
        </p:nvGrpSpPr>
        <p:grpSpPr>
          <a:xfrm>
            <a:off x="152400" y="2667000"/>
            <a:ext cx="8763000" cy="3754398"/>
            <a:chOff x="152400" y="2667000"/>
            <a:chExt cx="8763000" cy="3754398"/>
          </a:xfrm>
        </p:grpSpPr>
        <p:pic>
          <p:nvPicPr>
            <p:cNvPr id="47" name="Picture 46" descr="Collaboration_and_Partnership_project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2400" y="2667000"/>
              <a:ext cx="3048000" cy="25908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grpSp>
          <p:nvGrpSpPr>
            <p:cNvPr id="30" name="Group 29"/>
            <p:cNvGrpSpPr/>
            <p:nvPr/>
          </p:nvGrpSpPr>
          <p:grpSpPr>
            <a:xfrm>
              <a:off x="228600" y="2667000"/>
              <a:ext cx="8686800" cy="3754398"/>
              <a:chOff x="304800" y="3200400"/>
              <a:chExt cx="8686800" cy="3754398"/>
            </a:xfrm>
          </p:grpSpPr>
          <p:grpSp>
            <p:nvGrpSpPr>
              <p:cNvPr id="33" name="Group 5"/>
              <p:cNvGrpSpPr/>
              <p:nvPr/>
            </p:nvGrpSpPr>
            <p:grpSpPr>
              <a:xfrm>
                <a:off x="3276600" y="3200400"/>
                <a:ext cx="5715000" cy="3124200"/>
                <a:chOff x="3429000" y="2971800"/>
                <a:chExt cx="5715000" cy="3124200"/>
              </a:xfrm>
            </p:grpSpPr>
            <p:grpSp>
              <p:nvGrpSpPr>
                <p:cNvPr id="39" name="Group 14"/>
                <p:cNvGrpSpPr/>
                <p:nvPr/>
              </p:nvGrpSpPr>
              <p:grpSpPr>
                <a:xfrm>
                  <a:off x="3886205" y="2971800"/>
                  <a:ext cx="5257795" cy="3124200"/>
                  <a:chOff x="5129898" y="1462302"/>
                  <a:chExt cx="3622337" cy="5660594"/>
                </a:xfrm>
              </p:grpSpPr>
              <p:sp>
                <p:nvSpPr>
                  <p:cNvPr id="43" name="Rectangle 42"/>
                  <p:cNvSpPr/>
                  <p:nvPr/>
                </p:nvSpPr>
                <p:spPr>
                  <a:xfrm>
                    <a:off x="5129898" y="1462302"/>
                    <a:ext cx="1656762" cy="1104508"/>
                  </a:xfrm>
                  <a:prstGeom prst="rect">
                    <a:avLst/>
                  </a:prstGeom>
                </p:spPr>
                <p:style>
                  <a:lnRef idx="0">
                    <a:schemeClr val="dk1">
                      <a:alpha val="0"/>
                      <a:hueOff val="0"/>
                      <a:satOff val="0"/>
                      <a:lumOff val="0"/>
                      <a:alphaOff val="0"/>
                    </a:schemeClr>
                  </a:lnRef>
                  <a:fill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sp>
                <p:nvSpPr>
                  <p:cNvPr id="44" name="Rectangle 43"/>
                  <p:cNvSpPr/>
                  <p:nvPr/>
                </p:nvSpPr>
                <p:spPr>
                  <a:xfrm>
                    <a:off x="5287388" y="1462302"/>
                    <a:ext cx="3464847" cy="5660594"/>
                  </a:xfrm>
                  <a:prstGeom prst="rect">
                    <a:avLst/>
                  </a:prstGeom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  <p:txBody>
                  <a:bodyPr spcFirstLastPara="0" vert="horz" wrap="square" lIns="0" tIns="0" rIns="0" bIns="0" numCol="1" spcCol="1270" anchor="t" anchorCtr="0">
                    <a:noAutofit/>
                  </a:bodyPr>
                  <a:lstStyle/>
                  <a:p>
                    <a:pPr marL="0" lvl="1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5">
                          <a:lumMod val="75000"/>
                        </a:schemeClr>
                      </a:buClr>
                      <a:buSzPct val="80000"/>
                    </a:pPr>
                    <a:r>
                      <a:rPr lang="en-US" sz="2300" b="1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More collaboration among organizations in supply chains</a:t>
                    </a:r>
                  </a:p>
                  <a:p>
                    <a:pPr marL="274320" lvl="1" indent="-274320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sz="2000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Win-win, improved services such as:</a:t>
                    </a:r>
                  </a:p>
                  <a:p>
                    <a:pPr marL="731520" lvl="2" indent="-274320" defTabSz="622300">
                      <a:spcBef>
                        <a:spcPct val="0"/>
                      </a:spcBef>
                      <a:spcAft>
                        <a:spcPts val="300"/>
                      </a:spcAft>
                      <a:buClr>
                        <a:srgbClr val="990033"/>
                      </a:buClr>
                      <a:buSzPct val="80000"/>
                      <a:buFont typeface="Wingdings 2" pitchFamily="18" charset="2"/>
                      <a:buChar char="÷"/>
                    </a:pPr>
                    <a:r>
                      <a:rPr lang="en-US" sz="2000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Scheduled deliveries</a:t>
                    </a:r>
                  </a:p>
                  <a:p>
                    <a:pPr marL="731520" lvl="2" indent="-274320" defTabSz="622300">
                      <a:spcBef>
                        <a:spcPct val="0"/>
                      </a:spcBef>
                      <a:spcAft>
                        <a:spcPts val="300"/>
                      </a:spcAft>
                      <a:buClr>
                        <a:srgbClr val="990033"/>
                      </a:buClr>
                      <a:buSzPct val="80000"/>
                      <a:buFont typeface="Wingdings 2" pitchFamily="18" charset="2"/>
                      <a:buChar char="÷"/>
                    </a:pPr>
                    <a:r>
                      <a:rPr lang="en-US" sz="2000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“Rainbow” pallets</a:t>
                    </a:r>
                  </a:p>
                  <a:p>
                    <a:pPr marL="731520" lvl="2" indent="-274320" defTabSz="622300">
                      <a:spcBef>
                        <a:spcPct val="0"/>
                      </a:spcBef>
                      <a:spcAft>
                        <a:spcPts val="300"/>
                      </a:spcAft>
                      <a:buClr>
                        <a:srgbClr val="990033"/>
                      </a:buClr>
                      <a:buSzPct val="80000"/>
                      <a:buFont typeface="Wingdings 2" pitchFamily="18" charset="2"/>
                      <a:buChar char="÷"/>
                    </a:pPr>
                    <a:r>
                      <a:rPr lang="en-US" sz="2000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Advance shipments notices (ASNs) shrink-wrapped pallets</a:t>
                    </a:r>
                  </a:p>
                  <a:p>
                    <a:pPr marL="274320" lvl="1" indent="-274320" defTabSz="622300">
                      <a:spcBef>
                        <a:spcPts val="300"/>
                      </a:spcBef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sz="2000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Sharing of point-of-sale data to mitigate “bullwhip effect”</a:t>
                    </a:r>
                  </a:p>
                  <a:p>
                    <a:pPr marL="274320" lvl="1" indent="-274320" defTabSz="622300">
                      <a:spcBef>
                        <a:spcPct val="0"/>
                      </a:spcBef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endParaRPr lang="en-US" sz="2100" dirty="0" smtClean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  <a:p>
                    <a:pPr marL="0" lvl="1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5">
                          <a:lumMod val="75000"/>
                        </a:schemeClr>
                      </a:buClr>
                      <a:buSzPct val="80000"/>
                    </a:pPr>
                    <a:endParaRPr lang="en-US" sz="2100" b="1" dirty="0" smtClean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</p:txBody>
              </p:sp>
            </p:grpSp>
            <p:sp>
              <p:nvSpPr>
                <p:cNvPr id="40" name="Rectangle 39"/>
                <p:cNvSpPr/>
                <p:nvPr/>
              </p:nvSpPr>
              <p:spPr>
                <a:xfrm>
                  <a:off x="3886203" y="42672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41" name="Rectangle 40"/>
                <p:cNvSpPr/>
                <p:nvPr/>
              </p:nvSpPr>
              <p:spPr>
                <a:xfrm>
                  <a:off x="3886202" y="48768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pic>
              <p:nvPicPr>
                <p:cNvPr id="42" name="Picture 4" descr="http://www.app-trailer.com/appicons/android/100x100/com.splendapps.splendo.png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3429000" y="2971800"/>
                  <a:ext cx="609600" cy="609600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34" name="TextBox 33"/>
              <p:cNvSpPr txBox="1"/>
              <p:nvPr/>
            </p:nvSpPr>
            <p:spPr>
              <a:xfrm>
                <a:off x="304800" y="6400800"/>
                <a:ext cx="2514600" cy="55399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 smtClean="0">
                    <a:solidFill>
                      <a:schemeClr val="bg2"/>
                    </a:solidFill>
                    <a:latin typeface="Rockwell" pitchFamily="18" charset="0"/>
                  </a:rPr>
                  <a:t>Images courtesy of Community Services and Health Industry Skills Council  (Australia)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FFFFFF"/>
                </a:solidFill>
              </a:rPr>
              <a:t>Five Major External Forces – </a:t>
            </a:r>
            <a:br>
              <a:rPr lang="en-US" sz="3200" dirty="0" smtClean="0">
                <a:solidFill>
                  <a:srgbClr val="FFFFFF"/>
                </a:solidFill>
              </a:rPr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Empowered Consumers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28600" y="1295400"/>
            <a:ext cx="861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en-US" sz="2400" b="1" dirty="0" smtClean="0">
                <a:latin typeface="Constantia" pitchFamily="18" charset="0"/>
              </a:rPr>
              <a:t>Consumers are empowered by exponentially expanded access to product sources and related information and increased buying power due to high income levels.</a:t>
            </a:r>
          </a:p>
        </p:txBody>
      </p:sp>
      <p:grpSp>
        <p:nvGrpSpPr>
          <p:cNvPr id="32" name="Group 31"/>
          <p:cNvGrpSpPr/>
          <p:nvPr/>
        </p:nvGrpSpPr>
        <p:grpSpPr>
          <a:xfrm>
            <a:off x="0" y="2514600"/>
            <a:ext cx="8915400" cy="3751421"/>
            <a:chOff x="0" y="2514600"/>
            <a:chExt cx="8915400" cy="3751421"/>
          </a:xfrm>
        </p:grpSpPr>
        <p:pic>
          <p:nvPicPr>
            <p:cNvPr id="31" name="Picture 30" descr="Untitled.pn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2514600"/>
              <a:ext cx="3810000" cy="35814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grpSp>
          <p:nvGrpSpPr>
            <p:cNvPr id="19" name="Group 29"/>
            <p:cNvGrpSpPr/>
            <p:nvPr/>
          </p:nvGrpSpPr>
          <p:grpSpPr>
            <a:xfrm>
              <a:off x="228600" y="2667000"/>
              <a:ext cx="8686800" cy="3599021"/>
              <a:chOff x="304800" y="3200400"/>
              <a:chExt cx="8686800" cy="3599021"/>
            </a:xfrm>
          </p:grpSpPr>
          <p:grpSp>
            <p:nvGrpSpPr>
              <p:cNvPr id="20" name="Group 5"/>
              <p:cNvGrpSpPr/>
              <p:nvPr/>
            </p:nvGrpSpPr>
            <p:grpSpPr>
              <a:xfrm>
                <a:off x="3733802" y="3200400"/>
                <a:ext cx="5257798" cy="3124200"/>
                <a:chOff x="3886202" y="2971800"/>
                <a:chExt cx="5257798" cy="3124200"/>
              </a:xfrm>
            </p:grpSpPr>
            <p:grpSp>
              <p:nvGrpSpPr>
                <p:cNvPr id="23" name="Group 14"/>
                <p:cNvGrpSpPr/>
                <p:nvPr/>
              </p:nvGrpSpPr>
              <p:grpSpPr>
                <a:xfrm>
                  <a:off x="3886205" y="2971800"/>
                  <a:ext cx="5257795" cy="3124200"/>
                  <a:chOff x="5129898" y="1462302"/>
                  <a:chExt cx="3622337" cy="5660594"/>
                </a:xfrm>
              </p:grpSpPr>
              <p:sp>
                <p:nvSpPr>
                  <p:cNvPr id="27" name="Rectangle 26"/>
                  <p:cNvSpPr/>
                  <p:nvPr/>
                </p:nvSpPr>
                <p:spPr>
                  <a:xfrm>
                    <a:off x="5129898" y="1462302"/>
                    <a:ext cx="1656762" cy="1104508"/>
                  </a:xfrm>
                  <a:prstGeom prst="rect">
                    <a:avLst/>
                  </a:prstGeom>
                </p:spPr>
                <p:style>
                  <a:lnRef idx="0">
                    <a:schemeClr val="dk1">
                      <a:alpha val="0"/>
                      <a:hueOff val="0"/>
                      <a:satOff val="0"/>
                      <a:lumOff val="0"/>
                      <a:alphaOff val="0"/>
                    </a:schemeClr>
                  </a:lnRef>
                  <a:fill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sp>
                <p:nvSpPr>
                  <p:cNvPr id="28" name="Rectangle 27"/>
                  <p:cNvSpPr/>
                  <p:nvPr/>
                </p:nvSpPr>
                <p:spPr>
                  <a:xfrm>
                    <a:off x="5707369" y="1462302"/>
                    <a:ext cx="3044866" cy="5660594"/>
                  </a:xfrm>
                  <a:prstGeom prst="rect">
                    <a:avLst/>
                  </a:prstGeom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  <p:txBody>
                  <a:bodyPr spcFirstLastPara="0" vert="horz" wrap="square" lIns="0" tIns="0" rIns="0" bIns="0" numCol="1" spcCol="1270" anchor="t" anchorCtr="0">
                    <a:noAutofit/>
                  </a:bodyPr>
                  <a:lstStyle/>
                  <a:p>
                    <a:pPr marL="0" lvl="1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5">
                          <a:lumMod val="75000"/>
                        </a:schemeClr>
                      </a:buClr>
                      <a:buSzPct val="80000"/>
                    </a:pPr>
                    <a:r>
                      <a:rPr lang="en-US" b="1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Increased pressures on supply chain due to increased demands at the retail level in terms of: </a:t>
                    </a:r>
                  </a:p>
                  <a:p>
                    <a:pPr marL="274320" lvl="1" indent="-274320" defTabSz="622300"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Competitive prices </a:t>
                    </a:r>
                  </a:p>
                  <a:p>
                    <a:pPr marL="274320" lvl="1" indent="-274320" defTabSz="622300"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High quality in products and services</a:t>
                    </a:r>
                  </a:p>
                  <a:p>
                    <a:pPr marL="274320" lvl="1" indent="-274320" defTabSz="622300"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Tailored or customized products</a:t>
                    </a:r>
                  </a:p>
                  <a:p>
                    <a:pPr marL="274320" lvl="1" indent="-274320" defTabSz="622300"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Convenience and responsiveness – 24/7 availability with a minimum of wait time</a:t>
                    </a:r>
                  </a:p>
                  <a:p>
                    <a:pPr marL="274320" lvl="1" indent="-274320" defTabSz="622300"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Flexibility – </a:t>
                    </a:r>
                    <a:r>
                      <a:rPr lang="en-US" dirty="0" err="1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Omnichannel</a:t>
                    </a: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 distribution strategies</a:t>
                    </a:r>
                  </a:p>
                  <a:p>
                    <a:pPr marL="274320" lvl="1" indent="-274320" defTabSz="622300">
                      <a:spcBef>
                        <a:spcPts val="300"/>
                      </a:spcBef>
                      <a:spcAft>
                        <a:spcPts val="60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endParaRPr lang="en-US" dirty="0" smtClean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  <a:p>
                    <a:pPr marL="274320" lvl="1" indent="-274320" defTabSz="622300">
                      <a:spcBef>
                        <a:spcPct val="0"/>
                      </a:spcBef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</a:pPr>
                    <a:endParaRPr lang="en-US" dirty="0" smtClean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  <a:p>
                    <a:pPr marL="0" lvl="1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5">
                          <a:lumMod val="75000"/>
                        </a:schemeClr>
                      </a:buClr>
                      <a:buSzPct val="80000"/>
                    </a:pPr>
                    <a:endParaRPr lang="en-US" b="1" dirty="0" smtClean="0">
                      <a:solidFill>
                        <a:srgbClr val="000000"/>
                      </a:solidFill>
                      <a:latin typeface="Constantia" pitchFamily="18" charset="0"/>
                    </a:endParaRPr>
                  </a:p>
                </p:txBody>
              </p:sp>
            </p:grpSp>
            <p:sp>
              <p:nvSpPr>
                <p:cNvPr id="24" name="Rectangle 23"/>
                <p:cNvSpPr/>
                <p:nvPr/>
              </p:nvSpPr>
              <p:spPr>
                <a:xfrm>
                  <a:off x="3886203" y="42672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25" name="Rectangle 24"/>
                <p:cNvSpPr/>
                <p:nvPr/>
              </p:nvSpPr>
              <p:spPr>
                <a:xfrm>
                  <a:off x="3886202" y="48768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pic>
              <p:nvPicPr>
                <p:cNvPr id="26" name="Picture 4" descr="http://www.app-trailer.com/appicons/android/100x100/com.splendapps.splendo.png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4038600" y="2971800"/>
                  <a:ext cx="609600" cy="609600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21" name="TextBox 20"/>
              <p:cNvSpPr txBox="1"/>
              <p:nvPr/>
            </p:nvSpPr>
            <p:spPr>
              <a:xfrm>
                <a:off x="304800" y="6553200"/>
                <a:ext cx="2514600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 smtClean="0">
                    <a:solidFill>
                      <a:schemeClr val="bg2"/>
                    </a:solidFill>
                    <a:latin typeface="Rockwell" pitchFamily="18" charset="0"/>
                  </a:rPr>
                  <a:t>Images courtesy of Forrester Research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FFFFFF"/>
                </a:solidFill>
              </a:rPr>
              <a:t>Five Major External Forces – </a:t>
            </a:r>
            <a:br>
              <a:rPr lang="en-US" sz="3200" dirty="0" smtClean="0">
                <a:solidFill>
                  <a:srgbClr val="FFFFFF"/>
                </a:solidFill>
              </a:rPr>
            </a:b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Government Policy and Regulation</a:t>
            </a:r>
            <a:endParaRPr 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28600" y="1295400"/>
            <a:ext cx="86106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/>
            <a:r>
              <a:rPr lang="en-US" sz="2400" b="1" dirty="0" smtClean="0">
                <a:latin typeface="Constantia" pitchFamily="18" charset="0"/>
              </a:rPr>
              <a:t>More competitive environment is a result of the deregulation of several important sectors in the United States occurred in the 1980s and 1990s.</a:t>
            </a:r>
          </a:p>
        </p:txBody>
      </p:sp>
      <p:grpSp>
        <p:nvGrpSpPr>
          <p:cNvPr id="40" name="Group 39"/>
          <p:cNvGrpSpPr/>
          <p:nvPr/>
        </p:nvGrpSpPr>
        <p:grpSpPr>
          <a:xfrm>
            <a:off x="152400" y="2590800"/>
            <a:ext cx="8763000" cy="3446621"/>
            <a:chOff x="152400" y="2590800"/>
            <a:chExt cx="8763000" cy="3446621"/>
          </a:xfrm>
        </p:grpSpPr>
        <p:pic>
          <p:nvPicPr>
            <p:cNvPr id="39" name="Picture 38" descr="regulations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52400" y="2667000"/>
              <a:ext cx="2514600" cy="2743200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</p:spPr>
        </p:pic>
        <p:grpSp>
          <p:nvGrpSpPr>
            <p:cNvPr id="17" name="Group 16"/>
            <p:cNvGrpSpPr/>
            <p:nvPr/>
          </p:nvGrpSpPr>
          <p:grpSpPr>
            <a:xfrm>
              <a:off x="228600" y="2590800"/>
              <a:ext cx="8686800" cy="3446621"/>
              <a:chOff x="304800" y="3200400"/>
              <a:chExt cx="8686800" cy="3446621"/>
            </a:xfrm>
          </p:grpSpPr>
          <p:grpSp>
            <p:nvGrpSpPr>
              <p:cNvPr id="19" name="Group 5"/>
              <p:cNvGrpSpPr/>
              <p:nvPr/>
            </p:nvGrpSpPr>
            <p:grpSpPr>
              <a:xfrm>
                <a:off x="2895600" y="3200400"/>
                <a:ext cx="6096000" cy="2438399"/>
                <a:chOff x="3048000" y="2971800"/>
                <a:chExt cx="6096000" cy="2438399"/>
              </a:xfrm>
            </p:grpSpPr>
            <p:grpSp>
              <p:nvGrpSpPr>
                <p:cNvPr id="33" name="Group 14"/>
                <p:cNvGrpSpPr/>
                <p:nvPr/>
              </p:nvGrpSpPr>
              <p:grpSpPr>
                <a:xfrm>
                  <a:off x="3733801" y="2971800"/>
                  <a:ext cx="5410199" cy="762000"/>
                  <a:chOff x="5024902" y="1462302"/>
                  <a:chExt cx="3727336" cy="1380633"/>
                </a:xfrm>
              </p:grpSpPr>
              <p:sp>
                <p:nvSpPr>
                  <p:cNvPr id="37" name="Rectangle 36"/>
                  <p:cNvSpPr/>
                  <p:nvPr/>
                </p:nvSpPr>
                <p:spPr>
                  <a:xfrm>
                    <a:off x="5129898" y="1462302"/>
                    <a:ext cx="1656762" cy="1104508"/>
                  </a:xfrm>
                  <a:prstGeom prst="rect">
                    <a:avLst/>
                  </a:prstGeom>
                </p:spPr>
                <p:style>
                  <a:lnRef idx="0">
                    <a:schemeClr val="dk1">
                      <a:alpha val="0"/>
                      <a:hueOff val="0"/>
                      <a:satOff val="0"/>
                      <a:lumOff val="0"/>
                      <a:alphaOff val="0"/>
                    </a:schemeClr>
                  </a:lnRef>
                  <a:fill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fillRef>
                  <a:effectRef idx="0">
                    <a:schemeClr val="lt1">
                      <a:alpha val="0"/>
                      <a:hueOff val="0"/>
                      <a:satOff val="0"/>
                      <a:lumOff val="0"/>
                      <a:alphaOff val="0"/>
                    </a:schemeClr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</p:sp>
              <p:sp>
                <p:nvSpPr>
                  <p:cNvPr id="38" name="Rectangle 37"/>
                  <p:cNvSpPr/>
                  <p:nvPr/>
                </p:nvSpPr>
                <p:spPr>
                  <a:xfrm>
                    <a:off x="5024902" y="1462302"/>
                    <a:ext cx="3727336" cy="1380633"/>
                  </a:xfrm>
                  <a:prstGeom prst="rect">
                    <a:avLst/>
                  </a:prstGeom>
                </p:spPr>
                <p:style>
                  <a:lnRef idx="0">
                    <a:scrgbClr r="0" g="0" b="0"/>
                  </a:lnRef>
                  <a:fillRef idx="0">
                    <a:scrgbClr r="0" g="0" b="0"/>
                  </a:fillRef>
                  <a:effectRef idx="0">
                    <a:scrgbClr r="0" g="0" b="0"/>
                  </a:effectRef>
                  <a:fontRef idx="minor">
                    <a:schemeClr val="tx1">
                      <a:hueOff val="0"/>
                      <a:satOff val="0"/>
                      <a:lumOff val="0"/>
                      <a:alphaOff val="0"/>
                    </a:schemeClr>
                  </a:fontRef>
                </p:style>
                <p:txBody>
                  <a:bodyPr spcFirstLastPara="0" vert="horz" wrap="square" lIns="0" tIns="0" rIns="0" bIns="0" numCol="1" spcCol="1270" anchor="ctr" anchorCtr="0">
                    <a:noAutofit/>
                  </a:bodyPr>
                  <a:lstStyle/>
                  <a:p>
                    <a:pPr marL="0" lvl="1" defTabSz="622300">
                      <a:spcBef>
                        <a:spcPct val="0"/>
                      </a:spcBef>
                      <a:spcAft>
                        <a:spcPts val="600"/>
                      </a:spcAft>
                      <a:buClr>
                        <a:schemeClr val="accent5">
                          <a:lumMod val="75000"/>
                        </a:schemeClr>
                      </a:buClr>
                      <a:buSzPct val="80000"/>
                    </a:pPr>
                    <a:r>
                      <a:rPr lang="en-US" b="1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The transportation industry.  </a:t>
                    </a:r>
                    <a:r>
                      <a:rPr lang="en-US" dirty="0" smtClean="0">
                        <a:solidFill>
                          <a:srgbClr val="000000"/>
                        </a:solidFill>
                        <a:latin typeface="Constantia" pitchFamily="18" charset="0"/>
                      </a:rPr>
                      <a:t>Expanded services beyond transportation, with service providers’ role evolving to outsourcing partners</a:t>
                    </a:r>
                  </a:p>
                </p:txBody>
              </p:sp>
            </p:grpSp>
            <p:sp>
              <p:nvSpPr>
                <p:cNvPr id="34" name="Rectangle 33"/>
                <p:cNvSpPr/>
                <p:nvPr/>
              </p:nvSpPr>
              <p:spPr>
                <a:xfrm>
                  <a:off x="3886203" y="42672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35" name="Rectangle 34"/>
                <p:cNvSpPr/>
                <p:nvPr/>
              </p:nvSpPr>
              <p:spPr>
                <a:xfrm>
                  <a:off x="3886202" y="4876800"/>
                  <a:ext cx="2404777" cy="533399"/>
                </a:xfrm>
                <a:prstGeom prst="rect">
                  <a:avLst/>
                </a:pr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pic>
              <p:nvPicPr>
                <p:cNvPr id="36" name="Picture 4" descr="http://www.app-trailer.com/appicons/android/100x100/com.splendapps.splendo.png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3048000" y="2971800"/>
                  <a:ext cx="609600" cy="609600"/>
                </a:xfrm>
                <a:prstGeom prst="rect">
                  <a:avLst/>
                </a:prstGeom>
                <a:noFill/>
              </p:spPr>
            </p:pic>
          </p:grpSp>
          <p:sp>
            <p:nvSpPr>
              <p:cNvPr id="20" name="TextBox 19"/>
              <p:cNvSpPr txBox="1"/>
              <p:nvPr/>
            </p:nvSpPr>
            <p:spPr>
              <a:xfrm>
                <a:off x="304800" y="6400800"/>
                <a:ext cx="2514600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000" dirty="0" smtClean="0">
                    <a:solidFill>
                      <a:schemeClr val="bg2"/>
                    </a:solidFill>
                    <a:latin typeface="Rockwell" pitchFamily="18" charset="0"/>
                  </a:rPr>
                  <a:t>Images courtesy of Liberty Unyielding</a:t>
                </a:r>
              </a:p>
            </p:txBody>
          </p:sp>
          <p:sp>
            <p:nvSpPr>
              <p:cNvPr id="23" name="Rectangle 22"/>
              <p:cNvSpPr/>
              <p:nvPr/>
            </p:nvSpPr>
            <p:spPr>
              <a:xfrm>
                <a:off x="3581400" y="4191000"/>
                <a:ext cx="5410200" cy="114300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t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spcAft>
                    <a:spcPts val="600"/>
                  </a:spcAft>
                  <a:buClr>
                    <a:schemeClr val="accent5">
                      <a:lumMod val="75000"/>
                    </a:schemeClr>
                  </a:buClr>
                  <a:buSzPct val="80000"/>
                </a:pPr>
                <a:r>
                  <a:rPr lang="en-US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The financial sector.  </a:t>
                </a:r>
                <a:r>
                  <a:rPr 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More flexible and responsive to customer needs, making businesses more cognizant of supply chain management impact on efficiency and cash flow</a:t>
                </a:r>
              </a:p>
            </p:txBody>
          </p:sp>
          <p:pic>
            <p:nvPicPr>
              <p:cNvPr id="29" name="Picture 4" descr="http://www.app-trailer.com/appicons/android/100x100/com.splendapps.splendo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895599" y="4191000"/>
                <a:ext cx="609600" cy="609600"/>
              </a:xfrm>
              <a:prstGeom prst="rect">
                <a:avLst/>
              </a:prstGeom>
              <a:noFill/>
            </p:spPr>
          </p:pic>
          <p:sp>
            <p:nvSpPr>
              <p:cNvPr id="30" name="Rectangle 29"/>
              <p:cNvSpPr/>
              <p:nvPr/>
            </p:nvSpPr>
            <p:spPr>
              <a:xfrm>
                <a:off x="3581400" y="5486400"/>
                <a:ext cx="5181600" cy="114300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0" tIns="0" rIns="0" bIns="0" numCol="1" spcCol="1270" anchor="t" anchorCtr="0">
                <a:noAutofit/>
              </a:bodyPr>
              <a:lstStyle/>
              <a:p>
                <a:pPr marL="0" lvl="1" defTabSz="622300">
                  <a:spcBef>
                    <a:spcPct val="0"/>
                  </a:spcBef>
                  <a:spcAft>
                    <a:spcPts val="600"/>
                  </a:spcAft>
                  <a:buClr>
                    <a:schemeClr val="accent5">
                      <a:lumMod val="75000"/>
                    </a:schemeClr>
                  </a:buClr>
                  <a:buSzPct val="80000"/>
                </a:pPr>
                <a:r>
                  <a:rPr lang="en-US" b="1" dirty="0" smtClean="0">
                    <a:solidFill>
                      <a:srgbClr val="000000"/>
                    </a:solidFill>
                    <a:latin typeface="Constantia" pitchFamily="18" charset="0"/>
                  </a:rPr>
                  <a:t>The communications industry.  </a:t>
                </a:r>
                <a:r>
                  <a:rPr lang="en-US" dirty="0" smtClean="0">
                    <a:solidFill>
                      <a:srgbClr val="000000"/>
                    </a:solidFill>
                    <a:latin typeface="Constantia" pitchFamily="18" charset="0"/>
                  </a:rPr>
                  <a:t>A component of the information revolution, leading to dramatic improvements and opportunities in logistics and supply chains </a:t>
                </a:r>
              </a:p>
            </p:txBody>
          </p:sp>
          <p:pic>
            <p:nvPicPr>
              <p:cNvPr id="32" name="Picture 4" descr="http://www.app-trailer.com/appicons/android/100x100/com.splendapps.splendo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2895599" y="5486400"/>
                <a:ext cx="609600" cy="609600"/>
              </a:xfrm>
              <a:prstGeom prst="rect">
                <a:avLst/>
              </a:prstGeom>
              <a:noFill/>
            </p:spPr>
          </p:pic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>
            <a:noAutofit/>
          </a:bodyPr>
          <a:lstStyle/>
          <a:p>
            <a:r>
              <a:rPr lang="en-US" sz="3000" dirty="0" smtClean="0"/>
              <a:t>Evolution of Supply Chain Management Concept</a:t>
            </a:r>
            <a:endParaRPr lang="en-US" sz="3000" dirty="0"/>
          </a:p>
        </p:txBody>
      </p:sp>
      <p:grpSp>
        <p:nvGrpSpPr>
          <p:cNvPr id="6" name="Group 5"/>
          <p:cNvGrpSpPr/>
          <p:nvPr/>
        </p:nvGrpSpPr>
        <p:grpSpPr>
          <a:xfrm>
            <a:off x="0" y="990600"/>
            <a:ext cx="9144000" cy="5334000"/>
            <a:chOff x="0" y="1371600"/>
            <a:chExt cx="9144000" cy="5334000"/>
          </a:xfrm>
        </p:grpSpPr>
        <p:grpSp>
          <p:nvGrpSpPr>
            <p:cNvPr id="7" name="Group 108"/>
            <p:cNvGrpSpPr/>
            <p:nvPr/>
          </p:nvGrpSpPr>
          <p:grpSpPr>
            <a:xfrm>
              <a:off x="2211049" y="1981200"/>
              <a:ext cx="5232816" cy="4648200"/>
              <a:chOff x="533400" y="1828800"/>
              <a:chExt cx="8305800" cy="4572000"/>
            </a:xfrm>
          </p:grpSpPr>
          <p:cxnSp>
            <p:nvCxnSpPr>
              <p:cNvPr id="33" name="Straight Connector 32"/>
              <p:cNvCxnSpPr/>
              <p:nvPr/>
            </p:nvCxnSpPr>
            <p:spPr>
              <a:xfrm>
                <a:off x="609600" y="1828800"/>
                <a:ext cx="1981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/>
              <p:cNvCxnSpPr/>
              <p:nvPr/>
            </p:nvCxnSpPr>
            <p:spPr>
              <a:xfrm>
                <a:off x="685800" y="2133600"/>
                <a:ext cx="1600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/>
              <p:cNvCxnSpPr/>
              <p:nvPr/>
            </p:nvCxnSpPr>
            <p:spPr>
              <a:xfrm>
                <a:off x="685800" y="2438400"/>
                <a:ext cx="12954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Connector 35"/>
              <p:cNvCxnSpPr/>
              <p:nvPr/>
            </p:nvCxnSpPr>
            <p:spPr>
              <a:xfrm>
                <a:off x="685800" y="2667000"/>
                <a:ext cx="10668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/>
              <p:cNvCxnSpPr/>
              <p:nvPr/>
            </p:nvCxnSpPr>
            <p:spPr>
              <a:xfrm>
                <a:off x="685800" y="2971800"/>
                <a:ext cx="48006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609600" y="3276600"/>
                <a:ext cx="1981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Straight Connector 38"/>
              <p:cNvCxnSpPr/>
              <p:nvPr/>
            </p:nvCxnSpPr>
            <p:spPr>
              <a:xfrm>
                <a:off x="609600" y="3505200"/>
                <a:ext cx="26670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Straight Connector 39"/>
              <p:cNvCxnSpPr/>
              <p:nvPr/>
            </p:nvCxnSpPr>
            <p:spPr>
              <a:xfrm>
                <a:off x="609600" y="3810000"/>
                <a:ext cx="19050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Straight Connector 40"/>
              <p:cNvCxnSpPr/>
              <p:nvPr/>
            </p:nvCxnSpPr>
            <p:spPr>
              <a:xfrm>
                <a:off x="609600" y="4114800"/>
                <a:ext cx="5029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Straight Connector 41"/>
              <p:cNvCxnSpPr/>
              <p:nvPr/>
            </p:nvCxnSpPr>
            <p:spPr>
              <a:xfrm>
                <a:off x="609600" y="4419600"/>
                <a:ext cx="1219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Straight Connector 42"/>
              <p:cNvCxnSpPr/>
              <p:nvPr/>
            </p:nvCxnSpPr>
            <p:spPr>
              <a:xfrm>
                <a:off x="609600" y="4648200"/>
                <a:ext cx="1600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/>
            </p:nvCxnSpPr>
            <p:spPr>
              <a:xfrm>
                <a:off x="609600" y="4953000"/>
                <a:ext cx="19050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Straight Connector 44"/>
              <p:cNvCxnSpPr/>
              <p:nvPr/>
            </p:nvCxnSpPr>
            <p:spPr>
              <a:xfrm>
                <a:off x="609600" y="5181600"/>
                <a:ext cx="22098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6" name="Straight Connector 45"/>
              <p:cNvCxnSpPr/>
              <p:nvPr/>
            </p:nvCxnSpPr>
            <p:spPr>
              <a:xfrm>
                <a:off x="609600" y="5486400"/>
                <a:ext cx="73914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Straight Connector 46"/>
              <p:cNvCxnSpPr/>
              <p:nvPr/>
            </p:nvCxnSpPr>
            <p:spPr>
              <a:xfrm>
                <a:off x="609600" y="5791200"/>
                <a:ext cx="60960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Straight Connector 47"/>
              <p:cNvCxnSpPr/>
              <p:nvPr/>
            </p:nvCxnSpPr>
            <p:spPr>
              <a:xfrm>
                <a:off x="533400" y="6096000"/>
                <a:ext cx="64008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>
                <a:off x="533400" y="6400800"/>
                <a:ext cx="6771141" cy="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>
              <a:xfrm>
                <a:off x="6096000" y="3581400"/>
                <a:ext cx="1981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>
              <a:xfrm>
                <a:off x="8382000" y="4114800"/>
                <a:ext cx="457200" cy="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>
              <a:xfrm>
                <a:off x="2590800" y="1828800"/>
                <a:ext cx="1219200" cy="11430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/>
            </p:nvCxnSpPr>
            <p:spPr>
              <a:xfrm>
                <a:off x="2286000" y="2133600"/>
                <a:ext cx="838200" cy="8382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/>
            </p:nvCxnSpPr>
            <p:spPr>
              <a:xfrm>
                <a:off x="1981200" y="2438400"/>
                <a:ext cx="533400" cy="5334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Straight Connector 54"/>
              <p:cNvCxnSpPr/>
              <p:nvPr/>
            </p:nvCxnSpPr>
            <p:spPr>
              <a:xfrm>
                <a:off x="1752600" y="2667000"/>
                <a:ext cx="304800" cy="3048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Straight Connector 55"/>
              <p:cNvCxnSpPr/>
              <p:nvPr/>
            </p:nvCxnSpPr>
            <p:spPr>
              <a:xfrm>
                <a:off x="2590800" y="3276600"/>
                <a:ext cx="228600" cy="2286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Connector 56"/>
              <p:cNvCxnSpPr/>
              <p:nvPr/>
            </p:nvCxnSpPr>
            <p:spPr>
              <a:xfrm flipV="1">
                <a:off x="2514600" y="3505200"/>
                <a:ext cx="304800" cy="3048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Straight Connector 57"/>
              <p:cNvCxnSpPr/>
              <p:nvPr/>
            </p:nvCxnSpPr>
            <p:spPr>
              <a:xfrm flipV="1">
                <a:off x="1828800" y="4114800"/>
                <a:ext cx="304800" cy="3048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Straight Connector 58"/>
              <p:cNvCxnSpPr/>
              <p:nvPr/>
            </p:nvCxnSpPr>
            <p:spPr>
              <a:xfrm flipV="1">
                <a:off x="2514600" y="4114800"/>
                <a:ext cx="838200" cy="8382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Straight Connector 59"/>
              <p:cNvCxnSpPr/>
              <p:nvPr/>
            </p:nvCxnSpPr>
            <p:spPr>
              <a:xfrm flipV="1">
                <a:off x="2209800" y="4114800"/>
                <a:ext cx="533400" cy="5334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Connector 60"/>
              <p:cNvCxnSpPr/>
              <p:nvPr/>
            </p:nvCxnSpPr>
            <p:spPr>
              <a:xfrm flipV="1">
                <a:off x="2819400" y="4114800"/>
                <a:ext cx="1066800" cy="10668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/>
              <p:cNvCxnSpPr/>
              <p:nvPr/>
            </p:nvCxnSpPr>
            <p:spPr>
              <a:xfrm flipV="1">
                <a:off x="3276600" y="2971800"/>
                <a:ext cx="533400" cy="5334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Straight Connector 62"/>
              <p:cNvCxnSpPr/>
              <p:nvPr/>
            </p:nvCxnSpPr>
            <p:spPr>
              <a:xfrm>
                <a:off x="3276600" y="3505200"/>
                <a:ext cx="609600" cy="6096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Straight Connector 63"/>
              <p:cNvCxnSpPr/>
              <p:nvPr/>
            </p:nvCxnSpPr>
            <p:spPr>
              <a:xfrm>
                <a:off x="5486400" y="2971800"/>
                <a:ext cx="609600" cy="6096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Straight Connector 64"/>
              <p:cNvCxnSpPr/>
              <p:nvPr/>
            </p:nvCxnSpPr>
            <p:spPr>
              <a:xfrm flipV="1">
                <a:off x="5638800" y="3581400"/>
                <a:ext cx="457200" cy="533400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/>
              <p:cNvCxnSpPr/>
              <p:nvPr/>
            </p:nvCxnSpPr>
            <p:spPr>
              <a:xfrm>
                <a:off x="8030233" y="3552669"/>
                <a:ext cx="351767" cy="562131"/>
              </a:xfrm>
              <a:prstGeom prst="line">
                <a:avLst/>
              </a:prstGeom>
              <a:ln w="381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/>
              <p:cNvCxnSpPr/>
              <p:nvPr/>
            </p:nvCxnSpPr>
            <p:spPr>
              <a:xfrm flipV="1">
                <a:off x="6705600" y="5486400"/>
                <a:ext cx="228600" cy="30480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/>
              <p:cNvCxnSpPr/>
              <p:nvPr/>
            </p:nvCxnSpPr>
            <p:spPr>
              <a:xfrm flipV="1">
                <a:off x="6934200" y="5501390"/>
                <a:ext cx="491290" cy="59461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Straight Connector 68"/>
              <p:cNvCxnSpPr/>
              <p:nvPr/>
            </p:nvCxnSpPr>
            <p:spPr>
              <a:xfrm flipV="1">
                <a:off x="7304541" y="5501390"/>
                <a:ext cx="725692" cy="899410"/>
              </a:xfrm>
              <a:prstGeom prst="line">
                <a:avLst/>
              </a:prstGeom>
              <a:ln w="38100">
                <a:solidFill>
                  <a:schemeClr val="tx2"/>
                </a:solidFill>
                <a:prstDash val="sysDot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" name="Rectangle 7"/>
            <p:cNvSpPr/>
            <p:nvPr/>
          </p:nvSpPr>
          <p:spPr>
            <a:xfrm>
              <a:off x="294807" y="18288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Demand forecasting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294807" y="21336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Purchasing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94807" y="24384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Requirements planning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294807" y="26670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Production planning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2971800"/>
              <a:ext cx="2284751" cy="2286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Manufacturing inventory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294807" y="32004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Warehousing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294807" y="35052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Material handling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294807" y="38100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Packaging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47403" y="4114800"/>
              <a:ext cx="2137348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Finished goods inventory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294807" y="43434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Distribution planning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294807" y="46482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Order processing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19" name="Rectangle 18"/>
            <p:cNvSpPr/>
            <p:nvPr/>
          </p:nvSpPr>
          <p:spPr>
            <a:xfrm>
              <a:off x="294807" y="49530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Transportation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0" name="Rectangle 19"/>
            <p:cNvSpPr/>
            <p:nvPr/>
          </p:nvSpPr>
          <p:spPr>
            <a:xfrm>
              <a:off x="294807" y="51816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Customer services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1" name="Rectangle 20"/>
            <p:cNvSpPr/>
            <p:nvPr/>
          </p:nvSpPr>
          <p:spPr>
            <a:xfrm>
              <a:off x="294807" y="54864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Strategic planning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294807" y="5791200"/>
              <a:ext cx="1989944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Information services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3" name="Rectangle 22"/>
            <p:cNvSpPr/>
            <p:nvPr/>
          </p:nvSpPr>
          <p:spPr>
            <a:xfrm>
              <a:off x="294807" y="6096000"/>
              <a:ext cx="1916243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Marketing/Sales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294807" y="6400800"/>
              <a:ext cx="1916243" cy="304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r>
                <a:rPr lang="en-US" sz="1400" dirty="0" smtClean="0">
                  <a:solidFill>
                    <a:srgbClr val="000000"/>
                  </a:solidFill>
                  <a:latin typeface="Constantia" pitchFamily="18" charset="0"/>
                </a:rPr>
                <a:t>Finance</a:t>
              </a:r>
              <a:endParaRPr lang="en-US" sz="14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5" name="Pentagon 24"/>
            <p:cNvSpPr/>
            <p:nvPr/>
          </p:nvSpPr>
          <p:spPr>
            <a:xfrm>
              <a:off x="0" y="1371600"/>
              <a:ext cx="3906187" cy="457200"/>
            </a:xfrm>
            <a:prstGeom prst="homePlat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Activity fragmentation to 1960s</a:t>
              </a:r>
            </a:p>
          </p:txBody>
        </p:sp>
        <p:sp>
          <p:nvSpPr>
            <p:cNvPr id="26" name="Chevron 25"/>
            <p:cNvSpPr/>
            <p:nvPr/>
          </p:nvSpPr>
          <p:spPr>
            <a:xfrm>
              <a:off x="3758784" y="1371600"/>
              <a:ext cx="4053590" cy="457200"/>
            </a:xfrm>
            <a:prstGeom prst="chevron">
              <a:avLst/>
            </a:prstGeom>
            <a:solidFill>
              <a:schemeClr val="accent1">
                <a:lumMod val="75000"/>
                <a:alpha val="88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rgbClr val="000000"/>
                  </a:solidFill>
                  <a:latin typeface="Constantia" pitchFamily="18" charset="0"/>
                </a:rPr>
                <a:t>Activity integration 1980s</a:t>
              </a:r>
            </a:p>
          </p:txBody>
        </p:sp>
        <p:sp>
          <p:nvSpPr>
            <p:cNvPr id="27" name="Chevron 26"/>
            <p:cNvSpPr/>
            <p:nvPr/>
          </p:nvSpPr>
          <p:spPr>
            <a:xfrm>
              <a:off x="7664970" y="1371600"/>
              <a:ext cx="1479030" cy="457200"/>
            </a:xfrm>
            <a:prstGeom prst="chevron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dirty="0" smtClean="0">
                  <a:solidFill>
                    <a:schemeClr val="bg1"/>
                  </a:solidFill>
                  <a:latin typeface="Constantia" pitchFamily="18" charset="0"/>
                </a:rPr>
                <a:t>1990s </a:t>
              </a:r>
              <a:r>
                <a:rPr lang="en-US" sz="2000" b="1" dirty="0" smtClean="0">
                  <a:solidFill>
                    <a:schemeClr val="bg1"/>
                  </a:solidFill>
                  <a:latin typeface="Constantia" pitchFamily="18" charset="0"/>
                </a:rPr>
                <a:t>+</a:t>
              </a:r>
              <a:endParaRPr lang="en-US" b="1" dirty="0" smtClean="0">
                <a:solidFill>
                  <a:schemeClr val="bg1"/>
                </a:solidFill>
                <a:latin typeface="Constantia" pitchFamily="18" charset="0"/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4127292" y="2362200"/>
              <a:ext cx="1547734" cy="6858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dirty="0" smtClean="0">
                  <a:solidFill>
                    <a:srgbClr val="000000"/>
                  </a:solidFill>
                  <a:latin typeface="Constantia" pitchFamily="18" charset="0"/>
                </a:rPr>
                <a:t>Purchasing/</a:t>
              </a:r>
            </a:p>
            <a:p>
              <a:pPr algn="ctr"/>
              <a:r>
                <a:rPr lang="en-US" sz="1600" dirty="0" smtClean="0">
                  <a:solidFill>
                    <a:srgbClr val="000000"/>
                  </a:solidFill>
                  <a:latin typeface="Constantia" pitchFamily="18" charset="0"/>
                </a:rPr>
                <a:t>Materials Management</a:t>
              </a:r>
              <a:endParaRPr lang="en-US" sz="16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29" name="Rectangle 28"/>
            <p:cNvSpPr/>
            <p:nvPr/>
          </p:nvSpPr>
          <p:spPr>
            <a:xfrm>
              <a:off x="4127292" y="4343400"/>
              <a:ext cx="1474033" cy="6096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dirty="0" smtClean="0">
                  <a:solidFill>
                    <a:srgbClr val="000000"/>
                  </a:solidFill>
                  <a:latin typeface="Constantia" pitchFamily="18" charset="0"/>
                </a:rPr>
                <a:t>Physical Distribution</a:t>
              </a:r>
              <a:endParaRPr lang="en-US" sz="16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30" name="Rectangle 29"/>
            <p:cNvSpPr/>
            <p:nvPr/>
          </p:nvSpPr>
          <p:spPr>
            <a:xfrm>
              <a:off x="5675026" y="3124200"/>
              <a:ext cx="1400331" cy="6096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dirty="0" smtClean="0">
                  <a:solidFill>
                    <a:srgbClr val="000000"/>
                  </a:solidFill>
                  <a:latin typeface="Constantia" pitchFamily="18" charset="0"/>
                </a:rPr>
                <a:t>Integrated Logistics</a:t>
              </a:r>
              <a:endParaRPr lang="en-US" sz="1600" dirty="0">
                <a:solidFill>
                  <a:srgbClr val="000000"/>
                </a:solidFill>
                <a:latin typeface="Constantia" pitchFamily="18" charset="0"/>
              </a:endParaRPr>
            </a:p>
          </p:txBody>
        </p:sp>
        <p:sp>
          <p:nvSpPr>
            <p:cNvPr id="31" name="Plaque 30"/>
            <p:cNvSpPr/>
            <p:nvPr/>
          </p:nvSpPr>
          <p:spPr>
            <a:xfrm>
              <a:off x="7370164" y="3733800"/>
              <a:ext cx="1621436" cy="1143000"/>
            </a:xfrm>
            <a:prstGeom prst="plaque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600" dirty="0" smtClean="0">
                  <a:solidFill>
                    <a:schemeClr val="bg1"/>
                  </a:solidFill>
                  <a:latin typeface="Constantia" pitchFamily="18" charset="0"/>
                </a:rPr>
                <a:t>Supply Chain Management</a:t>
              </a:r>
              <a:endParaRPr lang="en-US" sz="1600" dirty="0">
                <a:solidFill>
                  <a:schemeClr val="bg1"/>
                </a:solidFill>
                <a:latin typeface="Constantia" pitchFamily="18" charset="0"/>
              </a:endParaRPr>
            </a:p>
          </p:txBody>
        </p:sp>
        <p:cxnSp>
          <p:nvCxnSpPr>
            <p:cNvPr id="32" name="Straight Connector 31"/>
            <p:cNvCxnSpPr/>
            <p:nvPr/>
          </p:nvCxnSpPr>
          <p:spPr>
            <a:xfrm flipV="1">
              <a:off x="6934200" y="4267200"/>
              <a:ext cx="228600" cy="1447800"/>
            </a:xfrm>
            <a:prstGeom prst="line">
              <a:avLst/>
            </a:prstGeom>
            <a:ln w="38100">
              <a:solidFill>
                <a:schemeClr val="tx2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>
            <a:noAutofit/>
          </a:bodyPr>
          <a:lstStyle/>
          <a:p>
            <a:r>
              <a:rPr lang="en-US" sz="3200" dirty="0" smtClean="0"/>
              <a:t>Integrated Supply Chain – </a:t>
            </a:r>
            <a:r>
              <a:rPr lang="en-US" sz="32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Basics</a:t>
            </a:r>
            <a:endParaRPr lang="en-US" sz="32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36" name="Group 35"/>
          <p:cNvGrpSpPr/>
          <p:nvPr/>
        </p:nvGrpSpPr>
        <p:grpSpPr>
          <a:xfrm>
            <a:off x="152400" y="990600"/>
            <a:ext cx="8991600" cy="5024757"/>
            <a:chOff x="152400" y="990600"/>
            <a:chExt cx="8991600" cy="5024757"/>
          </a:xfrm>
        </p:grpSpPr>
        <p:sp>
          <p:nvSpPr>
            <p:cNvPr id="7" name="Content Placeholder 2"/>
            <p:cNvSpPr txBox="1">
              <a:spLocks/>
            </p:cNvSpPr>
            <p:nvPr/>
          </p:nvSpPr>
          <p:spPr bwMode="gray">
            <a:xfrm>
              <a:off x="152400" y="990600"/>
              <a:ext cx="8991600" cy="1219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algn="ctr">
                <a:defRPr/>
              </a:pPr>
              <a:r>
                <a:rPr lang="en-US" sz="2300" b="1" kern="0" dirty="0" smtClean="0">
                  <a:solidFill>
                    <a:schemeClr val="accent6"/>
                  </a:solidFill>
                  <a:latin typeface="Constantia" pitchFamily="18" charset="0"/>
                </a:rPr>
                <a:t>SCM is the art and science of integrating the flows of products, information and financials through the entire supply pipeline from the supplier’s supplier to the customer’s customer.</a:t>
              </a:r>
              <a:endParaRPr lang="en-US" sz="2300" b="1" kern="0" dirty="0">
                <a:solidFill>
                  <a:schemeClr val="accent6"/>
                </a:solidFill>
                <a:latin typeface="Constantia" pitchFamily="18" charset="0"/>
              </a:endParaRPr>
            </a:p>
          </p:txBody>
        </p:sp>
        <p:grpSp>
          <p:nvGrpSpPr>
            <p:cNvPr id="34" name="Group 33"/>
            <p:cNvGrpSpPr/>
            <p:nvPr/>
          </p:nvGrpSpPr>
          <p:grpSpPr>
            <a:xfrm>
              <a:off x="228600" y="2286000"/>
              <a:ext cx="8686800" cy="3729357"/>
              <a:chOff x="0" y="2743200"/>
              <a:chExt cx="8839200" cy="3729357"/>
            </a:xfrm>
          </p:grpSpPr>
          <p:grpSp>
            <p:nvGrpSpPr>
              <p:cNvPr id="6" name="Group 26"/>
              <p:cNvGrpSpPr/>
              <p:nvPr/>
            </p:nvGrpSpPr>
            <p:grpSpPr>
              <a:xfrm>
                <a:off x="76200" y="2889863"/>
                <a:ext cx="8763000" cy="3133660"/>
                <a:chOff x="73479" y="2895600"/>
                <a:chExt cx="9075961" cy="2911988"/>
              </a:xfrm>
            </p:grpSpPr>
            <p:grpSp>
              <p:nvGrpSpPr>
                <p:cNvPr id="8" name="Group 31"/>
                <p:cNvGrpSpPr/>
                <p:nvPr/>
              </p:nvGrpSpPr>
              <p:grpSpPr>
                <a:xfrm>
                  <a:off x="73479" y="2929810"/>
                  <a:ext cx="9075961" cy="2877778"/>
                  <a:chOff x="73479" y="3017358"/>
                  <a:chExt cx="9075961" cy="3002034"/>
                </a:xfrm>
              </p:grpSpPr>
              <p:grpSp>
                <p:nvGrpSpPr>
                  <p:cNvPr id="10" name="Group 18"/>
                  <p:cNvGrpSpPr/>
                  <p:nvPr/>
                </p:nvGrpSpPr>
                <p:grpSpPr>
                  <a:xfrm>
                    <a:off x="152400" y="3017358"/>
                    <a:ext cx="8997040" cy="1626214"/>
                    <a:chOff x="152400" y="3505200"/>
                    <a:chExt cx="9074602" cy="1807944"/>
                  </a:xfrm>
                </p:grpSpPr>
                <p:pic>
                  <p:nvPicPr>
                    <p:cNvPr id="24" name="Picture 23" descr="J0200521.WMF"/>
                    <p:cNvPicPr>
                      <a:picLocks noChangeAspect="1"/>
                    </p:cNvPicPr>
                    <p:nvPr/>
                  </p:nvPicPr>
                  <p:blipFill>
                    <a:blip r:embed="rId2" cstate="print"/>
                    <a:stretch>
                      <a:fillRect/>
                    </a:stretch>
                  </p:blipFill>
                  <p:spPr>
                    <a:xfrm>
                      <a:off x="152400" y="3505200"/>
                      <a:ext cx="1447800" cy="1025652"/>
                    </a:xfrm>
                    <a:prstGeom prst="rect">
                      <a:avLst/>
                    </a:prstGeom>
                    <a:scene3d>
                      <a:camera prst="orthographicFront"/>
                      <a:lightRig rig="threePt" dir="t"/>
                    </a:scene3d>
                    <a:sp3d prstMaterial="metal">
                      <a:bevelT/>
                    </a:sp3d>
                  </p:spPr>
                </p:pic>
                <p:sp>
                  <p:nvSpPr>
                    <p:cNvPr id="25" name="TextBox 24"/>
                    <p:cNvSpPr txBox="1"/>
                    <p:nvPr/>
                  </p:nvSpPr>
                  <p:spPr>
                    <a:xfrm>
                      <a:off x="152400" y="4572002"/>
                      <a:ext cx="1512434" cy="414619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>
                        <a:defRPr/>
                      </a:pPr>
                      <a:r>
                        <a:rPr lang="en-US" sz="1900" b="1" kern="0" dirty="0" smtClean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Suppliers</a:t>
                      </a:r>
                      <a:endParaRPr lang="en-US" sz="1900" b="1" kern="0" dirty="0">
                        <a:solidFill>
                          <a:prstClr val="black"/>
                        </a:solidFill>
                        <a:latin typeface="Constantia" pitchFamily="18" charset="0"/>
                      </a:endParaRPr>
                    </a:p>
                  </p:txBody>
                </p:sp>
                <p:sp>
                  <p:nvSpPr>
                    <p:cNvPr id="26" name="TextBox 25"/>
                    <p:cNvSpPr txBox="1"/>
                    <p:nvPr/>
                  </p:nvSpPr>
                  <p:spPr>
                    <a:xfrm>
                      <a:off x="1600200" y="4572003"/>
                      <a:ext cx="2133600" cy="741141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>
                        <a:defRPr/>
                      </a:pPr>
                      <a:r>
                        <a:rPr lang="en-US" sz="1900" b="1" kern="0" dirty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Contracted Manufacturers</a:t>
                      </a:r>
                    </a:p>
                  </p:txBody>
                </p:sp>
                <p:sp>
                  <p:nvSpPr>
                    <p:cNvPr id="27" name="TextBox 26"/>
                    <p:cNvSpPr txBox="1"/>
                    <p:nvPr/>
                  </p:nvSpPr>
                  <p:spPr>
                    <a:xfrm>
                      <a:off x="3654880" y="4572005"/>
                      <a:ext cx="2136322" cy="418906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>
                        <a:defRPr/>
                      </a:pPr>
                      <a:r>
                        <a:rPr lang="en-US" sz="1900" b="1" kern="0" dirty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Manufacturers</a:t>
                      </a:r>
                    </a:p>
                  </p:txBody>
                </p:sp>
                <p:sp>
                  <p:nvSpPr>
                    <p:cNvPr id="28" name="TextBox 27"/>
                    <p:cNvSpPr txBox="1"/>
                    <p:nvPr/>
                  </p:nvSpPr>
                  <p:spPr>
                    <a:xfrm>
                      <a:off x="5724525" y="4572003"/>
                      <a:ext cx="1910443" cy="729728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>
                        <a:defRPr/>
                      </a:pPr>
                      <a:r>
                        <a:rPr lang="en-US" sz="1900" b="1" kern="0" dirty="0" smtClean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Wholesalers/ Distributors</a:t>
                      </a:r>
                      <a:endParaRPr lang="en-US" sz="1900" b="1" kern="0" dirty="0">
                        <a:solidFill>
                          <a:prstClr val="black"/>
                        </a:solidFill>
                        <a:latin typeface="Constantia" pitchFamily="18" charset="0"/>
                      </a:endParaRPr>
                    </a:p>
                  </p:txBody>
                </p:sp>
                <p:sp>
                  <p:nvSpPr>
                    <p:cNvPr id="29" name="TextBox 28"/>
                    <p:cNvSpPr txBox="1"/>
                    <p:nvPr/>
                  </p:nvSpPr>
                  <p:spPr>
                    <a:xfrm>
                      <a:off x="7634967" y="4572004"/>
                      <a:ext cx="1592035" cy="729728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 algn="ctr">
                        <a:defRPr/>
                      </a:pPr>
                      <a:r>
                        <a:rPr lang="en-US" sz="1900" b="1" kern="0" dirty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Retailers</a:t>
                      </a:r>
                      <a:r>
                        <a:rPr lang="en-US" sz="1900" b="1" kern="0" dirty="0" smtClean="0">
                          <a:solidFill>
                            <a:prstClr val="black"/>
                          </a:solidFill>
                          <a:latin typeface="Constantia" pitchFamily="18" charset="0"/>
                        </a:rPr>
                        <a:t>/ Customers</a:t>
                      </a:r>
                      <a:endParaRPr lang="en-US" sz="1900" b="1" kern="0" dirty="0">
                        <a:solidFill>
                          <a:prstClr val="black"/>
                        </a:solidFill>
                        <a:latin typeface="Constantia" pitchFamily="18" charset="0"/>
                      </a:endParaRPr>
                    </a:p>
                  </p:txBody>
                </p:sp>
              </p:grpSp>
              <p:cxnSp>
                <p:nvCxnSpPr>
                  <p:cNvPr id="16" name="Straight Arrow Connector 15"/>
                  <p:cNvCxnSpPr/>
                  <p:nvPr/>
                </p:nvCxnSpPr>
                <p:spPr>
                  <a:xfrm>
                    <a:off x="73479" y="5196246"/>
                    <a:ext cx="8997040" cy="1416"/>
                  </a:xfrm>
                  <a:prstGeom prst="straightConnector1">
                    <a:avLst/>
                  </a:prstGeom>
                  <a:noFill/>
                  <a:ln w="38100" cap="flat" cmpd="sng" algn="ctr">
                    <a:solidFill>
                      <a:sysClr val="windowText" lastClr="000000"/>
                    </a:solidFill>
                    <a:prstDash val="solid"/>
                    <a:headEnd type="arrow"/>
                    <a:tailEnd type="arrow"/>
                  </a:ln>
                  <a:effectLst/>
                </p:spPr>
              </p:cxnSp>
              <p:cxnSp>
                <p:nvCxnSpPr>
                  <p:cNvPr id="17" name="Straight Arrow Connector 16"/>
                  <p:cNvCxnSpPr/>
                  <p:nvPr/>
                </p:nvCxnSpPr>
                <p:spPr>
                  <a:xfrm>
                    <a:off x="76298" y="5572581"/>
                    <a:ext cx="8997040" cy="1416"/>
                  </a:xfrm>
                  <a:prstGeom prst="straightConnector1">
                    <a:avLst/>
                  </a:prstGeom>
                  <a:noFill/>
                  <a:ln w="38100" cap="flat" cmpd="sng" algn="ctr">
                    <a:solidFill>
                      <a:sysClr val="windowText" lastClr="000000"/>
                    </a:solidFill>
                    <a:prstDash val="solid"/>
                    <a:headEnd type="arrow"/>
                    <a:tailEnd type="arrow"/>
                  </a:ln>
                  <a:effectLst/>
                </p:spPr>
              </p:cxnSp>
              <p:cxnSp>
                <p:nvCxnSpPr>
                  <p:cNvPr id="18" name="Straight Arrow Connector 17"/>
                  <p:cNvCxnSpPr/>
                  <p:nvPr/>
                </p:nvCxnSpPr>
                <p:spPr>
                  <a:xfrm>
                    <a:off x="76298" y="6015784"/>
                    <a:ext cx="8997040" cy="1416"/>
                  </a:xfrm>
                  <a:prstGeom prst="straightConnector1">
                    <a:avLst/>
                  </a:prstGeom>
                  <a:noFill/>
                  <a:ln w="38100" cap="flat" cmpd="sng" algn="ctr">
                    <a:solidFill>
                      <a:sysClr val="windowText" lastClr="000000"/>
                    </a:solidFill>
                    <a:prstDash val="solid"/>
                    <a:headEnd type="arrow"/>
                    <a:tailEnd type="arrow"/>
                  </a:ln>
                  <a:effectLst/>
                </p:spPr>
              </p:cxnSp>
              <p:sp>
                <p:nvSpPr>
                  <p:cNvPr id="20" name="TextBox 19"/>
                  <p:cNvSpPr txBox="1"/>
                  <p:nvPr/>
                </p:nvSpPr>
                <p:spPr>
                  <a:xfrm>
                    <a:off x="2125434" y="4825218"/>
                    <a:ext cx="5129891" cy="37294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>
                      <a:defRPr/>
                    </a:pPr>
                    <a:r>
                      <a:rPr lang="en-US" sz="1900" b="1" kern="0" dirty="0">
                        <a:solidFill>
                          <a:srgbClr val="800000"/>
                        </a:solidFill>
                        <a:latin typeface="Constantia" pitchFamily="18" charset="0"/>
                      </a:rPr>
                      <a:t>Product/Services Flow</a:t>
                    </a:r>
                  </a:p>
                </p:txBody>
              </p:sp>
              <p:sp>
                <p:nvSpPr>
                  <p:cNvPr id="21" name="TextBox 20"/>
                  <p:cNvSpPr txBox="1"/>
                  <p:nvPr/>
                </p:nvSpPr>
                <p:spPr>
                  <a:xfrm>
                    <a:off x="2522862" y="5269198"/>
                    <a:ext cx="4340677" cy="37294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>
                      <a:defRPr/>
                    </a:pPr>
                    <a:r>
                      <a:rPr lang="en-US" sz="1900" b="1" kern="0" dirty="0">
                        <a:solidFill>
                          <a:srgbClr val="800000"/>
                        </a:solidFill>
                        <a:latin typeface="Constantia" pitchFamily="18" charset="0"/>
                      </a:rPr>
                      <a:t>Information Flow</a:t>
                    </a:r>
                  </a:p>
                </p:txBody>
              </p:sp>
              <p:sp>
                <p:nvSpPr>
                  <p:cNvPr id="22" name="TextBox 21"/>
                  <p:cNvSpPr txBox="1"/>
                  <p:nvPr/>
                </p:nvSpPr>
                <p:spPr>
                  <a:xfrm>
                    <a:off x="2038058" y="5646449"/>
                    <a:ext cx="5524498" cy="37294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pPr algn="ctr">
                      <a:defRPr/>
                    </a:pPr>
                    <a:r>
                      <a:rPr lang="en-US" sz="1900" b="1" kern="0" dirty="0" smtClean="0">
                        <a:solidFill>
                          <a:srgbClr val="800000"/>
                        </a:solidFill>
                        <a:latin typeface="Constantia" pitchFamily="18" charset="0"/>
                      </a:rPr>
                      <a:t>Finance /Cash </a:t>
                    </a:r>
                    <a:r>
                      <a:rPr lang="en-US" sz="1900" b="1" kern="0" dirty="0">
                        <a:solidFill>
                          <a:srgbClr val="800000"/>
                        </a:solidFill>
                        <a:latin typeface="Constantia" pitchFamily="18" charset="0"/>
                      </a:rPr>
                      <a:t>Flow</a:t>
                    </a:r>
                  </a:p>
                </p:txBody>
              </p:sp>
            </p:grpSp>
            <p:pic>
              <p:nvPicPr>
                <p:cNvPr id="11" name="Picture 2"/>
                <p:cNvPicPr>
                  <a:picLocks noChangeAspect="1" noChangeArrowheads="1"/>
                </p:cNvPicPr>
                <p:nvPr/>
              </p:nvPicPr>
              <p:blipFill>
                <a:blip r:embed="rId3" cstate="print"/>
                <a:srcRect/>
                <a:stretch>
                  <a:fillRect/>
                </a:stretch>
              </p:blipFill>
              <p:spPr bwMode="auto">
                <a:xfrm>
                  <a:off x="1981200" y="2941320"/>
                  <a:ext cx="1447800" cy="86868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  <a:scene3d>
                  <a:camera prst="orthographicFront"/>
                  <a:lightRig rig="threePt" dir="t"/>
                </a:scene3d>
                <a:sp3d prstMaterial="metal">
                  <a:bevelT/>
                </a:sp3d>
              </p:spPr>
            </p:pic>
            <p:pic>
              <p:nvPicPr>
                <p:cNvPr id="12" name="Picture 7"/>
                <p:cNvPicPr>
                  <a:picLocks noChangeAspect="1" noChangeArrowheads="1"/>
                </p:cNvPicPr>
                <p:nvPr/>
              </p:nvPicPr>
              <p:blipFill>
                <a:blip r:embed="rId4" cstate="print"/>
                <a:srcRect/>
                <a:stretch>
                  <a:fillRect/>
                </a:stretch>
              </p:blipFill>
              <p:spPr bwMode="auto">
                <a:xfrm>
                  <a:off x="3962400" y="2895600"/>
                  <a:ext cx="1524000" cy="90914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  <a:effectLst/>
                <a:scene3d>
                  <a:camera prst="orthographicFront"/>
                  <a:lightRig rig="threePt" dir="t"/>
                </a:scene3d>
                <a:sp3d prstMaterial="metal">
                  <a:bevelT/>
                </a:sp3d>
              </p:spPr>
            </p:pic>
            <p:pic>
              <p:nvPicPr>
                <p:cNvPr id="13" name="Picture 16" descr="http://99centstores.com/images/dollar_store/dollar_store_385x261.jpg"/>
                <p:cNvPicPr>
                  <a:picLocks noChangeAspect="1" noChangeArrowheads="1"/>
                </p:cNvPicPr>
                <p:nvPr/>
              </p:nvPicPr>
              <p:blipFill>
                <a:blip r:embed="rId5" cstate="print"/>
                <a:srcRect/>
                <a:stretch>
                  <a:fillRect/>
                </a:stretch>
              </p:blipFill>
              <p:spPr bwMode="auto">
                <a:xfrm>
                  <a:off x="5867400" y="2895600"/>
                  <a:ext cx="1413641" cy="906682"/>
                </a:xfrm>
                <a:prstGeom prst="rect">
                  <a:avLst/>
                </a:prstGeom>
                <a:noFill/>
                <a:scene3d>
                  <a:camera prst="orthographicFront"/>
                  <a:lightRig rig="threePt" dir="t"/>
                </a:scene3d>
                <a:sp3d prstMaterial="metal">
                  <a:bevelT/>
                </a:sp3d>
              </p:spPr>
            </p:pic>
            <p:pic>
              <p:nvPicPr>
                <p:cNvPr id="14" name="Picture 35" descr="http://ts1.mm.bing.net/images/thumbnail.aspx?q=825826424&amp;id=d83c9fa3760a7c0c206d7313652f6623&amp;index=ch1&amp;url=http%3a%2f%2fwww.skaengineers.com%2fimages%2fproject_gallery%2fstruct_commercial%2fretail_stores1L.jpg"/>
                <p:cNvPicPr>
                  <a:picLocks noChangeAspect="1" noChangeArrowheads="1"/>
                </p:cNvPicPr>
                <p:nvPr/>
              </p:nvPicPr>
              <p:blipFill>
                <a:blip r:embed="rId6" cstate="print"/>
                <a:srcRect/>
                <a:stretch>
                  <a:fillRect/>
                </a:stretch>
              </p:blipFill>
              <p:spPr bwMode="auto">
                <a:xfrm>
                  <a:off x="7543800" y="2895600"/>
                  <a:ext cx="1406769" cy="914401"/>
                </a:xfrm>
                <a:prstGeom prst="rect">
                  <a:avLst/>
                </a:prstGeom>
                <a:noFill/>
                <a:scene3d>
                  <a:camera prst="orthographicFront"/>
                  <a:lightRig rig="threePt" dir="t"/>
                </a:scene3d>
                <a:sp3d prstMaterial="metal">
                  <a:bevelT/>
                </a:sp3d>
              </p:spPr>
            </p:pic>
          </p:grpSp>
          <p:sp>
            <p:nvSpPr>
              <p:cNvPr id="9" name="Rectangle 8"/>
              <p:cNvSpPr/>
              <p:nvPr/>
            </p:nvSpPr>
            <p:spPr>
              <a:xfrm>
                <a:off x="0" y="2743200"/>
                <a:ext cx="8839200" cy="1979942"/>
              </a:xfrm>
              <a:prstGeom prst="rect">
                <a:avLst/>
              </a:prstGeom>
              <a:noFill/>
              <a:ln w="63500" cap="sq">
                <a:solidFill>
                  <a:schemeClr val="tx2">
                    <a:lumMod val="50000"/>
                  </a:schemeClr>
                </a:solidFill>
                <a:prstDash val="sysDot"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 prstMaterial="metal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1600">
                  <a:solidFill>
                    <a:prstClr val="white"/>
                  </a:solidFill>
                  <a:latin typeface="Constantia" pitchFamily="18" charset="0"/>
                </a:endParaRPr>
              </a:p>
            </p:txBody>
          </p:sp>
          <p:cxnSp>
            <p:nvCxnSpPr>
              <p:cNvPr id="31" name="Straight Arrow Connector 30"/>
              <p:cNvCxnSpPr/>
              <p:nvPr/>
            </p:nvCxnSpPr>
            <p:spPr>
              <a:xfrm>
                <a:off x="78921" y="6400801"/>
                <a:ext cx="8686800" cy="1461"/>
              </a:xfrm>
              <a:prstGeom prst="straightConnector1">
                <a:avLst/>
              </a:prstGeom>
              <a:noFill/>
              <a:ln w="38100" cap="flat" cmpd="sng" algn="ctr">
                <a:solidFill>
                  <a:sysClr val="windowText" lastClr="000000"/>
                </a:solidFill>
                <a:prstDash val="solid"/>
                <a:headEnd type="arrow"/>
                <a:tailEnd type="arrow"/>
              </a:ln>
              <a:effectLst/>
            </p:spPr>
          </p:cxnSp>
          <p:sp>
            <p:nvSpPr>
              <p:cNvPr id="32" name="TextBox 31"/>
              <p:cNvSpPr txBox="1"/>
              <p:nvPr/>
            </p:nvSpPr>
            <p:spPr>
              <a:xfrm>
                <a:off x="1983922" y="6087836"/>
                <a:ext cx="5334000" cy="3847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>
                  <a:defRPr/>
                </a:pPr>
                <a:r>
                  <a:rPr lang="en-US" sz="1900" b="1" kern="0" dirty="0" smtClean="0">
                    <a:solidFill>
                      <a:srgbClr val="800000"/>
                    </a:solidFill>
                    <a:latin typeface="Constantia" pitchFamily="18" charset="0"/>
                  </a:rPr>
                  <a:t>Demand Flow</a:t>
                </a:r>
                <a:endParaRPr lang="en-US" sz="1900" b="1" kern="0" dirty="0">
                  <a:solidFill>
                    <a:srgbClr val="800000"/>
                  </a:solidFill>
                  <a:latin typeface="Constantia" pitchFamily="18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90600"/>
          </a:xfrm>
        </p:spPr>
        <p:txBody>
          <a:bodyPr>
            <a:noAutofit/>
          </a:bodyPr>
          <a:lstStyle/>
          <a:p>
            <a:r>
              <a:rPr lang="en-US" sz="4000" dirty="0" smtClean="0"/>
              <a:t>Integrated Supply Chain – </a:t>
            </a:r>
            <a:r>
              <a:rPr lang="en-US" sz="40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Network</a:t>
            </a:r>
            <a:endParaRPr lang="en-US" sz="4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grpSp>
        <p:nvGrpSpPr>
          <p:cNvPr id="72" name="Group 71"/>
          <p:cNvGrpSpPr/>
          <p:nvPr/>
        </p:nvGrpSpPr>
        <p:grpSpPr>
          <a:xfrm>
            <a:off x="152400" y="1295400"/>
            <a:ext cx="8991600" cy="4572000"/>
            <a:chOff x="152400" y="1295400"/>
            <a:chExt cx="8991600" cy="4572000"/>
          </a:xfrm>
        </p:grpSpPr>
        <p:pic>
          <p:nvPicPr>
            <p:cNvPr id="7" name="Picture 9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548553" y="4195985"/>
              <a:ext cx="1108129" cy="618731"/>
            </a:xfrm>
            <a:prstGeom prst="rect">
              <a:avLst/>
            </a:prstGeom>
            <a:noFill/>
          </p:spPr>
        </p:pic>
        <p:pic>
          <p:nvPicPr>
            <p:cNvPr id="8" name="Picture 11" descr="MMj02951860000[1]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9778" y="2481173"/>
              <a:ext cx="754470" cy="620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9" name="Picture 12" descr="MMj02951860000[1]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9778" y="4232470"/>
              <a:ext cx="754470" cy="620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10" name="Picture 13" descr="MMj02951860000[1]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9778" y="3356822"/>
              <a:ext cx="754470" cy="620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grpSp>
          <p:nvGrpSpPr>
            <p:cNvPr id="11" name="Group 85"/>
            <p:cNvGrpSpPr/>
            <p:nvPr/>
          </p:nvGrpSpPr>
          <p:grpSpPr>
            <a:xfrm>
              <a:off x="152400" y="5066273"/>
              <a:ext cx="8991600" cy="801127"/>
              <a:chOff x="-1047" y="5080752"/>
              <a:chExt cx="9081338" cy="836581"/>
            </a:xfrm>
          </p:grpSpPr>
          <p:sp>
            <p:nvSpPr>
              <p:cNvPr id="65" name="Text Box 4"/>
              <p:cNvSpPr txBox="1">
                <a:spLocks noChangeArrowheads="1"/>
              </p:cNvSpPr>
              <p:nvPr/>
            </p:nvSpPr>
            <p:spPr bwMode="black">
              <a:xfrm>
                <a:off x="7737687" y="5238750"/>
                <a:ext cx="1342604" cy="33463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 wrap="none"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>
                    <a:solidFill>
                      <a:prstClr val="black"/>
                    </a:solidFill>
                    <a:latin typeface="Constantia" pitchFamily="18" charset="0"/>
                  </a:rPr>
                  <a:t>Retail Store</a:t>
                </a:r>
              </a:p>
            </p:txBody>
          </p:sp>
          <p:sp>
            <p:nvSpPr>
              <p:cNvPr id="66" name="Text Box 5"/>
              <p:cNvSpPr txBox="1">
                <a:spLocks noChangeArrowheads="1"/>
              </p:cNvSpPr>
              <p:nvPr/>
            </p:nvSpPr>
            <p:spPr bwMode="black">
              <a:xfrm>
                <a:off x="6324600" y="5238750"/>
                <a:ext cx="1371600" cy="5856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dirty="0">
                    <a:solidFill>
                      <a:prstClr val="black"/>
                    </a:solidFill>
                    <a:latin typeface="Constantia" pitchFamily="18" charset="0"/>
                  </a:rPr>
                  <a:t>Retailer Warehouse</a:t>
                </a:r>
              </a:p>
            </p:txBody>
          </p:sp>
          <p:sp>
            <p:nvSpPr>
              <p:cNvPr id="67" name="Text Box 6"/>
              <p:cNvSpPr txBox="1">
                <a:spLocks noChangeArrowheads="1"/>
              </p:cNvSpPr>
              <p:nvPr/>
            </p:nvSpPr>
            <p:spPr bwMode="black">
              <a:xfrm>
                <a:off x="3108737" y="5257801"/>
                <a:ext cx="1752600" cy="5856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 wrap="square"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dirty="0">
                    <a:solidFill>
                      <a:prstClr val="black"/>
                    </a:solidFill>
                    <a:latin typeface="Constantia" pitchFamily="18" charset="0"/>
                  </a:rPr>
                  <a:t>Manufacturing </a:t>
                </a:r>
                <a:r>
                  <a:rPr lang="en-US" dirty="0" smtClean="0">
                    <a:solidFill>
                      <a:prstClr val="black"/>
                    </a:solidFill>
                    <a:latin typeface="Constantia" pitchFamily="18" charset="0"/>
                  </a:rPr>
                  <a:t>Warehouse</a:t>
                </a:r>
                <a:endParaRPr lang="en-US" dirty="0">
                  <a:solidFill>
                    <a:prstClr val="black"/>
                  </a:solidFill>
                  <a:latin typeface="Constantia" pitchFamily="18" charset="0"/>
                </a:endParaRPr>
              </a:p>
            </p:txBody>
          </p:sp>
          <p:sp>
            <p:nvSpPr>
              <p:cNvPr id="68" name="Text Box 10"/>
              <p:cNvSpPr txBox="1">
                <a:spLocks noChangeArrowheads="1"/>
              </p:cNvSpPr>
              <p:nvPr/>
            </p:nvSpPr>
            <p:spPr bwMode="black">
              <a:xfrm>
                <a:off x="1279937" y="5257801"/>
                <a:ext cx="1762664" cy="5856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 wrap="square"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dirty="0" smtClean="0">
                    <a:solidFill>
                      <a:prstClr val="black"/>
                    </a:solidFill>
                    <a:latin typeface="Constantia" pitchFamily="18" charset="0"/>
                  </a:rPr>
                  <a:t>Manufacturing Plant </a:t>
                </a:r>
                <a:endParaRPr lang="en-US" dirty="0">
                  <a:solidFill>
                    <a:prstClr val="black"/>
                  </a:solidFill>
                  <a:latin typeface="Constantia" pitchFamily="18" charset="0"/>
                </a:endParaRPr>
              </a:p>
            </p:txBody>
          </p:sp>
          <p:sp>
            <p:nvSpPr>
              <p:cNvPr id="69" name="Text Box 14"/>
              <p:cNvSpPr txBox="1">
                <a:spLocks noChangeArrowheads="1"/>
              </p:cNvSpPr>
              <p:nvPr/>
            </p:nvSpPr>
            <p:spPr bwMode="black">
              <a:xfrm>
                <a:off x="4861337" y="5257801"/>
                <a:ext cx="1428950" cy="5856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 wrap="square"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dirty="0" smtClean="0">
                    <a:solidFill>
                      <a:prstClr val="black"/>
                    </a:solidFill>
                    <a:latin typeface="Constantia" pitchFamily="18" charset="0"/>
                  </a:rPr>
                  <a:t>Wholesaler Warehouse</a:t>
                </a:r>
                <a:endParaRPr lang="en-US" dirty="0">
                  <a:solidFill>
                    <a:prstClr val="black"/>
                  </a:solidFill>
                  <a:latin typeface="Constantia" pitchFamily="18" charset="0"/>
                </a:endParaRPr>
              </a:p>
            </p:txBody>
          </p:sp>
          <p:sp>
            <p:nvSpPr>
              <p:cNvPr id="70" name="Text Box 15"/>
              <p:cNvSpPr txBox="1">
                <a:spLocks noChangeArrowheads="1"/>
              </p:cNvSpPr>
              <p:nvPr/>
            </p:nvSpPr>
            <p:spPr bwMode="black">
              <a:xfrm>
                <a:off x="-1047" y="5080752"/>
                <a:ext cx="1074130" cy="83658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  <p:txBody>
              <a:bodyPr wrap="square">
                <a:spAutoFit/>
              </a:bodyPr>
              <a:lstStyle/>
              <a:p>
                <a:pPr algn="ctr" eaLnBrk="0" fontAlgn="base" hangingPunct="0">
                  <a:spcBef>
                    <a:spcPct val="50000"/>
                  </a:spcBef>
                  <a:spcAft>
                    <a:spcPct val="0"/>
                  </a:spcAft>
                </a:pPr>
                <a:r>
                  <a:rPr lang="en-US" dirty="0">
                    <a:solidFill>
                      <a:prstClr val="black"/>
                    </a:solidFill>
                    <a:latin typeface="Constantia" pitchFamily="18" charset="0"/>
                  </a:rPr>
                  <a:t>Raw Material Supplier</a:t>
                </a:r>
              </a:p>
            </p:txBody>
          </p:sp>
        </p:grpSp>
        <p:pic>
          <p:nvPicPr>
            <p:cNvPr id="12" name="Picture 16" descr="IN00535_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64165" y="1933893"/>
              <a:ext cx="770188" cy="696262"/>
            </a:xfrm>
            <a:prstGeom prst="rect">
              <a:avLst/>
            </a:prstGeom>
            <a:noFill/>
          </p:spPr>
        </p:pic>
        <p:pic>
          <p:nvPicPr>
            <p:cNvPr id="13" name="Picture 17" descr="IN00535_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64165" y="2955483"/>
              <a:ext cx="770188" cy="696262"/>
            </a:xfrm>
            <a:prstGeom prst="rect">
              <a:avLst/>
            </a:prstGeom>
            <a:noFill/>
          </p:spPr>
        </p:pic>
        <p:pic>
          <p:nvPicPr>
            <p:cNvPr id="14" name="Picture 18" descr="IN00535_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964165" y="3977073"/>
              <a:ext cx="770188" cy="696262"/>
            </a:xfrm>
            <a:prstGeom prst="rect">
              <a:avLst/>
            </a:prstGeom>
            <a:noFill/>
          </p:spPr>
        </p:pic>
        <p:pic>
          <p:nvPicPr>
            <p:cNvPr id="15" name="Picture 19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73106" y="3247366"/>
              <a:ext cx="1108129" cy="618731"/>
            </a:xfrm>
            <a:prstGeom prst="rect">
              <a:avLst/>
            </a:prstGeom>
            <a:noFill/>
          </p:spPr>
        </p:pic>
        <p:pic>
          <p:nvPicPr>
            <p:cNvPr id="16" name="Picture 20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73106" y="2298746"/>
              <a:ext cx="1108129" cy="618731"/>
            </a:xfrm>
            <a:prstGeom prst="rect">
              <a:avLst/>
            </a:prstGeom>
            <a:noFill/>
          </p:spPr>
        </p:pic>
        <p:pic>
          <p:nvPicPr>
            <p:cNvPr id="17" name="Picture 21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473106" y="1441340"/>
              <a:ext cx="1108129" cy="618731"/>
            </a:xfrm>
            <a:prstGeom prst="rect">
              <a:avLst/>
            </a:prstGeom>
            <a:noFill/>
          </p:spPr>
        </p:pic>
        <p:pic>
          <p:nvPicPr>
            <p:cNvPr id="18" name="Picture 22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982046" y="2628635"/>
              <a:ext cx="1108129" cy="618730"/>
            </a:xfrm>
            <a:prstGeom prst="rect">
              <a:avLst/>
            </a:prstGeom>
            <a:noFill/>
          </p:spPr>
        </p:pic>
        <p:pic>
          <p:nvPicPr>
            <p:cNvPr id="19" name="Picture 23" descr="BL00587_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57493" y="3758161"/>
              <a:ext cx="1108129" cy="618731"/>
            </a:xfrm>
            <a:prstGeom prst="rect">
              <a:avLst/>
            </a:prstGeom>
            <a:noFill/>
          </p:spPr>
        </p:pic>
        <p:grpSp>
          <p:nvGrpSpPr>
            <p:cNvPr id="20" name="Group 29"/>
            <p:cNvGrpSpPr>
              <a:grpSpLocks/>
            </p:cNvGrpSpPr>
            <p:nvPr/>
          </p:nvGrpSpPr>
          <p:grpSpPr bwMode="auto">
            <a:xfrm>
              <a:off x="1134248" y="1660253"/>
              <a:ext cx="7299500" cy="3228954"/>
              <a:chOff x="720" y="1260"/>
              <a:chExt cx="4644" cy="2124"/>
            </a:xfrm>
          </p:grpSpPr>
          <p:cxnSp>
            <p:nvCxnSpPr>
              <p:cNvPr id="29" name="AutoShape 30"/>
              <p:cNvCxnSpPr>
                <a:cxnSpLocks noChangeShapeType="1"/>
              </p:cNvCxnSpPr>
              <p:nvPr/>
            </p:nvCxnSpPr>
            <p:spPr bwMode="invGray">
              <a:xfrm>
                <a:off x="3024" y="3024"/>
                <a:ext cx="2340" cy="360"/>
              </a:xfrm>
              <a:prstGeom prst="curvedConnector4">
                <a:avLst>
                  <a:gd name="adj1" fmla="val 44102"/>
                  <a:gd name="adj2" fmla="val 14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0" name="AutoShape 31"/>
              <p:cNvCxnSpPr>
                <a:cxnSpLocks noChangeShapeType="1"/>
              </p:cNvCxnSpPr>
              <p:nvPr/>
            </p:nvCxnSpPr>
            <p:spPr bwMode="invGray">
              <a:xfrm flipV="1">
                <a:off x="2961" y="2796"/>
                <a:ext cx="255" cy="288"/>
              </a:xfrm>
              <a:prstGeom prst="curvedConnector3">
                <a:avLst>
                  <a:gd name="adj1" fmla="val 49806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1" name="AutoShape 32"/>
              <p:cNvCxnSpPr>
                <a:cxnSpLocks noChangeShapeType="1"/>
              </p:cNvCxnSpPr>
              <p:nvPr/>
            </p:nvCxnSpPr>
            <p:spPr bwMode="invGray">
              <a:xfrm>
                <a:off x="4735" y="2960"/>
                <a:ext cx="353" cy="172"/>
              </a:xfrm>
              <a:prstGeom prst="curvedConnector3">
                <a:avLst>
                  <a:gd name="adj1" fmla="val 49856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2" name="AutoShape 33"/>
              <p:cNvCxnSpPr>
                <a:cxnSpLocks noChangeShapeType="1"/>
              </p:cNvCxnSpPr>
              <p:nvPr/>
            </p:nvCxnSpPr>
            <p:spPr bwMode="invGray">
              <a:xfrm flipV="1">
                <a:off x="4704" y="1308"/>
                <a:ext cx="336" cy="266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3" name="AutoShape 34"/>
              <p:cNvCxnSpPr>
                <a:cxnSpLocks noChangeShapeType="1"/>
              </p:cNvCxnSpPr>
              <p:nvPr/>
            </p:nvCxnSpPr>
            <p:spPr bwMode="invGray">
              <a:xfrm>
                <a:off x="4704" y="2240"/>
                <a:ext cx="384" cy="892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4" name="AutoShape 35"/>
              <p:cNvCxnSpPr>
                <a:cxnSpLocks noChangeShapeType="1"/>
              </p:cNvCxnSpPr>
              <p:nvPr/>
            </p:nvCxnSpPr>
            <p:spPr bwMode="invGray">
              <a:xfrm flipV="1">
                <a:off x="4704" y="1308"/>
                <a:ext cx="336" cy="932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5" name="AutoShape 36"/>
              <p:cNvCxnSpPr>
                <a:cxnSpLocks noChangeShapeType="1"/>
              </p:cNvCxnSpPr>
              <p:nvPr/>
            </p:nvCxnSpPr>
            <p:spPr bwMode="invGray">
              <a:xfrm>
                <a:off x="4704" y="2240"/>
                <a:ext cx="384" cy="268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6" name="AutoShape 37"/>
              <p:cNvCxnSpPr>
                <a:cxnSpLocks noChangeShapeType="1"/>
              </p:cNvCxnSpPr>
              <p:nvPr/>
            </p:nvCxnSpPr>
            <p:spPr bwMode="invGray">
              <a:xfrm flipV="1">
                <a:off x="4704" y="1884"/>
                <a:ext cx="384" cy="356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7" name="AutoShape 38"/>
              <p:cNvCxnSpPr>
                <a:cxnSpLocks noChangeShapeType="1"/>
              </p:cNvCxnSpPr>
              <p:nvPr/>
            </p:nvCxnSpPr>
            <p:spPr bwMode="invGray">
              <a:xfrm flipV="1">
                <a:off x="3873" y="1574"/>
                <a:ext cx="207" cy="479"/>
              </a:xfrm>
              <a:prstGeom prst="curvedConnector3">
                <a:avLst>
                  <a:gd name="adj1" fmla="val 49759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8" name="AutoShape 39"/>
              <p:cNvCxnSpPr>
                <a:cxnSpLocks noChangeShapeType="1"/>
              </p:cNvCxnSpPr>
              <p:nvPr/>
            </p:nvCxnSpPr>
            <p:spPr bwMode="invGray">
              <a:xfrm>
                <a:off x="3873" y="2053"/>
                <a:ext cx="224" cy="187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39" name="AutoShape 40"/>
              <p:cNvCxnSpPr>
                <a:cxnSpLocks noChangeShapeType="1"/>
              </p:cNvCxnSpPr>
              <p:nvPr/>
            </p:nvCxnSpPr>
            <p:spPr bwMode="invGray">
              <a:xfrm>
                <a:off x="3873" y="2053"/>
                <a:ext cx="255" cy="907"/>
              </a:xfrm>
              <a:prstGeom prst="curvedConnector3">
                <a:avLst>
                  <a:gd name="adj1" fmla="val 49806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0" name="AutoShape 41"/>
              <p:cNvCxnSpPr>
                <a:cxnSpLocks noChangeShapeType="1"/>
              </p:cNvCxnSpPr>
              <p:nvPr/>
            </p:nvCxnSpPr>
            <p:spPr bwMode="invGray">
              <a:xfrm>
                <a:off x="3921" y="2796"/>
                <a:ext cx="207" cy="164"/>
              </a:xfrm>
              <a:prstGeom prst="curvedConnector3">
                <a:avLst>
                  <a:gd name="adj1" fmla="val 49759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1" name="AutoShape 42"/>
              <p:cNvCxnSpPr>
                <a:cxnSpLocks noChangeShapeType="1"/>
              </p:cNvCxnSpPr>
              <p:nvPr/>
            </p:nvCxnSpPr>
            <p:spPr bwMode="invGray">
              <a:xfrm flipV="1">
                <a:off x="3921" y="2508"/>
                <a:ext cx="1167" cy="288"/>
              </a:xfrm>
              <a:prstGeom prst="curvedConnector3">
                <a:avLst>
                  <a:gd name="adj1" fmla="val 49958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2" name="AutoShape 43"/>
              <p:cNvCxnSpPr>
                <a:cxnSpLocks noChangeShapeType="1"/>
              </p:cNvCxnSpPr>
              <p:nvPr/>
            </p:nvCxnSpPr>
            <p:spPr bwMode="invGray">
              <a:xfrm>
                <a:off x="2913" y="1260"/>
                <a:ext cx="608" cy="589"/>
              </a:xfrm>
              <a:prstGeom prst="curvedConnector2">
                <a:avLst/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3" name="AutoShape 44"/>
              <p:cNvCxnSpPr>
                <a:cxnSpLocks noChangeShapeType="1"/>
              </p:cNvCxnSpPr>
              <p:nvPr/>
            </p:nvCxnSpPr>
            <p:spPr bwMode="invGray">
              <a:xfrm>
                <a:off x="2913" y="1260"/>
                <a:ext cx="303" cy="1536"/>
              </a:xfrm>
              <a:prstGeom prst="curvedConnector3">
                <a:avLst>
                  <a:gd name="adj1" fmla="val 49833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4" name="AutoShape 45"/>
              <p:cNvCxnSpPr>
                <a:cxnSpLocks noChangeShapeType="1"/>
              </p:cNvCxnSpPr>
              <p:nvPr/>
            </p:nvCxnSpPr>
            <p:spPr bwMode="invGray">
              <a:xfrm>
                <a:off x="2913" y="1836"/>
                <a:ext cx="255" cy="217"/>
              </a:xfrm>
              <a:prstGeom prst="curvedConnector3">
                <a:avLst>
                  <a:gd name="adj1" fmla="val 49806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5" name="AutoShape 46"/>
              <p:cNvCxnSpPr>
                <a:cxnSpLocks noChangeShapeType="1"/>
              </p:cNvCxnSpPr>
              <p:nvPr/>
            </p:nvCxnSpPr>
            <p:spPr bwMode="invGray">
              <a:xfrm>
                <a:off x="2913" y="1836"/>
                <a:ext cx="303" cy="960"/>
              </a:xfrm>
              <a:prstGeom prst="curvedConnector3">
                <a:avLst>
                  <a:gd name="adj1" fmla="val 49833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6" name="AutoShape 47"/>
              <p:cNvCxnSpPr>
                <a:cxnSpLocks noChangeShapeType="1"/>
              </p:cNvCxnSpPr>
              <p:nvPr/>
            </p:nvCxnSpPr>
            <p:spPr bwMode="invGray">
              <a:xfrm flipV="1">
                <a:off x="2913" y="2240"/>
                <a:ext cx="1184" cy="220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7" name="AutoShape 48"/>
              <p:cNvCxnSpPr>
                <a:cxnSpLocks noChangeShapeType="1"/>
              </p:cNvCxnSpPr>
              <p:nvPr/>
            </p:nvCxnSpPr>
            <p:spPr bwMode="invGray">
              <a:xfrm flipV="1">
                <a:off x="2913" y="1804"/>
                <a:ext cx="1479" cy="656"/>
              </a:xfrm>
              <a:prstGeom prst="curvedConnector2">
                <a:avLst/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8" name="AutoShape 49"/>
              <p:cNvCxnSpPr>
                <a:cxnSpLocks noChangeShapeType="1"/>
              </p:cNvCxnSpPr>
              <p:nvPr/>
            </p:nvCxnSpPr>
            <p:spPr bwMode="invGray">
              <a:xfrm>
                <a:off x="2913" y="1260"/>
                <a:ext cx="1167" cy="314"/>
              </a:xfrm>
              <a:prstGeom prst="curvedConnector3">
                <a:avLst>
                  <a:gd name="adj1" fmla="val 49958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49" name="AutoShape 50"/>
              <p:cNvCxnSpPr>
                <a:cxnSpLocks noChangeShapeType="1"/>
              </p:cNvCxnSpPr>
              <p:nvPr/>
            </p:nvCxnSpPr>
            <p:spPr bwMode="invGray">
              <a:xfrm>
                <a:off x="1738" y="1621"/>
                <a:ext cx="518" cy="1463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0" name="AutoShape 51"/>
              <p:cNvCxnSpPr>
                <a:cxnSpLocks noChangeShapeType="1"/>
              </p:cNvCxnSpPr>
              <p:nvPr/>
            </p:nvCxnSpPr>
            <p:spPr bwMode="invGray">
              <a:xfrm flipV="1">
                <a:off x="1738" y="1260"/>
                <a:ext cx="470" cy="1033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1" name="AutoShape 52"/>
              <p:cNvCxnSpPr>
                <a:cxnSpLocks noChangeShapeType="1"/>
              </p:cNvCxnSpPr>
              <p:nvPr/>
            </p:nvCxnSpPr>
            <p:spPr bwMode="invGray">
              <a:xfrm>
                <a:off x="1738" y="2293"/>
                <a:ext cx="470" cy="167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2" name="AutoShape 53"/>
              <p:cNvCxnSpPr>
                <a:cxnSpLocks noChangeShapeType="1"/>
              </p:cNvCxnSpPr>
              <p:nvPr/>
            </p:nvCxnSpPr>
            <p:spPr bwMode="invGray">
              <a:xfrm rot="16200000" flipH="1">
                <a:off x="1857" y="1551"/>
                <a:ext cx="624" cy="785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3" name="AutoShape 54"/>
              <p:cNvCxnSpPr>
                <a:cxnSpLocks noChangeShapeType="1"/>
              </p:cNvCxnSpPr>
              <p:nvPr/>
            </p:nvCxnSpPr>
            <p:spPr bwMode="invGray">
              <a:xfrm>
                <a:off x="1738" y="1621"/>
                <a:ext cx="470" cy="215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4" name="AutoShape 55"/>
              <p:cNvCxnSpPr>
                <a:cxnSpLocks noChangeShapeType="1"/>
              </p:cNvCxnSpPr>
              <p:nvPr/>
            </p:nvCxnSpPr>
            <p:spPr bwMode="invGray">
              <a:xfrm flipV="1">
                <a:off x="1738" y="1260"/>
                <a:ext cx="470" cy="361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5" name="AutoShape 56"/>
              <p:cNvCxnSpPr>
                <a:cxnSpLocks noChangeShapeType="1"/>
              </p:cNvCxnSpPr>
              <p:nvPr/>
            </p:nvCxnSpPr>
            <p:spPr bwMode="invGray">
              <a:xfrm flipV="1">
                <a:off x="1738" y="2256"/>
                <a:ext cx="1783" cy="709"/>
              </a:xfrm>
              <a:prstGeom prst="curvedConnector2">
                <a:avLst/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6" name="AutoShape 57"/>
              <p:cNvCxnSpPr>
                <a:cxnSpLocks noChangeShapeType="1"/>
              </p:cNvCxnSpPr>
              <p:nvPr/>
            </p:nvCxnSpPr>
            <p:spPr bwMode="invGray">
              <a:xfrm>
                <a:off x="1738" y="2965"/>
                <a:ext cx="2694" cy="219"/>
              </a:xfrm>
              <a:prstGeom prst="curvedConnector4">
                <a:avLst>
                  <a:gd name="adj1" fmla="val 13509"/>
                  <a:gd name="adj2" fmla="val 24338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7" name="AutoShape 58"/>
              <p:cNvCxnSpPr>
                <a:cxnSpLocks noChangeShapeType="1"/>
              </p:cNvCxnSpPr>
              <p:nvPr/>
            </p:nvCxnSpPr>
            <p:spPr bwMode="invGray">
              <a:xfrm>
                <a:off x="720" y="1404"/>
                <a:ext cx="528" cy="217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8" name="AutoShape 59"/>
              <p:cNvCxnSpPr>
                <a:cxnSpLocks noChangeShapeType="1"/>
              </p:cNvCxnSpPr>
              <p:nvPr/>
            </p:nvCxnSpPr>
            <p:spPr bwMode="invGray">
              <a:xfrm>
                <a:off x="720" y="1956"/>
                <a:ext cx="528" cy="337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59" name="AutoShape 60"/>
              <p:cNvCxnSpPr>
                <a:cxnSpLocks noChangeShapeType="1"/>
              </p:cNvCxnSpPr>
              <p:nvPr/>
            </p:nvCxnSpPr>
            <p:spPr bwMode="invGray">
              <a:xfrm>
                <a:off x="1738" y="2965"/>
                <a:ext cx="1831" cy="34"/>
              </a:xfrm>
              <a:prstGeom prst="curvedConnector4">
                <a:avLst>
                  <a:gd name="adj1" fmla="val 35227"/>
                  <a:gd name="adj2" fmla="val 1411764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60" name="AutoShape 61"/>
              <p:cNvCxnSpPr>
                <a:cxnSpLocks noChangeShapeType="1"/>
              </p:cNvCxnSpPr>
              <p:nvPr/>
            </p:nvCxnSpPr>
            <p:spPr bwMode="invGray">
              <a:xfrm flipV="1">
                <a:off x="720" y="2965"/>
                <a:ext cx="528" cy="143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61" name="AutoShape 62"/>
              <p:cNvCxnSpPr>
                <a:cxnSpLocks noChangeShapeType="1"/>
              </p:cNvCxnSpPr>
              <p:nvPr/>
            </p:nvCxnSpPr>
            <p:spPr bwMode="invGray">
              <a:xfrm flipV="1">
                <a:off x="720" y="2064"/>
                <a:ext cx="773" cy="1044"/>
              </a:xfrm>
              <a:prstGeom prst="curvedConnector4">
                <a:avLst>
                  <a:gd name="adj1" fmla="val 34153"/>
                  <a:gd name="adj2" fmla="val 113792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62" name="AutoShape 63"/>
              <p:cNvCxnSpPr>
                <a:cxnSpLocks noChangeShapeType="1"/>
              </p:cNvCxnSpPr>
              <p:nvPr/>
            </p:nvCxnSpPr>
            <p:spPr bwMode="invGray">
              <a:xfrm rot="16200000" flipH="1">
                <a:off x="747" y="1989"/>
                <a:ext cx="768" cy="725"/>
              </a:xfrm>
              <a:prstGeom prst="curvedConnector3">
                <a:avLst>
                  <a:gd name="adj1" fmla="val 79556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63" name="AutoShape 64"/>
              <p:cNvCxnSpPr>
                <a:cxnSpLocks noChangeShapeType="1"/>
              </p:cNvCxnSpPr>
              <p:nvPr/>
            </p:nvCxnSpPr>
            <p:spPr bwMode="invGray">
              <a:xfrm flipV="1">
                <a:off x="720" y="1621"/>
                <a:ext cx="528" cy="335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  <p:cxnSp>
            <p:nvCxnSpPr>
              <p:cNvPr id="64" name="AutoShape 65"/>
              <p:cNvCxnSpPr>
                <a:cxnSpLocks noChangeShapeType="1"/>
              </p:cNvCxnSpPr>
              <p:nvPr/>
            </p:nvCxnSpPr>
            <p:spPr bwMode="invGray">
              <a:xfrm>
                <a:off x="720" y="1404"/>
                <a:ext cx="528" cy="1561"/>
              </a:xfrm>
              <a:prstGeom prst="curvedConnector3">
                <a:avLst>
                  <a:gd name="adj1" fmla="val 50000"/>
                </a:avLst>
              </a:prstGeom>
              <a:noFill/>
              <a:ln w="50800">
                <a:solidFill>
                  <a:srgbClr val="990000"/>
                </a:solidFill>
                <a:round/>
                <a:headEnd/>
                <a:tailEnd type="triangle" w="med" len="med"/>
              </a:ln>
              <a:effectLst>
                <a:outerShdw dist="17961" dir="2700000" algn="ctr" rotWithShape="0">
                  <a:schemeClr val="bg2"/>
                </a:outerShdw>
              </a:effectLst>
              <a:scene3d>
                <a:camera prst="orthographicFront"/>
                <a:lightRig rig="threePt" dir="t"/>
              </a:scene3d>
              <a:sp3d prstMaterial="metal">
                <a:bevelT/>
              </a:sp3d>
            </p:spPr>
          </p:cxnSp>
        </p:grpSp>
        <p:pic>
          <p:nvPicPr>
            <p:cNvPr id="21" name="Picture 11" descr="MMj02951860000[1]"/>
            <p:cNvPicPr>
              <a:picLocks noChangeAspect="1" noChangeArrowheads="1" noCrop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79778" y="1587282"/>
              <a:ext cx="754470" cy="6202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2" name="Picture 16" descr="http://99centstores.com/images/dollar_store/dollar_store_385x261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15540" y="1879165"/>
              <a:ext cx="980811" cy="608079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3" name="Picture 16" descr="http://99centstores.com/images/dollar_store/dollar_store_385x261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90987" y="2973725"/>
              <a:ext cx="905364" cy="608079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4" name="Picture 16" descr="http://99centstores.com/images/dollar_store/dollar_store_385x261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90987" y="3995316"/>
              <a:ext cx="980811" cy="583766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5" name="Picture 35" descr="http://ts1.mm.bing.net/images/thumbnail.aspx?q=825826424&amp;id=d83c9fa3760a7c0c206d7313652f6623&amp;index=ch1&amp;url=http%3a%2f%2fwww.skaengineers.com%2fimages%2fproject_gallery%2fstruct_commercial%2fretail_stores1L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999927" y="1295400"/>
              <a:ext cx="905364" cy="692477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6" name="Picture 35" descr="http://ts1.mm.bing.net/images/thumbnail.aspx?q=825826424&amp;id=d83c9fa3760a7c0c206d7313652f6623&amp;index=ch1&amp;url=http%3a%2f%2fwww.skaengineers.com%2fimages%2fproject_gallery%2fstruct_commercial%2fretail_stores1L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999927" y="2244018"/>
              <a:ext cx="905364" cy="692478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7" name="Picture 35" descr="http://ts1.mm.bing.net/images/thumbnail.aspx?q=825826424&amp;id=d83c9fa3760a7c0c206d7313652f6623&amp;index=ch1&amp;url=http%3a%2f%2fwww.skaengineers.com%2fimages%2fproject_gallery%2fstruct_commercial%2fretail_stores1L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999927" y="3192638"/>
              <a:ext cx="905364" cy="729707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  <p:pic>
          <p:nvPicPr>
            <p:cNvPr id="28" name="Picture 35" descr="http://ts1.mm.bing.net/images/thumbnail.aspx?q=825826424&amp;id=d83c9fa3760a7c0c206d7313652f6623&amp;index=ch1&amp;url=http%3a%2f%2fwww.skaengineers.com%2fimages%2fproject_gallery%2fstruct_commercial%2fretail_stores1L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999927" y="4141257"/>
              <a:ext cx="905364" cy="729707"/>
            </a:xfrm>
            <a:prstGeom prst="rect">
              <a:avLst/>
            </a:prstGeom>
            <a:noFill/>
            <a:scene3d>
              <a:camera prst="orthographicFront"/>
              <a:lightRig rig="threePt" dir="t"/>
            </a:scene3d>
            <a:sp3d prstMaterial="metal">
              <a:bevelT/>
            </a:sp3d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14400"/>
          </a:xfrm>
        </p:spPr>
        <p:txBody>
          <a:bodyPr>
            <a:normAutofit/>
          </a:bodyPr>
          <a:lstStyle/>
          <a:p>
            <a:r>
              <a:rPr lang="en-US" sz="4000" dirty="0" smtClean="0"/>
              <a:t>Supply Chain Flows</a:t>
            </a:r>
            <a:endParaRPr lang="en-US" sz="4000" dirty="0"/>
          </a:p>
        </p:txBody>
      </p:sp>
      <p:grpSp>
        <p:nvGrpSpPr>
          <p:cNvPr id="6" name="Group 5"/>
          <p:cNvGrpSpPr/>
          <p:nvPr/>
        </p:nvGrpSpPr>
        <p:grpSpPr>
          <a:xfrm>
            <a:off x="609600" y="1219200"/>
            <a:ext cx="7772400" cy="4800600"/>
            <a:chOff x="473780" y="1371600"/>
            <a:chExt cx="8365420" cy="5257801"/>
          </a:xfrm>
        </p:grpSpPr>
        <p:grpSp>
          <p:nvGrpSpPr>
            <p:cNvPr id="7" name="Group 3"/>
            <p:cNvGrpSpPr/>
            <p:nvPr/>
          </p:nvGrpSpPr>
          <p:grpSpPr>
            <a:xfrm>
              <a:off x="2209800" y="1447801"/>
              <a:ext cx="6629400" cy="1052882"/>
              <a:chOff x="1758051" y="0"/>
              <a:chExt cx="6889136" cy="1052882"/>
            </a:xfrm>
            <a:noFill/>
            <a:effectLst/>
          </p:grpSpPr>
          <p:sp>
            <p:nvSpPr>
              <p:cNvPr id="21" name="Pentagon 20"/>
              <p:cNvSpPr/>
              <p:nvPr/>
            </p:nvSpPr>
            <p:spPr>
              <a:xfrm rot="10800000">
                <a:off x="1758051" y="0"/>
                <a:ext cx="6889136" cy="1052882"/>
              </a:xfrm>
              <a:prstGeom prst="homePlate">
                <a:avLst/>
              </a:prstGeom>
              <a:grpFill/>
              <a:ln w="25400" cmpd="sng">
                <a:solidFill>
                  <a:schemeClr val="accent6"/>
                </a:solidFill>
              </a:ln>
            </p:spPr>
            <p:style>
              <a:lnRef idx="0">
                <a:schemeClr val="dk2">
                  <a:shade val="80000"/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l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2" name="Pentagon 4"/>
              <p:cNvSpPr/>
              <p:nvPr/>
            </p:nvSpPr>
            <p:spPr>
              <a:xfrm>
                <a:off x="2341823" y="0"/>
                <a:ext cx="6305364" cy="1052882"/>
              </a:xfrm>
              <a:prstGeom prst="rect">
                <a:avLst/>
              </a:prstGeom>
              <a:grpFill/>
              <a:ln w="254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92505" tIns="99060" rIns="184912" bIns="99060" numCol="1" spcCol="1270" anchor="ctr" anchorCtr="0">
                <a:noAutofit/>
              </a:bodyPr>
              <a:lstStyle/>
              <a:p>
                <a:pPr lvl="0" algn="l" defTabSz="11557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</a:pPr>
                <a:r>
                  <a:rPr lang="en-US" sz="2400" b="1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   PRODUCT FLOW</a:t>
                </a:r>
                <a:endParaRPr lang="en-US" sz="2400" b="1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Physical movement of goods and materials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</p:txBody>
          </p:sp>
        </p:grpSp>
        <p:grpSp>
          <p:nvGrpSpPr>
            <p:cNvPr id="8" name="Group 4"/>
            <p:cNvGrpSpPr/>
            <p:nvPr/>
          </p:nvGrpSpPr>
          <p:grpSpPr>
            <a:xfrm>
              <a:off x="1917644" y="2590801"/>
              <a:ext cx="6921555" cy="1600200"/>
              <a:chOff x="1472119" y="1102896"/>
              <a:chExt cx="7209045" cy="1620070"/>
            </a:xfrm>
            <a:noFill/>
            <a:effectLst/>
          </p:grpSpPr>
          <p:sp>
            <p:nvSpPr>
              <p:cNvPr id="19" name="Pentagon 18"/>
              <p:cNvSpPr/>
              <p:nvPr/>
            </p:nvSpPr>
            <p:spPr>
              <a:xfrm rot="10800000">
                <a:off x="1472119" y="1102896"/>
                <a:ext cx="7209045" cy="1620070"/>
              </a:xfrm>
              <a:prstGeom prst="homePlate">
                <a:avLst/>
              </a:prstGeom>
              <a:grpFill/>
              <a:ln w="25400" cmpd="sng">
                <a:solidFill>
                  <a:schemeClr val="accent6"/>
                </a:solidFill>
              </a:ln>
            </p:spPr>
            <p:style>
              <a:lnRef idx="0">
                <a:schemeClr val="dk2">
                  <a:shade val="80000"/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l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0" name="Pentagon 6"/>
              <p:cNvSpPr/>
              <p:nvPr/>
            </p:nvSpPr>
            <p:spPr>
              <a:xfrm>
                <a:off x="2282501" y="1102896"/>
                <a:ext cx="6398662" cy="1620070"/>
              </a:xfrm>
              <a:prstGeom prst="rect">
                <a:avLst/>
              </a:prstGeom>
              <a:grpFill/>
              <a:ln w="254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92505" tIns="99060" rIns="184912" bIns="99060" numCol="1" spcCol="1270" anchor="ctr" anchorCtr="0">
                <a:noAutofit/>
              </a:bodyPr>
              <a:lstStyle/>
              <a:p>
                <a:pPr lvl="0" algn="l" defTabSz="11557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</a:pPr>
                <a:r>
                  <a:rPr lang="en-US" sz="2400" b="1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    INFORMATION FLOW</a:t>
                </a:r>
                <a:endParaRPr lang="en-US" sz="2400" b="1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Enabling physical flow of products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Decision making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Supply chain collaborations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</p:txBody>
          </p:sp>
        </p:grpSp>
        <p:grpSp>
          <p:nvGrpSpPr>
            <p:cNvPr id="9" name="Group 6"/>
            <p:cNvGrpSpPr/>
            <p:nvPr/>
          </p:nvGrpSpPr>
          <p:grpSpPr>
            <a:xfrm>
              <a:off x="2212246" y="4267201"/>
              <a:ext cx="6626954" cy="990600"/>
              <a:chOff x="1773531" y="2829309"/>
              <a:chExt cx="6939181" cy="866876"/>
            </a:xfrm>
            <a:noFill/>
            <a:effectLst/>
          </p:grpSpPr>
          <p:sp>
            <p:nvSpPr>
              <p:cNvPr id="17" name="Pentagon 16"/>
              <p:cNvSpPr/>
              <p:nvPr/>
            </p:nvSpPr>
            <p:spPr>
              <a:xfrm rot="10800000">
                <a:off x="1773531" y="2829309"/>
                <a:ext cx="6939180" cy="866876"/>
              </a:xfrm>
              <a:prstGeom prst="homePlate">
                <a:avLst/>
              </a:prstGeom>
              <a:grpFill/>
              <a:ln w="25400" cmpd="sng">
                <a:solidFill>
                  <a:schemeClr val="accent6"/>
                </a:solidFill>
              </a:ln>
            </p:spPr>
            <p:style>
              <a:lnRef idx="0">
                <a:schemeClr val="dk2">
                  <a:shade val="80000"/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l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8" name="Pentagon 8"/>
              <p:cNvSpPr/>
              <p:nvPr/>
            </p:nvSpPr>
            <p:spPr>
              <a:xfrm>
                <a:off x="2362418" y="2829309"/>
                <a:ext cx="6350294" cy="866876"/>
              </a:xfrm>
              <a:prstGeom prst="rect">
                <a:avLst/>
              </a:prstGeom>
              <a:grpFill/>
              <a:ln w="254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92505" tIns="99060" rIns="184912" bIns="99060" numCol="1" spcCol="1270" anchor="ctr" anchorCtr="0">
                <a:noAutofit/>
              </a:bodyPr>
              <a:lstStyle/>
              <a:p>
                <a:pPr lvl="0" algn="l" defTabSz="11557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</a:pPr>
                <a:r>
                  <a:rPr lang="en-US" sz="2400" b="1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   CASH FLOW</a:t>
                </a:r>
                <a:endParaRPr lang="en-US" sz="2400" b="1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Management of working capital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</p:txBody>
          </p:sp>
        </p:grpSp>
        <p:grpSp>
          <p:nvGrpSpPr>
            <p:cNvPr id="10" name="Group 7"/>
            <p:cNvGrpSpPr/>
            <p:nvPr/>
          </p:nvGrpSpPr>
          <p:grpSpPr>
            <a:xfrm>
              <a:off x="2066154" y="5334001"/>
              <a:ext cx="6773046" cy="1217729"/>
              <a:chOff x="1637842" y="3801771"/>
              <a:chExt cx="7091443" cy="1217729"/>
            </a:xfrm>
            <a:noFill/>
            <a:effectLst/>
          </p:grpSpPr>
          <p:sp>
            <p:nvSpPr>
              <p:cNvPr id="15" name="Pentagon 14"/>
              <p:cNvSpPr/>
              <p:nvPr/>
            </p:nvSpPr>
            <p:spPr>
              <a:xfrm rot="10800000">
                <a:off x="1637842" y="3801771"/>
                <a:ext cx="7091443" cy="1217729"/>
              </a:xfrm>
              <a:prstGeom prst="homePlate">
                <a:avLst/>
              </a:prstGeom>
              <a:grpFill/>
              <a:ln w="25400" cmpd="sng">
                <a:solidFill>
                  <a:schemeClr val="accent6"/>
                </a:solidFill>
              </a:ln>
            </p:spPr>
            <p:style>
              <a:lnRef idx="0">
                <a:schemeClr val="dk2">
                  <a:shade val="80000"/>
                  <a:hueOff val="0"/>
                  <a:satOff val="0"/>
                  <a:lumOff val="0"/>
                  <a:alphaOff val="0"/>
                </a:schemeClr>
              </a:lnRef>
              <a:fillRef idx="3">
                <a:schemeClr val="lt1">
                  <a:hueOff val="0"/>
                  <a:satOff val="0"/>
                  <a:lumOff val="0"/>
                  <a:alphaOff val="0"/>
                </a:schemeClr>
              </a:fillRef>
              <a:effectRef idx="2">
                <a:schemeClr val="l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6" name="Pentagon 10"/>
              <p:cNvSpPr/>
              <p:nvPr/>
            </p:nvSpPr>
            <p:spPr>
              <a:xfrm>
                <a:off x="2372813" y="3801771"/>
                <a:ext cx="6356472" cy="1217729"/>
              </a:xfrm>
              <a:prstGeom prst="rect">
                <a:avLst/>
              </a:prstGeom>
              <a:grpFill/>
              <a:ln w="25400">
                <a:noFill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2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92505" tIns="91440" rIns="170688" bIns="91440" numCol="1" spcCol="1270" anchor="ctr" anchorCtr="0">
                <a:noAutofit/>
              </a:bodyPr>
              <a:lstStyle/>
              <a:p>
                <a:pPr lvl="0" algn="l" defTabSz="1066800">
                  <a:lnSpc>
                    <a:spcPct val="90000"/>
                  </a:lnSpc>
                  <a:spcBef>
                    <a:spcPct val="0"/>
                  </a:spcBef>
                  <a:spcAft>
                    <a:spcPts val="0"/>
                  </a:spcAft>
                </a:pPr>
                <a:r>
                  <a:rPr lang="en-US" sz="2000" b="1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   </a:t>
                </a:r>
                <a:r>
                  <a:rPr lang="en-US" sz="2400" b="1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DEMAND FLOW</a:t>
                </a:r>
                <a:endParaRPr lang="en-US" sz="2400" b="1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Detect and understand demand signals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  <a:p>
                <a:pPr marL="457200" lvl="1" indent="-228600" algn="l" defTabSz="977900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har char="••"/>
                </a:pPr>
                <a:r>
                  <a:rPr lang="en-US" sz="2000" kern="1200" dirty="0" smtClean="0">
                    <a:solidFill>
                      <a:srgbClr val="000000"/>
                    </a:solidFill>
                    <a:latin typeface="Constantia" pitchFamily="18" charset="0"/>
                    <a:cs typeface="Consolas" pitchFamily="49" charset="0"/>
                  </a:rPr>
                  <a:t>Synchronize demand vs. supply</a:t>
                </a:r>
                <a:endParaRPr lang="en-US" sz="2000" kern="1200" dirty="0">
                  <a:solidFill>
                    <a:srgbClr val="000000"/>
                  </a:solidFill>
                  <a:latin typeface="Constantia" pitchFamily="18" charset="0"/>
                  <a:cs typeface="Consolas" pitchFamily="49" charset="0"/>
                </a:endParaRPr>
              </a:p>
            </p:txBody>
          </p:sp>
        </p:grpSp>
        <p:pic>
          <p:nvPicPr>
            <p:cNvPr id="11" name="Picture 10" descr="Freight-Transport-World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09600" y="1371600"/>
              <a:ext cx="1981200" cy="1219201"/>
            </a:xfrm>
            <a:prstGeom prst="ellipse">
              <a:avLst/>
            </a:prstGeom>
            <a:noFill/>
            <a:ln w="12700">
              <a:solidFill>
                <a:schemeClr val="bg1">
                  <a:lumMod val="65000"/>
                </a:schemeClr>
              </a:solidFill>
            </a:ln>
            <a:effectLst/>
          </p:spPr>
        </p:pic>
        <p:pic>
          <p:nvPicPr>
            <p:cNvPr id="12" name="Picture 11" descr="Currency on wheel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09600" y="4191001"/>
              <a:ext cx="1981200" cy="1095375"/>
            </a:xfrm>
            <a:prstGeom prst="ellips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  <a:effectLst/>
          </p:spPr>
        </p:pic>
        <p:pic>
          <p:nvPicPr>
            <p:cNvPr id="13" name="Picture 12" descr="customer1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73780" y="5334001"/>
              <a:ext cx="2124903" cy="1295400"/>
            </a:xfrm>
            <a:prstGeom prst="ellips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  <a:effectLst/>
          </p:spPr>
        </p:pic>
        <p:pic>
          <p:nvPicPr>
            <p:cNvPr id="14" name="Picture 13" descr="TechVision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9600" y="2743201"/>
              <a:ext cx="1981200" cy="1371600"/>
            </a:xfrm>
            <a:prstGeom prst="ellipse">
              <a:avLst/>
            </a:prstGeom>
            <a:ln w="12700">
              <a:solidFill>
                <a:schemeClr val="bg1">
                  <a:lumMod val="65000"/>
                </a:schemeClr>
              </a:solidFill>
            </a:ln>
            <a:effectLst/>
          </p:spPr>
        </p:pic>
      </p:grpSp>
      <p:sp>
        <p:nvSpPr>
          <p:cNvPr id="23" name="TextBox 22"/>
          <p:cNvSpPr txBox="1"/>
          <p:nvPr/>
        </p:nvSpPr>
        <p:spPr>
          <a:xfrm>
            <a:off x="4953000" y="6172200"/>
            <a:ext cx="4038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dirty="0" smtClean="0">
                <a:solidFill>
                  <a:srgbClr val="000000"/>
                </a:solidFill>
                <a:latin typeface="Constantia" pitchFamily="18" charset="0"/>
              </a:rPr>
              <a:t>Source: Figure 1.8</a:t>
            </a:r>
            <a:endParaRPr lang="en-US" sz="1400" dirty="0">
              <a:solidFill>
                <a:srgbClr val="000000"/>
              </a:solidFill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/>
              <a:t>Major Supply Chain Issues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52713451-F6E1-4628-A8E3-1405590B0C33}" type="slidenum">
              <a:rPr lang="en-US" smtClean="0"/>
              <a:pPr/>
              <a:t>14</a:t>
            </a:fld>
            <a:endParaRPr lang="en-US" dirty="0"/>
          </a:p>
        </p:txBody>
      </p:sp>
      <p:grpSp>
        <p:nvGrpSpPr>
          <p:cNvPr id="31" name="Group 30"/>
          <p:cNvGrpSpPr/>
          <p:nvPr/>
        </p:nvGrpSpPr>
        <p:grpSpPr>
          <a:xfrm>
            <a:off x="152400" y="1981200"/>
            <a:ext cx="8763000" cy="4276765"/>
            <a:chOff x="-304800" y="1981200"/>
            <a:chExt cx="8754551" cy="4276765"/>
          </a:xfrm>
        </p:grpSpPr>
        <p:sp>
          <p:nvSpPr>
            <p:cNvPr id="7" name="Trapèze 6"/>
            <p:cNvSpPr/>
            <p:nvPr/>
          </p:nvSpPr>
          <p:spPr>
            <a:xfrm>
              <a:off x="3079573" y="3365462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Cost and </a:t>
              </a:r>
            </a:p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value</a:t>
              </a:r>
            </a:p>
          </p:txBody>
        </p:sp>
        <p:sp>
          <p:nvSpPr>
            <p:cNvPr id="8" name="Trapèze 6"/>
            <p:cNvSpPr/>
            <p:nvPr/>
          </p:nvSpPr>
          <p:spPr>
            <a:xfrm>
              <a:off x="3081835" y="1981200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Information</a:t>
              </a:r>
            </a:p>
          </p:txBody>
        </p:sp>
        <p:sp>
          <p:nvSpPr>
            <p:cNvPr id="9" name="Trapèze 6"/>
            <p:cNvSpPr/>
            <p:nvPr/>
          </p:nvSpPr>
          <p:spPr>
            <a:xfrm>
              <a:off x="3077310" y="4749726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9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Organizational relationships</a:t>
              </a:r>
            </a:p>
          </p:txBody>
        </p:sp>
        <p:sp>
          <p:nvSpPr>
            <p:cNvPr id="10" name="Trapèze 6"/>
            <p:cNvSpPr/>
            <p:nvPr/>
          </p:nvSpPr>
          <p:spPr>
            <a:xfrm>
              <a:off x="1371600" y="4057594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Inventory deployment</a:t>
              </a:r>
            </a:p>
          </p:txBody>
        </p:sp>
        <p:sp>
          <p:nvSpPr>
            <p:cNvPr id="11" name="Trapèze 6"/>
            <p:cNvSpPr/>
            <p:nvPr/>
          </p:nvSpPr>
          <p:spPr>
            <a:xfrm>
              <a:off x="1373863" y="2673330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Complexity </a:t>
              </a:r>
            </a:p>
          </p:txBody>
        </p:sp>
        <p:sp>
          <p:nvSpPr>
            <p:cNvPr id="12" name="Trapèze 6"/>
            <p:cNvSpPr/>
            <p:nvPr/>
          </p:nvSpPr>
          <p:spPr>
            <a:xfrm>
              <a:off x="4787546" y="4057594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Technology</a:t>
              </a:r>
            </a:p>
          </p:txBody>
        </p:sp>
        <p:sp>
          <p:nvSpPr>
            <p:cNvPr id="13" name="Trapèze 6"/>
            <p:cNvSpPr/>
            <p:nvPr/>
          </p:nvSpPr>
          <p:spPr>
            <a:xfrm>
              <a:off x="4789808" y="2673330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Performance measurement</a:t>
              </a:r>
            </a:p>
          </p:txBody>
        </p:sp>
        <p:sp>
          <p:nvSpPr>
            <p:cNvPr id="14" name="Trapèze 6"/>
            <p:cNvSpPr/>
            <p:nvPr/>
          </p:nvSpPr>
          <p:spPr>
            <a:xfrm>
              <a:off x="6495519" y="3365462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Supply chain security</a:t>
              </a:r>
            </a:p>
          </p:txBody>
        </p:sp>
        <p:sp>
          <p:nvSpPr>
            <p:cNvPr id="15" name="Trapèze 6"/>
            <p:cNvSpPr/>
            <p:nvPr/>
          </p:nvSpPr>
          <p:spPr>
            <a:xfrm>
              <a:off x="6497781" y="1981200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9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Transportation management</a:t>
              </a:r>
            </a:p>
          </p:txBody>
        </p:sp>
        <p:sp>
          <p:nvSpPr>
            <p:cNvPr id="16" name="Trapèze 6"/>
            <p:cNvSpPr/>
            <p:nvPr/>
          </p:nvSpPr>
          <p:spPr>
            <a:xfrm>
              <a:off x="6493256" y="4749726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Talent management</a:t>
              </a:r>
            </a:p>
          </p:txBody>
        </p:sp>
        <p:sp>
          <p:nvSpPr>
            <p:cNvPr id="17" name="ZoneTexte 40"/>
            <p:cNvSpPr txBox="1"/>
            <p:nvPr/>
          </p:nvSpPr>
          <p:spPr>
            <a:xfrm>
              <a:off x="1521839" y="4919558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3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18" name="ZoneTexte 41"/>
            <p:cNvSpPr txBox="1"/>
            <p:nvPr/>
          </p:nvSpPr>
          <p:spPr>
            <a:xfrm>
              <a:off x="3259677" y="4245156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5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19" name="ZoneTexte 46"/>
            <p:cNvSpPr txBox="1"/>
            <p:nvPr/>
          </p:nvSpPr>
          <p:spPr>
            <a:xfrm>
              <a:off x="4967650" y="3532230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7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0" name="ZoneTexte 47"/>
            <p:cNvSpPr txBox="1"/>
            <p:nvPr/>
          </p:nvSpPr>
          <p:spPr>
            <a:xfrm>
              <a:off x="4967650" y="4919558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8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1" name="ZoneTexte 48"/>
            <p:cNvSpPr txBox="1"/>
            <p:nvPr/>
          </p:nvSpPr>
          <p:spPr>
            <a:xfrm>
              <a:off x="6675623" y="4245156"/>
              <a:ext cx="69375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10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2" name="ZoneTexte 49"/>
            <p:cNvSpPr txBox="1"/>
            <p:nvPr/>
          </p:nvSpPr>
          <p:spPr>
            <a:xfrm>
              <a:off x="6675623" y="5611634"/>
              <a:ext cx="69375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11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4" name="ZoneTexte 51"/>
            <p:cNvSpPr txBox="1"/>
            <p:nvPr/>
          </p:nvSpPr>
          <p:spPr>
            <a:xfrm>
              <a:off x="3259677" y="2857829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4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5" name="ZoneTexte 52"/>
            <p:cNvSpPr txBox="1"/>
            <p:nvPr/>
          </p:nvSpPr>
          <p:spPr>
            <a:xfrm>
              <a:off x="3259677" y="5611634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6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6" name="ZoneTexte 53"/>
            <p:cNvSpPr txBox="1"/>
            <p:nvPr/>
          </p:nvSpPr>
          <p:spPr>
            <a:xfrm>
              <a:off x="6675623" y="2857829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9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8" name="Trapèze 6"/>
            <p:cNvSpPr/>
            <p:nvPr/>
          </p:nvSpPr>
          <p:spPr>
            <a:xfrm>
              <a:off x="-304800" y="3352800"/>
              <a:ext cx="1951970" cy="1303766"/>
            </a:xfrm>
            <a:custGeom>
              <a:avLst/>
              <a:gdLst/>
              <a:ahLst/>
              <a:cxnLst/>
              <a:rect l="l" t="t" r="r" b="b"/>
              <a:pathLst>
                <a:path w="2304257" h="1728192">
                  <a:moveTo>
                    <a:pt x="396326" y="0"/>
                  </a:moveTo>
                  <a:lnTo>
                    <a:pt x="1907930" y="0"/>
                  </a:lnTo>
                  <a:lnTo>
                    <a:pt x="2304256" y="864096"/>
                  </a:lnTo>
                  <a:lnTo>
                    <a:pt x="2304257" y="864096"/>
                  </a:lnTo>
                  <a:lnTo>
                    <a:pt x="1907931" y="1728192"/>
                  </a:lnTo>
                  <a:lnTo>
                    <a:pt x="396327" y="1728192"/>
                  </a:lnTo>
                  <a:lnTo>
                    <a:pt x="1" y="864096"/>
                  </a:lnTo>
                  <a:lnTo>
                    <a:pt x="0" y="864096"/>
                  </a:lnTo>
                  <a:close/>
                </a:path>
              </a:pathLst>
            </a:cu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cene3d>
              <a:camera prst="orthographicFront">
                <a:rot lat="0" lon="0" rev="0"/>
              </a:camera>
              <a:lightRig rig="contrasting" dir="t">
                <a:rot lat="0" lon="0" rev="1500000"/>
              </a:lightRig>
            </a:scene3d>
            <a:sp3d prstMaterial="metal">
              <a:bevelT w="88900" h="88900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b="1" dirty="0" smtClean="0">
                <a:solidFill>
                  <a:schemeClr val="accent6">
                    <a:lumMod val="75000"/>
                  </a:schemeClr>
                </a:solidFill>
                <a:latin typeface="Constantia" pitchFamily="18" charset="0"/>
              </a:endParaRPr>
            </a:p>
            <a:p>
              <a:pPr algn="ctr"/>
              <a:r>
                <a:rPr lang="en-US" sz="2000" b="1" dirty="0" smtClean="0">
                  <a:solidFill>
                    <a:schemeClr val="accent6">
                      <a:lumMod val="75000"/>
                    </a:schemeClr>
                  </a:solidFill>
                  <a:latin typeface="Constantia" pitchFamily="18" charset="0"/>
                </a:rPr>
                <a:t>Supply chain network </a:t>
              </a:r>
            </a:p>
            <a:p>
              <a:pPr algn="ctr"/>
              <a:endParaRPr lang="en-US" dirty="0">
                <a:solidFill>
                  <a:schemeClr val="accent6">
                    <a:lumMod val="75000"/>
                  </a:schemeClr>
                </a:solidFill>
                <a:latin typeface="Rockwell" pitchFamily="18" charset="0"/>
              </a:endParaRPr>
            </a:p>
          </p:txBody>
        </p:sp>
        <p:sp>
          <p:nvSpPr>
            <p:cNvPr id="29" name="ZoneTexte 50"/>
            <p:cNvSpPr txBox="1"/>
            <p:nvPr/>
          </p:nvSpPr>
          <p:spPr>
            <a:xfrm>
              <a:off x="-156824" y="4211700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1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  <p:sp>
          <p:nvSpPr>
            <p:cNvPr id="23" name="ZoneTexte 50"/>
            <p:cNvSpPr txBox="1"/>
            <p:nvPr/>
          </p:nvSpPr>
          <p:spPr>
            <a:xfrm>
              <a:off x="1521839" y="3532230"/>
              <a:ext cx="43912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fr-FR" sz="3600" b="1" dirty="0" smtClean="0">
                  <a:solidFill>
                    <a:srgbClr val="993366"/>
                  </a:solidFill>
                  <a:latin typeface="Rockwell" pitchFamily="18" charset="0"/>
                </a:rPr>
                <a:t>2</a:t>
              </a:r>
              <a:endParaRPr lang="fr-FR" sz="3600" b="1" dirty="0">
                <a:solidFill>
                  <a:srgbClr val="993366"/>
                </a:solidFill>
                <a:latin typeface="Rockwell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Supply Chain Issues </a:t>
            </a:r>
            <a:r>
              <a:rPr lang="en-US" sz="2800" i="1" dirty="0" smtClean="0"/>
              <a:t>(continued)</a:t>
            </a:r>
            <a:endParaRPr lang="en-US" i="1" dirty="0"/>
          </a:p>
        </p:txBody>
      </p:sp>
      <p:sp>
        <p:nvSpPr>
          <p:cNvPr id="12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2713451-F6E1-4628-A8E3-1405590B0C3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152400" y="6172200"/>
            <a:ext cx="8763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Images courtesy of (left to right) </a:t>
            </a:r>
            <a:r>
              <a:rPr lang="en-US" sz="1000" dirty="0" err="1" smtClean="0">
                <a:solidFill>
                  <a:schemeClr val="bg2"/>
                </a:solidFill>
                <a:latin typeface="Rockwell" pitchFamily="18" charset="0"/>
              </a:rPr>
              <a:t>Elemica</a:t>
            </a:r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, The </a:t>
            </a:r>
            <a:r>
              <a:rPr lang="en-US" sz="1000" dirty="0" err="1" smtClean="0">
                <a:solidFill>
                  <a:schemeClr val="bg2"/>
                </a:solidFill>
                <a:latin typeface="Rockwell" pitchFamily="18" charset="0"/>
              </a:rPr>
              <a:t>Mudd</a:t>
            </a:r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 Partnership, </a:t>
            </a:r>
            <a:r>
              <a:rPr lang="en-US" sz="1000" dirty="0" err="1" smtClean="0">
                <a:solidFill>
                  <a:schemeClr val="bg2"/>
                </a:solidFill>
                <a:latin typeface="Rockwell" pitchFamily="18" charset="0"/>
              </a:rPr>
              <a:t>Qstrock</a:t>
            </a:r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 Inventory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228600" y="1371600"/>
            <a:ext cx="8762999" cy="4642163"/>
            <a:chOff x="228600" y="1371600"/>
            <a:chExt cx="8762999" cy="4642163"/>
          </a:xfrm>
        </p:grpSpPr>
        <p:pic>
          <p:nvPicPr>
            <p:cNvPr id="33" name="Picture 32" descr="The-Mudd-Partnership-Managing-Complexity-for-Super-Performance-1024x858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429000" y="2286000"/>
              <a:ext cx="2514600" cy="1295400"/>
            </a:xfrm>
            <a:prstGeom prst="rect">
              <a:avLst/>
            </a:prstGeom>
          </p:spPr>
        </p:pic>
        <p:grpSp>
          <p:nvGrpSpPr>
            <p:cNvPr id="32" name="Group 31"/>
            <p:cNvGrpSpPr/>
            <p:nvPr/>
          </p:nvGrpSpPr>
          <p:grpSpPr>
            <a:xfrm>
              <a:off x="228600" y="1371600"/>
              <a:ext cx="8762999" cy="4642163"/>
              <a:chOff x="228600" y="1371600"/>
              <a:chExt cx="8762999" cy="4642163"/>
            </a:xfrm>
          </p:grpSpPr>
          <p:pic>
            <p:nvPicPr>
              <p:cNvPr id="31" name="Picture 30" descr="bigstock-A-surplus-or-oversupply-of-pro-38532283.jpg"/>
              <p:cNvPicPr>
                <a:picLocks noChangeAspect="1"/>
              </p:cNvPicPr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6400800" y="2286000"/>
                <a:ext cx="2286000" cy="1295400"/>
              </a:xfrm>
              <a:prstGeom prst="rect">
                <a:avLst/>
              </a:prstGeom>
            </p:spPr>
          </p:pic>
          <p:grpSp>
            <p:nvGrpSpPr>
              <p:cNvPr id="110" name="Group 109"/>
              <p:cNvGrpSpPr/>
              <p:nvPr/>
            </p:nvGrpSpPr>
            <p:grpSpPr>
              <a:xfrm>
                <a:off x="228600" y="1371600"/>
                <a:ext cx="8762999" cy="4642163"/>
                <a:chOff x="228600" y="2057399"/>
                <a:chExt cx="8762999" cy="4114801"/>
              </a:xfrm>
            </p:grpSpPr>
            <p:grpSp>
              <p:nvGrpSpPr>
                <p:cNvPr id="111" name="Group 10"/>
                <p:cNvGrpSpPr/>
                <p:nvPr/>
              </p:nvGrpSpPr>
              <p:grpSpPr>
                <a:xfrm>
                  <a:off x="304800" y="4035294"/>
                  <a:ext cx="2965619" cy="2029609"/>
                  <a:chOff x="67213" y="2335849"/>
                  <a:chExt cx="2398350" cy="3091607"/>
                </a:xfrm>
              </p:grpSpPr>
              <p:sp>
                <p:nvSpPr>
                  <p:cNvPr id="133" name="Rectangle 132"/>
                  <p:cNvSpPr/>
                  <p:nvPr/>
                </p:nvSpPr>
                <p:spPr>
                  <a:xfrm>
                    <a:off x="124513" y="2687699"/>
                    <a:ext cx="2341050" cy="2299753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</p:sp>
              <p:sp>
                <p:nvSpPr>
                  <p:cNvPr id="134" name="Rectangle 133"/>
                  <p:cNvSpPr/>
                  <p:nvPr/>
                </p:nvSpPr>
                <p:spPr>
                  <a:xfrm>
                    <a:off x="67213" y="2335849"/>
                    <a:ext cx="2280101" cy="3091607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35560" tIns="35560" rIns="35560" bIns="35560" numCol="1" spcCol="1270" anchor="t" anchorCtr="0">
                    <a:noAutofit/>
                  </a:bodyPr>
                  <a:lstStyle/>
                  <a:p>
                    <a:pPr marL="274320" marR="0" lvl="1" indent="-274320" defTabSz="6223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0"/>
                      </a:spcAft>
                      <a:buClr>
                        <a:srgbClr val="9BBB59"/>
                      </a:buClr>
                      <a:buSzPct val="80000"/>
                      <a:tabLst/>
                      <a:defRPr/>
                    </a:pPr>
                    <a:r>
                      <a:rPr lang="en-US" b="1" dirty="0" smtClean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Constantia" pitchFamily="18" charset="0"/>
                      </a:rPr>
                      <a:t>The challenges</a:t>
                    </a:r>
                  </a:p>
                  <a:p>
                    <a:pPr marL="274320" marR="0" lvl="1" indent="-274320" defTabSz="6223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0"/>
                      </a:spcAft>
                      <a:buClr>
                        <a:schemeClr val="accent6"/>
                      </a:buClr>
                      <a:buSzPct val="80000"/>
                      <a:buFont typeface="Wingdings 2" pitchFamily="18" charset="2"/>
                      <a:buChar char="Ù"/>
                      <a:tabLst/>
                      <a:defRPr/>
                    </a:pPr>
                    <a:r>
                      <a:rPr lang="en-US" dirty="0" smtClean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Constantia" pitchFamily="18" charset="0"/>
                      </a:rPr>
                      <a:t>Network system (facilities and supporting transportation services) must be capable and flexible to respond and change with market dynamics.</a:t>
                    </a:r>
                  </a:p>
                </p:txBody>
              </p:sp>
            </p:grpSp>
            <p:grpSp>
              <p:nvGrpSpPr>
                <p:cNvPr id="112" name="Group 11"/>
                <p:cNvGrpSpPr/>
                <p:nvPr/>
              </p:nvGrpSpPr>
              <p:grpSpPr>
                <a:xfrm>
                  <a:off x="228600" y="2057401"/>
                  <a:ext cx="2971800" cy="800668"/>
                  <a:chOff x="-15797" y="41746"/>
                  <a:chExt cx="2536632" cy="494570"/>
                </a:xfrm>
              </p:grpSpPr>
              <p:sp>
                <p:nvSpPr>
                  <p:cNvPr id="131" name="Rectangle 130"/>
                  <p:cNvSpPr/>
                  <p:nvPr/>
                </p:nvSpPr>
                <p:spPr>
                  <a:xfrm>
                    <a:off x="-15797" y="41746"/>
                    <a:ext cx="2536632" cy="458934"/>
                  </a:xfrm>
                  <a:prstGeom prst="rect">
                    <a:avLst/>
                  </a:prstGeom>
                  <a:solidFill>
                    <a:schemeClr val="accent6"/>
                  </a:solidFill>
                  <a:ln w="25400" cap="flat" cmpd="sng" algn="ctr">
                    <a:noFill/>
                    <a:prstDash val="solid"/>
                  </a:ln>
                  <a:effectLst>
                    <a:outerShdw blurRad="149987" dist="250190" dir="8460000" algn="ctr">
                      <a:srgbClr val="000000">
                        <a:alpha val="28000"/>
                      </a:srgb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contrasting" dir="t">
                      <a:rot lat="0" lon="0" rev="1500000"/>
                    </a:lightRig>
                  </a:scene3d>
                  <a:sp3d prstMaterial="metal">
                    <a:bevelT w="88900" h="88900"/>
                  </a:sp3d>
                </p:spPr>
              </p:sp>
              <p:sp>
                <p:nvSpPr>
                  <p:cNvPr id="132" name="Rectangle 131"/>
                  <p:cNvSpPr/>
                  <p:nvPr/>
                </p:nvSpPr>
                <p:spPr>
                  <a:xfrm>
                    <a:off x="-15796" y="41746"/>
                    <a:ext cx="2469879" cy="49457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45720" tIns="45720" rIns="45720" bIns="45720" numCol="1" spcCol="1270" anchor="ctr" anchorCtr="0">
                    <a:noAutofit/>
                  </a:bodyPr>
                  <a:lstStyle/>
                  <a:p>
                    <a:pPr marL="0" marR="0" lvl="0" indent="0" algn="ctr" defTabSz="800100" eaLnBrk="1" fontAlgn="auto" latinLnBrk="0" hangingPunct="1">
                      <a:lnSpc>
                        <a:spcPct val="90000"/>
                      </a:lnSpc>
                      <a:spcBef>
                        <a:spcPct val="0"/>
                      </a:spcBef>
                      <a:spcAft>
                        <a:spcPct val="3500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r>
                      <a:rPr kumimoji="0" lang="en-US" sz="2200" b="1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sysClr val="window" lastClr="FFFFFF"/>
                        </a:solidFill>
                        <a:effectLst/>
                        <a:uLnTx/>
                        <a:uFillTx/>
                        <a:latin typeface="Constantia" pitchFamily="18" charset="0"/>
                      </a:rPr>
                      <a:t>Supply</a:t>
                    </a:r>
                    <a:r>
                      <a:rPr kumimoji="0" lang="en-US" sz="2200" b="1" i="0" u="none" strike="noStrike" kern="0" cap="none" spc="0" normalizeH="0" noProof="0" dirty="0" smtClean="0">
                        <a:ln>
                          <a:noFill/>
                        </a:ln>
                        <a:solidFill>
                          <a:sysClr val="window" lastClr="FFFFFF"/>
                        </a:solidFill>
                        <a:effectLst/>
                        <a:uLnTx/>
                        <a:uFillTx/>
                        <a:latin typeface="Constantia" pitchFamily="18" charset="0"/>
                      </a:rPr>
                      <a:t> Chain Network</a:t>
                    </a:r>
                    <a:endParaRPr kumimoji="0" lang="en-US" sz="2200" b="0" i="0" u="none" strike="noStrike" kern="1200" cap="none" spc="0" normalizeH="0" baseline="0" noProof="0" dirty="0" smtClean="0">
                      <a:ln>
                        <a:noFill/>
                      </a:ln>
                      <a:solidFill>
                        <a:sysClr val="window" lastClr="FFFFFF"/>
                      </a:solidFill>
                      <a:effectLst/>
                      <a:uLnTx/>
                      <a:uFillTx/>
                      <a:latin typeface="Constantia" pitchFamily="18" charset="0"/>
                    </a:endParaRPr>
                  </a:p>
                </p:txBody>
              </p:sp>
            </p:grpSp>
            <p:grpSp>
              <p:nvGrpSpPr>
                <p:cNvPr id="113" name="Group 9"/>
                <p:cNvGrpSpPr/>
                <p:nvPr/>
              </p:nvGrpSpPr>
              <p:grpSpPr>
                <a:xfrm>
                  <a:off x="3352801" y="4083704"/>
                  <a:ext cx="2743203" cy="1859489"/>
                  <a:chOff x="2864305" y="2418054"/>
                  <a:chExt cx="2478760" cy="2712696"/>
                </a:xfrm>
              </p:grpSpPr>
              <p:sp>
                <p:nvSpPr>
                  <p:cNvPr id="129" name="Rectangle 128"/>
                  <p:cNvSpPr/>
                  <p:nvPr/>
                </p:nvSpPr>
                <p:spPr>
                  <a:xfrm>
                    <a:off x="3002015" y="2687699"/>
                    <a:ext cx="2341050" cy="2299753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</p:sp>
              <p:sp>
                <p:nvSpPr>
                  <p:cNvPr id="130" name="Rectangle 129"/>
                  <p:cNvSpPr/>
                  <p:nvPr/>
                </p:nvSpPr>
                <p:spPr>
                  <a:xfrm>
                    <a:off x="2864305" y="2418054"/>
                    <a:ext cx="2341049" cy="2712696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35560" tIns="35560" rIns="35560" bIns="35560" numCol="1" spcCol="1270" anchor="t" anchorCtr="0">
                    <a:noAutofit/>
                  </a:bodyPr>
                  <a:lstStyle/>
                  <a:p>
                    <a:pPr marL="274320" marR="0" lvl="1" indent="-274320" defTabSz="6223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0"/>
                      </a:spcAft>
                      <a:buClr>
                        <a:srgbClr val="4BACC6">
                          <a:lumMod val="75000"/>
                        </a:srgbClr>
                      </a:buClr>
                      <a:buSzPct val="80000"/>
                      <a:tabLst/>
                      <a:defRPr/>
                    </a:pPr>
                    <a:r>
                      <a:rPr kumimoji="0" lang="en-US" b="1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effectLst/>
                        <a:uLnTx/>
                        <a:uFillTx/>
                        <a:latin typeface="Constantia" pitchFamily="18" charset="0"/>
                      </a:rPr>
                      <a:t>The challenges</a:t>
                    </a:r>
                  </a:p>
                  <a:p>
                    <a:pPr marL="274320" lvl="1" indent="-274320" defTabSz="622300">
                      <a:spcBef>
                        <a:spcPct val="0"/>
                      </a:spcBef>
                      <a:buClr>
                        <a:srgbClr val="4BACC6">
                          <a:lumMod val="75000"/>
                        </a:srgbClr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kern="0" dirty="0" smtClean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Constantia" pitchFamily="18" charset="0"/>
                      </a:rPr>
                      <a:t>Increased requirements in simplifying and continually evaluating areas of complexity in the various aspects of supply chains</a:t>
                    </a:r>
                  </a:p>
                </p:txBody>
              </p:sp>
            </p:grpSp>
            <p:grpSp>
              <p:nvGrpSpPr>
                <p:cNvPr id="114" name="Group 10"/>
                <p:cNvGrpSpPr/>
                <p:nvPr/>
              </p:nvGrpSpPr>
              <p:grpSpPr>
                <a:xfrm>
                  <a:off x="3276599" y="2057401"/>
                  <a:ext cx="2819401" cy="742976"/>
                  <a:chOff x="2808196" y="41746"/>
                  <a:chExt cx="2596540" cy="458934"/>
                </a:xfrm>
              </p:grpSpPr>
              <p:sp>
                <p:nvSpPr>
                  <p:cNvPr id="127" name="Rectangle 126"/>
                  <p:cNvSpPr/>
                  <p:nvPr/>
                </p:nvSpPr>
                <p:spPr>
                  <a:xfrm>
                    <a:off x="2808196" y="41746"/>
                    <a:ext cx="2526362" cy="458934"/>
                  </a:xfrm>
                  <a:prstGeom prst="rect">
                    <a:avLst/>
                  </a:prstGeom>
                  <a:solidFill>
                    <a:srgbClr val="4BACC6"/>
                  </a:solidFill>
                  <a:ln w="25400" cap="flat" cmpd="sng" algn="ctr">
                    <a:noFill/>
                    <a:prstDash val="solid"/>
                  </a:ln>
                  <a:effectLst>
                    <a:outerShdw blurRad="149987" dist="250190" dir="8460000" algn="ctr">
                      <a:srgbClr val="000000">
                        <a:alpha val="28000"/>
                      </a:srgb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contrasting" dir="t">
                      <a:rot lat="0" lon="0" rev="1500000"/>
                    </a:lightRig>
                  </a:scene3d>
                  <a:sp3d prstMaterial="metal">
                    <a:bevelT w="88900" h="88900"/>
                  </a:sp3d>
                </p:spPr>
                <p:txBody>
                  <a:bodyPr/>
                  <a:lstStyle/>
                  <a:p>
                    <a:pPr marL="0" marR="0" lvl="0" indent="0" defTabSz="91440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2200" b="0" i="0" u="none" strike="noStrike" kern="0" cap="none" spc="0" normalizeH="0" baseline="0" noProof="0" dirty="0">
                      <a:ln>
                        <a:noFill/>
                      </a:ln>
                      <a:solidFill>
                        <a:sysClr val="window" lastClr="FFFFFF"/>
                      </a:solidFill>
                      <a:effectLst/>
                      <a:uLnTx/>
                      <a:uFillTx/>
                      <a:latin typeface="Constantia" pitchFamily="18" charset="0"/>
                    </a:endParaRPr>
                  </a:p>
                </p:txBody>
              </p:sp>
              <p:sp>
                <p:nvSpPr>
                  <p:cNvPr id="128" name="Rectangle 127"/>
                  <p:cNvSpPr/>
                  <p:nvPr/>
                </p:nvSpPr>
                <p:spPr>
                  <a:xfrm>
                    <a:off x="2878374" y="41747"/>
                    <a:ext cx="2526362" cy="417212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45720" tIns="45720" rIns="45720" bIns="45720" numCol="1" spcCol="1270" anchor="ctr" anchorCtr="0">
                    <a:noAutofit/>
                  </a:bodyPr>
                  <a:lstStyle/>
                  <a:p>
                    <a:pPr lvl="0" algn="ctr" defTabSz="800100">
                      <a:lnSpc>
                        <a:spcPct val="90000"/>
                      </a:lnSpc>
                      <a:spcBef>
                        <a:spcPct val="0"/>
                      </a:spcBef>
                      <a:spcAft>
                        <a:spcPct val="35000"/>
                      </a:spcAft>
                    </a:pPr>
                    <a:r>
                      <a:rPr lang="en-US" sz="2200" b="1" kern="0" dirty="0" smtClean="0">
                        <a:solidFill>
                          <a:sysClr val="window" lastClr="FFFFFF"/>
                        </a:solidFill>
                        <a:latin typeface="Constantia" pitchFamily="18" charset="0"/>
                      </a:rPr>
                      <a:t>Complexity</a:t>
                    </a:r>
                    <a:endParaRPr kumimoji="0" lang="en-US" sz="2200" b="0" i="0" u="none" strike="noStrike" kern="1200" cap="none" spc="0" normalizeH="0" baseline="0" noProof="0" dirty="0" smtClean="0">
                      <a:ln>
                        <a:noFill/>
                      </a:ln>
                      <a:solidFill>
                        <a:sysClr val="window" lastClr="FFFFFF"/>
                      </a:solidFill>
                      <a:effectLst/>
                      <a:uLnTx/>
                      <a:uFillTx/>
                      <a:latin typeface="Constantia" pitchFamily="18" charset="0"/>
                    </a:endParaRPr>
                  </a:p>
                </p:txBody>
              </p:sp>
            </p:grpSp>
            <p:grpSp>
              <p:nvGrpSpPr>
                <p:cNvPr id="115" name="Group 12"/>
                <p:cNvGrpSpPr/>
                <p:nvPr/>
              </p:nvGrpSpPr>
              <p:grpSpPr>
                <a:xfrm>
                  <a:off x="6172200" y="4083703"/>
                  <a:ext cx="2743202" cy="2045438"/>
                  <a:chOff x="5586889" y="2418057"/>
                  <a:chExt cx="2633684" cy="2983968"/>
                </a:xfrm>
              </p:grpSpPr>
              <p:sp>
                <p:nvSpPr>
                  <p:cNvPr id="125" name="Rectangle 124"/>
                  <p:cNvSpPr/>
                  <p:nvPr/>
                </p:nvSpPr>
                <p:spPr>
                  <a:xfrm>
                    <a:off x="5879518" y="2687699"/>
                    <a:ext cx="2341050" cy="2299753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</p:sp>
              <p:sp>
                <p:nvSpPr>
                  <p:cNvPr id="126" name="Rectangle 125"/>
                  <p:cNvSpPr/>
                  <p:nvPr/>
                </p:nvSpPr>
                <p:spPr>
                  <a:xfrm>
                    <a:off x="5586889" y="2418057"/>
                    <a:ext cx="2633684" cy="2983968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35560" tIns="35560" rIns="35560" bIns="35560" numCol="1" spcCol="1270" anchor="t" anchorCtr="0">
                    <a:noAutofit/>
                  </a:bodyPr>
                  <a:lstStyle/>
                  <a:p>
                    <a:pPr marL="274320" marR="0" lvl="1" indent="-274320" defTabSz="62230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ts val="0"/>
                      </a:spcAft>
                      <a:buClr>
                        <a:srgbClr val="8064A2"/>
                      </a:buClr>
                      <a:buSzPct val="80000"/>
                      <a:tabLst/>
                      <a:defRPr/>
                    </a:pPr>
                    <a:r>
                      <a:rPr kumimoji="0" lang="en-US" b="1" i="0" u="none" strike="noStrike" kern="0" cap="none" spc="0" normalizeH="0" baseline="0" noProof="0" dirty="0" smtClean="0">
                        <a:ln>
                          <a:noFill/>
                        </a:ln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effectLst/>
                        <a:uLnTx/>
                        <a:uFillTx/>
                        <a:latin typeface="Constantia" pitchFamily="18" charset="0"/>
                      </a:rPr>
                      <a:t>The challenges</a:t>
                    </a:r>
                  </a:p>
                  <a:p>
                    <a:pPr marL="274320" lvl="1" indent="-274320" defTabSz="622300">
                      <a:spcBef>
                        <a:spcPct val="0"/>
                      </a:spcBef>
                      <a:buClr>
                        <a:srgbClr val="8064A2"/>
                      </a:buClr>
                      <a:buSzPct val="80000"/>
                      <a:buFont typeface="Wingdings 2" pitchFamily="18" charset="2"/>
                      <a:buChar char="Ù"/>
                    </a:pPr>
                    <a:r>
                      <a:rPr lang="en-US" kern="0" dirty="0" smtClean="0">
                        <a:solidFill>
                          <a:sysClr val="windowText" lastClr="000000">
                            <a:hueOff val="0"/>
                            <a:satOff val="0"/>
                            <a:lumOff val="0"/>
                            <a:alphaOff val="0"/>
                          </a:sysClr>
                        </a:solidFill>
                        <a:latin typeface="Constantia" pitchFamily="18" charset="0"/>
                      </a:rPr>
                      <a:t>Increased requirements for coordination or integration to reduce inventory levels on horizontal (single-firm) and vertical (multiple-firms) levels in the supply chain.</a:t>
                    </a:r>
                    <a:endParaRPr kumimoji="0" lang="en-US" b="0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effectLst/>
                      <a:uLnTx/>
                      <a:uFillTx/>
                      <a:latin typeface="Constantia" pitchFamily="18" charset="0"/>
                    </a:endParaRPr>
                  </a:p>
                </p:txBody>
              </p:sp>
            </p:grpSp>
            <p:grpSp>
              <p:nvGrpSpPr>
                <p:cNvPr id="116" name="Group 13"/>
                <p:cNvGrpSpPr/>
                <p:nvPr/>
              </p:nvGrpSpPr>
              <p:grpSpPr>
                <a:xfrm>
                  <a:off x="6095998" y="2057399"/>
                  <a:ext cx="2895601" cy="800668"/>
                  <a:chOff x="5842725" y="41745"/>
                  <a:chExt cx="2666719" cy="494570"/>
                </a:xfrm>
              </p:grpSpPr>
              <p:sp>
                <p:nvSpPr>
                  <p:cNvPr id="123" name="Rectangle 122"/>
                  <p:cNvSpPr/>
                  <p:nvPr/>
                </p:nvSpPr>
                <p:spPr>
                  <a:xfrm>
                    <a:off x="5842725" y="41746"/>
                    <a:ext cx="2666719" cy="458934"/>
                  </a:xfrm>
                  <a:prstGeom prst="rect">
                    <a:avLst/>
                  </a:prstGeom>
                  <a:solidFill>
                    <a:srgbClr val="8064A2"/>
                  </a:solidFill>
                  <a:ln w="25400" cap="flat" cmpd="sng" algn="ctr">
                    <a:noFill/>
                    <a:prstDash val="solid"/>
                  </a:ln>
                  <a:effectLst>
                    <a:outerShdw blurRad="149987" dist="250190" dir="8460000" algn="ctr">
                      <a:srgbClr val="000000">
                        <a:alpha val="28000"/>
                      </a:srgbClr>
                    </a:outerShdw>
                  </a:effectLst>
                  <a:scene3d>
                    <a:camera prst="orthographicFront">
                      <a:rot lat="0" lon="0" rev="0"/>
                    </a:camera>
                    <a:lightRig rig="contrasting" dir="t">
                      <a:rot lat="0" lon="0" rev="1500000"/>
                    </a:lightRig>
                  </a:scene3d>
                  <a:sp3d prstMaterial="metal">
                    <a:bevelT w="88900" h="88900"/>
                  </a:sp3d>
                </p:spPr>
              </p:sp>
              <p:sp>
                <p:nvSpPr>
                  <p:cNvPr id="124" name="Rectangle 123"/>
                  <p:cNvSpPr/>
                  <p:nvPr/>
                </p:nvSpPr>
                <p:spPr>
                  <a:xfrm>
                    <a:off x="5842725" y="41745"/>
                    <a:ext cx="2596541" cy="494570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</p:spPr>
                <p:txBody>
                  <a:bodyPr spcFirstLastPara="0" vert="horz" wrap="square" lIns="45720" tIns="45720" rIns="45720" bIns="45720" numCol="1" spcCol="1270" anchor="ctr" anchorCtr="0">
                    <a:noAutofit/>
                  </a:bodyPr>
                  <a:lstStyle/>
                  <a:p>
                    <a:pPr lvl="0" algn="ctr" defTabSz="800100">
                      <a:lnSpc>
                        <a:spcPct val="90000"/>
                      </a:lnSpc>
                      <a:spcBef>
                        <a:spcPct val="0"/>
                      </a:spcBef>
                      <a:spcAft>
                        <a:spcPct val="35000"/>
                      </a:spcAft>
                    </a:pPr>
                    <a:r>
                      <a:rPr lang="en-US" sz="2200" b="1" kern="0" dirty="0" smtClean="0">
                        <a:solidFill>
                          <a:sysClr val="window" lastClr="FFFFFF"/>
                        </a:solidFill>
                        <a:latin typeface="Constantia" pitchFamily="18" charset="0"/>
                      </a:rPr>
                      <a:t>Inventory Deployment</a:t>
                    </a:r>
                  </a:p>
                </p:txBody>
              </p:sp>
            </p:grpSp>
            <p:sp>
              <p:nvSpPr>
                <p:cNvPr id="117" name="Straight Connector 116"/>
                <p:cNvSpPr/>
                <p:nvPr/>
              </p:nvSpPr>
              <p:spPr>
                <a:xfrm>
                  <a:off x="228600" y="2057400"/>
                  <a:ext cx="0" cy="4114800"/>
                </a:xfrm>
                <a:prstGeom prst="line">
                  <a:avLst/>
                </a:prstGeom>
                <a:solidFill>
                  <a:sysClr val="window" lastClr="FFFFFF">
                    <a:alpha val="90000"/>
                    <a:hueOff val="0"/>
                    <a:satOff val="0"/>
                    <a:lumOff val="0"/>
                    <a:alphaOff val="0"/>
                  </a:sysClr>
                </a:solidFill>
                <a:ln w="25400" cap="flat" cmpd="sng" algn="ctr">
                  <a:solidFill>
                    <a:schemeClr val="accent6"/>
                  </a:solidFill>
                  <a:prstDash val="solid"/>
                </a:ln>
                <a:effectLst/>
              </p:spPr>
            </p:sp>
            <p:sp>
              <p:nvSpPr>
                <p:cNvPr id="118" name="Straight Connector 117"/>
                <p:cNvSpPr/>
                <p:nvPr/>
              </p:nvSpPr>
              <p:spPr>
                <a:xfrm>
                  <a:off x="3276600" y="2057400"/>
                  <a:ext cx="0" cy="4114800"/>
                </a:xfrm>
                <a:prstGeom prst="line">
                  <a:avLst/>
                </a:prstGeom>
                <a:solidFill>
                  <a:sysClr val="window" lastClr="FFFFFF">
                    <a:alpha val="90000"/>
                    <a:hueOff val="0"/>
                    <a:satOff val="0"/>
                    <a:lumOff val="0"/>
                    <a:alphaOff val="0"/>
                  </a:sysClr>
                </a:solidFill>
                <a:ln w="25400" cap="flat" cmpd="sng" algn="ctr">
                  <a:solidFill>
                    <a:srgbClr val="4BACC6"/>
                  </a:solidFill>
                  <a:prstDash val="solid"/>
                </a:ln>
                <a:effectLst/>
              </p:spPr>
            </p:sp>
            <p:sp>
              <p:nvSpPr>
                <p:cNvPr id="119" name="Straight Connector 118"/>
                <p:cNvSpPr/>
                <p:nvPr/>
              </p:nvSpPr>
              <p:spPr>
                <a:xfrm>
                  <a:off x="6096000" y="2057400"/>
                  <a:ext cx="0" cy="4038600"/>
                </a:xfrm>
                <a:prstGeom prst="line">
                  <a:avLst/>
                </a:prstGeom>
                <a:solidFill>
                  <a:sysClr val="window" lastClr="FFFFFF">
                    <a:alpha val="90000"/>
                    <a:hueOff val="0"/>
                    <a:satOff val="0"/>
                    <a:lumOff val="0"/>
                    <a:alphaOff val="0"/>
                  </a:sysClr>
                </a:solidFill>
                <a:ln w="25400" cap="flat" cmpd="sng" algn="ctr">
                  <a:solidFill>
                    <a:srgbClr val="8064A2"/>
                  </a:solidFill>
                  <a:prstDash val="solid"/>
                </a:ln>
                <a:effectLst/>
              </p:spPr>
            </p:sp>
          </p:grpSp>
          <p:pic>
            <p:nvPicPr>
              <p:cNvPr id="29" name="Picture 28" descr="quicklinkdisc13j.png"/>
              <p:cNvPicPr>
                <a:picLocks noChangeAspect="1"/>
              </p:cNvPicPr>
              <p:nvPr/>
            </p:nvPicPr>
            <p:blipFill>
              <a:blip r:embed="rId4" cstate="print"/>
              <a:stretch>
                <a:fillRect/>
              </a:stretch>
            </p:blipFill>
            <p:spPr>
              <a:xfrm>
                <a:off x="685800" y="2133600"/>
                <a:ext cx="1981200" cy="1676400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Supply Chain Issues </a:t>
            </a:r>
            <a:r>
              <a:rPr lang="en-US" sz="2800" i="1" dirty="0" smtClean="0"/>
              <a:t>(continued)</a:t>
            </a:r>
            <a:endParaRPr lang="en-US" i="1" dirty="0"/>
          </a:p>
        </p:txBody>
      </p:sp>
      <p:sp>
        <p:nvSpPr>
          <p:cNvPr id="12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2713451-F6E1-4628-A8E3-1405590B0C33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152400" y="6172200"/>
            <a:ext cx="8763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Images courtesy of (left to right) TTGT Media, in-sourcing, The Billing Project. </a:t>
            </a:r>
          </a:p>
        </p:txBody>
      </p:sp>
      <p:grpSp>
        <p:nvGrpSpPr>
          <p:cNvPr id="35" name="Group 34"/>
          <p:cNvGrpSpPr/>
          <p:nvPr/>
        </p:nvGrpSpPr>
        <p:grpSpPr>
          <a:xfrm>
            <a:off x="228600" y="1371600"/>
            <a:ext cx="8763000" cy="4642163"/>
            <a:chOff x="228600" y="1371600"/>
            <a:chExt cx="8763000" cy="4642163"/>
          </a:xfrm>
        </p:grpSpPr>
        <p:pic>
          <p:nvPicPr>
            <p:cNvPr id="32" name="Picture 31" descr="businessanalytics_article_016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1000" y="2286000"/>
              <a:ext cx="2590800" cy="1295400"/>
            </a:xfrm>
            <a:prstGeom prst="rect">
              <a:avLst/>
            </a:prstGeom>
          </p:spPr>
        </p:pic>
        <p:pic>
          <p:nvPicPr>
            <p:cNvPr id="33" name="Picture 32" descr="Value-VS-Cost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2286000"/>
              <a:ext cx="2666999" cy="1371599"/>
            </a:xfrm>
            <a:prstGeom prst="rect">
              <a:avLst/>
            </a:prstGeom>
          </p:spPr>
        </p:pic>
        <p:pic>
          <p:nvPicPr>
            <p:cNvPr id="34" name="Picture 33" descr="relationship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477000" y="2286000"/>
              <a:ext cx="2209800" cy="1295400"/>
            </a:xfrm>
            <a:prstGeom prst="rect">
              <a:avLst/>
            </a:prstGeom>
          </p:spPr>
        </p:pic>
        <p:grpSp>
          <p:nvGrpSpPr>
            <p:cNvPr id="4" name="Group 109"/>
            <p:cNvGrpSpPr/>
            <p:nvPr/>
          </p:nvGrpSpPr>
          <p:grpSpPr>
            <a:xfrm>
              <a:off x="228600" y="1371600"/>
              <a:ext cx="8763000" cy="4642163"/>
              <a:chOff x="228600" y="2057399"/>
              <a:chExt cx="8763000" cy="4114801"/>
            </a:xfrm>
          </p:grpSpPr>
          <p:grpSp>
            <p:nvGrpSpPr>
              <p:cNvPr id="5" name="Group 10"/>
              <p:cNvGrpSpPr/>
              <p:nvPr/>
            </p:nvGrpSpPr>
            <p:grpSpPr>
              <a:xfrm>
                <a:off x="304800" y="4035294"/>
                <a:ext cx="2965619" cy="2029609"/>
                <a:chOff x="67213" y="2335849"/>
                <a:chExt cx="2398350" cy="3091607"/>
              </a:xfrm>
            </p:grpSpPr>
            <p:sp>
              <p:nvSpPr>
                <p:cNvPr id="133" name="Rectangle 132"/>
                <p:cNvSpPr/>
                <p:nvPr/>
              </p:nvSpPr>
              <p:spPr>
                <a:xfrm>
                  <a:off x="124513" y="2687699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34" name="Rectangle 133"/>
                <p:cNvSpPr/>
                <p:nvPr/>
              </p:nvSpPr>
              <p:spPr>
                <a:xfrm>
                  <a:off x="67213" y="2335849"/>
                  <a:ext cx="2280101" cy="30916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9BBB59"/>
                    </a:buClr>
                    <a:buSzPct val="80000"/>
                    <a:tabLst/>
                    <a:defRPr/>
                  </a:pPr>
                  <a:r>
                    <a:rPr lang="en-US" b="1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chemeClr val="accent6"/>
                    </a:buClr>
                    <a:buSzPct val="80000"/>
                    <a:buFont typeface="Wingdings 2" pitchFamily="18" charset="2"/>
                    <a:buChar char="Ù"/>
                    <a:defRPr/>
                  </a:pPr>
                  <a:r>
                    <a:rPr lang="en-US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The sharing of information along the supply chain 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chemeClr val="accent6"/>
                    </a:buClr>
                    <a:buSzPct val="80000"/>
                    <a:buFont typeface="Wingdings 2" pitchFamily="18" charset="2"/>
                    <a:buChar char="Ù"/>
                    <a:defRPr/>
                  </a:pPr>
                  <a:r>
                    <a:rPr lang="en-US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The discipline to ensure the integrity of  the vast amount of data collected and stored</a:t>
                  </a:r>
                </a:p>
              </p:txBody>
            </p:sp>
          </p:grpSp>
          <p:grpSp>
            <p:nvGrpSpPr>
              <p:cNvPr id="6" name="Group 11"/>
              <p:cNvGrpSpPr/>
              <p:nvPr/>
            </p:nvGrpSpPr>
            <p:grpSpPr>
              <a:xfrm>
                <a:off x="228600" y="2057401"/>
                <a:ext cx="2971800" cy="800668"/>
                <a:chOff x="-15797" y="41746"/>
                <a:chExt cx="2536632" cy="494570"/>
              </a:xfrm>
            </p:grpSpPr>
            <p:sp>
              <p:nvSpPr>
                <p:cNvPr id="131" name="Rectangle 130"/>
                <p:cNvSpPr/>
                <p:nvPr/>
              </p:nvSpPr>
              <p:spPr>
                <a:xfrm>
                  <a:off x="-15797" y="41746"/>
                  <a:ext cx="2536632" cy="458934"/>
                </a:xfrm>
                <a:prstGeom prst="rect">
                  <a:avLst/>
                </a:prstGeom>
                <a:solidFill>
                  <a:schemeClr val="accent6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</p:sp>
            <p:sp>
              <p:nvSpPr>
                <p:cNvPr id="132" name="Rectangle 131"/>
                <p:cNvSpPr/>
                <p:nvPr/>
              </p:nvSpPr>
              <p:spPr>
                <a:xfrm>
                  <a:off x="-15796" y="41746"/>
                  <a:ext cx="2469879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marL="0" marR="0" lvl="0" indent="0" algn="ctr" defTabSz="800100" eaLnBrk="1" fontAlgn="auto" latinLnBrk="0" hangingPunct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r>
                    <a:rPr kumimoji="0" lang="en-US" sz="2200" b="1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" lastClr="FFFFFF"/>
                      </a:solidFill>
                      <a:effectLst/>
                      <a:uLnTx/>
                      <a:uFillTx/>
                      <a:latin typeface="Constantia" pitchFamily="18" charset="0"/>
                    </a:rPr>
                    <a:t>Information</a:t>
                  </a:r>
                  <a:endParaRPr kumimoji="0" lang="en-US" sz="2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onstantia" pitchFamily="18" charset="0"/>
                  </a:endParaRPr>
                </a:p>
              </p:txBody>
            </p:sp>
          </p:grpSp>
          <p:grpSp>
            <p:nvGrpSpPr>
              <p:cNvPr id="7" name="Group 9"/>
              <p:cNvGrpSpPr/>
              <p:nvPr/>
            </p:nvGrpSpPr>
            <p:grpSpPr>
              <a:xfrm>
                <a:off x="3352801" y="4083704"/>
                <a:ext cx="2743203" cy="1859489"/>
                <a:chOff x="2864305" y="2418054"/>
                <a:chExt cx="2478760" cy="2712696"/>
              </a:xfrm>
            </p:grpSpPr>
            <p:sp>
              <p:nvSpPr>
                <p:cNvPr id="129" name="Rectangle 128"/>
                <p:cNvSpPr/>
                <p:nvPr/>
              </p:nvSpPr>
              <p:spPr>
                <a:xfrm>
                  <a:off x="3002015" y="2687699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30" name="Rectangle 129"/>
                <p:cNvSpPr/>
                <p:nvPr/>
              </p:nvSpPr>
              <p:spPr>
                <a:xfrm>
                  <a:off x="2864305" y="2418054"/>
                  <a:ext cx="2341049" cy="271269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4BACC6">
                        <a:lumMod val="75000"/>
                      </a:srgbClr>
                    </a:buClr>
                    <a:buSzPct val="80000"/>
                    <a:tabLst/>
                    <a:defRPr/>
                  </a:pPr>
                  <a:r>
                    <a:rPr kumimoji="0" lang="en-US" b="1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effectLst/>
                      <a:uLnTx/>
                      <a:uFillTx/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Ù"/>
                  </a:pPr>
                  <a:r>
                    <a:rPr lang="en-US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The prevention of sub-optimization.</a:t>
                  </a:r>
                </a:p>
              </p:txBody>
            </p:sp>
          </p:grpSp>
          <p:grpSp>
            <p:nvGrpSpPr>
              <p:cNvPr id="8" name="Group 10"/>
              <p:cNvGrpSpPr/>
              <p:nvPr/>
            </p:nvGrpSpPr>
            <p:grpSpPr>
              <a:xfrm>
                <a:off x="3276599" y="2057401"/>
                <a:ext cx="2819401" cy="800668"/>
                <a:chOff x="2808196" y="41746"/>
                <a:chExt cx="2596540" cy="494570"/>
              </a:xfrm>
            </p:grpSpPr>
            <p:sp>
              <p:nvSpPr>
                <p:cNvPr id="127" name="Rectangle 126"/>
                <p:cNvSpPr/>
                <p:nvPr/>
              </p:nvSpPr>
              <p:spPr>
                <a:xfrm>
                  <a:off x="2808196" y="41746"/>
                  <a:ext cx="2526362" cy="458934"/>
                </a:xfrm>
                <a:prstGeom prst="rect">
                  <a:avLst/>
                </a:prstGeom>
                <a:solidFill>
                  <a:srgbClr val="4BACC6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2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onstantia" pitchFamily="18" charset="0"/>
                  </a:endParaRPr>
                </a:p>
              </p:txBody>
            </p:sp>
            <p:sp>
              <p:nvSpPr>
                <p:cNvPr id="128" name="Rectangle 127"/>
                <p:cNvSpPr/>
                <p:nvPr/>
              </p:nvSpPr>
              <p:spPr>
                <a:xfrm>
                  <a:off x="2878374" y="41746"/>
                  <a:ext cx="2526362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lvl="0" algn="ctr" defTabSz="8001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2200" b="1" kern="0" dirty="0" smtClean="0">
                      <a:solidFill>
                        <a:sysClr val="window" lastClr="FFFFFF"/>
                      </a:solidFill>
                      <a:latin typeface="Constantia" pitchFamily="18" charset="0"/>
                    </a:rPr>
                    <a:t>Cost and Value</a:t>
                  </a:r>
                  <a:endParaRPr kumimoji="0" lang="en-US" sz="2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onstantia" pitchFamily="18" charset="0"/>
                  </a:endParaRPr>
                </a:p>
              </p:txBody>
            </p:sp>
          </p:grpSp>
          <p:grpSp>
            <p:nvGrpSpPr>
              <p:cNvPr id="9" name="Group 12"/>
              <p:cNvGrpSpPr/>
              <p:nvPr/>
            </p:nvGrpSpPr>
            <p:grpSpPr>
              <a:xfrm>
                <a:off x="6172200" y="4083703"/>
                <a:ext cx="2819400" cy="2045438"/>
                <a:chOff x="5586889" y="2418057"/>
                <a:chExt cx="2706840" cy="2983968"/>
              </a:xfrm>
            </p:grpSpPr>
            <p:sp>
              <p:nvSpPr>
                <p:cNvPr id="125" name="Rectangle 124"/>
                <p:cNvSpPr/>
                <p:nvPr/>
              </p:nvSpPr>
              <p:spPr>
                <a:xfrm>
                  <a:off x="5879518" y="2687699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26" name="Rectangle 125"/>
                <p:cNvSpPr/>
                <p:nvPr/>
              </p:nvSpPr>
              <p:spPr>
                <a:xfrm>
                  <a:off x="5586889" y="2418057"/>
                  <a:ext cx="2706840" cy="298396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8064A2"/>
                    </a:buClr>
                    <a:buSzPct val="80000"/>
                    <a:tabLst/>
                    <a:defRPr/>
                  </a:pPr>
                  <a:r>
                    <a:rPr kumimoji="0" lang="en-US" b="1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effectLst/>
                      <a:uLnTx/>
                      <a:uFillTx/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rgbClr val="8064A2"/>
                    </a:buClr>
                    <a:buSzPct val="80000"/>
                    <a:buFont typeface="Wingdings 2" pitchFamily="18" charset="2"/>
                    <a:buChar char="Ù"/>
                  </a:pPr>
                  <a:r>
                    <a:rPr lang="en-US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Internal collaboration (marketing, sales, operations, finance, etc.)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rgbClr val="8064A2"/>
                    </a:buClr>
                    <a:buSzPct val="80000"/>
                    <a:buFont typeface="Wingdings 2" pitchFamily="18" charset="2"/>
                    <a:buChar char="Ù"/>
                  </a:pPr>
                  <a:r>
                    <a:rPr lang="en-US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External collaboration (vendors, customers, transportation companies, 3PLs)</a:t>
                  </a:r>
                </a:p>
              </p:txBody>
            </p:sp>
          </p:grpSp>
          <p:grpSp>
            <p:nvGrpSpPr>
              <p:cNvPr id="10" name="Group 13"/>
              <p:cNvGrpSpPr/>
              <p:nvPr/>
            </p:nvGrpSpPr>
            <p:grpSpPr>
              <a:xfrm>
                <a:off x="6095998" y="2057399"/>
                <a:ext cx="2895601" cy="800668"/>
                <a:chOff x="5842725" y="41745"/>
                <a:chExt cx="2666719" cy="494570"/>
              </a:xfrm>
            </p:grpSpPr>
            <p:sp>
              <p:nvSpPr>
                <p:cNvPr id="123" name="Rectangle 122"/>
                <p:cNvSpPr/>
                <p:nvPr/>
              </p:nvSpPr>
              <p:spPr>
                <a:xfrm>
                  <a:off x="5842725" y="41746"/>
                  <a:ext cx="2666719" cy="458934"/>
                </a:xfrm>
                <a:prstGeom prst="rect">
                  <a:avLst/>
                </a:prstGeom>
                <a:solidFill>
                  <a:srgbClr val="8064A2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</p:sp>
            <p:sp>
              <p:nvSpPr>
                <p:cNvPr id="124" name="Rectangle 123"/>
                <p:cNvSpPr/>
                <p:nvPr/>
              </p:nvSpPr>
              <p:spPr>
                <a:xfrm>
                  <a:off x="5842725" y="41745"/>
                  <a:ext cx="2596541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lvl="0" algn="ctr" defTabSz="8001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2200" b="1" kern="0" dirty="0" smtClean="0">
                      <a:solidFill>
                        <a:sysClr val="window" lastClr="FFFFFF"/>
                      </a:solidFill>
                      <a:latin typeface="Constantia" pitchFamily="18" charset="0"/>
                    </a:rPr>
                    <a:t>Organizational Relationships</a:t>
                  </a:r>
                </a:p>
              </p:txBody>
            </p:sp>
          </p:grpSp>
          <p:sp>
            <p:nvSpPr>
              <p:cNvPr id="117" name="Straight Connector 116"/>
              <p:cNvSpPr/>
              <p:nvPr/>
            </p:nvSpPr>
            <p:spPr>
              <a:xfrm>
                <a:off x="228600" y="2057400"/>
                <a:ext cx="0" cy="41148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chemeClr val="accent6"/>
                </a:solidFill>
                <a:prstDash val="solid"/>
              </a:ln>
              <a:effectLst/>
            </p:spPr>
          </p:sp>
          <p:sp>
            <p:nvSpPr>
              <p:cNvPr id="118" name="Straight Connector 117"/>
              <p:cNvSpPr/>
              <p:nvPr/>
            </p:nvSpPr>
            <p:spPr>
              <a:xfrm>
                <a:off x="3276600" y="2057400"/>
                <a:ext cx="0" cy="41148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rgbClr val="4BACC6"/>
                </a:solidFill>
                <a:prstDash val="solid"/>
              </a:ln>
              <a:effectLst/>
            </p:spPr>
          </p:sp>
          <p:sp>
            <p:nvSpPr>
              <p:cNvPr id="119" name="Straight Connector 118"/>
              <p:cNvSpPr/>
              <p:nvPr/>
            </p:nvSpPr>
            <p:spPr>
              <a:xfrm>
                <a:off x="6096000" y="2057400"/>
                <a:ext cx="0" cy="40386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rgbClr val="8064A2"/>
                </a:solidFill>
                <a:prstDash val="solid"/>
              </a:ln>
              <a:effectLst/>
            </p:spPr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Supply Chain Issues </a:t>
            </a:r>
            <a:r>
              <a:rPr lang="en-US" sz="2800" i="1" dirty="0" smtClean="0"/>
              <a:t>(continued)</a:t>
            </a:r>
            <a:endParaRPr lang="en-US" i="1" dirty="0"/>
          </a:p>
        </p:txBody>
      </p:sp>
      <p:sp>
        <p:nvSpPr>
          <p:cNvPr id="12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2713451-F6E1-4628-A8E3-1405590B0C33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152400" y="6172200"/>
            <a:ext cx="8763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Images courtesy of (left to right) FCW, </a:t>
            </a:r>
            <a:r>
              <a:rPr lang="en-US" sz="1000" dirty="0" err="1" smtClean="0">
                <a:solidFill>
                  <a:schemeClr val="bg2"/>
                </a:solidFill>
                <a:latin typeface="Rockwell" pitchFamily="18" charset="0"/>
              </a:rPr>
              <a:t>Pixabay</a:t>
            </a:r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, The FSL Group</a:t>
            </a:r>
          </a:p>
        </p:txBody>
      </p:sp>
      <p:grpSp>
        <p:nvGrpSpPr>
          <p:cNvPr id="38" name="Group 37"/>
          <p:cNvGrpSpPr/>
          <p:nvPr/>
        </p:nvGrpSpPr>
        <p:grpSpPr>
          <a:xfrm>
            <a:off x="228600" y="1371600"/>
            <a:ext cx="8763000" cy="4642163"/>
            <a:chOff x="228600" y="1371600"/>
            <a:chExt cx="8763000" cy="4642163"/>
          </a:xfrm>
        </p:grpSpPr>
        <p:pic>
          <p:nvPicPr>
            <p:cNvPr id="35" name="Picture 34" descr="performance meter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1000" y="2286000"/>
              <a:ext cx="2667000" cy="1295400"/>
            </a:xfrm>
            <a:prstGeom prst="rect">
              <a:avLst/>
            </a:prstGeom>
          </p:spPr>
        </p:pic>
        <p:pic>
          <p:nvPicPr>
            <p:cNvPr id="36" name="Picture 35" descr="technology-662833_640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352800" y="2286000"/>
              <a:ext cx="2667000" cy="1295400"/>
            </a:xfrm>
            <a:prstGeom prst="rect">
              <a:avLst/>
            </a:prstGeom>
          </p:spPr>
        </p:pic>
        <p:pic>
          <p:nvPicPr>
            <p:cNvPr id="37" name="Picture 36" descr="TM_Mgmt_1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6324600" y="2286000"/>
              <a:ext cx="2514600" cy="1295400"/>
            </a:xfrm>
            <a:prstGeom prst="rect">
              <a:avLst/>
            </a:prstGeom>
          </p:spPr>
        </p:pic>
        <p:grpSp>
          <p:nvGrpSpPr>
            <p:cNvPr id="4" name="Group 109"/>
            <p:cNvGrpSpPr/>
            <p:nvPr/>
          </p:nvGrpSpPr>
          <p:grpSpPr>
            <a:xfrm>
              <a:off x="228600" y="1371600"/>
              <a:ext cx="8763000" cy="4642163"/>
              <a:chOff x="228600" y="2057399"/>
              <a:chExt cx="8763000" cy="4114801"/>
            </a:xfrm>
          </p:grpSpPr>
          <p:grpSp>
            <p:nvGrpSpPr>
              <p:cNvPr id="5" name="Group 10"/>
              <p:cNvGrpSpPr/>
              <p:nvPr/>
            </p:nvGrpSpPr>
            <p:grpSpPr>
              <a:xfrm>
                <a:off x="304800" y="4035294"/>
                <a:ext cx="2965619" cy="2029609"/>
                <a:chOff x="67213" y="2335849"/>
                <a:chExt cx="2398350" cy="3091607"/>
              </a:xfrm>
            </p:grpSpPr>
            <p:sp>
              <p:nvSpPr>
                <p:cNvPr id="133" name="Rectangle 132"/>
                <p:cNvSpPr/>
                <p:nvPr/>
              </p:nvSpPr>
              <p:spPr>
                <a:xfrm>
                  <a:off x="124513" y="2687699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34" name="Rectangle 133"/>
                <p:cNvSpPr/>
                <p:nvPr/>
              </p:nvSpPr>
              <p:spPr>
                <a:xfrm>
                  <a:off x="67213" y="2335849"/>
                  <a:ext cx="2280101" cy="30916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9BBB59"/>
                    </a:buClr>
                    <a:buSzPct val="80000"/>
                    <a:tabLst/>
                    <a:defRPr/>
                  </a:pPr>
                  <a:r>
                    <a:rPr lang="en-US" b="1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chemeClr val="accent6"/>
                    </a:buClr>
                    <a:buSzPct val="80000"/>
                    <a:buFont typeface="Wingdings 2" pitchFamily="18" charset="2"/>
                    <a:buChar char="Ù"/>
                    <a:defRPr/>
                  </a:pPr>
                  <a:r>
                    <a:rPr lang="en-US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Connecting lower-level metrics in an organization directly to the high-level performance measures of the organization and the supply chain</a:t>
                  </a:r>
                </a:p>
              </p:txBody>
            </p:sp>
          </p:grpSp>
          <p:grpSp>
            <p:nvGrpSpPr>
              <p:cNvPr id="6" name="Group 11"/>
              <p:cNvGrpSpPr/>
              <p:nvPr/>
            </p:nvGrpSpPr>
            <p:grpSpPr>
              <a:xfrm>
                <a:off x="228600" y="2057401"/>
                <a:ext cx="2971800" cy="800668"/>
                <a:chOff x="-15797" y="41746"/>
                <a:chExt cx="2536632" cy="494570"/>
              </a:xfrm>
            </p:grpSpPr>
            <p:sp>
              <p:nvSpPr>
                <p:cNvPr id="131" name="Rectangle 130"/>
                <p:cNvSpPr/>
                <p:nvPr/>
              </p:nvSpPr>
              <p:spPr>
                <a:xfrm>
                  <a:off x="-15797" y="41746"/>
                  <a:ext cx="2536632" cy="458934"/>
                </a:xfrm>
                <a:prstGeom prst="rect">
                  <a:avLst/>
                </a:prstGeom>
                <a:solidFill>
                  <a:schemeClr val="accent6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</p:sp>
            <p:sp>
              <p:nvSpPr>
                <p:cNvPr id="132" name="Rectangle 131"/>
                <p:cNvSpPr/>
                <p:nvPr/>
              </p:nvSpPr>
              <p:spPr>
                <a:xfrm>
                  <a:off x="-15796" y="41746"/>
                  <a:ext cx="2469879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lvl="0" algn="ctr" defTabSz="8001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defRPr/>
                  </a:pPr>
                  <a:r>
                    <a:rPr lang="en-US" sz="2200" b="1" kern="0" dirty="0" smtClean="0">
                      <a:solidFill>
                        <a:sysClr val="window" lastClr="FFFFFF"/>
                      </a:solidFill>
                      <a:latin typeface="Constantia" pitchFamily="18" charset="0"/>
                    </a:rPr>
                    <a:t>Performance Measurement</a:t>
                  </a:r>
                </a:p>
              </p:txBody>
            </p:sp>
          </p:grpSp>
          <p:grpSp>
            <p:nvGrpSpPr>
              <p:cNvPr id="7" name="Group 9"/>
              <p:cNvGrpSpPr/>
              <p:nvPr/>
            </p:nvGrpSpPr>
            <p:grpSpPr>
              <a:xfrm>
                <a:off x="3352801" y="4083704"/>
                <a:ext cx="2743203" cy="1859489"/>
                <a:chOff x="2864305" y="2418054"/>
                <a:chExt cx="2478760" cy="2712696"/>
              </a:xfrm>
            </p:grpSpPr>
            <p:sp>
              <p:nvSpPr>
                <p:cNvPr id="129" name="Rectangle 128"/>
                <p:cNvSpPr/>
                <p:nvPr/>
              </p:nvSpPr>
              <p:spPr>
                <a:xfrm>
                  <a:off x="3002015" y="2687699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30" name="Rectangle 129"/>
                <p:cNvSpPr/>
                <p:nvPr/>
              </p:nvSpPr>
              <p:spPr>
                <a:xfrm>
                  <a:off x="2864305" y="2418054"/>
                  <a:ext cx="2341049" cy="2712696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4BACC6">
                        <a:lumMod val="75000"/>
                      </a:srgbClr>
                    </a:buClr>
                    <a:buSzPct val="80000"/>
                    <a:tabLst/>
                    <a:defRPr/>
                  </a:pPr>
                  <a:r>
                    <a:rPr kumimoji="0" lang="en-US" b="1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effectLst/>
                      <a:uLnTx/>
                      <a:uFillTx/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rgbClr val="4BACC6">
                        <a:lumMod val="75000"/>
                      </a:srgbClr>
                    </a:buClr>
                    <a:buSzPct val="80000"/>
                    <a:buFont typeface="Wingdings 2" pitchFamily="18" charset="2"/>
                    <a:buChar char="Ù"/>
                  </a:pPr>
                  <a:r>
                    <a:rPr lang="en-US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Evaluate, strategically plan, and successfully implement the technology to make the improvements desired</a:t>
                  </a:r>
                </a:p>
              </p:txBody>
            </p:sp>
          </p:grpSp>
          <p:grpSp>
            <p:nvGrpSpPr>
              <p:cNvPr id="8" name="Group 10"/>
              <p:cNvGrpSpPr/>
              <p:nvPr/>
            </p:nvGrpSpPr>
            <p:grpSpPr>
              <a:xfrm>
                <a:off x="3276599" y="2057401"/>
                <a:ext cx="2819401" cy="800668"/>
                <a:chOff x="2808196" y="41746"/>
                <a:chExt cx="2596540" cy="494570"/>
              </a:xfrm>
            </p:grpSpPr>
            <p:sp>
              <p:nvSpPr>
                <p:cNvPr id="127" name="Rectangle 126"/>
                <p:cNvSpPr/>
                <p:nvPr/>
              </p:nvSpPr>
              <p:spPr>
                <a:xfrm>
                  <a:off x="2808196" y="41746"/>
                  <a:ext cx="2526362" cy="458934"/>
                </a:xfrm>
                <a:prstGeom prst="rect">
                  <a:avLst/>
                </a:prstGeom>
                <a:solidFill>
                  <a:srgbClr val="4BACC6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  <p:txBody>
                <a:bodyPr/>
                <a:lstStyle/>
                <a:p>
                  <a:pPr marL="0" marR="0" lvl="0" indent="0" defTabSz="91440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US" sz="2200" b="0" i="0" u="none" strike="noStrike" kern="0" cap="none" spc="0" normalizeH="0" baseline="0" noProof="0" dirty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onstantia" pitchFamily="18" charset="0"/>
                  </a:endParaRPr>
                </a:p>
              </p:txBody>
            </p:sp>
            <p:sp>
              <p:nvSpPr>
                <p:cNvPr id="128" name="Rectangle 127"/>
                <p:cNvSpPr/>
                <p:nvPr/>
              </p:nvSpPr>
              <p:spPr>
                <a:xfrm>
                  <a:off x="2878374" y="41746"/>
                  <a:ext cx="2526362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lvl="0" algn="ctr" defTabSz="8001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2200" b="1" kern="0" dirty="0" smtClean="0">
                      <a:solidFill>
                        <a:sysClr val="window" lastClr="FFFFFF"/>
                      </a:solidFill>
                      <a:latin typeface="Constantia" pitchFamily="18" charset="0"/>
                    </a:rPr>
                    <a:t>Technology</a:t>
                  </a:r>
                  <a:endParaRPr kumimoji="0" lang="en-US" sz="2200" b="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ysClr val="window" lastClr="FFFFFF"/>
                    </a:solidFill>
                    <a:effectLst/>
                    <a:uLnTx/>
                    <a:uFillTx/>
                    <a:latin typeface="Constantia" pitchFamily="18" charset="0"/>
                  </a:endParaRPr>
                </a:p>
              </p:txBody>
            </p:sp>
          </p:grpSp>
          <p:grpSp>
            <p:nvGrpSpPr>
              <p:cNvPr id="9" name="Group 12"/>
              <p:cNvGrpSpPr/>
              <p:nvPr/>
            </p:nvGrpSpPr>
            <p:grpSpPr>
              <a:xfrm>
                <a:off x="6172200" y="4083703"/>
                <a:ext cx="2819400" cy="2045438"/>
                <a:chOff x="5586889" y="2418057"/>
                <a:chExt cx="2706840" cy="2983968"/>
              </a:xfrm>
            </p:grpSpPr>
            <p:sp>
              <p:nvSpPr>
                <p:cNvPr id="125" name="Rectangle 124"/>
                <p:cNvSpPr/>
                <p:nvPr/>
              </p:nvSpPr>
              <p:spPr>
                <a:xfrm>
                  <a:off x="5879519" y="2687700"/>
                  <a:ext cx="2341050" cy="229975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</p:sp>
            <p:sp>
              <p:nvSpPr>
                <p:cNvPr id="126" name="Rectangle 125"/>
                <p:cNvSpPr/>
                <p:nvPr/>
              </p:nvSpPr>
              <p:spPr>
                <a:xfrm>
                  <a:off x="5586889" y="2418057"/>
                  <a:ext cx="2706840" cy="2983968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35560" tIns="35560" rIns="35560" bIns="35560" numCol="1" spcCol="1270" anchor="t" anchorCtr="0">
                  <a:noAutofit/>
                </a:bodyPr>
                <a:lstStyle/>
                <a:p>
                  <a:pPr marL="274320" marR="0" lvl="1" indent="-274320" defTabSz="62230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ts val="0"/>
                    </a:spcAft>
                    <a:buClr>
                      <a:srgbClr val="8064A2"/>
                    </a:buClr>
                    <a:buSzPct val="80000"/>
                    <a:tabLst/>
                    <a:defRPr/>
                  </a:pPr>
                  <a:r>
                    <a:rPr kumimoji="0" lang="en-US" b="1" i="0" u="none" strike="noStrike" kern="0" cap="none" spc="0" normalizeH="0" baseline="0" noProof="0" dirty="0" smtClean="0">
                      <a:ln>
                        <a:noFill/>
                      </a:ln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effectLst/>
                      <a:uLnTx/>
                      <a:uFillTx/>
                      <a:latin typeface="Constantia" pitchFamily="18" charset="0"/>
                    </a:rPr>
                    <a:t>The challenges</a:t>
                  </a:r>
                </a:p>
                <a:p>
                  <a:pPr marL="274320" lvl="1" indent="-274320" defTabSz="622300">
                    <a:spcBef>
                      <a:spcPct val="0"/>
                    </a:spcBef>
                    <a:buClr>
                      <a:srgbClr val="8064A2"/>
                    </a:buClr>
                    <a:buSzPct val="80000"/>
                    <a:buFont typeface="Wingdings 2" pitchFamily="18" charset="2"/>
                    <a:buChar char="Ù"/>
                  </a:pPr>
                  <a:r>
                    <a:rPr lang="en-US" b="1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Transport “perfect storm.”  </a:t>
                  </a:r>
                  <a:r>
                    <a:rPr lang="en-US" kern="0" dirty="0" smtClean="0">
                      <a:solidFill>
                        <a:sysClr val="windowText" lastClr="000000">
                          <a:hueOff val="0"/>
                          <a:satOff val="0"/>
                          <a:lumOff val="0"/>
                          <a:alphaOff val="0"/>
                        </a:sysClr>
                      </a:solidFill>
                      <a:latin typeface="Constantia" pitchFamily="18" charset="0"/>
                    </a:rPr>
                    <a:t>Transport market changes; driver shortages; fuel costs; infrastructure constraints; and regulatory changes</a:t>
                  </a:r>
                </a:p>
              </p:txBody>
            </p:sp>
          </p:grpSp>
          <p:grpSp>
            <p:nvGrpSpPr>
              <p:cNvPr id="10" name="Group 13"/>
              <p:cNvGrpSpPr/>
              <p:nvPr/>
            </p:nvGrpSpPr>
            <p:grpSpPr>
              <a:xfrm>
                <a:off x="6095998" y="2057399"/>
                <a:ext cx="2895601" cy="800668"/>
                <a:chOff x="5842725" y="41745"/>
                <a:chExt cx="2666719" cy="494570"/>
              </a:xfrm>
            </p:grpSpPr>
            <p:sp>
              <p:nvSpPr>
                <p:cNvPr id="123" name="Rectangle 122"/>
                <p:cNvSpPr/>
                <p:nvPr/>
              </p:nvSpPr>
              <p:spPr>
                <a:xfrm>
                  <a:off x="5842725" y="41746"/>
                  <a:ext cx="2666719" cy="458934"/>
                </a:xfrm>
                <a:prstGeom prst="rect">
                  <a:avLst/>
                </a:prstGeom>
                <a:solidFill>
                  <a:srgbClr val="8064A2"/>
                </a:solidFill>
                <a:ln w="25400" cap="flat" cmpd="sng" algn="ctr">
                  <a:noFill/>
                  <a:prstDash val="solid"/>
                </a:ln>
                <a:effectLst>
                  <a:outerShdw blurRad="149987" dist="250190" dir="8460000" algn="ctr">
                    <a:srgbClr val="000000">
                      <a:alpha val="28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contrasting" dir="t">
                    <a:rot lat="0" lon="0" rev="1500000"/>
                  </a:lightRig>
                </a:scene3d>
                <a:sp3d prstMaterial="metal">
                  <a:bevelT w="88900" h="88900"/>
                </a:sp3d>
              </p:spPr>
            </p:sp>
            <p:sp>
              <p:nvSpPr>
                <p:cNvPr id="124" name="Rectangle 123"/>
                <p:cNvSpPr/>
                <p:nvPr/>
              </p:nvSpPr>
              <p:spPr>
                <a:xfrm>
                  <a:off x="5842725" y="41745"/>
                  <a:ext cx="2596541" cy="49457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</p:spPr>
              <p:txBody>
                <a:bodyPr spcFirstLastPara="0" vert="horz" wrap="square" lIns="45720" tIns="45720" rIns="45720" bIns="45720" numCol="1" spcCol="1270" anchor="ctr" anchorCtr="0">
                  <a:noAutofit/>
                </a:bodyPr>
                <a:lstStyle/>
                <a:p>
                  <a:pPr lvl="0" algn="ctr" defTabSz="8001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2200" b="1" kern="0" dirty="0" smtClean="0">
                      <a:solidFill>
                        <a:sysClr val="window" lastClr="FFFFFF"/>
                      </a:solidFill>
                      <a:latin typeface="Constantia" pitchFamily="18" charset="0"/>
                    </a:rPr>
                    <a:t>Transportation Management</a:t>
                  </a:r>
                </a:p>
              </p:txBody>
            </p:sp>
          </p:grpSp>
          <p:sp>
            <p:nvSpPr>
              <p:cNvPr id="117" name="Straight Connector 116"/>
              <p:cNvSpPr/>
              <p:nvPr/>
            </p:nvSpPr>
            <p:spPr>
              <a:xfrm>
                <a:off x="228600" y="2057400"/>
                <a:ext cx="0" cy="41148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chemeClr val="accent6"/>
                </a:solidFill>
                <a:prstDash val="solid"/>
              </a:ln>
              <a:effectLst/>
            </p:spPr>
          </p:sp>
          <p:sp>
            <p:nvSpPr>
              <p:cNvPr id="118" name="Straight Connector 117"/>
              <p:cNvSpPr/>
              <p:nvPr/>
            </p:nvSpPr>
            <p:spPr>
              <a:xfrm>
                <a:off x="3276600" y="2057400"/>
                <a:ext cx="0" cy="41148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rgbClr val="4BACC6"/>
                </a:solidFill>
                <a:prstDash val="solid"/>
              </a:ln>
              <a:effectLst/>
            </p:spPr>
          </p:sp>
          <p:sp>
            <p:nvSpPr>
              <p:cNvPr id="119" name="Straight Connector 118"/>
              <p:cNvSpPr/>
              <p:nvPr/>
            </p:nvSpPr>
            <p:spPr>
              <a:xfrm>
                <a:off x="6096000" y="2057400"/>
                <a:ext cx="0" cy="4038600"/>
              </a:xfrm>
              <a:prstGeom prst="line">
                <a:avLst/>
              </a:prstGeom>
              <a:solidFill>
                <a:sysClr val="window" lastClr="FFFFFF">
                  <a:alpha val="90000"/>
                  <a:hueOff val="0"/>
                  <a:satOff val="0"/>
                  <a:lumOff val="0"/>
                  <a:alphaOff val="0"/>
                </a:sysClr>
              </a:solidFill>
              <a:ln w="25400" cap="flat" cmpd="sng" algn="ctr">
                <a:solidFill>
                  <a:srgbClr val="8064A2"/>
                </a:solidFill>
                <a:prstDash val="solid"/>
              </a:ln>
              <a:effectLst/>
            </p:spPr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Supply Chain Issues </a:t>
            </a:r>
            <a:r>
              <a:rPr lang="en-US" sz="2800" i="1" dirty="0" smtClean="0"/>
              <a:t>(continued)</a:t>
            </a:r>
            <a:endParaRPr lang="en-US" i="1" dirty="0"/>
          </a:p>
        </p:txBody>
      </p:sp>
      <p:sp>
        <p:nvSpPr>
          <p:cNvPr id="12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152400" y="6492875"/>
            <a:ext cx="7543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© 2016 </a:t>
            </a:r>
            <a:r>
              <a:rPr lang="en-US" dirty="0" err="1" smtClean="0"/>
              <a:t>Cengage</a:t>
            </a:r>
            <a:r>
              <a:rPr lang="en-US" dirty="0" smtClean="0"/>
              <a:t>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13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7848600" y="6492875"/>
            <a:ext cx="9906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2713451-F6E1-4628-A8E3-1405590B0C33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28" name="TextBox 27"/>
          <p:cNvSpPr txBox="1"/>
          <p:nvPr/>
        </p:nvSpPr>
        <p:spPr>
          <a:xfrm>
            <a:off x="152400" y="6172200"/>
            <a:ext cx="8763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Images courtesy of (left to right) One Source Technology, </a:t>
            </a:r>
            <a:r>
              <a:rPr lang="en-US" sz="1000" dirty="0" err="1" smtClean="0">
                <a:solidFill>
                  <a:schemeClr val="bg2"/>
                </a:solidFill>
                <a:latin typeface="Rockwell" pitchFamily="18" charset="0"/>
              </a:rPr>
              <a:t>MediaTec</a:t>
            </a:r>
            <a:r>
              <a:rPr lang="en-US" sz="1000" dirty="0" smtClean="0">
                <a:solidFill>
                  <a:schemeClr val="bg2"/>
                </a:solidFill>
                <a:latin typeface="Rockwell" pitchFamily="18" charset="0"/>
              </a:rPr>
              <a:t> Publishing </a:t>
            </a:r>
          </a:p>
        </p:txBody>
      </p:sp>
      <p:grpSp>
        <p:nvGrpSpPr>
          <p:cNvPr id="38" name="Group 37"/>
          <p:cNvGrpSpPr/>
          <p:nvPr/>
        </p:nvGrpSpPr>
        <p:grpSpPr>
          <a:xfrm>
            <a:off x="381000" y="1371600"/>
            <a:ext cx="8610600" cy="4642162"/>
            <a:chOff x="381000" y="1371600"/>
            <a:chExt cx="8610600" cy="4642162"/>
          </a:xfrm>
        </p:grpSpPr>
        <p:pic>
          <p:nvPicPr>
            <p:cNvPr id="32" name="Picture 31" descr="Business-Security-300x300.jpg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38200" y="2286000"/>
              <a:ext cx="3200400" cy="1524000"/>
            </a:xfrm>
            <a:prstGeom prst="rect">
              <a:avLst/>
            </a:prstGeom>
          </p:spPr>
        </p:pic>
        <p:pic>
          <p:nvPicPr>
            <p:cNvPr id="34" name="Picture 33" descr="09ccd0e4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34000" y="2286000"/>
              <a:ext cx="3200400" cy="1524000"/>
            </a:xfrm>
            <a:prstGeom prst="rect">
              <a:avLst/>
            </a:prstGeom>
          </p:spPr>
        </p:pic>
        <p:grpSp>
          <p:nvGrpSpPr>
            <p:cNvPr id="5" name="Group 10"/>
            <p:cNvGrpSpPr/>
            <p:nvPr/>
          </p:nvGrpSpPr>
          <p:grpSpPr>
            <a:xfrm>
              <a:off x="457200" y="3907786"/>
              <a:ext cx="4114800" cy="2035814"/>
              <a:chOff x="67213" y="2335849"/>
              <a:chExt cx="2398350" cy="2748771"/>
            </a:xfrm>
          </p:grpSpPr>
          <p:sp>
            <p:nvSpPr>
              <p:cNvPr id="133" name="Rectangle 132"/>
              <p:cNvSpPr/>
              <p:nvPr/>
            </p:nvSpPr>
            <p:spPr>
              <a:xfrm>
                <a:off x="124513" y="2687699"/>
                <a:ext cx="2341050" cy="2299753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134" name="Rectangle 133"/>
              <p:cNvSpPr/>
              <p:nvPr/>
            </p:nvSpPr>
            <p:spPr>
              <a:xfrm>
                <a:off x="67213" y="2335849"/>
                <a:ext cx="2354744" cy="2748771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35560" tIns="35560" rIns="35560" bIns="35560" numCol="1" spcCol="1270" anchor="t" anchorCtr="0">
                <a:noAutofit/>
              </a:bodyPr>
              <a:lstStyle/>
              <a:p>
                <a:pPr marL="274320" marR="0" lvl="1" indent="-274320" defTabSz="6223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>
                    <a:srgbClr val="9BBB59"/>
                  </a:buClr>
                  <a:buSzPct val="80000"/>
                  <a:tabLst/>
                  <a:defRPr/>
                </a:pPr>
                <a:r>
                  <a:rPr lang="en-US" sz="2000" b="1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The challenges</a:t>
                </a:r>
              </a:p>
              <a:p>
                <a:pPr marL="274320" lvl="1" indent="-274320" defTabSz="622300">
                  <a:spcBef>
                    <a:spcPct val="0"/>
                  </a:spcBef>
                  <a:buClr>
                    <a:schemeClr val="accent6"/>
                  </a:buClr>
                  <a:buSzPct val="80000"/>
                  <a:buFont typeface="Wingdings 2" pitchFamily="18" charset="2"/>
                  <a:buChar char="Ù"/>
                  <a:defRPr/>
                </a:pPr>
                <a:r>
                  <a:rPr lang="en-US" sz="200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Risk of disruptions, vulnerability, and exposure to terroristic threats exacerbated by distance and complexity in global supply chain</a:t>
                </a:r>
              </a:p>
            </p:txBody>
          </p:sp>
        </p:grpSp>
        <p:grpSp>
          <p:nvGrpSpPr>
            <p:cNvPr id="6" name="Group 11"/>
            <p:cNvGrpSpPr/>
            <p:nvPr/>
          </p:nvGrpSpPr>
          <p:grpSpPr>
            <a:xfrm>
              <a:off x="381000" y="1371602"/>
              <a:ext cx="4191000" cy="903283"/>
              <a:chOff x="-15797" y="41746"/>
              <a:chExt cx="2536632" cy="494570"/>
            </a:xfrm>
          </p:grpSpPr>
          <p:sp>
            <p:nvSpPr>
              <p:cNvPr id="131" name="Rectangle 130"/>
              <p:cNvSpPr/>
              <p:nvPr/>
            </p:nvSpPr>
            <p:spPr>
              <a:xfrm>
                <a:off x="-15797" y="41746"/>
                <a:ext cx="2536632" cy="458934"/>
              </a:xfrm>
              <a:prstGeom prst="rect">
                <a:avLst/>
              </a:prstGeom>
              <a:solidFill>
                <a:schemeClr val="accent6"/>
              </a:solidFill>
              <a:ln w="25400" cap="flat" cmpd="sng" algn="ctr">
                <a:noFill/>
                <a:prstDash val="soli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</p:sp>
          <p:sp>
            <p:nvSpPr>
              <p:cNvPr id="132" name="Rectangle 131"/>
              <p:cNvSpPr/>
              <p:nvPr/>
            </p:nvSpPr>
            <p:spPr>
              <a:xfrm>
                <a:off x="-15796" y="41746"/>
                <a:ext cx="2469879" cy="494570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45720" tIns="45720" rIns="45720" bIns="4572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defRPr/>
                </a:pPr>
                <a:r>
                  <a:rPr lang="en-US" sz="2400" b="1" kern="0" dirty="0" smtClean="0">
                    <a:solidFill>
                      <a:sysClr val="window" lastClr="FFFFFF"/>
                    </a:solidFill>
                    <a:latin typeface="Constantia" pitchFamily="18" charset="0"/>
                  </a:rPr>
                  <a:t>Supply chain security</a:t>
                </a:r>
              </a:p>
            </p:txBody>
          </p:sp>
        </p:grpSp>
        <p:grpSp>
          <p:nvGrpSpPr>
            <p:cNvPr id="7" name="Group 9"/>
            <p:cNvGrpSpPr/>
            <p:nvPr/>
          </p:nvGrpSpPr>
          <p:grpSpPr>
            <a:xfrm>
              <a:off x="4876800" y="3962401"/>
              <a:ext cx="3962400" cy="1986989"/>
              <a:chOff x="2903224" y="2418054"/>
              <a:chExt cx="5137133" cy="2569398"/>
            </a:xfrm>
          </p:grpSpPr>
          <p:sp>
            <p:nvSpPr>
              <p:cNvPr id="129" name="Rectangle 128"/>
              <p:cNvSpPr/>
              <p:nvPr/>
            </p:nvSpPr>
            <p:spPr>
              <a:xfrm>
                <a:off x="3002015" y="2687699"/>
                <a:ext cx="2341050" cy="2299753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</p:sp>
          <p:sp>
            <p:nvSpPr>
              <p:cNvPr id="130" name="Rectangle 129"/>
              <p:cNvSpPr/>
              <p:nvPr/>
            </p:nvSpPr>
            <p:spPr>
              <a:xfrm>
                <a:off x="2903224" y="2418054"/>
                <a:ext cx="5137133" cy="2463378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35560" tIns="35560" rIns="35560" bIns="35560" numCol="1" spcCol="1270" anchor="t" anchorCtr="0">
                <a:noAutofit/>
              </a:bodyPr>
              <a:lstStyle/>
              <a:p>
                <a:pPr marL="274320" marR="0" lvl="1" indent="-274320" defTabSz="6223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>
                    <a:srgbClr val="4BACC6">
                      <a:lumMod val="75000"/>
                    </a:srgbClr>
                  </a:buClr>
                  <a:buSzPct val="80000"/>
                  <a:tabLst/>
                  <a:defRPr/>
                </a:pPr>
                <a:r>
                  <a:rPr kumimoji="0" lang="en-US" sz="20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effectLst/>
                    <a:uLnTx/>
                    <a:uFillTx/>
                    <a:latin typeface="Constantia" pitchFamily="18" charset="0"/>
                  </a:rPr>
                  <a:t>The challenges</a:t>
                </a:r>
              </a:p>
              <a:p>
                <a:pPr marL="274320" lvl="1" indent="-274320" defTabSz="622300">
                  <a:spcBef>
                    <a:spcPct val="0"/>
                  </a:spcBef>
                  <a:buClr>
                    <a:srgbClr val="4BACC6">
                      <a:lumMod val="75000"/>
                    </a:srgbClr>
                  </a:buClr>
                  <a:buSzPct val="80000"/>
                  <a:buFont typeface="Wingdings 2" pitchFamily="18" charset="2"/>
                  <a:buChar char="Ù"/>
                </a:pPr>
                <a:r>
                  <a:rPr lang="en-US" sz="2000" kern="0" dirty="0" smtClean="0">
                    <a:solidFill>
                      <a:sysClr val="windowText" lastClr="000000">
                        <a:hueOff val="0"/>
                        <a:satOff val="0"/>
                        <a:lumOff val="0"/>
                        <a:alphaOff val="0"/>
                      </a:sysClr>
                    </a:solidFill>
                    <a:latin typeface="Constantia" pitchFamily="18" charset="0"/>
                  </a:rPr>
                  <a:t>Attract, develop, and maintain the appropriate pool of talent from entry level to executive level</a:t>
                </a:r>
              </a:p>
            </p:txBody>
          </p:sp>
        </p:grpSp>
        <p:grpSp>
          <p:nvGrpSpPr>
            <p:cNvPr id="8" name="Group 10"/>
            <p:cNvGrpSpPr/>
            <p:nvPr/>
          </p:nvGrpSpPr>
          <p:grpSpPr>
            <a:xfrm>
              <a:off x="4800600" y="1371601"/>
              <a:ext cx="4191000" cy="903282"/>
              <a:chOff x="4222325" y="41745"/>
              <a:chExt cx="3568420" cy="494570"/>
            </a:xfrm>
          </p:grpSpPr>
          <p:sp>
            <p:nvSpPr>
              <p:cNvPr id="127" name="Rectangle 126"/>
              <p:cNvSpPr/>
              <p:nvPr/>
            </p:nvSpPr>
            <p:spPr>
              <a:xfrm>
                <a:off x="4222325" y="41745"/>
                <a:ext cx="3568420" cy="458934"/>
              </a:xfrm>
              <a:prstGeom prst="rect">
                <a:avLst/>
              </a:prstGeom>
              <a:solidFill>
                <a:srgbClr val="4BACC6"/>
              </a:solidFill>
              <a:ln w="25400" cap="flat" cmpd="sng" algn="ctr">
                <a:noFill/>
                <a:prstDash val="solid"/>
              </a:ln>
              <a:effectLst>
                <a:outerShdw blurRad="149987" dist="250190" dir="8460000" algn="ctr">
                  <a:srgbClr val="000000">
                    <a:alpha val="28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contrasting" dir="t">
                  <a:rot lat="0" lon="0" rev="1500000"/>
                </a:lightRig>
              </a:scene3d>
              <a:sp3d prstMaterial="metal">
                <a:bevelT w="88900" h="88900"/>
              </a:sp3d>
            </p:spPr>
            <p:txBody>
              <a:bodyPr/>
              <a:lstStyle/>
              <a:p>
                <a:pPr marL="0" marR="0" lvl="0" indent="0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200" b="0" i="0" u="none" strike="noStrike" kern="0" cap="none" spc="0" normalizeH="0" baseline="0" noProof="0" dirty="0">
                  <a:ln>
                    <a:noFill/>
                  </a:ln>
                  <a:solidFill>
                    <a:sysClr val="window" lastClr="FFFFFF"/>
                  </a:solidFill>
                  <a:effectLst/>
                  <a:uLnTx/>
                  <a:uFillTx/>
                  <a:latin typeface="Constantia" pitchFamily="18" charset="0"/>
                </a:endParaRPr>
              </a:p>
            </p:txBody>
          </p:sp>
          <p:sp>
            <p:nvSpPr>
              <p:cNvPr id="128" name="Rectangle 127"/>
              <p:cNvSpPr/>
              <p:nvPr/>
            </p:nvSpPr>
            <p:spPr>
              <a:xfrm>
                <a:off x="4222325" y="41746"/>
                <a:ext cx="3568419" cy="494569"/>
              </a:xfrm>
              <a:prstGeom prst="rect">
                <a:avLst/>
              </a:prstGeom>
              <a:noFill/>
              <a:ln>
                <a:noFill/>
              </a:ln>
              <a:effectLst/>
            </p:spPr>
            <p:txBody>
              <a:bodyPr spcFirstLastPara="0" vert="horz" wrap="square" lIns="45720" tIns="45720" rIns="45720" bIns="4572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2400" b="1" kern="0" dirty="0" smtClean="0">
                    <a:solidFill>
                      <a:sysClr val="window" lastClr="FFFFFF"/>
                    </a:solidFill>
                    <a:latin typeface="Constantia" pitchFamily="18" charset="0"/>
                  </a:rPr>
                  <a:t>Talent management</a:t>
                </a:r>
              </a:p>
            </p:txBody>
          </p:sp>
        </p:grpSp>
        <p:sp>
          <p:nvSpPr>
            <p:cNvPr id="125" name="Rectangle 124"/>
            <p:cNvSpPr/>
            <p:nvPr/>
          </p:nvSpPr>
          <p:spPr>
            <a:xfrm>
              <a:off x="6476999" y="3866122"/>
              <a:ext cx="2438399" cy="1778463"/>
            </a:xfrm>
            <a:prstGeom prst="rect">
              <a:avLst/>
            </a:prstGeom>
            <a:noFill/>
            <a:ln>
              <a:noFill/>
            </a:ln>
            <a:effectLst/>
          </p:spPr>
        </p:sp>
        <p:sp>
          <p:nvSpPr>
            <p:cNvPr id="117" name="Straight Connector 116"/>
            <p:cNvSpPr/>
            <p:nvPr/>
          </p:nvSpPr>
          <p:spPr>
            <a:xfrm>
              <a:off x="381000" y="1371600"/>
              <a:ext cx="0" cy="4642162"/>
            </a:xfrm>
            <a:prstGeom prst="line">
              <a:avLst/>
            </a:prstGeom>
            <a:solidFill>
              <a:sysClr val="window" lastClr="FFFFFF">
                <a:alpha val="90000"/>
                <a:hueOff val="0"/>
                <a:satOff val="0"/>
                <a:lumOff val="0"/>
                <a:alphaOff val="0"/>
              </a:sysClr>
            </a:solidFill>
            <a:ln w="25400" cap="flat" cmpd="sng" algn="ctr">
              <a:solidFill>
                <a:schemeClr val="accent6"/>
              </a:solidFill>
              <a:prstDash val="solid"/>
            </a:ln>
            <a:effectLst/>
          </p:spPr>
        </p:sp>
        <p:sp>
          <p:nvSpPr>
            <p:cNvPr id="118" name="Straight Connector 117"/>
            <p:cNvSpPr/>
            <p:nvPr/>
          </p:nvSpPr>
          <p:spPr>
            <a:xfrm>
              <a:off x="4800600" y="1371600"/>
              <a:ext cx="0" cy="4642162"/>
            </a:xfrm>
            <a:prstGeom prst="line">
              <a:avLst/>
            </a:prstGeom>
            <a:solidFill>
              <a:sysClr val="window" lastClr="FFFFFF">
                <a:alpha val="90000"/>
                <a:hueOff val="0"/>
                <a:satOff val="0"/>
                <a:lumOff val="0"/>
                <a:alphaOff val="0"/>
              </a:sysClr>
            </a:solidFill>
            <a:ln w="25400" cap="flat" cmpd="sng" algn="ctr">
              <a:solidFill>
                <a:srgbClr val="4BACC6"/>
              </a:solidFill>
              <a:prstDash val="solid"/>
            </a:ln>
            <a:effectLst/>
          </p:spPr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smtClean="0"/>
              <a:t>© 2016 Cengage Learning. All Rights Reserved. May not be scanned, copied  or duplicated, or posted to a publicly accessible website, in whole or in part.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7848600" y="6492875"/>
            <a:ext cx="990600" cy="365125"/>
          </a:xfrm>
        </p:spPr>
        <p:txBody>
          <a:bodyPr/>
          <a:lstStyle/>
          <a:p>
            <a:fld id="{52713451-F6E1-4628-A8E3-1405590B0C33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05000"/>
            <a:ext cx="7467600" cy="4419599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sz="2100" dirty="0" smtClean="0"/>
              <a:t>The rate of change has been driven by a set of external forces including globalization, technology, organizational consolidation and shifts in power in supply chains, empowered consumers, and government policy and regulations.</a:t>
            </a:r>
          </a:p>
          <a:p>
            <a:pPr lvl="0">
              <a:spcAft>
                <a:spcPts val="1200"/>
              </a:spcAft>
            </a:pPr>
            <a:r>
              <a:rPr lang="en-US" sz="2100" dirty="0" smtClean="0"/>
              <a:t>Supply chains are extended enterprises which require managing four flows—products, information, financials (cash), and demand on a collaborative basis.</a:t>
            </a:r>
          </a:p>
          <a:p>
            <a:pPr>
              <a:spcAft>
                <a:spcPts val="1200"/>
              </a:spcAft>
            </a:pPr>
            <a:r>
              <a:rPr lang="en-US" sz="2100" dirty="0" smtClean="0"/>
              <a:t>The global supply chains of the best companies must be adaptive, resilient, and responsive to meet the challenges of the global economy and develop mitigating strategies for disruptive forces.</a:t>
            </a:r>
          </a:p>
          <a:p>
            <a:pPr>
              <a:buNone/>
            </a:pP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183883"/>
      </a:dk1>
      <a:lt1>
        <a:srgbClr val="FFFFFF"/>
      </a:lt1>
      <a:dk2>
        <a:srgbClr val="183883"/>
      </a:dk2>
      <a:lt2>
        <a:srgbClr val="808080"/>
      </a:lt2>
      <a:accent1>
        <a:srgbClr val="D4E3F7"/>
      </a:accent1>
      <a:accent2>
        <a:srgbClr val="0067AF"/>
      </a:accent2>
      <a:accent3>
        <a:srgbClr val="FFFFFF"/>
      </a:accent3>
      <a:accent4>
        <a:srgbClr val="132E6F"/>
      </a:accent4>
      <a:accent5>
        <a:srgbClr val="E6EFFA"/>
      </a:accent5>
      <a:accent6>
        <a:srgbClr val="005D9E"/>
      </a:accent6>
      <a:hlink>
        <a:srgbClr val="365B91"/>
      </a:hlink>
      <a:folHlink>
        <a:srgbClr val="0099AF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2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fr-FR" altLang="en-US" sz="1000" b="1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183883"/>
        </a:dk1>
        <a:lt1>
          <a:srgbClr val="FFFFFF"/>
        </a:lt1>
        <a:dk2>
          <a:srgbClr val="000000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5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333399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6">
        <a:dk1>
          <a:srgbClr val="183883"/>
        </a:dk1>
        <a:lt1>
          <a:srgbClr val="FFFFFF"/>
        </a:lt1>
        <a:dk2>
          <a:srgbClr val="183883"/>
        </a:dk2>
        <a:lt2>
          <a:srgbClr val="808080"/>
        </a:lt2>
        <a:accent1>
          <a:srgbClr val="D4E3F7"/>
        </a:accent1>
        <a:accent2>
          <a:srgbClr val="0067AF"/>
        </a:accent2>
        <a:accent3>
          <a:srgbClr val="FFFFFF"/>
        </a:accent3>
        <a:accent4>
          <a:srgbClr val="132E6F"/>
        </a:accent4>
        <a:accent5>
          <a:srgbClr val="E6EFFA"/>
        </a:accent5>
        <a:accent6>
          <a:srgbClr val="005D9E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10294</TotalTime>
  <Words>1876</Words>
  <Application>Microsoft Office PowerPoint</Application>
  <PresentationFormat>On-screen Show (4:3)</PresentationFormat>
  <Paragraphs>270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MS PGothic</vt:lpstr>
      <vt:lpstr>Arial</vt:lpstr>
      <vt:lpstr>Calibri</vt:lpstr>
      <vt:lpstr>Consolas</vt:lpstr>
      <vt:lpstr>Constantia</vt:lpstr>
      <vt:lpstr>Rockwell</vt:lpstr>
      <vt:lpstr>Webdings</vt:lpstr>
      <vt:lpstr>Wingdings 2</vt:lpstr>
      <vt:lpstr>Default Design</vt:lpstr>
      <vt:lpstr>CHAPTER 1 </vt:lpstr>
      <vt:lpstr>Discussion Outline</vt:lpstr>
      <vt:lpstr>Leading Retailers (Sales Year)</vt:lpstr>
      <vt:lpstr>Five Major External Forces</vt:lpstr>
      <vt:lpstr>Five Major External Forces - Globalization </vt:lpstr>
      <vt:lpstr>Five Major External Forces - Technology </vt:lpstr>
      <vt:lpstr>Five Major External Forces – Organization Consolidation and Power Shifts </vt:lpstr>
      <vt:lpstr>Five Major External Forces –  Empowered Consumers</vt:lpstr>
      <vt:lpstr>Five Major External Forces –   Government Policy and Regulation</vt:lpstr>
      <vt:lpstr>Evolution of Supply Chain Management Concept</vt:lpstr>
      <vt:lpstr>Integrated Supply Chain – Basics</vt:lpstr>
      <vt:lpstr>Integrated Supply Chain – Network</vt:lpstr>
      <vt:lpstr>Supply Chain Flows</vt:lpstr>
      <vt:lpstr>Major Supply Chain Issues</vt:lpstr>
      <vt:lpstr>Major Supply Chain Issues (continued)</vt:lpstr>
      <vt:lpstr>Major Supply Chain Issues (continued)</vt:lpstr>
      <vt:lpstr>Major Supply Chain Issues (continued)</vt:lpstr>
      <vt:lpstr>Major Supply Chain Issues (continued)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Textbook 10e</dc:title>
  <dc:creator>Coyle et al.</dc:creator>
  <cp:lastModifiedBy>Irina Neaga</cp:lastModifiedBy>
  <cp:revision>2853</cp:revision>
  <dcterms:created xsi:type="dcterms:W3CDTF">2015-03-04T01:48:45Z</dcterms:created>
  <dcterms:modified xsi:type="dcterms:W3CDTF">2019-01-22T12:09:41Z</dcterms:modified>
</cp:coreProperties>
</file>