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6" r:id="rId1"/>
  </p:sldMasterIdLst>
  <p:sldIdLst>
    <p:sldId id="305" r:id="rId2"/>
    <p:sldId id="267" r:id="rId3"/>
    <p:sldId id="281" r:id="rId4"/>
    <p:sldId id="306" r:id="rId5"/>
    <p:sldId id="307" r:id="rId6"/>
    <p:sldId id="308" r:id="rId7"/>
    <p:sldId id="309" r:id="rId8"/>
    <p:sldId id="310" r:id="rId9"/>
    <p:sldId id="311" r:id="rId10"/>
    <p:sldId id="271" r:id="rId11"/>
    <p:sldId id="327"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Rhian Williams (1601287)" initials="RW(" lastIdx="1" clrIdx="0">
    <p:extLst>
      <p:ext uri="{19B8F6BF-5375-455C-9EA6-DF929625EA0E}">
        <p15:presenceInfo xmlns:p15="http://schemas.microsoft.com/office/powerpoint/2012/main" userId="S::1601287@student.uwtsd.ac.uk::cf70fffa-1018-4739-a101-785983c29663"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commentAuthors" Target="commentAuthor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GB"/>
              <a:t>Click to edit Master title style</a:t>
            </a:r>
            <a:endParaRPr lang="en-US"/>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846CE7D5-CF57-46EF-B807-FDD0502418D4}" type="datetimeFigureOut">
              <a:rPr lang="en-GB" smtClean="0"/>
              <a:t>13/05/2019</a:t>
            </a:fld>
            <a:endParaRPr lang="en-GB"/>
          </a:p>
        </p:txBody>
      </p:sp>
      <p:sp>
        <p:nvSpPr>
          <p:cNvPr id="5" name="Footer Placeholder 4"/>
          <p:cNvSpPr>
            <a:spLocks noGrp="1"/>
          </p:cNvSpPr>
          <p:nvPr>
            <p:ph type="ftr" sz="quarter" idx="11"/>
          </p:nvPr>
        </p:nvSpPr>
        <p:spPr>
          <a:xfrm>
            <a:off x="5332412" y="5883275"/>
            <a:ext cx="4324044" cy="365125"/>
          </a:xfrm>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3521511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nchor="ctr"/>
          <a:lstStyle>
            <a:lvl1pPr>
              <a:buClr>
                <a:schemeClr val="accent1">
                  <a:lumMod val="75000"/>
                </a:schemeClr>
              </a:buClr>
              <a:defRPr/>
            </a:lvl1pPr>
            <a:lvl2pPr>
              <a:buClr>
                <a:schemeClr val="accent1">
                  <a:lumMod val="75000"/>
                </a:schemeClr>
              </a:buClr>
              <a:defRPr/>
            </a:lvl2pPr>
            <a:lvl3pPr>
              <a:buClr>
                <a:schemeClr val="accent1">
                  <a:lumMod val="75000"/>
                </a:schemeClr>
              </a:buClr>
              <a:defRPr/>
            </a:lvl3pPr>
            <a:lvl4pPr>
              <a:buClr>
                <a:schemeClr val="accent1">
                  <a:lumMod val="75000"/>
                </a:schemeClr>
              </a:buClr>
              <a:defRPr/>
            </a:lvl4pPr>
            <a:lvl5pPr>
              <a:buClr>
                <a:schemeClr val="accent1">
                  <a:lumMod val="75000"/>
                </a:schemeClr>
              </a:buCl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846CE7D5-CF57-46EF-B807-FDD0502418D4}" type="datetimeFigureOut">
              <a:rPr lang="en-GB" smtClean="0"/>
              <a:t>13/05/2019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951856" y="5867131"/>
            <a:ext cx="551167" cy="365125"/>
          </a:xfrm>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6179226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GB"/>
              <a:t>Click to edit Master title style</a:t>
            </a:r>
            <a:endParaRPr lang="en-US"/>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13/05/2019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8001918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GB"/>
              <a:t>Click to edit Master title style</a:t>
            </a:r>
            <a:endParaRPr lang="en-US"/>
          </a:p>
        </p:txBody>
      </p:sp>
      <p:sp>
        <p:nvSpPr>
          <p:cNvPr id="3" name="Content Placeholder 2"/>
          <p:cNvSpPr>
            <a:spLocks noGrp="1"/>
          </p:cNvSpPr>
          <p:nvPr>
            <p:ph sz="half" idx="1"/>
          </p:nvPr>
        </p:nvSpPr>
        <p:spPr>
          <a:xfrm>
            <a:off x="1484312" y="2666999"/>
            <a:ext cx="4895055" cy="3124201"/>
          </a:xfrm>
        </p:spPr>
        <p:txBody>
          <a:bodyPr>
            <a:normAutofit/>
          </a:bodyPr>
          <a:lstStyle>
            <a:lvl1pPr>
              <a:buClr>
                <a:schemeClr val="accent1">
                  <a:lumMod val="75000"/>
                </a:schemeClr>
              </a:buClr>
              <a:defRPr sz="1800"/>
            </a:lvl1pPr>
            <a:lvl2pPr>
              <a:buClr>
                <a:schemeClr val="accent1">
                  <a:lumMod val="75000"/>
                </a:schemeClr>
              </a:buClr>
              <a:defRPr sz="1600"/>
            </a:lvl2pPr>
            <a:lvl3pPr>
              <a:buClr>
                <a:schemeClr val="accent1">
                  <a:lumMod val="75000"/>
                </a:schemeClr>
              </a:buClr>
              <a:defRPr sz="1400"/>
            </a:lvl3pPr>
            <a:lvl4pPr>
              <a:buClr>
                <a:schemeClr val="accent1">
                  <a:lumMod val="75000"/>
                </a:schemeClr>
              </a:buClr>
              <a:defRPr sz="1200"/>
            </a:lvl4pPr>
            <a:lvl5pPr>
              <a:buClr>
                <a:schemeClr val="accent1">
                  <a:lumMod val="75000"/>
                </a:schemeClr>
              </a:buCl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607967" y="2667000"/>
            <a:ext cx="4895056" cy="3124200"/>
          </a:xfrm>
        </p:spPr>
        <p:txBody>
          <a:bodyPr>
            <a:normAutofit/>
          </a:bodyPr>
          <a:lstStyle>
            <a:lvl1pPr>
              <a:buClr>
                <a:schemeClr val="accent1">
                  <a:lumMod val="75000"/>
                </a:schemeClr>
              </a:buClr>
              <a:defRPr sz="1800"/>
            </a:lvl1pPr>
            <a:lvl2pPr>
              <a:buClr>
                <a:schemeClr val="accent1">
                  <a:lumMod val="75000"/>
                </a:schemeClr>
              </a:buClr>
              <a:defRPr sz="1600"/>
            </a:lvl2pPr>
            <a:lvl3pPr>
              <a:buClr>
                <a:schemeClr val="accent1">
                  <a:lumMod val="75000"/>
                </a:schemeClr>
              </a:buClr>
              <a:defRPr sz="1400"/>
            </a:lvl3pPr>
            <a:lvl4pPr>
              <a:buClr>
                <a:schemeClr val="accent1">
                  <a:lumMod val="75000"/>
                </a:schemeClr>
              </a:buClr>
              <a:defRPr sz="1200"/>
            </a:lvl4pPr>
            <a:lvl5pPr>
              <a:buClr>
                <a:schemeClr val="accent1">
                  <a:lumMod val="75000"/>
                </a:schemeClr>
              </a:buCl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846CE7D5-CF57-46EF-B807-FDD0502418D4}" type="datetimeFigureOut">
              <a:rPr lang="en-GB" smtClean="0"/>
              <a:t>13/05/2019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6798187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buClr>
                <a:schemeClr val="accent1">
                  <a:lumMod val="75000"/>
                </a:schemeClr>
              </a:buClr>
              <a:defRPr sz="1800"/>
            </a:lvl1pPr>
            <a:lvl2pPr>
              <a:buClr>
                <a:schemeClr val="accent1">
                  <a:lumMod val="75000"/>
                </a:schemeClr>
              </a:buClr>
              <a:defRPr sz="1600"/>
            </a:lvl2pPr>
            <a:lvl3pPr>
              <a:buClr>
                <a:schemeClr val="accent1">
                  <a:lumMod val="75000"/>
                </a:schemeClr>
              </a:buClr>
              <a:defRPr sz="1400"/>
            </a:lvl3pPr>
            <a:lvl4pPr>
              <a:buClr>
                <a:schemeClr val="accent1">
                  <a:lumMod val="75000"/>
                </a:schemeClr>
              </a:buClr>
              <a:defRPr sz="1200"/>
            </a:lvl4pPr>
            <a:lvl5pPr>
              <a:buClr>
                <a:schemeClr val="accent1">
                  <a:lumMod val="75000"/>
                </a:schemeClr>
              </a:buCl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buClr>
                <a:schemeClr val="accent1">
                  <a:lumMod val="75000"/>
                </a:schemeClr>
              </a:buClr>
              <a:defRPr sz="1800"/>
            </a:lvl1pPr>
            <a:lvl2pPr>
              <a:buClr>
                <a:schemeClr val="accent1">
                  <a:lumMod val="75000"/>
                </a:schemeClr>
              </a:buClr>
              <a:defRPr sz="1600"/>
            </a:lvl2pPr>
            <a:lvl3pPr>
              <a:buClr>
                <a:schemeClr val="accent1">
                  <a:lumMod val="75000"/>
                </a:schemeClr>
              </a:buClr>
              <a:defRPr sz="1400"/>
            </a:lvl3pPr>
            <a:lvl4pPr>
              <a:buClr>
                <a:schemeClr val="accent1">
                  <a:lumMod val="75000"/>
                </a:schemeClr>
              </a:buClr>
              <a:defRPr sz="1200"/>
            </a:lvl4pPr>
            <a:lvl5pPr>
              <a:buClr>
                <a:schemeClr val="accent1">
                  <a:lumMod val="75000"/>
                </a:schemeClr>
              </a:buCl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846CE7D5-CF57-46EF-B807-FDD0502418D4}" type="datetimeFigureOut">
              <a:rPr lang="en-GB" smtClean="0"/>
              <a:t>13/05/2019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7314558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846CE7D5-CF57-46EF-B807-FDD0502418D4}" type="datetimeFigureOut">
              <a:rPr lang="en-GB" smtClean="0"/>
              <a:t>13/05/2019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478528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13/05/2019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6145699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GB"/>
              <a:t>Click to edit Master title style</a:t>
            </a:r>
            <a:endParaRPr lang="en-US"/>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13/05/2019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03195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GB"/>
              <a:t>Click to edit Master title style</a:t>
            </a:r>
            <a:endParaRPr lang="en-US"/>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13/05/2019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8979284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GB"/>
              <a:t>Click to edit Master title style</a:t>
            </a:r>
            <a:endParaRPr lang="en-US"/>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13/05/2019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9738092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GB"/>
              <a:t>Click to edit Master title style</a:t>
            </a:r>
            <a:endParaRPr lang="en-US"/>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13/05/2019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88568217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GB"/>
              <a:t>Click to edit Master title style</a:t>
            </a:r>
            <a:endParaRPr lang="en-US"/>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13/05/2019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91289898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GB"/>
              <a:t>Click to edit Master title style</a:t>
            </a:r>
            <a:endParaRPr lang="en-US"/>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13/05/2019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07571787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GB"/>
              <a:t>Click to edit Master title style</a:t>
            </a:r>
            <a:endParaRPr lang="en-US"/>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13/05/2019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83016086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GB"/>
              <a:t>Click to edit Master title style</a:t>
            </a:r>
            <a:endParaRPr lang="en-US"/>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13/05/2019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5853739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846CE7D5-CF57-46EF-B807-FDD0502418D4}" type="datetimeFigureOut">
              <a:rPr lang="en-GB" smtClean="0"/>
              <a:t>13/05/2019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43570502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846CE7D5-CF57-46EF-B807-FDD0502418D4}" type="datetimeFigureOut">
              <a:rPr lang="en-GB" smtClean="0"/>
              <a:t>13/05/2019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4670114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846CE7D5-CF57-46EF-B807-FDD0502418D4}" type="datetimeFigureOut">
              <a:rPr lang="en-GB" smtClean="0"/>
              <a:t>13/05/2019</a:t>
            </a:fld>
            <a:endParaRPr lang="en-GB"/>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1560444350"/>
      </p:ext>
    </p:extLst>
  </p:cSld>
  <p:clrMap bg1="lt1" tx1="dk1" bg2="lt2" tx2="dk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 id="2147483738" r:id="rId12"/>
    <p:sldLayoutId id="2147483739" r:id="rId13"/>
    <p:sldLayoutId id="2147483740" r:id="rId14"/>
    <p:sldLayoutId id="2147483741" r:id="rId15"/>
    <p:sldLayoutId id="2147483742" r:id="rId16"/>
    <p:sldLayoutId id="2147483743"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10.jpg"/></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14.jpeg"/><Relationship Id="rId5" Type="http://schemas.openxmlformats.org/officeDocument/2006/relationships/image" Target="../media/image13.jpeg"/><Relationship Id="rId4" Type="http://schemas.openxmlformats.org/officeDocument/2006/relationships/image" Target="../media/image12.jpeg"/></Relationships>
</file>

<file path=ppt/slides/_rels/slide1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gov.wales/sites/default/files/publications/2018-02/foundation-phase-framework-revised-2015.pdf" TargetMode="External"/><Relationship Id="rId2" Type="http://schemas.openxmlformats.org/officeDocument/2006/relationships/hyperlink" Target="https://www.alleydog.com/glossary/definition.php?term=Proximodistal+Development"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25" name="Rectangle 11">
            <a:extLst>
              <a:ext uri="{FF2B5EF4-FFF2-40B4-BE49-F238E27FC236}">
                <a16:creationId xmlns:a16="http://schemas.microsoft.com/office/drawing/2014/main" id="{68375697-2869-412A-AEB4-B32967993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7446F1B3-B927-C246-8062-C70F909553EA}"/>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20135" t="9091" r="38043"/>
          <a:stretch/>
        </p:blipFill>
        <p:spPr>
          <a:xfrm>
            <a:off x="20" y="10"/>
            <a:ext cx="4726526" cy="6857990"/>
          </a:xfrm>
          <a:prstGeom prst="rect">
            <a:avLst/>
          </a:prstGeom>
        </p:spPr>
      </p:pic>
      <p:grpSp>
        <p:nvGrpSpPr>
          <p:cNvPr id="26" name="Group 13">
            <a:extLst>
              <a:ext uri="{FF2B5EF4-FFF2-40B4-BE49-F238E27FC236}">
                <a16:creationId xmlns:a16="http://schemas.microsoft.com/office/drawing/2014/main" id="{2DE9E2D4-C94D-4382-BD75-9A451C3DC7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290265" y="-12875"/>
            <a:ext cx="2604396" cy="6890194"/>
            <a:chOff x="2199787" y="-12875"/>
            <a:chExt cx="2679011" cy="6890194"/>
          </a:xfrm>
        </p:grpSpPr>
        <p:sp useBgFill="1">
          <p:nvSpPr>
            <p:cNvPr id="15" name="Rectangle 19">
              <a:extLst>
                <a:ext uri="{FF2B5EF4-FFF2-40B4-BE49-F238E27FC236}">
                  <a16:creationId xmlns:a16="http://schemas.microsoft.com/office/drawing/2014/main" id="{8348A120-519A-4F2A-BE9F-C1CC48B109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2199787" y="-12875"/>
              <a:ext cx="2679011" cy="5301468"/>
            </a:xfrm>
            <a:custGeom>
              <a:avLst/>
              <a:gdLst>
                <a:gd name="connsiteX0" fmla="*/ 0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0 w 2570017"/>
                <a:gd name="connsiteY4" fmla="*/ 0 h 2554287"/>
                <a:gd name="connsiteX0" fmla="*/ 904009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904009 w 2570017"/>
                <a:gd name="connsiteY4" fmla="*/ 0 h 2554287"/>
                <a:gd name="connsiteX0" fmla="*/ 644236 w 2570017"/>
                <a:gd name="connsiteY0" fmla="*/ 10391 h 2554287"/>
                <a:gd name="connsiteX1" fmla="*/ 2570017 w 2570017"/>
                <a:gd name="connsiteY1" fmla="*/ 0 h 2554287"/>
                <a:gd name="connsiteX2" fmla="*/ 2570017 w 2570017"/>
                <a:gd name="connsiteY2" fmla="*/ 2554287 h 2554287"/>
                <a:gd name="connsiteX3" fmla="*/ 0 w 2570017"/>
                <a:gd name="connsiteY3" fmla="*/ 2554287 h 2554287"/>
                <a:gd name="connsiteX4" fmla="*/ 644236 w 2570017"/>
                <a:gd name="connsiteY4" fmla="*/ 10391 h 2554287"/>
                <a:gd name="connsiteX0" fmla="*/ 633845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633845 w 2570017"/>
                <a:gd name="connsiteY4" fmla="*/ 0 h 2554287"/>
                <a:gd name="connsiteX0" fmla="*/ 675409 w 2611581"/>
                <a:gd name="connsiteY0" fmla="*/ 0 h 2554287"/>
                <a:gd name="connsiteX1" fmla="*/ 2611581 w 2611581"/>
                <a:gd name="connsiteY1" fmla="*/ 0 h 2554287"/>
                <a:gd name="connsiteX2" fmla="*/ 2611581 w 2611581"/>
                <a:gd name="connsiteY2" fmla="*/ 2554287 h 2554287"/>
                <a:gd name="connsiteX3" fmla="*/ 0 w 2611581"/>
                <a:gd name="connsiteY3" fmla="*/ 2554287 h 2554287"/>
                <a:gd name="connsiteX4" fmla="*/ 675409 w 2611581"/>
                <a:gd name="connsiteY4" fmla="*/ 0 h 2554287"/>
                <a:gd name="connsiteX0" fmla="*/ 650979 w 2587151"/>
                <a:gd name="connsiteY0" fmla="*/ 0 h 2554287"/>
                <a:gd name="connsiteX1" fmla="*/ 2587151 w 2587151"/>
                <a:gd name="connsiteY1" fmla="*/ 0 h 2554287"/>
                <a:gd name="connsiteX2" fmla="*/ 2587151 w 2587151"/>
                <a:gd name="connsiteY2" fmla="*/ 2554287 h 2554287"/>
                <a:gd name="connsiteX3" fmla="*/ 0 w 2587151"/>
                <a:gd name="connsiteY3" fmla="*/ 2548595 h 2554287"/>
                <a:gd name="connsiteX4" fmla="*/ 650979 w 2587151"/>
                <a:gd name="connsiteY4" fmla="*/ 0 h 2554287"/>
                <a:gd name="connsiteX0" fmla="*/ 730379 w 2587151"/>
                <a:gd name="connsiteY0" fmla="*/ 5692 h 2554287"/>
                <a:gd name="connsiteX1" fmla="*/ 2587151 w 2587151"/>
                <a:gd name="connsiteY1" fmla="*/ 0 h 2554287"/>
                <a:gd name="connsiteX2" fmla="*/ 2587151 w 2587151"/>
                <a:gd name="connsiteY2" fmla="*/ 2554287 h 2554287"/>
                <a:gd name="connsiteX3" fmla="*/ 0 w 2587151"/>
                <a:gd name="connsiteY3" fmla="*/ 2548595 h 2554287"/>
                <a:gd name="connsiteX4" fmla="*/ 730379 w 2587151"/>
                <a:gd name="connsiteY4" fmla="*/ 5692 h 2554287"/>
                <a:gd name="connsiteX0" fmla="*/ 864750 w 2587151"/>
                <a:gd name="connsiteY0" fmla="*/ 2847 h 2554287"/>
                <a:gd name="connsiteX1" fmla="*/ 2587151 w 2587151"/>
                <a:gd name="connsiteY1" fmla="*/ 0 h 2554287"/>
                <a:gd name="connsiteX2" fmla="*/ 2587151 w 2587151"/>
                <a:gd name="connsiteY2" fmla="*/ 2554287 h 2554287"/>
                <a:gd name="connsiteX3" fmla="*/ 0 w 2587151"/>
                <a:gd name="connsiteY3" fmla="*/ 2548595 h 2554287"/>
                <a:gd name="connsiteX4" fmla="*/ 864750 w 2587151"/>
                <a:gd name="connsiteY4" fmla="*/ 2847 h 2554287"/>
                <a:gd name="connsiteX0" fmla="*/ 883073 w 2587151"/>
                <a:gd name="connsiteY0" fmla="*/ 1 h 2554287"/>
                <a:gd name="connsiteX1" fmla="*/ 2587151 w 2587151"/>
                <a:gd name="connsiteY1" fmla="*/ 0 h 2554287"/>
                <a:gd name="connsiteX2" fmla="*/ 2587151 w 2587151"/>
                <a:gd name="connsiteY2" fmla="*/ 2554287 h 2554287"/>
                <a:gd name="connsiteX3" fmla="*/ 0 w 2587151"/>
                <a:gd name="connsiteY3" fmla="*/ 2548595 h 2554287"/>
                <a:gd name="connsiteX4" fmla="*/ 883073 w 2587151"/>
                <a:gd name="connsiteY4" fmla="*/ 1 h 2554287"/>
                <a:gd name="connsiteX0" fmla="*/ 895288 w 2599366"/>
                <a:gd name="connsiteY0" fmla="*/ 1 h 2554287"/>
                <a:gd name="connsiteX1" fmla="*/ 2599366 w 2599366"/>
                <a:gd name="connsiteY1" fmla="*/ 0 h 2554287"/>
                <a:gd name="connsiteX2" fmla="*/ 2599366 w 2599366"/>
                <a:gd name="connsiteY2" fmla="*/ 2554287 h 2554287"/>
                <a:gd name="connsiteX3" fmla="*/ 0 w 2599366"/>
                <a:gd name="connsiteY3" fmla="*/ 2542904 h 2554287"/>
                <a:gd name="connsiteX4" fmla="*/ 895288 w 2599366"/>
                <a:gd name="connsiteY4" fmla="*/ 1 h 2554287"/>
                <a:gd name="connsiteX0" fmla="*/ 895288 w 2599366"/>
                <a:gd name="connsiteY0" fmla="*/ 1 h 2554287"/>
                <a:gd name="connsiteX1" fmla="*/ 2599366 w 2599366"/>
                <a:gd name="connsiteY1" fmla="*/ 0 h 2554287"/>
                <a:gd name="connsiteX2" fmla="*/ 2599366 w 2599366"/>
                <a:gd name="connsiteY2" fmla="*/ 2554287 h 2554287"/>
                <a:gd name="connsiteX3" fmla="*/ 0 w 2599366"/>
                <a:gd name="connsiteY3" fmla="*/ 2542904 h 2554287"/>
                <a:gd name="connsiteX4" fmla="*/ 895288 w 2599366"/>
                <a:gd name="connsiteY4" fmla="*/ 1 h 2554287"/>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2904 h 2565670"/>
                <a:gd name="connsiteX4" fmla="*/ 895288 w 2611581"/>
                <a:gd name="connsiteY4" fmla="*/ 1 h 2565670"/>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2904 h 2565670"/>
                <a:gd name="connsiteX4" fmla="*/ 895288 w 2611581"/>
                <a:gd name="connsiteY4" fmla="*/ 1 h 2565670"/>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5750 h 2565670"/>
                <a:gd name="connsiteX4" fmla="*/ 895288 w 2611581"/>
                <a:gd name="connsiteY4" fmla="*/ 1 h 2565670"/>
                <a:gd name="connsiteX0" fmla="*/ 1544433 w 3260726"/>
                <a:gd name="connsiteY0" fmla="*/ 1 h 2565670"/>
                <a:gd name="connsiteX1" fmla="*/ 3248511 w 3260726"/>
                <a:gd name="connsiteY1" fmla="*/ 0 h 2565670"/>
                <a:gd name="connsiteX2" fmla="*/ 3260726 w 3260726"/>
                <a:gd name="connsiteY2" fmla="*/ 2565670 h 2565670"/>
                <a:gd name="connsiteX3" fmla="*/ 0 w 3260726"/>
                <a:gd name="connsiteY3" fmla="*/ 2521058 h 2565670"/>
                <a:gd name="connsiteX4" fmla="*/ 1544433 w 3260726"/>
                <a:gd name="connsiteY4" fmla="*/ 1 h 2565670"/>
                <a:gd name="connsiteX0" fmla="*/ 921784 w 3260726"/>
                <a:gd name="connsiteY0" fmla="*/ 12347 h 2565670"/>
                <a:gd name="connsiteX1" fmla="*/ 3248511 w 3260726"/>
                <a:gd name="connsiteY1" fmla="*/ 0 h 2565670"/>
                <a:gd name="connsiteX2" fmla="*/ 3260726 w 3260726"/>
                <a:gd name="connsiteY2" fmla="*/ 2565670 h 2565670"/>
                <a:gd name="connsiteX3" fmla="*/ 0 w 3260726"/>
                <a:gd name="connsiteY3" fmla="*/ 2521058 h 2565670"/>
                <a:gd name="connsiteX4" fmla="*/ 921784 w 3260726"/>
                <a:gd name="connsiteY4" fmla="*/ 12347 h 2565670"/>
                <a:gd name="connsiteX0" fmla="*/ 921784 w 3260726"/>
                <a:gd name="connsiteY0" fmla="*/ 12347 h 2565670"/>
                <a:gd name="connsiteX1" fmla="*/ 2321160 w 3260726"/>
                <a:gd name="connsiteY1" fmla="*/ 0 h 2565670"/>
                <a:gd name="connsiteX2" fmla="*/ 3260726 w 3260726"/>
                <a:gd name="connsiteY2" fmla="*/ 2565670 h 2565670"/>
                <a:gd name="connsiteX3" fmla="*/ 0 w 3260726"/>
                <a:gd name="connsiteY3" fmla="*/ 2521058 h 2565670"/>
                <a:gd name="connsiteX4" fmla="*/ 921784 w 3260726"/>
                <a:gd name="connsiteY4" fmla="*/ 12347 h 2565670"/>
                <a:gd name="connsiteX0" fmla="*/ 921784 w 2322228"/>
                <a:gd name="connsiteY0" fmla="*/ 12347 h 2565670"/>
                <a:gd name="connsiteX1" fmla="*/ 2321160 w 2322228"/>
                <a:gd name="connsiteY1" fmla="*/ 0 h 2565670"/>
                <a:gd name="connsiteX2" fmla="*/ 2320129 w 2322228"/>
                <a:gd name="connsiteY2" fmla="*/ 2565670 h 2565670"/>
                <a:gd name="connsiteX3" fmla="*/ 0 w 2322228"/>
                <a:gd name="connsiteY3" fmla="*/ 2521058 h 2565670"/>
                <a:gd name="connsiteX4" fmla="*/ 921784 w 2322228"/>
                <a:gd name="connsiteY4" fmla="*/ 12347 h 2565670"/>
                <a:gd name="connsiteX0" fmla="*/ 921784 w 2322228"/>
                <a:gd name="connsiteY0" fmla="*/ 0 h 2571841"/>
                <a:gd name="connsiteX1" fmla="*/ 2321160 w 2322228"/>
                <a:gd name="connsiteY1" fmla="*/ 6171 h 2571841"/>
                <a:gd name="connsiteX2" fmla="*/ 2320129 w 2322228"/>
                <a:gd name="connsiteY2" fmla="*/ 2571841 h 2571841"/>
                <a:gd name="connsiteX3" fmla="*/ 0 w 2322228"/>
                <a:gd name="connsiteY3" fmla="*/ 2527229 h 2571841"/>
                <a:gd name="connsiteX4" fmla="*/ 921784 w 2322228"/>
                <a:gd name="connsiteY4" fmla="*/ 0 h 2571841"/>
                <a:gd name="connsiteX0" fmla="*/ 921784 w 2611583"/>
                <a:gd name="connsiteY0" fmla="*/ 0 h 2540977"/>
                <a:gd name="connsiteX1" fmla="*/ 2321160 w 2611583"/>
                <a:gd name="connsiteY1" fmla="*/ 6171 h 2540977"/>
                <a:gd name="connsiteX2" fmla="*/ 2611583 w 2611583"/>
                <a:gd name="connsiteY2" fmla="*/ 2540977 h 2540977"/>
                <a:gd name="connsiteX3" fmla="*/ 0 w 2611583"/>
                <a:gd name="connsiteY3" fmla="*/ 2527229 h 2540977"/>
                <a:gd name="connsiteX4" fmla="*/ 921784 w 2611583"/>
                <a:gd name="connsiteY4" fmla="*/ 0 h 2540977"/>
                <a:gd name="connsiteX0" fmla="*/ 921784 w 2611583"/>
                <a:gd name="connsiteY0" fmla="*/ 2 h 2540979"/>
                <a:gd name="connsiteX1" fmla="*/ 2572870 w 2611583"/>
                <a:gd name="connsiteY1" fmla="*/ 0 h 2540979"/>
                <a:gd name="connsiteX2" fmla="*/ 2611583 w 2611583"/>
                <a:gd name="connsiteY2" fmla="*/ 2540979 h 2540979"/>
                <a:gd name="connsiteX3" fmla="*/ 0 w 2611583"/>
                <a:gd name="connsiteY3" fmla="*/ 2527231 h 2540979"/>
                <a:gd name="connsiteX4" fmla="*/ 921784 w 2611583"/>
                <a:gd name="connsiteY4" fmla="*/ 2 h 2540979"/>
                <a:gd name="connsiteX0" fmla="*/ 921784 w 2705467"/>
                <a:gd name="connsiteY0" fmla="*/ 0 h 2540977"/>
                <a:gd name="connsiteX1" fmla="*/ 2705349 w 2705467"/>
                <a:gd name="connsiteY1" fmla="*/ 6171 h 2540977"/>
                <a:gd name="connsiteX2" fmla="*/ 2611583 w 2705467"/>
                <a:gd name="connsiteY2" fmla="*/ 2540977 h 2540977"/>
                <a:gd name="connsiteX3" fmla="*/ 0 w 2705467"/>
                <a:gd name="connsiteY3" fmla="*/ 2527229 h 2540977"/>
                <a:gd name="connsiteX4" fmla="*/ 921784 w 2705467"/>
                <a:gd name="connsiteY4" fmla="*/ 0 h 2540977"/>
                <a:gd name="connsiteX0" fmla="*/ 921784 w 2718702"/>
                <a:gd name="connsiteY0" fmla="*/ 2 h 2540979"/>
                <a:gd name="connsiteX1" fmla="*/ 2718597 w 2718702"/>
                <a:gd name="connsiteY1" fmla="*/ 0 h 2540979"/>
                <a:gd name="connsiteX2" fmla="*/ 2611583 w 2718702"/>
                <a:gd name="connsiteY2" fmla="*/ 2540979 h 2540979"/>
                <a:gd name="connsiteX3" fmla="*/ 0 w 2718702"/>
                <a:gd name="connsiteY3" fmla="*/ 2527231 h 2540979"/>
                <a:gd name="connsiteX4" fmla="*/ 921784 w 2718702"/>
                <a:gd name="connsiteY4" fmla="*/ 2 h 2540979"/>
                <a:gd name="connsiteX0" fmla="*/ 921784 w 2679012"/>
                <a:gd name="connsiteY0" fmla="*/ 0 h 2540977"/>
                <a:gd name="connsiteX1" fmla="*/ 2678853 w 2679012"/>
                <a:gd name="connsiteY1" fmla="*/ 6171 h 2540977"/>
                <a:gd name="connsiteX2" fmla="*/ 2611583 w 2679012"/>
                <a:gd name="connsiteY2" fmla="*/ 2540977 h 2540977"/>
                <a:gd name="connsiteX3" fmla="*/ 0 w 2679012"/>
                <a:gd name="connsiteY3" fmla="*/ 2527229 h 2540977"/>
                <a:gd name="connsiteX4" fmla="*/ 921784 w 2679012"/>
                <a:gd name="connsiteY4" fmla="*/ 0 h 25409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012" h="2540977">
                  <a:moveTo>
                    <a:pt x="921784" y="0"/>
                  </a:moveTo>
                  <a:lnTo>
                    <a:pt x="2678853" y="6171"/>
                  </a:lnTo>
                  <a:cubicBezTo>
                    <a:pt x="2682925" y="861394"/>
                    <a:pt x="2607511" y="1685754"/>
                    <a:pt x="2611583" y="2540977"/>
                  </a:cubicBezTo>
                  <a:lnTo>
                    <a:pt x="0" y="2527229"/>
                  </a:lnTo>
                  <a:lnTo>
                    <a:pt x="921784" y="0"/>
                  </a:lnTo>
                  <a:close/>
                </a:path>
              </a:pathLst>
            </a:custGeom>
            <a:blipFill rotWithShape="0">
              <a:blip r:embed="rId2">
                <a:duotone>
                  <a:schemeClr val="bg2">
                    <a:shade val="76000"/>
                    <a:satMod val="180000"/>
                  </a:schemeClr>
                  <a:schemeClr val="bg2">
                    <a:tint val="80000"/>
                    <a:satMod val="120000"/>
                    <a:lumMod val="180000"/>
                  </a:schemeClr>
                </a:duotone>
              </a:blip>
              <a:stretch>
                <a:fillRect l="-114598" r="-265621" b="-2868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7" name="Rectangle 20">
              <a:extLst>
                <a:ext uri="{FF2B5EF4-FFF2-40B4-BE49-F238E27FC236}">
                  <a16:creationId xmlns:a16="http://schemas.microsoft.com/office/drawing/2014/main" id="{8AE68E3F-5084-4FF1-9164-9A44B19D39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2211875" y="5257482"/>
              <a:ext cx="2586931" cy="1619837"/>
            </a:xfrm>
            <a:custGeom>
              <a:avLst/>
              <a:gdLst>
                <a:gd name="connsiteX0" fmla="*/ 0 w 2611581"/>
                <a:gd name="connsiteY0" fmla="*/ 0 h 4303713"/>
                <a:gd name="connsiteX1" fmla="*/ 2611581 w 2611581"/>
                <a:gd name="connsiteY1" fmla="*/ 0 h 4303713"/>
                <a:gd name="connsiteX2" fmla="*/ 2611581 w 2611581"/>
                <a:gd name="connsiteY2" fmla="*/ 4303713 h 4303713"/>
                <a:gd name="connsiteX3" fmla="*/ 0 w 2611581"/>
                <a:gd name="connsiteY3" fmla="*/ 4303713 h 4303713"/>
                <a:gd name="connsiteX4" fmla="*/ 0 w 2611581"/>
                <a:gd name="connsiteY4" fmla="*/ 0 h 4303713"/>
                <a:gd name="connsiteX0" fmla="*/ 0 w 2611581"/>
                <a:gd name="connsiteY0" fmla="*/ 0 h 4314104"/>
                <a:gd name="connsiteX1" fmla="*/ 2611581 w 2611581"/>
                <a:gd name="connsiteY1" fmla="*/ 0 h 4314104"/>
                <a:gd name="connsiteX2" fmla="*/ 2611581 w 2611581"/>
                <a:gd name="connsiteY2" fmla="*/ 4303713 h 4314104"/>
                <a:gd name="connsiteX3" fmla="*/ 1693718 w 2611581"/>
                <a:gd name="connsiteY3" fmla="*/ 4314104 h 4314104"/>
                <a:gd name="connsiteX4" fmla="*/ 0 w 2611581"/>
                <a:gd name="connsiteY4" fmla="*/ 0 h 4314104"/>
                <a:gd name="connsiteX0" fmla="*/ 0 w 2611581"/>
                <a:gd name="connsiteY0" fmla="*/ 0 h 4314104"/>
                <a:gd name="connsiteX1" fmla="*/ 2611581 w 2611581"/>
                <a:gd name="connsiteY1" fmla="*/ 0 h 4314104"/>
                <a:gd name="connsiteX2" fmla="*/ 2611581 w 2611581"/>
                <a:gd name="connsiteY2" fmla="*/ 4303713 h 4314104"/>
                <a:gd name="connsiteX3" fmla="*/ 1963882 w 2611581"/>
                <a:gd name="connsiteY3" fmla="*/ 4314104 h 4314104"/>
                <a:gd name="connsiteX4" fmla="*/ 0 w 2611581"/>
                <a:gd name="connsiteY4" fmla="*/ 0 h 4314104"/>
                <a:gd name="connsiteX0" fmla="*/ 0 w 2611581"/>
                <a:gd name="connsiteY0" fmla="*/ 0 h 4303713"/>
                <a:gd name="connsiteX1" fmla="*/ 2611581 w 2611581"/>
                <a:gd name="connsiteY1" fmla="*/ 0 h 4303713"/>
                <a:gd name="connsiteX2" fmla="*/ 2611581 w 2611581"/>
                <a:gd name="connsiteY2" fmla="*/ 4303713 h 4303713"/>
                <a:gd name="connsiteX3" fmla="*/ 2213264 w 2611581"/>
                <a:gd name="connsiteY3" fmla="*/ 4293322 h 4303713"/>
                <a:gd name="connsiteX4" fmla="*/ 0 w 2611581"/>
                <a:gd name="connsiteY4" fmla="*/ 0 h 4303713"/>
                <a:gd name="connsiteX0" fmla="*/ 0 w 2611581"/>
                <a:gd name="connsiteY0" fmla="*/ 0 h 4303713"/>
                <a:gd name="connsiteX1" fmla="*/ 2611581 w 2611581"/>
                <a:gd name="connsiteY1" fmla="*/ 0 h 4303713"/>
                <a:gd name="connsiteX2" fmla="*/ 2611581 w 2611581"/>
                <a:gd name="connsiteY2" fmla="*/ 4303713 h 4303713"/>
                <a:gd name="connsiteX3" fmla="*/ 2171701 w 2611581"/>
                <a:gd name="connsiteY3" fmla="*/ 3638695 h 4303713"/>
                <a:gd name="connsiteX4" fmla="*/ 0 w 2611581"/>
                <a:gd name="connsiteY4" fmla="*/ 0 h 4303713"/>
                <a:gd name="connsiteX0" fmla="*/ 0 w 2720934"/>
                <a:gd name="connsiteY0" fmla="*/ 268283 h 4303713"/>
                <a:gd name="connsiteX1" fmla="*/ 2720934 w 2720934"/>
                <a:gd name="connsiteY1" fmla="*/ 0 h 4303713"/>
                <a:gd name="connsiteX2" fmla="*/ 2720934 w 2720934"/>
                <a:gd name="connsiteY2" fmla="*/ 4303713 h 4303713"/>
                <a:gd name="connsiteX3" fmla="*/ 2281054 w 2720934"/>
                <a:gd name="connsiteY3" fmla="*/ 3638695 h 4303713"/>
                <a:gd name="connsiteX4" fmla="*/ 0 w 2720934"/>
                <a:gd name="connsiteY4" fmla="*/ 268283 h 4303713"/>
                <a:gd name="connsiteX0" fmla="*/ 0 w 2720934"/>
                <a:gd name="connsiteY0" fmla="*/ 268283 h 4303713"/>
                <a:gd name="connsiteX1" fmla="*/ 2720934 w 2720934"/>
                <a:gd name="connsiteY1" fmla="*/ 0 h 4303713"/>
                <a:gd name="connsiteX2" fmla="*/ 2720934 w 2720934"/>
                <a:gd name="connsiteY2" fmla="*/ 4303713 h 4303713"/>
                <a:gd name="connsiteX3" fmla="*/ 2264231 w 2720934"/>
                <a:gd name="connsiteY3" fmla="*/ 3717600 h 4303713"/>
                <a:gd name="connsiteX4" fmla="*/ 0 w 2720934"/>
                <a:gd name="connsiteY4" fmla="*/ 268283 h 4303713"/>
                <a:gd name="connsiteX0" fmla="*/ 0 w 2720934"/>
                <a:gd name="connsiteY0" fmla="*/ 268283 h 4335275"/>
                <a:gd name="connsiteX1" fmla="*/ 2720934 w 2720934"/>
                <a:gd name="connsiteY1" fmla="*/ 0 h 4335275"/>
                <a:gd name="connsiteX2" fmla="*/ 2653639 w 2720934"/>
                <a:gd name="connsiteY2" fmla="*/ 4335275 h 4335275"/>
                <a:gd name="connsiteX3" fmla="*/ 2264231 w 2720934"/>
                <a:gd name="connsiteY3" fmla="*/ 3717600 h 4335275"/>
                <a:gd name="connsiteX4" fmla="*/ 0 w 2720934"/>
                <a:gd name="connsiteY4" fmla="*/ 268283 h 4335275"/>
                <a:gd name="connsiteX0" fmla="*/ 0 w 2737757"/>
                <a:gd name="connsiteY0" fmla="*/ 236721 h 4335275"/>
                <a:gd name="connsiteX1" fmla="*/ 2737757 w 2737757"/>
                <a:gd name="connsiteY1" fmla="*/ 0 h 4335275"/>
                <a:gd name="connsiteX2" fmla="*/ 2670462 w 2737757"/>
                <a:gd name="connsiteY2" fmla="*/ 4335275 h 4335275"/>
                <a:gd name="connsiteX3" fmla="*/ 2281054 w 2737757"/>
                <a:gd name="connsiteY3" fmla="*/ 3717600 h 4335275"/>
                <a:gd name="connsiteX4" fmla="*/ 0 w 2737757"/>
                <a:gd name="connsiteY4" fmla="*/ 236721 h 4335275"/>
                <a:gd name="connsiteX0" fmla="*/ 0 w 2729346"/>
                <a:gd name="connsiteY0" fmla="*/ 0 h 4098554"/>
                <a:gd name="connsiteX1" fmla="*/ 2729346 w 2729346"/>
                <a:gd name="connsiteY1" fmla="*/ 126250 h 4098554"/>
                <a:gd name="connsiteX2" fmla="*/ 2670462 w 2729346"/>
                <a:gd name="connsiteY2" fmla="*/ 4098554 h 4098554"/>
                <a:gd name="connsiteX3" fmla="*/ 2281054 w 2729346"/>
                <a:gd name="connsiteY3" fmla="*/ 3480879 h 4098554"/>
                <a:gd name="connsiteX4" fmla="*/ 0 w 2729346"/>
                <a:gd name="connsiteY4" fmla="*/ 0 h 4098554"/>
                <a:gd name="connsiteX0" fmla="*/ 0 w 2720934"/>
                <a:gd name="connsiteY0" fmla="*/ 0 h 4098554"/>
                <a:gd name="connsiteX1" fmla="*/ 2720934 w 2720934"/>
                <a:gd name="connsiteY1" fmla="*/ 31562 h 4098554"/>
                <a:gd name="connsiteX2" fmla="*/ 2670462 w 2720934"/>
                <a:gd name="connsiteY2" fmla="*/ 4098554 h 4098554"/>
                <a:gd name="connsiteX3" fmla="*/ 2281054 w 2720934"/>
                <a:gd name="connsiteY3" fmla="*/ 3480879 h 4098554"/>
                <a:gd name="connsiteX4" fmla="*/ 0 w 2720934"/>
                <a:gd name="connsiteY4" fmla="*/ 0 h 4098554"/>
                <a:gd name="connsiteX0" fmla="*/ 0 w 2720934"/>
                <a:gd name="connsiteY0" fmla="*/ 15782 h 4114336"/>
                <a:gd name="connsiteX1" fmla="*/ 2720934 w 2720934"/>
                <a:gd name="connsiteY1" fmla="*/ 0 h 4114336"/>
                <a:gd name="connsiteX2" fmla="*/ 2670462 w 2720934"/>
                <a:gd name="connsiteY2" fmla="*/ 4114336 h 4114336"/>
                <a:gd name="connsiteX3" fmla="*/ 2281054 w 2720934"/>
                <a:gd name="connsiteY3" fmla="*/ 3496661 h 4114336"/>
                <a:gd name="connsiteX4" fmla="*/ 0 w 2720934"/>
                <a:gd name="connsiteY4" fmla="*/ 15782 h 4114336"/>
                <a:gd name="connsiteX0" fmla="*/ 0 w 2820289"/>
                <a:gd name="connsiteY0" fmla="*/ 15782 h 4114336"/>
                <a:gd name="connsiteX1" fmla="*/ 2820289 w 2820289"/>
                <a:gd name="connsiteY1" fmla="*/ 0 h 4114336"/>
                <a:gd name="connsiteX2" fmla="*/ 2769817 w 2820289"/>
                <a:gd name="connsiteY2" fmla="*/ 4114336 h 4114336"/>
                <a:gd name="connsiteX3" fmla="*/ 2380409 w 2820289"/>
                <a:gd name="connsiteY3" fmla="*/ 3496661 h 4114336"/>
                <a:gd name="connsiteX4" fmla="*/ 0 w 2820289"/>
                <a:gd name="connsiteY4" fmla="*/ 15782 h 4114336"/>
                <a:gd name="connsiteX0" fmla="*/ 0 w 2820289"/>
                <a:gd name="connsiteY0" fmla="*/ 15782 h 4114336"/>
                <a:gd name="connsiteX1" fmla="*/ 2820289 w 2820289"/>
                <a:gd name="connsiteY1" fmla="*/ 0 h 4114336"/>
                <a:gd name="connsiteX2" fmla="*/ 2769817 w 2820289"/>
                <a:gd name="connsiteY2" fmla="*/ 4114336 h 4114336"/>
                <a:gd name="connsiteX3" fmla="*/ 2362876 w 2820289"/>
                <a:gd name="connsiteY3" fmla="*/ 3517980 h 4114336"/>
                <a:gd name="connsiteX4" fmla="*/ 0 w 2820289"/>
                <a:gd name="connsiteY4" fmla="*/ 15782 h 4114336"/>
                <a:gd name="connsiteX0" fmla="*/ 0 w 2820289"/>
                <a:gd name="connsiteY0" fmla="*/ 15782 h 4114336"/>
                <a:gd name="connsiteX1" fmla="*/ 2820289 w 2820289"/>
                <a:gd name="connsiteY1" fmla="*/ 0 h 4114336"/>
                <a:gd name="connsiteX2" fmla="*/ 2763972 w 2820289"/>
                <a:gd name="connsiteY2" fmla="*/ 4114336 h 4114336"/>
                <a:gd name="connsiteX3" fmla="*/ 2362876 w 2820289"/>
                <a:gd name="connsiteY3" fmla="*/ 3517980 h 4114336"/>
                <a:gd name="connsiteX4" fmla="*/ 0 w 2820289"/>
                <a:gd name="connsiteY4" fmla="*/ 15782 h 4114336"/>
                <a:gd name="connsiteX0" fmla="*/ 0 w 3721149"/>
                <a:gd name="connsiteY0" fmla="*/ 0 h 4269703"/>
                <a:gd name="connsiteX1" fmla="*/ 3721149 w 3721149"/>
                <a:gd name="connsiteY1" fmla="*/ 155367 h 4269703"/>
                <a:gd name="connsiteX2" fmla="*/ 3664832 w 3721149"/>
                <a:gd name="connsiteY2" fmla="*/ 4269703 h 4269703"/>
                <a:gd name="connsiteX3" fmla="*/ 3263736 w 3721149"/>
                <a:gd name="connsiteY3" fmla="*/ 3673347 h 4269703"/>
                <a:gd name="connsiteX4" fmla="*/ 0 w 3721149"/>
                <a:gd name="connsiteY4" fmla="*/ 0 h 4269703"/>
                <a:gd name="connsiteX0" fmla="*/ 0 w 3721149"/>
                <a:gd name="connsiteY0" fmla="*/ 0 h 4289488"/>
                <a:gd name="connsiteX1" fmla="*/ 3721149 w 3721149"/>
                <a:gd name="connsiteY1" fmla="*/ 155367 h 4289488"/>
                <a:gd name="connsiteX2" fmla="*/ 3664832 w 3721149"/>
                <a:gd name="connsiteY2" fmla="*/ 4269703 h 4289488"/>
                <a:gd name="connsiteX3" fmla="*/ 1705997 w 3721149"/>
                <a:gd name="connsiteY3" fmla="*/ 4289488 h 4289488"/>
                <a:gd name="connsiteX4" fmla="*/ 0 w 3721149"/>
                <a:gd name="connsiteY4" fmla="*/ 0 h 4289488"/>
                <a:gd name="connsiteX0" fmla="*/ 0 w 3664846"/>
                <a:gd name="connsiteY0" fmla="*/ 15785 h 4305273"/>
                <a:gd name="connsiteX1" fmla="*/ 3664846 w 3664846"/>
                <a:gd name="connsiteY1" fmla="*/ 0 h 4305273"/>
                <a:gd name="connsiteX2" fmla="*/ 3664832 w 3664846"/>
                <a:gd name="connsiteY2" fmla="*/ 4285488 h 4305273"/>
                <a:gd name="connsiteX3" fmla="*/ 1705997 w 3664846"/>
                <a:gd name="connsiteY3" fmla="*/ 4305273 h 4305273"/>
                <a:gd name="connsiteX4" fmla="*/ 0 w 3664846"/>
                <a:gd name="connsiteY4" fmla="*/ 15785 h 43052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64846" h="4305273">
                  <a:moveTo>
                    <a:pt x="0" y="15785"/>
                  </a:moveTo>
                  <a:lnTo>
                    <a:pt x="3664846" y="0"/>
                  </a:lnTo>
                  <a:cubicBezTo>
                    <a:pt x="3664841" y="1428496"/>
                    <a:pt x="3664837" y="2856992"/>
                    <a:pt x="3664832" y="4285488"/>
                  </a:cubicBezTo>
                  <a:lnTo>
                    <a:pt x="1705997" y="4305273"/>
                  </a:lnTo>
                  <a:lnTo>
                    <a:pt x="0" y="15785"/>
                  </a:lnTo>
                  <a:close/>
                </a:path>
              </a:pathLst>
            </a:custGeom>
            <a:blipFill rotWithShape="0">
              <a:blip r:embed="rId2">
                <a:duotone>
                  <a:schemeClr val="bg2">
                    <a:shade val="76000"/>
                    <a:satMod val="180000"/>
                  </a:schemeClr>
                  <a:schemeClr val="bg2">
                    <a:tint val="80000"/>
                    <a:satMod val="120000"/>
                    <a:lumMod val="180000"/>
                  </a:schemeClr>
                </a:duotone>
              </a:blip>
              <a:stretch>
                <a:fillRect l="-163116" t="-323529" r="-398251"/>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8" name="Group 17">
            <a:extLst>
              <a:ext uri="{FF2B5EF4-FFF2-40B4-BE49-F238E27FC236}">
                <a16:creationId xmlns:a16="http://schemas.microsoft.com/office/drawing/2014/main" id="{7884AB1D-699B-435C-BC0A-D649097B95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360612" y="0"/>
            <a:ext cx="2436813" cy="6858001"/>
            <a:chOff x="1320800" y="0"/>
            <a:chExt cx="2436813" cy="6858001"/>
          </a:xfrm>
        </p:grpSpPr>
        <p:sp>
          <p:nvSpPr>
            <p:cNvPr id="19" name="Freeform 6">
              <a:extLst>
                <a:ext uri="{FF2B5EF4-FFF2-40B4-BE49-F238E27FC236}">
                  <a16:creationId xmlns:a16="http://schemas.microsoft.com/office/drawing/2014/main" id="{E081C1DB-D6A0-4ED6-A4FC-16466E903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20" name="Freeform 7">
              <a:extLst>
                <a:ext uri="{FF2B5EF4-FFF2-40B4-BE49-F238E27FC236}">
                  <a16:creationId xmlns:a16="http://schemas.microsoft.com/office/drawing/2014/main" id="{0BE09B71-5BD8-4B95-8DE8-A10B0657D5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21" name="Freeform 8">
              <a:extLst>
                <a:ext uri="{FF2B5EF4-FFF2-40B4-BE49-F238E27FC236}">
                  <a16:creationId xmlns:a16="http://schemas.microsoft.com/office/drawing/2014/main" id="{F5AAF0BD-4755-42CE-B339-2C2746BB7F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22" name="Freeform 9">
              <a:extLst>
                <a:ext uri="{FF2B5EF4-FFF2-40B4-BE49-F238E27FC236}">
                  <a16:creationId xmlns:a16="http://schemas.microsoft.com/office/drawing/2014/main" id="{3824AAED-F160-40F4-8FBB-F674A4ECF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23" name="Freeform 10">
              <a:extLst>
                <a:ext uri="{FF2B5EF4-FFF2-40B4-BE49-F238E27FC236}">
                  <a16:creationId xmlns:a16="http://schemas.microsoft.com/office/drawing/2014/main" id="{2D4B81E4-BEC2-45B9-8242-EB39601830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4" name="Freeform 11">
              <a:extLst>
                <a:ext uri="{FF2B5EF4-FFF2-40B4-BE49-F238E27FC236}">
                  <a16:creationId xmlns:a16="http://schemas.microsoft.com/office/drawing/2014/main" id="{3CF69791-86E8-4D88-B224-E0D2775DC0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0B55EB72-59A1-0A4B-8A69-0DAB81AB2059}"/>
              </a:ext>
            </a:extLst>
          </p:cNvPr>
          <p:cNvSpPr>
            <a:spLocks noGrp="1"/>
          </p:cNvSpPr>
          <p:nvPr>
            <p:ph type="title"/>
          </p:nvPr>
        </p:nvSpPr>
        <p:spPr>
          <a:xfrm>
            <a:off x="3962399" y="0"/>
            <a:ext cx="7345891" cy="1332213"/>
          </a:xfrm>
        </p:spPr>
        <p:txBody>
          <a:bodyPr>
            <a:normAutofit/>
          </a:bodyPr>
          <a:lstStyle/>
          <a:p>
            <a:r>
              <a:rPr lang="en-GB">
                <a:latin typeface="Calibri"/>
                <a:cs typeface="Calibri"/>
              </a:rPr>
              <a:t>Fine Motor Skills Introduction.</a:t>
            </a:r>
            <a:br>
              <a:rPr lang="en-GB">
                <a:latin typeface="Calibri" panose="020F0502020204030204" pitchFamily="34" charset="0"/>
                <a:cs typeface="Calibri"/>
              </a:rPr>
            </a:br>
            <a:r>
              <a:rPr lang="en-GB" sz="1400">
                <a:latin typeface="Calibri" panose="020F0502020204030204" pitchFamily="34" charset="0"/>
                <a:cs typeface="Calibri"/>
              </a:rPr>
              <a:t>Rhian Williams.</a:t>
            </a:r>
            <a:endParaRPr lang="en-US">
              <a:latin typeface="Calibri"/>
              <a:cs typeface="Calibri"/>
            </a:endParaRPr>
          </a:p>
        </p:txBody>
      </p:sp>
      <p:sp>
        <p:nvSpPr>
          <p:cNvPr id="3" name="Content Placeholder 2">
            <a:extLst>
              <a:ext uri="{FF2B5EF4-FFF2-40B4-BE49-F238E27FC236}">
                <a16:creationId xmlns:a16="http://schemas.microsoft.com/office/drawing/2014/main" id="{D7E51D88-567E-6E49-87CE-54F3EDF8220A}"/>
              </a:ext>
            </a:extLst>
          </p:cNvPr>
          <p:cNvSpPr>
            <a:spLocks noGrp="1"/>
          </p:cNvSpPr>
          <p:nvPr>
            <p:ph idx="1"/>
          </p:nvPr>
        </p:nvSpPr>
        <p:spPr>
          <a:xfrm>
            <a:off x="3962399" y="1241715"/>
            <a:ext cx="7659156" cy="4957095"/>
          </a:xfrm>
        </p:spPr>
        <p:txBody>
          <a:bodyPr>
            <a:noAutofit/>
          </a:bodyPr>
          <a:lstStyle/>
          <a:p>
            <a:pPr marL="0" indent="0">
              <a:lnSpc>
                <a:spcPct val="90000"/>
              </a:lnSpc>
              <a:buNone/>
            </a:pPr>
            <a:endParaRPr lang="en-GB" sz="1700">
              <a:latin typeface="Calibri" panose="020F0502020204030204" pitchFamily="34" charset="0"/>
            </a:endParaRPr>
          </a:p>
          <a:p>
            <a:pPr>
              <a:lnSpc>
                <a:spcPct val="90000"/>
              </a:lnSpc>
              <a:buFont typeface="Arial" panose="020B0604020202020204" pitchFamily="34" charset="0"/>
              <a:buChar char="•"/>
            </a:pPr>
            <a:r>
              <a:rPr lang="en-GB" sz="1700">
                <a:latin typeface="Calibri" panose="020F0502020204030204" pitchFamily="34" charset="0"/>
              </a:rPr>
              <a:t>According to Bukatko and Daehler (2004), a child will develop most of its motor skills by the age of two.</a:t>
            </a:r>
            <a:endParaRPr lang="en-US" sz="1700">
              <a:latin typeface="Calibri" panose="020F0502020204030204" pitchFamily="34" charset="0"/>
            </a:endParaRPr>
          </a:p>
          <a:p>
            <a:pPr>
              <a:lnSpc>
                <a:spcPct val="90000"/>
              </a:lnSpc>
              <a:buFont typeface="Arial" panose="020B0604020202020204" pitchFamily="34" charset="0"/>
              <a:buChar char="•"/>
            </a:pPr>
            <a:r>
              <a:rPr lang="en-GB" sz="1700">
                <a:latin typeface="Calibri" panose="020F0502020204030204" pitchFamily="34" charset="0"/>
              </a:rPr>
              <a:t>According to Evans, Crowley and Keenan (2016) fine motor skill development involves utilising a series of slight movements, which enable children to grasp and reach. </a:t>
            </a:r>
          </a:p>
          <a:p>
            <a:pPr>
              <a:lnSpc>
                <a:spcPct val="90000"/>
              </a:lnSpc>
              <a:buFont typeface="Arial" panose="020B0604020202020204" pitchFamily="34" charset="0"/>
              <a:buChar char="•"/>
            </a:pPr>
            <a:r>
              <a:rPr lang="en-GB" sz="1700">
                <a:latin typeface="Calibri" panose="020F0502020204030204" pitchFamily="34" charset="0"/>
              </a:rPr>
              <a:t>It increases the development of intricate skills and utilises muscles which are much smaller than those used for gross motor skills (Johnston and Nahmad-Williams, 2009).</a:t>
            </a:r>
          </a:p>
          <a:p>
            <a:pPr>
              <a:lnSpc>
                <a:spcPct val="90000"/>
              </a:lnSpc>
              <a:buFont typeface="Arial" panose="020B0604020202020204" pitchFamily="34" charset="0"/>
              <a:buChar char="•"/>
            </a:pPr>
            <a:r>
              <a:rPr lang="en-GB" sz="1700">
                <a:latin typeface="Calibri" panose="020F0502020204030204" pitchFamily="34" charset="0"/>
              </a:rPr>
              <a:t>Fine motor skills is a broad term which usually involves movements made using the child’s hands, using skills which are fine and manipulative and often involve coordination and collaboration between the eyes and hands (Beith, Bulman and Tassoni, 2008)</a:t>
            </a:r>
          </a:p>
          <a:p>
            <a:pPr>
              <a:lnSpc>
                <a:spcPct val="90000"/>
              </a:lnSpc>
              <a:buFont typeface="Arial" panose="020B0604020202020204" pitchFamily="34" charset="0"/>
              <a:buChar char="•"/>
            </a:pPr>
            <a:r>
              <a:rPr lang="en-GB" sz="1700">
                <a:latin typeface="Calibri" panose="020F0502020204030204" pitchFamily="34" charset="0"/>
              </a:rPr>
              <a:t>It requires skills which are achieved through practise. A child who initially engages in fine motor skills activities can appear to struggle and look awkward during the task.</a:t>
            </a:r>
          </a:p>
          <a:p>
            <a:pPr>
              <a:lnSpc>
                <a:spcPct val="90000"/>
              </a:lnSpc>
              <a:buFont typeface="Arial" panose="020B0604020202020204" pitchFamily="34" charset="0"/>
              <a:buChar char="•"/>
            </a:pPr>
            <a:r>
              <a:rPr lang="en-GB" sz="1700">
                <a:latin typeface="Calibri" panose="020F0502020204030204" pitchFamily="34" charset="0"/>
              </a:rPr>
              <a:t>Fine motor skills are said to develop at a later rate than gross motor skills  and is often referred to proximodistal development (Johnston and Nahmad-Williams, 2009).</a:t>
            </a:r>
            <a:endParaRPr lang="en-US" sz="1700">
              <a:latin typeface="Calibri" panose="020F0502020204030204" pitchFamily="34" charset="0"/>
            </a:endParaRPr>
          </a:p>
          <a:p>
            <a:pPr marL="0" indent="0">
              <a:lnSpc>
                <a:spcPct val="90000"/>
              </a:lnSpc>
              <a:buNone/>
            </a:pPr>
            <a:endParaRPr lang="en-US" sz="1700">
              <a:latin typeface="Calibri" panose="020F0502020204030204" pitchFamily="34" charset="0"/>
            </a:endParaRPr>
          </a:p>
        </p:txBody>
      </p:sp>
    </p:spTree>
    <p:extLst>
      <p:ext uri="{BB962C8B-B14F-4D97-AF65-F5344CB8AC3E}">
        <p14:creationId xmlns:p14="http://schemas.microsoft.com/office/powerpoint/2010/main" val="40255824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276941-06FC-AE4D-89DD-BD43B9B02094}"/>
              </a:ext>
            </a:extLst>
          </p:cNvPr>
          <p:cNvSpPr>
            <a:spLocks noGrp="1"/>
          </p:cNvSpPr>
          <p:nvPr>
            <p:ph type="title"/>
          </p:nvPr>
        </p:nvSpPr>
        <p:spPr>
          <a:xfrm>
            <a:off x="1965476" y="196548"/>
            <a:ext cx="9313334" cy="1345595"/>
          </a:xfrm>
        </p:spPr>
        <p:txBody>
          <a:bodyPr>
            <a:normAutofit/>
          </a:bodyPr>
          <a:lstStyle/>
          <a:p>
            <a:pPr>
              <a:lnSpc>
                <a:spcPct val="90000"/>
              </a:lnSpc>
            </a:pPr>
            <a:r>
              <a:rPr lang="en-GB" sz="3700">
                <a:latin typeface="Calibri"/>
                <a:cs typeface="Calibri"/>
              </a:rPr>
              <a:t>Proximodistal Development.</a:t>
            </a:r>
            <a:br>
              <a:rPr lang="en-GB" sz="3700">
                <a:latin typeface="Calibri" panose="020F0502020204030204" pitchFamily="34" charset="0"/>
              </a:rPr>
            </a:br>
            <a:r>
              <a:rPr lang="en-GB" sz="1400">
                <a:latin typeface="Calibri"/>
                <a:cs typeface="Calibri"/>
              </a:rPr>
              <a:t>Rhian Williams.</a:t>
            </a:r>
            <a:endParaRPr lang="en-US" sz="1400">
              <a:latin typeface="Calibri"/>
              <a:cs typeface="Calibri"/>
            </a:endParaRPr>
          </a:p>
        </p:txBody>
      </p:sp>
      <p:sp>
        <p:nvSpPr>
          <p:cNvPr id="3" name="Content Placeholder 2">
            <a:extLst>
              <a:ext uri="{FF2B5EF4-FFF2-40B4-BE49-F238E27FC236}">
                <a16:creationId xmlns:a16="http://schemas.microsoft.com/office/drawing/2014/main" id="{83BD410C-576A-924D-A5BC-05D136CA2FFB}"/>
              </a:ext>
            </a:extLst>
          </p:cNvPr>
          <p:cNvSpPr>
            <a:spLocks noGrp="1"/>
          </p:cNvSpPr>
          <p:nvPr>
            <p:ph idx="1"/>
          </p:nvPr>
        </p:nvSpPr>
        <p:spPr>
          <a:xfrm>
            <a:off x="1484311" y="1708453"/>
            <a:ext cx="6855356" cy="4218214"/>
          </a:xfrm>
        </p:spPr>
        <p:txBody>
          <a:bodyPr>
            <a:noAutofit/>
          </a:bodyPr>
          <a:lstStyle/>
          <a:p>
            <a:pPr>
              <a:lnSpc>
                <a:spcPct val="90000"/>
              </a:lnSpc>
            </a:pPr>
            <a:r>
              <a:rPr lang="en-GB" sz="2300">
                <a:latin typeface="Calibri" panose="020F0502020204030204" pitchFamily="34" charset="0"/>
              </a:rPr>
              <a:t>Proximodistal development is used to describe how the development of motor skills initiates from the centre of a living organism, radiating in an outward direction.</a:t>
            </a:r>
          </a:p>
          <a:p>
            <a:pPr>
              <a:lnSpc>
                <a:spcPct val="90000"/>
              </a:lnSpc>
            </a:pPr>
            <a:r>
              <a:rPr lang="en-GB" sz="2300">
                <a:latin typeface="Calibri" panose="020F0502020204030204" pitchFamily="34" charset="0"/>
              </a:rPr>
              <a:t>The first to develop would be the middle with movement extending in an outward direction from its central point.</a:t>
            </a:r>
          </a:p>
          <a:p>
            <a:pPr>
              <a:lnSpc>
                <a:spcPct val="90000"/>
              </a:lnSpc>
            </a:pPr>
            <a:r>
              <a:rPr lang="en-GB" sz="2300">
                <a:latin typeface="Calibri" panose="020F0502020204030204" pitchFamily="34" charset="0"/>
              </a:rPr>
              <a:t>In a baby, proximodistal development would start at the torso and then extend to their arms and legs.</a:t>
            </a:r>
          </a:p>
          <a:p>
            <a:pPr>
              <a:lnSpc>
                <a:spcPct val="90000"/>
              </a:lnSpc>
            </a:pPr>
            <a:r>
              <a:rPr lang="en-GB" sz="2300">
                <a:latin typeface="Calibri" panose="020F0502020204030204" pitchFamily="34" charset="0"/>
              </a:rPr>
              <a:t>Finer motor skills are then initiated using the manipulation of fingers and toes (Psychology students’ best friend, 2019).</a:t>
            </a:r>
          </a:p>
        </p:txBody>
      </p:sp>
      <p:pic>
        <p:nvPicPr>
          <p:cNvPr id="4" name="Picture 4">
            <a:extLst>
              <a:ext uri="{FF2B5EF4-FFF2-40B4-BE49-F238E27FC236}">
                <a16:creationId xmlns:a16="http://schemas.microsoft.com/office/drawing/2014/main" id="{F3C8562A-81C8-4908-AB4B-76D3AF3961F1}"/>
              </a:ext>
            </a:extLst>
          </p:cNvPr>
          <p:cNvPicPr>
            <a:picLocks noChangeAspect="1"/>
          </p:cNvPicPr>
          <p:nvPr/>
        </p:nvPicPr>
        <p:blipFill rotWithShape="1">
          <a:blip r:embed="rId3"/>
          <a:srcRect t="1004" r="-1" b="13202"/>
          <a:stretch/>
        </p:blipFill>
        <p:spPr>
          <a:xfrm>
            <a:off x="8695192" y="1708453"/>
            <a:ext cx="2717116" cy="3791517"/>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16096234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805550-4DC0-2E41-9516-6A405444FD21}"/>
              </a:ext>
            </a:extLst>
          </p:cNvPr>
          <p:cNvSpPr>
            <a:spLocks noGrp="1"/>
          </p:cNvSpPr>
          <p:nvPr>
            <p:ph type="title"/>
          </p:nvPr>
        </p:nvSpPr>
        <p:spPr>
          <a:xfrm>
            <a:off x="1484311" y="241906"/>
            <a:ext cx="10018713" cy="1285118"/>
          </a:xfrm>
        </p:spPr>
        <p:txBody>
          <a:bodyPr>
            <a:normAutofit/>
          </a:bodyPr>
          <a:lstStyle/>
          <a:p>
            <a:pPr>
              <a:lnSpc>
                <a:spcPct val="90000"/>
              </a:lnSpc>
            </a:pPr>
            <a:r>
              <a:rPr lang="en-GB" sz="3700">
                <a:latin typeface="Calibri"/>
                <a:cs typeface="Calibri"/>
              </a:rPr>
              <a:t>Proximodistal Development.</a:t>
            </a:r>
            <a:br>
              <a:rPr lang="en-GB" sz="3700">
                <a:latin typeface="Calibri" panose="020F0502020204030204" pitchFamily="34" charset="0"/>
              </a:rPr>
            </a:br>
            <a:r>
              <a:rPr lang="en-GB" sz="1400">
                <a:latin typeface="Calibri"/>
                <a:cs typeface="Calibri"/>
              </a:rPr>
              <a:t>Rhian Williams.</a:t>
            </a:r>
            <a:endParaRPr lang="en-US" sz="1400">
              <a:latin typeface="Calibri"/>
              <a:cs typeface="Calibri"/>
            </a:endParaRPr>
          </a:p>
        </p:txBody>
      </p:sp>
      <p:sp>
        <p:nvSpPr>
          <p:cNvPr id="3" name="Content Placeholder 2">
            <a:extLst>
              <a:ext uri="{FF2B5EF4-FFF2-40B4-BE49-F238E27FC236}">
                <a16:creationId xmlns:a16="http://schemas.microsoft.com/office/drawing/2014/main" id="{CA140B3B-7F58-DD42-ADB0-A03E93678880}"/>
              </a:ext>
            </a:extLst>
          </p:cNvPr>
          <p:cNvSpPr>
            <a:spLocks noGrp="1"/>
          </p:cNvSpPr>
          <p:nvPr>
            <p:ph idx="1"/>
          </p:nvPr>
        </p:nvSpPr>
        <p:spPr>
          <a:xfrm>
            <a:off x="1484311" y="1663095"/>
            <a:ext cx="6855356" cy="4354286"/>
          </a:xfrm>
        </p:spPr>
        <p:txBody>
          <a:bodyPr>
            <a:noAutofit/>
          </a:bodyPr>
          <a:lstStyle/>
          <a:p>
            <a:pPr>
              <a:lnSpc>
                <a:spcPct val="90000"/>
              </a:lnSpc>
            </a:pPr>
            <a:r>
              <a:rPr lang="en-GB" sz="2200">
                <a:latin typeface="Calibri" panose="020F0502020204030204" pitchFamily="34" charset="0"/>
              </a:rPr>
              <a:t>Pre-reaching – an infant who is able to sit in an upright position would display this behaviour whilst trying to reach out to an object, which has been placed near them.</a:t>
            </a:r>
          </a:p>
          <a:p>
            <a:pPr>
              <a:lnSpc>
                <a:spcPct val="90000"/>
              </a:lnSpc>
            </a:pPr>
            <a:r>
              <a:rPr lang="en-GB" sz="2200">
                <a:latin typeface="Calibri" panose="020F0502020204030204" pitchFamily="34" charset="0"/>
              </a:rPr>
              <a:t>Directed reaching – infants are now able to control and coordinate their reaching actions, which enables improved accuracy and efficiency.</a:t>
            </a:r>
          </a:p>
          <a:p>
            <a:pPr>
              <a:lnSpc>
                <a:spcPct val="90000"/>
              </a:lnSpc>
            </a:pPr>
            <a:r>
              <a:rPr lang="en-GB" sz="2200">
                <a:latin typeface="Calibri" panose="020F0502020204030204" pitchFamily="34" charset="0"/>
              </a:rPr>
              <a:t>Ulnar grasp – first seen by infants engaged in directed reaching. It involves use of the fingers in conjunction with the palm of the hand to grasp objects.</a:t>
            </a:r>
          </a:p>
          <a:p>
            <a:pPr>
              <a:lnSpc>
                <a:spcPct val="90000"/>
              </a:lnSpc>
            </a:pPr>
            <a:r>
              <a:rPr lang="en-GB" sz="2200">
                <a:latin typeface="Calibri" panose="020F0502020204030204" pitchFamily="34" charset="0"/>
              </a:rPr>
              <a:t>Pincer grasp – coordinated and precise grip which uses the child’s thumb and index finger to explore minute objects (Crowley, Evans and Keenan, 2016).</a:t>
            </a:r>
            <a:endParaRPr lang="en-US" sz="2200">
              <a:latin typeface="Calibri" panose="020F0502020204030204" pitchFamily="34" charset="0"/>
            </a:endParaRPr>
          </a:p>
        </p:txBody>
      </p:sp>
      <p:pic>
        <p:nvPicPr>
          <p:cNvPr id="4" name="Picture 4" descr="A hand holding a toy&#10;&#10;Description generated with high confidence">
            <a:extLst>
              <a:ext uri="{FF2B5EF4-FFF2-40B4-BE49-F238E27FC236}">
                <a16:creationId xmlns:a16="http://schemas.microsoft.com/office/drawing/2014/main" id="{2E7ACB67-88FC-48BB-B550-76A53041EAE4}"/>
              </a:ext>
            </a:extLst>
          </p:cNvPr>
          <p:cNvPicPr>
            <a:picLocks noChangeAspect="1"/>
          </p:cNvPicPr>
          <p:nvPr/>
        </p:nvPicPr>
        <p:blipFill>
          <a:blip r:embed="rId3"/>
          <a:stretch>
            <a:fillRect/>
          </a:stretch>
        </p:blipFill>
        <p:spPr>
          <a:xfrm>
            <a:off x="8617858" y="2207381"/>
            <a:ext cx="3356428" cy="3356429"/>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4882190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E74A41-E0A2-3340-AB72-1C1AE16C5E86}"/>
              </a:ext>
            </a:extLst>
          </p:cNvPr>
          <p:cNvSpPr>
            <a:spLocks noGrp="1"/>
          </p:cNvSpPr>
          <p:nvPr>
            <p:ph type="title"/>
          </p:nvPr>
        </p:nvSpPr>
        <p:spPr>
          <a:xfrm>
            <a:off x="1950356" y="226787"/>
            <a:ext cx="9024553" cy="1083267"/>
          </a:xfrm>
        </p:spPr>
        <p:txBody>
          <a:bodyPr vert="horz" lIns="91440" tIns="45720" rIns="91440" bIns="45720" rtlCol="0" anchor="ctr">
            <a:normAutofit/>
          </a:bodyPr>
          <a:lstStyle/>
          <a:p>
            <a:r>
              <a:rPr lang="en-US" sz="3200">
                <a:latin typeface="Calibri" panose="020F0502020204030204" pitchFamily="34" charset="0"/>
              </a:rPr>
              <a:t>Fine Motor Skills Development</a:t>
            </a:r>
            <a:r>
              <a:rPr lang="en-GB" sz="3200">
                <a:latin typeface="Calibri" panose="020F0502020204030204" pitchFamily="34" charset="0"/>
              </a:rPr>
              <a:t> Timescale.</a:t>
            </a:r>
            <a:br>
              <a:rPr lang="en-GB" sz="3200">
                <a:latin typeface="Calibri" panose="020F0502020204030204" pitchFamily="34" charset="0"/>
              </a:rPr>
            </a:br>
            <a:r>
              <a:rPr lang="en-GB" sz="1400">
                <a:latin typeface="Calibri" panose="020F0502020204030204" pitchFamily="34" charset="0"/>
              </a:rPr>
              <a:t>Rhian Williams.</a:t>
            </a:r>
            <a:endParaRPr lang="en-US" sz="3200">
              <a:latin typeface="Calibri" panose="020F0502020204030204" pitchFamily="34" charset="0"/>
            </a:endParaRPr>
          </a:p>
        </p:txBody>
      </p:sp>
      <p:graphicFrame>
        <p:nvGraphicFramePr>
          <p:cNvPr id="8" name="Table 8" title="Age ">
            <a:extLst>
              <a:ext uri="{FF2B5EF4-FFF2-40B4-BE49-F238E27FC236}">
                <a16:creationId xmlns:a16="http://schemas.microsoft.com/office/drawing/2014/main" id="{9D09A665-5884-704A-82C8-C67630CBFB7D}"/>
              </a:ext>
            </a:extLst>
          </p:cNvPr>
          <p:cNvGraphicFramePr>
            <a:graphicFrameLocks noGrp="1"/>
          </p:cNvGraphicFramePr>
          <p:nvPr>
            <p:ph idx="1"/>
            <p:extLst>
              <p:ext uri="{D42A27DB-BD31-4B8C-83A1-F6EECF244321}">
                <p14:modId xmlns:p14="http://schemas.microsoft.com/office/powerpoint/2010/main" val="495716727"/>
              </p:ext>
            </p:extLst>
          </p:nvPr>
        </p:nvGraphicFramePr>
        <p:xfrm>
          <a:off x="4112381" y="1459526"/>
          <a:ext cx="7604881" cy="4886177"/>
        </p:xfrm>
        <a:graphic>
          <a:graphicData uri="http://schemas.openxmlformats.org/drawingml/2006/table">
            <a:tbl>
              <a:tblPr firstRow="1" bandRow="1">
                <a:tableStyleId>{69012ECD-51FC-41F1-AA8D-1B2483CD663E}</a:tableStyleId>
              </a:tblPr>
              <a:tblGrid>
                <a:gridCol w="1407544">
                  <a:extLst>
                    <a:ext uri="{9D8B030D-6E8A-4147-A177-3AD203B41FA5}">
                      <a16:colId xmlns:a16="http://schemas.microsoft.com/office/drawing/2014/main" val="346522167"/>
                    </a:ext>
                  </a:extLst>
                </a:gridCol>
                <a:gridCol w="6197337">
                  <a:extLst>
                    <a:ext uri="{9D8B030D-6E8A-4147-A177-3AD203B41FA5}">
                      <a16:colId xmlns:a16="http://schemas.microsoft.com/office/drawing/2014/main" val="633055634"/>
                    </a:ext>
                  </a:extLst>
                </a:gridCol>
              </a:tblGrid>
              <a:tr h="318022">
                <a:tc>
                  <a:txBody>
                    <a:bodyPr/>
                    <a:lstStyle/>
                    <a:p>
                      <a:pPr algn="ctr"/>
                      <a:r>
                        <a:rPr lang="en-GB" sz="1600">
                          <a:latin typeface="Calibri" panose="020F0502020204030204" pitchFamily="34" charset="0"/>
                        </a:rPr>
                        <a:t>Age </a:t>
                      </a:r>
                      <a:endParaRPr lang="en-US" sz="1600">
                        <a:solidFill>
                          <a:schemeClr val="bg1"/>
                        </a:solidFill>
                        <a:latin typeface="Calibri" panose="020F0502020204030204" pitchFamily="34" charset="0"/>
                      </a:endParaRPr>
                    </a:p>
                  </a:txBody>
                  <a:tcPr marL="75028" marR="75028" marT="37514" marB="37514"/>
                </a:tc>
                <a:tc>
                  <a:txBody>
                    <a:bodyPr/>
                    <a:lstStyle/>
                    <a:p>
                      <a:pPr algn="ctr"/>
                      <a:r>
                        <a:rPr lang="en-GB" sz="1600">
                          <a:latin typeface="Calibri" panose="020F0502020204030204" pitchFamily="34" charset="0"/>
                        </a:rPr>
                        <a:t>Fine Motor Skills</a:t>
                      </a:r>
                      <a:endParaRPr lang="en-US" sz="1600">
                        <a:solidFill>
                          <a:schemeClr val="bg1"/>
                        </a:solidFill>
                        <a:latin typeface="Calibri" panose="020F0502020204030204" pitchFamily="34" charset="0"/>
                      </a:endParaRPr>
                    </a:p>
                  </a:txBody>
                  <a:tcPr marL="75028" marR="75028" marT="37514" marB="37514"/>
                </a:tc>
                <a:extLst>
                  <a:ext uri="{0D108BD9-81ED-4DB2-BD59-A6C34878D82A}">
                    <a16:rowId xmlns:a16="http://schemas.microsoft.com/office/drawing/2014/main" val="847659119"/>
                  </a:ext>
                </a:extLst>
              </a:tr>
              <a:tr h="318022">
                <a:tc>
                  <a:txBody>
                    <a:bodyPr/>
                    <a:lstStyle/>
                    <a:p>
                      <a:r>
                        <a:rPr lang="en-GB" sz="1600">
                          <a:latin typeface="Calibri" panose="020F0502020204030204" pitchFamily="34" charset="0"/>
                        </a:rPr>
                        <a:t>2 months</a:t>
                      </a:r>
                      <a:endParaRPr lang="en-US" sz="1600">
                        <a:solidFill>
                          <a:schemeClr val="tx1"/>
                        </a:solidFill>
                        <a:latin typeface="Calibri" panose="020F0502020204030204" pitchFamily="34" charset="0"/>
                      </a:endParaRPr>
                    </a:p>
                  </a:txBody>
                  <a:tcPr marL="75028" marR="75028" marT="37514" marB="37514"/>
                </a:tc>
                <a:tc>
                  <a:txBody>
                    <a:bodyPr/>
                    <a:lstStyle/>
                    <a:p>
                      <a:r>
                        <a:rPr lang="en-GB" sz="1600">
                          <a:latin typeface="Calibri" panose="020F0502020204030204" pitchFamily="34" charset="0"/>
                        </a:rPr>
                        <a:t>Able to smile and control movement of eyes.</a:t>
                      </a:r>
                      <a:endParaRPr lang="en-US" sz="1600">
                        <a:solidFill>
                          <a:schemeClr val="tx1"/>
                        </a:solidFill>
                        <a:latin typeface="Calibri" panose="020F0502020204030204" pitchFamily="34" charset="0"/>
                      </a:endParaRPr>
                    </a:p>
                  </a:txBody>
                  <a:tcPr marL="75028" marR="75028" marT="37514" marB="37514"/>
                </a:tc>
                <a:extLst>
                  <a:ext uri="{0D108BD9-81ED-4DB2-BD59-A6C34878D82A}">
                    <a16:rowId xmlns:a16="http://schemas.microsoft.com/office/drawing/2014/main" val="3345159293"/>
                  </a:ext>
                </a:extLst>
              </a:tr>
              <a:tr h="318022">
                <a:tc>
                  <a:txBody>
                    <a:bodyPr/>
                    <a:lstStyle/>
                    <a:p>
                      <a:r>
                        <a:rPr lang="en-GB" sz="1600">
                          <a:latin typeface="Calibri" panose="020F0502020204030204" pitchFamily="34" charset="0"/>
                        </a:rPr>
                        <a:t>3 months</a:t>
                      </a:r>
                      <a:endParaRPr lang="en-US" sz="1600">
                        <a:solidFill>
                          <a:schemeClr val="tx1"/>
                        </a:solidFill>
                        <a:latin typeface="Calibri" panose="020F0502020204030204" pitchFamily="34" charset="0"/>
                      </a:endParaRPr>
                    </a:p>
                  </a:txBody>
                  <a:tcPr marL="75028" marR="75028" marT="37514" marB="37514"/>
                </a:tc>
                <a:tc>
                  <a:txBody>
                    <a:bodyPr/>
                    <a:lstStyle/>
                    <a:p>
                      <a:r>
                        <a:rPr lang="en-GB" sz="1600">
                          <a:latin typeface="Calibri" panose="020F0502020204030204" pitchFamily="34" charset="0"/>
                        </a:rPr>
                        <a:t>Able to play with fingers.</a:t>
                      </a:r>
                      <a:endParaRPr lang="en-US" sz="1600">
                        <a:solidFill>
                          <a:schemeClr val="tx1"/>
                        </a:solidFill>
                        <a:latin typeface="Calibri" panose="020F0502020204030204" pitchFamily="34" charset="0"/>
                      </a:endParaRPr>
                    </a:p>
                  </a:txBody>
                  <a:tcPr marL="75028" marR="75028" marT="37514" marB="37514"/>
                </a:tc>
                <a:extLst>
                  <a:ext uri="{0D108BD9-81ED-4DB2-BD59-A6C34878D82A}">
                    <a16:rowId xmlns:a16="http://schemas.microsoft.com/office/drawing/2014/main" val="210726814"/>
                  </a:ext>
                </a:extLst>
              </a:tr>
              <a:tr h="318022">
                <a:tc>
                  <a:txBody>
                    <a:bodyPr/>
                    <a:lstStyle/>
                    <a:p>
                      <a:r>
                        <a:rPr lang="en-GB" sz="1600">
                          <a:latin typeface="Calibri" panose="020F0502020204030204" pitchFamily="34" charset="0"/>
                        </a:rPr>
                        <a:t>5-8 months</a:t>
                      </a:r>
                      <a:endParaRPr lang="en-US" sz="1600">
                        <a:solidFill>
                          <a:schemeClr val="tx1"/>
                        </a:solidFill>
                        <a:latin typeface="Calibri" panose="020F0502020204030204" pitchFamily="34" charset="0"/>
                      </a:endParaRPr>
                    </a:p>
                  </a:txBody>
                  <a:tcPr marL="75028" marR="75028" marT="37514" marB="37514"/>
                </a:tc>
                <a:tc>
                  <a:txBody>
                    <a:bodyPr/>
                    <a:lstStyle/>
                    <a:p>
                      <a:r>
                        <a:rPr lang="en-GB" sz="1600">
                          <a:latin typeface="Calibri" panose="020F0502020204030204" pitchFamily="34" charset="0"/>
                        </a:rPr>
                        <a:t>Able to grasp a small object and move it between each hand.</a:t>
                      </a:r>
                      <a:endParaRPr lang="en-US" sz="1600">
                        <a:solidFill>
                          <a:schemeClr val="tx1"/>
                        </a:solidFill>
                        <a:latin typeface="Calibri" panose="020F0502020204030204" pitchFamily="34" charset="0"/>
                      </a:endParaRPr>
                    </a:p>
                  </a:txBody>
                  <a:tcPr marL="75028" marR="75028" marT="37514" marB="37514"/>
                </a:tc>
                <a:extLst>
                  <a:ext uri="{0D108BD9-81ED-4DB2-BD59-A6C34878D82A}">
                    <a16:rowId xmlns:a16="http://schemas.microsoft.com/office/drawing/2014/main" val="3335481617"/>
                  </a:ext>
                </a:extLst>
              </a:tr>
              <a:tr h="526561">
                <a:tc>
                  <a:txBody>
                    <a:bodyPr/>
                    <a:lstStyle/>
                    <a:p>
                      <a:r>
                        <a:rPr lang="en-GB" sz="1600">
                          <a:latin typeface="Calibri" panose="020F0502020204030204" pitchFamily="34" charset="0"/>
                        </a:rPr>
                        <a:t>9 months</a:t>
                      </a:r>
                      <a:endParaRPr lang="en-US" sz="1600">
                        <a:solidFill>
                          <a:schemeClr val="tx2"/>
                        </a:solidFill>
                        <a:latin typeface="Calibri" panose="020F0502020204030204" pitchFamily="34" charset="0"/>
                      </a:endParaRPr>
                    </a:p>
                  </a:txBody>
                  <a:tcPr marL="75028" marR="75028" marT="37514" marB="37514"/>
                </a:tc>
                <a:tc>
                  <a:txBody>
                    <a:bodyPr/>
                    <a:lstStyle/>
                    <a:p>
                      <a:r>
                        <a:rPr lang="en-GB" sz="1600">
                          <a:latin typeface="Calibri" panose="020F0502020204030204" pitchFamily="34" charset="0"/>
                        </a:rPr>
                        <a:t>Able to grasp a small toy (start of pincer grip) and point using index finger.</a:t>
                      </a:r>
                      <a:endParaRPr lang="en-US" sz="1600">
                        <a:solidFill>
                          <a:schemeClr val="tx1"/>
                        </a:solidFill>
                        <a:latin typeface="Calibri" panose="020F0502020204030204" pitchFamily="34" charset="0"/>
                      </a:endParaRPr>
                    </a:p>
                  </a:txBody>
                  <a:tcPr marL="75028" marR="75028" marT="37514" marB="37514"/>
                </a:tc>
                <a:extLst>
                  <a:ext uri="{0D108BD9-81ED-4DB2-BD59-A6C34878D82A}">
                    <a16:rowId xmlns:a16="http://schemas.microsoft.com/office/drawing/2014/main" val="2013699186"/>
                  </a:ext>
                </a:extLst>
              </a:tr>
              <a:tr h="526561">
                <a:tc>
                  <a:txBody>
                    <a:bodyPr/>
                    <a:lstStyle/>
                    <a:p>
                      <a:r>
                        <a:rPr lang="en-GB" sz="1600">
                          <a:latin typeface="Calibri" panose="020F0502020204030204" pitchFamily="34" charset="0"/>
                        </a:rPr>
                        <a:t>12 months</a:t>
                      </a:r>
                      <a:endParaRPr lang="en-US" sz="1600">
                        <a:solidFill>
                          <a:schemeClr val="tx1"/>
                        </a:solidFill>
                        <a:latin typeface="Calibri" panose="020F0502020204030204" pitchFamily="34" charset="0"/>
                      </a:endParaRPr>
                    </a:p>
                  </a:txBody>
                  <a:tcPr marL="75028" marR="75028" marT="37514" marB="37514"/>
                </a:tc>
                <a:tc>
                  <a:txBody>
                    <a:bodyPr/>
                    <a:lstStyle/>
                    <a:p>
                      <a:r>
                        <a:rPr lang="en-GB" sz="1600">
                          <a:latin typeface="Calibri" panose="020F0502020204030204" pitchFamily="34" charset="0"/>
                        </a:rPr>
                        <a:t>Able to; hold their own drinking cup, pick up small toys using pincer grip and point at items of interest. </a:t>
                      </a:r>
                      <a:endParaRPr lang="en-US" sz="1600">
                        <a:solidFill>
                          <a:schemeClr val="tx1"/>
                        </a:solidFill>
                        <a:latin typeface="Calibri" panose="020F0502020204030204" pitchFamily="34" charset="0"/>
                      </a:endParaRPr>
                    </a:p>
                  </a:txBody>
                  <a:tcPr marL="75028" marR="75028" marT="37514" marB="37514"/>
                </a:tc>
                <a:extLst>
                  <a:ext uri="{0D108BD9-81ED-4DB2-BD59-A6C34878D82A}">
                    <a16:rowId xmlns:a16="http://schemas.microsoft.com/office/drawing/2014/main" val="3432107830"/>
                  </a:ext>
                </a:extLst>
              </a:tr>
              <a:tr h="735101">
                <a:tc>
                  <a:txBody>
                    <a:bodyPr/>
                    <a:lstStyle/>
                    <a:p>
                      <a:r>
                        <a:rPr lang="en-GB" sz="1600">
                          <a:latin typeface="Calibri" panose="020F0502020204030204" pitchFamily="34" charset="0"/>
                        </a:rPr>
                        <a:t>18 months</a:t>
                      </a:r>
                      <a:endParaRPr lang="en-US" sz="1600">
                        <a:solidFill>
                          <a:schemeClr val="tx1"/>
                        </a:solidFill>
                        <a:latin typeface="Calibri" panose="020F0502020204030204" pitchFamily="34" charset="0"/>
                      </a:endParaRPr>
                    </a:p>
                  </a:txBody>
                  <a:tcPr marL="75028" marR="75028" marT="37514" marB="37514"/>
                </a:tc>
                <a:tc>
                  <a:txBody>
                    <a:bodyPr/>
                    <a:lstStyle/>
                    <a:p>
                      <a:r>
                        <a:rPr lang="en-GB" sz="1600">
                          <a:latin typeface="Calibri" panose="020F0502020204030204" pitchFamily="34" charset="0"/>
                        </a:rPr>
                        <a:t>Able to control slight hand motions which enable holding a crayon and scribbling. Begin to show either a right or left hand preference.</a:t>
                      </a:r>
                      <a:endParaRPr lang="en-US" sz="1600">
                        <a:solidFill>
                          <a:schemeClr val="tx1"/>
                        </a:solidFill>
                        <a:latin typeface="Calibri" panose="020F0502020204030204" pitchFamily="34" charset="0"/>
                      </a:endParaRPr>
                    </a:p>
                  </a:txBody>
                  <a:tcPr marL="75028" marR="75028" marT="37514" marB="37514"/>
                </a:tc>
                <a:extLst>
                  <a:ext uri="{0D108BD9-81ED-4DB2-BD59-A6C34878D82A}">
                    <a16:rowId xmlns:a16="http://schemas.microsoft.com/office/drawing/2014/main" val="713756236"/>
                  </a:ext>
                </a:extLst>
              </a:tr>
              <a:tr h="735101">
                <a:tc>
                  <a:txBody>
                    <a:bodyPr/>
                    <a:lstStyle/>
                    <a:p>
                      <a:r>
                        <a:rPr lang="en-GB" sz="1600">
                          <a:latin typeface="Calibri" panose="020F0502020204030204" pitchFamily="34" charset="0"/>
                        </a:rPr>
                        <a:t>2 years </a:t>
                      </a:r>
                      <a:endParaRPr lang="en-US" sz="1600">
                        <a:solidFill>
                          <a:schemeClr val="tx1"/>
                        </a:solidFill>
                        <a:latin typeface="Calibri" panose="020F0502020204030204" pitchFamily="34" charset="0"/>
                      </a:endParaRPr>
                    </a:p>
                  </a:txBody>
                  <a:tcPr marL="75028" marR="75028" marT="37514" marB="37514"/>
                </a:tc>
                <a:tc>
                  <a:txBody>
                    <a:bodyPr/>
                    <a:lstStyle/>
                    <a:p>
                      <a:r>
                        <a:rPr lang="en-GB" sz="1600">
                          <a:latin typeface="Calibri" panose="020F0502020204030204" pitchFamily="34" charset="0"/>
                        </a:rPr>
                        <a:t>Able to; eat using a spoon, turn pages in a book, hold a pencil using two fingers and a thumb, eat food independently using a spoon and pick up objects with ease.</a:t>
                      </a:r>
                      <a:endParaRPr lang="en-US" sz="1600">
                        <a:solidFill>
                          <a:schemeClr val="tx1"/>
                        </a:solidFill>
                        <a:latin typeface="Calibri" panose="020F0502020204030204" pitchFamily="34" charset="0"/>
                      </a:endParaRPr>
                    </a:p>
                  </a:txBody>
                  <a:tcPr marL="75028" marR="75028" marT="37514" marB="37514"/>
                </a:tc>
                <a:extLst>
                  <a:ext uri="{0D108BD9-81ED-4DB2-BD59-A6C34878D82A}">
                    <a16:rowId xmlns:a16="http://schemas.microsoft.com/office/drawing/2014/main" val="2501238738"/>
                  </a:ext>
                </a:extLst>
              </a:tr>
              <a:tr h="943640">
                <a:tc>
                  <a:txBody>
                    <a:bodyPr/>
                    <a:lstStyle/>
                    <a:p>
                      <a:r>
                        <a:rPr lang="en-GB" sz="1600">
                          <a:latin typeface="Calibri" panose="020F0502020204030204" pitchFamily="34" charset="0"/>
                        </a:rPr>
                        <a:t>3 years </a:t>
                      </a:r>
                      <a:endParaRPr lang="en-US" sz="1600">
                        <a:solidFill>
                          <a:schemeClr val="tx1"/>
                        </a:solidFill>
                        <a:latin typeface="Calibri" panose="020F0502020204030204" pitchFamily="34" charset="0"/>
                      </a:endParaRPr>
                    </a:p>
                  </a:txBody>
                  <a:tcPr marL="75028" marR="75028" marT="37514" marB="37514"/>
                </a:tc>
                <a:tc>
                  <a:txBody>
                    <a:bodyPr/>
                    <a:lstStyle/>
                    <a:p>
                      <a:r>
                        <a:rPr lang="en-GB" sz="1600">
                          <a:latin typeface="Calibri" panose="020F0502020204030204" pitchFamily="34" charset="0"/>
                        </a:rPr>
                        <a:t>Able to; assemble a tower using cubes, use a scissor to cut paper, threads beads onto a string, use lines to draw borders of objects and form crosses using a pencil held in hand of preference.</a:t>
                      </a:r>
                      <a:endParaRPr lang="en-US" sz="1600">
                        <a:solidFill>
                          <a:schemeClr val="tx1"/>
                        </a:solidFill>
                        <a:latin typeface="Calibri" panose="020F0502020204030204" pitchFamily="34" charset="0"/>
                      </a:endParaRPr>
                    </a:p>
                  </a:txBody>
                  <a:tcPr marL="75028" marR="75028" marT="37514" marB="37514"/>
                </a:tc>
                <a:extLst>
                  <a:ext uri="{0D108BD9-81ED-4DB2-BD59-A6C34878D82A}">
                    <a16:rowId xmlns:a16="http://schemas.microsoft.com/office/drawing/2014/main" val="1919855794"/>
                  </a:ext>
                </a:extLst>
              </a:tr>
            </a:tbl>
          </a:graphicData>
        </a:graphic>
      </p:graphicFrame>
      <p:sp>
        <p:nvSpPr>
          <p:cNvPr id="5" name="TextBox 4">
            <a:extLst>
              <a:ext uri="{FF2B5EF4-FFF2-40B4-BE49-F238E27FC236}">
                <a16:creationId xmlns:a16="http://schemas.microsoft.com/office/drawing/2014/main" id="{C7EFF298-ED5C-7947-A01F-2A285698DE0B}"/>
              </a:ext>
            </a:extLst>
          </p:cNvPr>
          <p:cNvSpPr txBox="1"/>
          <p:nvPr/>
        </p:nvSpPr>
        <p:spPr>
          <a:xfrm>
            <a:off x="5144853" y="6348050"/>
            <a:ext cx="5968623" cy="263765"/>
          </a:xfrm>
          <a:prstGeom prst="rect">
            <a:avLst/>
          </a:prstGeom>
        </p:spPr>
        <p:txBody>
          <a:bodyPr vert="horz" lIns="91440" tIns="45720" rIns="91440" bIns="45720" rtlCol="0" anchor="ctr">
            <a:normAutofit fontScale="70000" lnSpcReduction="20000"/>
          </a:bodyPr>
          <a:lstStyle/>
          <a:p>
            <a:pPr defTabSz="457200">
              <a:spcBef>
                <a:spcPct val="20000"/>
              </a:spcBef>
              <a:spcAft>
                <a:spcPts val="600"/>
              </a:spcAft>
              <a:buClr>
                <a:schemeClr val="accent1">
                  <a:lumMod val="75000"/>
                </a:schemeClr>
              </a:buClr>
              <a:buSzPct val="145000"/>
              <a:buFont typeface="Arial"/>
              <a:buChar char="•"/>
            </a:pPr>
            <a:r>
              <a:rPr lang="en-US">
                <a:latin typeface="Calibri" panose="020F0502020204030204" pitchFamily="34" charset="0"/>
              </a:rPr>
              <a:t>(Johnston and Nahmad-Williams, 2009)</a:t>
            </a:r>
          </a:p>
        </p:txBody>
      </p:sp>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661106" y="2235293"/>
            <a:ext cx="2133776" cy="3334641"/>
          </a:xfrm>
          <a:prstGeom prst="rect">
            <a:avLst/>
          </a:prstGeom>
        </p:spPr>
      </p:pic>
    </p:spTree>
    <p:extLst>
      <p:ext uri="{BB962C8B-B14F-4D97-AF65-F5344CB8AC3E}">
        <p14:creationId xmlns:p14="http://schemas.microsoft.com/office/powerpoint/2010/main" val="41504421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8375697-2869-412A-AEB4-B32967993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rotWithShape="1">
          <a:blip r:embed="rId3">
            <a:extLst>
              <a:ext uri="{28A0092B-C50C-407E-A947-70E740481C1C}">
                <a14:useLocalDpi xmlns:a14="http://schemas.microsoft.com/office/drawing/2010/main" val="0"/>
              </a:ext>
            </a:extLst>
          </a:blip>
          <a:srcRect l="27742" r="3338"/>
          <a:stretch/>
        </p:blipFill>
        <p:spPr>
          <a:xfrm>
            <a:off x="20" y="10"/>
            <a:ext cx="4726526" cy="6857990"/>
          </a:xfrm>
          <a:prstGeom prst="rect">
            <a:avLst/>
          </a:prstGeom>
        </p:spPr>
      </p:pic>
      <p:grpSp>
        <p:nvGrpSpPr>
          <p:cNvPr id="11" name="Group 10">
            <a:extLst>
              <a:ext uri="{FF2B5EF4-FFF2-40B4-BE49-F238E27FC236}">
                <a16:creationId xmlns:a16="http://schemas.microsoft.com/office/drawing/2014/main" id="{2DE9E2D4-C94D-4382-BD75-9A451C3DC7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290265" y="-12875"/>
            <a:ext cx="2604396" cy="6890194"/>
            <a:chOff x="2199787" y="-12875"/>
            <a:chExt cx="2679011" cy="6890194"/>
          </a:xfrm>
        </p:grpSpPr>
        <p:sp useBgFill="1">
          <p:nvSpPr>
            <p:cNvPr id="12" name="Rectangle 19">
              <a:extLst>
                <a:ext uri="{FF2B5EF4-FFF2-40B4-BE49-F238E27FC236}">
                  <a16:creationId xmlns:a16="http://schemas.microsoft.com/office/drawing/2014/main" id="{8348A120-519A-4F2A-BE9F-C1CC48B109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2199787" y="-12875"/>
              <a:ext cx="2679011" cy="5301468"/>
            </a:xfrm>
            <a:custGeom>
              <a:avLst/>
              <a:gdLst>
                <a:gd name="connsiteX0" fmla="*/ 0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0 w 2570017"/>
                <a:gd name="connsiteY4" fmla="*/ 0 h 2554287"/>
                <a:gd name="connsiteX0" fmla="*/ 904009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904009 w 2570017"/>
                <a:gd name="connsiteY4" fmla="*/ 0 h 2554287"/>
                <a:gd name="connsiteX0" fmla="*/ 644236 w 2570017"/>
                <a:gd name="connsiteY0" fmla="*/ 10391 h 2554287"/>
                <a:gd name="connsiteX1" fmla="*/ 2570017 w 2570017"/>
                <a:gd name="connsiteY1" fmla="*/ 0 h 2554287"/>
                <a:gd name="connsiteX2" fmla="*/ 2570017 w 2570017"/>
                <a:gd name="connsiteY2" fmla="*/ 2554287 h 2554287"/>
                <a:gd name="connsiteX3" fmla="*/ 0 w 2570017"/>
                <a:gd name="connsiteY3" fmla="*/ 2554287 h 2554287"/>
                <a:gd name="connsiteX4" fmla="*/ 644236 w 2570017"/>
                <a:gd name="connsiteY4" fmla="*/ 10391 h 2554287"/>
                <a:gd name="connsiteX0" fmla="*/ 633845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633845 w 2570017"/>
                <a:gd name="connsiteY4" fmla="*/ 0 h 2554287"/>
                <a:gd name="connsiteX0" fmla="*/ 675409 w 2611581"/>
                <a:gd name="connsiteY0" fmla="*/ 0 h 2554287"/>
                <a:gd name="connsiteX1" fmla="*/ 2611581 w 2611581"/>
                <a:gd name="connsiteY1" fmla="*/ 0 h 2554287"/>
                <a:gd name="connsiteX2" fmla="*/ 2611581 w 2611581"/>
                <a:gd name="connsiteY2" fmla="*/ 2554287 h 2554287"/>
                <a:gd name="connsiteX3" fmla="*/ 0 w 2611581"/>
                <a:gd name="connsiteY3" fmla="*/ 2554287 h 2554287"/>
                <a:gd name="connsiteX4" fmla="*/ 675409 w 2611581"/>
                <a:gd name="connsiteY4" fmla="*/ 0 h 2554287"/>
                <a:gd name="connsiteX0" fmla="*/ 650979 w 2587151"/>
                <a:gd name="connsiteY0" fmla="*/ 0 h 2554287"/>
                <a:gd name="connsiteX1" fmla="*/ 2587151 w 2587151"/>
                <a:gd name="connsiteY1" fmla="*/ 0 h 2554287"/>
                <a:gd name="connsiteX2" fmla="*/ 2587151 w 2587151"/>
                <a:gd name="connsiteY2" fmla="*/ 2554287 h 2554287"/>
                <a:gd name="connsiteX3" fmla="*/ 0 w 2587151"/>
                <a:gd name="connsiteY3" fmla="*/ 2548595 h 2554287"/>
                <a:gd name="connsiteX4" fmla="*/ 650979 w 2587151"/>
                <a:gd name="connsiteY4" fmla="*/ 0 h 2554287"/>
                <a:gd name="connsiteX0" fmla="*/ 730379 w 2587151"/>
                <a:gd name="connsiteY0" fmla="*/ 5692 h 2554287"/>
                <a:gd name="connsiteX1" fmla="*/ 2587151 w 2587151"/>
                <a:gd name="connsiteY1" fmla="*/ 0 h 2554287"/>
                <a:gd name="connsiteX2" fmla="*/ 2587151 w 2587151"/>
                <a:gd name="connsiteY2" fmla="*/ 2554287 h 2554287"/>
                <a:gd name="connsiteX3" fmla="*/ 0 w 2587151"/>
                <a:gd name="connsiteY3" fmla="*/ 2548595 h 2554287"/>
                <a:gd name="connsiteX4" fmla="*/ 730379 w 2587151"/>
                <a:gd name="connsiteY4" fmla="*/ 5692 h 2554287"/>
                <a:gd name="connsiteX0" fmla="*/ 864750 w 2587151"/>
                <a:gd name="connsiteY0" fmla="*/ 2847 h 2554287"/>
                <a:gd name="connsiteX1" fmla="*/ 2587151 w 2587151"/>
                <a:gd name="connsiteY1" fmla="*/ 0 h 2554287"/>
                <a:gd name="connsiteX2" fmla="*/ 2587151 w 2587151"/>
                <a:gd name="connsiteY2" fmla="*/ 2554287 h 2554287"/>
                <a:gd name="connsiteX3" fmla="*/ 0 w 2587151"/>
                <a:gd name="connsiteY3" fmla="*/ 2548595 h 2554287"/>
                <a:gd name="connsiteX4" fmla="*/ 864750 w 2587151"/>
                <a:gd name="connsiteY4" fmla="*/ 2847 h 2554287"/>
                <a:gd name="connsiteX0" fmla="*/ 883073 w 2587151"/>
                <a:gd name="connsiteY0" fmla="*/ 1 h 2554287"/>
                <a:gd name="connsiteX1" fmla="*/ 2587151 w 2587151"/>
                <a:gd name="connsiteY1" fmla="*/ 0 h 2554287"/>
                <a:gd name="connsiteX2" fmla="*/ 2587151 w 2587151"/>
                <a:gd name="connsiteY2" fmla="*/ 2554287 h 2554287"/>
                <a:gd name="connsiteX3" fmla="*/ 0 w 2587151"/>
                <a:gd name="connsiteY3" fmla="*/ 2548595 h 2554287"/>
                <a:gd name="connsiteX4" fmla="*/ 883073 w 2587151"/>
                <a:gd name="connsiteY4" fmla="*/ 1 h 2554287"/>
                <a:gd name="connsiteX0" fmla="*/ 895288 w 2599366"/>
                <a:gd name="connsiteY0" fmla="*/ 1 h 2554287"/>
                <a:gd name="connsiteX1" fmla="*/ 2599366 w 2599366"/>
                <a:gd name="connsiteY1" fmla="*/ 0 h 2554287"/>
                <a:gd name="connsiteX2" fmla="*/ 2599366 w 2599366"/>
                <a:gd name="connsiteY2" fmla="*/ 2554287 h 2554287"/>
                <a:gd name="connsiteX3" fmla="*/ 0 w 2599366"/>
                <a:gd name="connsiteY3" fmla="*/ 2542904 h 2554287"/>
                <a:gd name="connsiteX4" fmla="*/ 895288 w 2599366"/>
                <a:gd name="connsiteY4" fmla="*/ 1 h 2554287"/>
                <a:gd name="connsiteX0" fmla="*/ 895288 w 2599366"/>
                <a:gd name="connsiteY0" fmla="*/ 1 h 2554287"/>
                <a:gd name="connsiteX1" fmla="*/ 2599366 w 2599366"/>
                <a:gd name="connsiteY1" fmla="*/ 0 h 2554287"/>
                <a:gd name="connsiteX2" fmla="*/ 2599366 w 2599366"/>
                <a:gd name="connsiteY2" fmla="*/ 2554287 h 2554287"/>
                <a:gd name="connsiteX3" fmla="*/ 0 w 2599366"/>
                <a:gd name="connsiteY3" fmla="*/ 2542904 h 2554287"/>
                <a:gd name="connsiteX4" fmla="*/ 895288 w 2599366"/>
                <a:gd name="connsiteY4" fmla="*/ 1 h 2554287"/>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2904 h 2565670"/>
                <a:gd name="connsiteX4" fmla="*/ 895288 w 2611581"/>
                <a:gd name="connsiteY4" fmla="*/ 1 h 2565670"/>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2904 h 2565670"/>
                <a:gd name="connsiteX4" fmla="*/ 895288 w 2611581"/>
                <a:gd name="connsiteY4" fmla="*/ 1 h 2565670"/>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5750 h 2565670"/>
                <a:gd name="connsiteX4" fmla="*/ 895288 w 2611581"/>
                <a:gd name="connsiteY4" fmla="*/ 1 h 2565670"/>
                <a:gd name="connsiteX0" fmla="*/ 1544433 w 3260726"/>
                <a:gd name="connsiteY0" fmla="*/ 1 h 2565670"/>
                <a:gd name="connsiteX1" fmla="*/ 3248511 w 3260726"/>
                <a:gd name="connsiteY1" fmla="*/ 0 h 2565670"/>
                <a:gd name="connsiteX2" fmla="*/ 3260726 w 3260726"/>
                <a:gd name="connsiteY2" fmla="*/ 2565670 h 2565670"/>
                <a:gd name="connsiteX3" fmla="*/ 0 w 3260726"/>
                <a:gd name="connsiteY3" fmla="*/ 2521058 h 2565670"/>
                <a:gd name="connsiteX4" fmla="*/ 1544433 w 3260726"/>
                <a:gd name="connsiteY4" fmla="*/ 1 h 2565670"/>
                <a:gd name="connsiteX0" fmla="*/ 921784 w 3260726"/>
                <a:gd name="connsiteY0" fmla="*/ 12347 h 2565670"/>
                <a:gd name="connsiteX1" fmla="*/ 3248511 w 3260726"/>
                <a:gd name="connsiteY1" fmla="*/ 0 h 2565670"/>
                <a:gd name="connsiteX2" fmla="*/ 3260726 w 3260726"/>
                <a:gd name="connsiteY2" fmla="*/ 2565670 h 2565670"/>
                <a:gd name="connsiteX3" fmla="*/ 0 w 3260726"/>
                <a:gd name="connsiteY3" fmla="*/ 2521058 h 2565670"/>
                <a:gd name="connsiteX4" fmla="*/ 921784 w 3260726"/>
                <a:gd name="connsiteY4" fmla="*/ 12347 h 2565670"/>
                <a:gd name="connsiteX0" fmla="*/ 921784 w 3260726"/>
                <a:gd name="connsiteY0" fmla="*/ 12347 h 2565670"/>
                <a:gd name="connsiteX1" fmla="*/ 2321160 w 3260726"/>
                <a:gd name="connsiteY1" fmla="*/ 0 h 2565670"/>
                <a:gd name="connsiteX2" fmla="*/ 3260726 w 3260726"/>
                <a:gd name="connsiteY2" fmla="*/ 2565670 h 2565670"/>
                <a:gd name="connsiteX3" fmla="*/ 0 w 3260726"/>
                <a:gd name="connsiteY3" fmla="*/ 2521058 h 2565670"/>
                <a:gd name="connsiteX4" fmla="*/ 921784 w 3260726"/>
                <a:gd name="connsiteY4" fmla="*/ 12347 h 2565670"/>
                <a:gd name="connsiteX0" fmla="*/ 921784 w 2322228"/>
                <a:gd name="connsiteY0" fmla="*/ 12347 h 2565670"/>
                <a:gd name="connsiteX1" fmla="*/ 2321160 w 2322228"/>
                <a:gd name="connsiteY1" fmla="*/ 0 h 2565670"/>
                <a:gd name="connsiteX2" fmla="*/ 2320129 w 2322228"/>
                <a:gd name="connsiteY2" fmla="*/ 2565670 h 2565670"/>
                <a:gd name="connsiteX3" fmla="*/ 0 w 2322228"/>
                <a:gd name="connsiteY3" fmla="*/ 2521058 h 2565670"/>
                <a:gd name="connsiteX4" fmla="*/ 921784 w 2322228"/>
                <a:gd name="connsiteY4" fmla="*/ 12347 h 2565670"/>
                <a:gd name="connsiteX0" fmla="*/ 921784 w 2322228"/>
                <a:gd name="connsiteY0" fmla="*/ 0 h 2571841"/>
                <a:gd name="connsiteX1" fmla="*/ 2321160 w 2322228"/>
                <a:gd name="connsiteY1" fmla="*/ 6171 h 2571841"/>
                <a:gd name="connsiteX2" fmla="*/ 2320129 w 2322228"/>
                <a:gd name="connsiteY2" fmla="*/ 2571841 h 2571841"/>
                <a:gd name="connsiteX3" fmla="*/ 0 w 2322228"/>
                <a:gd name="connsiteY3" fmla="*/ 2527229 h 2571841"/>
                <a:gd name="connsiteX4" fmla="*/ 921784 w 2322228"/>
                <a:gd name="connsiteY4" fmla="*/ 0 h 2571841"/>
                <a:gd name="connsiteX0" fmla="*/ 921784 w 2611583"/>
                <a:gd name="connsiteY0" fmla="*/ 0 h 2540977"/>
                <a:gd name="connsiteX1" fmla="*/ 2321160 w 2611583"/>
                <a:gd name="connsiteY1" fmla="*/ 6171 h 2540977"/>
                <a:gd name="connsiteX2" fmla="*/ 2611583 w 2611583"/>
                <a:gd name="connsiteY2" fmla="*/ 2540977 h 2540977"/>
                <a:gd name="connsiteX3" fmla="*/ 0 w 2611583"/>
                <a:gd name="connsiteY3" fmla="*/ 2527229 h 2540977"/>
                <a:gd name="connsiteX4" fmla="*/ 921784 w 2611583"/>
                <a:gd name="connsiteY4" fmla="*/ 0 h 2540977"/>
                <a:gd name="connsiteX0" fmla="*/ 921784 w 2611583"/>
                <a:gd name="connsiteY0" fmla="*/ 2 h 2540979"/>
                <a:gd name="connsiteX1" fmla="*/ 2572870 w 2611583"/>
                <a:gd name="connsiteY1" fmla="*/ 0 h 2540979"/>
                <a:gd name="connsiteX2" fmla="*/ 2611583 w 2611583"/>
                <a:gd name="connsiteY2" fmla="*/ 2540979 h 2540979"/>
                <a:gd name="connsiteX3" fmla="*/ 0 w 2611583"/>
                <a:gd name="connsiteY3" fmla="*/ 2527231 h 2540979"/>
                <a:gd name="connsiteX4" fmla="*/ 921784 w 2611583"/>
                <a:gd name="connsiteY4" fmla="*/ 2 h 2540979"/>
                <a:gd name="connsiteX0" fmla="*/ 921784 w 2705467"/>
                <a:gd name="connsiteY0" fmla="*/ 0 h 2540977"/>
                <a:gd name="connsiteX1" fmla="*/ 2705349 w 2705467"/>
                <a:gd name="connsiteY1" fmla="*/ 6171 h 2540977"/>
                <a:gd name="connsiteX2" fmla="*/ 2611583 w 2705467"/>
                <a:gd name="connsiteY2" fmla="*/ 2540977 h 2540977"/>
                <a:gd name="connsiteX3" fmla="*/ 0 w 2705467"/>
                <a:gd name="connsiteY3" fmla="*/ 2527229 h 2540977"/>
                <a:gd name="connsiteX4" fmla="*/ 921784 w 2705467"/>
                <a:gd name="connsiteY4" fmla="*/ 0 h 2540977"/>
                <a:gd name="connsiteX0" fmla="*/ 921784 w 2718702"/>
                <a:gd name="connsiteY0" fmla="*/ 2 h 2540979"/>
                <a:gd name="connsiteX1" fmla="*/ 2718597 w 2718702"/>
                <a:gd name="connsiteY1" fmla="*/ 0 h 2540979"/>
                <a:gd name="connsiteX2" fmla="*/ 2611583 w 2718702"/>
                <a:gd name="connsiteY2" fmla="*/ 2540979 h 2540979"/>
                <a:gd name="connsiteX3" fmla="*/ 0 w 2718702"/>
                <a:gd name="connsiteY3" fmla="*/ 2527231 h 2540979"/>
                <a:gd name="connsiteX4" fmla="*/ 921784 w 2718702"/>
                <a:gd name="connsiteY4" fmla="*/ 2 h 2540979"/>
                <a:gd name="connsiteX0" fmla="*/ 921784 w 2679012"/>
                <a:gd name="connsiteY0" fmla="*/ 0 h 2540977"/>
                <a:gd name="connsiteX1" fmla="*/ 2678853 w 2679012"/>
                <a:gd name="connsiteY1" fmla="*/ 6171 h 2540977"/>
                <a:gd name="connsiteX2" fmla="*/ 2611583 w 2679012"/>
                <a:gd name="connsiteY2" fmla="*/ 2540977 h 2540977"/>
                <a:gd name="connsiteX3" fmla="*/ 0 w 2679012"/>
                <a:gd name="connsiteY3" fmla="*/ 2527229 h 2540977"/>
                <a:gd name="connsiteX4" fmla="*/ 921784 w 2679012"/>
                <a:gd name="connsiteY4" fmla="*/ 0 h 25409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012" h="2540977">
                  <a:moveTo>
                    <a:pt x="921784" y="0"/>
                  </a:moveTo>
                  <a:lnTo>
                    <a:pt x="2678853" y="6171"/>
                  </a:lnTo>
                  <a:cubicBezTo>
                    <a:pt x="2682925" y="861394"/>
                    <a:pt x="2607511" y="1685754"/>
                    <a:pt x="2611583" y="2540977"/>
                  </a:cubicBezTo>
                  <a:lnTo>
                    <a:pt x="0" y="2527229"/>
                  </a:lnTo>
                  <a:lnTo>
                    <a:pt x="921784" y="0"/>
                  </a:lnTo>
                  <a:close/>
                </a:path>
              </a:pathLst>
            </a:custGeom>
            <a:blipFill rotWithShape="0">
              <a:blip r:embed="rId2">
                <a:duotone>
                  <a:schemeClr val="bg2">
                    <a:shade val="76000"/>
                    <a:satMod val="180000"/>
                  </a:schemeClr>
                  <a:schemeClr val="bg2">
                    <a:tint val="80000"/>
                    <a:satMod val="120000"/>
                    <a:lumMod val="180000"/>
                  </a:schemeClr>
                </a:duotone>
              </a:blip>
              <a:stretch>
                <a:fillRect l="-114598" r="-265621" b="-2868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20">
              <a:extLst>
                <a:ext uri="{FF2B5EF4-FFF2-40B4-BE49-F238E27FC236}">
                  <a16:creationId xmlns:a16="http://schemas.microsoft.com/office/drawing/2014/main" id="{8AE68E3F-5084-4FF1-9164-9A44B19D39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2211875" y="5257482"/>
              <a:ext cx="2586931" cy="1619837"/>
            </a:xfrm>
            <a:custGeom>
              <a:avLst/>
              <a:gdLst>
                <a:gd name="connsiteX0" fmla="*/ 0 w 2611581"/>
                <a:gd name="connsiteY0" fmla="*/ 0 h 4303713"/>
                <a:gd name="connsiteX1" fmla="*/ 2611581 w 2611581"/>
                <a:gd name="connsiteY1" fmla="*/ 0 h 4303713"/>
                <a:gd name="connsiteX2" fmla="*/ 2611581 w 2611581"/>
                <a:gd name="connsiteY2" fmla="*/ 4303713 h 4303713"/>
                <a:gd name="connsiteX3" fmla="*/ 0 w 2611581"/>
                <a:gd name="connsiteY3" fmla="*/ 4303713 h 4303713"/>
                <a:gd name="connsiteX4" fmla="*/ 0 w 2611581"/>
                <a:gd name="connsiteY4" fmla="*/ 0 h 4303713"/>
                <a:gd name="connsiteX0" fmla="*/ 0 w 2611581"/>
                <a:gd name="connsiteY0" fmla="*/ 0 h 4314104"/>
                <a:gd name="connsiteX1" fmla="*/ 2611581 w 2611581"/>
                <a:gd name="connsiteY1" fmla="*/ 0 h 4314104"/>
                <a:gd name="connsiteX2" fmla="*/ 2611581 w 2611581"/>
                <a:gd name="connsiteY2" fmla="*/ 4303713 h 4314104"/>
                <a:gd name="connsiteX3" fmla="*/ 1693718 w 2611581"/>
                <a:gd name="connsiteY3" fmla="*/ 4314104 h 4314104"/>
                <a:gd name="connsiteX4" fmla="*/ 0 w 2611581"/>
                <a:gd name="connsiteY4" fmla="*/ 0 h 4314104"/>
                <a:gd name="connsiteX0" fmla="*/ 0 w 2611581"/>
                <a:gd name="connsiteY0" fmla="*/ 0 h 4314104"/>
                <a:gd name="connsiteX1" fmla="*/ 2611581 w 2611581"/>
                <a:gd name="connsiteY1" fmla="*/ 0 h 4314104"/>
                <a:gd name="connsiteX2" fmla="*/ 2611581 w 2611581"/>
                <a:gd name="connsiteY2" fmla="*/ 4303713 h 4314104"/>
                <a:gd name="connsiteX3" fmla="*/ 1963882 w 2611581"/>
                <a:gd name="connsiteY3" fmla="*/ 4314104 h 4314104"/>
                <a:gd name="connsiteX4" fmla="*/ 0 w 2611581"/>
                <a:gd name="connsiteY4" fmla="*/ 0 h 4314104"/>
                <a:gd name="connsiteX0" fmla="*/ 0 w 2611581"/>
                <a:gd name="connsiteY0" fmla="*/ 0 h 4303713"/>
                <a:gd name="connsiteX1" fmla="*/ 2611581 w 2611581"/>
                <a:gd name="connsiteY1" fmla="*/ 0 h 4303713"/>
                <a:gd name="connsiteX2" fmla="*/ 2611581 w 2611581"/>
                <a:gd name="connsiteY2" fmla="*/ 4303713 h 4303713"/>
                <a:gd name="connsiteX3" fmla="*/ 2213264 w 2611581"/>
                <a:gd name="connsiteY3" fmla="*/ 4293322 h 4303713"/>
                <a:gd name="connsiteX4" fmla="*/ 0 w 2611581"/>
                <a:gd name="connsiteY4" fmla="*/ 0 h 4303713"/>
                <a:gd name="connsiteX0" fmla="*/ 0 w 2611581"/>
                <a:gd name="connsiteY0" fmla="*/ 0 h 4303713"/>
                <a:gd name="connsiteX1" fmla="*/ 2611581 w 2611581"/>
                <a:gd name="connsiteY1" fmla="*/ 0 h 4303713"/>
                <a:gd name="connsiteX2" fmla="*/ 2611581 w 2611581"/>
                <a:gd name="connsiteY2" fmla="*/ 4303713 h 4303713"/>
                <a:gd name="connsiteX3" fmla="*/ 2171701 w 2611581"/>
                <a:gd name="connsiteY3" fmla="*/ 3638695 h 4303713"/>
                <a:gd name="connsiteX4" fmla="*/ 0 w 2611581"/>
                <a:gd name="connsiteY4" fmla="*/ 0 h 4303713"/>
                <a:gd name="connsiteX0" fmla="*/ 0 w 2720934"/>
                <a:gd name="connsiteY0" fmla="*/ 268283 h 4303713"/>
                <a:gd name="connsiteX1" fmla="*/ 2720934 w 2720934"/>
                <a:gd name="connsiteY1" fmla="*/ 0 h 4303713"/>
                <a:gd name="connsiteX2" fmla="*/ 2720934 w 2720934"/>
                <a:gd name="connsiteY2" fmla="*/ 4303713 h 4303713"/>
                <a:gd name="connsiteX3" fmla="*/ 2281054 w 2720934"/>
                <a:gd name="connsiteY3" fmla="*/ 3638695 h 4303713"/>
                <a:gd name="connsiteX4" fmla="*/ 0 w 2720934"/>
                <a:gd name="connsiteY4" fmla="*/ 268283 h 4303713"/>
                <a:gd name="connsiteX0" fmla="*/ 0 w 2720934"/>
                <a:gd name="connsiteY0" fmla="*/ 268283 h 4303713"/>
                <a:gd name="connsiteX1" fmla="*/ 2720934 w 2720934"/>
                <a:gd name="connsiteY1" fmla="*/ 0 h 4303713"/>
                <a:gd name="connsiteX2" fmla="*/ 2720934 w 2720934"/>
                <a:gd name="connsiteY2" fmla="*/ 4303713 h 4303713"/>
                <a:gd name="connsiteX3" fmla="*/ 2264231 w 2720934"/>
                <a:gd name="connsiteY3" fmla="*/ 3717600 h 4303713"/>
                <a:gd name="connsiteX4" fmla="*/ 0 w 2720934"/>
                <a:gd name="connsiteY4" fmla="*/ 268283 h 4303713"/>
                <a:gd name="connsiteX0" fmla="*/ 0 w 2720934"/>
                <a:gd name="connsiteY0" fmla="*/ 268283 h 4335275"/>
                <a:gd name="connsiteX1" fmla="*/ 2720934 w 2720934"/>
                <a:gd name="connsiteY1" fmla="*/ 0 h 4335275"/>
                <a:gd name="connsiteX2" fmla="*/ 2653639 w 2720934"/>
                <a:gd name="connsiteY2" fmla="*/ 4335275 h 4335275"/>
                <a:gd name="connsiteX3" fmla="*/ 2264231 w 2720934"/>
                <a:gd name="connsiteY3" fmla="*/ 3717600 h 4335275"/>
                <a:gd name="connsiteX4" fmla="*/ 0 w 2720934"/>
                <a:gd name="connsiteY4" fmla="*/ 268283 h 4335275"/>
                <a:gd name="connsiteX0" fmla="*/ 0 w 2737757"/>
                <a:gd name="connsiteY0" fmla="*/ 236721 h 4335275"/>
                <a:gd name="connsiteX1" fmla="*/ 2737757 w 2737757"/>
                <a:gd name="connsiteY1" fmla="*/ 0 h 4335275"/>
                <a:gd name="connsiteX2" fmla="*/ 2670462 w 2737757"/>
                <a:gd name="connsiteY2" fmla="*/ 4335275 h 4335275"/>
                <a:gd name="connsiteX3" fmla="*/ 2281054 w 2737757"/>
                <a:gd name="connsiteY3" fmla="*/ 3717600 h 4335275"/>
                <a:gd name="connsiteX4" fmla="*/ 0 w 2737757"/>
                <a:gd name="connsiteY4" fmla="*/ 236721 h 4335275"/>
                <a:gd name="connsiteX0" fmla="*/ 0 w 2729346"/>
                <a:gd name="connsiteY0" fmla="*/ 0 h 4098554"/>
                <a:gd name="connsiteX1" fmla="*/ 2729346 w 2729346"/>
                <a:gd name="connsiteY1" fmla="*/ 126250 h 4098554"/>
                <a:gd name="connsiteX2" fmla="*/ 2670462 w 2729346"/>
                <a:gd name="connsiteY2" fmla="*/ 4098554 h 4098554"/>
                <a:gd name="connsiteX3" fmla="*/ 2281054 w 2729346"/>
                <a:gd name="connsiteY3" fmla="*/ 3480879 h 4098554"/>
                <a:gd name="connsiteX4" fmla="*/ 0 w 2729346"/>
                <a:gd name="connsiteY4" fmla="*/ 0 h 4098554"/>
                <a:gd name="connsiteX0" fmla="*/ 0 w 2720934"/>
                <a:gd name="connsiteY0" fmla="*/ 0 h 4098554"/>
                <a:gd name="connsiteX1" fmla="*/ 2720934 w 2720934"/>
                <a:gd name="connsiteY1" fmla="*/ 31562 h 4098554"/>
                <a:gd name="connsiteX2" fmla="*/ 2670462 w 2720934"/>
                <a:gd name="connsiteY2" fmla="*/ 4098554 h 4098554"/>
                <a:gd name="connsiteX3" fmla="*/ 2281054 w 2720934"/>
                <a:gd name="connsiteY3" fmla="*/ 3480879 h 4098554"/>
                <a:gd name="connsiteX4" fmla="*/ 0 w 2720934"/>
                <a:gd name="connsiteY4" fmla="*/ 0 h 4098554"/>
                <a:gd name="connsiteX0" fmla="*/ 0 w 2720934"/>
                <a:gd name="connsiteY0" fmla="*/ 15782 h 4114336"/>
                <a:gd name="connsiteX1" fmla="*/ 2720934 w 2720934"/>
                <a:gd name="connsiteY1" fmla="*/ 0 h 4114336"/>
                <a:gd name="connsiteX2" fmla="*/ 2670462 w 2720934"/>
                <a:gd name="connsiteY2" fmla="*/ 4114336 h 4114336"/>
                <a:gd name="connsiteX3" fmla="*/ 2281054 w 2720934"/>
                <a:gd name="connsiteY3" fmla="*/ 3496661 h 4114336"/>
                <a:gd name="connsiteX4" fmla="*/ 0 w 2720934"/>
                <a:gd name="connsiteY4" fmla="*/ 15782 h 4114336"/>
                <a:gd name="connsiteX0" fmla="*/ 0 w 2820289"/>
                <a:gd name="connsiteY0" fmla="*/ 15782 h 4114336"/>
                <a:gd name="connsiteX1" fmla="*/ 2820289 w 2820289"/>
                <a:gd name="connsiteY1" fmla="*/ 0 h 4114336"/>
                <a:gd name="connsiteX2" fmla="*/ 2769817 w 2820289"/>
                <a:gd name="connsiteY2" fmla="*/ 4114336 h 4114336"/>
                <a:gd name="connsiteX3" fmla="*/ 2380409 w 2820289"/>
                <a:gd name="connsiteY3" fmla="*/ 3496661 h 4114336"/>
                <a:gd name="connsiteX4" fmla="*/ 0 w 2820289"/>
                <a:gd name="connsiteY4" fmla="*/ 15782 h 4114336"/>
                <a:gd name="connsiteX0" fmla="*/ 0 w 2820289"/>
                <a:gd name="connsiteY0" fmla="*/ 15782 h 4114336"/>
                <a:gd name="connsiteX1" fmla="*/ 2820289 w 2820289"/>
                <a:gd name="connsiteY1" fmla="*/ 0 h 4114336"/>
                <a:gd name="connsiteX2" fmla="*/ 2769817 w 2820289"/>
                <a:gd name="connsiteY2" fmla="*/ 4114336 h 4114336"/>
                <a:gd name="connsiteX3" fmla="*/ 2362876 w 2820289"/>
                <a:gd name="connsiteY3" fmla="*/ 3517980 h 4114336"/>
                <a:gd name="connsiteX4" fmla="*/ 0 w 2820289"/>
                <a:gd name="connsiteY4" fmla="*/ 15782 h 4114336"/>
                <a:gd name="connsiteX0" fmla="*/ 0 w 2820289"/>
                <a:gd name="connsiteY0" fmla="*/ 15782 h 4114336"/>
                <a:gd name="connsiteX1" fmla="*/ 2820289 w 2820289"/>
                <a:gd name="connsiteY1" fmla="*/ 0 h 4114336"/>
                <a:gd name="connsiteX2" fmla="*/ 2763972 w 2820289"/>
                <a:gd name="connsiteY2" fmla="*/ 4114336 h 4114336"/>
                <a:gd name="connsiteX3" fmla="*/ 2362876 w 2820289"/>
                <a:gd name="connsiteY3" fmla="*/ 3517980 h 4114336"/>
                <a:gd name="connsiteX4" fmla="*/ 0 w 2820289"/>
                <a:gd name="connsiteY4" fmla="*/ 15782 h 4114336"/>
                <a:gd name="connsiteX0" fmla="*/ 0 w 3721149"/>
                <a:gd name="connsiteY0" fmla="*/ 0 h 4269703"/>
                <a:gd name="connsiteX1" fmla="*/ 3721149 w 3721149"/>
                <a:gd name="connsiteY1" fmla="*/ 155367 h 4269703"/>
                <a:gd name="connsiteX2" fmla="*/ 3664832 w 3721149"/>
                <a:gd name="connsiteY2" fmla="*/ 4269703 h 4269703"/>
                <a:gd name="connsiteX3" fmla="*/ 3263736 w 3721149"/>
                <a:gd name="connsiteY3" fmla="*/ 3673347 h 4269703"/>
                <a:gd name="connsiteX4" fmla="*/ 0 w 3721149"/>
                <a:gd name="connsiteY4" fmla="*/ 0 h 4269703"/>
                <a:gd name="connsiteX0" fmla="*/ 0 w 3721149"/>
                <a:gd name="connsiteY0" fmla="*/ 0 h 4289488"/>
                <a:gd name="connsiteX1" fmla="*/ 3721149 w 3721149"/>
                <a:gd name="connsiteY1" fmla="*/ 155367 h 4289488"/>
                <a:gd name="connsiteX2" fmla="*/ 3664832 w 3721149"/>
                <a:gd name="connsiteY2" fmla="*/ 4269703 h 4289488"/>
                <a:gd name="connsiteX3" fmla="*/ 1705997 w 3721149"/>
                <a:gd name="connsiteY3" fmla="*/ 4289488 h 4289488"/>
                <a:gd name="connsiteX4" fmla="*/ 0 w 3721149"/>
                <a:gd name="connsiteY4" fmla="*/ 0 h 4289488"/>
                <a:gd name="connsiteX0" fmla="*/ 0 w 3664846"/>
                <a:gd name="connsiteY0" fmla="*/ 15785 h 4305273"/>
                <a:gd name="connsiteX1" fmla="*/ 3664846 w 3664846"/>
                <a:gd name="connsiteY1" fmla="*/ 0 h 4305273"/>
                <a:gd name="connsiteX2" fmla="*/ 3664832 w 3664846"/>
                <a:gd name="connsiteY2" fmla="*/ 4285488 h 4305273"/>
                <a:gd name="connsiteX3" fmla="*/ 1705997 w 3664846"/>
                <a:gd name="connsiteY3" fmla="*/ 4305273 h 4305273"/>
                <a:gd name="connsiteX4" fmla="*/ 0 w 3664846"/>
                <a:gd name="connsiteY4" fmla="*/ 15785 h 43052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64846" h="4305273">
                  <a:moveTo>
                    <a:pt x="0" y="15785"/>
                  </a:moveTo>
                  <a:lnTo>
                    <a:pt x="3664846" y="0"/>
                  </a:lnTo>
                  <a:cubicBezTo>
                    <a:pt x="3664841" y="1428496"/>
                    <a:pt x="3664837" y="2856992"/>
                    <a:pt x="3664832" y="4285488"/>
                  </a:cubicBezTo>
                  <a:lnTo>
                    <a:pt x="1705997" y="4305273"/>
                  </a:lnTo>
                  <a:lnTo>
                    <a:pt x="0" y="15785"/>
                  </a:lnTo>
                  <a:close/>
                </a:path>
              </a:pathLst>
            </a:custGeom>
            <a:blipFill rotWithShape="0">
              <a:blip r:embed="rId2">
                <a:duotone>
                  <a:schemeClr val="bg2">
                    <a:shade val="76000"/>
                    <a:satMod val="180000"/>
                  </a:schemeClr>
                  <a:schemeClr val="bg2">
                    <a:tint val="80000"/>
                    <a:satMod val="120000"/>
                    <a:lumMod val="180000"/>
                  </a:schemeClr>
                </a:duotone>
              </a:blip>
              <a:stretch>
                <a:fillRect l="-163116" t="-323529" r="-398251"/>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5" name="Group 14">
            <a:extLst>
              <a:ext uri="{FF2B5EF4-FFF2-40B4-BE49-F238E27FC236}">
                <a16:creationId xmlns:a16="http://schemas.microsoft.com/office/drawing/2014/main" id="{7884AB1D-699B-435C-BC0A-D649097B95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360612" y="0"/>
            <a:ext cx="2436813" cy="6858001"/>
            <a:chOff x="1320800" y="0"/>
            <a:chExt cx="2436813" cy="6858001"/>
          </a:xfrm>
        </p:grpSpPr>
        <p:sp>
          <p:nvSpPr>
            <p:cNvPr id="16" name="Freeform 6">
              <a:extLst>
                <a:ext uri="{FF2B5EF4-FFF2-40B4-BE49-F238E27FC236}">
                  <a16:creationId xmlns:a16="http://schemas.microsoft.com/office/drawing/2014/main" id="{E081C1DB-D6A0-4ED6-A4FC-16466E903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7" name="Freeform 7">
              <a:extLst>
                <a:ext uri="{FF2B5EF4-FFF2-40B4-BE49-F238E27FC236}">
                  <a16:creationId xmlns:a16="http://schemas.microsoft.com/office/drawing/2014/main" id="{0BE09B71-5BD8-4B95-8DE8-A10B0657D5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8" name="Freeform 8">
              <a:extLst>
                <a:ext uri="{FF2B5EF4-FFF2-40B4-BE49-F238E27FC236}">
                  <a16:creationId xmlns:a16="http://schemas.microsoft.com/office/drawing/2014/main" id="{F5AAF0BD-4755-42CE-B339-2C2746BB7F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9" name="Freeform 9">
              <a:extLst>
                <a:ext uri="{FF2B5EF4-FFF2-40B4-BE49-F238E27FC236}">
                  <a16:creationId xmlns:a16="http://schemas.microsoft.com/office/drawing/2014/main" id="{3824AAED-F160-40F4-8FBB-F674A4ECF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20" name="Freeform 10">
              <a:extLst>
                <a:ext uri="{FF2B5EF4-FFF2-40B4-BE49-F238E27FC236}">
                  <a16:creationId xmlns:a16="http://schemas.microsoft.com/office/drawing/2014/main" id="{2D4B81E4-BEC2-45B9-8242-EB39601830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1" name="Freeform 11">
              <a:extLst>
                <a:ext uri="{FF2B5EF4-FFF2-40B4-BE49-F238E27FC236}">
                  <a16:creationId xmlns:a16="http://schemas.microsoft.com/office/drawing/2014/main" id="{3CF69791-86E8-4D88-B224-E0D2775DC0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5A8BC6E1-3CAC-264E-AEAE-AD2B3542BF93}"/>
              </a:ext>
            </a:extLst>
          </p:cNvPr>
          <p:cNvSpPr>
            <a:spLocks noGrp="1"/>
          </p:cNvSpPr>
          <p:nvPr>
            <p:ph type="title"/>
          </p:nvPr>
        </p:nvSpPr>
        <p:spPr>
          <a:xfrm>
            <a:off x="4477345" y="105833"/>
            <a:ext cx="7345891" cy="907143"/>
          </a:xfrm>
        </p:spPr>
        <p:txBody>
          <a:bodyPr>
            <a:normAutofit fontScale="90000"/>
          </a:bodyPr>
          <a:lstStyle/>
          <a:p>
            <a:r>
              <a:rPr lang="en-GB">
                <a:latin typeface="Calibri"/>
                <a:cs typeface="Calibri"/>
              </a:rPr>
              <a:t>Nature.</a:t>
            </a:r>
            <a:br>
              <a:rPr lang="en-GB">
                <a:latin typeface="Calibri" panose="020F0502020204030204" pitchFamily="34" charset="0"/>
              </a:rPr>
            </a:br>
            <a:r>
              <a:rPr lang="en-GB" sz="1400">
                <a:latin typeface="Calibri"/>
                <a:cs typeface="Calibri"/>
              </a:rPr>
              <a:t>Rhian Williams.</a:t>
            </a:r>
            <a:endParaRPr lang="en-US" sz="1400">
              <a:latin typeface="Calibri"/>
              <a:cs typeface="Calibri"/>
            </a:endParaRPr>
          </a:p>
        </p:txBody>
      </p:sp>
      <p:sp>
        <p:nvSpPr>
          <p:cNvPr id="3" name="Content Placeholder 2">
            <a:extLst>
              <a:ext uri="{FF2B5EF4-FFF2-40B4-BE49-F238E27FC236}">
                <a16:creationId xmlns:a16="http://schemas.microsoft.com/office/drawing/2014/main" id="{AE3E31D6-D252-DE46-B9C7-ED6F8245E803}"/>
              </a:ext>
            </a:extLst>
          </p:cNvPr>
          <p:cNvSpPr>
            <a:spLocks noGrp="1"/>
          </p:cNvSpPr>
          <p:nvPr>
            <p:ph idx="1"/>
          </p:nvPr>
        </p:nvSpPr>
        <p:spPr>
          <a:xfrm>
            <a:off x="3843866" y="1345585"/>
            <a:ext cx="8160657" cy="4686915"/>
          </a:xfrm>
        </p:spPr>
        <p:txBody>
          <a:bodyPr>
            <a:noAutofit/>
          </a:bodyPr>
          <a:lstStyle/>
          <a:p>
            <a:pPr>
              <a:lnSpc>
                <a:spcPct val="90000"/>
              </a:lnSpc>
            </a:pPr>
            <a:r>
              <a:rPr lang="en-GB" sz="1700">
                <a:latin typeface="Calibri" panose="020F0502020204030204" pitchFamily="34" charset="0"/>
              </a:rPr>
              <a:t>Fine motor skills are influenced by growth and bone development.</a:t>
            </a:r>
          </a:p>
          <a:p>
            <a:pPr>
              <a:lnSpc>
                <a:spcPct val="90000"/>
              </a:lnSpc>
            </a:pPr>
            <a:r>
              <a:rPr lang="en-GB" sz="1700">
                <a:latin typeface="Calibri" panose="020F0502020204030204" pitchFamily="34" charset="0"/>
              </a:rPr>
              <a:t>An adult has a greater number of bones present in its foot, ankle, wrist and hand, when compared to a newborn baby.</a:t>
            </a:r>
          </a:p>
          <a:p>
            <a:pPr>
              <a:lnSpc>
                <a:spcPct val="90000"/>
              </a:lnSpc>
            </a:pPr>
            <a:r>
              <a:rPr lang="en-GB" sz="1700">
                <a:latin typeface="Calibri" panose="020F0502020204030204" pitchFamily="34" charset="0"/>
              </a:rPr>
              <a:t>For a full set of bones to be visible in children, it would take 51 months to achieve in a female and 66 months in a male; girls may possess fine motor skills at an earlier age than boys.</a:t>
            </a:r>
          </a:p>
          <a:p>
            <a:pPr>
              <a:lnSpc>
                <a:spcPct val="90000"/>
              </a:lnSpc>
            </a:pPr>
            <a:r>
              <a:rPr lang="en-GB" sz="1700">
                <a:latin typeface="Calibri" panose="020F0502020204030204" pitchFamily="34" charset="0"/>
              </a:rPr>
              <a:t>This has a direct effect on what activities young children are able to participate in fully.</a:t>
            </a:r>
          </a:p>
          <a:p>
            <a:pPr>
              <a:lnSpc>
                <a:spcPct val="90000"/>
              </a:lnSpc>
            </a:pPr>
            <a:r>
              <a:rPr lang="en-GB" sz="1700">
                <a:latin typeface="Calibri" panose="020F0502020204030204" pitchFamily="34" charset="0"/>
              </a:rPr>
              <a:t>Writing activities involving cursive writing are achieved with more precision in girls when compared to boys in year two of primary schooling (Johnston and Nahmad-Williams, 2009).</a:t>
            </a:r>
          </a:p>
          <a:p>
            <a:pPr>
              <a:lnSpc>
                <a:spcPct val="90000"/>
              </a:lnSpc>
            </a:pPr>
            <a:r>
              <a:rPr lang="en-GB" sz="1700">
                <a:latin typeface="Calibri" panose="020F0502020204030204" pitchFamily="34" charset="0"/>
              </a:rPr>
              <a:t>Genetic components are affected by the child’s environment, in both a positive and negative manner (Crowley, Evans and Keenan, 2016).</a:t>
            </a:r>
          </a:p>
          <a:p>
            <a:pPr>
              <a:lnSpc>
                <a:spcPct val="90000"/>
              </a:lnSpc>
            </a:pPr>
            <a:r>
              <a:rPr lang="en-GB" sz="1700">
                <a:latin typeface="Calibri" panose="020F0502020204030204" pitchFamily="34" charset="0"/>
              </a:rPr>
              <a:t>Children who show no preference for control of their left or right hand, may need intervention and support to improve their fine motor skill development and control.</a:t>
            </a:r>
          </a:p>
          <a:p>
            <a:pPr>
              <a:lnSpc>
                <a:spcPct val="90000"/>
              </a:lnSpc>
            </a:pPr>
            <a:r>
              <a:rPr lang="en-GB" sz="1700">
                <a:latin typeface="Calibri" panose="020F0502020204030204" pitchFamily="34" charset="0"/>
              </a:rPr>
              <a:t>As a child develops, fine motor skill development improves due to an increase in body and brain capacity with fine tuning of skills continuing through to adulthood (Doherty and Hughes, 2014).</a:t>
            </a:r>
            <a:endParaRPr lang="en-US" sz="1700">
              <a:latin typeface="Calibri" panose="020F0502020204030204" pitchFamily="34" charset="0"/>
            </a:endParaRPr>
          </a:p>
        </p:txBody>
      </p:sp>
    </p:spTree>
    <p:extLst>
      <p:ext uri="{BB962C8B-B14F-4D97-AF65-F5344CB8AC3E}">
        <p14:creationId xmlns:p14="http://schemas.microsoft.com/office/powerpoint/2010/main" val="27086604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357984-08A5-ED48-A76E-FC9FEAE478A5}"/>
              </a:ext>
            </a:extLst>
          </p:cNvPr>
          <p:cNvSpPr>
            <a:spLocks noGrp="1"/>
          </p:cNvSpPr>
          <p:nvPr>
            <p:ph type="title"/>
          </p:nvPr>
        </p:nvSpPr>
        <p:spPr>
          <a:xfrm>
            <a:off x="1484311" y="393095"/>
            <a:ext cx="10018713" cy="1209524"/>
          </a:xfrm>
        </p:spPr>
        <p:txBody>
          <a:bodyPr>
            <a:normAutofit/>
          </a:bodyPr>
          <a:lstStyle/>
          <a:p>
            <a:pPr>
              <a:lnSpc>
                <a:spcPct val="90000"/>
              </a:lnSpc>
            </a:pPr>
            <a:r>
              <a:rPr lang="en-GB" sz="3700">
                <a:latin typeface="Calibri"/>
                <a:cs typeface="Calibri"/>
              </a:rPr>
              <a:t>Arnold Gesell – Maturation Theory.</a:t>
            </a:r>
            <a:br>
              <a:rPr lang="en-GB" sz="3700">
                <a:latin typeface="Calibri" panose="020F0502020204030204" pitchFamily="34" charset="0"/>
              </a:rPr>
            </a:br>
            <a:r>
              <a:rPr lang="en-GB" sz="1400">
                <a:latin typeface="Calibri"/>
                <a:cs typeface="Calibri"/>
              </a:rPr>
              <a:t>Rhian Williams.</a:t>
            </a:r>
            <a:endParaRPr lang="en-US" sz="1400">
              <a:latin typeface="Calibri"/>
              <a:cs typeface="Calibri"/>
            </a:endParaRPr>
          </a:p>
        </p:txBody>
      </p:sp>
      <p:sp>
        <p:nvSpPr>
          <p:cNvPr id="3" name="Content Placeholder 2">
            <a:extLst>
              <a:ext uri="{FF2B5EF4-FFF2-40B4-BE49-F238E27FC236}">
                <a16:creationId xmlns:a16="http://schemas.microsoft.com/office/drawing/2014/main" id="{BFE7314C-22B5-B44F-906E-E071623F43F7}"/>
              </a:ext>
            </a:extLst>
          </p:cNvPr>
          <p:cNvSpPr>
            <a:spLocks noGrp="1"/>
          </p:cNvSpPr>
          <p:nvPr>
            <p:ph idx="1"/>
          </p:nvPr>
        </p:nvSpPr>
        <p:spPr>
          <a:xfrm>
            <a:off x="1484311" y="1998133"/>
            <a:ext cx="6855356" cy="3793067"/>
          </a:xfrm>
        </p:spPr>
        <p:txBody>
          <a:bodyPr>
            <a:normAutofit fontScale="92500" lnSpcReduction="10000"/>
          </a:bodyPr>
          <a:lstStyle/>
          <a:p>
            <a:pPr>
              <a:lnSpc>
                <a:spcPct val="90000"/>
              </a:lnSpc>
            </a:pPr>
            <a:r>
              <a:rPr lang="en-GB" sz="1900">
                <a:latin typeface="Calibri" panose="020F0502020204030204" pitchFamily="34" charset="0"/>
              </a:rPr>
              <a:t>Genetics controls the body’s biological processes and therefore has an impact on growth patterns. Gesell referred to this as maturation (Crowley, 2017).</a:t>
            </a:r>
          </a:p>
          <a:p>
            <a:pPr>
              <a:lnSpc>
                <a:spcPct val="90000"/>
              </a:lnSpc>
            </a:pPr>
            <a:r>
              <a:rPr lang="en-GB" sz="1900">
                <a:latin typeface="Calibri" panose="020F0502020204030204" pitchFamily="34" charset="0"/>
              </a:rPr>
              <a:t>According to Crowley (2017), the presence of proximodistal tendencies in fine motor skills, originated as a result of biological evolution. </a:t>
            </a:r>
          </a:p>
          <a:p>
            <a:pPr>
              <a:lnSpc>
                <a:spcPct val="90000"/>
              </a:lnSpc>
            </a:pPr>
            <a:r>
              <a:rPr lang="en-GB" sz="1900">
                <a:latin typeface="Calibri" panose="020F0502020204030204" pitchFamily="34" charset="0"/>
              </a:rPr>
              <a:t>Gesell believed that fine motor skills were acquired automatically via genetic inheritance (Doherty and Hughes, 2014).</a:t>
            </a:r>
          </a:p>
          <a:p>
            <a:pPr>
              <a:lnSpc>
                <a:spcPct val="90000"/>
              </a:lnSpc>
            </a:pPr>
            <a:r>
              <a:rPr lang="en-GB" sz="1900">
                <a:latin typeface="Calibri" panose="020F0502020204030204" pitchFamily="34" charset="0"/>
              </a:rPr>
              <a:t>The concept of motor skill development is achieved via a genetic pre-programmed timetable (Crowley, Evans and Keenan, 2016).</a:t>
            </a:r>
          </a:p>
          <a:p>
            <a:pPr>
              <a:lnSpc>
                <a:spcPct val="90000"/>
              </a:lnSpc>
            </a:pPr>
            <a:r>
              <a:rPr lang="en-GB" sz="1900">
                <a:latin typeface="Calibri" panose="020F0502020204030204" pitchFamily="34" charset="0"/>
              </a:rPr>
              <a:t>According to Doherty and Hughes (2014), Gesell believed that fine motor skill development could not be aided by stimulation as our biological destinies are pre-conceived.</a:t>
            </a: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785907" y="2174196"/>
            <a:ext cx="2717116" cy="343938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23089460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D4C6A-0DC6-5B41-B357-3F731ED36219}"/>
              </a:ext>
            </a:extLst>
          </p:cNvPr>
          <p:cNvSpPr>
            <a:spLocks noGrp="1"/>
          </p:cNvSpPr>
          <p:nvPr>
            <p:ph type="title"/>
          </p:nvPr>
        </p:nvSpPr>
        <p:spPr>
          <a:xfrm>
            <a:off x="1698549" y="153303"/>
            <a:ext cx="10018713" cy="866606"/>
          </a:xfrm>
        </p:spPr>
        <p:txBody>
          <a:bodyPr>
            <a:normAutofit/>
          </a:bodyPr>
          <a:lstStyle/>
          <a:p>
            <a:pPr>
              <a:lnSpc>
                <a:spcPct val="90000"/>
              </a:lnSpc>
            </a:pPr>
            <a:r>
              <a:rPr lang="en-GB" sz="3700">
                <a:latin typeface="Calibri"/>
                <a:cs typeface="Calibri"/>
              </a:rPr>
              <a:t>Nurture.</a:t>
            </a:r>
            <a:br>
              <a:rPr lang="en-GB" sz="3700">
                <a:latin typeface="Calibri" panose="020F0502020204030204" pitchFamily="34" charset="0"/>
              </a:rPr>
            </a:br>
            <a:r>
              <a:rPr lang="en-GB" sz="1400">
                <a:latin typeface="Calibri"/>
                <a:cs typeface="Calibri"/>
              </a:rPr>
              <a:t>Rhian Williams.</a:t>
            </a:r>
            <a:endParaRPr lang="en-US" sz="1400">
              <a:latin typeface="Calibri"/>
              <a:cs typeface="Calibri"/>
            </a:endParaRPr>
          </a:p>
        </p:txBody>
      </p:sp>
      <p:sp>
        <p:nvSpPr>
          <p:cNvPr id="3" name="Content Placeholder 2">
            <a:extLst>
              <a:ext uri="{FF2B5EF4-FFF2-40B4-BE49-F238E27FC236}">
                <a16:creationId xmlns:a16="http://schemas.microsoft.com/office/drawing/2014/main" id="{A82A9A40-E11A-BA45-8079-D5DFC6DE1011}"/>
              </a:ext>
            </a:extLst>
          </p:cNvPr>
          <p:cNvSpPr>
            <a:spLocks noGrp="1"/>
          </p:cNvSpPr>
          <p:nvPr>
            <p:ph idx="1"/>
          </p:nvPr>
        </p:nvSpPr>
        <p:spPr>
          <a:xfrm>
            <a:off x="1484310" y="1317672"/>
            <a:ext cx="7813903" cy="4881137"/>
          </a:xfrm>
        </p:spPr>
        <p:txBody>
          <a:bodyPr>
            <a:noAutofit/>
          </a:bodyPr>
          <a:lstStyle/>
          <a:p>
            <a:pPr>
              <a:lnSpc>
                <a:spcPct val="90000"/>
              </a:lnSpc>
            </a:pPr>
            <a:r>
              <a:rPr lang="en-GB" sz="1700">
                <a:latin typeface="Calibri" panose="020F0502020204030204" pitchFamily="34" charset="0"/>
              </a:rPr>
              <a:t>Cultural differences and society affect fine motor skills:</a:t>
            </a:r>
          </a:p>
          <a:p>
            <a:pPr>
              <a:lnSpc>
                <a:spcPct val="90000"/>
              </a:lnSpc>
            </a:pPr>
            <a:r>
              <a:rPr lang="en-GB" sz="1700">
                <a:latin typeface="Calibri" panose="020F0502020204030204" pitchFamily="34" charset="0"/>
              </a:rPr>
              <a:t>Mothers in developing countries are said to encourage walking at an earlier age than those of developed countries in an aid to promote survival (Evans, Crowley and Keenan, 2016).</a:t>
            </a:r>
          </a:p>
          <a:p>
            <a:pPr>
              <a:lnSpc>
                <a:spcPct val="90000"/>
              </a:lnSpc>
            </a:pPr>
            <a:r>
              <a:rPr lang="en-GB" sz="1700">
                <a:latin typeface="Calibri" panose="020F0502020204030204" pitchFamily="34" charset="0"/>
              </a:rPr>
              <a:t>Deprivation affects fine motor skills due to a lack of opportunities to grasp and hold objects of interest (Crowley, 2017)</a:t>
            </a:r>
          </a:p>
          <a:p>
            <a:pPr>
              <a:lnSpc>
                <a:spcPct val="90000"/>
              </a:lnSpc>
            </a:pPr>
            <a:r>
              <a:rPr lang="en-GB" sz="1700">
                <a:latin typeface="Calibri" panose="020F0502020204030204" pitchFamily="34" charset="0"/>
              </a:rPr>
              <a:t>According to Thornton (2008) fine motor skill development can be increased by providing children with opportunities to practise their fine motor skills.</a:t>
            </a:r>
          </a:p>
          <a:p>
            <a:pPr>
              <a:lnSpc>
                <a:spcPct val="90000"/>
              </a:lnSpc>
            </a:pPr>
            <a:r>
              <a:rPr lang="en-GB" sz="1700">
                <a:latin typeface="Calibri" panose="020F0502020204030204" pitchFamily="34" charset="0"/>
              </a:rPr>
              <a:t>Provision and utilisation of outdoor spaces, actively promotes fine motor skill development (Johnston and Nahmad-Williams, 2009). Elements of this are evident within the Foundation Phase provision for schools in Wales (Welsh Government, 2015).</a:t>
            </a:r>
          </a:p>
          <a:p>
            <a:pPr>
              <a:lnSpc>
                <a:spcPct val="90000"/>
              </a:lnSpc>
            </a:pPr>
            <a:r>
              <a:rPr lang="en-GB" sz="1700">
                <a:latin typeface="Calibri" panose="020F0502020204030204" pitchFamily="34" charset="0"/>
              </a:rPr>
              <a:t>Interaction with the environment is essential to the timescale of fine motor skill development (Crowley, Evans and Keenan, 2016).</a:t>
            </a:r>
          </a:p>
          <a:p>
            <a:pPr>
              <a:lnSpc>
                <a:spcPct val="90000"/>
              </a:lnSpc>
            </a:pPr>
            <a:r>
              <a:rPr lang="en-GB" sz="1700">
                <a:latin typeface="Calibri" panose="020F0502020204030204" pitchFamily="34" charset="0"/>
              </a:rPr>
              <a:t>Children gain a greater social status amongst their peers and adults if they are able to utilise specialised fine motor skills which enable them to participate in crafts, sports, the playing of musical instruments or dance (Bukatko and Daehler, 2004).</a:t>
            </a:r>
            <a:endParaRPr lang="en-US" sz="1700">
              <a:latin typeface="Calibri" panose="020F0502020204030204" pitchFamily="34" charset="0"/>
            </a:endParaRPr>
          </a:p>
        </p:txBody>
      </p:sp>
      <p:pic>
        <p:nvPicPr>
          <p:cNvPr id="7" name="Picture 6"/>
          <p:cNvPicPr>
            <a:picLocks noChangeAspect="1"/>
          </p:cNvPicPr>
          <p:nvPr/>
        </p:nvPicPr>
        <p:blipFill rotWithShape="1">
          <a:blip r:embed="rId3">
            <a:extLst>
              <a:ext uri="{28A0092B-C50C-407E-A947-70E740481C1C}">
                <a14:useLocalDpi xmlns:a14="http://schemas.microsoft.com/office/drawing/2010/main" val="0"/>
              </a:ext>
            </a:extLst>
          </a:blip>
          <a:srcRect l="32678" r="19634" b="2"/>
          <a:stretch/>
        </p:blipFill>
        <p:spPr>
          <a:xfrm>
            <a:off x="9449404" y="1998131"/>
            <a:ext cx="2464405" cy="3791517"/>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4" name="AutoShape 2" descr="Image result for nurture"/>
          <p:cNvSpPr>
            <a:spLocks noChangeAspect="1" noChangeArrowheads="1"/>
          </p:cNvSpPr>
          <p:nvPr/>
        </p:nvSpPr>
        <p:spPr bwMode="auto">
          <a:xfrm>
            <a:off x="155574" y="-144463"/>
            <a:ext cx="1946045" cy="194605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AutoShape 6" descr="Image result for nurture"/>
          <p:cNvSpPr>
            <a:spLocks noChangeAspect="1" noChangeArrowheads="1"/>
          </p:cNvSpPr>
          <p:nvPr/>
        </p:nvSpPr>
        <p:spPr bwMode="auto">
          <a:xfrm>
            <a:off x="155574" y="-144463"/>
            <a:ext cx="1164367" cy="116437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36930364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772EE2D9-E365-4111-9528-D30E7971C3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3" name="Group 32">
            <a:extLst>
              <a:ext uri="{FF2B5EF4-FFF2-40B4-BE49-F238E27FC236}">
                <a16:creationId xmlns:a16="http://schemas.microsoft.com/office/drawing/2014/main" id="{01AFF3A4-5B26-4899-97E5-9CD328B6D13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360612" y="0"/>
            <a:ext cx="2436813" cy="6858001"/>
            <a:chOff x="1320800" y="0"/>
            <a:chExt cx="2436813" cy="6858001"/>
          </a:xfrm>
        </p:grpSpPr>
        <p:sp>
          <p:nvSpPr>
            <p:cNvPr id="34" name="Freeform 6">
              <a:extLst>
                <a:ext uri="{FF2B5EF4-FFF2-40B4-BE49-F238E27FC236}">
                  <a16:creationId xmlns:a16="http://schemas.microsoft.com/office/drawing/2014/main" id="{D525513B-CE28-4FB7-B99E-633E531470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35" name="Freeform 7">
              <a:extLst>
                <a:ext uri="{FF2B5EF4-FFF2-40B4-BE49-F238E27FC236}">
                  <a16:creationId xmlns:a16="http://schemas.microsoft.com/office/drawing/2014/main" id="{3EC71E6D-7A7F-4B6E-A0A2-E52C7EEF19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36" name="Freeform 8">
              <a:extLst>
                <a:ext uri="{FF2B5EF4-FFF2-40B4-BE49-F238E27FC236}">
                  <a16:creationId xmlns:a16="http://schemas.microsoft.com/office/drawing/2014/main" id="{3CD5978E-6875-4AE7-868C-4F6D68C533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37" name="Freeform 9">
              <a:extLst>
                <a:ext uri="{FF2B5EF4-FFF2-40B4-BE49-F238E27FC236}">
                  <a16:creationId xmlns:a16="http://schemas.microsoft.com/office/drawing/2014/main" id="{0801AED2-60DB-43B9-9078-A485170E45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38" name="Freeform 10">
              <a:extLst>
                <a:ext uri="{FF2B5EF4-FFF2-40B4-BE49-F238E27FC236}">
                  <a16:creationId xmlns:a16="http://schemas.microsoft.com/office/drawing/2014/main" id="{3EA9E47F-A7CF-4D13-9A7B-C81722DA7C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39" name="Freeform 11">
              <a:extLst>
                <a:ext uri="{FF2B5EF4-FFF2-40B4-BE49-F238E27FC236}">
                  <a16:creationId xmlns:a16="http://schemas.microsoft.com/office/drawing/2014/main" id="{694B9B91-C528-49DE-B4C1-22F6B18B8F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83FA9D2C-415F-1648-877D-FC04000824D9}"/>
              </a:ext>
            </a:extLst>
          </p:cNvPr>
          <p:cNvSpPr>
            <a:spLocks noGrp="1"/>
          </p:cNvSpPr>
          <p:nvPr>
            <p:ph type="title"/>
          </p:nvPr>
        </p:nvSpPr>
        <p:spPr>
          <a:xfrm>
            <a:off x="4056063" y="226786"/>
            <a:ext cx="7446961" cy="1373413"/>
          </a:xfrm>
        </p:spPr>
        <p:txBody>
          <a:bodyPr>
            <a:normAutofit/>
          </a:bodyPr>
          <a:lstStyle/>
          <a:p>
            <a:r>
              <a:rPr lang="en-GB">
                <a:latin typeface="Calibri"/>
                <a:cs typeface="Calibri"/>
              </a:rPr>
              <a:t>John Watson – Experience Theory.</a:t>
            </a:r>
            <a:br>
              <a:rPr lang="en-GB">
                <a:latin typeface="Calibri" panose="020F0502020204030204" pitchFamily="34" charset="0"/>
              </a:rPr>
            </a:br>
            <a:r>
              <a:rPr lang="en-GB" sz="1400">
                <a:latin typeface="Calibri"/>
              </a:rPr>
              <a:t>Rhian Williams.</a:t>
            </a:r>
            <a:endParaRPr lang="en-US">
              <a:latin typeface="Calibri"/>
              <a:cs typeface="Calibri"/>
            </a:endParaRPr>
          </a:p>
        </p:txBody>
      </p:sp>
      <p:pic>
        <p:nvPicPr>
          <p:cNvPr id="26" name="Picture 9" descr="A small child sitting on a table&#10;&#10;Description generated with high confidence">
            <a:extLst>
              <a:ext uri="{FF2B5EF4-FFF2-40B4-BE49-F238E27FC236}">
                <a16:creationId xmlns:a16="http://schemas.microsoft.com/office/drawing/2014/main" id="{0E44FE3D-5DF5-3845-B103-42647C6B9AE7}"/>
              </a:ext>
            </a:extLst>
          </p:cNvPr>
          <p:cNvPicPr>
            <a:picLocks noChangeAspect="1"/>
          </p:cNvPicPr>
          <p:nvPr/>
        </p:nvPicPr>
        <p:blipFill rotWithShape="1">
          <a:blip r:embed="rId3"/>
          <a:srcRect l="4667" r="34800" b="-2"/>
          <a:stretch/>
        </p:blipFill>
        <p:spPr>
          <a:xfrm>
            <a:off x="20" y="10"/>
            <a:ext cx="3175466" cy="5245940"/>
          </a:xfrm>
          <a:custGeom>
            <a:avLst/>
            <a:gdLst>
              <a:gd name="connsiteX0" fmla="*/ 0 w 3175486"/>
              <a:gd name="connsiteY0" fmla="*/ 0 h 5245950"/>
              <a:gd name="connsiteX1" fmla="*/ 3175486 w 3175486"/>
              <a:gd name="connsiteY1" fmla="*/ 0 h 5245950"/>
              <a:gd name="connsiteX2" fmla="*/ 2294818 w 3175486"/>
              <a:gd name="connsiteY2" fmla="*/ 5223932 h 5245950"/>
              <a:gd name="connsiteX3" fmla="*/ 2310547 w 3175486"/>
              <a:gd name="connsiteY3" fmla="*/ 5245950 h 5245950"/>
              <a:gd name="connsiteX4" fmla="*/ 0 w 3175486"/>
              <a:gd name="connsiteY4" fmla="*/ 4901963 h 52459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75486" h="5245950">
                <a:moveTo>
                  <a:pt x="0" y="0"/>
                </a:moveTo>
                <a:lnTo>
                  <a:pt x="3175486" y="0"/>
                </a:lnTo>
                <a:lnTo>
                  <a:pt x="2294818" y="5223932"/>
                </a:lnTo>
                <a:lnTo>
                  <a:pt x="2310547" y="5245950"/>
                </a:lnTo>
                <a:lnTo>
                  <a:pt x="0" y="4901963"/>
                </a:lnTo>
                <a:close/>
              </a:path>
            </a:pathLst>
          </a:custGeom>
          <a:ln w="38100">
            <a:noFill/>
          </a:ln>
          <a:effectLst/>
        </p:spPr>
      </p:pic>
      <p:pic>
        <p:nvPicPr>
          <p:cNvPr id="4" name="Picture 3"/>
          <p:cNvPicPr>
            <a:picLocks noChangeAspect="1"/>
          </p:cNvPicPr>
          <p:nvPr/>
        </p:nvPicPr>
        <p:blipFill rotWithShape="1">
          <a:blip r:embed="rId4">
            <a:extLst>
              <a:ext uri="{28A0092B-C50C-407E-A947-70E740481C1C}">
                <a14:useLocalDpi xmlns:a14="http://schemas.microsoft.com/office/drawing/2010/main" val="0"/>
              </a:ext>
            </a:extLst>
          </a:blip>
          <a:srcRect t="15822" r="2" b="44810"/>
          <a:stretch/>
        </p:blipFill>
        <p:spPr>
          <a:xfrm>
            <a:off x="20" y="4901964"/>
            <a:ext cx="3459143" cy="1956037"/>
          </a:xfrm>
          <a:custGeom>
            <a:avLst/>
            <a:gdLst>
              <a:gd name="connsiteX0" fmla="*/ 0 w 3459163"/>
              <a:gd name="connsiteY0" fmla="*/ 0 h 1956037"/>
              <a:gd name="connsiteX1" fmla="*/ 2310547 w 3459163"/>
              <a:gd name="connsiteY1" fmla="*/ 343987 h 1956037"/>
              <a:gd name="connsiteX2" fmla="*/ 3459163 w 3459163"/>
              <a:gd name="connsiteY2" fmla="*/ 1951804 h 1956037"/>
              <a:gd name="connsiteX3" fmla="*/ 0 w 3459163"/>
              <a:gd name="connsiteY3" fmla="*/ 1956037 h 1956037"/>
            </a:gdLst>
            <a:ahLst/>
            <a:cxnLst>
              <a:cxn ang="0">
                <a:pos x="connsiteX0" y="connsiteY0"/>
              </a:cxn>
              <a:cxn ang="0">
                <a:pos x="connsiteX1" y="connsiteY1"/>
              </a:cxn>
              <a:cxn ang="0">
                <a:pos x="connsiteX2" y="connsiteY2"/>
              </a:cxn>
              <a:cxn ang="0">
                <a:pos x="connsiteX3" y="connsiteY3"/>
              </a:cxn>
            </a:cxnLst>
            <a:rect l="l" t="t" r="r" b="b"/>
            <a:pathLst>
              <a:path w="3459163" h="1956037">
                <a:moveTo>
                  <a:pt x="0" y="0"/>
                </a:moveTo>
                <a:lnTo>
                  <a:pt x="2310547" y="343987"/>
                </a:lnTo>
                <a:lnTo>
                  <a:pt x="3459163" y="1951804"/>
                </a:lnTo>
                <a:lnTo>
                  <a:pt x="0" y="1956037"/>
                </a:lnTo>
                <a:close/>
              </a:path>
            </a:pathLst>
          </a:custGeom>
          <a:ln w="38100">
            <a:noFill/>
          </a:ln>
          <a:effectLst/>
        </p:spPr>
      </p:pic>
      <p:sp useBgFill="1">
        <p:nvSpPr>
          <p:cNvPr id="41" name="Rectangle 40">
            <a:extLst>
              <a:ext uri="{FF2B5EF4-FFF2-40B4-BE49-F238E27FC236}">
                <a16:creationId xmlns:a16="http://schemas.microsoft.com/office/drawing/2014/main" id="{6E84AD30-59FF-4F0A-9528-A7A680C93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
            <a:off x="-37177" y="5044766"/>
            <a:ext cx="2386252" cy="4571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A4D034A-0946-6048-92E5-3F8EF52159A6}"/>
              </a:ext>
            </a:extLst>
          </p:cNvPr>
          <p:cNvSpPr>
            <a:spLocks noGrp="1"/>
          </p:cNvSpPr>
          <p:nvPr>
            <p:ph idx="1"/>
          </p:nvPr>
        </p:nvSpPr>
        <p:spPr>
          <a:xfrm>
            <a:off x="4056062" y="1647825"/>
            <a:ext cx="7446961" cy="4143376"/>
          </a:xfrm>
        </p:spPr>
        <p:txBody>
          <a:bodyPr>
            <a:normAutofit lnSpcReduction="10000"/>
          </a:bodyPr>
          <a:lstStyle/>
          <a:p>
            <a:pPr>
              <a:lnSpc>
                <a:spcPct val="90000"/>
              </a:lnSpc>
            </a:pPr>
            <a:r>
              <a:rPr lang="en-GB" sz="2100">
                <a:latin typeface="Calibri" panose="020F0502020204030204" pitchFamily="34" charset="0"/>
              </a:rPr>
              <a:t>Watson believed that a child’s biological background was of no relevance to its personal development (Crowley, Evans and Keenan, 2016).</a:t>
            </a:r>
          </a:p>
          <a:p>
            <a:pPr>
              <a:lnSpc>
                <a:spcPct val="90000"/>
              </a:lnSpc>
            </a:pPr>
            <a:r>
              <a:rPr lang="en-GB" sz="2100">
                <a:latin typeface="Calibri" panose="020F0502020204030204" pitchFamily="34" charset="0"/>
              </a:rPr>
              <a:t>According to Crowley (2017), Watson viewed the environment as a key factor in determining a child’s development. </a:t>
            </a:r>
          </a:p>
          <a:p>
            <a:pPr>
              <a:lnSpc>
                <a:spcPct val="90000"/>
              </a:lnSpc>
            </a:pPr>
            <a:r>
              <a:rPr lang="en-GB" sz="2100">
                <a:latin typeface="Calibri" panose="020F0502020204030204" pitchFamily="34" charset="0"/>
              </a:rPr>
              <a:t>Watson believed that a child’s development could be stimulated and influenced by its environmental and learning experiences (Crowley, 2017)</a:t>
            </a:r>
          </a:p>
          <a:p>
            <a:pPr>
              <a:lnSpc>
                <a:spcPct val="90000"/>
              </a:lnSpc>
            </a:pPr>
            <a:r>
              <a:rPr lang="en-GB" sz="2100">
                <a:latin typeface="Calibri" panose="020F0502020204030204" pitchFamily="34" charset="0"/>
              </a:rPr>
              <a:t>Parental interaction, influences the timescale and direction in which a child develops.</a:t>
            </a:r>
          </a:p>
          <a:p>
            <a:pPr>
              <a:lnSpc>
                <a:spcPct val="90000"/>
              </a:lnSpc>
            </a:pPr>
            <a:r>
              <a:rPr lang="en-GB" sz="2100">
                <a:latin typeface="Calibri" panose="020F0502020204030204" pitchFamily="34" charset="0"/>
              </a:rPr>
              <a:t>Watson dismissed Gesell’s theory by suggesting that motor skills were purely a result of reflex actions (Crowley, Evans and Keenan, 2016).</a:t>
            </a:r>
          </a:p>
        </p:txBody>
      </p:sp>
    </p:spTree>
    <p:extLst>
      <p:ext uri="{BB962C8B-B14F-4D97-AF65-F5344CB8AC3E}">
        <p14:creationId xmlns:p14="http://schemas.microsoft.com/office/powerpoint/2010/main" val="4924047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6A3AA9CA-08A0-4B89-BE0B-6FFCC0E634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9" name="Group 38">
            <a:extLst>
              <a:ext uri="{FF2B5EF4-FFF2-40B4-BE49-F238E27FC236}">
                <a16:creationId xmlns:a16="http://schemas.microsoft.com/office/drawing/2014/main" id="{518C7730-A943-4EC6-A597-F01B51539F9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360612" y="0"/>
            <a:ext cx="2436813" cy="6858001"/>
            <a:chOff x="1320800" y="0"/>
            <a:chExt cx="2436813" cy="6858001"/>
          </a:xfrm>
        </p:grpSpPr>
        <p:sp>
          <p:nvSpPr>
            <p:cNvPr id="40" name="Freeform 6">
              <a:extLst>
                <a:ext uri="{FF2B5EF4-FFF2-40B4-BE49-F238E27FC236}">
                  <a16:creationId xmlns:a16="http://schemas.microsoft.com/office/drawing/2014/main" id="{68AD40B2-2B70-4EF1-99A7-813758EE0A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41" name="Freeform 7">
              <a:extLst>
                <a:ext uri="{FF2B5EF4-FFF2-40B4-BE49-F238E27FC236}">
                  <a16:creationId xmlns:a16="http://schemas.microsoft.com/office/drawing/2014/main" id="{07FFA652-EDE6-4471-88A3-E39A5FF1AD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42" name="Freeform 8">
              <a:extLst>
                <a:ext uri="{FF2B5EF4-FFF2-40B4-BE49-F238E27FC236}">
                  <a16:creationId xmlns:a16="http://schemas.microsoft.com/office/drawing/2014/main" id="{239A463A-1D16-44C6-8073-E173DE06E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43" name="Freeform 9">
              <a:extLst>
                <a:ext uri="{FF2B5EF4-FFF2-40B4-BE49-F238E27FC236}">
                  <a16:creationId xmlns:a16="http://schemas.microsoft.com/office/drawing/2014/main" id="{67236700-A019-4986-9B2A-3BB97D21A6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44" name="Freeform 10">
              <a:extLst>
                <a:ext uri="{FF2B5EF4-FFF2-40B4-BE49-F238E27FC236}">
                  <a16:creationId xmlns:a16="http://schemas.microsoft.com/office/drawing/2014/main" id="{E0C34836-DAAB-458B-A420-83416397F0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45" name="Freeform 11">
              <a:extLst>
                <a:ext uri="{FF2B5EF4-FFF2-40B4-BE49-F238E27FC236}">
                  <a16:creationId xmlns:a16="http://schemas.microsoft.com/office/drawing/2014/main" id="{27F1D8FC-5C7B-4575-A13D-1AA39AC482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A5E5ED6C-9B9B-1F4D-AAC4-C50A6E157147}"/>
              </a:ext>
            </a:extLst>
          </p:cNvPr>
          <p:cNvSpPr>
            <a:spLocks noGrp="1"/>
          </p:cNvSpPr>
          <p:nvPr>
            <p:ph type="title"/>
          </p:nvPr>
        </p:nvSpPr>
        <p:spPr>
          <a:xfrm>
            <a:off x="4056063" y="196548"/>
            <a:ext cx="7446961" cy="1403651"/>
          </a:xfrm>
        </p:spPr>
        <p:txBody>
          <a:bodyPr>
            <a:normAutofit/>
          </a:bodyPr>
          <a:lstStyle/>
          <a:p>
            <a:r>
              <a:rPr lang="en-GB">
                <a:latin typeface="Calibri" panose="020F0502020204030204" pitchFamily="34" charset="0"/>
              </a:rPr>
              <a:t>Dynamic Systems Theory.</a:t>
            </a:r>
            <a:br>
              <a:rPr lang="en-GB" sz="1400">
                <a:latin typeface="Calibri" panose="020F0502020204030204" pitchFamily="34" charset="0"/>
              </a:rPr>
            </a:br>
            <a:r>
              <a:rPr lang="en-GB" sz="1400">
                <a:latin typeface="Calibri" panose="020F0502020204030204" pitchFamily="34" charset="0"/>
              </a:rPr>
              <a:t>Rhian Williams.</a:t>
            </a:r>
            <a:endParaRPr lang="en-US">
              <a:latin typeface="Calibri" panose="020F0502020204030204" pitchFamily="34" charset="0"/>
            </a:endParaRPr>
          </a:p>
        </p:txBody>
      </p:sp>
      <p:pic>
        <p:nvPicPr>
          <p:cNvPr id="14" name="Picture 5" descr="A picture containing clipart&#10;&#10;Description generated with very high confidence">
            <a:extLst>
              <a:ext uri="{FF2B5EF4-FFF2-40B4-BE49-F238E27FC236}">
                <a16:creationId xmlns:a16="http://schemas.microsoft.com/office/drawing/2014/main" id="{080EAF04-7A5B-ED46-9F66-50FF40C7DA00}"/>
              </a:ext>
            </a:extLst>
          </p:cNvPr>
          <p:cNvPicPr>
            <a:picLocks noChangeAspect="1"/>
          </p:cNvPicPr>
          <p:nvPr/>
        </p:nvPicPr>
        <p:blipFill rotWithShape="1">
          <a:blip r:embed="rId3"/>
          <a:srcRect t="16417" r="4" b="9206"/>
          <a:stretch/>
        </p:blipFill>
        <p:spPr>
          <a:xfrm>
            <a:off x="20" y="1"/>
            <a:ext cx="3175466" cy="1746553"/>
          </a:xfrm>
          <a:custGeom>
            <a:avLst/>
            <a:gdLst>
              <a:gd name="connsiteX0" fmla="*/ 0 w 3175486"/>
              <a:gd name="connsiteY0" fmla="*/ 0 h 1746553"/>
              <a:gd name="connsiteX1" fmla="*/ 3175486 w 3175486"/>
              <a:gd name="connsiteY1" fmla="*/ 0 h 1746553"/>
              <a:gd name="connsiteX2" fmla="*/ 2881046 w 3175486"/>
              <a:gd name="connsiteY2" fmla="*/ 1746553 h 1746553"/>
              <a:gd name="connsiteX3" fmla="*/ 0 w 3175486"/>
              <a:gd name="connsiteY3" fmla="*/ 1260188 h 1746553"/>
            </a:gdLst>
            <a:ahLst/>
            <a:cxnLst>
              <a:cxn ang="0">
                <a:pos x="connsiteX0" y="connsiteY0"/>
              </a:cxn>
              <a:cxn ang="0">
                <a:pos x="connsiteX1" y="connsiteY1"/>
              </a:cxn>
              <a:cxn ang="0">
                <a:pos x="connsiteX2" y="connsiteY2"/>
              </a:cxn>
              <a:cxn ang="0">
                <a:pos x="connsiteX3" y="connsiteY3"/>
              </a:cxn>
            </a:cxnLst>
            <a:rect l="l" t="t" r="r" b="b"/>
            <a:pathLst>
              <a:path w="3175486" h="1746553">
                <a:moveTo>
                  <a:pt x="0" y="0"/>
                </a:moveTo>
                <a:lnTo>
                  <a:pt x="3175486" y="0"/>
                </a:lnTo>
                <a:lnTo>
                  <a:pt x="2881046" y="1746553"/>
                </a:lnTo>
                <a:lnTo>
                  <a:pt x="0" y="1260188"/>
                </a:lnTo>
                <a:close/>
              </a:path>
            </a:pathLst>
          </a:custGeom>
          <a:ln w="38100">
            <a:noFill/>
          </a:ln>
          <a:effectLst/>
        </p:spPr>
      </p:pic>
      <p:pic>
        <p:nvPicPr>
          <p:cNvPr id="7" name="Picture 6" descr="A drawing of a cartoon character&#10;&#10;Description generated with high confidence">
            <a:extLst>
              <a:ext uri="{FF2B5EF4-FFF2-40B4-BE49-F238E27FC236}">
                <a16:creationId xmlns:a16="http://schemas.microsoft.com/office/drawing/2014/main" id="{643BEFD6-6A23-5544-A1AF-5680426444FB}"/>
              </a:ext>
            </a:extLst>
          </p:cNvPr>
          <p:cNvPicPr>
            <a:picLocks noGrp="1" noChangeAspect="1"/>
          </p:cNvPicPr>
          <p:nvPr/>
        </p:nvPicPr>
        <p:blipFill rotWithShape="1">
          <a:blip r:embed="rId4"/>
          <a:srcRect l="14667" r="9551" b="-2"/>
          <a:stretch/>
        </p:blipFill>
        <p:spPr>
          <a:xfrm>
            <a:off x="1" y="1260552"/>
            <a:ext cx="2880987" cy="2231739"/>
          </a:xfrm>
          <a:custGeom>
            <a:avLst/>
            <a:gdLst>
              <a:gd name="connsiteX0" fmla="*/ 0 w 2880987"/>
              <a:gd name="connsiteY0" fmla="*/ 0 h 2231739"/>
              <a:gd name="connsiteX1" fmla="*/ 2880987 w 2880987"/>
              <a:gd name="connsiteY1" fmla="*/ 486355 h 2231739"/>
              <a:gd name="connsiteX2" fmla="*/ 2586744 w 2880987"/>
              <a:gd name="connsiteY2" fmla="*/ 2231739 h 2231739"/>
              <a:gd name="connsiteX3" fmla="*/ 0 w 2880987"/>
              <a:gd name="connsiteY3" fmla="*/ 1795057 h 2231739"/>
            </a:gdLst>
            <a:ahLst/>
            <a:cxnLst>
              <a:cxn ang="0">
                <a:pos x="connsiteX0" y="connsiteY0"/>
              </a:cxn>
              <a:cxn ang="0">
                <a:pos x="connsiteX1" y="connsiteY1"/>
              </a:cxn>
              <a:cxn ang="0">
                <a:pos x="connsiteX2" y="connsiteY2"/>
              </a:cxn>
              <a:cxn ang="0">
                <a:pos x="connsiteX3" y="connsiteY3"/>
              </a:cxn>
            </a:cxnLst>
            <a:rect l="l" t="t" r="r" b="b"/>
            <a:pathLst>
              <a:path w="2880987" h="2231739">
                <a:moveTo>
                  <a:pt x="0" y="0"/>
                </a:moveTo>
                <a:lnTo>
                  <a:pt x="2880987" y="486355"/>
                </a:lnTo>
                <a:lnTo>
                  <a:pt x="2586744" y="2231739"/>
                </a:lnTo>
                <a:lnTo>
                  <a:pt x="0" y="1795057"/>
                </a:lnTo>
                <a:close/>
              </a:path>
            </a:pathLst>
          </a:custGeom>
          <a:ln w="38100">
            <a:noFill/>
          </a:ln>
          <a:effectLst/>
        </p:spPr>
      </p:pic>
      <p:cxnSp>
        <p:nvCxnSpPr>
          <p:cNvPr id="47" name="Straight Connector 46">
            <a:extLst>
              <a:ext uri="{FF2B5EF4-FFF2-40B4-BE49-F238E27FC236}">
                <a16:creationId xmlns:a16="http://schemas.microsoft.com/office/drawing/2014/main" id="{D184508B-6CC1-4D26-8D46-2418375488A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a:stCxn id="20" idx="0"/>
            <a:endCxn id="22" idx="2"/>
          </p:cNvCxnSpPr>
          <p:nvPr>
            <p:extLst>
              <p:ext uri="{386F3935-93C4-4BCD-93E2-E3B085C9AB24}">
                <p16:designElem xmlns:p16="http://schemas.microsoft.com/office/powerpoint/2015/main" val="1"/>
              </p:ext>
            </p:extLst>
          </p:nvPr>
        </p:nvCxnSpPr>
        <p:spPr>
          <a:xfrm>
            <a:off x="1" y="1260552"/>
            <a:ext cx="2881045" cy="486002"/>
          </a:xfrm>
          <a:prstGeom prst="line">
            <a:avLst/>
          </a:prstGeom>
          <a:ln w="12700">
            <a:solidFill>
              <a:schemeClr val="bg2"/>
            </a:solidFill>
          </a:ln>
        </p:spPr>
        <p:style>
          <a:lnRef idx="1">
            <a:schemeClr val="accent1"/>
          </a:lnRef>
          <a:fillRef idx="0">
            <a:schemeClr val="accent1"/>
          </a:fillRef>
          <a:effectRef idx="0">
            <a:schemeClr val="accent1"/>
          </a:effectRef>
          <a:fontRef idx="minor">
            <a:schemeClr val="tx1"/>
          </a:fontRef>
        </p:style>
      </p:cxnSp>
      <p:pic>
        <p:nvPicPr>
          <p:cNvPr id="11" name="Picture 13" descr="A picture containing clipart&#10;&#10;Description generated with high confidence">
            <a:extLst>
              <a:ext uri="{FF2B5EF4-FFF2-40B4-BE49-F238E27FC236}">
                <a16:creationId xmlns:a16="http://schemas.microsoft.com/office/drawing/2014/main" id="{82AA1B96-D104-194B-B419-ECBDE0670EB6}"/>
              </a:ext>
            </a:extLst>
          </p:cNvPr>
          <p:cNvPicPr>
            <a:picLocks noChangeAspect="1"/>
          </p:cNvPicPr>
          <p:nvPr/>
        </p:nvPicPr>
        <p:blipFill rotWithShape="1">
          <a:blip r:embed="rId5"/>
          <a:srcRect t="7781" r="2" b="10872"/>
          <a:stretch/>
        </p:blipFill>
        <p:spPr>
          <a:xfrm>
            <a:off x="20" y="3055632"/>
            <a:ext cx="2586720" cy="2190319"/>
          </a:xfrm>
          <a:custGeom>
            <a:avLst/>
            <a:gdLst>
              <a:gd name="connsiteX0" fmla="*/ 0 w 2586740"/>
              <a:gd name="connsiteY0" fmla="*/ 0 h 2190319"/>
              <a:gd name="connsiteX1" fmla="*/ 2586740 w 2586740"/>
              <a:gd name="connsiteY1" fmla="*/ 436681 h 2190319"/>
              <a:gd name="connsiteX2" fmla="*/ 2294818 w 2586740"/>
              <a:gd name="connsiteY2" fmla="*/ 2168301 h 2190319"/>
              <a:gd name="connsiteX3" fmla="*/ 2310547 w 2586740"/>
              <a:gd name="connsiteY3" fmla="*/ 2190319 h 2190319"/>
              <a:gd name="connsiteX4" fmla="*/ 0 w 2586740"/>
              <a:gd name="connsiteY4" fmla="*/ 1846332 h 21903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86740" h="2190319">
                <a:moveTo>
                  <a:pt x="0" y="0"/>
                </a:moveTo>
                <a:lnTo>
                  <a:pt x="2586740" y="436681"/>
                </a:lnTo>
                <a:lnTo>
                  <a:pt x="2294818" y="2168301"/>
                </a:lnTo>
                <a:lnTo>
                  <a:pt x="2310547" y="2190319"/>
                </a:lnTo>
                <a:lnTo>
                  <a:pt x="0" y="1846332"/>
                </a:lnTo>
                <a:close/>
              </a:path>
            </a:pathLst>
          </a:custGeom>
          <a:ln w="38100">
            <a:noFill/>
          </a:ln>
          <a:effectLst/>
        </p:spPr>
      </p:pic>
      <p:cxnSp>
        <p:nvCxnSpPr>
          <p:cNvPr id="49" name="Straight Connector 48">
            <a:extLst>
              <a:ext uri="{FF2B5EF4-FFF2-40B4-BE49-F238E27FC236}">
                <a16:creationId xmlns:a16="http://schemas.microsoft.com/office/drawing/2014/main" id="{A1CF0631-DD13-406E-AFA2-7768A4D5C3E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a:stCxn id="18" idx="0"/>
            <a:endCxn id="20" idx="2"/>
          </p:cNvCxnSpPr>
          <p:nvPr>
            <p:extLst>
              <p:ext uri="{386F3935-93C4-4BCD-93E2-E3B085C9AB24}">
                <p16:designElem xmlns:p16="http://schemas.microsoft.com/office/powerpoint/2015/main" val="1"/>
              </p:ext>
            </p:extLst>
          </p:nvPr>
        </p:nvCxnSpPr>
        <p:spPr>
          <a:xfrm>
            <a:off x="0" y="3055632"/>
            <a:ext cx="2586745" cy="436659"/>
          </a:xfrm>
          <a:prstGeom prst="line">
            <a:avLst/>
          </a:prstGeom>
          <a:ln w="12700">
            <a:solidFill>
              <a:schemeClr val="bg2"/>
            </a:solidFill>
          </a:ln>
        </p:spPr>
        <p:style>
          <a:lnRef idx="1">
            <a:schemeClr val="accent1"/>
          </a:lnRef>
          <a:fillRef idx="0">
            <a:schemeClr val="accent1"/>
          </a:fillRef>
          <a:effectRef idx="0">
            <a:schemeClr val="accent1"/>
          </a:effectRef>
          <a:fontRef idx="minor">
            <a:schemeClr val="tx1"/>
          </a:fontRef>
        </p:style>
      </p:cxnSp>
      <p:pic>
        <p:nvPicPr>
          <p:cNvPr id="13" name="Picture 28">
            <a:extLst>
              <a:ext uri="{FF2B5EF4-FFF2-40B4-BE49-F238E27FC236}">
                <a16:creationId xmlns:a16="http://schemas.microsoft.com/office/drawing/2014/main" id="{739DAFE8-0028-4D45-98DC-CD1A5F6469B2}"/>
              </a:ext>
            </a:extLst>
          </p:cNvPr>
          <p:cNvPicPr>
            <a:picLocks noChangeAspect="1"/>
          </p:cNvPicPr>
          <p:nvPr/>
        </p:nvPicPr>
        <p:blipFill rotWithShape="1">
          <a:blip r:embed="rId6"/>
          <a:srcRect r="-2" b="20414"/>
          <a:stretch/>
        </p:blipFill>
        <p:spPr>
          <a:xfrm>
            <a:off x="20" y="4901964"/>
            <a:ext cx="3459143" cy="1956037"/>
          </a:xfrm>
          <a:custGeom>
            <a:avLst/>
            <a:gdLst>
              <a:gd name="connsiteX0" fmla="*/ 0 w 3459163"/>
              <a:gd name="connsiteY0" fmla="*/ 0 h 1956037"/>
              <a:gd name="connsiteX1" fmla="*/ 2310547 w 3459163"/>
              <a:gd name="connsiteY1" fmla="*/ 343987 h 1956037"/>
              <a:gd name="connsiteX2" fmla="*/ 3459163 w 3459163"/>
              <a:gd name="connsiteY2" fmla="*/ 1951804 h 1956037"/>
              <a:gd name="connsiteX3" fmla="*/ 0 w 3459163"/>
              <a:gd name="connsiteY3" fmla="*/ 1956037 h 1956037"/>
            </a:gdLst>
            <a:ahLst/>
            <a:cxnLst>
              <a:cxn ang="0">
                <a:pos x="connsiteX0" y="connsiteY0"/>
              </a:cxn>
              <a:cxn ang="0">
                <a:pos x="connsiteX1" y="connsiteY1"/>
              </a:cxn>
              <a:cxn ang="0">
                <a:pos x="connsiteX2" y="connsiteY2"/>
              </a:cxn>
              <a:cxn ang="0">
                <a:pos x="connsiteX3" y="connsiteY3"/>
              </a:cxn>
            </a:cxnLst>
            <a:rect l="l" t="t" r="r" b="b"/>
            <a:pathLst>
              <a:path w="3459163" h="1956037">
                <a:moveTo>
                  <a:pt x="0" y="0"/>
                </a:moveTo>
                <a:lnTo>
                  <a:pt x="2310547" y="343987"/>
                </a:lnTo>
                <a:lnTo>
                  <a:pt x="3459163" y="1951804"/>
                </a:lnTo>
                <a:lnTo>
                  <a:pt x="0" y="1956037"/>
                </a:lnTo>
                <a:close/>
              </a:path>
            </a:pathLst>
          </a:custGeom>
          <a:ln w="38100">
            <a:noFill/>
          </a:ln>
          <a:effectLst/>
        </p:spPr>
      </p:pic>
      <p:cxnSp>
        <p:nvCxnSpPr>
          <p:cNvPr id="51" name="Straight Connector 50">
            <a:extLst>
              <a:ext uri="{FF2B5EF4-FFF2-40B4-BE49-F238E27FC236}">
                <a16:creationId xmlns:a16="http://schemas.microsoft.com/office/drawing/2014/main" id="{F39D4D43-DC14-40EA-8C0C-7E7CBE67CED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a:stCxn id="19" idx="0"/>
            <a:endCxn id="18" idx="2"/>
          </p:cNvCxnSpPr>
          <p:nvPr>
            <p:extLst>
              <p:ext uri="{386F3935-93C4-4BCD-93E2-E3B085C9AB24}">
                <p16:designElem xmlns:p16="http://schemas.microsoft.com/office/powerpoint/2015/main" val="1"/>
              </p:ext>
            </p:extLst>
          </p:nvPr>
        </p:nvCxnSpPr>
        <p:spPr>
          <a:xfrm>
            <a:off x="0" y="4901964"/>
            <a:ext cx="2294818" cy="321969"/>
          </a:xfrm>
          <a:prstGeom prst="line">
            <a:avLst/>
          </a:prstGeom>
          <a:ln w="12700">
            <a:solidFill>
              <a:schemeClr val="bg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7B5F6DF-2B88-7E4E-BAC5-D642E3227A7B}"/>
              </a:ext>
            </a:extLst>
          </p:cNvPr>
          <p:cNvSpPr>
            <a:spLocks noGrp="1"/>
          </p:cNvSpPr>
          <p:nvPr>
            <p:ph idx="1"/>
          </p:nvPr>
        </p:nvSpPr>
        <p:spPr>
          <a:xfrm>
            <a:off x="4056062" y="1647824"/>
            <a:ext cx="7446961" cy="4550985"/>
          </a:xfrm>
        </p:spPr>
        <p:txBody>
          <a:bodyPr>
            <a:noAutofit/>
          </a:bodyPr>
          <a:lstStyle/>
          <a:p>
            <a:pPr>
              <a:lnSpc>
                <a:spcPct val="90000"/>
              </a:lnSpc>
            </a:pPr>
            <a:endParaRPr lang="en-GB" sz="1800">
              <a:latin typeface="Calibri" panose="020F0502020204030204" pitchFamily="34" charset="0"/>
            </a:endParaRPr>
          </a:p>
          <a:p>
            <a:pPr>
              <a:lnSpc>
                <a:spcPct val="90000"/>
              </a:lnSpc>
            </a:pPr>
            <a:r>
              <a:rPr lang="en-GB" sz="1800">
                <a:latin typeface="Calibri" panose="020F0502020204030204" pitchFamily="34" charset="0"/>
              </a:rPr>
              <a:t>According to Crowley (2016), a child’s mind, body and social world is connected via a system which is changing continuously, allowing adaptation of behaviours which have previously been learnt.</a:t>
            </a:r>
          </a:p>
          <a:p>
            <a:pPr>
              <a:lnSpc>
                <a:spcPct val="90000"/>
              </a:lnSpc>
            </a:pPr>
            <a:r>
              <a:rPr lang="en-GB" sz="1800">
                <a:latin typeface="Calibri" panose="020F0502020204030204" pitchFamily="34" charset="0"/>
              </a:rPr>
              <a:t>It is an interaction between nurture and nature which must be perceived to produce development </a:t>
            </a:r>
          </a:p>
          <a:p>
            <a:pPr>
              <a:lnSpc>
                <a:spcPct val="90000"/>
              </a:lnSpc>
            </a:pPr>
            <a:r>
              <a:rPr lang="en-GB" sz="1800">
                <a:latin typeface="Calibri" panose="020F0502020204030204" pitchFamily="34" charset="0"/>
              </a:rPr>
              <a:t>Differs to maturation and experience theory, by viewing the active child as the participant in fine motor skill development.</a:t>
            </a:r>
          </a:p>
          <a:p>
            <a:pPr>
              <a:lnSpc>
                <a:spcPct val="90000"/>
              </a:lnSpc>
            </a:pPr>
            <a:r>
              <a:rPr lang="en-GB" sz="1800">
                <a:latin typeface="Calibri" panose="020F0502020204030204" pitchFamily="34" charset="0"/>
              </a:rPr>
              <a:t>Fine motor skill development is achieved through interest and exploration with the environment.</a:t>
            </a:r>
          </a:p>
          <a:p>
            <a:pPr>
              <a:lnSpc>
                <a:spcPct val="90000"/>
              </a:lnSpc>
            </a:pPr>
            <a:r>
              <a:rPr lang="en-GB" sz="1800">
                <a:latin typeface="Calibri" panose="020F0502020204030204" pitchFamily="34" charset="0"/>
              </a:rPr>
              <a:t>Goldfield (1989) researched how infants tilted their heads in the direction of an object of interest before they could crawl. Upon visual contact, infants were observed utilising fine motor skills  towards the direction of  the interested object in an attempt to reach it. Goldfield identified this observation as proof that the body was able to coordinate and reorganise an existing skill into a new one (Crowley, 2017).</a:t>
            </a:r>
          </a:p>
        </p:txBody>
      </p:sp>
    </p:spTree>
    <p:extLst>
      <p:ext uri="{BB962C8B-B14F-4D97-AF65-F5344CB8AC3E}">
        <p14:creationId xmlns:p14="http://schemas.microsoft.com/office/powerpoint/2010/main" val="34922292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51FB3-2A82-E648-85D0-CDBECC109338}"/>
              </a:ext>
            </a:extLst>
          </p:cNvPr>
          <p:cNvSpPr>
            <a:spLocks noGrp="1"/>
          </p:cNvSpPr>
          <p:nvPr>
            <p:ph type="title"/>
          </p:nvPr>
        </p:nvSpPr>
        <p:spPr>
          <a:xfrm>
            <a:off x="1484311" y="685800"/>
            <a:ext cx="10018713" cy="1185333"/>
          </a:xfrm>
        </p:spPr>
        <p:txBody>
          <a:bodyPr>
            <a:normAutofit/>
          </a:bodyPr>
          <a:lstStyle/>
          <a:p>
            <a:pPr>
              <a:lnSpc>
                <a:spcPct val="90000"/>
              </a:lnSpc>
            </a:pPr>
            <a:r>
              <a:rPr lang="en-GB" sz="3700">
                <a:latin typeface="Calibri"/>
                <a:cs typeface="Calibri"/>
              </a:rPr>
              <a:t>Fine Motor Skills Conclusion.</a:t>
            </a:r>
            <a:br>
              <a:rPr lang="en-GB" sz="3700">
                <a:latin typeface="Calibri"/>
              </a:rPr>
            </a:br>
            <a:r>
              <a:rPr lang="en-GB" sz="1400">
                <a:latin typeface="Calibri"/>
                <a:cs typeface="Calibri"/>
              </a:rPr>
              <a:t>Rhian Williams.</a:t>
            </a:r>
            <a:endParaRPr lang="en-US" sz="1400">
              <a:latin typeface="Calibri"/>
              <a:cs typeface="Calibri"/>
            </a:endParaRPr>
          </a:p>
        </p:txBody>
      </p:sp>
      <p:sp>
        <p:nvSpPr>
          <p:cNvPr id="3" name="Content Placeholder 2">
            <a:extLst>
              <a:ext uri="{FF2B5EF4-FFF2-40B4-BE49-F238E27FC236}">
                <a16:creationId xmlns:a16="http://schemas.microsoft.com/office/drawing/2014/main" id="{F58F53CA-86B4-1141-B447-F34FA0EAF513}"/>
              </a:ext>
            </a:extLst>
          </p:cNvPr>
          <p:cNvSpPr>
            <a:spLocks noGrp="1"/>
          </p:cNvSpPr>
          <p:nvPr>
            <p:ph idx="1"/>
          </p:nvPr>
        </p:nvSpPr>
        <p:spPr>
          <a:xfrm>
            <a:off x="1484311" y="1998133"/>
            <a:ext cx="6855356" cy="3793067"/>
          </a:xfrm>
        </p:spPr>
        <p:txBody>
          <a:bodyPr>
            <a:normAutofit fontScale="92500"/>
          </a:bodyPr>
          <a:lstStyle/>
          <a:p>
            <a:pPr>
              <a:lnSpc>
                <a:spcPct val="90000"/>
              </a:lnSpc>
            </a:pPr>
            <a:r>
              <a:rPr lang="en-GB" sz="1700">
                <a:latin typeface="Calibri" panose="020F0502020204030204" pitchFamily="34" charset="0"/>
              </a:rPr>
              <a:t>Gesell believed that a child’s development was pre-determined by its biological background (Crowley, 2017).</a:t>
            </a:r>
          </a:p>
          <a:p>
            <a:pPr>
              <a:lnSpc>
                <a:spcPct val="90000"/>
              </a:lnSpc>
            </a:pPr>
            <a:r>
              <a:rPr lang="en-GB" sz="1700">
                <a:latin typeface="Calibri" panose="020F0502020204030204" pitchFamily="34" charset="0"/>
              </a:rPr>
              <a:t>Watson believed that a child’s environment was key to its development and not their genetic background (Doherty and Hughes, 2014).</a:t>
            </a:r>
          </a:p>
          <a:p>
            <a:pPr>
              <a:lnSpc>
                <a:spcPct val="90000"/>
              </a:lnSpc>
            </a:pPr>
            <a:r>
              <a:rPr lang="en-GB" sz="1700">
                <a:latin typeface="Calibri" panose="020F0502020204030204" pitchFamily="34" charset="0"/>
              </a:rPr>
              <a:t>Research methods utilised by Gesell and Watson are now considered to be extremist and are no longer supported in child development (Crowley, Evans and Keenan, 2016).</a:t>
            </a:r>
          </a:p>
          <a:p>
            <a:pPr>
              <a:lnSpc>
                <a:spcPct val="90000"/>
              </a:lnSpc>
            </a:pPr>
            <a:r>
              <a:rPr lang="en-GB" sz="1700">
                <a:latin typeface="Calibri" panose="020F0502020204030204" pitchFamily="34" charset="0"/>
              </a:rPr>
              <a:t>According to Crowley, Evans and Keenan (2016) fine motor skills are developed as a result of nurture and nature – epigenetic field of research .</a:t>
            </a:r>
          </a:p>
          <a:p>
            <a:pPr>
              <a:lnSpc>
                <a:spcPct val="90000"/>
              </a:lnSpc>
            </a:pPr>
            <a:r>
              <a:rPr lang="en-GB" sz="1700">
                <a:latin typeface="Calibri" panose="020F0502020204030204" pitchFamily="34" charset="0"/>
              </a:rPr>
              <a:t>The field of epigenetic science is now considered to be central to child development, with the focus being the relationship between nature and nurture</a:t>
            </a:r>
          </a:p>
          <a:p>
            <a:pPr>
              <a:lnSpc>
                <a:spcPct val="90000"/>
              </a:lnSpc>
            </a:pPr>
            <a:r>
              <a:rPr lang="en-GB" sz="1700">
                <a:latin typeface="Calibri" panose="020F0502020204030204" pitchFamily="34" charset="0"/>
              </a:rPr>
              <a:t>Self-help life skills are acquired through fine motor skills which promotes independence amongst children (Crowley, 2017).</a:t>
            </a:r>
            <a:endParaRPr lang="en-US" sz="1700">
              <a:latin typeface="Calibri" panose="020F0502020204030204" pitchFamily="34" charset="0"/>
            </a:endParaRPr>
          </a:p>
        </p:txBody>
      </p:sp>
      <p:pic>
        <p:nvPicPr>
          <p:cNvPr id="6" name="Picture 6" descr="A picture containing person, indoor&#10;&#10;Description generated with very high confidence">
            <a:extLst>
              <a:ext uri="{FF2B5EF4-FFF2-40B4-BE49-F238E27FC236}">
                <a16:creationId xmlns:a16="http://schemas.microsoft.com/office/drawing/2014/main" id="{6E13549A-608B-43F1-AE02-73F691B95B7C}"/>
              </a:ext>
            </a:extLst>
          </p:cNvPr>
          <p:cNvPicPr>
            <a:picLocks noChangeAspect="1"/>
          </p:cNvPicPr>
          <p:nvPr/>
        </p:nvPicPr>
        <p:blipFill rotWithShape="1">
          <a:blip r:embed="rId3"/>
          <a:srcRect l="12805" r="39719" b="3"/>
          <a:stretch/>
        </p:blipFill>
        <p:spPr>
          <a:xfrm>
            <a:off x="8785907" y="1998131"/>
            <a:ext cx="2717116" cy="3791517"/>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3786372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115B5C-A346-F145-A76E-520C8FD48B65}"/>
              </a:ext>
            </a:extLst>
          </p:cNvPr>
          <p:cNvSpPr>
            <a:spLocks noGrp="1"/>
          </p:cNvSpPr>
          <p:nvPr>
            <p:ph type="title"/>
          </p:nvPr>
        </p:nvSpPr>
        <p:spPr>
          <a:xfrm>
            <a:off x="1665740" y="93132"/>
            <a:ext cx="10018713" cy="772885"/>
          </a:xfrm>
        </p:spPr>
        <p:txBody>
          <a:bodyPr>
            <a:normAutofit fontScale="90000"/>
          </a:bodyPr>
          <a:lstStyle/>
          <a:p>
            <a:r>
              <a:rPr lang="en-GB" sz="3200">
                <a:latin typeface="Calibri"/>
                <a:cs typeface="Calibri"/>
              </a:rPr>
              <a:t>References.</a:t>
            </a:r>
            <a:br>
              <a:rPr lang="en-GB" sz="3200">
                <a:latin typeface="Calibri"/>
                <a:cs typeface="Calibri"/>
              </a:rPr>
            </a:br>
            <a:endParaRPr lang="en-US" sz="3200">
              <a:latin typeface="Calibri"/>
              <a:cs typeface="Calibri"/>
            </a:endParaRPr>
          </a:p>
        </p:txBody>
      </p:sp>
      <p:sp>
        <p:nvSpPr>
          <p:cNvPr id="3" name="Content Placeholder 2">
            <a:extLst>
              <a:ext uri="{FF2B5EF4-FFF2-40B4-BE49-F238E27FC236}">
                <a16:creationId xmlns:a16="http://schemas.microsoft.com/office/drawing/2014/main" id="{ED807AA9-2682-7646-92E4-2D681DBA9823}"/>
              </a:ext>
            </a:extLst>
          </p:cNvPr>
          <p:cNvSpPr>
            <a:spLocks noGrp="1"/>
          </p:cNvSpPr>
          <p:nvPr>
            <p:ph idx="1"/>
          </p:nvPr>
        </p:nvSpPr>
        <p:spPr>
          <a:xfrm>
            <a:off x="1665739" y="960148"/>
            <a:ext cx="10342083" cy="5486863"/>
          </a:xfrm>
        </p:spPr>
        <p:txBody>
          <a:bodyPr>
            <a:normAutofit/>
          </a:bodyPr>
          <a:lstStyle/>
          <a:p>
            <a:pPr marL="0" indent="0">
              <a:buNone/>
            </a:pPr>
            <a:r>
              <a:rPr lang="en-GB" sz="1400">
                <a:latin typeface="Calibri"/>
                <a:cs typeface="Calibri"/>
              </a:rPr>
              <a:t>Beith, K., Bulman, K. and Tassoni, P. (2008) </a:t>
            </a:r>
            <a:r>
              <a:rPr lang="en-GB" sz="1400" i="1">
                <a:latin typeface="Calibri"/>
                <a:cs typeface="Calibri"/>
              </a:rPr>
              <a:t>Children’s Care, Learning and Development. </a:t>
            </a:r>
            <a:r>
              <a:rPr lang="en-GB" sz="1400">
                <a:latin typeface="Calibri"/>
                <a:cs typeface="Calibri"/>
              </a:rPr>
              <a:t>Essex: Pearson Education Limited.</a:t>
            </a:r>
          </a:p>
          <a:p>
            <a:pPr marL="0" indent="0">
              <a:buNone/>
            </a:pPr>
            <a:r>
              <a:rPr lang="en-GB" sz="1400">
                <a:latin typeface="Calibri"/>
                <a:cs typeface="Calibri"/>
              </a:rPr>
              <a:t>Bukatko, D. and Daehler, M. (2004) </a:t>
            </a:r>
            <a:r>
              <a:rPr lang="en-GB" sz="1400" i="1">
                <a:latin typeface="Calibri"/>
                <a:cs typeface="Calibri"/>
              </a:rPr>
              <a:t>Child Development. </a:t>
            </a:r>
            <a:r>
              <a:rPr lang="en-GB" sz="1400">
                <a:latin typeface="Calibri"/>
                <a:cs typeface="Calibri"/>
              </a:rPr>
              <a:t>Boston: Houghton Mifflin Custom Publishing.</a:t>
            </a:r>
          </a:p>
          <a:p>
            <a:pPr marL="0" indent="0">
              <a:buNone/>
            </a:pPr>
            <a:r>
              <a:rPr lang="en-GB" sz="1400">
                <a:latin typeface="Calibri"/>
                <a:cs typeface="Calibri"/>
              </a:rPr>
              <a:t>Crowley, K. (2017) </a:t>
            </a:r>
            <a:r>
              <a:rPr lang="en-GB" sz="1400" i="1">
                <a:latin typeface="Calibri"/>
                <a:cs typeface="Calibri"/>
              </a:rPr>
              <a:t>Child Development: A Practical Introduction. </a:t>
            </a:r>
            <a:r>
              <a:rPr lang="en-GB" sz="1400">
                <a:latin typeface="Calibri"/>
                <a:cs typeface="Calibri"/>
              </a:rPr>
              <a:t>2</a:t>
            </a:r>
            <a:r>
              <a:rPr lang="en-GB" sz="1400" baseline="30000">
                <a:latin typeface="Calibri"/>
                <a:cs typeface="Calibri"/>
              </a:rPr>
              <a:t>nd</a:t>
            </a:r>
            <a:r>
              <a:rPr lang="en-GB" sz="1400">
                <a:latin typeface="Calibri"/>
                <a:cs typeface="Calibri"/>
              </a:rPr>
              <a:t> Ed. London: SAGE Publications Ltd.</a:t>
            </a:r>
          </a:p>
          <a:p>
            <a:pPr marL="0" indent="0">
              <a:buNone/>
            </a:pPr>
            <a:r>
              <a:rPr lang="en-GB" sz="1400">
                <a:latin typeface="Calibri"/>
                <a:cs typeface="Calibri"/>
              </a:rPr>
              <a:t>Crowley, K., Evans, S. and Keenan, T. (2016)  </a:t>
            </a:r>
            <a:r>
              <a:rPr lang="en-GB" sz="1400" i="1">
                <a:latin typeface="Calibri"/>
                <a:cs typeface="Calibri"/>
              </a:rPr>
              <a:t>An Introduction to Child Development. </a:t>
            </a:r>
            <a:r>
              <a:rPr lang="en-GB" sz="1400">
                <a:latin typeface="Calibri"/>
                <a:cs typeface="Calibri"/>
              </a:rPr>
              <a:t>3</a:t>
            </a:r>
            <a:r>
              <a:rPr lang="en-GB" sz="1400" baseline="30000">
                <a:latin typeface="Calibri"/>
                <a:cs typeface="Calibri"/>
              </a:rPr>
              <a:t>rd</a:t>
            </a:r>
            <a:r>
              <a:rPr lang="en-GB" sz="1400">
                <a:latin typeface="Calibri"/>
                <a:cs typeface="Calibri"/>
              </a:rPr>
              <a:t> Ed. London: SAGE Publications Ltd.</a:t>
            </a:r>
          </a:p>
          <a:p>
            <a:pPr marL="0" indent="0">
              <a:buNone/>
            </a:pPr>
            <a:r>
              <a:rPr lang="en-GB" sz="1400">
                <a:latin typeface="Calibri"/>
                <a:cs typeface="Calibri"/>
              </a:rPr>
              <a:t>Doherty, J. and Hughes, M. (2014) </a:t>
            </a:r>
            <a:r>
              <a:rPr lang="en-GB" sz="1400" i="1">
                <a:latin typeface="Calibri"/>
                <a:cs typeface="Calibri"/>
              </a:rPr>
              <a:t>Child Development: Theory and Practice 0-11. </a:t>
            </a:r>
            <a:r>
              <a:rPr lang="en-GB" sz="1400">
                <a:latin typeface="Calibri"/>
                <a:cs typeface="Calibri"/>
              </a:rPr>
              <a:t>2</a:t>
            </a:r>
            <a:r>
              <a:rPr lang="en-GB" sz="1400" baseline="30000">
                <a:latin typeface="Calibri"/>
                <a:cs typeface="Calibri"/>
              </a:rPr>
              <a:t>nd</a:t>
            </a:r>
            <a:r>
              <a:rPr lang="en-GB" sz="1400">
                <a:latin typeface="Calibri"/>
                <a:cs typeface="Calibri"/>
              </a:rPr>
              <a:t> Ed. Harlow: Pearson Education Limited.</a:t>
            </a:r>
          </a:p>
          <a:p>
            <a:pPr marL="0" indent="0">
              <a:buNone/>
            </a:pPr>
            <a:r>
              <a:rPr lang="en-GB" sz="1400">
                <a:latin typeface="Calibri"/>
                <a:cs typeface="Calibri"/>
              </a:rPr>
              <a:t>Evans, S. and Keenan, T. (2009) </a:t>
            </a:r>
            <a:r>
              <a:rPr lang="en-GB" sz="1400" i="1">
                <a:latin typeface="Calibri"/>
                <a:cs typeface="Calibri"/>
              </a:rPr>
              <a:t>An Introduction to Child Development. </a:t>
            </a:r>
            <a:r>
              <a:rPr lang="en-GB" sz="1400">
                <a:latin typeface="Calibri"/>
                <a:cs typeface="Calibri"/>
              </a:rPr>
              <a:t>2</a:t>
            </a:r>
            <a:r>
              <a:rPr lang="en-GB" sz="1400" baseline="30000">
                <a:latin typeface="Calibri"/>
                <a:cs typeface="Calibri"/>
              </a:rPr>
              <a:t>nd</a:t>
            </a:r>
            <a:r>
              <a:rPr lang="en-GB" sz="1400">
                <a:latin typeface="Calibri"/>
                <a:cs typeface="Calibri"/>
              </a:rPr>
              <a:t> Ed</a:t>
            </a:r>
            <a:r>
              <a:rPr lang="en-GB" sz="1400" i="1">
                <a:latin typeface="Calibri"/>
                <a:cs typeface="Calibri"/>
              </a:rPr>
              <a:t>. </a:t>
            </a:r>
            <a:r>
              <a:rPr lang="en-GB" sz="1400">
                <a:latin typeface="Calibri"/>
                <a:cs typeface="Calibri"/>
              </a:rPr>
              <a:t>London: SAGE Publications Ltd.</a:t>
            </a:r>
          </a:p>
          <a:p>
            <a:pPr marL="0" indent="0">
              <a:buNone/>
            </a:pPr>
            <a:r>
              <a:rPr lang="en-GB" sz="1400">
                <a:latin typeface="Calibri"/>
                <a:cs typeface="Calibri"/>
              </a:rPr>
              <a:t>Johnston, J. and Nahmad-Williams (2009) </a:t>
            </a:r>
            <a:r>
              <a:rPr lang="en-GB" sz="1400" i="1">
                <a:latin typeface="Calibri"/>
                <a:cs typeface="Calibri"/>
              </a:rPr>
              <a:t>Early Childhood Studies. </a:t>
            </a:r>
            <a:r>
              <a:rPr lang="en-GB" sz="1400">
                <a:latin typeface="Calibri"/>
                <a:cs typeface="Calibri"/>
              </a:rPr>
              <a:t>Essex: Pearson Education Limited.</a:t>
            </a:r>
          </a:p>
          <a:p>
            <a:pPr marL="0" indent="0">
              <a:buNone/>
            </a:pPr>
            <a:r>
              <a:rPr lang="en-GB" sz="1400">
                <a:latin typeface="Calibri"/>
                <a:cs typeface="Calibri"/>
              </a:rPr>
              <a:t>Psychology students’ best friend (2019) </a:t>
            </a:r>
            <a:r>
              <a:rPr lang="en-GB" sz="1400" i="1">
                <a:latin typeface="Calibri"/>
                <a:cs typeface="Calibri"/>
              </a:rPr>
              <a:t>Proximodistal Development. </a:t>
            </a:r>
            <a:r>
              <a:rPr lang="en-GB" sz="1400">
                <a:latin typeface="Calibri"/>
                <a:cs typeface="Calibri"/>
              </a:rPr>
              <a:t>Available at: </a:t>
            </a:r>
            <a:r>
              <a:rPr lang="en-GB" sz="1400">
                <a:latin typeface="Calibri"/>
                <a:cs typeface="Calibri"/>
                <a:hlinkClick r:id="rId2"/>
              </a:rPr>
              <a:t>https://</a:t>
            </a:r>
            <a:r>
              <a:rPr lang="en-GB" sz="1400" err="1">
                <a:latin typeface="Calibri"/>
                <a:cs typeface="Calibri"/>
                <a:hlinkClick r:id="rId2"/>
              </a:rPr>
              <a:t>www.alleydog.com</a:t>
            </a:r>
            <a:r>
              <a:rPr lang="en-GB" sz="1400">
                <a:latin typeface="Calibri"/>
                <a:cs typeface="Calibri"/>
                <a:hlinkClick r:id="rId2"/>
              </a:rPr>
              <a:t>/glossary/definition.php?term=Proximodistal+Development</a:t>
            </a:r>
            <a:r>
              <a:rPr lang="en-GB" sz="1400">
                <a:latin typeface="Calibri"/>
                <a:cs typeface="Calibri"/>
              </a:rPr>
              <a:t>+ (Accessed: 5 May 2019).</a:t>
            </a:r>
          </a:p>
          <a:p>
            <a:pPr marL="0" indent="0">
              <a:buNone/>
            </a:pPr>
            <a:r>
              <a:rPr lang="en-GB" sz="1400">
                <a:latin typeface="Calibri"/>
                <a:cs typeface="Calibri"/>
              </a:rPr>
              <a:t>Thornton, S. (2008) </a:t>
            </a:r>
            <a:r>
              <a:rPr lang="en-GB" sz="1400" i="1">
                <a:latin typeface="Calibri"/>
                <a:cs typeface="Calibri"/>
              </a:rPr>
              <a:t>Understanding Human Development. </a:t>
            </a:r>
            <a:r>
              <a:rPr lang="en-GB" sz="1400">
                <a:latin typeface="Calibri"/>
                <a:cs typeface="Calibri"/>
              </a:rPr>
              <a:t>Hampshire: PALGRAVE MACMILLAN.</a:t>
            </a:r>
          </a:p>
          <a:p>
            <a:pPr marL="0" indent="0">
              <a:buNone/>
            </a:pPr>
            <a:r>
              <a:rPr lang="en-GB" sz="1400">
                <a:latin typeface="Calibri"/>
                <a:cs typeface="Calibri"/>
              </a:rPr>
              <a:t>Welsh Government (2015) </a:t>
            </a:r>
            <a:r>
              <a:rPr lang="en-GB" sz="1400" i="1">
                <a:latin typeface="Calibri"/>
                <a:cs typeface="Calibri"/>
              </a:rPr>
              <a:t>Foundation Phase Framework. </a:t>
            </a:r>
            <a:r>
              <a:rPr lang="en-GB" sz="1400">
                <a:latin typeface="Calibri"/>
                <a:cs typeface="Calibri"/>
              </a:rPr>
              <a:t>Available at: </a:t>
            </a:r>
            <a:r>
              <a:rPr lang="en-GB" sz="1400">
                <a:latin typeface="Calibri"/>
                <a:cs typeface="Calibri"/>
                <a:hlinkClick r:id="rId3"/>
              </a:rPr>
              <a:t>https://gov.wales/sites/default/files/publications/2018-02/foundation-phase-framework-revised-2015.pdf</a:t>
            </a:r>
            <a:r>
              <a:rPr lang="en-GB" sz="1400">
                <a:latin typeface="Calibri"/>
                <a:cs typeface="Calibri"/>
              </a:rPr>
              <a:t> (Accessed: 13</a:t>
            </a:r>
            <a:r>
              <a:rPr lang="en-GB" sz="1400" baseline="30000">
                <a:latin typeface="Calibri"/>
                <a:cs typeface="Calibri"/>
              </a:rPr>
              <a:t> </a:t>
            </a:r>
            <a:r>
              <a:rPr lang="en-GB" sz="1400">
                <a:latin typeface="Calibri"/>
                <a:cs typeface="Calibri"/>
              </a:rPr>
              <a:t>May 2019).</a:t>
            </a:r>
          </a:p>
          <a:p>
            <a:pPr marL="0" indent="0">
              <a:buNone/>
            </a:pPr>
            <a:endParaRPr lang="en-GB" sz="1400">
              <a:ea typeface="+mn-lt"/>
              <a:cs typeface="+mn-lt"/>
            </a:endParaRPr>
          </a:p>
          <a:p>
            <a:pPr marL="0" indent="0">
              <a:buNone/>
            </a:pPr>
            <a:endParaRPr lang="en-US" sz="1400">
              <a:cs typeface="Calibri"/>
            </a:endParaRPr>
          </a:p>
        </p:txBody>
      </p:sp>
    </p:spTree>
    <p:extLst>
      <p:ext uri="{BB962C8B-B14F-4D97-AF65-F5344CB8AC3E}">
        <p14:creationId xmlns:p14="http://schemas.microsoft.com/office/powerpoint/2010/main" val="350208360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EB8F22"/>
      </a:accent1>
      <a:accent2>
        <a:srgbClr val="CD4223"/>
      </a:accent2>
      <a:accent3>
        <a:srgbClr val="A89374"/>
      </a:accent3>
      <a:accent4>
        <a:srgbClr val="83AA67"/>
      </a:accent4>
      <a:accent5>
        <a:srgbClr val="4FA9C1"/>
      </a:accent5>
      <a:accent6>
        <a:srgbClr val="9390AF"/>
      </a:accent6>
      <a:hlink>
        <a:srgbClr val="EC7220"/>
      </a:hlink>
      <a:folHlink>
        <a:srgbClr val="F09355"/>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EBEC8F79-A447-43FC-8E81-85E8468AF3F9}"/>
    </a:ext>
  </a:extLst>
</a:theme>
</file>

<file path=docProps/app.xml><?xml version="1.0" encoding="utf-8"?>
<Properties xmlns="http://schemas.openxmlformats.org/officeDocument/2006/extended-properties" xmlns:vt="http://schemas.openxmlformats.org/officeDocument/2006/docPropsVTypes">
  <Template>Parallax</Template>
  <Application>Microsoft Office PowerPoint</Application>
  <PresentationFormat>Widescreen</PresentationFormat>
  <Slides>11</Slides>
  <Notes>0</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Parallax</vt:lpstr>
      <vt:lpstr>Fine Motor Skills Introduction. Rhian Williams.</vt:lpstr>
      <vt:lpstr>Proximodistal Development. Rhian Williams.</vt:lpstr>
      <vt:lpstr>Proximodistal Development. Rhian Williams.</vt:lpstr>
      <vt:lpstr>Fine Motor Skills Development Timescale. Rhian Williams.</vt:lpstr>
      <vt:lpstr>Nature. Rhian Williams.</vt:lpstr>
      <vt:lpstr>Arnold Gesell – Maturation Theory. Rhian Williams.</vt:lpstr>
      <vt:lpstr>Nurture. Rhian Williams.</vt:lpstr>
      <vt:lpstr>John Watson – Experience Theory. Rhian Williams.</vt:lpstr>
      <vt:lpstr>Dynamic Systems Theory. Rhian Williams.</vt:lpstr>
      <vt:lpstr>Fine Motor Skills Conclusion. Rhian Williams.</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Rhian Williams (1601287)</cp:lastModifiedBy>
  <cp:revision>3</cp:revision>
  <dcterms:created xsi:type="dcterms:W3CDTF">2013-07-15T20:26:40Z</dcterms:created>
  <dcterms:modified xsi:type="dcterms:W3CDTF">2019-05-13T12:23:55Z</dcterms:modified>
</cp:coreProperties>
</file>