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tmp" ContentType="image/jpe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media/image18.tmp" ContentType="image/png"/>
  <Override PartName="/ppt/media/image19.tmp" ContentType="image/png"/>
  <Override PartName="/ppt/media/image20.tmp" ContentType="image/png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  <p:sldMasterId id="2147483936" r:id="rId2"/>
  </p:sldMasterIdLst>
  <p:sldIdLst>
    <p:sldId id="257" r:id="rId3"/>
    <p:sldId id="278" r:id="rId4"/>
    <p:sldId id="258" r:id="rId5"/>
    <p:sldId id="271" r:id="rId6"/>
    <p:sldId id="275" r:id="rId7"/>
    <p:sldId id="283" r:id="rId8"/>
    <p:sldId id="274" r:id="rId9"/>
    <p:sldId id="259" r:id="rId10"/>
    <p:sldId id="284" r:id="rId11"/>
    <p:sldId id="286" r:id="rId12"/>
    <p:sldId id="287" r:id="rId13"/>
    <p:sldId id="285" r:id="rId14"/>
    <p:sldId id="279" r:id="rId15"/>
    <p:sldId id="277" r:id="rId16"/>
    <p:sldId id="291" r:id="rId17"/>
    <p:sldId id="288" r:id="rId18"/>
    <p:sldId id="289" r:id="rId19"/>
    <p:sldId id="292" r:id="rId20"/>
    <p:sldId id="282" r:id="rId21"/>
    <p:sldId id="270" r:id="rId22"/>
    <p:sldId id="269" r:id="rId23"/>
    <p:sldId id="268" r:id="rId24"/>
    <p:sldId id="280" r:id="rId25"/>
    <p:sldId id="276" r:id="rId26"/>
    <p:sldId id="272" r:id="rId27"/>
    <p:sldId id="263" r:id="rId28"/>
    <p:sldId id="265" r:id="rId29"/>
    <p:sldId id="264" r:id="rId30"/>
    <p:sldId id="266" r:id="rId31"/>
    <p:sldId id="260" r:id="rId32"/>
    <p:sldId id="295" r:id="rId33"/>
    <p:sldId id="294" r:id="rId34"/>
    <p:sldId id="281" r:id="rId3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Rebecca Morris" initials="RM" lastIdx="1" clrIdx="0">
    <p:extLst>
      <p:ext uri="{19B8F6BF-5375-455C-9EA6-DF929625EA0E}">
        <p15:presenceInfo xmlns:p15="http://schemas.microsoft.com/office/powerpoint/2012/main" userId="1ce4c5b39bfe3f88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11" autoAdjust="0"/>
    <p:restoredTop sz="94660"/>
  </p:normalViewPr>
  <p:slideViewPr>
    <p:cSldViewPr snapToGrid="0">
      <p:cViewPr>
        <p:scale>
          <a:sx n="46" d="100"/>
          <a:sy n="46" d="100"/>
        </p:scale>
        <p:origin x="1467" y="10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theme" Target="theme/them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8" Type="http://schemas.openxmlformats.org/officeDocument/2006/relationships/slide" Target="slides/slide6.xml"/><Relationship Id="rId3" Type="http://schemas.openxmlformats.org/officeDocument/2006/relationships/slide" Target="slides/slide1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hyperlink" Target="http://abugblog.blogspot.co.uk/2013/07/more-lesser-stag-beetles.html" TargetMode="External"/><Relationship Id="rId1" Type="http://schemas.openxmlformats.org/officeDocument/2006/relationships/image" Target="../media/image21.jpg"/><Relationship Id="rId6" Type="http://schemas.openxmlformats.org/officeDocument/2006/relationships/hyperlink" Target="https://en.wikipedia.org/wiki/Comparison_of_butterflies_and_moths" TargetMode="External"/><Relationship Id="rId5" Type="http://schemas.openxmlformats.org/officeDocument/2006/relationships/image" Target="../media/image24.jpg"/><Relationship Id="rId4" Type="http://schemas.openxmlformats.org/officeDocument/2006/relationships/image" Target="../media/image23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4" Type="http://schemas.openxmlformats.org/officeDocument/2006/relationships/image" Target="../media/image28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hyperlink" Target="http://abugblog.blogspot.co.uk/2013/07/more-lesser-stag-beetles.html" TargetMode="External"/><Relationship Id="rId1" Type="http://schemas.openxmlformats.org/officeDocument/2006/relationships/image" Target="../media/image21.jpg"/><Relationship Id="rId6" Type="http://schemas.openxmlformats.org/officeDocument/2006/relationships/hyperlink" Target="https://en.wikipedia.org/wiki/Comparison_of_butterflies_and_moths" TargetMode="External"/><Relationship Id="rId5" Type="http://schemas.openxmlformats.org/officeDocument/2006/relationships/image" Target="../media/image24.jpg"/><Relationship Id="rId4" Type="http://schemas.openxmlformats.org/officeDocument/2006/relationships/image" Target="../media/image23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4" Type="http://schemas.openxmlformats.org/officeDocument/2006/relationships/image" Target="../media/image2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3_2">
  <dgm:title val=""/>
  <dgm:desc val=""/>
  <dgm:catLst>
    <dgm:cat type="accent3" pri="13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7195FED-06E2-4306-9926-2AA3761BC049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239989B5-7A5E-46BD-8988-834B703A1E8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1" u="none">
              <a:latin typeface="+mn-lt"/>
            </a:rPr>
            <a:t>A ladybird might eat more than 5,000 insects in its lifetime!</a:t>
          </a:r>
          <a:endParaRPr lang="en-US" b="0" i="1" u="none">
            <a:latin typeface="+mn-lt"/>
          </a:endParaRPr>
        </a:p>
      </dgm:t>
    </dgm:pt>
    <dgm:pt modelId="{90E94063-B898-4E18-9928-649BF15EF97E}" type="parTrans" cxnId="{A1B20E2B-15F4-4D86-AD78-9CF4A3D68C20}">
      <dgm:prSet/>
      <dgm:spPr/>
      <dgm:t>
        <a:bodyPr/>
        <a:lstStyle/>
        <a:p>
          <a:endParaRPr lang="en-US"/>
        </a:p>
      </dgm:t>
    </dgm:pt>
    <dgm:pt modelId="{629F70DB-F93A-4BCE-8C24-5D529C207FD2}" type="sibTrans" cxnId="{A1B20E2B-15F4-4D86-AD78-9CF4A3D68C20}">
      <dgm:prSet/>
      <dgm:spPr/>
      <dgm:t>
        <a:bodyPr/>
        <a:lstStyle/>
        <a:p>
          <a:endParaRPr lang="en-US"/>
        </a:p>
      </dgm:t>
    </dgm:pt>
    <dgm:pt modelId="{54A66DFB-1231-45D8-B101-AD17EB7CE08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dirty="0"/>
            <a:t>Fruit flies were the first living creatures to be sent into space</a:t>
          </a:r>
          <a:r>
            <a:rPr lang="en-GB" dirty="0"/>
            <a:t>.</a:t>
          </a:r>
          <a:endParaRPr lang="en-US" dirty="0"/>
        </a:p>
      </dgm:t>
    </dgm:pt>
    <dgm:pt modelId="{27A14237-0531-4458-877B-1B69D271BD88}" type="parTrans" cxnId="{1EBDD6BA-202D-46BC-8647-4D7302AD20BC}">
      <dgm:prSet/>
      <dgm:spPr/>
      <dgm:t>
        <a:bodyPr/>
        <a:lstStyle/>
        <a:p>
          <a:endParaRPr lang="en-US"/>
        </a:p>
      </dgm:t>
    </dgm:pt>
    <dgm:pt modelId="{5B1F3971-6D80-4EB9-8C9A-B1046DC08F25}" type="sibTrans" cxnId="{1EBDD6BA-202D-46BC-8647-4D7302AD20BC}">
      <dgm:prSet/>
      <dgm:spPr/>
      <dgm:t>
        <a:bodyPr/>
        <a:lstStyle/>
        <a:p>
          <a:endParaRPr lang="en-US"/>
        </a:p>
      </dgm:t>
    </dgm:pt>
    <dgm:pt modelId="{6AF51E7A-1526-410A-BC6C-8504CF613BF5}" type="pres">
      <dgm:prSet presAssocID="{A7195FED-06E2-4306-9926-2AA3761BC049}" presName="diagram" presStyleCnt="0">
        <dgm:presLayoutVars>
          <dgm:dir/>
          <dgm:resizeHandles val="exact"/>
        </dgm:presLayoutVars>
      </dgm:prSet>
      <dgm:spPr/>
    </dgm:pt>
    <dgm:pt modelId="{B6C7807C-5DA0-497F-83E2-203514371CE4}" type="pres">
      <dgm:prSet presAssocID="{239989B5-7A5E-46BD-8988-834B703A1E8C}" presName="node" presStyleLbl="node1" presStyleIdx="0" presStyleCnt="2">
        <dgm:presLayoutVars>
          <dgm:bulletEnabled val="1"/>
        </dgm:presLayoutVars>
      </dgm:prSet>
      <dgm:spPr/>
    </dgm:pt>
    <dgm:pt modelId="{DA74B59B-C00C-43F3-8B39-4B862CA24026}" type="pres">
      <dgm:prSet presAssocID="{629F70DB-F93A-4BCE-8C24-5D529C207FD2}" presName="sibTrans" presStyleCnt="0"/>
      <dgm:spPr/>
    </dgm:pt>
    <dgm:pt modelId="{0BDC5DA5-5065-438D-B0AF-49C95B5088F8}" type="pres">
      <dgm:prSet presAssocID="{54A66DFB-1231-45D8-B101-AD17EB7CE082}" presName="node" presStyleLbl="node1" presStyleIdx="1" presStyleCnt="2">
        <dgm:presLayoutVars>
          <dgm:bulletEnabled val="1"/>
        </dgm:presLayoutVars>
      </dgm:prSet>
      <dgm:spPr/>
    </dgm:pt>
  </dgm:ptLst>
  <dgm:cxnLst>
    <dgm:cxn modelId="{A1B20E2B-15F4-4D86-AD78-9CF4A3D68C20}" srcId="{A7195FED-06E2-4306-9926-2AA3761BC049}" destId="{239989B5-7A5E-46BD-8988-834B703A1E8C}" srcOrd="0" destOrd="0" parTransId="{90E94063-B898-4E18-9928-649BF15EF97E}" sibTransId="{629F70DB-F93A-4BCE-8C24-5D529C207FD2}"/>
    <dgm:cxn modelId="{4C4C4A43-9B2B-493E-A186-9D6F66C25189}" type="presOf" srcId="{A7195FED-06E2-4306-9926-2AA3761BC049}" destId="{6AF51E7A-1526-410A-BC6C-8504CF613BF5}" srcOrd="0" destOrd="0" presId="urn:microsoft.com/office/officeart/2005/8/layout/default"/>
    <dgm:cxn modelId="{8879D97C-277D-4F21-90C8-303504F42660}" type="presOf" srcId="{54A66DFB-1231-45D8-B101-AD17EB7CE082}" destId="{0BDC5DA5-5065-438D-B0AF-49C95B5088F8}" srcOrd="0" destOrd="0" presId="urn:microsoft.com/office/officeart/2005/8/layout/default"/>
    <dgm:cxn modelId="{748051BA-FD6A-414B-8DCA-8B78BD361831}" type="presOf" srcId="{239989B5-7A5E-46BD-8988-834B703A1E8C}" destId="{B6C7807C-5DA0-497F-83E2-203514371CE4}" srcOrd="0" destOrd="0" presId="urn:microsoft.com/office/officeart/2005/8/layout/default"/>
    <dgm:cxn modelId="{1EBDD6BA-202D-46BC-8647-4D7302AD20BC}" srcId="{A7195FED-06E2-4306-9926-2AA3761BC049}" destId="{54A66DFB-1231-45D8-B101-AD17EB7CE082}" srcOrd="1" destOrd="0" parTransId="{27A14237-0531-4458-877B-1B69D271BD88}" sibTransId="{5B1F3971-6D80-4EB9-8C9A-B1046DC08F25}"/>
    <dgm:cxn modelId="{90E63A48-8580-404F-8192-5B0D1A0748C7}" type="presParOf" srcId="{6AF51E7A-1526-410A-BC6C-8504CF613BF5}" destId="{B6C7807C-5DA0-497F-83E2-203514371CE4}" srcOrd="0" destOrd="0" presId="urn:microsoft.com/office/officeart/2005/8/layout/default"/>
    <dgm:cxn modelId="{1D32BEEE-660B-42F9-BF9E-FA116D7EDB65}" type="presParOf" srcId="{6AF51E7A-1526-410A-BC6C-8504CF613BF5}" destId="{DA74B59B-C00C-43F3-8B39-4B862CA24026}" srcOrd="1" destOrd="0" presId="urn:microsoft.com/office/officeart/2005/8/layout/default"/>
    <dgm:cxn modelId="{CCFF0FEB-59AB-45C2-B1BE-968804B2711C}" type="presParOf" srcId="{6AF51E7A-1526-410A-BC6C-8504CF613BF5}" destId="{0BDC5DA5-5065-438D-B0AF-49C95B5088F8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ACF4C20-EA89-416D-9455-BD3A1D14530A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3_2" csCatId="accent3" phldr="1"/>
      <dgm:spPr/>
      <dgm:t>
        <a:bodyPr/>
        <a:lstStyle/>
        <a:p>
          <a:endParaRPr lang="en-US"/>
        </a:p>
      </dgm:t>
    </dgm:pt>
    <dgm:pt modelId="{CFD6BF6F-7589-4F15-B667-F1645ECA65F6}">
      <dgm:prSet custT="1"/>
      <dgm:spPr/>
      <dgm:t>
        <a:bodyPr/>
        <a:lstStyle/>
        <a:p>
          <a:r>
            <a:rPr lang="en-GB" sz="2400" b="0" dirty="0"/>
            <a:t>The stag beetle is the largest species of insect to be found in the UK.</a:t>
          </a:r>
          <a:endParaRPr lang="en-US" sz="2400" b="0" dirty="0"/>
        </a:p>
      </dgm:t>
    </dgm:pt>
    <dgm:pt modelId="{236D4C37-03A3-40A6-B928-35ABE0BF74A9}" type="parTrans" cxnId="{66EE9AD6-A34D-42E9-8080-37620064C689}">
      <dgm:prSet/>
      <dgm:spPr/>
      <dgm:t>
        <a:bodyPr/>
        <a:lstStyle/>
        <a:p>
          <a:endParaRPr lang="en-US"/>
        </a:p>
      </dgm:t>
    </dgm:pt>
    <dgm:pt modelId="{6B8A9762-696B-4FD4-A747-E8A2CD27F78E}" type="sibTrans" cxnId="{66EE9AD6-A34D-42E9-8080-37620064C689}">
      <dgm:prSet/>
      <dgm:spPr/>
      <dgm:t>
        <a:bodyPr/>
        <a:lstStyle/>
        <a:p>
          <a:endParaRPr lang="en-US"/>
        </a:p>
      </dgm:t>
    </dgm:pt>
    <dgm:pt modelId="{854F77D9-C461-4389-A904-926981EFB6B8}">
      <dgm:prSet/>
      <dgm:spPr/>
      <dgm:t>
        <a:bodyPr/>
        <a:lstStyle/>
        <a:p>
          <a:r>
            <a:rPr lang="en-GB" b="0" dirty="0"/>
            <a:t>Caterpillars have 12 eyes!</a:t>
          </a:r>
          <a:endParaRPr lang="en-US" b="0" dirty="0"/>
        </a:p>
      </dgm:t>
    </dgm:pt>
    <dgm:pt modelId="{A52EF61A-D209-4214-88E9-02AAD0651AFE}" type="parTrans" cxnId="{3B48A8B5-C115-4DBB-9708-95E86987C95B}">
      <dgm:prSet/>
      <dgm:spPr/>
      <dgm:t>
        <a:bodyPr/>
        <a:lstStyle/>
        <a:p>
          <a:endParaRPr lang="en-US"/>
        </a:p>
      </dgm:t>
    </dgm:pt>
    <dgm:pt modelId="{F1C0488B-ED34-4C92-80D8-085EA4C5A7D4}" type="sibTrans" cxnId="{3B48A8B5-C115-4DBB-9708-95E86987C95B}">
      <dgm:prSet/>
      <dgm:spPr/>
      <dgm:t>
        <a:bodyPr/>
        <a:lstStyle/>
        <a:p>
          <a:endParaRPr lang="en-US"/>
        </a:p>
      </dgm:t>
    </dgm:pt>
    <dgm:pt modelId="{F4A17432-9926-469B-B4B8-E536D7952268}">
      <dgm:prSet/>
      <dgm:spPr/>
      <dgm:t>
        <a:bodyPr/>
        <a:lstStyle/>
        <a:p>
          <a:r>
            <a:rPr lang="en-GB" b="0" dirty="0"/>
            <a:t>Butterflies taste with their feet.</a:t>
          </a:r>
          <a:endParaRPr lang="en-US" b="0" dirty="0"/>
        </a:p>
      </dgm:t>
    </dgm:pt>
    <dgm:pt modelId="{CCB8AA64-2184-437A-814F-59B321C43D27}" type="parTrans" cxnId="{0CDFCD69-8383-406D-9F69-74E3A0357DA1}">
      <dgm:prSet/>
      <dgm:spPr/>
      <dgm:t>
        <a:bodyPr/>
        <a:lstStyle/>
        <a:p>
          <a:endParaRPr lang="en-US"/>
        </a:p>
      </dgm:t>
    </dgm:pt>
    <dgm:pt modelId="{7293FCE3-2491-439F-9FD6-DB5C542E5429}" type="sibTrans" cxnId="{0CDFCD69-8383-406D-9F69-74E3A0357DA1}">
      <dgm:prSet/>
      <dgm:spPr/>
      <dgm:t>
        <a:bodyPr/>
        <a:lstStyle/>
        <a:p>
          <a:endParaRPr lang="en-US"/>
        </a:p>
      </dgm:t>
    </dgm:pt>
    <dgm:pt modelId="{2E760B1C-2AEB-47D8-A88F-2949207ADB93}" type="pres">
      <dgm:prSet presAssocID="{AACF4C20-EA89-416D-9455-BD3A1D14530A}" presName="root" presStyleCnt="0">
        <dgm:presLayoutVars>
          <dgm:dir/>
          <dgm:resizeHandles val="exact"/>
        </dgm:presLayoutVars>
      </dgm:prSet>
      <dgm:spPr/>
    </dgm:pt>
    <dgm:pt modelId="{9A45D68B-FAFE-44F8-B12D-0ECB3C039023}" type="pres">
      <dgm:prSet presAssocID="{CFD6BF6F-7589-4F15-B667-F1645ECA65F6}" presName="compNode" presStyleCnt="0"/>
      <dgm:spPr/>
    </dgm:pt>
    <dgm:pt modelId="{9E501007-D196-4C6C-AAF1-E174C4DEC0A9}" type="pres">
      <dgm:prSet presAssocID="{CFD6BF6F-7589-4F15-B667-F1645ECA65F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"/>
              </a:ext>
            </a:extLst>
          </a:blip>
          <a:srcRect/>
          <a:stretch>
            <a:fillRect l="-17000" r="-17000"/>
          </a:stretch>
        </a:blipFill>
        <a:ln>
          <a:noFill/>
        </a:ln>
      </dgm:spPr>
    </dgm:pt>
    <dgm:pt modelId="{86D1FD8C-1E5C-4B1D-9452-3003D0B39718}" type="pres">
      <dgm:prSet presAssocID="{CFD6BF6F-7589-4F15-B667-F1645ECA65F6}" presName="spaceRect" presStyleCnt="0"/>
      <dgm:spPr/>
    </dgm:pt>
    <dgm:pt modelId="{AAF1E5B6-132C-462C-8A0C-A66722B928D1}" type="pres">
      <dgm:prSet presAssocID="{CFD6BF6F-7589-4F15-B667-F1645ECA65F6}" presName="textRect" presStyleLbl="revTx" presStyleIdx="0" presStyleCnt="3">
        <dgm:presLayoutVars>
          <dgm:chMax val="1"/>
          <dgm:chPref val="1"/>
        </dgm:presLayoutVars>
      </dgm:prSet>
      <dgm:spPr/>
    </dgm:pt>
    <dgm:pt modelId="{1D087EA2-9CD3-4CA1-ABC9-347C06C6C8F4}" type="pres">
      <dgm:prSet presAssocID="{6B8A9762-696B-4FD4-A747-E8A2CD27F78E}" presName="sibTrans" presStyleCnt="0"/>
      <dgm:spPr/>
    </dgm:pt>
    <dgm:pt modelId="{86B2FCF0-FF80-41A3-9A2D-0AC80AF1C26D}" type="pres">
      <dgm:prSet presAssocID="{854F77D9-C461-4389-A904-926981EFB6B8}" presName="compNode" presStyleCnt="0"/>
      <dgm:spPr/>
    </dgm:pt>
    <dgm:pt modelId="{B77A034C-1660-4C2B-B4B4-493C90FDC82F}" type="pres">
      <dgm:prSet presAssocID="{854F77D9-C461-4389-A904-926981EFB6B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lind"/>
        </a:ext>
      </dgm:extLst>
    </dgm:pt>
    <dgm:pt modelId="{6BF57EB1-44A9-4AAC-A4A7-C0B6448D453F}" type="pres">
      <dgm:prSet presAssocID="{854F77D9-C461-4389-A904-926981EFB6B8}" presName="spaceRect" presStyleCnt="0"/>
      <dgm:spPr/>
    </dgm:pt>
    <dgm:pt modelId="{E4148671-67BE-475E-8860-FA3508855F5A}" type="pres">
      <dgm:prSet presAssocID="{854F77D9-C461-4389-A904-926981EFB6B8}" presName="textRect" presStyleLbl="revTx" presStyleIdx="1" presStyleCnt="3">
        <dgm:presLayoutVars>
          <dgm:chMax val="1"/>
          <dgm:chPref val="1"/>
        </dgm:presLayoutVars>
      </dgm:prSet>
      <dgm:spPr/>
    </dgm:pt>
    <dgm:pt modelId="{03884158-2CB3-41A4-AAEC-153B32A68E08}" type="pres">
      <dgm:prSet presAssocID="{F1C0488B-ED34-4C92-80D8-085EA4C5A7D4}" presName="sibTrans" presStyleCnt="0"/>
      <dgm:spPr/>
    </dgm:pt>
    <dgm:pt modelId="{02D78882-B80C-4610-994D-A0E75E50E3FE}" type="pres">
      <dgm:prSet presAssocID="{F4A17432-9926-469B-B4B8-E536D7952268}" presName="compNode" presStyleCnt="0"/>
      <dgm:spPr/>
    </dgm:pt>
    <dgm:pt modelId="{633BE5BD-CD67-41EC-B405-8F05066EBC77}" type="pres">
      <dgm:prSet presAssocID="{F4A17432-9926-469B-B4B8-E536D795226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/>
          <a:stretch>
            <a:fillRect l="-19000" r="-19000"/>
          </a:stretch>
        </a:blipFill>
        <a:ln>
          <a:noFill/>
        </a:ln>
      </dgm:spPr>
    </dgm:pt>
    <dgm:pt modelId="{F9FDCBE4-C7E7-4B91-851D-07DADCD15992}" type="pres">
      <dgm:prSet presAssocID="{F4A17432-9926-469B-B4B8-E536D7952268}" presName="spaceRect" presStyleCnt="0"/>
      <dgm:spPr/>
    </dgm:pt>
    <dgm:pt modelId="{3EA8AE2A-EAFA-49A8-858A-C0DCF7300A08}" type="pres">
      <dgm:prSet presAssocID="{F4A17432-9926-469B-B4B8-E536D7952268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523C2A23-7369-45CE-9C4E-B40252417F05}" type="presOf" srcId="{AACF4C20-EA89-416D-9455-BD3A1D14530A}" destId="{2E760B1C-2AEB-47D8-A88F-2949207ADB93}" srcOrd="0" destOrd="0" presId="urn:microsoft.com/office/officeart/2018/2/layout/IconLabelList"/>
    <dgm:cxn modelId="{0CDFCD69-8383-406D-9F69-74E3A0357DA1}" srcId="{AACF4C20-EA89-416D-9455-BD3A1D14530A}" destId="{F4A17432-9926-469B-B4B8-E536D7952268}" srcOrd="2" destOrd="0" parTransId="{CCB8AA64-2184-437A-814F-59B321C43D27}" sibTransId="{7293FCE3-2491-439F-9FD6-DB5C542E5429}"/>
    <dgm:cxn modelId="{9D770179-4C96-4AB7-BAC6-4479C61EE452}" type="presOf" srcId="{CFD6BF6F-7589-4F15-B667-F1645ECA65F6}" destId="{AAF1E5B6-132C-462C-8A0C-A66722B928D1}" srcOrd="0" destOrd="0" presId="urn:microsoft.com/office/officeart/2018/2/layout/IconLabelList"/>
    <dgm:cxn modelId="{E19D377D-2061-410E-98F2-1639630734A0}" type="presOf" srcId="{854F77D9-C461-4389-A904-926981EFB6B8}" destId="{E4148671-67BE-475E-8860-FA3508855F5A}" srcOrd="0" destOrd="0" presId="urn:microsoft.com/office/officeart/2018/2/layout/IconLabelList"/>
    <dgm:cxn modelId="{4DF110A0-240E-42C3-B230-8FF21B4B0B31}" type="presOf" srcId="{F4A17432-9926-469B-B4B8-E536D7952268}" destId="{3EA8AE2A-EAFA-49A8-858A-C0DCF7300A08}" srcOrd="0" destOrd="0" presId="urn:microsoft.com/office/officeart/2018/2/layout/IconLabelList"/>
    <dgm:cxn modelId="{3B48A8B5-C115-4DBB-9708-95E86987C95B}" srcId="{AACF4C20-EA89-416D-9455-BD3A1D14530A}" destId="{854F77D9-C461-4389-A904-926981EFB6B8}" srcOrd="1" destOrd="0" parTransId="{A52EF61A-D209-4214-88E9-02AAD0651AFE}" sibTransId="{F1C0488B-ED34-4C92-80D8-085EA4C5A7D4}"/>
    <dgm:cxn modelId="{66EE9AD6-A34D-42E9-8080-37620064C689}" srcId="{AACF4C20-EA89-416D-9455-BD3A1D14530A}" destId="{CFD6BF6F-7589-4F15-B667-F1645ECA65F6}" srcOrd="0" destOrd="0" parTransId="{236D4C37-03A3-40A6-B928-35ABE0BF74A9}" sibTransId="{6B8A9762-696B-4FD4-A747-E8A2CD27F78E}"/>
    <dgm:cxn modelId="{FA305181-B639-4AD2-BF6E-4C78C3D7FA0A}" type="presParOf" srcId="{2E760B1C-2AEB-47D8-A88F-2949207ADB93}" destId="{9A45D68B-FAFE-44F8-B12D-0ECB3C039023}" srcOrd="0" destOrd="0" presId="urn:microsoft.com/office/officeart/2018/2/layout/IconLabelList"/>
    <dgm:cxn modelId="{B699C618-6AD6-4624-973E-6960F760A03A}" type="presParOf" srcId="{9A45D68B-FAFE-44F8-B12D-0ECB3C039023}" destId="{9E501007-D196-4C6C-AAF1-E174C4DEC0A9}" srcOrd="0" destOrd="0" presId="urn:microsoft.com/office/officeart/2018/2/layout/IconLabelList"/>
    <dgm:cxn modelId="{91E0CC95-1AD8-4368-B73F-4E8EBF39496F}" type="presParOf" srcId="{9A45D68B-FAFE-44F8-B12D-0ECB3C039023}" destId="{86D1FD8C-1E5C-4B1D-9452-3003D0B39718}" srcOrd="1" destOrd="0" presId="urn:microsoft.com/office/officeart/2018/2/layout/IconLabelList"/>
    <dgm:cxn modelId="{4502C7E3-DBCD-48C3-8A4D-78ADE845D39F}" type="presParOf" srcId="{9A45D68B-FAFE-44F8-B12D-0ECB3C039023}" destId="{AAF1E5B6-132C-462C-8A0C-A66722B928D1}" srcOrd="2" destOrd="0" presId="urn:microsoft.com/office/officeart/2018/2/layout/IconLabelList"/>
    <dgm:cxn modelId="{807C5C2C-6AA1-4A91-A2A0-CB76A3CAB131}" type="presParOf" srcId="{2E760B1C-2AEB-47D8-A88F-2949207ADB93}" destId="{1D087EA2-9CD3-4CA1-ABC9-347C06C6C8F4}" srcOrd="1" destOrd="0" presId="urn:microsoft.com/office/officeart/2018/2/layout/IconLabelList"/>
    <dgm:cxn modelId="{6E30F067-81A7-4D38-B48B-3E90A3862BC3}" type="presParOf" srcId="{2E760B1C-2AEB-47D8-A88F-2949207ADB93}" destId="{86B2FCF0-FF80-41A3-9A2D-0AC80AF1C26D}" srcOrd="2" destOrd="0" presId="urn:microsoft.com/office/officeart/2018/2/layout/IconLabelList"/>
    <dgm:cxn modelId="{DF4AB2E2-E9CE-41C7-BF3D-50A08C68F0D4}" type="presParOf" srcId="{86B2FCF0-FF80-41A3-9A2D-0AC80AF1C26D}" destId="{B77A034C-1660-4C2B-B4B4-493C90FDC82F}" srcOrd="0" destOrd="0" presId="urn:microsoft.com/office/officeart/2018/2/layout/IconLabelList"/>
    <dgm:cxn modelId="{E9CE8C3C-97CF-4506-B333-CE567314A3DB}" type="presParOf" srcId="{86B2FCF0-FF80-41A3-9A2D-0AC80AF1C26D}" destId="{6BF57EB1-44A9-4AAC-A4A7-C0B6448D453F}" srcOrd="1" destOrd="0" presId="urn:microsoft.com/office/officeart/2018/2/layout/IconLabelList"/>
    <dgm:cxn modelId="{22125CFF-EF10-42C0-899A-40AED05E6F68}" type="presParOf" srcId="{86B2FCF0-FF80-41A3-9A2D-0AC80AF1C26D}" destId="{E4148671-67BE-475E-8860-FA3508855F5A}" srcOrd="2" destOrd="0" presId="urn:microsoft.com/office/officeart/2018/2/layout/IconLabelList"/>
    <dgm:cxn modelId="{38EE4A2E-BC9C-406B-BCA4-59CBC41D09CD}" type="presParOf" srcId="{2E760B1C-2AEB-47D8-A88F-2949207ADB93}" destId="{03884158-2CB3-41A4-AAEC-153B32A68E08}" srcOrd="3" destOrd="0" presId="urn:microsoft.com/office/officeart/2018/2/layout/IconLabelList"/>
    <dgm:cxn modelId="{6C2A59AB-F20A-4F11-8501-D322CD0E20F1}" type="presParOf" srcId="{2E760B1C-2AEB-47D8-A88F-2949207ADB93}" destId="{02D78882-B80C-4610-994D-A0E75E50E3FE}" srcOrd="4" destOrd="0" presId="urn:microsoft.com/office/officeart/2018/2/layout/IconLabelList"/>
    <dgm:cxn modelId="{3200FBDD-A0F6-46CF-8591-7F789BA58DFC}" type="presParOf" srcId="{02D78882-B80C-4610-994D-A0E75E50E3FE}" destId="{633BE5BD-CD67-41EC-B405-8F05066EBC77}" srcOrd="0" destOrd="0" presId="urn:microsoft.com/office/officeart/2018/2/layout/IconLabelList"/>
    <dgm:cxn modelId="{E3D60850-4963-4F9E-9578-6556D6945B62}" type="presParOf" srcId="{02D78882-B80C-4610-994D-A0E75E50E3FE}" destId="{F9FDCBE4-C7E7-4B91-851D-07DADCD15992}" srcOrd="1" destOrd="0" presId="urn:microsoft.com/office/officeart/2018/2/layout/IconLabelList"/>
    <dgm:cxn modelId="{05285651-8AB7-4CFB-851C-A84756DAAC87}" type="presParOf" srcId="{02D78882-B80C-4610-994D-A0E75E50E3FE}" destId="{3EA8AE2A-EAFA-49A8-858A-C0DCF7300A08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C9396AE-CBBE-4BA5-B388-4DECFDAF780B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DF4DE65A-14F1-4012-9B5D-4F7325FB8073}">
      <dgm:prSet custT="1"/>
      <dgm:spPr/>
      <dgm:t>
        <a:bodyPr/>
        <a:lstStyle/>
        <a:p>
          <a:pPr>
            <a:defRPr cap="all"/>
          </a:pPr>
          <a:r>
            <a:rPr lang="en-GB" sz="2000" b="0" dirty="0"/>
            <a:t>Greater water boatmen breathe through their bottom!</a:t>
          </a:r>
          <a:endParaRPr lang="en-US" sz="2000" b="0" dirty="0"/>
        </a:p>
      </dgm:t>
    </dgm:pt>
    <dgm:pt modelId="{69A9B0CE-7FFE-4F04-8B36-8CAAD55FC894}" type="parTrans" cxnId="{085B7835-9ADD-4A81-A475-1FFC8D76E778}">
      <dgm:prSet/>
      <dgm:spPr/>
      <dgm:t>
        <a:bodyPr/>
        <a:lstStyle/>
        <a:p>
          <a:endParaRPr lang="en-US"/>
        </a:p>
      </dgm:t>
    </dgm:pt>
    <dgm:pt modelId="{9B776C5F-DDA1-4466-A8AB-F19F9FCD94E0}" type="sibTrans" cxnId="{085B7835-9ADD-4A81-A475-1FFC8D76E778}">
      <dgm:prSet/>
      <dgm:spPr/>
      <dgm:t>
        <a:bodyPr/>
        <a:lstStyle/>
        <a:p>
          <a:endParaRPr lang="en-US"/>
        </a:p>
      </dgm:t>
    </dgm:pt>
    <dgm:pt modelId="{B3F11CFF-8464-4618-8BEB-268EA3B2433C}">
      <dgm:prSet custT="1"/>
      <dgm:spPr/>
      <dgm:t>
        <a:bodyPr/>
        <a:lstStyle/>
        <a:p>
          <a:pPr>
            <a:defRPr cap="all"/>
          </a:pPr>
          <a:r>
            <a:rPr lang="en-GB" sz="2400" b="0" dirty="0"/>
            <a:t>Grasshoppers</a:t>
          </a:r>
          <a:r>
            <a:rPr lang="en-GB" sz="2400" dirty="0"/>
            <a:t> existed before dinosaurs!</a:t>
          </a:r>
          <a:endParaRPr lang="en-US" sz="2400" dirty="0"/>
        </a:p>
      </dgm:t>
    </dgm:pt>
    <dgm:pt modelId="{892A61B1-CBB9-4E61-AD4B-44C3D2787B5C}" type="parTrans" cxnId="{97B9E421-C0D9-454E-86AA-C24C0DBBAE2D}">
      <dgm:prSet/>
      <dgm:spPr/>
      <dgm:t>
        <a:bodyPr/>
        <a:lstStyle/>
        <a:p>
          <a:endParaRPr lang="en-US"/>
        </a:p>
      </dgm:t>
    </dgm:pt>
    <dgm:pt modelId="{BBA4BB31-ECA1-4CBF-8808-9D377FB5A7A9}" type="sibTrans" cxnId="{97B9E421-C0D9-454E-86AA-C24C0DBBAE2D}">
      <dgm:prSet/>
      <dgm:spPr/>
      <dgm:t>
        <a:bodyPr/>
        <a:lstStyle/>
        <a:p>
          <a:endParaRPr lang="en-US"/>
        </a:p>
      </dgm:t>
    </dgm:pt>
    <dgm:pt modelId="{11C40088-D1ED-4AD6-8A3D-284FBA5BBBC3}" type="pres">
      <dgm:prSet presAssocID="{7C9396AE-CBBE-4BA5-B388-4DECFDAF780B}" presName="root" presStyleCnt="0">
        <dgm:presLayoutVars>
          <dgm:dir/>
          <dgm:resizeHandles val="exact"/>
        </dgm:presLayoutVars>
      </dgm:prSet>
      <dgm:spPr/>
    </dgm:pt>
    <dgm:pt modelId="{D52C904C-C700-49AE-8E0C-415D46C83F5F}" type="pres">
      <dgm:prSet presAssocID="{DF4DE65A-14F1-4012-9B5D-4F7325FB8073}" presName="compNode" presStyleCnt="0"/>
      <dgm:spPr/>
    </dgm:pt>
    <dgm:pt modelId="{1C58B9AE-DDE0-4662-BA7B-5CE989942072}" type="pres">
      <dgm:prSet presAssocID="{DF4DE65A-14F1-4012-9B5D-4F7325FB8073}" presName="iconBgRect" presStyleLbl="bgShp" presStyleIdx="0" presStyleCnt="2"/>
      <dgm:spPr/>
    </dgm:pt>
    <dgm:pt modelId="{FA4334A5-F095-454B-9C09-708D3106553A}" type="pres">
      <dgm:prSet presAssocID="{DF4DE65A-14F1-4012-9B5D-4F7325FB8073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idge scene"/>
        </a:ext>
      </dgm:extLst>
    </dgm:pt>
    <dgm:pt modelId="{8435F683-C67F-47F6-9B48-67EF166F9DDC}" type="pres">
      <dgm:prSet presAssocID="{DF4DE65A-14F1-4012-9B5D-4F7325FB8073}" presName="spaceRect" presStyleCnt="0"/>
      <dgm:spPr/>
    </dgm:pt>
    <dgm:pt modelId="{11ABF6AE-E47B-497C-B7EF-275493CA3AEA}" type="pres">
      <dgm:prSet presAssocID="{DF4DE65A-14F1-4012-9B5D-4F7325FB8073}" presName="textRect" presStyleLbl="revTx" presStyleIdx="0" presStyleCnt="2">
        <dgm:presLayoutVars>
          <dgm:chMax val="1"/>
          <dgm:chPref val="1"/>
        </dgm:presLayoutVars>
      </dgm:prSet>
      <dgm:spPr/>
    </dgm:pt>
    <dgm:pt modelId="{3BA76AD3-661E-456C-B97A-E21916F2E4BD}" type="pres">
      <dgm:prSet presAssocID="{9B776C5F-DDA1-4466-A8AB-F19F9FCD94E0}" presName="sibTrans" presStyleCnt="0"/>
      <dgm:spPr/>
    </dgm:pt>
    <dgm:pt modelId="{5129140B-FCF1-48FE-9DAD-FA1E28D8EB08}" type="pres">
      <dgm:prSet presAssocID="{B3F11CFF-8464-4618-8BEB-268EA3B2433C}" presName="compNode" presStyleCnt="0"/>
      <dgm:spPr/>
    </dgm:pt>
    <dgm:pt modelId="{28C98120-B30D-4AE5-ADC4-0582755C6F52}" type="pres">
      <dgm:prSet presAssocID="{B3F11CFF-8464-4618-8BEB-268EA3B2433C}" presName="iconBgRect" presStyleLbl="bgShp" presStyleIdx="1" presStyleCnt="2"/>
      <dgm:spPr/>
    </dgm:pt>
    <dgm:pt modelId="{46D3434C-BA61-41C9-8016-F01D40A9755A}" type="pres">
      <dgm:prSet presAssocID="{B3F11CFF-8464-4618-8BEB-268EA3B2433C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ontosaurus"/>
        </a:ext>
      </dgm:extLst>
    </dgm:pt>
    <dgm:pt modelId="{F44EDB19-E545-445F-9967-8D807823A7BD}" type="pres">
      <dgm:prSet presAssocID="{B3F11CFF-8464-4618-8BEB-268EA3B2433C}" presName="spaceRect" presStyleCnt="0"/>
      <dgm:spPr/>
    </dgm:pt>
    <dgm:pt modelId="{CDA5637F-6590-4B20-9D9B-080DA24A1EE4}" type="pres">
      <dgm:prSet presAssocID="{B3F11CFF-8464-4618-8BEB-268EA3B2433C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101BA721-691C-42B5-9423-879102BD2C5B}" type="presOf" srcId="{B3F11CFF-8464-4618-8BEB-268EA3B2433C}" destId="{CDA5637F-6590-4B20-9D9B-080DA24A1EE4}" srcOrd="0" destOrd="0" presId="urn:microsoft.com/office/officeart/2018/5/layout/IconCircleLabelList"/>
    <dgm:cxn modelId="{97B9E421-C0D9-454E-86AA-C24C0DBBAE2D}" srcId="{7C9396AE-CBBE-4BA5-B388-4DECFDAF780B}" destId="{B3F11CFF-8464-4618-8BEB-268EA3B2433C}" srcOrd="1" destOrd="0" parTransId="{892A61B1-CBB9-4E61-AD4B-44C3D2787B5C}" sibTransId="{BBA4BB31-ECA1-4CBF-8808-9D377FB5A7A9}"/>
    <dgm:cxn modelId="{085B7835-9ADD-4A81-A475-1FFC8D76E778}" srcId="{7C9396AE-CBBE-4BA5-B388-4DECFDAF780B}" destId="{DF4DE65A-14F1-4012-9B5D-4F7325FB8073}" srcOrd="0" destOrd="0" parTransId="{69A9B0CE-7FFE-4F04-8B36-8CAAD55FC894}" sibTransId="{9B776C5F-DDA1-4466-A8AB-F19F9FCD94E0}"/>
    <dgm:cxn modelId="{32A48972-1501-4B73-ABFB-8685DAF7980A}" type="presOf" srcId="{DF4DE65A-14F1-4012-9B5D-4F7325FB8073}" destId="{11ABF6AE-E47B-497C-B7EF-275493CA3AEA}" srcOrd="0" destOrd="0" presId="urn:microsoft.com/office/officeart/2018/5/layout/IconCircleLabelList"/>
    <dgm:cxn modelId="{FCFE00D5-43C7-4E65-9BA1-A8990D9618B7}" type="presOf" srcId="{7C9396AE-CBBE-4BA5-B388-4DECFDAF780B}" destId="{11C40088-D1ED-4AD6-8A3D-284FBA5BBBC3}" srcOrd="0" destOrd="0" presId="urn:microsoft.com/office/officeart/2018/5/layout/IconCircleLabelList"/>
    <dgm:cxn modelId="{5A6306B1-4271-42CB-9DE0-F9EC2DC3E082}" type="presParOf" srcId="{11C40088-D1ED-4AD6-8A3D-284FBA5BBBC3}" destId="{D52C904C-C700-49AE-8E0C-415D46C83F5F}" srcOrd="0" destOrd="0" presId="urn:microsoft.com/office/officeart/2018/5/layout/IconCircleLabelList"/>
    <dgm:cxn modelId="{3963C802-4DC9-4548-8C95-D389E4D25629}" type="presParOf" srcId="{D52C904C-C700-49AE-8E0C-415D46C83F5F}" destId="{1C58B9AE-DDE0-4662-BA7B-5CE989942072}" srcOrd="0" destOrd="0" presId="urn:microsoft.com/office/officeart/2018/5/layout/IconCircleLabelList"/>
    <dgm:cxn modelId="{F36D3F58-A710-43A5-B971-2F0B7D165098}" type="presParOf" srcId="{D52C904C-C700-49AE-8E0C-415D46C83F5F}" destId="{FA4334A5-F095-454B-9C09-708D3106553A}" srcOrd="1" destOrd="0" presId="urn:microsoft.com/office/officeart/2018/5/layout/IconCircleLabelList"/>
    <dgm:cxn modelId="{B1D31819-747A-49A6-9CB0-99875B2F0AC5}" type="presParOf" srcId="{D52C904C-C700-49AE-8E0C-415D46C83F5F}" destId="{8435F683-C67F-47F6-9B48-67EF166F9DDC}" srcOrd="2" destOrd="0" presId="urn:microsoft.com/office/officeart/2018/5/layout/IconCircleLabelList"/>
    <dgm:cxn modelId="{438FE716-BC63-4F30-B365-F0A198AEE9D1}" type="presParOf" srcId="{D52C904C-C700-49AE-8E0C-415D46C83F5F}" destId="{11ABF6AE-E47B-497C-B7EF-275493CA3AEA}" srcOrd="3" destOrd="0" presId="urn:microsoft.com/office/officeart/2018/5/layout/IconCircleLabelList"/>
    <dgm:cxn modelId="{65262AE7-AA16-486E-91A8-C2F6424BD11F}" type="presParOf" srcId="{11C40088-D1ED-4AD6-8A3D-284FBA5BBBC3}" destId="{3BA76AD3-661E-456C-B97A-E21916F2E4BD}" srcOrd="1" destOrd="0" presId="urn:microsoft.com/office/officeart/2018/5/layout/IconCircleLabelList"/>
    <dgm:cxn modelId="{E4EFC75F-6E01-48DF-94D3-DBBDE692CB65}" type="presParOf" srcId="{11C40088-D1ED-4AD6-8A3D-284FBA5BBBC3}" destId="{5129140B-FCF1-48FE-9DAD-FA1E28D8EB08}" srcOrd="2" destOrd="0" presId="urn:microsoft.com/office/officeart/2018/5/layout/IconCircleLabelList"/>
    <dgm:cxn modelId="{CE8ADF09-6D6F-4AA9-9F7E-E765ADAC19DE}" type="presParOf" srcId="{5129140B-FCF1-48FE-9DAD-FA1E28D8EB08}" destId="{28C98120-B30D-4AE5-ADC4-0582755C6F52}" srcOrd="0" destOrd="0" presId="urn:microsoft.com/office/officeart/2018/5/layout/IconCircleLabelList"/>
    <dgm:cxn modelId="{119DB093-A12D-419A-9179-329DDD5CE23E}" type="presParOf" srcId="{5129140B-FCF1-48FE-9DAD-FA1E28D8EB08}" destId="{46D3434C-BA61-41C9-8016-F01D40A9755A}" srcOrd="1" destOrd="0" presId="urn:microsoft.com/office/officeart/2018/5/layout/IconCircleLabelList"/>
    <dgm:cxn modelId="{1EBC64CD-6C03-43B3-A028-50CA166C7E03}" type="presParOf" srcId="{5129140B-FCF1-48FE-9DAD-FA1E28D8EB08}" destId="{F44EDB19-E545-445F-9967-8D807823A7BD}" srcOrd="2" destOrd="0" presId="urn:microsoft.com/office/officeart/2018/5/layout/IconCircleLabelList"/>
    <dgm:cxn modelId="{02E3CA84-127D-40A9-BEA3-3A2C519C257C}" type="presParOf" srcId="{5129140B-FCF1-48FE-9DAD-FA1E28D8EB08}" destId="{CDA5637F-6590-4B20-9D9B-080DA24A1EE4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C7807C-5DA0-497F-83E2-203514371CE4}">
      <dsp:nvSpPr>
        <dsp:cNvPr id="0" name=""/>
        <dsp:cNvSpPr/>
      </dsp:nvSpPr>
      <dsp:spPr>
        <a:xfrm>
          <a:off x="1283" y="674410"/>
          <a:ext cx="5006206" cy="300372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ctr" defTabSz="1911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b="0" i="1" u="none" kern="1200">
              <a:latin typeface="+mn-lt"/>
            </a:rPr>
            <a:t>A ladybird might eat more than 5,000 insects in its lifetime!</a:t>
          </a:r>
          <a:endParaRPr lang="en-US" sz="4300" b="0" i="1" u="none" kern="1200">
            <a:latin typeface="+mn-lt"/>
          </a:endParaRPr>
        </a:p>
      </dsp:txBody>
      <dsp:txXfrm>
        <a:off x="1283" y="674410"/>
        <a:ext cx="5006206" cy="3003723"/>
      </dsp:txXfrm>
    </dsp:sp>
    <dsp:sp modelId="{0BDC5DA5-5065-438D-B0AF-49C95B5088F8}">
      <dsp:nvSpPr>
        <dsp:cNvPr id="0" name=""/>
        <dsp:cNvSpPr/>
      </dsp:nvSpPr>
      <dsp:spPr>
        <a:xfrm>
          <a:off x="5508110" y="674410"/>
          <a:ext cx="5006206" cy="300372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ctr" defTabSz="1911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b="0" kern="1200" dirty="0"/>
            <a:t>Fruit flies were the first living creatures to be sent into space</a:t>
          </a:r>
          <a:r>
            <a:rPr lang="en-GB" sz="4300" kern="1200" dirty="0"/>
            <a:t>.</a:t>
          </a:r>
          <a:endParaRPr lang="en-US" sz="4300" kern="1200" dirty="0"/>
        </a:p>
      </dsp:txBody>
      <dsp:txXfrm>
        <a:off x="5508110" y="674410"/>
        <a:ext cx="5006206" cy="300372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501007-D196-4C6C-AAF1-E174C4DEC0A9}">
      <dsp:nvSpPr>
        <dsp:cNvPr id="0" name=""/>
        <dsp:cNvSpPr/>
      </dsp:nvSpPr>
      <dsp:spPr>
        <a:xfrm>
          <a:off x="1212569" y="617281"/>
          <a:ext cx="1300252" cy="130025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"/>
              </a:ext>
            </a:extLst>
          </a:blip>
          <a:srcRect/>
          <a:stretch>
            <a:fillRect l="-17000" r="-17000"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F1E5B6-132C-462C-8A0C-A66722B928D1}">
      <dsp:nvSpPr>
        <dsp:cNvPr id="0" name=""/>
        <dsp:cNvSpPr/>
      </dsp:nvSpPr>
      <dsp:spPr>
        <a:xfrm>
          <a:off x="417971" y="2385262"/>
          <a:ext cx="2889450" cy="135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kern="1200" dirty="0"/>
            <a:t>The stag beetle is the largest species of insect to be found in the UK.</a:t>
          </a:r>
          <a:endParaRPr lang="en-US" sz="2400" b="0" kern="1200" dirty="0"/>
        </a:p>
      </dsp:txBody>
      <dsp:txXfrm>
        <a:off x="417971" y="2385262"/>
        <a:ext cx="2889450" cy="1350000"/>
      </dsp:txXfrm>
    </dsp:sp>
    <dsp:sp modelId="{B77A034C-1660-4C2B-B4B4-493C90FDC82F}">
      <dsp:nvSpPr>
        <dsp:cNvPr id="0" name=""/>
        <dsp:cNvSpPr/>
      </dsp:nvSpPr>
      <dsp:spPr>
        <a:xfrm>
          <a:off x="4607673" y="617281"/>
          <a:ext cx="1300252" cy="130025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148671-67BE-475E-8860-FA3508855F5A}">
      <dsp:nvSpPr>
        <dsp:cNvPr id="0" name=""/>
        <dsp:cNvSpPr/>
      </dsp:nvSpPr>
      <dsp:spPr>
        <a:xfrm>
          <a:off x="3813075" y="2385262"/>
          <a:ext cx="2889450" cy="135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0" kern="1200" dirty="0"/>
            <a:t>Caterpillars have 12 eyes!</a:t>
          </a:r>
          <a:endParaRPr lang="en-US" sz="3300" b="0" kern="1200" dirty="0"/>
        </a:p>
      </dsp:txBody>
      <dsp:txXfrm>
        <a:off x="3813075" y="2385262"/>
        <a:ext cx="2889450" cy="1350000"/>
      </dsp:txXfrm>
    </dsp:sp>
    <dsp:sp modelId="{633BE5BD-CD67-41EC-B405-8F05066EBC77}">
      <dsp:nvSpPr>
        <dsp:cNvPr id="0" name=""/>
        <dsp:cNvSpPr/>
      </dsp:nvSpPr>
      <dsp:spPr>
        <a:xfrm>
          <a:off x="8002777" y="617281"/>
          <a:ext cx="1300252" cy="130025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/>
          <a:stretch>
            <a:fillRect l="-19000" r="-19000"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A8AE2A-EAFA-49A8-858A-C0DCF7300A08}">
      <dsp:nvSpPr>
        <dsp:cNvPr id="0" name=""/>
        <dsp:cNvSpPr/>
      </dsp:nvSpPr>
      <dsp:spPr>
        <a:xfrm>
          <a:off x="7208178" y="2385262"/>
          <a:ext cx="2889450" cy="135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0" kern="1200" dirty="0"/>
            <a:t>Butterflies taste with their feet.</a:t>
          </a:r>
          <a:endParaRPr lang="en-US" sz="3300" b="0" kern="1200" dirty="0"/>
        </a:p>
      </dsp:txBody>
      <dsp:txXfrm>
        <a:off x="7208178" y="2385262"/>
        <a:ext cx="2889450" cy="135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58B9AE-DDE0-4662-BA7B-5CE989942072}">
      <dsp:nvSpPr>
        <dsp:cNvPr id="0" name=""/>
        <dsp:cNvSpPr/>
      </dsp:nvSpPr>
      <dsp:spPr>
        <a:xfrm>
          <a:off x="2044800" y="308771"/>
          <a:ext cx="2196000" cy="2196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4334A5-F095-454B-9C09-708D3106553A}">
      <dsp:nvSpPr>
        <dsp:cNvPr id="0" name=""/>
        <dsp:cNvSpPr/>
      </dsp:nvSpPr>
      <dsp:spPr>
        <a:xfrm>
          <a:off x="2512800" y="776771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ABF6AE-E47B-497C-B7EF-275493CA3AEA}">
      <dsp:nvSpPr>
        <dsp:cNvPr id="0" name=""/>
        <dsp:cNvSpPr/>
      </dsp:nvSpPr>
      <dsp:spPr>
        <a:xfrm>
          <a:off x="1342800" y="3188772"/>
          <a:ext cx="3600000" cy="85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b="0" kern="1200" dirty="0"/>
            <a:t>Greater water boatmen breathe through their bottom!</a:t>
          </a:r>
          <a:endParaRPr lang="en-US" sz="2000" b="0" kern="1200" dirty="0"/>
        </a:p>
      </dsp:txBody>
      <dsp:txXfrm>
        <a:off x="1342800" y="3188772"/>
        <a:ext cx="3600000" cy="855000"/>
      </dsp:txXfrm>
    </dsp:sp>
    <dsp:sp modelId="{28C98120-B30D-4AE5-ADC4-0582755C6F52}">
      <dsp:nvSpPr>
        <dsp:cNvPr id="0" name=""/>
        <dsp:cNvSpPr/>
      </dsp:nvSpPr>
      <dsp:spPr>
        <a:xfrm>
          <a:off x="6274800" y="308771"/>
          <a:ext cx="2196000" cy="2196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D3434C-BA61-41C9-8016-F01D40A9755A}">
      <dsp:nvSpPr>
        <dsp:cNvPr id="0" name=""/>
        <dsp:cNvSpPr/>
      </dsp:nvSpPr>
      <dsp:spPr>
        <a:xfrm>
          <a:off x="6742800" y="776771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A5637F-6590-4B20-9D9B-080DA24A1EE4}">
      <dsp:nvSpPr>
        <dsp:cNvPr id="0" name=""/>
        <dsp:cNvSpPr/>
      </dsp:nvSpPr>
      <dsp:spPr>
        <a:xfrm>
          <a:off x="5572800" y="3188772"/>
          <a:ext cx="3600000" cy="85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b="0" kern="1200" dirty="0"/>
            <a:t>Grasshoppers</a:t>
          </a:r>
          <a:r>
            <a:rPr lang="en-GB" sz="2400" kern="1200" dirty="0"/>
            <a:t> existed before dinosaurs!</a:t>
          </a:r>
          <a:endParaRPr lang="en-US" sz="2400" kern="1200" dirty="0"/>
        </a:p>
      </dsp:txBody>
      <dsp:txXfrm>
        <a:off x="5572800" y="3188772"/>
        <a:ext cx="3600000" cy="855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A705B-D61F-4A86-8962-E076C993D795}" type="datetimeFigureOut">
              <a:rPr lang="en-GB" smtClean="0"/>
              <a:t>27/05/2020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43862-88F2-4DDB-8802-D43AB87EF2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35920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A705B-D61F-4A86-8962-E076C993D795}" type="datetimeFigureOut">
              <a:rPr lang="en-GB" smtClean="0"/>
              <a:t>27/05/2020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43862-88F2-4DDB-8802-D43AB87EF2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91743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A705B-D61F-4A86-8962-E076C993D795}" type="datetimeFigureOut">
              <a:rPr lang="en-GB" smtClean="0"/>
              <a:t>27/05/2020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43862-88F2-4DDB-8802-D43AB87EF2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8449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A705B-D61F-4A86-8962-E076C993D795}" type="datetimeFigureOut">
              <a:rPr lang="en-GB" smtClean="0"/>
              <a:t>27/05/2020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43862-88F2-4DDB-8802-D43AB87EF2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92284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A705B-D61F-4A86-8962-E076C993D795}" type="datetimeFigureOut">
              <a:rPr lang="en-GB" smtClean="0"/>
              <a:t>27/05/2020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43862-88F2-4DDB-8802-D43AB87EF2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37117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A705B-D61F-4A86-8962-E076C993D795}" type="datetimeFigureOut">
              <a:rPr lang="en-GB" smtClean="0"/>
              <a:t>27/05/2020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43862-88F2-4DDB-8802-D43AB87EF2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7107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A705B-D61F-4A86-8962-E076C993D795}" type="datetimeFigureOut">
              <a:rPr lang="en-GB" smtClean="0"/>
              <a:t>27/05/2020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43862-88F2-4DDB-8802-D43AB87EF2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83660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A705B-D61F-4A86-8962-E076C993D795}" type="datetimeFigureOut">
              <a:rPr lang="en-GB" smtClean="0"/>
              <a:t>27/05/2020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43862-88F2-4DDB-8802-D43AB87EF2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07844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A705B-D61F-4A86-8962-E076C993D795}" type="datetimeFigureOut">
              <a:rPr lang="en-GB" smtClean="0"/>
              <a:t>27/05/2020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43862-88F2-4DDB-8802-D43AB87EF2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15505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A705B-D61F-4A86-8962-E076C993D795}" type="datetimeFigureOut">
              <a:rPr lang="en-GB" smtClean="0"/>
              <a:t>27/05/2020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43862-88F2-4DDB-8802-D43AB87EF2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93723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A705B-D61F-4A86-8962-E076C993D795}" type="datetimeFigureOut">
              <a:rPr lang="en-GB" smtClean="0"/>
              <a:t>27/05/2020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43862-88F2-4DDB-8802-D43AB87EF2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62269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A705B-D61F-4A86-8962-E076C993D795}" type="datetimeFigureOut">
              <a:rPr lang="en-GB" smtClean="0"/>
              <a:t>27/05/2020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43862-88F2-4DDB-8802-D43AB87EF2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60230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A705B-D61F-4A86-8962-E076C993D795}" type="datetimeFigureOut">
              <a:rPr lang="en-GB" smtClean="0"/>
              <a:t>27/05/2020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43862-88F2-4DDB-8802-D43AB87EF2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197917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A705B-D61F-4A86-8962-E076C993D795}" type="datetimeFigureOut">
              <a:rPr lang="en-GB" smtClean="0"/>
              <a:t>27/05/2020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43862-88F2-4DDB-8802-D43AB87EF2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99239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A705B-D61F-4A86-8962-E076C993D795}" type="datetimeFigureOut">
              <a:rPr lang="en-GB" smtClean="0"/>
              <a:t>27/05/2020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43862-88F2-4DDB-8802-D43AB87EF2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146155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A705B-D61F-4A86-8962-E076C993D795}" type="datetimeFigureOut">
              <a:rPr lang="en-GB" smtClean="0"/>
              <a:t>27/05/2020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43862-88F2-4DDB-8802-D43AB87EF2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48227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A705B-D61F-4A86-8962-E076C993D795}" type="datetimeFigureOut">
              <a:rPr lang="en-GB" smtClean="0"/>
              <a:t>27/05/2020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43862-88F2-4DDB-8802-D43AB87EF2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773563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A705B-D61F-4A86-8962-E076C993D795}" type="datetimeFigureOut">
              <a:rPr lang="en-GB" smtClean="0"/>
              <a:t>27/05/2020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43862-88F2-4DDB-8802-D43AB87EF2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102626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A705B-D61F-4A86-8962-E076C993D795}" type="datetimeFigureOut">
              <a:rPr lang="en-GB" smtClean="0"/>
              <a:t>27/05/2020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43862-88F2-4DDB-8802-D43AB87EF2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32287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A705B-D61F-4A86-8962-E076C993D795}" type="datetimeFigureOut">
              <a:rPr lang="en-GB" smtClean="0"/>
              <a:t>27/05/2020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43862-88F2-4DDB-8802-D43AB87EF2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947607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A705B-D61F-4A86-8962-E076C993D795}" type="datetimeFigureOut">
              <a:rPr lang="en-GB" smtClean="0"/>
              <a:t>27/05/2020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43862-88F2-4DDB-8802-D43AB87EF2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389169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A705B-D61F-4A86-8962-E076C993D795}" type="datetimeFigureOut">
              <a:rPr lang="en-GB" smtClean="0"/>
              <a:t>27/05/2020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543862-88F2-4DDB-8802-D43AB87EF2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21112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9A705B-D61F-4A86-8962-E076C993D795}" type="datetimeFigureOut">
              <a:rPr lang="en-GB" smtClean="0"/>
              <a:t>27/05/2020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543862-88F2-4DDB-8802-D43AB87EF2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3531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9A705B-D61F-4A86-8962-E076C993D795}" type="datetimeFigureOut">
              <a:rPr lang="en-GB" smtClean="0"/>
              <a:t>27/05/2020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543862-88F2-4DDB-8802-D43AB87EF2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1700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37" r:id="rId1"/>
    <p:sldLayoutId id="2147483938" r:id="rId2"/>
    <p:sldLayoutId id="2147483939" r:id="rId3"/>
    <p:sldLayoutId id="2147483940" r:id="rId4"/>
    <p:sldLayoutId id="2147483941" r:id="rId5"/>
    <p:sldLayoutId id="2147483942" r:id="rId6"/>
    <p:sldLayoutId id="2147483943" r:id="rId7"/>
    <p:sldLayoutId id="2147483944" r:id="rId8"/>
    <p:sldLayoutId id="2147483945" r:id="rId9"/>
    <p:sldLayoutId id="2147483946" r:id="rId10"/>
    <p:sldLayoutId id="214748394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cid:CFE292C0-C384-4394-9B19-57909E943C55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cid:A90E4979-1B1A-4474-BF1E-CF4A0F9C05B8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cid:2B2B5808-C998-4BA2-A573-77B6108E383C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mp"/><Relationship Id="rId2" Type="http://schemas.openxmlformats.org/officeDocument/2006/relationships/image" Target="../media/image4.tmp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cid:E7C2BBC9-F0FA-4D42-A44E-1392CB0320D9-L0-001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cid:E91F62BD-3DEB-4613-84DB-16DC3D2912B0-L0-001" TargetMode="Externa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mp"/><Relationship Id="rId2" Type="http://schemas.openxmlformats.org/officeDocument/2006/relationships/image" Target="../media/image8.tmp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cid:3C5078C1-EDEC-4CB0-B737-7F8A91B7C83E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cid:1EC7CA3E-5FC6-4A25-81DA-E2543B75026E-L0-001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5" Type="http://schemas.openxmlformats.org/officeDocument/2006/relationships/image" Target="cid:D19E1AC2-F50C-4781-8113-A7C485D94526-L0-001" TargetMode="External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cid:8D0AAF18-67E8-466A-B34C-349AEC1D2A7D-L0-001" TargetMode="Externa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cid:0BD543CC-2DE9-4F36-AC66-04544A4F20B5-L0-001" TargetMode="Externa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5" Type="http://schemas.openxmlformats.org/officeDocument/2006/relationships/image" Target="cid:33552723-DCE9-4EE8-A1F7-87C2E630243C-L0-001" TargetMode="External"/><Relationship Id="rId4" Type="http://schemas.openxmlformats.org/officeDocument/2006/relationships/image" Target="../media/image1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cid:7D768E6E-3FA7-4D80-AA13-A1021D9C0338-L0-001" TargetMode="External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5" Type="http://schemas.openxmlformats.org/officeDocument/2006/relationships/image" Target="cid:08E3D2D1-4ACC-4B1F-A3EF-C8DF6482F5BA-L0-001" TargetMode="External"/><Relationship Id="rId4" Type="http://schemas.openxmlformats.org/officeDocument/2006/relationships/image" Target="../media/image17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tmp"/><Relationship Id="rId2" Type="http://schemas.openxmlformats.org/officeDocument/2006/relationships/image" Target="../media/image18.tmp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tmp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tmp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3.xml"/><Relationship Id="rId5" Type="http://schemas.openxmlformats.org/officeDocument/2006/relationships/image" Target="cid:2F76359D-79DE-4B72-B96D-D83A2F73A48D-L0-001" TargetMode="External"/><Relationship Id="rId4" Type="http://schemas.openxmlformats.org/officeDocument/2006/relationships/image" Target="../media/image33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3.xml"/><Relationship Id="rId5" Type="http://schemas.openxmlformats.org/officeDocument/2006/relationships/image" Target="cid:0361F6A5-2BE8-4F10-8215-3616BB61F0E0-L0-001" TargetMode="External"/><Relationship Id="rId4" Type="http://schemas.openxmlformats.org/officeDocument/2006/relationships/image" Target="../media/image36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3.xml"/><Relationship Id="rId5" Type="http://schemas.openxmlformats.org/officeDocument/2006/relationships/image" Target="cid:3A1EDAA5-A2CB-4345-BDFC-DA24B03FB463-L0-001" TargetMode="External"/><Relationship Id="rId4" Type="http://schemas.openxmlformats.org/officeDocument/2006/relationships/image" Target="../media/image39.jpe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tmp"/><Relationship Id="rId2" Type="http://schemas.openxmlformats.org/officeDocument/2006/relationships/image" Target="../media/image40.tmp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3.xml"/><Relationship Id="rId4" Type="http://schemas.openxmlformats.org/officeDocument/2006/relationships/image" Target="cid:DF8380A6-AB10-4FF6-9C3E-27322A5F630A-L0-001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cid:18640473-0A92-4C37-A6D7-0E59AE53472F-L0-001" TargetMode="External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13.xml"/><Relationship Id="rId5" Type="http://schemas.openxmlformats.org/officeDocument/2006/relationships/image" Target="cid:C51BE3B3-A241-4D42-9CDF-23F43FF4F43C-L0-001" TargetMode="External"/><Relationship Id="rId4" Type="http://schemas.openxmlformats.org/officeDocument/2006/relationships/image" Target="../media/image45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cid:8069EAD8-02DB-438D-BD6C-252F60C4BCC4-L0-001" TargetMode="External"/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13.xml"/><Relationship Id="rId5" Type="http://schemas.openxmlformats.org/officeDocument/2006/relationships/image" Target="cid:8CA6C3E9-542D-4F9E-A7A5-51AF5035D0C6-L0-001" TargetMode="External"/><Relationship Id="rId4" Type="http://schemas.openxmlformats.org/officeDocument/2006/relationships/image" Target="../media/image47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cid:E7E26D5B-A943-4261-BE1A-551FA9861F35-L0-001" TargetMode="External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13.xml"/><Relationship Id="rId5" Type="http://schemas.openxmlformats.org/officeDocument/2006/relationships/image" Target="cid:452661ED-E642-48EC-ABB8-160B731B8591-L0-001" TargetMode="External"/><Relationship Id="rId4" Type="http://schemas.openxmlformats.org/officeDocument/2006/relationships/image" Target="../media/image49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cid:0040D269-C299-4928-9418-DC82FA36B7D0-L0-001" TargetMode="External"/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13.xml"/><Relationship Id="rId5" Type="http://schemas.openxmlformats.org/officeDocument/2006/relationships/image" Target="cid:36D1961A-EEFD-4AF9-B461-D29C451FBDA6-L0-001" TargetMode="External"/><Relationship Id="rId4" Type="http://schemas.openxmlformats.org/officeDocument/2006/relationships/image" Target="../media/image51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cid:42DC8205-6DAA-4754-B71C-7A1DBDB3D7A6-L0-001" TargetMode="External"/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78E44EA-BB18-4328-96CF-5A2BD7E64834}"/>
              </a:ext>
            </a:extLst>
          </p:cNvPr>
          <p:cNvPicPr/>
          <p:nvPr/>
        </p:nvPicPr>
        <p:blipFill rotWithShape="1"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200"/>
          <a:stretch>
            <a:fillRect/>
          </a:stretch>
        </p:blipFill>
        <p:spPr bwMode="auto">
          <a:xfrm>
            <a:off x="3523488" y="10"/>
            <a:ext cx="8668512" cy="6857990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CB1D6C8-A128-4B83-B57C-7EF0D181EA8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4800"/>
              <a:t>Our journey on sustainability.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693D37-C0EE-4839-B365-E1BD13B7A5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/>
          </a:bodyPr>
          <a:lstStyle/>
          <a:p>
            <a:pPr algn="l"/>
            <a:r>
              <a:rPr lang="en-GB" sz="2000" dirty="0"/>
              <a:t>John Muir award 2020</a:t>
            </a: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4691330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278ADA9-6383-4BDD-80D2-8899A40268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84B7147-B0F6-40ED-B5A2-FF72BC8198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36D2DE0-0628-4A9A-A59D-7BA8B5EB3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48E405C9-94BE-41DA-928C-DEC9A8550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15929" y="148929"/>
            <a:ext cx="6560142" cy="656014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11CCCCB-8E7E-48DF-9FA2-A196C5F8B809}"/>
              </a:ext>
            </a:extLst>
          </p:cNvPr>
          <p:cNvSpPr/>
          <p:nvPr/>
        </p:nvSpPr>
        <p:spPr>
          <a:xfrm>
            <a:off x="3315031" y="1380754"/>
            <a:ext cx="5561938" cy="25135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b="1" kern="120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  <a:latin typeface="+mj-lt"/>
                <a:ea typeface="+mj-ea"/>
                <a:cs typeface="+mj-cs"/>
              </a:rPr>
              <a:t>Explore</a:t>
            </a:r>
          </a:p>
        </p:txBody>
      </p:sp>
      <p:sp>
        <p:nvSpPr>
          <p:cNvPr id="17" name="Arc 16">
            <a:extLst>
              <a:ext uri="{FF2B5EF4-FFF2-40B4-BE49-F238E27FC236}">
                <a16:creationId xmlns:a16="http://schemas.microsoft.com/office/drawing/2014/main" id="{D2091A72-D5BB-42AC-8FD3-F7747D9086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9222429" flipV="1">
            <a:off x="2494119" y="6170"/>
            <a:ext cx="6816262" cy="681626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6ED12BFC-A737-46AF-8411-481112D54B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0995" y="5310973"/>
            <a:ext cx="705948" cy="686798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089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0E1B253A-8BA3-4E54-9BC2-FA3C4428ACF1}"/>
              </a:ext>
            </a:extLst>
          </p:cNvPr>
          <p:cNvPicPr>
            <a:picLocks noGrp="1"/>
          </p:cNvPicPr>
          <p:nvPr>
            <p:ph idx="1"/>
          </p:nvPr>
        </p:nvPicPr>
        <p:blipFill rotWithShape="1"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7499" b="1"/>
          <a:stretch>
            <a:fillRect/>
          </a:stretch>
        </p:blipFill>
        <p:spPr bwMode="auto">
          <a:xfrm rot="5400000">
            <a:off x="5219952" y="-118181"/>
            <a:ext cx="6857999" cy="7094361"/>
          </a:xfrm>
          <a:prstGeom prst="rect">
            <a:avLst/>
          </a:prstGeom>
          <a:noFill/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A34066D6-1B59-4642-A86D-39464CEE97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527208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Arc 13">
            <a:extLst>
              <a:ext uri="{FF2B5EF4-FFF2-40B4-BE49-F238E27FC236}">
                <a16:creationId xmlns:a16="http://schemas.microsoft.com/office/drawing/2014/main" id="{18E928D9-3091-4385-B979-265D55AD02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03011">
            <a:off x="1718653" y="700861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4AE104-936C-46C6-AB8C-83EC8CF099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795509"/>
            <a:ext cx="4092525" cy="279860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>
                <a:solidFill>
                  <a:srgbClr val="FFFFFF"/>
                </a:solidFill>
              </a:rPr>
              <a:t>We went on an insect hunt…</a:t>
            </a: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7D602432-D774-4CF5-94E8-7D52D0105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1186" y="4626633"/>
            <a:ext cx="491961" cy="491961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BF9EBB4-5078-47B2-AAA0-DF4A88D81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27932" y="5011563"/>
            <a:ext cx="731558" cy="731558"/>
          </a:xfrm>
          <a:prstGeom prst="rect">
            <a:avLst/>
          </a:prstGeom>
          <a:noFill/>
          <a:ln w="127000">
            <a:solidFill>
              <a:schemeClr val="accent4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085119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6C5FA50-8D52-4617-AF91-5C7B1C835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7A664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87F471-7FFB-4DF8-AA24-53D1916C99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93496" y="618681"/>
            <a:ext cx="2613872" cy="479456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>
                <a:solidFill>
                  <a:srgbClr val="FFFFFF"/>
                </a:solidFill>
              </a:rPr>
              <a:t>Bugs under rocks. </a:t>
            </a:r>
            <a:br>
              <a:rPr lang="en-US" sz="3600">
                <a:solidFill>
                  <a:srgbClr val="FFFFFF"/>
                </a:solidFill>
              </a:rPr>
            </a:br>
            <a:r>
              <a:rPr lang="en-US" sz="3600">
                <a:solidFill>
                  <a:srgbClr val="FFFFFF"/>
                </a:solidFill>
              </a:rPr>
              <a:t>Isaac: ‘Mammy, do you think the bugs like dark and cold places?’</a:t>
            </a:r>
          </a:p>
        </p:txBody>
      </p:sp>
      <p:sp>
        <p:nvSpPr>
          <p:cNvPr id="11" name="Rounded Rectangle 9">
            <a:extLst>
              <a:ext uri="{FF2B5EF4-FFF2-40B4-BE49-F238E27FC236}">
                <a16:creationId xmlns:a16="http://schemas.microsoft.com/office/drawing/2014/main" id="{E223798C-12AD-4B0C-A50C-D676347D67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3354" y="484632"/>
            <a:ext cx="8129016" cy="5724144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piece of stone&#10;&#10;Description automatically generated">
            <a:extLst>
              <a:ext uri="{FF2B5EF4-FFF2-40B4-BE49-F238E27FC236}">
                <a16:creationId xmlns:a16="http://schemas.microsoft.com/office/drawing/2014/main" id="{0B38628F-779D-47F4-B853-8717B51DD694}"/>
              </a:ext>
            </a:extLst>
          </p:cNvPr>
          <p:cNvPicPr>
            <a:picLocks noGrp="1"/>
          </p:cNvPicPr>
          <p:nvPr>
            <p:ph idx="1"/>
          </p:nvPr>
        </p:nvPicPr>
        <p:blipFill rotWithShape="1"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499"/>
          <a:stretch>
            <a:fillRect/>
          </a:stretch>
        </p:blipFill>
        <p:spPr bwMode="auto">
          <a:xfrm>
            <a:off x="976251" y="942538"/>
            <a:ext cx="7163222" cy="4808332"/>
          </a:xfrm>
          <a:prstGeom prst="rect">
            <a:avLst/>
          </a:prstGeom>
          <a:noFill/>
          <a:effectLst/>
        </p:spPr>
      </p:pic>
    </p:spTree>
    <p:extLst>
      <p:ext uri="{BB962C8B-B14F-4D97-AF65-F5344CB8AC3E}">
        <p14:creationId xmlns:p14="http://schemas.microsoft.com/office/powerpoint/2010/main" val="42573272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8468727-63BE-4191-B4A6-C30C82C0E9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B05804-DAE1-4AD5-A0E9-D55769956C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412454"/>
            <a:ext cx="2381250" cy="2101850"/>
          </a:xfrm>
        </p:spPr>
        <p:txBody>
          <a:bodyPr>
            <a:normAutofit/>
          </a:bodyPr>
          <a:lstStyle/>
          <a:p>
            <a:r>
              <a:rPr lang="en-GB" sz="2800" dirty="0"/>
              <a:t>Searching the long grass 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D355BB6-1BB8-4828-B246-CFB31742D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34839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A52A9B9-B2B3-46F0-9D53-0EFF9905BF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245238" y="1452646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88CC5EF-0383-4063-B098-3581C9629D79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41" r="37681"/>
          <a:stretch/>
        </p:blipFill>
        <p:spPr bwMode="auto">
          <a:xfrm rot="5400000">
            <a:off x="1194287" y="1765342"/>
            <a:ext cx="3898370" cy="6286945"/>
          </a:xfrm>
          <a:prstGeom prst="rect">
            <a:avLst/>
          </a:prstGeom>
          <a:noFill/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6BF770C-D235-45E2-81A1-1031D02C7F91}"/>
              </a:ext>
            </a:extLst>
          </p:cNvPr>
          <p:cNvPicPr>
            <a:picLocks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7" r="6476"/>
          <a:stretch/>
        </p:blipFill>
        <p:spPr bwMode="auto">
          <a:xfrm rot="5400000">
            <a:off x="5810472" y="476473"/>
            <a:ext cx="6857999" cy="5905055"/>
          </a:xfrm>
          <a:prstGeom prst="rect">
            <a:avLst/>
          </a:prstGeom>
          <a:noFill/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D0B33815-098C-4349-9560-F298EECD4728}"/>
              </a:ext>
            </a:extLst>
          </p:cNvPr>
          <p:cNvSpPr txBox="1">
            <a:spLocks/>
          </p:cNvSpPr>
          <p:nvPr/>
        </p:nvSpPr>
        <p:spPr>
          <a:xfrm>
            <a:off x="3597975" y="410865"/>
            <a:ext cx="2381250" cy="21018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dirty="0"/>
              <a:t>Looking under the rocks </a:t>
            </a:r>
          </a:p>
        </p:txBody>
      </p:sp>
    </p:spTree>
    <p:extLst>
      <p:ext uri="{BB962C8B-B14F-4D97-AF65-F5344CB8AC3E}">
        <p14:creationId xmlns:p14="http://schemas.microsoft.com/office/powerpoint/2010/main" val="10306193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C624179-3932-4E06-88C5-FE0473028496}"/>
              </a:ext>
            </a:extLst>
          </p:cNvPr>
          <p:cNvPicPr>
            <a:picLocks noGrp="1"/>
          </p:cNvPicPr>
          <p:nvPr>
            <p:ph idx="1"/>
          </p:nvPr>
        </p:nvPicPr>
        <p:blipFill rotWithShape="1"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625"/>
          <a:stretch>
            <a:fillRect/>
          </a:stretch>
        </p:blipFill>
        <p:spPr bwMode="auto">
          <a:xfrm>
            <a:off x="20" y="10"/>
            <a:ext cx="6095980" cy="6857990"/>
          </a:xfrm>
          <a:prstGeom prst="rect">
            <a:avLst/>
          </a:prstGeom>
          <a:noFill/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4CA1927-A59F-40D0-A84F-5C2792BA878C}"/>
              </a:ext>
            </a:extLst>
          </p:cNvPr>
          <p:cNvPicPr/>
          <p:nvPr/>
        </p:nvPicPr>
        <p:blipFill rotWithShape="1">
          <a:blip r:embed="rId4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89" b="12036"/>
          <a:stretch>
            <a:fillRect/>
          </a:stretch>
        </p:blipFill>
        <p:spPr bwMode="auto">
          <a:xfrm>
            <a:off x="6096000" y="10"/>
            <a:ext cx="6096000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0839599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4D3D850-2041-4B7C-AED9-54DA385B1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5D660D2-9CCC-4ED6-964C-43202CD56414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3334"/>
          <a:stretch/>
        </p:blipFill>
        <p:spPr bwMode="auto">
          <a:xfrm rot="5400000">
            <a:off x="20" y="10"/>
            <a:ext cx="6095980" cy="6857990"/>
          </a:xfrm>
          <a:prstGeom prst="rect">
            <a:avLst/>
          </a:prstGeom>
          <a:noFill/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4855012-DE2A-4215-BF46-90E4D6798EDF}"/>
              </a:ext>
            </a:extLst>
          </p:cNvPr>
          <p:cNvPicPr>
            <a:picLocks noGrp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89" r="144"/>
          <a:stretch/>
        </p:blipFill>
        <p:spPr bwMode="auto">
          <a:xfrm rot="5400000">
            <a:off x="6096000" y="10"/>
            <a:ext cx="6096000" cy="6857990"/>
          </a:xfrm>
          <a:prstGeom prst="rect">
            <a:avLst/>
          </a:prstGeom>
          <a:noFill/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B497CCB5-5FC2-473C-AFCC-2430CEF1DF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409915" y="1742916"/>
            <a:ext cx="3372170" cy="337216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ame 13">
            <a:extLst>
              <a:ext uri="{FF2B5EF4-FFF2-40B4-BE49-F238E27FC236}">
                <a16:creationId xmlns:a16="http://schemas.microsoft.com/office/drawing/2014/main" id="{599C8C75-BFDF-44E7-A028-EEB5EDD588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971277" y="1304278"/>
            <a:ext cx="4249446" cy="4249444"/>
          </a:xfrm>
          <a:prstGeom prst="frame">
            <a:avLst>
              <a:gd name="adj1" fmla="val 1195"/>
            </a:avLst>
          </a:pr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32942F-2A18-4C05-B421-4131DDC5ED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6858" y="2761554"/>
            <a:ext cx="3618284" cy="1345720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800" kern="1200" dirty="0">
                <a:solidFill>
                  <a:srgbClr val="080808"/>
                </a:solidFill>
                <a:latin typeface="+mj-lt"/>
                <a:ea typeface="+mj-ea"/>
                <a:cs typeface="+mj-cs"/>
              </a:rPr>
              <a:t>Habitats</a:t>
            </a:r>
          </a:p>
        </p:txBody>
      </p:sp>
    </p:spTree>
    <p:extLst>
      <p:ext uri="{BB962C8B-B14F-4D97-AF65-F5344CB8AC3E}">
        <p14:creationId xmlns:p14="http://schemas.microsoft.com/office/powerpoint/2010/main" val="35831843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604413-FCDA-41DF-925B-ACE3DAEE06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3651467" cy="1676603"/>
          </a:xfrm>
        </p:spPr>
        <p:txBody>
          <a:bodyPr>
            <a:normAutofit/>
          </a:bodyPr>
          <a:lstStyle/>
          <a:p>
            <a:r>
              <a:rPr lang="en-GB" dirty="0"/>
              <a:t>Ants hiding</a:t>
            </a:r>
          </a:p>
        </p:txBody>
      </p:sp>
      <p:pic>
        <p:nvPicPr>
          <p:cNvPr id="4" name="Content Placeholder 3" descr="A close up of a rock&#10;&#10;Description automatically generated">
            <a:extLst>
              <a:ext uri="{FF2B5EF4-FFF2-40B4-BE49-F238E27FC236}">
                <a16:creationId xmlns:a16="http://schemas.microsoft.com/office/drawing/2014/main" id="{7BD15E46-D0CC-4E39-A167-EA0FE7E376EB}"/>
              </a:ext>
            </a:extLst>
          </p:cNvPr>
          <p:cNvPicPr>
            <a:picLocks/>
          </p:cNvPicPr>
          <p:nvPr/>
        </p:nvPicPr>
        <p:blipFill rotWithShape="1"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1899" b="-2"/>
          <a:stretch>
            <a:fillRect/>
          </a:stretch>
        </p:blipFill>
        <p:spPr bwMode="auto">
          <a:xfrm rot="5400000">
            <a:off x="4986528" y="-347472"/>
            <a:ext cx="6858000" cy="7552944"/>
          </a:xfrm>
          <a:prstGeom prst="rect">
            <a:avLst/>
          </a:prstGeom>
          <a:noFill/>
          <a:effectLst/>
        </p:spPr>
      </p:pic>
    </p:spTree>
    <p:extLst>
      <p:ext uri="{BB962C8B-B14F-4D97-AF65-F5344CB8AC3E}">
        <p14:creationId xmlns:p14="http://schemas.microsoft.com/office/powerpoint/2010/main" val="20826216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ABD776E-D44F-46B3-A0FE-9545E5EED5B5}"/>
              </a:ext>
            </a:extLst>
          </p:cNvPr>
          <p:cNvPicPr>
            <a:picLocks/>
          </p:cNvPicPr>
          <p:nvPr/>
        </p:nvPicPr>
        <p:blipFill rotWithShape="1"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18637"/>
          <a:stretch>
            <a:fillRect/>
          </a:stretch>
        </p:blipFill>
        <p:spPr bwMode="auto">
          <a:xfrm>
            <a:off x="321731" y="321732"/>
            <a:ext cx="5728548" cy="6214533"/>
          </a:xfrm>
          <a:prstGeom prst="rect">
            <a:avLst/>
          </a:prstGeom>
          <a:noFill/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1834584-E0B4-42A0-A113-383AABEAF20B}"/>
              </a:ext>
            </a:extLst>
          </p:cNvPr>
          <p:cNvPicPr/>
          <p:nvPr/>
        </p:nvPicPr>
        <p:blipFill rotWithShape="1">
          <a:blip r:embed="rId4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18637"/>
          <a:stretch>
            <a:fillRect/>
          </a:stretch>
        </p:blipFill>
        <p:spPr bwMode="auto">
          <a:xfrm>
            <a:off x="6141721" y="321732"/>
            <a:ext cx="5728547" cy="621453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363941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CD0BF72-0C4D-44AB-AA6C-FD2587C5D7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E34E37F-CDD7-488D-9379-07B24F6701B6}"/>
              </a:ext>
            </a:extLst>
          </p:cNvPr>
          <p:cNvPicPr>
            <a:picLocks noGrp="1"/>
          </p:cNvPicPr>
          <p:nvPr>
            <p:ph idx="1"/>
          </p:nvPr>
        </p:nvPicPr>
        <p:blipFill rotWithShape="1"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186" b="7440"/>
          <a:stretch>
            <a:fillRect/>
          </a:stretch>
        </p:blipFill>
        <p:spPr bwMode="auto">
          <a:xfrm>
            <a:off x="6096000" y="10"/>
            <a:ext cx="6096000" cy="6857990"/>
          </a:xfrm>
          <a:prstGeom prst="rect">
            <a:avLst/>
          </a:prstGeom>
          <a:noFill/>
        </p:spPr>
      </p:pic>
      <p:sp>
        <p:nvSpPr>
          <p:cNvPr id="11" name="Freeform 5">
            <a:extLst>
              <a:ext uri="{FF2B5EF4-FFF2-40B4-BE49-F238E27FC236}">
                <a16:creationId xmlns:a16="http://schemas.microsoft.com/office/drawing/2014/main" id="{5523C670-74D7-4ED8-BA51-B6FB65570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96000" y="1756600"/>
            <a:ext cx="1080325" cy="4736395"/>
          </a:xfrm>
          <a:custGeom>
            <a:avLst/>
            <a:gdLst>
              <a:gd name="T0" fmla="*/ 491 w 491"/>
              <a:gd name="T1" fmla="*/ 2247 h 2732"/>
              <a:gd name="T2" fmla="*/ 0 w 491"/>
              <a:gd name="T3" fmla="*/ 2732 h 2732"/>
              <a:gd name="T4" fmla="*/ 0 w 491"/>
              <a:gd name="T5" fmla="*/ 486 h 2732"/>
              <a:gd name="T6" fmla="*/ 491 w 491"/>
              <a:gd name="T7" fmla="*/ 0 h 2732"/>
              <a:gd name="T8" fmla="*/ 491 w 491"/>
              <a:gd name="T9" fmla="*/ 2247 h 27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91" h="2732">
                <a:moveTo>
                  <a:pt x="491" y="2247"/>
                </a:moveTo>
                <a:lnTo>
                  <a:pt x="0" y="2732"/>
                </a:lnTo>
                <a:lnTo>
                  <a:pt x="0" y="486"/>
                </a:lnTo>
                <a:lnTo>
                  <a:pt x="491" y="0"/>
                </a:lnTo>
                <a:lnTo>
                  <a:pt x="491" y="224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BAEEE533-7CA5-4134-A14A-8575F66C6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88570" y="1357766"/>
            <a:ext cx="687754" cy="430312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Freeform 7">
            <a:extLst>
              <a:ext uri="{FF2B5EF4-FFF2-40B4-BE49-F238E27FC236}">
                <a16:creationId xmlns:a16="http://schemas.microsoft.com/office/drawing/2014/main" id="{E64B7817-E956-406B-A85B-5AEF36B1F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90581" y="1135060"/>
            <a:ext cx="409371" cy="4169215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Rectangle 8">
            <a:extLst>
              <a:ext uri="{FF2B5EF4-FFF2-40B4-BE49-F238E27FC236}">
                <a16:creationId xmlns:a16="http://schemas.microsoft.com/office/drawing/2014/main" id="{92FC9C1F-8CBA-4083-8724-3735C556D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95528" y="1124043"/>
            <a:ext cx="6105065" cy="397812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641C37-3902-45E1-9A0A-9CD288A8BF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9917" y="1445775"/>
            <a:ext cx="5437074" cy="334243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>
                <a:solidFill>
                  <a:srgbClr val="FFFFFF"/>
                </a:solidFill>
              </a:rPr>
              <a:t>Gently lifting the rocks </a:t>
            </a:r>
          </a:p>
        </p:txBody>
      </p:sp>
    </p:spTree>
    <p:extLst>
      <p:ext uri="{BB962C8B-B14F-4D97-AF65-F5344CB8AC3E}">
        <p14:creationId xmlns:p14="http://schemas.microsoft.com/office/powerpoint/2010/main" val="30971134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7C5B99E-007A-47C6-BDC6-F8AC6D444AA1}"/>
              </a:ext>
            </a:extLst>
          </p:cNvPr>
          <p:cNvPicPr/>
          <p:nvPr/>
        </p:nvPicPr>
        <p:blipFill rotWithShape="1"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318" r="-1" b="9318"/>
          <a:stretch>
            <a:fillRect/>
          </a:stretch>
        </p:blipFill>
        <p:spPr bwMode="auto">
          <a:xfrm>
            <a:off x="321731" y="321732"/>
            <a:ext cx="5728548" cy="6214533"/>
          </a:xfrm>
          <a:prstGeom prst="rect">
            <a:avLst/>
          </a:prstGeom>
          <a:noFill/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236053F-D929-4B3C-B124-62630DEF4BE0}"/>
              </a:ext>
            </a:extLst>
          </p:cNvPr>
          <p:cNvPicPr>
            <a:picLocks/>
          </p:cNvPicPr>
          <p:nvPr/>
        </p:nvPicPr>
        <p:blipFill rotWithShape="1">
          <a:blip r:embed="rId4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183" r="-1" b="9454"/>
          <a:stretch>
            <a:fillRect/>
          </a:stretch>
        </p:blipFill>
        <p:spPr bwMode="auto">
          <a:xfrm>
            <a:off x="6141721" y="321732"/>
            <a:ext cx="5728547" cy="621453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6663328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169D286-F4D7-4C8B-A6BD-D05384C7F1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6">
            <a:extLst>
              <a:ext uri="{FF2B5EF4-FFF2-40B4-BE49-F238E27FC236}">
                <a16:creationId xmlns:a16="http://schemas.microsoft.com/office/drawing/2014/main" id="{39E8235E-135E-4261-8F54-2B316E493C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142164" y="610728"/>
            <a:ext cx="759618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D4ED8EC3-4D57-4620-93CE-4E6661F09A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144437" y="343079"/>
            <a:ext cx="482654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8E332CD-2E33-4B10-B3A7-787792DBB366}"/>
              </a:ext>
            </a:extLst>
          </p:cNvPr>
          <p:cNvPicPr/>
          <p:nvPr/>
        </p:nvPicPr>
        <p:blipFill rotWithShape="1"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729" r="1" b="7976"/>
          <a:stretch>
            <a:fillRect/>
          </a:stretch>
        </p:blipFill>
        <p:spPr bwMode="auto">
          <a:xfrm>
            <a:off x="-3046" y="340423"/>
            <a:ext cx="4630139" cy="5265795"/>
          </a:xfrm>
          <a:prstGeom prst="rect">
            <a:avLst/>
          </a:prstGeom>
          <a:noFill/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75F3DEA-6544-46F4-A806-279832A01327}"/>
              </a:ext>
            </a:extLst>
          </p:cNvPr>
          <p:cNvPicPr>
            <a:picLocks noGrp="1"/>
          </p:cNvPicPr>
          <p:nvPr>
            <p:ph idx="1"/>
          </p:nvPr>
        </p:nvPicPr>
        <p:blipFill rotWithShape="1">
          <a:blip r:embed="rId4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32" r="1" b="38037"/>
          <a:stretch>
            <a:fillRect/>
          </a:stretch>
        </p:blipFill>
        <p:spPr bwMode="auto">
          <a:xfrm>
            <a:off x="4901780" y="1071563"/>
            <a:ext cx="7290218" cy="524229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81696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278ADA9-6383-4BDD-80D2-8899A40268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84B7147-B0F6-40ED-B5A2-FF72BC8198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36D2DE0-0628-4A9A-A59D-7BA8B5EB3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48E405C9-94BE-41DA-928C-DEC9A8550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15929" y="148929"/>
            <a:ext cx="6560142" cy="656014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11CCCCB-8E7E-48DF-9FA2-A196C5F8B809}"/>
              </a:ext>
            </a:extLst>
          </p:cNvPr>
          <p:cNvSpPr/>
          <p:nvPr/>
        </p:nvSpPr>
        <p:spPr>
          <a:xfrm>
            <a:off x="3315031" y="1380754"/>
            <a:ext cx="5561938" cy="25135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b="1" kern="120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  <a:latin typeface="+mj-lt"/>
                <a:ea typeface="+mj-ea"/>
                <a:cs typeface="+mj-cs"/>
              </a:rPr>
              <a:t>Discover</a:t>
            </a:r>
          </a:p>
        </p:txBody>
      </p:sp>
      <p:sp>
        <p:nvSpPr>
          <p:cNvPr id="17" name="Arc 16">
            <a:extLst>
              <a:ext uri="{FF2B5EF4-FFF2-40B4-BE49-F238E27FC236}">
                <a16:creationId xmlns:a16="http://schemas.microsoft.com/office/drawing/2014/main" id="{D2091A72-D5BB-42AC-8FD3-F7747D9086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9222429" flipV="1">
            <a:off x="2494119" y="6170"/>
            <a:ext cx="6816262" cy="681626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6ED12BFC-A737-46AF-8411-481112D54B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0995" y="5310973"/>
            <a:ext cx="705948" cy="686798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92982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99AE2756-0FC4-4155-83E7-58AAAB63E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5689" y="477749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Rectangle 26">
            <a:extLst>
              <a:ext uri="{FF2B5EF4-FFF2-40B4-BE49-F238E27FC236}">
                <a16:creationId xmlns:a16="http://schemas.microsoft.com/office/drawing/2014/main" id="{247AB924-1B87-43FC-B7C7-B112D5C51A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78068" y="4633546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606D28-DEED-40C5-A9C2-4A4D072356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538" y="4756638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dirty="0">
                <a:solidFill>
                  <a:srgbClr val="FFFFFF"/>
                </a:solidFill>
              </a:rPr>
              <a:t>Using the bug identification tool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8FA6DF2-D31C-4719-976B-08A5FC32BF06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 bwMode="auto">
          <a:xfrm>
            <a:off x="908509" y="307731"/>
            <a:ext cx="2248670" cy="3997637"/>
          </a:xfrm>
          <a:prstGeom prst="rect">
            <a:avLst/>
          </a:prstGeom>
          <a:noFill/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1DC6686-C3D8-4BAB-B98A-361B9E84B0F9}"/>
              </a:ext>
            </a:extLst>
          </p:cNvPr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 bwMode="auto">
          <a:xfrm>
            <a:off x="4978056" y="307731"/>
            <a:ext cx="2248670" cy="3997637"/>
          </a:xfrm>
          <a:prstGeom prst="rect">
            <a:avLst/>
          </a:prstGeom>
          <a:noFill/>
        </p:spPr>
      </p:pic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818DC98F-4057-4645-B948-F604F39A9C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53400" y="477749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BD7E5DF-9B56-4A37-9D3F-ADD75485EB7F}"/>
              </a:ext>
            </a:extLst>
          </p:cNvPr>
          <p:cNvPicPr>
            <a:picLocks noGrp="1"/>
          </p:cNvPicPr>
          <p:nvPr>
            <p:ph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 bwMode="auto">
          <a:xfrm>
            <a:off x="9042345" y="330045"/>
            <a:ext cx="2238676" cy="3997637"/>
          </a:xfrm>
          <a:prstGeom prst="rect">
            <a:avLst/>
          </a:prstGeom>
          <a:noFill/>
        </p:spPr>
      </p:pic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DAD2B705-4A9B-408D-AA80-4F41045E09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09800" y="5738691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852703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D278ADA9-6383-4BDD-80D2-8899A40268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84B7147-B0F6-40ED-B5A2-FF72BC8198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36D2DE0-0628-4A9A-A59D-7BA8B5EB3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48E405C9-94BE-41DA-928C-DEC9A8550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15929" y="148929"/>
            <a:ext cx="6560142" cy="656014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5E9D93-4F01-452F-85EC-CE4890B119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5031" y="1380754"/>
            <a:ext cx="5561938" cy="251351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Did you know?</a:t>
            </a:r>
          </a:p>
        </p:txBody>
      </p:sp>
      <p:sp>
        <p:nvSpPr>
          <p:cNvPr id="15" name="Arc 14">
            <a:extLst>
              <a:ext uri="{FF2B5EF4-FFF2-40B4-BE49-F238E27FC236}">
                <a16:creationId xmlns:a16="http://schemas.microsoft.com/office/drawing/2014/main" id="{D2091A72-D5BB-42AC-8FD3-F7747D9086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9222429" flipV="1">
            <a:off x="2494119" y="6170"/>
            <a:ext cx="6816262" cy="681626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6ED12BFC-A737-46AF-8411-481112D54B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0995" y="5310973"/>
            <a:ext cx="705948" cy="686798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59299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BF1C453-CD09-41E4-A2DF-E2D9521C2F7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40100574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5776820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3E649AD-22A8-4737-ADE1-8759174D0FF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11545545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3169046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CD35B33-D3AB-411F-AD82-5C03CFC39B1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4232358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343880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9D3A9E89-033E-4C4A-8C41-416DABFFD3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86293361-111E-427D-8E5B-256944AC83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445887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F8F6AA-D688-42C5-86BA-EFA163F55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40797" y="1122363"/>
            <a:ext cx="3084758" cy="290288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We made our own insect snap, learning welsh insect names. </a:t>
            </a:r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9A19A3F5-314C-46CC-8695-7C6BFCACF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741664" y="73152"/>
            <a:ext cx="1178966" cy="232963"/>
            <a:chOff x="7763256" y="73152"/>
            <a:chExt cx="1178966" cy="232963"/>
          </a:xfrm>
        </p:grpSpPr>
        <p:sp>
          <p:nvSpPr>
            <p:cNvPr id="40" name="Rectangle 64">
              <a:extLst>
                <a:ext uri="{FF2B5EF4-FFF2-40B4-BE49-F238E27FC236}">
                  <a16:creationId xmlns:a16="http://schemas.microsoft.com/office/drawing/2014/main" id="{278F674D-D76D-4798-B032-C8B53BB243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63077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Rectangle 66">
              <a:extLst>
                <a:ext uri="{FF2B5EF4-FFF2-40B4-BE49-F238E27FC236}">
                  <a16:creationId xmlns:a16="http://schemas.microsoft.com/office/drawing/2014/main" id="{93C95A67-CFD6-49FD-BAAA-A697C0CD39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63077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Rectangle 64">
              <a:extLst>
                <a:ext uri="{FF2B5EF4-FFF2-40B4-BE49-F238E27FC236}">
                  <a16:creationId xmlns:a16="http://schemas.microsoft.com/office/drawing/2014/main" id="{182CC514-9A22-43DC-9B8B-274A1BA4F3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38122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Rectangle 66">
              <a:extLst>
                <a:ext uri="{FF2B5EF4-FFF2-40B4-BE49-F238E27FC236}">
                  <a16:creationId xmlns:a16="http://schemas.microsoft.com/office/drawing/2014/main" id="{C5736E08-B988-4CC3-A244-9E5F806B4C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38122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" name="Rectangle 64">
              <a:extLst>
                <a:ext uri="{FF2B5EF4-FFF2-40B4-BE49-F238E27FC236}">
                  <a16:creationId xmlns:a16="http://schemas.microsoft.com/office/drawing/2014/main" id="{B2938EAC-3109-4B44-9E80-A9A7D99F14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13167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Rectangle 66">
              <a:extLst>
                <a:ext uri="{FF2B5EF4-FFF2-40B4-BE49-F238E27FC236}">
                  <a16:creationId xmlns:a16="http://schemas.microsoft.com/office/drawing/2014/main" id="{E10B9525-3F05-4446-8486-E44910EE65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13167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Rectangle 64">
              <a:extLst>
                <a:ext uri="{FF2B5EF4-FFF2-40B4-BE49-F238E27FC236}">
                  <a16:creationId xmlns:a16="http://schemas.microsoft.com/office/drawing/2014/main" id="{F93E511D-E6DC-4D13-976A-0110E165A5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88211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Rectangle 66">
              <a:extLst>
                <a:ext uri="{FF2B5EF4-FFF2-40B4-BE49-F238E27FC236}">
                  <a16:creationId xmlns:a16="http://schemas.microsoft.com/office/drawing/2014/main" id="{85684F25-E83E-4E6D-AD9A-B9BDDB0E7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88211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Rectangle 64">
              <a:extLst>
                <a:ext uri="{FF2B5EF4-FFF2-40B4-BE49-F238E27FC236}">
                  <a16:creationId xmlns:a16="http://schemas.microsoft.com/office/drawing/2014/main" id="{118B2579-8426-416F-8744-D7EB91511A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3256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Rectangle 66">
              <a:extLst>
                <a:ext uri="{FF2B5EF4-FFF2-40B4-BE49-F238E27FC236}">
                  <a16:creationId xmlns:a16="http://schemas.microsoft.com/office/drawing/2014/main" id="{5B4CB9E6-5FA1-4665-888E-BEBD41CC86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3256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Rectangle 64">
              <a:extLst>
                <a:ext uri="{FF2B5EF4-FFF2-40B4-BE49-F238E27FC236}">
                  <a16:creationId xmlns:a16="http://schemas.microsoft.com/office/drawing/2014/main" id="{5095E589-7E16-4865-B076-8C04BA65A0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887854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Rectangle 66">
              <a:extLst>
                <a:ext uri="{FF2B5EF4-FFF2-40B4-BE49-F238E27FC236}">
                  <a16:creationId xmlns:a16="http://schemas.microsoft.com/office/drawing/2014/main" id="{6D0546CB-725B-4586-BEDD-A8E1DA496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887854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Rectangle 64">
              <a:extLst>
                <a:ext uri="{FF2B5EF4-FFF2-40B4-BE49-F238E27FC236}">
                  <a16:creationId xmlns:a16="http://schemas.microsoft.com/office/drawing/2014/main" id="{AB5EE017-5E43-4AB4-BF17-C2150694C3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62899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Rectangle 66">
              <a:extLst>
                <a:ext uri="{FF2B5EF4-FFF2-40B4-BE49-F238E27FC236}">
                  <a16:creationId xmlns:a16="http://schemas.microsoft.com/office/drawing/2014/main" id="{456BFE42-FE3E-4763-A6E8-BC9C34C10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62899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Rectangle 64">
              <a:extLst>
                <a:ext uri="{FF2B5EF4-FFF2-40B4-BE49-F238E27FC236}">
                  <a16:creationId xmlns:a16="http://schemas.microsoft.com/office/drawing/2014/main" id="{A395DBA0-7465-4857-B1C8-CB25971B03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37944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Rectangle 66">
              <a:extLst>
                <a:ext uri="{FF2B5EF4-FFF2-40B4-BE49-F238E27FC236}">
                  <a16:creationId xmlns:a16="http://schemas.microsoft.com/office/drawing/2014/main" id="{BC8EB897-B7B1-4BAD-AB7C-A40DE6F4B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37944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Rectangle 64">
              <a:extLst>
                <a:ext uri="{FF2B5EF4-FFF2-40B4-BE49-F238E27FC236}">
                  <a16:creationId xmlns:a16="http://schemas.microsoft.com/office/drawing/2014/main" id="{4664B19C-7F4F-4092-ADCA-581CE08E1A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512988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Rectangle 66">
              <a:extLst>
                <a:ext uri="{FF2B5EF4-FFF2-40B4-BE49-F238E27FC236}">
                  <a16:creationId xmlns:a16="http://schemas.microsoft.com/office/drawing/2014/main" id="{1841D5A7-F7A1-4A43-834B-F6DF2B0E2F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512988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Rectangle 64">
              <a:extLst>
                <a:ext uri="{FF2B5EF4-FFF2-40B4-BE49-F238E27FC236}">
                  <a16:creationId xmlns:a16="http://schemas.microsoft.com/office/drawing/2014/main" id="{07387B72-31EA-4F4A-8CAD-2132C33354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8033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Rectangle 66">
              <a:extLst>
                <a:ext uri="{FF2B5EF4-FFF2-40B4-BE49-F238E27FC236}">
                  <a16:creationId xmlns:a16="http://schemas.microsoft.com/office/drawing/2014/main" id="{99841BC6-D90A-4F47-B7B0-21B4DEA249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8033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8" name="Picture 17">
            <a:extLst>
              <a:ext uri="{FF2B5EF4-FFF2-40B4-BE49-F238E27FC236}">
                <a16:creationId xmlns:a16="http://schemas.microsoft.com/office/drawing/2014/main" id="{857FEFF1-41B4-4411-81FD-DBB67212CCF1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95" r="9526" b="-3"/>
          <a:stretch/>
        </p:blipFill>
        <p:spPr bwMode="auto">
          <a:xfrm>
            <a:off x="224949" y="576072"/>
            <a:ext cx="3919228" cy="5522976"/>
          </a:xfrm>
          <a:prstGeom prst="rect">
            <a:avLst/>
          </a:prstGeom>
          <a:noFill/>
        </p:spPr>
      </p:pic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D29D74D9-B30A-4D24-9C73-3C508BF048F0}"/>
              </a:ext>
            </a:extLst>
          </p:cNvPr>
          <p:cNvPicPr>
            <a:picLocks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152" b="-3"/>
          <a:stretch/>
        </p:blipFill>
        <p:spPr bwMode="auto">
          <a:xfrm>
            <a:off x="4346544" y="576072"/>
            <a:ext cx="3922776" cy="5522976"/>
          </a:xfrm>
          <a:prstGeom prst="rect">
            <a:avLst/>
          </a:prstGeom>
          <a:noFill/>
        </p:spPr>
      </p:pic>
      <p:sp>
        <p:nvSpPr>
          <p:cNvPr id="61" name="Rectangle 60">
            <a:extLst>
              <a:ext uri="{FF2B5EF4-FFF2-40B4-BE49-F238E27FC236}">
                <a16:creationId xmlns:a16="http://schemas.microsoft.com/office/drawing/2014/main" id="{78907291-9D6D-4740-81DB-441477BCA2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01384"/>
            <a:ext cx="12192000" cy="35661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008171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6F8CE583-5BB2-4763-B04D-3E01B10C79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17999" y="321734"/>
            <a:ext cx="2905170" cy="2905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B72225D5-CCFA-4B37-8842-8EE3AA9E8C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9039" y="3631096"/>
            <a:ext cx="4843087" cy="2760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7110BB7-92A7-4D87-BEC9-34467D096A25}"/>
              </a:ext>
            </a:extLst>
          </p:cNvPr>
          <p:cNvPicPr>
            <a:picLocks/>
          </p:cNvPicPr>
          <p:nvPr/>
        </p:nvPicPr>
        <p:blipFill rotWithShape="1">
          <a:blip r:embed="rId4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70" r="30665" b="-2"/>
          <a:stretch>
            <a:fillRect/>
          </a:stretch>
        </p:blipFill>
        <p:spPr bwMode="auto">
          <a:xfrm rot="5400000">
            <a:off x="6638571" y="643313"/>
            <a:ext cx="4765689" cy="542676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36903799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92876938-45FE-40E9-9FDB-3A5E8FE1F6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94427" y="321734"/>
            <a:ext cx="4352314" cy="2905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>
            <a:extLst>
              <a:ext uri="{FF2B5EF4-FFF2-40B4-BE49-F238E27FC236}">
                <a16:creationId xmlns:a16="http://schemas.microsoft.com/office/drawing/2014/main" id="{F10F2894-0135-4D34-A8E7-A466AA32A1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02748" y="3631096"/>
            <a:ext cx="4135670" cy="2760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F5E3AA1-92FF-4503-BB7C-85F56315FB6C}"/>
              </a:ext>
            </a:extLst>
          </p:cNvPr>
          <p:cNvPicPr>
            <a:picLocks noGrp="1"/>
          </p:cNvPicPr>
          <p:nvPr>
            <p:ph idx="1"/>
          </p:nvPr>
        </p:nvPicPr>
        <p:blipFill rotWithShape="1">
          <a:blip r:embed="rId4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36" t="1477" r="26241"/>
          <a:stretch>
            <a:fillRect/>
          </a:stretch>
        </p:blipFill>
        <p:spPr bwMode="auto">
          <a:xfrm rot="5400000">
            <a:off x="6505197" y="643313"/>
            <a:ext cx="5032437" cy="542676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8509111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See the source image">
            <a:extLst>
              <a:ext uri="{FF2B5EF4-FFF2-40B4-BE49-F238E27FC236}">
                <a16:creationId xmlns:a16="http://schemas.microsoft.com/office/drawing/2014/main" id="{C3570976-2BAE-475D-BD73-0B8D10C8DD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94427" y="321734"/>
            <a:ext cx="4352314" cy="2905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055F384F-8979-484A-90CE-0EB310B20C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02748" y="3631096"/>
            <a:ext cx="4135670" cy="2760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C91DE91-5FBF-48A8-A7E8-E376C9C50952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4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5400000">
            <a:off x="5986455" y="1080474"/>
            <a:ext cx="6069922" cy="455244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61142887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278ADA9-6383-4BDD-80D2-8899A40268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84B7147-B0F6-40ED-B5A2-FF72BC8198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36D2DE0-0628-4A9A-A59D-7BA8B5EB3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48E405C9-94BE-41DA-928C-DEC9A8550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15929" y="148929"/>
            <a:ext cx="6560142" cy="656014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11CCCCB-8E7E-48DF-9FA2-A196C5F8B809}"/>
              </a:ext>
            </a:extLst>
          </p:cNvPr>
          <p:cNvSpPr/>
          <p:nvPr/>
        </p:nvSpPr>
        <p:spPr>
          <a:xfrm>
            <a:off x="3315031" y="1380754"/>
            <a:ext cx="5561938" cy="25135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b="1" kern="120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  <a:latin typeface="+mj-lt"/>
                <a:ea typeface="+mj-ea"/>
                <a:cs typeface="+mj-cs"/>
              </a:rPr>
              <a:t>Conserve</a:t>
            </a:r>
          </a:p>
        </p:txBody>
      </p:sp>
      <p:sp>
        <p:nvSpPr>
          <p:cNvPr id="17" name="Arc 16">
            <a:extLst>
              <a:ext uri="{FF2B5EF4-FFF2-40B4-BE49-F238E27FC236}">
                <a16:creationId xmlns:a16="http://schemas.microsoft.com/office/drawing/2014/main" id="{D2091A72-D5BB-42AC-8FD3-F7747D9086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9222429" flipV="1">
            <a:off x="2494119" y="6170"/>
            <a:ext cx="6816262" cy="681626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6ED12BFC-A737-46AF-8411-481112D54B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0995" y="5310973"/>
            <a:ext cx="705948" cy="686798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193035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D50F262-343C-4101-AB3C-9DA1072F73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CCFF138-7B9F-439B-8075-152BA5FBEF31}"/>
              </a:ext>
            </a:extLst>
          </p:cNvPr>
          <p:cNvPicPr>
            <a:picLocks noGrp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07" r="2" b="2"/>
          <a:stretch/>
        </p:blipFill>
        <p:spPr bwMode="auto">
          <a:xfrm>
            <a:off x="7816130" y="-2"/>
            <a:ext cx="4375870" cy="6858000"/>
          </a:xfrm>
          <a:custGeom>
            <a:avLst/>
            <a:gdLst/>
            <a:ahLst/>
            <a:cxnLst/>
            <a:rect l="l" t="t" r="r" b="b"/>
            <a:pathLst>
              <a:path w="4375870" h="6858000">
                <a:moveTo>
                  <a:pt x="4441" y="0"/>
                </a:moveTo>
                <a:lnTo>
                  <a:pt x="4375870" y="0"/>
                </a:lnTo>
                <a:lnTo>
                  <a:pt x="4375870" y="23"/>
                </a:lnTo>
                <a:lnTo>
                  <a:pt x="4375870" y="6858000"/>
                </a:lnTo>
                <a:lnTo>
                  <a:pt x="0" y="6858000"/>
                </a:lnTo>
                <a:lnTo>
                  <a:pt x="106674" y="6638378"/>
                </a:lnTo>
                <a:cubicBezTo>
                  <a:pt x="530028" y="5720938"/>
                  <a:pt x="777229" y="4614948"/>
                  <a:pt x="777229" y="3424428"/>
                </a:cubicBezTo>
                <a:cubicBezTo>
                  <a:pt x="777229" y="2233909"/>
                  <a:pt x="530028" y="1127919"/>
                  <a:pt x="106674" y="210478"/>
                </a:cubicBezTo>
                <a:close/>
              </a:path>
            </a:pathLst>
          </a:custGeom>
          <a:noFill/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7375113-3386-4A49-B1C3-AC727FB1B651}"/>
              </a:ext>
            </a:extLst>
          </p:cNvPr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11" r="2" b="12192"/>
          <a:stretch/>
        </p:blipFill>
        <p:spPr bwMode="auto">
          <a:xfrm>
            <a:off x="3595404" y="33"/>
            <a:ext cx="4942298" cy="6857999"/>
          </a:xfrm>
          <a:custGeom>
            <a:avLst/>
            <a:gdLst/>
            <a:ahLst/>
            <a:cxnLst/>
            <a:rect l="l" t="t" r="r" b="b"/>
            <a:pathLst>
              <a:path w="4942298" h="6857999">
                <a:moveTo>
                  <a:pt x="0" y="0"/>
                </a:moveTo>
                <a:lnTo>
                  <a:pt x="4164238" y="0"/>
                </a:lnTo>
                <a:lnTo>
                  <a:pt x="4271743" y="210478"/>
                </a:lnTo>
                <a:cubicBezTo>
                  <a:pt x="4695097" y="1127919"/>
                  <a:pt x="4942298" y="2233909"/>
                  <a:pt x="4942298" y="3424428"/>
                </a:cubicBezTo>
                <a:cubicBezTo>
                  <a:pt x="4942298" y="4614948"/>
                  <a:pt x="4695097" y="5720938"/>
                  <a:pt x="4271743" y="6638378"/>
                </a:cubicBezTo>
                <a:lnTo>
                  <a:pt x="4159568" y="6857999"/>
                </a:lnTo>
                <a:lnTo>
                  <a:pt x="49488" y="6857999"/>
                </a:lnTo>
                <a:lnTo>
                  <a:pt x="119616" y="6721637"/>
                </a:lnTo>
                <a:cubicBezTo>
                  <a:pt x="540124" y="5863919"/>
                  <a:pt x="796416" y="4724528"/>
                  <a:pt x="796416" y="3474162"/>
                </a:cubicBezTo>
                <a:cubicBezTo>
                  <a:pt x="796416" y="2140439"/>
                  <a:pt x="504812" y="932979"/>
                  <a:pt x="33352" y="58950"/>
                </a:cubicBezTo>
                <a:close/>
              </a:path>
            </a:pathLst>
          </a:custGeom>
          <a:noFill/>
        </p:spPr>
      </p:pic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6A0924B3-0260-445E-AFD7-9533C0D1B3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397136" cy="6858000"/>
          </a:xfrm>
          <a:custGeom>
            <a:avLst/>
            <a:gdLst>
              <a:gd name="connsiteX0" fmla="*/ 0 w 4397136"/>
              <a:gd name="connsiteY0" fmla="*/ 0 h 6858000"/>
              <a:gd name="connsiteX1" fmla="*/ 3599069 w 4397136"/>
              <a:gd name="connsiteY1" fmla="*/ 0 h 6858000"/>
              <a:gd name="connsiteX2" fmla="*/ 3634072 w 4397136"/>
              <a:gd name="connsiteY2" fmla="*/ 58977 h 6858000"/>
              <a:gd name="connsiteX3" fmla="*/ 4397136 w 4397136"/>
              <a:gd name="connsiteY3" fmla="*/ 3474189 h 6858000"/>
              <a:gd name="connsiteX4" fmla="*/ 3802221 w 4397136"/>
              <a:gd name="connsiteY4" fmla="*/ 6546415 h 6858000"/>
              <a:gd name="connsiteX5" fmla="*/ 3649466 w 4397136"/>
              <a:gd name="connsiteY5" fmla="*/ 6858000 h 6858000"/>
              <a:gd name="connsiteX6" fmla="*/ 0 w 4397136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7136" h="6858000">
                <a:moveTo>
                  <a:pt x="0" y="0"/>
                </a:moveTo>
                <a:lnTo>
                  <a:pt x="3599069" y="0"/>
                </a:lnTo>
                <a:lnTo>
                  <a:pt x="3634072" y="58977"/>
                </a:lnTo>
                <a:cubicBezTo>
                  <a:pt x="4105532" y="933006"/>
                  <a:pt x="4397136" y="2140466"/>
                  <a:pt x="4397136" y="3474189"/>
                </a:cubicBezTo>
                <a:cubicBezTo>
                  <a:pt x="4397136" y="4641197"/>
                  <a:pt x="4173877" y="5711534"/>
                  <a:pt x="3802221" y="6546415"/>
                </a:cubicBezTo>
                <a:lnTo>
                  <a:pt x="3649466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7C34E8CB-B972-4A94-8469-315C10C2A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386504" cy="6858000"/>
          </a:xfrm>
          <a:custGeom>
            <a:avLst/>
            <a:gdLst>
              <a:gd name="connsiteX0" fmla="*/ 0 w 4386504"/>
              <a:gd name="connsiteY0" fmla="*/ 0 h 6858000"/>
              <a:gd name="connsiteX1" fmla="*/ 3588437 w 4386504"/>
              <a:gd name="connsiteY1" fmla="*/ 0 h 6858000"/>
              <a:gd name="connsiteX2" fmla="*/ 3623440 w 4386504"/>
              <a:gd name="connsiteY2" fmla="*/ 58977 h 6858000"/>
              <a:gd name="connsiteX3" fmla="*/ 4386504 w 4386504"/>
              <a:gd name="connsiteY3" fmla="*/ 3474189 h 6858000"/>
              <a:gd name="connsiteX4" fmla="*/ 3791589 w 4386504"/>
              <a:gd name="connsiteY4" fmla="*/ 6546415 h 6858000"/>
              <a:gd name="connsiteX5" fmla="*/ 3638834 w 4386504"/>
              <a:gd name="connsiteY5" fmla="*/ 6858000 h 6858000"/>
              <a:gd name="connsiteX6" fmla="*/ 0 w 4386504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6504" h="6858000">
                <a:moveTo>
                  <a:pt x="0" y="0"/>
                </a:moveTo>
                <a:lnTo>
                  <a:pt x="3588437" y="0"/>
                </a:lnTo>
                <a:lnTo>
                  <a:pt x="3623440" y="58977"/>
                </a:lnTo>
                <a:cubicBezTo>
                  <a:pt x="4094900" y="933006"/>
                  <a:pt x="4386504" y="2140466"/>
                  <a:pt x="4386504" y="3474189"/>
                </a:cubicBezTo>
                <a:cubicBezTo>
                  <a:pt x="4386504" y="4641197"/>
                  <a:pt x="4163245" y="5711534"/>
                  <a:pt x="3791589" y="6546415"/>
                </a:cubicBezTo>
                <a:lnTo>
                  <a:pt x="3638834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FB7CC1-C971-467B-99C2-7D06727920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913" y="1511589"/>
            <a:ext cx="3430958" cy="289643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Following the guidelines for our bug hotel 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14A821F-8663-46BA-8CC0-D4C44F639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67989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Avenir Next LT Pro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7EF550F-47CE-4FB2-9DAC-12AD835C8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912" y="4544568"/>
            <a:ext cx="341496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7292741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7845966-6EFC-468A-9CC7-BAB4B9585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54372" y="0"/>
            <a:ext cx="9483256" cy="6858000"/>
          </a:xfrm>
          <a:prstGeom prst="rect">
            <a:avLst/>
          </a:prstGeom>
          <a:solidFill>
            <a:srgbClr val="404F6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5554383-98AF-4A47-BB65-705FAAA4BE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ADAD1991-FFD1-4E94-ABAB-7560D3300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44484" y="0"/>
            <a:ext cx="7837716" cy="6858000"/>
          </a:xfrm>
          <a:custGeom>
            <a:avLst/>
            <a:gdLst>
              <a:gd name="connsiteX0" fmla="*/ 2232159 w 7837716"/>
              <a:gd name="connsiteY0" fmla="*/ 0 h 6858000"/>
              <a:gd name="connsiteX1" fmla="*/ 5605557 w 7837716"/>
              <a:gd name="connsiteY1" fmla="*/ 0 h 6858000"/>
              <a:gd name="connsiteX2" fmla="*/ 5617845 w 7837716"/>
              <a:gd name="connsiteY2" fmla="*/ 5384 h 6858000"/>
              <a:gd name="connsiteX3" fmla="*/ 7837716 w 7837716"/>
              <a:gd name="connsiteY3" fmla="*/ 3429000 h 6858000"/>
              <a:gd name="connsiteX4" fmla="*/ 5617845 w 7837716"/>
              <a:gd name="connsiteY4" fmla="*/ 6852616 h 6858000"/>
              <a:gd name="connsiteX5" fmla="*/ 5605557 w 7837716"/>
              <a:gd name="connsiteY5" fmla="*/ 6858000 h 6858000"/>
              <a:gd name="connsiteX6" fmla="*/ 2232159 w 7837716"/>
              <a:gd name="connsiteY6" fmla="*/ 6858000 h 6858000"/>
              <a:gd name="connsiteX7" fmla="*/ 2219871 w 7837716"/>
              <a:gd name="connsiteY7" fmla="*/ 6852616 h 6858000"/>
              <a:gd name="connsiteX8" fmla="*/ 0 w 7837716"/>
              <a:gd name="connsiteY8" fmla="*/ 3429000 h 6858000"/>
              <a:gd name="connsiteX9" fmla="*/ 2219871 w 7837716"/>
              <a:gd name="connsiteY9" fmla="*/ 538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837716" h="6858000">
                <a:moveTo>
                  <a:pt x="2232159" y="0"/>
                </a:moveTo>
                <a:lnTo>
                  <a:pt x="5605557" y="0"/>
                </a:lnTo>
                <a:lnTo>
                  <a:pt x="5617845" y="5384"/>
                </a:lnTo>
                <a:cubicBezTo>
                  <a:pt x="6931322" y="618789"/>
                  <a:pt x="7837716" y="1921305"/>
                  <a:pt x="7837716" y="3429000"/>
                </a:cubicBezTo>
                <a:cubicBezTo>
                  <a:pt x="7837716" y="4936696"/>
                  <a:pt x="6931322" y="6239212"/>
                  <a:pt x="5617845" y="6852616"/>
                </a:cubicBezTo>
                <a:lnTo>
                  <a:pt x="5605557" y="6858000"/>
                </a:lnTo>
                <a:lnTo>
                  <a:pt x="2232159" y="6858000"/>
                </a:lnTo>
                <a:lnTo>
                  <a:pt x="2219871" y="6852616"/>
                </a:lnTo>
                <a:cubicBezTo>
                  <a:pt x="906394" y="6239212"/>
                  <a:pt x="0" y="4936696"/>
                  <a:pt x="0" y="3429000"/>
                </a:cubicBezTo>
                <a:cubicBezTo>
                  <a:pt x="0" y="1921305"/>
                  <a:pt x="906394" y="618789"/>
                  <a:pt x="2219871" y="5384"/>
                </a:cubicBez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2000"/>
                  </a:schemeClr>
                </a:gs>
                <a:gs pos="100000">
                  <a:schemeClr val="bg2">
                    <a:lumMod val="87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2E59092-55B0-4604-AE1D-20F3EC937702}"/>
              </a:ext>
            </a:extLst>
          </p:cNvPr>
          <p:cNvPicPr>
            <a:picLocks/>
          </p:cNvPicPr>
          <p:nvPr/>
        </p:nvPicPr>
        <p:blipFill rotWithShape="1"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69" r="14530" b="-2"/>
          <a:stretch>
            <a:fillRect/>
          </a:stretch>
        </p:blipFill>
        <p:spPr bwMode="auto">
          <a:xfrm rot="5400000">
            <a:off x="3693381" y="946367"/>
            <a:ext cx="4548146" cy="500899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61767805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5F9CFCE6-877F-4858-B8BD-2C52CA8AFB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F663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213F8A0-12AE-4514-8372-0DD766EC2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56866" y="480060"/>
            <a:ext cx="545812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picture containing person, little, table, sitting&#10;&#10;Description automatically generated">
            <a:extLst>
              <a:ext uri="{FF2B5EF4-FFF2-40B4-BE49-F238E27FC236}">
                <a16:creationId xmlns:a16="http://schemas.microsoft.com/office/drawing/2014/main" id="{B65F9BE0-BBBA-4450-BAFD-1C923A73682A}"/>
              </a:ext>
            </a:extLst>
          </p:cNvPr>
          <p:cNvPicPr>
            <a:picLocks noGrp="1"/>
          </p:cNvPicPr>
          <p:nvPr>
            <p:ph idx="1"/>
          </p:nvPr>
        </p:nvPicPr>
        <p:blipFill rotWithShape="1"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843"/>
          <a:stretch>
            <a:fillRect/>
          </a:stretch>
        </p:blipFill>
        <p:spPr bwMode="auto">
          <a:xfrm rot="5400000">
            <a:off x="6200394" y="1545486"/>
            <a:ext cx="5571066" cy="3767028"/>
          </a:xfrm>
          <a:prstGeom prst="rect">
            <a:avLst/>
          </a:prstGeom>
          <a:noFill/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9EFF17D4-9A8C-4CE5-B096-D8CCD4400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5458121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688CD2AB-DD7D-4A4C-84D4-D7BACF42F6C2}"/>
              </a:ext>
            </a:extLst>
          </p:cNvPr>
          <p:cNvPicPr>
            <a:picLocks/>
          </p:cNvPicPr>
          <p:nvPr/>
        </p:nvPicPr>
        <p:blipFill>
          <a:blip r:embed="rId4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5400000">
            <a:off x="420539" y="1339850"/>
            <a:ext cx="5571066" cy="417829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36121389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23AC064-BC96-4F32-8AE1-B2FD38754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96882" y="280374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93536F-9662-4C04-AEA9-93EEF87101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6351" y="433545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>
                <a:solidFill>
                  <a:srgbClr val="FFFFFF"/>
                </a:solidFill>
              </a:rPr>
              <a:t>It was a family effort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E7C77BC-7138-40B1-A15B-20F57A49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30078" y="1522292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 descr="A picture containing person, small, sitting, little&#10;&#10;Description automatically generated">
            <a:extLst>
              <a:ext uri="{FF2B5EF4-FFF2-40B4-BE49-F238E27FC236}">
                <a16:creationId xmlns:a16="http://schemas.microsoft.com/office/drawing/2014/main" id="{01B26065-BE81-4BC0-B526-40F2998AC559}"/>
              </a:ext>
            </a:extLst>
          </p:cNvPr>
          <p:cNvPicPr>
            <a:picLocks noGrp="1"/>
          </p:cNvPicPr>
          <p:nvPr>
            <p:ph idx="1"/>
          </p:nvPr>
        </p:nvPicPr>
        <p:blipFill rotWithShape="1"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91" r="-3" b="2690"/>
          <a:stretch>
            <a:fillRect/>
          </a:stretch>
        </p:blipFill>
        <p:spPr bwMode="auto">
          <a:xfrm rot="5400000">
            <a:off x="1060707" y="3007232"/>
            <a:ext cx="3997637" cy="2836808"/>
          </a:xfrm>
          <a:prstGeom prst="rect">
            <a:avLst/>
          </a:prstGeom>
          <a:noFill/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B146403-F3D6-484B-B2ED-97F9565D03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16278" y="2596836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Content Placeholder 3" descr="A picture containing person, child, young, little&#10;&#10;Description automatically generated">
            <a:extLst>
              <a:ext uri="{FF2B5EF4-FFF2-40B4-BE49-F238E27FC236}">
                <a16:creationId xmlns:a16="http://schemas.microsoft.com/office/drawing/2014/main" id="{1F6862F7-21BA-4CB0-8E17-01A7FA89E74E}"/>
              </a:ext>
            </a:extLst>
          </p:cNvPr>
          <p:cNvPicPr>
            <a:picLocks/>
          </p:cNvPicPr>
          <p:nvPr/>
        </p:nvPicPr>
        <p:blipFill rotWithShape="1">
          <a:blip r:embed="rId4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49" r="-3" b="2646"/>
          <a:stretch>
            <a:fillRect/>
          </a:stretch>
        </p:blipFill>
        <p:spPr bwMode="auto">
          <a:xfrm rot="5400000">
            <a:off x="7174213" y="3005943"/>
            <a:ext cx="3997637" cy="283938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3646911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2A75F17-7066-4FC1-81BA-FB21DD45101D}"/>
              </a:ext>
            </a:extLst>
          </p:cNvPr>
          <p:cNvPicPr/>
          <p:nvPr/>
        </p:nvPicPr>
        <p:blipFill rotWithShape="1"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87" r="10238"/>
          <a:stretch>
            <a:fillRect/>
          </a:stretch>
        </p:blipFill>
        <p:spPr bwMode="auto">
          <a:xfrm rot="5400000">
            <a:off x="-381000" y="380999"/>
            <a:ext cx="6858000" cy="6096001"/>
          </a:xfrm>
          <a:prstGeom prst="rect">
            <a:avLst/>
          </a:prstGeom>
          <a:noFill/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64D9476-C689-4C1B-B4DF-19D855154313}"/>
              </a:ext>
            </a:extLst>
          </p:cNvPr>
          <p:cNvPicPr>
            <a:picLocks/>
          </p:cNvPicPr>
          <p:nvPr/>
        </p:nvPicPr>
        <p:blipFill rotWithShape="1">
          <a:blip r:embed="rId4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2" r="14902"/>
          <a:stretch>
            <a:fillRect/>
          </a:stretch>
        </p:blipFill>
        <p:spPr bwMode="auto">
          <a:xfrm rot="5400000">
            <a:off x="5712714" y="381761"/>
            <a:ext cx="6858000" cy="6094477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B05911B-240A-4FD5-B2E5-4C5F616444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4553" y="3091928"/>
            <a:ext cx="9079991" cy="2387600"/>
          </a:xfrm>
          <a:prstGeom prst="ellipse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We thought the bugs would like holes to hide inside. </a:t>
            </a:r>
          </a:p>
        </p:txBody>
      </p:sp>
    </p:spTree>
    <p:extLst>
      <p:ext uri="{BB962C8B-B14F-4D97-AF65-F5344CB8AC3E}">
        <p14:creationId xmlns:p14="http://schemas.microsoft.com/office/powerpoint/2010/main" val="253197598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8468727-63BE-4191-B4A6-C30C82C0E9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5E9CD4-506B-4847-ABE6-A919E6BF2E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412454"/>
            <a:ext cx="2381250" cy="210185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Measuring the bug hotel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355BB6-1BB8-4828-B246-CFB31742D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34839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A52A9B9-B2B3-46F0-9D53-0EFF9905BF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245238" y="1452646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E679372E-60B2-43E8-9120-2DC312268925}"/>
              </a:ext>
            </a:extLst>
          </p:cNvPr>
          <p:cNvSpPr txBox="1">
            <a:spLocks/>
          </p:cNvSpPr>
          <p:nvPr/>
        </p:nvSpPr>
        <p:spPr>
          <a:xfrm>
            <a:off x="3157538" y="412454"/>
            <a:ext cx="3243262" cy="21018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>
                <a:latin typeface="+mn-lt"/>
                <a:ea typeface="+mn-ea"/>
                <a:cs typeface="+mn-cs"/>
              </a:rPr>
              <a:t>Isaac: ‘lets put leaves inside to help the insects feel like they are home.’ </a:t>
            </a:r>
          </a:p>
        </p:txBody>
      </p:sp>
      <p:pic>
        <p:nvPicPr>
          <p:cNvPr id="5" name="Content Placeholder 3">
            <a:extLst>
              <a:ext uri="{FF2B5EF4-FFF2-40B4-BE49-F238E27FC236}">
                <a16:creationId xmlns:a16="http://schemas.microsoft.com/office/drawing/2014/main" id="{42E4153D-281B-4DD0-8E37-4B71A04914F9}"/>
              </a:ext>
            </a:extLst>
          </p:cNvPr>
          <p:cNvPicPr>
            <a:picLocks/>
          </p:cNvPicPr>
          <p:nvPr/>
        </p:nvPicPr>
        <p:blipFill rotWithShape="1"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917" r="38405"/>
          <a:stretch>
            <a:fillRect/>
          </a:stretch>
        </p:blipFill>
        <p:spPr bwMode="auto">
          <a:xfrm rot="5400000">
            <a:off x="1251215" y="1708414"/>
            <a:ext cx="3898370" cy="6400801"/>
          </a:xfrm>
          <a:prstGeom prst="rect">
            <a:avLst/>
          </a:prstGeom>
          <a:noFill/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A8FC74B-0A57-44A8-A6EB-F414DE013E4F}"/>
              </a:ext>
            </a:extLst>
          </p:cNvPr>
          <p:cNvPicPr>
            <a:picLocks noGrp="1"/>
          </p:cNvPicPr>
          <p:nvPr>
            <p:ph idx="1"/>
          </p:nvPr>
        </p:nvPicPr>
        <p:blipFill rotWithShape="1">
          <a:blip r:embed="rId4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163"/>
          <a:stretch>
            <a:fillRect/>
          </a:stretch>
        </p:blipFill>
        <p:spPr bwMode="auto">
          <a:xfrm rot="5400000">
            <a:off x="5962650" y="628650"/>
            <a:ext cx="6857999" cy="560070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71592729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6E30B5-7FF5-4B30-A929-5A7BF95CDC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Our bug hotel</a:t>
            </a:r>
          </a:p>
        </p:txBody>
      </p:sp>
      <p:pic>
        <p:nvPicPr>
          <p:cNvPr id="4" name="Content Placeholder 3" descr="A brick building&#10;&#10;Description automatically generated">
            <a:extLst>
              <a:ext uri="{FF2B5EF4-FFF2-40B4-BE49-F238E27FC236}">
                <a16:creationId xmlns:a16="http://schemas.microsoft.com/office/drawing/2014/main" id="{4F21A9D2-7A7A-4604-AB91-03DB1ECFB3C7}"/>
              </a:ext>
            </a:extLst>
          </p:cNvPr>
          <p:cNvPicPr>
            <a:picLocks noGrp="1"/>
          </p:cNvPicPr>
          <p:nvPr>
            <p:ph idx="1"/>
          </p:nvPr>
        </p:nvPicPr>
        <p:blipFill rotWithShape="1"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968" r="1" b="18800"/>
          <a:stretch>
            <a:fillRect/>
          </a:stretch>
        </p:blipFill>
        <p:spPr bwMode="auto">
          <a:xfrm>
            <a:off x="4868487" y="10"/>
            <a:ext cx="7323513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72955642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31C1A7-3597-4479-9BBF-3B11F0ACC4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Isaac: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0E6A28-AC0E-4236-BBD2-90B5D96427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i="1" dirty="0"/>
              <a:t>‘mammy these bugs love living here, look- they are smiling’. </a:t>
            </a:r>
            <a:endParaRPr lang="en-GB" dirty="0"/>
          </a:p>
          <a:p>
            <a:r>
              <a:rPr lang="en-GB" i="1" dirty="0"/>
              <a:t>‘Wow, there are so many- they love living under things’.</a:t>
            </a:r>
            <a:endParaRPr lang="en-GB" dirty="0"/>
          </a:p>
          <a:p>
            <a:r>
              <a:rPr lang="en-GB" i="1" dirty="0"/>
              <a:t>‘Could we have a big river in our garden’.</a:t>
            </a:r>
            <a:endParaRPr lang="en-GB" dirty="0"/>
          </a:p>
          <a:p>
            <a:r>
              <a:rPr lang="en-GB" i="1" dirty="0"/>
              <a:t>‘Wow, the long grass is a good house’. </a:t>
            </a:r>
            <a:endParaRPr lang="en-GB" dirty="0"/>
          </a:p>
          <a:p>
            <a:r>
              <a:rPr lang="en-GB" i="1" dirty="0"/>
              <a:t>‘I think they like shadows Mammy’.</a:t>
            </a:r>
            <a:endParaRPr lang="en-GB" dirty="0"/>
          </a:p>
          <a:p>
            <a:r>
              <a:rPr lang="en-GB" i="1" dirty="0"/>
              <a:t>‘ I really always think this has 8 legs, lets count’.</a:t>
            </a:r>
            <a:endParaRPr lang="en-GB" dirty="0"/>
          </a:p>
          <a:p>
            <a:r>
              <a:rPr lang="en-GB" i="1" dirty="0"/>
              <a:t>‘its important to look after them now, we know they are safe in our bug hotel’.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047817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1F397D-9D11-4927-A9F2-0F4E42C8F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Sophia: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9343A3-319F-4D94-AF12-B29E53BEFF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i="1" dirty="0"/>
              <a:t>‘we can bring all the bugs in the world to our garden and we can keep them like folly farm.’</a:t>
            </a:r>
            <a:endParaRPr lang="en-GB" dirty="0"/>
          </a:p>
          <a:p>
            <a:r>
              <a:rPr lang="en-GB" i="1" dirty="0"/>
              <a:t>‘we must be very, very soft that we don’t squish them’. </a:t>
            </a:r>
            <a:endParaRPr lang="en-GB" dirty="0"/>
          </a:p>
          <a:p>
            <a:r>
              <a:rPr lang="en-GB" i="1" dirty="0"/>
              <a:t>‘its very fast mammy’. </a:t>
            </a:r>
            <a:endParaRPr lang="en-GB" dirty="0"/>
          </a:p>
          <a:p>
            <a:r>
              <a:rPr lang="en-GB" i="1" dirty="0"/>
              <a:t>‘lets put a slide in the bug house, the bugs will have fun’.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468883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278ADA9-6383-4BDD-80D2-8899A40268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84B7147-B0F6-40ED-B5A2-FF72BC8198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36D2DE0-0628-4A9A-A59D-7BA8B5EB3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48E405C9-94BE-41DA-928C-DEC9A8550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15929" y="148929"/>
            <a:ext cx="6560142" cy="656014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11CCCCB-8E7E-48DF-9FA2-A196C5F8B809}"/>
              </a:ext>
            </a:extLst>
          </p:cNvPr>
          <p:cNvSpPr/>
          <p:nvPr/>
        </p:nvSpPr>
        <p:spPr>
          <a:xfrm>
            <a:off x="3315031" y="1380754"/>
            <a:ext cx="5561938" cy="25135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b="1" kern="120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  <a:latin typeface="+mj-lt"/>
                <a:ea typeface="+mj-ea"/>
                <a:cs typeface="+mj-cs"/>
              </a:rPr>
              <a:t>Share</a:t>
            </a:r>
          </a:p>
        </p:txBody>
      </p:sp>
      <p:sp>
        <p:nvSpPr>
          <p:cNvPr id="17" name="Arc 16">
            <a:extLst>
              <a:ext uri="{FF2B5EF4-FFF2-40B4-BE49-F238E27FC236}">
                <a16:creationId xmlns:a16="http://schemas.microsoft.com/office/drawing/2014/main" id="{D2091A72-D5BB-42AC-8FD3-F7747D9086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9222429" flipV="1">
            <a:off x="2494119" y="6170"/>
            <a:ext cx="6816262" cy="681626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6ED12BFC-A737-46AF-8411-481112D54B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0995" y="5310973"/>
            <a:ext cx="705948" cy="686798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9969244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ppt/theme/theme2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268</Words>
  <Application>Microsoft Office PowerPoint</Application>
  <PresentationFormat>Widescreen</PresentationFormat>
  <Paragraphs>42</Paragraphs>
  <Slides>33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33</vt:i4>
      </vt:variant>
    </vt:vector>
  </HeadingPairs>
  <TitlesOfParts>
    <vt:vector size="39" baseType="lpstr">
      <vt:lpstr>Arial</vt:lpstr>
      <vt:lpstr>Avenir Next LT Pro</vt:lpstr>
      <vt:lpstr>Calibri</vt:lpstr>
      <vt:lpstr>Calibri Light</vt:lpstr>
      <vt:lpstr>1_Office Theme</vt:lpstr>
      <vt:lpstr>Office Theme</vt:lpstr>
      <vt:lpstr>Our journey on sustainability. </vt:lpstr>
      <vt:lpstr>PowerPoint Presentation</vt:lpstr>
      <vt:lpstr>We went on an insect hunt…</vt:lpstr>
      <vt:lpstr>Bugs under rocks.  Isaac: ‘Mammy, do you think the bugs like dark and cold places?’</vt:lpstr>
      <vt:lpstr>Searching the long grass </vt:lpstr>
      <vt:lpstr>PowerPoint Presentation</vt:lpstr>
      <vt:lpstr>Habitats</vt:lpstr>
      <vt:lpstr>Ants hiding</vt:lpstr>
      <vt:lpstr>PowerPoint Presentation</vt:lpstr>
      <vt:lpstr>Gently lifting the rocks </vt:lpstr>
      <vt:lpstr>PowerPoint Presentation</vt:lpstr>
      <vt:lpstr>PowerPoint Presentation</vt:lpstr>
      <vt:lpstr>PowerPoint Presentation</vt:lpstr>
      <vt:lpstr>Using the bug identification tool</vt:lpstr>
      <vt:lpstr>Did you know?</vt:lpstr>
      <vt:lpstr>PowerPoint Presentation</vt:lpstr>
      <vt:lpstr>PowerPoint Presentation</vt:lpstr>
      <vt:lpstr>PowerPoint Presentation</vt:lpstr>
      <vt:lpstr>We made our own insect snap, learning welsh insect names. </vt:lpstr>
      <vt:lpstr>PowerPoint Presentation</vt:lpstr>
      <vt:lpstr>PowerPoint Presentation</vt:lpstr>
      <vt:lpstr>PowerPoint Presentation</vt:lpstr>
      <vt:lpstr>PowerPoint Presentation</vt:lpstr>
      <vt:lpstr>Following the guidelines for our bug hotel </vt:lpstr>
      <vt:lpstr>PowerPoint Presentation</vt:lpstr>
      <vt:lpstr>PowerPoint Presentation</vt:lpstr>
      <vt:lpstr>It was a family effort</vt:lpstr>
      <vt:lpstr>We thought the bugs would like holes to hide inside. </vt:lpstr>
      <vt:lpstr>Measuring the bug hotel</vt:lpstr>
      <vt:lpstr>Our bug hotel</vt:lpstr>
      <vt:lpstr>Isaac: </vt:lpstr>
      <vt:lpstr>Sophia: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Our journey on sustainability. </dc:title>
  <dc:creator>Rebecca Morris</dc:creator>
  <cp:lastModifiedBy>Rebecca Morris</cp:lastModifiedBy>
  <cp:revision>5</cp:revision>
  <dcterms:created xsi:type="dcterms:W3CDTF">2020-06-07T19:50:02Z</dcterms:created>
  <dcterms:modified xsi:type="dcterms:W3CDTF">2020-06-10T14:09:33Z</dcterms:modified>
</cp:coreProperties>
</file>