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4"/>
  </p:notesMasterIdLst>
  <p:sldIdLst>
    <p:sldId id="256" r:id="rId2"/>
    <p:sldId id="257" r:id="rId3"/>
    <p:sldId id="258" r:id="rId4"/>
    <p:sldId id="259" r:id="rId5"/>
    <p:sldId id="260" r:id="rId6"/>
    <p:sldId id="261" r:id="rId7"/>
    <p:sldId id="264" r:id="rId8"/>
    <p:sldId id="262" r:id="rId9"/>
    <p:sldId id="267" r:id="rId10"/>
    <p:sldId id="268"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19" autoAdjust="0"/>
    <p:restoredTop sz="90792" autoAdjust="0"/>
  </p:normalViewPr>
  <p:slideViewPr>
    <p:cSldViewPr snapToGrid="0">
      <p:cViewPr varScale="1">
        <p:scale>
          <a:sx n="66" d="100"/>
          <a:sy n="66" d="100"/>
        </p:scale>
        <p:origin x="9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53802-17D3-4A71-A0C2-3FC8C193E224}" type="doc">
      <dgm:prSet loTypeId="urn:microsoft.com/office/officeart/2016/7/layout/LinearArrowProcessNumbered" loCatId="process" qsTypeId="urn:microsoft.com/office/officeart/2005/8/quickstyle/simple1" qsCatId="simple" csTypeId="urn:microsoft.com/office/officeart/2005/8/colors/accent0_3" csCatId="mainScheme" phldr="1"/>
      <dgm:spPr/>
      <dgm:t>
        <a:bodyPr/>
        <a:lstStyle/>
        <a:p>
          <a:endParaRPr lang="en-US"/>
        </a:p>
      </dgm:t>
    </dgm:pt>
    <dgm:pt modelId="{BA7278BC-6DAF-4FFB-850D-4B2CFDDD2014}">
      <dgm:prSet custT="1"/>
      <dgm:spPr/>
      <dgm:t>
        <a:bodyPr/>
        <a:lstStyle/>
        <a:p>
          <a:r>
            <a:rPr lang="en-GB" sz="1600" b="1" dirty="0"/>
            <a:t>Forming</a:t>
          </a:r>
        </a:p>
        <a:p>
          <a:r>
            <a:rPr lang="en-GB" sz="1200" dirty="0"/>
            <a:t>The initial stage where group members first meet each other and highlights their skillsets. Project goals are discussed and individual roles are delegated.</a:t>
          </a:r>
          <a:endParaRPr lang="en-US" sz="1200" dirty="0"/>
        </a:p>
      </dgm:t>
    </dgm:pt>
    <dgm:pt modelId="{9B6E07B1-51DA-45CC-A7D7-67DE499D4EA8}" type="parTrans" cxnId="{509E0A4F-2FE6-4A4B-9098-08CA906608F6}">
      <dgm:prSet/>
      <dgm:spPr/>
      <dgm:t>
        <a:bodyPr/>
        <a:lstStyle/>
        <a:p>
          <a:endParaRPr lang="en-US"/>
        </a:p>
      </dgm:t>
    </dgm:pt>
    <dgm:pt modelId="{DFC66539-C0E6-4B88-87B6-81ACD15AE8CD}" type="sibTrans" cxnId="{509E0A4F-2FE6-4A4B-9098-08CA906608F6}">
      <dgm:prSet phldrT="1" phldr="0"/>
      <dgm:spPr/>
      <dgm:t>
        <a:bodyPr/>
        <a:lstStyle/>
        <a:p>
          <a:r>
            <a:rPr lang="en-US"/>
            <a:t>1</a:t>
          </a:r>
          <a:endParaRPr lang="en-US" dirty="0"/>
        </a:p>
      </dgm:t>
    </dgm:pt>
    <dgm:pt modelId="{E7577400-9235-47BD-9605-1E057472ECD9}">
      <dgm:prSet custT="1"/>
      <dgm:spPr/>
      <dgm:t>
        <a:bodyPr/>
        <a:lstStyle/>
        <a:p>
          <a:r>
            <a:rPr lang="en-GB" sz="1600" b="1" dirty="0"/>
            <a:t>Storming</a:t>
          </a:r>
        </a:p>
        <a:p>
          <a:r>
            <a:rPr lang="en-GB" sz="1200" dirty="0"/>
            <a:t>Ideas are openly discussed between members and provides opportunity for individuals to stand out and gain acceptance. Trying to attain authority in the team. </a:t>
          </a:r>
          <a:endParaRPr lang="en-US" sz="1200" b="1" dirty="0"/>
        </a:p>
      </dgm:t>
    </dgm:pt>
    <dgm:pt modelId="{859283CE-7F41-416C-BACF-5604D403D5EB}" type="parTrans" cxnId="{48438274-CE78-43B8-8009-B773B0FCC492}">
      <dgm:prSet/>
      <dgm:spPr/>
      <dgm:t>
        <a:bodyPr/>
        <a:lstStyle/>
        <a:p>
          <a:endParaRPr lang="en-US"/>
        </a:p>
      </dgm:t>
    </dgm:pt>
    <dgm:pt modelId="{CB4BFC2A-05CF-40D6-B703-FBDD2D376C3C}" type="sibTrans" cxnId="{48438274-CE78-43B8-8009-B773B0FCC492}">
      <dgm:prSet phldrT="2" phldr="0"/>
      <dgm:spPr/>
      <dgm:t>
        <a:bodyPr/>
        <a:lstStyle/>
        <a:p>
          <a:r>
            <a:rPr lang="en-US"/>
            <a:t>2</a:t>
          </a:r>
          <a:endParaRPr lang="en-US" dirty="0"/>
        </a:p>
      </dgm:t>
    </dgm:pt>
    <dgm:pt modelId="{C3AC3155-635E-432B-8F05-6DD2CBE6CE0A}">
      <dgm:prSet custT="1"/>
      <dgm:spPr/>
      <dgm:t>
        <a:bodyPr/>
        <a:lstStyle/>
        <a:p>
          <a:r>
            <a:rPr lang="en-US" sz="1800" dirty="0"/>
            <a:t>Performing</a:t>
          </a:r>
        </a:p>
        <a:p>
          <a:r>
            <a:rPr lang="en-US" sz="1200" dirty="0"/>
            <a:t>High level of trust between members. </a:t>
          </a:r>
        </a:p>
        <a:p>
          <a:r>
            <a:rPr lang="en-US" sz="1200" dirty="0"/>
            <a:t>Operating peak efficiency.</a:t>
          </a:r>
        </a:p>
        <a:p>
          <a:r>
            <a:rPr lang="en-US" sz="1200" dirty="0"/>
            <a:t>Less feedback from the team leaders.</a:t>
          </a:r>
        </a:p>
        <a:p>
          <a:r>
            <a:rPr lang="en-US" sz="1200" dirty="0"/>
            <a:t>Any issues are resolved with timeframe in mind. </a:t>
          </a:r>
        </a:p>
        <a:p>
          <a:endParaRPr lang="en-US" sz="1800" dirty="0"/>
        </a:p>
      </dgm:t>
    </dgm:pt>
    <dgm:pt modelId="{5E5756DA-6C19-42B1-B920-3003E5DBC673}" type="parTrans" cxnId="{8C24307B-A5E8-4701-A55B-20AA870C06D8}">
      <dgm:prSet/>
      <dgm:spPr/>
      <dgm:t>
        <a:bodyPr/>
        <a:lstStyle/>
        <a:p>
          <a:endParaRPr lang="en-US"/>
        </a:p>
      </dgm:t>
    </dgm:pt>
    <dgm:pt modelId="{7F5F10A6-4CA8-48A4-83BE-9CAA580C205F}" type="sibTrans" cxnId="{8C24307B-A5E8-4701-A55B-20AA870C06D8}">
      <dgm:prSet phldrT="4" phldr="0"/>
      <dgm:spPr/>
      <dgm:t>
        <a:bodyPr/>
        <a:lstStyle/>
        <a:p>
          <a:r>
            <a:rPr lang="en-US"/>
            <a:t>4</a:t>
          </a:r>
        </a:p>
      </dgm:t>
    </dgm:pt>
    <dgm:pt modelId="{A49BDAE8-50C9-4C3E-8371-7E30D3CD0611}">
      <dgm:prSet custT="1"/>
      <dgm:spPr/>
      <dgm:t>
        <a:bodyPr/>
        <a:lstStyle/>
        <a:p>
          <a:r>
            <a:rPr lang="en-US" sz="1600" b="1" dirty="0"/>
            <a:t>Norming </a:t>
          </a:r>
        </a:p>
        <a:p>
          <a:r>
            <a:rPr lang="en-US" sz="1200" b="0" dirty="0"/>
            <a:t>No more internal competition. </a:t>
          </a:r>
        </a:p>
        <a:p>
          <a:r>
            <a:rPr lang="en-US" sz="1200" b="0" dirty="0"/>
            <a:t>Goals are clear. </a:t>
          </a:r>
        </a:p>
        <a:p>
          <a:r>
            <a:rPr lang="en-US" sz="1200" b="0" dirty="0"/>
            <a:t>Individuals are efficient In their role after sharing of ideas and feedback. </a:t>
          </a:r>
          <a:endParaRPr lang="en-US" sz="1200" b="1" dirty="0"/>
        </a:p>
      </dgm:t>
    </dgm:pt>
    <dgm:pt modelId="{3B332A83-88C4-4AB2-94A5-D05696F53FC7}" type="sibTrans" cxnId="{8F46BF6B-8752-449B-83FD-485CC495B134}">
      <dgm:prSet phldrT="3" phldr="0"/>
      <dgm:spPr/>
      <dgm:t>
        <a:bodyPr/>
        <a:lstStyle/>
        <a:p>
          <a:r>
            <a:rPr lang="en-US"/>
            <a:t>3</a:t>
          </a:r>
        </a:p>
      </dgm:t>
    </dgm:pt>
    <dgm:pt modelId="{94AA6479-D138-455B-AEAB-515285C0C080}" type="parTrans" cxnId="{8F46BF6B-8752-449B-83FD-485CC495B134}">
      <dgm:prSet/>
      <dgm:spPr/>
      <dgm:t>
        <a:bodyPr/>
        <a:lstStyle/>
        <a:p>
          <a:endParaRPr lang="en-US"/>
        </a:p>
      </dgm:t>
    </dgm:pt>
    <dgm:pt modelId="{1E23FA60-D2D4-49DB-8A64-11DF69B9C496}" type="pres">
      <dgm:prSet presAssocID="{FF653802-17D3-4A71-A0C2-3FC8C193E224}" presName="linearFlow" presStyleCnt="0">
        <dgm:presLayoutVars>
          <dgm:dir/>
          <dgm:animLvl val="lvl"/>
          <dgm:resizeHandles val="exact"/>
        </dgm:presLayoutVars>
      </dgm:prSet>
      <dgm:spPr/>
    </dgm:pt>
    <dgm:pt modelId="{BFCF79A1-D650-4816-91EC-3DEF6E5E880A}" type="pres">
      <dgm:prSet presAssocID="{BA7278BC-6DAF-4FFB-850D-4B2CFDDD2014}" presName="compositeNode" presStyleCnt="0"/>
      <dgm:spPr/>
    </dgm:pt>
    <dgm:pt modelId="{27C500D7-25CE-4C74-97E9-947FE80133DC}" type="pres">
      <dgm:prSet presAssocID="{BA7278BC-6DAF-4FFB-850D-4B2CFDDD2014}" presName="parTx" presStyleLbl="node1" presStyleIdx="0" presStyleCnt="0">
        <dgm:presLayoutVars>
          <dgm:chMax val="0"/>
          <dgm:chPref val="0"/>
          <dgm:bulletEnabled val="1"/>
        </dgm:presLayoutVars>
      </dgm:prSet>
      <dgm:spPr/>
    </dgm:pt>
    <dgm:pt modelId="{2E607662-EF56-4370-A0C0-EABCF8E2D643}" type="pres">
      <dgm:prSet presAssocID="{BA7278BC-6DAF-4FFB-850D-4B2CFDDD2014}" presName="parSh" presStyleCnt="0"/>
      <dgm:spPr/>
    </dgm:pt>
    <dgm:pt modelId="{116F6BA6-A949-4BC6-864F-16C71B764E28}" type="pres">
      <dgm:prSet presAssocID="{BA7278BC-6DAF-4FFB-850D-4B2CFDDD2014}" presName="lineNode" presStyleLbl="alignAccFollowNode1" presStyleIdx="0" presStyleCnt="12"/>
      <dgm:spPr/>
    </dgm:pt>
    <dgm:pt modelId="{7CD8D027-5FC9-40D6-8F1A-4C6F7FC90308}" type="pres">
      <dgm:prSet presAssocID="{BA7278BC-6DAF-4FFB-850D-4B2CFDDD2014}" presName="lineArrowNode" presStyleLbl="alignAccFollowNode1" presStyleIdx="1" presStyleCnt="12"/>
      <dgm:spPr/>
    </dgm:pt>
    <dgm:pt modelId="{5C310977-8E51-4CCF-9B1B-4DBE67DAA1EE}" type="pres">
      <dgm:prSet presAssocID="{DFC66539-C0E6-4B88-87B6-81ACD15AE8CD}" presName="sibTransNodeCircle" presStyleLbl="alignNode1" presStyleIdx="0" presStyleCnt="4">
        <dgm:presLayoutVars>
          <dgm:chMax val="0"/>
          <dgm:bulletEnabled/>
        </dgm:presLayoutVars>
      </dgm:prSet>
      <dgm:spPr/>
    </dgm:pt>
    <dgm:pt modelId="{BFA5EC29-45E4-40CA-81A5-78B3614EE3BF}" type="pres">
      <dgm:prSet presAssocID="{DFC66539-C0E6-4B88-87B6-81ACD15AE8CD}" presName="spacerBetweenCircleAndCallout" presStyleCnt="0">
        <dgm:presLayoutVars/>
      </dgm:prSet>
      <dgm:spPr/>
    </dgm:pt>
    <dgm:pt modelId="{A0A8E383-853E-4289-9F15-679B7E4B32A2}" type="pres">
      <dgm:prSet presAssocID="{BA7278BC-6DAF-4FFB-850D-4B2CFDDD2014}" presName="nodeText" presStyleLbl="alignAccFollowNode1" presStyleIdx="2" presStyleCnt="12" custScaleY="100000">
        <dgm:presLayoutVars>
          <dgm:bulletEnabled val="1"/>
        </dgm:presLayoutVars>
      </dgm:prSet>
      <dgm:spPr/>
    </dgm:pt>
    <dgm:pt modelId="{0D0E8C77-8EF6-405F-B662-079F3187F38C}" type="pres">
      <dgm:prSet presAssocID="{DFC66539-C0E6-4B88-87B6-81ACD15AE8CD}" presName="sibTransComposite" presStyleCnt="0"/>
      <dgm:spPr/>
    </dgm:pt>
    <dgm:pt modelId="{2EFCC704-0295-49BD-8F6C-9613B7FFD9CB}" type="pres">
      <dgm:prSet presAssocID="{E7577400-9235-47BD-9605-1E057472ECD9}" presName="compositeNode" presStyleCnt="0"/>
      <dgm:spPr/>
    </dgm:pt>
    <dgm:pt modelId="{FC271CD7-65C7-4CB9-A5D1-7E57F327F99F}" type="pres">
      <dgm:prSet presAssocID="{E7577400-9235-47BD-9605-1E057472ECD9}" presName="parTx" presStyleLbl="node1" presStyleIdx="0" presStyleCnt="0">
        <dgm:presLayoutVars>
          <dgm:chMax val="0"/>
          <dgm:chPref val="0"/>
          <dgm:bulletEnabled val="1"/>
        </dgm:presLayoutVars>
      </dgm:prSet>
      <dgm:spPr/>
    </dgm:pt>
    <dgm:pt modelId="{F886FEAC-7C0E-46BD-B5C1-A2A1194BB210}" type="pres">
      <dgm:prSet presAssocID="{E7577400-9235-47BD-9605-1E057472ECD9}" presName="parSh" presStyleCnt="0"/>
      <dgm:spPr/>
    </dgm:pt>
    <dgm:pt modelId="{BC76EEAB-D67E-40B4-B9C1-21CC61053789}" type="pres">
      <dgm:prSet presAssocID="{E7577400-9235-47BD-9605-1E057472ECD9}" presName="lineNode" presStyleLbl="alignAccFollowNode1" presStyleIdx="3" presStyleCnt="12"/>
      <dgm:spPr/>
    </dgm:pt>
    <dgm:pt modelId="{86C1104E-82E6-49BD-84C9-9EF3A1F5F0E1}" type="pres">
      <dgm:prSet presAssocID="{E7577400-9235-47BD-9605-1E057472ECD9}" presName="lineArrowNode" presStyleLbl="alignAccFollowNode1" presStyleIdx="4" presStyleCnt="12"/>
      <dgm:spPr/>
    </dgm:pt>
    <dgm:pt modelId="{8C8C4A64-E736-480A-9CF5-36ADC9D33815}" type="pres">
      <dgm:prSet presAssocID="{CB4BFC2A-05CF-40D6-B703-FBDD2D376C3C}" presName="sibTransNodeCircle" presStyleLbl="alignNode1" presStyleIdx="1" presStyleCnt="4">
        <dgm:presLayoutVars>
          <dgm:chMax val="0"/>
          <dgm:bulletEnabled/>
        </dgm:presLayoutVars>
      </dgm:prSet>
      <dgm:spPr/>
    </dgm:pt>
    <dgm:pt modelId="{03AC84C8-CAA4-4B8E-A887-E59D903E05B9}" type="pres">
      <dgm:prSet presAssocID="{CB4BFC2A-05CF-40D6-B703-FBDD2D376C3C}" presName="spacerBetweenCircleAndCallout" presStyleCnt="0">
        <dgm:presLayoutVars/>
      </dgm:prSet>
      <dgm:spPr/>
    </dgm:pt>
    <dgm:pt modelId="{AF33D824-0CBB-4D45-9032-7472210CCFE0}" type="pres">
      <dgm:prSet presAssocID="{E7577400-9235-47BD-9605-1E057472ECD9}" presName="nodeText" presStyleLbl="alignAccFollowNode1" presStyleIdx="5" presStyleCnt="12" custLinFactNeighborX="-661" custLinFactNeighborY="854">
        <dgm:presLayoutVars>
          <dgm:bulletEnabled val="1"/>
        </dgm:presLayoutVars>
      </dgm:prSet>
      <dgm:spPr/>
    </dgm:pt>
    <dgm:pt modelId="{009B7B12-11E8-4586-9CAA-5AE8B07D449E}" type="pres">
      <dgm:prSet presAssocID="{CB4BFC2A-05CF-40D6-B703-FBDD2D376C3C}" presName="sibTransComposite" presStyleCnt="0"/>
      <dgm:spPr/>
    </dgm:pt>
    <dgm:pt modelId="{52916124-75E9-40ED-BAEC-560574134236}" type="pres">
      <dgm:prSet presAssocID="{A49BDAE8-50C9-4C3E-8371-7E30D3CD0611}" presName="compositeNode" presStyleCnt="0"/>
      <dgm:spPr/>
    </dgm:pt>
    <dgm:pt modelId="{AFB7BBA6-EB4D-469C-A5DA-5C62AA1647DD}" type="pres">
      <dgm:prSet presAssocID="{A49BDAE8-50C9-4C3E-8371-7E30D3CD0611}" presName="parTx" presStyleLbl="node1" presStyleIdx="0" presStyleCnt="0">
        <dgm:presLayoutVars>
          <dgm:chMax val="0"/>
          <dgm:chPref val="0"/>
          <dgm:bulletEnabled val="1"/>
        </dgm:presLayoutVars>
      </dgm:prSet>
      <dgm:spPr/>
    </dgm:pt>
    <dgm:pt modelId="{E3CF5A1A-76A7-4548-AA36-B7A166CC2B04}" type="pres">
      <dgm:prSet presAssocID="{A49BDAE8-50C9-4C3E-8371-7E30D3CD0611}" presName="parSh" presStyleCnt="0"/>
      <dgm:spPr/>
    </dgm:pt>
    <dgm:pt modelId="{E14CDE2E-D881-4DE1-B0BF-4ADB6330560D}" type="pres">
      <dgm:prSet presAssocID="{A49BDAE8-50C9-4C3E-8371-7E30D3CD0611}" presName="lineNode" presStyleLbl="alignAccFollowNode1" presStyleIdx="6" presStyleCnt="12"/>
      <dgm:spPr/>
    </dgm:pt>
    <dgm:pt modelId="{DF3EB281-DA1B-43D7-A08E-33F4595AB406}" type="pres">
      <dgm:prSet presAssocID="{A49BDAE8-50C9-4C3E-8371-7E30D3CD0611}" presName="lineArrowNode" presStyleLbl="alignAccFollowNode1" presStyleIdx="7" presStyleCnt="12"/>
      <dgm:spPr/>
    </dgm:pt>
    <dgm:pt modelId="{04DE7129-76D5-4D58-991F-F178F2B1D027}" type="pres">
      <dgm:prSet presAssocID="{3B332A83-88C4-4AB2-94A5-D05696F53FC7}" presName="sibTransNodeCircle" presStyleLbl="alignNode1" presStyleIdx="2" presStyleCnt="4">
        <dgm:presLayoutVars>
          <dgm:chMax val="0"/>
          <dgm:bulletEnabled/>
        </dgm:presLayoutVars>
      </dgm:prSet>
      <dgm:spPr/>
    </dgm:pt>
    <dgm:pt modelId="{35B4648E-DCBC-482A-B092-9835A455F9EA}" type="pres">
      <dgm:prSet presAssocID="{3B332A83-88C4-4AB2-94A5-D05696F53FC7}" presName="spacerBetweenCircleAndCallout" presStyleCnt="0">
        <dgm:presLayoutVars/>
      </dgm:prSet>
      <dgm:spPr/>
    </dgm:pt>
    <dgm:pt modelId="{CCB65934-C047-4305-B279-113E748F81E0}" type="pres">
      <dgm:prSet presAssocID="{A49BDAE8-50C9-4C3E-8371-7E30D3CD0611}" presName="nodeText" presStyleLbl="alignAccFollowNode1" presStyleIdx="8" presStyleCnt="12" custScaleY="100000" custLinFactNeighborX="-434" custLinFactNeighborY="517">
        <dgm:presLayoutVars>
          <dgm:bulletEnabled val="1"/>
        </dgm:presLayoutVars>
      </dgm:prSet>
      <dgm:spPr/>
    </dgm:pt>
    <dgm:pt modelId="{171E1758-E2C6-48AF-BAED-550EA0A6A028}" type="pres">
      <dgm:prSet presAssocID="{3B332A83-88C4-4AB2-94A5-D05696F53FC7}" presName="sibTransComposite" presStyleCnt="0"/>
      <dgm:spPr/>
    </dgm:pt>
    <dgm:pt modelId="{2D51CAFD-438C-4006-B770-318D95E18B28}" type="pres">
      <dgm:prSet presAssocID="{C3AC3155-635E-432B-8F05-6DD2CBE6CE0A}" presName="compositeNode" presStyleCnt="0"/>
      <dgm:spPr/>
    </dgm:pt>
    <dgm:pt modelId="{412A9A62-4B0F-492A-BC04-06A5955E8B3C}" type="pres">
      <dgm:prSet presAssocID="{C3AC3155-635E-432B-8F05-6DD2CBE6CE0A}" presName="parTx" presStyleLbl="node1" presStyleIdx="0" presStyleCnt="0">
        <dgm:presLayoutVars>
          <dgm:chMax val="0"/>
          <dgm:chPref val="0"/>
          <dgm:bulletEnabled val="1"/>
        </dgm:presLayoutVars>
      </dgm:prSet>
      <dgm:spPr/>
    </dgm:pt>
    <dgm:pt modelId="{B0869370-548F-471D-BA22-E0DD70F701B9}" type="pres">
      <dgm:prSet presAssocID="{C3AC3155-635E-432B-8F05-6DD2CBE6CE0A}" presName="parSh" presStyleCnt="0"/>
      <dgm:spPr/>
    </dgm:pt>
    <dgm:pt modelId="{70761B05-4E9E-4762-84D4-03534102CD77}" type="pres">
      <dgm:prSet presAssocID="{C3AC3155-635E-432B-8F05-6DD2CBE6CE0A}" presName="lineNode" presStyleLbl="alignAccFollowNode1" presStyleIdx="9" presStyleCnt="12"/>
      <dgm:spPr/>
    </dgm:pt>
    <dgm:pt modelId="{95D57BCD-F0BB-42C9-83F0-19B0F8B51DC5}" type="pres">
      <dgm:prSet presAssocID="{C3AC3155-635E-432B-8F05-6DD2CBE6CE0A}" presName="lineArrowNode" presStyleLbl="alignAccFollowNode1" presStyleIdx="10" presStyleCnt="12"/>
      <dgm:spPr/>
    </dgm:pt>
    <dgm:pt modelId="{35D1E874-9BE9-46F5-8AA9-916B36B2BB2D}" type="pres">
      <dgm:prSet presAssocID="{7F5F10A6-4CA8-48A4-83BE-9CAA580C205F}" presName="sibTransNodeCircle" presStyleLbl="alignNode1" presStyleIdx="3" presStyleCnt="4">
        <dgm:presLayoutVars>
          <dgm:chMax val="0"/>
          <dgm:bulletEnabled/>
        </dgm:presLayoutVars>
      </dgm:prSet>
      <dgm:spPr/>
    </dgm:pt>
    <dgm:pt modelId="{46C8344C-D01A-4F5D-91E7-A86B7908F86D}" type="pres">
      <dgm:prSet presAssocID="{7F5F10A6-4CA8-48A4-83BE-9CAA580C205F}" presName="spacerBetweenCircleAndCallout" presStyleCnt="0">
        <dgm:presLayoutVars/>
      </dgm:prSet>
      <dgm:spPr/>
    </dgm:pt>
    <dgm:pt modelId="{DCDD655D-0B8A-4969-9594-BE65F56DC77D}" type="pres">
      <dgm:prSet presAssocID="{C3AC3155-635E-432B-8F05-6DD2CBE6CE0A}" presName="nodeText" presStyleLbl="alignAccFollowNode1" presStyleIdx="11" presStyleCnt="12" custLinFactNeighborX="1303">
        <dgm:presLayoutVars>
          <dgm:bulletEnabled val="1"/>
        </dgm:presLayoutVars>
      </dgm:prSet>
      <dgm:spPr/>
    </dgm:pt>
  </dgm:ptLst>
  <dgm:cxnLst>
    <dgm:cxn modelId="{8B13F716-0BC1-49FF-8B3B-719489FA3E6B}" type="presOf" srcId="{7F5F10A6-4CA8-48A4-83BE-9CAA580C205F}" destId="{35D1E874-9BE9-46F5-8AA9-916B36B2BB2D}" srcOrd="0" destOrd="0" presId="urn:microsoft.com/office/officeart/2016/7/layout/LinearArrowProcessNumbered"/>
    <dgm:cxn modelId="{28D33E32-413C-4FCF-A9CA-F8D483F74E51}" type="presOf" srcId="{DFC66539-C0E6-4B88-87B6-81ACD15AE8CD}" destId="{5C310977-8E51-4CCF-9B1B-4DBE67DAA1EE}" srcOrd="0" destOrd="0" presId="urn:microsoft.com/office/officeart/2016/7/layout/LinearArrowProcessNumbered"/>
    <dgm:cxn modelId="{8F46BF6B-8752-449B-83FD-485CC495B134}" srcId="{FF653802-17D3-4A71-A0C2-3FC8C193E224}" destId="{A49BDAE8-50C9-4C3E-8371-7E30D3CD0611}" srcOrd="2" destOrd="0" parTransId="{94AA6479-D138-455B-AEAB-515285C0C080}" sibTransId="{3B332A83-88C4-4AB2-94A5-D05696F53FC7}"/>
    <dgm:cxn modelId="{509E0A4F-2FE6-4A4B-9098-08CA906608F6}" srcId="{FF653802-17D3-4A71-A0C2-3FC8C193E224}" destId="{BA7278BC-6DAF-4FFB-850D-4B2CFDDD2014}" srcOrd="0" destOrd="0" parTransId="{9B6E07B1-51DA-45CC-A7D7-67DE499D4EA8}" sibTransId="{DFC66539-C0E6-4B88-87B6-81ACD15AE8CD}"/>
    <dgm:cxn modelId="{B8A36F51-A31F-494A-A876-CEE9507186F5}" type="presOf" srcId="{E7577400-9235-47BD-9605-1E057472ECD9}" destId="{AF33D824-0CBB-4D45-9032-7472210CCFE0}" srcOrd="0" destOrd="0" presId="urn:microsoft.com/office/officeart/2016/7/layout/LinearArrowProcessNumbered"/>
    <dgm:cxn modelId="{48438274-CE78-43B8-8009-B773B0FCC492}" srcId="{FF653802-17D3-4A71-A0C2-3FC8C193E224}" destId="{E7577400-9235-47BD-9605-1E057472ECD9}" srcOrd="1" destOrd="0" parTransId="{859283CE-7F41-416C-BACF-5604D403D5EB}" sibTransId="{CB4BFC2A-05CF-40D6-B703-FBDD2D376C3C}"/>
    <dgm:cxn modelId="{8C24307B-A5E8-4701-A55B-20AA870C06D8}" srcId="{FF653802-17D3-4A71-A0C2-3FC8C193E224}" destId="{C3AC3155-635E-432B-8F05-6DD2CBE6CE0A}" srcOrd="3" destOrd="0" parTransId="{5E5756DA-6C19-42B1-B920-3003E5DBC673}" sibTransId="{7F5F10A6-4CA8-48A4-83BE-9CAA580C205F}"/>
    <dgm:cxn modelId="{7C48A27C-7275-423A-82AF-E8BA116CB7A8}" type="presOf" srcId="{FF653802-17D3-4A71-A0C2-3FC8C193E224}" destId="{1E23FA60-D2D4-49DB-8A64-11DF69B9C496}" srcOrd="0" destOrd="0" presId="urn:microsoft.com/office/officeart/2016/7/layout/LinearArrowProcessNumbered"/>
    <dgm:cxn modelId="{4AAD6D82-E347-4D23-A8F5-F328F9959637}" type="presOf" srcId="{BA7278BC-6DAF-4FFB-850D-4B2CFDDD2014}" destId="{A0A8E383-853E-4289-9F15-679B7E4B32A2}" srcOrd="0" destOrd="0" presId="urn:microsoft.com/office/officeart/2016/7/layout/LinearArrowProcessNumbered"/>
    <dgm:cxn modelId="{34399FA1-7881-4048-ADD6-934DC87BD5E5}" type="presOf" srcId="{3B332A83-88C4-4AB2-94A5-D05696F53FC7}" destId="{04DE7129-76D5-4D58-991F-F178F2B1D027}" srcOrd="0" destOrd="0" presId="urn:microsoft.com/office/officeart/2016/7/layout/LinearArrowProcessNumbered"/>
    <dgm:cxn modelId="{019B8CAC-13DD-4021-A67F-39F3AB412F9D}" type="presOf" srcId="{C3AC3155-635E-432B-8F05-6DD2CBE6CE0A}" destId="{DCDD655D-0B8A-4969-9594-BE65F56DC77D}" srcOrd="0" destOrd="0" presId="urn:microsoft.com/office/officeart/2016/7/layout/LinearArrowProcessNumbered"/>
    <dgm:cxn modelId="{81CB6EBB-2402-499C-9B0F-4F5C4A156948}" type="presOf" srcId="{A49BDAE8-50C9-4C3E-8371-7E30D3CD0611}" destId="{CCB65934-C047-4305-B279-113E748F81E0}" srcOrd="0" destOrd="0" presId="urn:microsoft.com/office/officeart/2016/7/layout/LinearArrowProcessNumbered"/>
    <dgm:cxn modelId="{347F20DC-16E3-4262-A112-46A95F0F5153}" type="presOf" srcId="{CB4BFC2A-05CF-40D6-B703-FBDD2D376C3C}" destId="{8C8C4A64-E736-480A-9CF5-36ADC9D33815}" srcOrd="0" destOrd="0" presId="urn:microsoft.com/office/officeart/2016/7/layout/LinearArrowProcessNumbered"/>
    <dgm:cxn modelId="{835D2289-9A45-453E-9660-82DB63ACC3F3}" type="presParOf" srcId="{1E23FA60-D2D4-49DB-8A64-11DF69B9C496}" destId="{BFCF79A1-D650-4816-91EC-3DEF6E5E880A}" srcOrd="0" destOrd="0" presId="urn:microsoft.com/office/officeart/2016/7/layout/LinearArrowProcessNumbered"/>
    <dgm:cxn modelId="{076AA73C-E8A7-44DC-8BC0-03D5B157A16B}" type="presParOf" srcId="{BFCF79A1-D650-4816-91EC-3DEF6E5E880A}" destId="{27C500D7-25CE-4C74-97E9-947FE80133DC}" srcOrd="0" destOrd="0" presId="urn:microsoft.com/office/officeart/2016/7/layout/LinearArrowProcessNumbered"/>
    <dgm:cxn modelId="{BD3ED633-FAEB-45F9-A9C1-2394CCFF9EA3}" type="presParOf" srcId="{BFCF79A1-D650-4816-91EC-3DEF6E5E880A}" destId="{2E607662-EF56-4370-A0C0-EABCF8E2D643}" srcOrd="1" destOrd="0" presId="urn:microsoft.com/office/officeart/2016/7/layout/LinearArrowProcessNumbered"/>
    <dgm:cxn modelId="{AF71CE9D-9CB0-461A-918F-5C6F2D38A7D3}" type="presParOf" srcId="{2E607662-EF56-4370-A0C0-EABCF8E2D643}" destId="{116F6BA6-A949-4BC6-864F-16C71B764E28}" srcOrd="0" destOrd="0" presId="urn:microsoft.com/office/officeart/2016/7/layout/LinearArrowProcessNumbered"/>
    <dgm:cxn modelId="{6AA305EC-2435-4B9C-B2D5-CA343C3FBC11}" type="presParOf" srcId="{2E607662-EF56-4370-A0C0-EABCF8E2D643}" destId="{7CD8D027-5FC9-40D6-8F1A-4C6F7FC90308}" srcOrd="1" destOrd="0" presId="urn:microsoft.com/office/officeart/2016/7/layout/LinearArrowProcessNumbered"/>
    <dgm:cxn modelId="{D5685699-B525-40BC-85D3-A700B01DCDBA}" type="presParOf" srcId="{2E607662-EF56-4370-A0C0-EABCF8E2D643}" destId="{5C310977-8E51-4CCF-9B1B-4DBE67DAA1EE}" srcOrd="2" destOrd="0" presId="urn:microsoft.com/office/officeart/2016/7/layout/LinearArrowProcessNumbered"/>
    <dgm:cxn modelId="{E4F89EB9-370D-4809-A4DC-7AB274F41DC6}" type="presParOf" srcId="{2E607662-EF56-4370-A0C0-EABCF8E2D643}" destId="{BFA5EC29-45E4-40CA-81A5-78B3614EE3BF}" srcOrd="3" destOrd="0" presId="urn:microsoft.com/office/officeart/2016/7/layout/LinearArrowProcessNumbered"/>
    <dgm:cxn modelId="{54A2A7C6-09B1-44BD-8985-3DE6D68D4B9C}" type="presParOf" srcId="{BFCF79A1-D650-4816-91EC-3DEF6E5E880A}" destId="{A0A8E383-853E-4289-9F15-679B7E4B32A2}" srcOrd="2" destOrd="0" presId="urn:microsoft.com/office/officeart/2016/7/layout/LinearArrowProcessNumbered"/>
    <dgm:cxn modelId="{8E09D9A4-30BE-43E3-B719-EAC33CB0B56A}" type="presParOf" srcId="{1E23FA60-D2D4-49DB-8A64-11DF69B9C496}" destId="{0D0E8C77-8EF6-405F-B662-079F3187F38C}" srcOrd="1" destOrd="0" presId="urn:microsoft.com/office/officeart/2016/7/layout/LinearArrowProcessNumbered"/>
    <dgm:cxn modelId="{948338BC-A9F7-4772-9D1B-E2434ECA1D98}" type="presParOf" srcId="{1E23FA60-D2D4-49DB-8A64-11DF69B9C496}" destId="{2EFCC704-0295-49BD-8F6C-9613B7FFD9CB}" srcOrd="2" destOrd="0" presId="urn:microsoft.com/office/officeart/2016/7/layout/LinearArrowProcessNumbered"/>
    <dgm:cxn modelId="{F5B7889E-2359-4E43-A364-007859A4B4A8}" type="presParOf" srcId="{2EFCC704-0295-49BD-8F6C-9613B7FFD9CB}" destId="{FC271CD7-65C7-4CB9-A5D1-7E57F327F99F}" srcOrd="0" destOrd="0" presId="urn:microsoft.com/office/officeart/2016/7/layout/LinearArrowProcessNumbered"/>
    <dgm:cxn modelId="{F587D221-2DB8-4350-A13A-1226CD63A63E}" type="presParOf" srcId="{2EFCC704-0295-49BD-8F6C-9613B7FFD9CB}" destId="{F886FEAC-7C0E-46BD-B5C1-A2A1194BB210}" srcOrd="1" destOrd="0" presId="urn:microsoft.com/office/officeart/2016/7/layout/LinearArrowProcessNumbered"/>
    <dgm:cxn modelId="{F3C28D88-0892-4AFE-9B53-FAD2CB83FAB0}" type="presParOf" srcId="{F886FEAC-7C0E-46BD-B5C1-A2A1194BB210}" destId="{BC76EEAB-D67E-40B4-B9C1-21CC61053789}" srcOrd="0" destOrd="0" presId="urn:microsoft.com/office/officeart/2016/7/layout/LinearArrowProcessNumbered"/>
    <dgm:cxn modelId="{AE34468D-D405-4549-B7E4-5F69181010AA}" type="presParOf" srcId="{F886FEAC-7C0E-46BD-B5C1-A2A1194BB210}" destId="{86C1104E-82E6-49BD-84C9-9EF3A1F5F0E1}" srcOrd="1" destOrd="0" presId="urn:microsoft.com/office/officeart/2016/7/layout/LinearArrowProcessNumbered"/>
    <dgm:cxn modelId="{36EEF797-47C8-43BE-AD61-A84561DACC81}" type="presParOf" srcId="{F886FEAC-7C0E-46BD-B5C1-A2A1194BB210}" destId="{8C8C4A64-E736-480A-9CF5-36ADC9D33815}" srcOrd="2" destOrd="0" presId="urn:microsoft.com/office/officeart/2016/7/layout/LinearArrowProcessNumbered"/>
    <dgm:cxn modelId="{4B1210D5-53E2-4818-A7C1-C3A8E1BDF4E6}" type="presParOf" srcId="{F886FEAC-7C0E-46BD-B5C1-A2A1194BB210}" destId="{03AC84C8-CAA4-4B8E-A887-E59D903E05B9}" srcOrd="3" destOrd="0" presId="urn:microsoft.com/office/officeart/2016/7/layout/LinearArrowProcessNumbered"/>
    <dgm:cxn modelId="{3096589F-9F70-4343-B568-11757C77D5BB}" type="presParOf" srcId="{2EFCC704-0295-49BD-8F6C-9613B7FFD9CB}" destId="{AF33D824-0CBB-4D45-9032-7472210CCFE0}" srcOrd="2" destOrd="0" presId="urn:microsoft.com/office/officeart/2016/7/layout/LinearArrowProcessNumbered"/>
    <dgm:cxn modelId="{12A987EF-7968-45AD-9FB5-AD8D77BEFE3F}" type="presParOf" srcId="{1E23FA60-D2D4-49DB-8A64-11DF69B9C496}" destId="{009B7B12-11E8-4586-9CAA-5AE8B07D449E}" srcOrd="3" destOrd="0" presId="urn:microsoft.com/office/officeart/2016/7/layout/LinearArrowProcessNumbered"/>
    <dgm:cxn modelId="{FA0CDC47-EB4B-4B2E-93C3-67CCC72904AB}" type="presParOf" srcId="{1E23FA60-D2D4-49DB-8A64-11DF69B9C496}" destId="{52916124-75E9-40ED-BAEC-560574134236}" srcOrd="4" destOrd="0" presId="urn:microsoft.com/office/officeart/2016/7/layout/LinearArrowProcessNumbered"/>
    <dgm:cxn modelId="{91D5410F-386C-4E0A-AC60-B363482BD925}" type="presParOf" srcId="{52916124-75E9-40ED-BAEC-560574134236}" destId="{AFB7BBA6-EB4D-469C-A5DA-5C62AA1647DD}" srcOrd="0" destOrd="0" presId="urn:microsoft.com/office/officeart/2016/7/layout/LinearArrowProcessNumbered"/>
    <dgm:cxn modelId="{CA4421C5-9CC7-4CBE-9373-1C9A48C3FB5E}" type="presParOf" srcId="{52916124-75E9-40ED-BAEC-560574134236}" destId="{E3CF5A1A-76A7-4548-AA36-B7A166CC2B04}" srcOrd="1" destOrd="0" presId="urn:microsoft.com/office/officeart/2016/7/layout/LinearArrowProcessNumbered"/>
    <dgm:cxn modelId="{6E7ADA8C-9DA9-4426-BA15-5CB507485121}" type="presParOf" srcId="{E3CF5A1A-76A7-4548-AA36-B7A166CC2B04}" destId="{E14CDE2E-D881-4DE1-B0BF-4ADB6330560D}" srcOrd="0" destOrd="0" presId="urn:microsoft.com/office/officeart/2016/7/layout/LinearArrowProcessNumbered"/>
    <dgm:cxn modelId="{B50C1CD6-DDC4-4368-A5F3-7AF82F89ADA5}" type="presParOf" srcId="{E3CF5A1A-76A7-4548-AA36-B7A166CC2B04}" destId="{DF3EB281-DA1B-43D7-A08E-33F4595AB406}" srcOrd="1" destOrd="0" presId="urn:microsoft.com/office/officeart/2016/7/layout/LinearArrowProcessNumbered"/>
    <dgm:cxn modelId="{0D7AFE56-4C68-44A9-8E22-F6B289E53413}" type="presParOf" srcId="{E3CF5A1A-76A7-4548-AA36-B7A166CC2B04}" destId="{04DE7129-76D5-4D58-991F-F178F2B1D027}" srcOrd="2" destOrd="0" presId="urn:microsoft.com/office/officeart/2016/7/layout/LinearArrowProcessNumbered"/>
    <dgm:cxn modelId="{BC0D5FC6-27D1-46B2-8565-D18469EBAC4E}" type="presParOf" srcId="{E3CF5A1A-76A7-4548-AA36-B7A166CC2B04}" destId="{35B4648E-DCBC-482A-B092-9835A455F9EA}" srcOrd="3" destOrd="0" presId="urn:microsoft.com/office/officeart/2016/7/layout/LinearArrowProcessNumbered"/>
    <dgm:cxn modelId="{525FF0C4-DE8F-494F-9B18-08C3E2502973}" type="presParOf" srcId="{52916124-75E9-40ED-BAEC-560574134236}" destId="{CCB65934-C047-4305-B279-113E748F81E0}" srcOrd="2" destOrd="0" presId="urn:microsoft.com/office/officeart/2016/7/layout/LinearArrowProcessNumbered"/>
    <dgm:cxn modelId="{223BEA87-2511-4CAC-895C-D329893CD6FF}" type="presParOf" srcId="{1E23FA60-D2D4-49DB-8A64-11DF69B9C496}" destId="{171E1758-E2C6-48AF-BAED-550EA0A6A028}" srcOrd="5" destOrd="0" presId="urn:microsoft.com/office/officeart/2016/7/layout/LinearArrowProcessNumbered"/>
    <dgm:cxn modelId="{DDAF2828-8919-4187-BD14-8E9803A22A7E}" type="presParOf" srcId="{1E23FA60-D2D4-49DB-8A64-11DF69B9C496}" destId="{2D51CAFD-438C-4006-B770-318D95E18B28}" srcOrd="6" destOrd="0" presId="urn:microsoft.com/office/officeart/2016/7/layout/LinearArrowProcessNumbered"/>
    <dgm:cxn modelId="{07C7FA4C-E61F-4FB9-B0FD-815D703A2B70}" type="presParOf" srcId="{2D51CAFD-438C-4006-B770-318D95E18B28}" destId="{412A9A62-4B0F-492A-BC04-06A5955E8B3C}" srcOrd="0" destOrd="0" presId="urn:microsoft.com/office/officeart/2016/7/layout/LinearArrowProcessNumbered"/>
    <dgm:cxn modelId="{7F40BFDC-9AD3-48C8-BDC8-09E71797900F}" type="presParOf" srcId="{2D51CAFD-438C-4006-B770-318D95E18B28}" destId="{B0869370-548F-471D-BA22-E0DD70F701B9}" srcOrd="1" destOrd="0" presId="urn:microsoft.com/office/officeart/2016/7/layout/LinearArrowProcessNumbered"/>
    <dgm:cxn modelId="{53156094-C189-490C-A3D6-69EB17EEC0C9}" type="presParOf" srcId="{B0869370-548F-471D-BA22-E0DD70F701B9}" destId="{70761B05-4E9E-4762-84D4-03534102CD77}" srcOrd="0" destOrd="0" presId="urn:microsoft.com/office/officeart/2016/7/layout/LinearArrowProcessNumbered"/>
    <dgm:cxn modelId="{8FA04C29-CA81-46BF-A2DF-81E03F42DB5B}" type="presParOf" srcId="{B0869370-548F-471D-BA22-E0DD70F701B9}" destId="{95D57BCD-F0BB-42C9-83F0-19B0F8B51DC5}" srcOrd="1" destOrd="0" presId="urn:microsoft.com/office/officeart/2016/7/layout/LinearArrowProcessNumbered"/>
    <dgm:cxn modelId="{954BD0A5-338D-4C98-ACCB-8EDF975006D1}" type="presParOf" srcId="{B0869370-548F-471D-BA22-E0DD70F701B9}" destId="{35D1E874-9BE9-46F5-8AA9-916B36B2BB2D}" srcOrd="2" destOrd="0" presId="urn:microsoft.com/office/officeart/2016/7/layout/LinearArrowProcessNumbered"/>
    <dgm:cxn modelId="{6EF8F96E-6EDB-43C4-982F-EFA21ACD5F53}" type="presParOf" srcId="{B0869370-548F-471D-BA22-E0DD70F701B9}" destId="{46C8344C-D01A-4F5D-91E7-A86B7908F86D}" srcOrd="3" destOrd="0" presId="urn:microsoft.com/office/officeart/2016/7/layout/LinearArrowProcessNumbered"/>
    <dgm:cxn modelId="{AD2E9C6A-F33B-4211-ABEE-DE4A6C1955EE}" type="presParOf" srcId="{2D51CAFD-438C-4006-B770-318D95E18B28}" destId="{DCDD655D-0B8A-4969-9594-BE65F56DC77D}"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F6BA6-A949-4BC6-864F-16C71B764E28}">
      <dsp:nvSpPr>
        <dsp:cNvPr id="0" name=""/>
        <dsp:cNvSpPr/>
      </dsp:nvSpPr>
      <dsp:spPr>
        <a:xfrm>
          <a:off x="1312873" y="1491574"/>
          <a:ext cx="1046632" cy="71"/>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D8D027-5FC9-40D6-8F1A-4C6F7FC90308}">
      <dsp:nvSpPr>
        <dsp:cNvPr id="0" name=""/>
        <dsp:cNvSpPr/>
      </dsp:nvSpPr>
      <dsp:spPr>
        <a:xfrm>
          <a:off x="2422304" y="1403693"/>
          <a:ext cx="120362" cy="226071"/>
        </a:xfrm>
        <a:prstGeom prst="chevron">
          <a:avLst>
            <a:gd name="adj" fmla="val 9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310977-8E51-4CCF-9B1B-4DBE67DAA1EE}">
      <dsp:nvSpPr>
        <dsp:cNvPr id="0" name=""/>
        <dsp:cNvSpPr/>
      </dsp:nvSpPr>
      <dsp:spPr>
        <a:xfrm>
          <a:off x="636864" y="946431"/>
          <a:ext cx="1090359" cy="1090359"/>
        </a:xfrm>
        <a:prstGeom prst="ellips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12" tIns="42312" rIns="42312" bIns="42312" numCol="1" spcCol="1270" anchor="ctr" anchorCtr="0">
          <a:noAutofit/>
        </a:bodyPr>
        <a:lstStyle/>
        <a:p>
          <a:pPr marL="0" lvl="0" indent="0" algn="ctr" defTabSz="2266950">
            <a:lnSpc>
              <a:spcPct val="90000"/>
            </a:lnSpc>
            <a:spcBef>
              <a:spcPct val="0"/>
            </a:spcBef>
            <a:spcAft>
              <a:spcPct val="35000"/>
            </a:spcAft>
            <a:buNone/>
          </a:pPr>
          <a:r>
            <a:rPr lang="en-US" sz="5100" kern="1200"/>
            <a:t>1</a:t>
          </a:r>
          <a:endParaRPr lang="en-US" sz="5100" kern="1200" dirty="0"/>
        </a:p>
      </dsp:txBody>
      <dsp:txXfrm>
        <a:off x="796543" y="1106110"/>
        <a:ext cx="771001" cy="771001"/>
      </dsp:txXfrm>
    </dsp:sp>
    <dsp:sp modelId="{A0A8E383-853E-4289-9F15-679B7E4B32A2}">
      <dsp:nvSpPr>
        <dsp:cNvPr id="0" name=""/>
        <dsp:cNvSpPr/>
      </dsp:nvSpPr>
      <dsp:spPr>
        <a:xfrm>
          <a:off x="4582" y="2202390"/>
          <a:ext cx="2388326" cy="2272724"/>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8394" tIns="165100" rIns="188394" bIns="165100" numCol="1" spcCol="1270" anchor="t" anchorCtr="0">
          <a:noAutofit/>
        </a:bodyPr>
        <a:lstStyle/>
        <a:p>
          <a:pPr marL="0" lvl="0" indent="0" algn="l" defTabSz="711200">
            <a:lnSpc>
              <a:spcPct val="90000"/>
            </a:lnSpc>
            <a:spcBef>
              <a:spcPct val="0"/>
            </a:spcBef>
            <a:spcAft>
              <a:spcPct val="35000"/>
            </a:spcAft>
            <a:buNone/>
          </a:pPr>
          <a:r>
            <a:rPr lang="en-GB" sz="1600" b="1" kern="1200" dirty="0"/>
            <a:t>Forming</a:t>
          </a:r>
        </a:p>
        <a:p>
          <a:pPr marL="0" lvl="0" indent="0" algn="l" defTabSz="711200">
            <a:lnSpc>
              <a:spcPct val="90000"/>
            </a:lnSpc>
            <a:spcBef>
              <a:spcPct val="0"/>
            </a:spcBef>
            <a:spcAft>
              <a:spcPct val="35000"/>
            </a:spcAft>
            <a:buNone/>
          </a:pPr>
          <a:r>
            <a:rPr lang="en-GB" sz="1200" kern="1200" dirty="0"/>
            <a:t>The initial stage where group members first meet each other and highlights their skillsets. Project goals are discussed and individual roles are delegated.</a:t>
          </a:r>
          <a:endParaRPr lang="en-US" sz="1200" kern="1200" dirty="0"/>
        </a:p>
      </dsp:txBody>
      <dsp:txXfrm>
        <a:off x="4582" y="2656935"/>
        <a:ext cx="2388326" cy="1818179"/>
      </dsp:txXfrm>
    </dsp:sp>
    <dsp:sp modelId="{BC76EEAB-D67E-40B4-B9C1-21CC61053789}">
      <dsp:nvSpPr>
        <dsp:cNvPr id="0" name=""/>
        <dsp:cNvSpPr/>
      </dsp:nvSpPr>
      <dsp:spPr>
        <a:xfrm>
          <a:off x="2658278" y="1491574"/>
          <a:ext cx="2311228" cy="71"/>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C1104E-82E6-49BD-84C9-9EF3A1F5F0E1}">
      <dsp:nvSpPr>
        <dsp:cNvPr id="0" name=""/>
        <dsp:cNvSpPr/>
      </dsp:nvSpPr>
      <dsp:spPr>
        <a:xfrm>
          <a:off x="5031140" y="1403693"/>
          <a:ext cx="118129" cy="226072"/>
        </a:xfrm>
        <a:prstGeom prst="chevron">
          <a:avLst>
            <a:gd name="adj" fmla="val 9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8C4A64-E736-480A-9CF5-36ADC9D33815}">
      <dsp:nvSpPr>
        <dsp:cNvPr id="0" name=""/>
        <dsp:cNvSpPr/>
      </dsp:nvSpPr>
      <dsp:spPr>
        <a:xfrm>
          <a:off x="3268713" y="946430"/>
          <a:ext cx="1090359" cy="1090359"/>
        </a:xfrm>
        <a:prstGeom prst="ellips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12" tIns="42312" rIns="42312" bIns="42312" numCol="1" spcCol="1270" anchor="ctr" anchorCtr="0">
          <a:noAutofit/>
        </a:bodyPr>
        <a:lstStyle/>
        <a:p>
          <a:pPr marL="0" lvl="0" indent="0" algn="ctr" defTabSz="2266950">
            <a:lnSpc>
              <a:spcPct val="90000"/>
            </a:lnSpc>
            <a:spcBef>
              <a:spcPct val="0"/>
            </a:spcBef>
            <a:spcAft>
              <a:spcPct val="35000"/>
            </a:spcAft>
            <a:buNone/>
          </a:pPr>
          <a:r>
            <a:rPr lang="en-US" sz="5100" kern="1200"/>
            <a:t>2</a:t>
          </a:r>
          <a:endParaRPr lang="en-US" sz="5100" kern="1200" dirty="0"/>
        </a:p>
      </dsp:txBody>
      <dsp:txXfrm>
        <a:off x="3428392" y="1106109"/>
        <a:ext cx="771001" cy="771001"/>
      </dsp:txXfrm>
    </dsp:sp>
    <dsp:sp modelId="{AF33D824-0CBB-4D45-9032-7472210CCFE0}">
      <dsp:nvSpPr>
        <dsp:cNvPr id="0" name=""/>
        <dsp:cNvSpPr/>
      </dsp:nvSpPr>
      <dsp:spPr>
        <a:xfrm>
          <a:off x="2643001" y="2221799"/>
          <a:ext cx="2311228" cy="2272724"/>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312" tIns="165100" rIns="182312" bIns="165100" numCol="1" spcCol="1270" anchor="t" anchorCtr="0">
          <a:noAutofit/>
        </a:bodyPr>
        <a:lstStyle/>
        <a:p>
          <a:pPr marL="0" lvl="0" indent="0" algn="l" defTabSz="711200">
            <a:lnSpc>
              <a:spcPct val="90000"/>
            </a:lnSpc>
            <a:spcBef>
              <a:spcPct val="0"/>
            </a:spcBef>
            <a:spcAft>
              <a:spcPct val="35000"/>
            </a:spcAft>
            <a:buNone/>
          </a:pPr>
          <a:r>
            <a:rPr lang="en-GB" sz="1600" b="1" kern="1200" dirty="0"/>
            <a:t>Storming</a:t>
          </a:r>
        </a:p>
        <a:p>
          <a:pPr marL="0" lvl="0" indent="0" algn="l" defTabSz="711200">
            <a:lnSpc>
              <a:spcPct val="90000"/>
            </a:lnSpc>
            <a:spcBef>
              <a:spcPct val="0"/>
            </a:spcBef>
            <a:spcAft>
              <a:spcPct val="35000"/>
            </a:spcAft>
            <a:buNone/>
          </a:pPr>
          <a:r>
            <a:rPr lang="en-GB" sz="1200" kern="1200" dirty="0"/>
            <a:t>Ideas are openly discussed between members and provides opportunity for individuals to stand out and gain acceptance. Trying to attain authority in the team. </a:t>
          </a:r>
          <a:endParaRPr lang="en-US" sz="1200" b="1" kern="1200" dirty="0"/>
        </a:p>
      </dsp:txBody>
      <dsp:txXfrm>
        <a:off x="2643001" y="2676344"/>
        <a:ext cx="2311228" cy="1818179"/>
      </dsp:txXfrm>
    </dsp:sp>
    <dsp:sp modelId="{E14CDE2E-D881-4DE1-B0BF-4ADB6330560D}">
      <dsp:nvSpPr>
        <dsp:cNvPr id="0" name=""/>
        <dsp:cNvSpPr/>
      </dsp:nvSpPr>
      <dsp:spPr>
        <a:xfrm>
          <a:off x="5226310" y="1491574"/>
          <a:ext cx="2354923" cy="72"/>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3EB281-DA1B-43D7-A08E-33F4595AB406}">
      <dsp:nvSpPr>
        <dsp:cNvPr id="0" name=""/>
        <dsp:cNvSpPr/>
      </dsp:nvSpPr>
      <dsp:spPr>
        <a:xfrm>
          <a:off x="7644032" y="1403693"/>
          <a:ext cx="120362" cy="226072"/>
        </a:xfrm>
        <a:prstGeom prst="chevron">
          <a:avLst>
            <a:gd name="adj" fmla="val 9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DE7129-76D5-4D58-991F-F178F2B1D027}">
      <dsp:nvSpPr>
        <dsp:cNvPr id="0" name=""/>
        <dsp:cNvSpPr/>
      </dsp:nvSpPr>
      <dsp:spPr>
        <a:xfrm>
          <a:off x="5858593" y="946430"/>
          <a:ext cx="1090359" cy="1090359"/>
        </a:xfrm>
        <a:prstGeom prst="ellips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12" tIns="42312" rIns="42312" bIns="42312" numCol="1" spcCol="1270" anchor="ctr" anchorCtr="0">
          <a:noAutofit/>
        </a:bodyPr>
        <a:lstStyle/>
        <a:p>
          <a:pPr marL="0" lvl="0" indent="0" algn="ctr" defTabSz="2266950">
            <a:lnSpc>
              <a:spcPct val="90000"/>
            </a:lnSpc>
            <a:spcBef>
              <a:spcPct val="0"/>
            </a:spcBef>
            <a:spcAft>
              <a:spcPct val="35000"/>
            </a:spcAft>
            <a:buNone/>
          </a:pPr>
          <a:r>
            <a:rPr lang="en-US" sz="5100" kern="1200"/>
            <a:t>3</a:t>
          </a:r>
        </a:p>
      </dsp:txBody>
      <dsp:txXfrm>
        <a:off x="6018272" y="1106109"/>
        <a:ext cx="771001" cy="771001"/>
      </dsp:txXfrm>
    </dsp:sp>
    <dsp:sp modelId="{CCB65934-C047-4305-B279-113E748F81E0}">
      <dsp:nvSpPr>
        <dsp:cNvPr id="0" name=""/>
        <dsp:cNvSpPr/>
      </dsp:nvSpPr>
      <dsp:spPr>
        <a:xfrm>
          <a:off x="5215891" y="2214140"/>
          <a:ext cx="2400662" cy="2272724"/>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367" tIns="165100" rIns="189367" bIns="165100" numCol="1" spcCol="1270" anchor="t" anchorCtr="0">
          <a:noAutofit/>
        </a:bodyPr>
        <a:lstStyle/>
        <a:p>
          <a:pPr marL="0" lvl="0" indent="0" algn="l" defTabSz="711200">
            <a:lnSpc>
              <a:spcPct val="90000"/>
            </a:lnSpc>
            <a:spcBef>
              <a:spcPct val="0"/>
            </a:spcBef>
            <a:spcAft>
              <a:spcPct val="35000"/>
            </a:spcAft>
            <a:buNone/>
          </a:pPr>
          <a:r>
            <a:rPr lang="en-US" sz="1600" b="1" kern="1200" dirty="0"/>
            <a:t>Norming </a:t>
          </a:r>
        </a:p>
        <a:p>
          <a:pPr marL="0" lvl="0" indent="0" algn="l" defTabSz="711200">
            <a:lnSpc>
              <a:spcPct val="90000"/>
            </a:lnSpc>
            <a:spcBef>
              <a:spcPct val="0"/>
            </a:spcBef>
            <a:spcAft>
              <a:spcPct val="35000"/>
            </a:spcAft>
            <a:buNone/>
          </a:pPr>
          <a:r>
            <a:rPr lang="en-US" sz="1200" b="0" kern="1200" dirty="0"/>
            <a:t>No more internal competition. </a:t>
          </a:r>
        </a:p>
        <a:p>
          <a:pPr marL="0" lvl="0" indent="0" algn="l" defTabSz="711200">
            <a:lnSpc>
              <a:spcPct val="90000"/>
            </a:lnSpc>
            <a:spcBef>
              <a:spcPct val="0"/>
            </a:spcBef>
            <a:spcAft>
              <a:spcPct val="35000"/>
            </a:spcAft>
            <a:buNone/>
          </a:pPr>
          <a:r>
            <a:rPr lang="en-US" sz="1200" b="0" kern="1200" dirty="0"/>
            <a:t>Goals are clear. </a:t>
          </a:r>
        </a:p>
        <a:p>
          <a:pPr marL="0" lvl="0" indent="0" algn="l" defTabSz="711200">
            <a:lnSpc>
              <a:spcPct val="90000"/>
            </a:lnSpc>
            <a:spcBef>
              <a:spcPct val="0"/>
            </a:spcBef>
            <a:spcAft>
              <a:spcPct val="35000"/>
            </a:spcAft>
            <a:buNone/>
          </a:pPr>
          <a:r>
            <a:rPr lang="en-US" sz="1200" b="0" kern="1200" dirty="0"/>
            <a:t>Individuals are efficient In their role after sharing of ideas and feedback. </a:t>
          </a:r>
          <a:endParaRPr lang="en-US" sz="1200" b="1" kern="1200" dirty="0"/>
        </a:p>
      </dsp:txBody>
      <dsp:txXfrm>
        <a:off x="5215891" y="2668685"/>
        <a:ext cx="2400662" cy="1818179"/>
      </dsp:txXfrm>
    </dsp:sp>
    <dsp:sp modelId="{70761B05-4E9E-4762-84D4-03534102CD77}">
      <dsp:nvSpPr>
        <dsp:cNvPr id="0" name=""/>
        <dsp:cNvSpPr/>
      </dsp:nvSpPr>
      <dsp:spPr>
        <a:xfrm>
          <a:off x="7893713" y="1491574"/>
          <a:ext cx="1155614" cy="72"/>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D1E874-9BE9-46F5-8AA9-916B36B2BB2D}">
      <dsp:nvSpPr>
        <dsp:cNvPr id="0" name=""/>
        <dsp:cNvSpPr/>
      </dsp:nvSpPr>
      <dsp:spPr>
        <a:xfrm>
          <a:off x="8504148" y="946430"/>
          <a:ext cx="1090359" cy="1090359"/>
        </a:xfrm>
        <a:prstGeom prst="ellips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12" tIns="42312" rIns="42312" bIns="42312" numCol="1" spcCol="1270" anchor="ctr" anchorCtr="0">
          <a:noAutofit/>
        </a:bodyPr>
        <a:lstStyle/>
        <a:p>
          <a:pPr marL="0" lvl="0" indent="0" algn="ctr" defTabSz="2266950">
            <a:lnSpc>
              <a:spcPct val="90000"/>
            </a:lnSpc>
            <a:spcBef>
              <a:spcPct val="0"/>
            </a:spcBef>
            <a:spcAft>
              <a:spcPct val="35000"/>
            </a:spcAft>
            <a:buNone/>
          </a:pPr>
          <a:r>
            <a:rPr lang="en-US" sz="5100" kern="1200"/>
            <a:t>4</a:t>
          </a:r>
        </a:p>
      </dsp:txBody>
      <dsp:txXfrm>
        <a:off x="8663827" y="1106109"/>
        <a:ext cx="771001" cy="771001"/>
      </dsp:txXfrm>
    </dsp:sp>
    <dsp:sp modelId="{DCDD655D-0B8A-4969-9594-BE65F56DC77D}">
      <dsp:nvSpPr>
        <dsp:cNvPr id="0" name=""/>
        <dsp:cNvSpPr/>
      </dsp:nvSpPr>
      <dsp:spPr>
        <a:xfrm>
          <a:off x="7923828" y="2202390"/>
          <a:ext cx="2311228" cy="2272724"/>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312" tIns="165100" rIns="182312" bIns="165100" numCol="1" spcCol="1270" anchor="t" anchorCtr="0">
          <a:noAutofit/>
        </a:bodyPr>
        <a:lstStyle/>
        <a:p>
          <a:pPr marL="0" lvl="0" indent="0" algn="l" defTabSz="800100">
            <a:lnSpc>
              <a:spcPct val="90000"/>
            </a:lnSpc>
            <a:spcBef>
              <a:spcPct val="0"/>
            </a:spcBef>
            <a:spcAft>
              <a:spcPct val="35000"/>
            </a:spcAft>
            <a:buNone/>
          </a:pPr>
          <a:r>
            <a:rPr lang="en-US" sz="1800" kern="1200" dirty="0"/>
            <a:t>Performing</a:t>
          </a:r>
        </a:p>
        <a:p>
          <a:pPr marL="0" lvl="0" indent="0" algn="l" defTabSz="800100">
            <a:lnSpc>
              <a:spcPct val="90000"/>
            </a:lnSpc>
            <a:spcBef>
              <a:spcPct val="0"/>
            </a:spcBef>
            <a:spcAft>
              <a:spcPct val="35000"/>
            </a:spcAft>
            <a:buNone/>
          </a:pPr>
          <a:r>
            <a:rPr lang="en-US" sz="1200" kern="1200" dirty="0"/>
            <a:t>High level of trust between members. </a:t>
          </a:r>
        </a:p>
        <a:p>
          <a:pPr marL="0" lvl="0" indent="0" algn="l" defTabSz="800100">
            <a:lnSpc>
              <a:spcPct val="90000"/>
            </a:lnSpc>
            <a:spcBef>
              <a:spcPct val="0"/>
            </a:spcBef>
            <a:spcAft>
              <a:spcPct val="35000"/>
            </a:spcAft>
            <a:buNone/>
          </a:pPr>
          <a:r>
            <a:rPr lang="en-US" sz="1200" kern="1200" dirty="0"/>
            <a:t>Operating peak efficiency.</a:t>
          </a:r>
        </a:p>
        <a:p>
          <a:pPr marL="0" lvl="0" indent="0" algn="l" defTabSz="800100">
            <a:lnSpc>
              <a:spcPct val="90000"/>
            </a:lnSpc>
            <a:spcBef>
              <a:spcPct val="0"/>
            </a:spcBef>
            <a:spcAft>
              <a:spcPct val="35000"/>
            </a:spcAft>
            <a:buNone/>
          </a:pPr>
          <a:r>
            <a:rPr lang="en-US" sz="1200" kern="1200" dirty="0"/>
            <a:t>Less feedback from the team leaders.</a:t>
          </a:r>
        </a:p>
        <a:p>
          <a:pPr marL="0" lvl="0" indent="0" algn="l" defTabSz="800100">
            <a:lnSpc>
              <a:spcPct val="90000"/>
            </a:lnSpc>
            <a:spcBef>
              <a:spcPct val="0"/>
            </a:spcBef>
            <a:spcAft>
              <a:spcPct val="35000"/>
            </a:spcAft>
            <a:buNone/>
          </a:pPr>
          <a:r>
            <a:rPr lang="en-US" sz="1200" kern="1200" dirty="0"/>
            <a:t>Any issues are resolved with timeframe in mind. </a:t>
          </a:r>
        </a:p>
        <a:p>
          <a:pPr marL="0" lvl="0" indent="0" algn="l" defTabSz="800100">
            <a:lnSpc>
              <a:spcPct val="90000"/>
            </a:lnSpc>
            <a:spcBef>
              <a:spcPct val="0"/>
            </a:spcBef>
            <a:spcAft>
              <a:spcPct val="35000"/>
            </a:spcAft>
            <a:buNone/>
          </a:pPr>
          <a:endParaRPr lang="en-US" sz="1800" kern="1200" dirty="0"/>
        </a:p>
      </dsp:txBody>
      <dsp:txXfrm>
        <a:off x="7923828" y="2656935"/>
        <a:ext cx="2311228" cy="1818179"/>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896C85-4F18-4DB7-B0BE-CE6AA194652E}" type="datetimeFigureOut">
              <a:rPr lang="en-GB" smtClean="0"/>
              <a:t>10/05/2019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773A1C-8888-431C-9DDA-2713D312610C}" type="slidenum">
              <a:rPr lang="en-GB" smtClean="0"/>
              <a:t>‹#›</a:t>
            </a:fld>
            <a:endParaRPr lang="en-GB"/>
          </a:p>
        </p:txBody>
      </p:sp>
    </p:spTree>
    <p:extLst>
      <p:ext uri="{BB962C8B-B14F-4D97-AF65-F5344CB8AC3E}">
        <p14:creationId xmlns:p14="http://schemas.microsoft.com/office/powerpoint/2010/main" val="1605083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3</a:t>
            </a:fld>
            <a:endParaRPr lang="en-GB"/>
          </a:p>
        </p:txBody>
      </p:sp>
    </p:spTree>
    <p:extLst>
      <p:ext uri="{BB962C8B-B14F-4D97-AF65-F5344CB8AC3E}">
        <p14:creationId xmlns:p14="http://schemas.microsoft.com/office/powerpoint/2010/main" val="426671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4</a:t>
            </a:fld>
            <a:endParaRPr lang="en-GB"/>
          </a:p>
        </p:txBody>
      </p:sp>
    </p:spTree>
    <p:extLst>
      <p:ext uri="{BB962C8B-B14F-4D97-AF65-F5344CB8AC3E}">
        <p14:creationId xmlns:p14="http://schemas.microsoft.com/office/powerpoint/2010/main" val="2700660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5</a:t>
            </a:fld>
            <a:endParaRPr lang="en-GB"/>
          </a:p>
        </p:txBody>
      </p:sp>
    </p:spTree>
    <p:extLst>
      <p:ext uri="{BB962C8B-B14F-4D97-AF65-F5344CB8AC3E}">
        <p14:creationId xmlns:p14="http://schemas.microsoft.com/office/powerpoint/2010/main" val="610420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8</a:t>
            </a:fld>
            <a:endParaRPr lang="en-GB"/>
          </a:p>
        </p:txBody>
      </p:sp>
    </p:spTree>
    <p:extLst>
      <p:ext uri="{BB962C8B-B14F-4D97-AF65-F5344CB8AC3E}">
        <p14:creationId xmlns:p14="http://schemas.microsoft.com/office/powerpoint/2010/main" val="3182302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9</a:t>
            </a:fld>
            <a:endParaRPr lang="en-GB"/>
          </a:p>
        </p:txBody>
      </p:sp>
    </p:spTree>
    <p:extLst>
      <p:ext uri="{BB962C8B-B14F-4D97-AF65-F5344CB8AC3E}">
        <p14:creationId xmlns:p14="http://schemas.microsoft.com/office/powerpoint/2010/main" val="1774391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773A1C-8888-431C-9DDA-2713D312610C}" type="slidenum">
              <a:rPr lang="en-GB" smtClean="0"/>
              <a:t>10</a:t>
            </a:fld>
            <a:endParaRPr lang="en-GB"/>
          </a:p>
        </p:txBody>
      </p:sp>
    </p:spTree>
    <p:extLst>
      <p:ext uri="{BB962C8B-B14F-4D97-AF65-F5344CB8AC3E}">
        <p14:creationId xmlns:p14="http://schemas.microsoft.com/office/powerpoint/2010/main" val="2042238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1567281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282674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2721916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9DEA1E-A855-439A-967E-965C4B05B693}" type="datetimeFigureOut">
              <a:rPr lang="en-GB" smtClean="0"/>
              <a:t>10/05/2019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1376446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9DEA1E-A855-439A-967E-965C4B05B693}" type="datetimeFigureOut">
              <a:rPr lang="en-GB" smtClean="0"/>
              <a:t>10/05/2019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274893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9DEA1E-A855-439A-967E-965C4B05B693}" type="datetimeFigureOut">
              <a:rPr lang="en-GB" smtClean="0"/>
              <a:t>10/05/2019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00993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9DEA1E-A855-439A-967E-965C4B05B693}" type="datetimeFigureOut">
              <a:rPr lang="en-GB" smtClean="0"/>
              <a:t>10/05/2019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683681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DEA1E-A855-439A-967E-965C4B05B693}" type="datetimeFigureOut">
              <a:rPr lang="en-GB" smtClean="0"/>
              <a:t>10/05/2019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870511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9DEA1E-A855-439A-967E-965C4B05B693}" type="datetimeFigureOut">
              <a:rPr lang="en-GB" smtClean="0"/>
              <a:t>10/05/2019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733119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4227919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72219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558445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36989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4125950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355961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DEA1E-A855-439A-967E-965C4B05B693}"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B6E9DF-D26A-467D-B17B-5DC42DB30ECA}" type="slidenum">
              <a:rPr lang="en-GB" smtClean="0"/>
              <a:t>‹#›</a:t>
            </a:fld>
            <a:endParaRPr lang="en-GB"/>
          </a:p>
        </p:txBody>
      </p:sp>
    </p:spTree>
    <p:extLst>
      <p:ext uri="{BB962C8B-B14F-4D97-AF65-F5344CB8AC3E}">
        <p14:creationId xmlns:p14="http://schemas.microsoft.com/office/powerpoint/2010/main" val="3592572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F9DEA1E-A855-439A-967E-965C4B05B693}" type="datetimeFigureOut">
              <a:rPr lang="en-GB" smtClean="0"/>
              <a:t>10/05/2019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6B6E9DF-D26A-467D-B17B-5DC42DB30ECA}" type="slidenum">
              <a:rPr lang="en-GB" smtClean="0"/>
              <a:t>‹#›</a:t>
            </a:fld>
            <a:endParaRPr lang="en-GB"/>
          </a:p>
        </p:txBody>
      </p:sp>
    </p:spTree>
    <p:extLst>
      <p:ext uri="{BB962C8B-B14F-4D97-AF65-F5344CB8AC3E}">
        <p14:creationId xmlns:p14="http://schemas.microsoft.com/office/powerpoint/2010/main" val="468485629"/>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AC4E-E7B8-48BE-B15E-E99E954F9D4E}"/>
              </a:ext>
            </a:extLst>
          </p:cNvPr>
          <p:cNvSpPr>
            <a:spLocks noGrp="1"/>
          </p:cNvSpPr>
          <p:nvPr>
            <p:ph type="ctrTitle"/>
          </p:nvPr>
        </p:nvSpPr>
        <p:spPr>
          <a:xfrm>
            <a:off x="1354667" y="1547284"/>
            <a:ext cx="7766936" cy="1646302"/>
          </a:xfrm>
        </p:spPr>
        <p:txBody>
          <a:bodyPr>
            <a:normAutofit fontScale="90000"/>
          </a:bodyPr>
          <a:lstStyle/>
          <a:p>
            <a:r>
              <a:rPr lang="en-GB" dirty="0"/>
              <a:t>Benefits of Effective Teamwork </a:t>
            </a:r>
          </a:p>
        </p:txBody>
      </p:sp>
      <p:sp>
        <p:nvSpPr>
          <p:cNvPr id="3" name="Subtitle 2">
            <a:extLst>
              <a:ext uri="{FF2B5EF4-FFF2-40B4-BE49-F238E27FC236}">
                <a16:creationId xmlns:a16="http://schemas.microsoft.com/office/drawing/2014/main" id="{10168CD5-06A7-4490-8430-10EF89692BAF}"/>
              </a:ext>
            </a:extLst>
          </p:cNvPr>
          <p:cNvSpPr>
            <a:spLocks noGrp="1"/>
          </p:cNvSpPr>
          <p:nvPr>
            <p:ph type="subTitle" idx="1"/>
          </p:nvPr>
        </p:nvSpPr>
        <p:spPr>
          <a:xfrm>
            <a:off x="1524000" y="3992654"/>
            <a:ext cx="9144000" cy="1933189"/>
          </a:xfrm>
        </p:spPr>
        <p:txBody>
          <a:bodyPr/>
          <a:lstStyle/>
          <a:p>
            <a:r>
              <a:rPr lang="en-GB" b="1" dirty="0">
                <a:solidFill>
                  <a:schemeClr val="tx1">
                    <a:lumMod val="95000"/>
                    <a:lumOff val="5000"/>
                  </a:schemeClr>
                </a:solidFill>
              </a:rPr>
              <a:t>Team Members: </a:t>
            </a:r>
            <a:r>
              <a:rPr lang="en-GB" dirty="0"/>
              <a:t>Suhail Miah 1808197, Momin Miah 1808210, </a:t>
            </a:r>
          </a:p>
          <a:p>
            <a:r>
              <a:rPr lang="en-GB" dirty="0"/>
              <a:t>Behram Khan 1808535, Amanda Harris 1808430, Mohammed Chowdhury 1807901</a:t>
            </a:r>
          </a:p>
        </p:txBody>
      </p:sp>
    </p:spTree>
    <p:extLst>
      <p:ext uri="{BB962C8B-B14F-4D97-AF65-F5344CB8AC3E}">
        <p14:creationId xmlns:p14="http://schemas.microsoft.com/office/powerpoint/2010/main" val="1763115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D8D-012E-4836-90B8-74D57EFD8A1B}"/>
              </a:ext>
            </a:extLst>
          </p:cNvPr>
          <p:cNvSpPr>
            <a:spLocks noGrp="1"/>
          </p:cNvSpPr>
          <p:nvPr>
            <p:ph type="title"/>
          </p:nvPr>
        </p:nvSpPr>
        <p:spPr/>
        <p:txBody>
          <a:bodyPr>
            <a:normAutofit/>
          </a:bodyPr>
          <a:lstStyle/>
          <a:p>
            <a:r>
              <a:rPr lang="en-GB" sz="3200" b="1" u="sng" dirty="0">
                <a:latin typeface="Arial Nova Cond" panose="020B0506020202020204" pitchFamily="34" charset="0"/>
              </a:rPr>
              <a:t>UNIQUE CONSULTATION CORPORATION, Birmingham UK</a:t>
            </a:r>
          </a:p>
        </p:txBody>
      </p:sp>
      <p:sp>
        <p:nvSpPr>
          <p:cNvPr id="3" name="Content Placeholder 2">
            <a:extLst>
              <a:ext uri="{FF2B5EF4-FFF2-40B4-BE49-F238E27FC236}">
                <a16:creationId xmlns:a16="http://schemas.microsoft.com/office/drawing/2014/main" id="{5E31A60F-D99B-4D2A-8CDC-30210A284B32}"/>
              </a:ext>
            </a:extLst>
          </p:cNvPr>
          <p:cNvSpPr>
            <a:spLocks noGrp="1"/>
          </p:cNvSpPr>
          <p:nvPr>
            <p:ph idx="1"/>
          </p:nvPr>
        </p:nvSpPr>
        <p:spPr>
          <a:xfrm>
            <a:off x="677333" y="2160589"/>
            <a:ext cx="10570769" cy="3880773"/>
          </a:xfrm>
        </p:spPr>
        <p:txBody>
          <a:bodyPr vert="horz" lIns="91440" tIns="45720" rIns="91440" bIns="45720" rtlCol="0" anchor="t">
            <a:normAutofit/>
          </a:bodyPr>
          <a:lstStyle/>
          <a:p>
            <a:r>
              <a:rPr lang="en-GB" dirty="0">
                <a:latin typeface="Berlin Sans FB"/>
              </a:rPr>
              <a:t>A firm that consists of five members, which offers consultation services to organisations that want to introduce team working into their day-to-day operations. In this presentation, we will be identifying effective team working strategies and the advantages it offers to organisations with successful implementation. We are here today to present to Global Trading UK. </a:t>
            </a:r>
            <a:endParaRPr lang="en-GB" dirty="0">
              <a:latin typeface="Berlin Sans FB" panose="020B0604020202020204" pitchFamily="34" charset="0"/>
            </a:endParaRPr>
          </a:p>
        </p:txBody>
      </p:sp>
      <p:pic>
        <p:nvPicPr>
          <p:cNvPr id="4" name="Picture 3">
            <a:extLst>
              <a:ext uri="{FF2B5EF4-FFF2-40B4-BE49-F238E27FC236}">
                <a16:creationId xmlns:a16="http://schemas.microsoft.com/office/drawing/2014/main" id="{A2AD6813-6C29-42A1-A7FF-0E352CA6A1B4}"/>
              </a:ext>
            </a:extLst>
          </p:cNvPr>
          <p:cNvPicPr>
            <a:picLocks noChangeAspect="1"/>
          </p:cNvPicPr>
          <p:nvPr/>
        </p:nvPicPr>
        <p:blipFill>
          <a:blip r:embed="rId2"/>
          <a:stretch>
            <a:fillRect/>
          </a:stretch>
        </p:blipFill>
        <p:spPr>
          <a:xfrm>
            <a:off x="4753863" y="3562350"/>
            <a:ext cx="4048125" cy="2686050"/>
          </a:xfrm>
          <a:prstGeom prst="rect">
            <a:avLst/>
          </a:prstGeom>
        </p:spPr>
      </p:pic>
    </p:spTree>
    <p:extLst>
      <p:ext uri="{BB962C8B-B14F-4D97-AF65-F5344CB8AC3E}">
        <p14:creationId xmlns:p14="http://schemas.microsoft.com/office/powerpoint/2010/main" val="340549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4825-E385-41FD-A4F5-3984DD6A461A}"/>
              </a:ext>
            </a:extLst>
          </p:cNvPr>
          <p:cNvSpPr>
            <a:spLocks noGrp="1"/>
          </p:cNvSpPr>
          <p:nvPr>
            <p:ph type="title"/>
          </p:nvPr>
        </p:nvSpPr>
        <p:spPr>
          <a:xfrm>
            <a:off x="0" y="0"/>
            <a:ext cx="10515600" cy="1325563"/>
          </a:xfrm>
        </p:spPr>
        <p:txBody>
          <a:bodyPr/>
          <a:lstStyle/>
          <a:p>
            <a:r>
              <a:rPr lang="en-GB" b="1" u="sng" dirty="0"/>
              <a:t>Steps and Consideration</a:t>
            </a:r>
          </a:p>
        </p:txBody>
      </p:sp>
      <p:sp>
        <p:nvSpPr>
          <p:cNvPr id="4" name="Oval 3">
            <a:extLst>
              <a:ext uri="{FF2B5EF4-FFF2-40B4-BE49-F238E27FC236}">
                <a16:creationId xmlns:a16="http://schemas.microsoft.com/office/drawing/2014/main" id="{BA8FF119-D906-478A-9692-5BC1F72DE385}"/>
              </a:ext>
            </a:extLst>
          </p:cNvPr>
          <p:cNvSpPr/>
          <p:nvPr/>
        </p:nvSpPr>
        <p:spPr>
          <a:xfrm>
            <a:off x="4105917" y="3429000"/>
            <a:ext cx="4536489" cy="2128421"/>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9C628EBA-01D2-42B1-B75F-AC61391EE8A1}"/>
              </a:ext>
            </a:extLst>
          </p:cNvPr>
          <p:cNvSpPr txBox="1"/>
          <p:nvPr/>
        </p:nvSpPr>
        <p:spPr>
          <a:xfrm>
            <a:off x="88772" y="1090052"/>
            <a:ext cx="3178206" cy="338554"/>
          </a:xfrm>
          <a:prstGeom prst="rect">
            <a:avLst/>
          </a:prstGeom>
          <a:noFill/>
        </p:spPr>
        <p:txBody>
          <a:bodyPr wrap="square" rtlCol="0">
            <a:spAutoFit/>
          </a:bodyPr>
          <a:lstStyle/>
          <a:p>
            <a:r>
              <a:rPr lang="en-GB" sz="1600" b="1" dirty="0">
                <a:solidFill>
                  <a:srgbClr val="002060"/>
                </a:solidFill>
                <a:latin typeface="Arial" panose="020B0604020202020204" pitchFamily="34" charset="0"/>
                <a:cs typeface="Arial" panose="020B0604020202020204" pitchFamily="34" charset="0"/>
              </a:rPr>
              <a:t>The benefits of Team working</a:t>
            </a:r>
          </a:p>
        </p:txBody>
      </p:sp>
      <p:sp>
        <p:nvSpPr>
          <p:cNvPr id="6" name="TextBox 5">
            <a:extLst>
              <a:ext uri="{FF2B5EF4-FFF2-40B4-BE49-F238E27FC236}">
                <a16:creationId xmlns:a16="http://schemas.microsoft.com/office/drawing/2014/main" id="{47C5F50D-C2E3-48FC-A6ED-7494FC8E57A7}"/>
              </a:ext>
            </a:extLst>
          </p:cNvPr>
          <p:cNvSpPr txBox="1"/>
          <p:nvPr/>
        </p:nvSpPr>
        <p:spPr>
          <a:xfrm>
            <a:off x="88772" y="1438173"/>
            <a:ext cx="5566304" cy="1323439"/>
          </a:xfrm>
          <a:prstGeom prst="rect">
            <a:avLst/>
          </a:prstGeom>
          <a:noFill/>
        </p:spPr>
        <p:txBody>
          <a:bodyPr wrap="square" rtlCol="0">
            <a:spAutoFit/>
          </a:bodyPr>
          <a:lstStyle/>
          <a:p>
            <a:r>
              <a:rPr lang="en-GB" sz="1600" dirty="0">
                <a:latin typeface="Aharoni" panose="02010803020104030203" pitchFamily="2" charset="-79"/>
                <a:cs typeface="Aharoni" panose="02010803020104030203" pitchFamily="2" charset="-79"/>
              </a:rPr>
              <a:t>Team work includes different individuals working together to maximise efficiency and to achieve one common goal. In any business, there are many ways to organise group members. The benefits of team working include the increase of productivity and self-confidence.</a:t>
            </a:r>
          </a:p>
        </p:txBody>
      </p:sp>
      <p:sp>
        <p:nvSpPr>
          <p:cNvPr id="7" name="TextBox 6">
            <a:extLst>
              <a:ext uri="{FF2B5EF4-FFF2-40B4-BE49-F238E27FC236}">
                <a16:creationId xmlns:a16="http://schemas.microsoft.com/office/drawing/2014/main" id="{1E50DAC1-3503-4C6C-B577-E184D7F06658}"/>
              </a:ext>
            </a:extLst>
          </p:cNvPr>
          <p:cNvSpPr txBox="1"/>
          <p:nvPr/>
        </p:nvSpPr>
        <p:spPr>
          <a:xfrm>
            <a:off x="4740677" y="4227999"/>
            <a:ext cx="3604336" cy="400110"/>
          </a:xfrm>
          <a:prstGeom prst="rect">
            <a:avLst/>
          </a:prstGeom>
          <a:noFill/>
        </p:spPr>
        <p:txBody>
          <a:bodyPr wrap="square" rtlCol="0">
            <a:spAutoFit/>
          </a:bodyPr>
          <a:lstStyle/>
          <a:p>
            <a:r>
              <a:rPr lang="en-GB" sz="2000" b="1" dirty="0">
                <a:solidFill>
                  <a:srgbClr val="FF0000"/>
                </a:solidFill>
              </a:rPr>
              <a:t>Key benefits of Team working</a:t>
            </a:r>
          </a:p>
        </p:txBody>
      </p:sp>
      <p:cxnSp>
        <p:nvCxnSpPr>
          <p:cNvPr id="9" name="Straight Arrow Connector 8">
            <a:extLst>
              <a:ext uri="{FF2B5EF4-FFF2-40B4-BE49-F238E27FC236}">
                <a16:creationId xmlns:a16="http://schemas.microsoft.com/office/drawing/2014/main" id="{F62BF150-A59D-4226-A154-8EBA0B8CEFB0}"/>
              </a:ext>
            </a:extLst>
          </p:cNvPr>
          <p:cNvCxnSpPr>
            <a:cxnSpLocks/>
            <a:stCxn id="4" idx="0"/>
          </p:cNvCxnSpPr>
          <p:nvPr/>
        </p:nvCxnSpPr>
        <p:spPr>
          <a:xfrm flipV="1">
            <a:off x="6374162" y="2474893"/>
            <a:ext cx="1305022" cy="95410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4D5044D8-A40A-4ECF-AD96-45F55CFB71F7}"/>
              </a:ext>
            </a:extLst>
          </p:cNvPr>
          <p:cNvSpPr txBox="1"/>
          <p:nvPr/>
        </p:nvSpPr>
        <p:spPr>
          <a:xfrm rot="20731910">
            <a:off x="7659198" y="1986549"/>
            <a:ext cx="2305985" cy="369332"/>
          </a:xfrm>
          <a:prstGeom prst="rect">
            <a:avLst/>
          </a:prstGeom>
          <a:noFill/>
        </p:spPr>
        <p:txBody>
          <a:bodyPr wrap="square" rtlCol="0">
            <a:spAutoFit/>
          </a:bodyPr>
          <a:lstStyle/>
          <a:p>
            <a:r>
              <a:rPr lang="en-GB" dirty="0">
                <a:latin typeface="Aharoni" panose="020B0604020202020204" pitchFamily="2" charset="-79"/>
                <a:cs typeface="Aharoni" panose="020B0604020202020204" pitchFamily="2" charset="-79"/>
              </a:rPr>
              <a:t>Generating ideas</a:t>
            </a:r>
          </a:p>
        </p:txBody>
      </p:sp>
      <p:cxnSp>
        <p:nvCxnSpPr>
          <p:cNvPr id="16" name="Straight Arrow Connector 15">
            <a:extLst>
              <a:ext uri="{FF2B5EF4-FFF2-40B4-BE49-F238E27FC236}">
                <a16:creationId xmlns:a16="http://schemas.microsoft.com/office/drawing/2014/main" id="{DE1C147E-4FD1-43AB-9370-8A963238357D}"/>
              </a:ext>
            </a:extLst>
          </p:cNvPr>
          <p:cNvCxnSpPr>
            <a:cxnSpLocks/>
            <a:stCxn id="4" idx="7"/>
          </p:cNvCxnSpPr>
          <p:nvPr/>
        </p:nvCxnSpPr>
        <p:spPr>
          <a:xfrm flipV="1">
            <a:off x="7978053" y="3429000"/>
            <a:ext cx="1165947" cy="31170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21" name="TextBox 20">
            <a:extLst>
              <a:ext uri="{FF2B5EF4-FFF2-40B4-BE49-F238E27FC236}">
                <a16:creationId xmlns:a16="http://schemas.microsoft.com/office/drawing/2014/main" id="{D6BA063C-E442-402D-9A27-4D4EAAF71919}"/>
              </a:ext>
            </a:extLst>
          </p:cNvPr>
          <p:cNvSpPr txBox="1"/>
          <p:nvPr/>
        </p:nvSpPr>
        <p:spPr>
          <a:xfrm rot="21047607">
            <a:off x="9179509" y="3080552"/>
            <a:ext cx="2530137" cy="369332"/>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Sharing work load</a:t>
            </a:r>
          </a:p>
        </p:txBody>
      </p:sp>
      <p:cxnSp>
        <p:nvCxnSpPr>
          <p:cNvPr id="23" name="Straight Arrow Connector 22">
            <a:extLst>
              <a:ext uri="{FF2B5EF4-FFF2-40B4-BE49-F238E27FC236}">
                <a16:creationId xmlns:a16="http://schemas.microsoft.com/office/drawing/2014/main" id="{EC918388-6475-4760-B4D7-F0A9E42EAE2F}"/>
              </a:ext>
            </a:extLst>
          </p:cNvPr>
          <p:cNvCxnSpPr>
            <a:stCxn id="4" idx="6"/>
          </p:cNvCxnSpPr>
          <p:nvPr/>
        </p:nvCxnSpPr>
        <p:spPr>
          <a:xfrm>
            <a:off x="8642406" y="4493211"/>
            <a:ext cx="838945" cy="26522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FBBF6982-4B5E-40A2-A8C5-167D126AD58F}"/>
              </a:ext>
            </a:extLst>
          </p:cNvPr>
          <p:cNvSpPr txBox="1"/>
          <p:nvPr/>
        </p:nvSpPr>
        <p:spPr>
          <a:xfrm rot="771219">
            <a:off x="9472475" y="4732908"/>
            <a:ext cx="2370337" cy="646331"/>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Gaining new perspectives</a:t>
            </a:r>
          </a:p>
        </p:txBody>
      </p:sp>
      <p:cxnSp>
        <p:nvCxnSpPr>
          <p:cNvPr id="27" name="Straight Arrow Connector 26">
            <a:extLst>
              <a:ext uri="{FF2B5EF4-FFF2-40B4-BE49-F238E27FC236}">
                <a16:creationId xmlns:a16="http://schemas.microsoft.com/office/drawing/2014/main" id="{71C0224E-AF99-4953-B409-E1AAE4D9674C}"/>
              </a:ext>
            </a:extLst>
          </p:cNvPr>
          <p:cNvCxnSpPr>
            <a:cxnSpLocks/>
            <a:stCxn id="4" idx="2"/>
          </p:cNvCxnSpPr>
          <p:nvPr/>
        </p:nvCxnSpPr>
        <p:spPr>
          <a:xfrm flipH="1">
            <a:off x="3391270" y="4493211"/>
            <a:ext cx="714647" cy="134898"/>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A7D2478-12D6-424A-BCCD-6951F88C88E0}"/>
              </a:ext>
            </a:extLst>
          </p:cNvPr>
          <p:cNvSpPr txBox="1"/>
          <p:nvPr/>
        </p:nvSpPr>
        <p:spPr>
          <a:xfrm rot="20741227">
            <a:off x="2006356" y="4619934"/>
            <a:ext cx="1518081" cy="646331"/>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Making the work fun</a:t>
            </a:r>
          </a:p>
        </p:txBody>
      </p:sp>
      <p:cxnSp>
        <p:nvCxnSpPr>
          <p:cNvPr id="31" name="Straight Arrow Connector 30">
            <a:extLst>
              <a:ext uri="{FF2B5EF4-FFF2-40B4-BE49-F238E27FC236}">
                <a16:creationId xmlns:a16="http://schemas.microsoft.com/office/drawing/2014/main" id="{5244F190-1F43-4C9B-A6FC-BD11915DD127}"/>
              </a:ext>
            </a:extLst>
          </p:cNvPr>
          <p:cNvCxnSpPr/>
          <p:nvPr/>
        </p:nvCxnSpPr>
        <p:spPr>
          <a:xfrm flipV="1">
            <a:off x="5797118" y="1090052"/>
            <a:ext cx="1225119" cy="2338948"/>
          </a:xfrm>
          <a:prstGeom prst="straightConnector1">
            <a:avLst/>
          </a:prstGeom>
          <a:ln>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F0822A63-EE75-43FD-B677-3BED8679DC00}"/>
              </a:ext>
            </a:extLst>
          </p:cNvPr>
          <p:cNvSpPr txBox="1"/>
          <p:nvPr/>
        </p:nvSpPr>
        <p:spPr>
          <a:xfrm rot="20464251">
            <a:off x="6986723" y="363975"/>
            <a:ext cx="2801599" cy="646331"/>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Better creativity and learning new things</a:t>
            </a:r>
          </a:p>
        </p:txBody>
      </p:sp>
      <p:sp>
        <p:nvSpPr>
          <p:cNvPr id="33" name="TextBox 32">
            <a:extLst>
              <a:ext uri="{FF2B5EF4-FFF2-40B4-BE49-F238E27FC236}">
                <a16:creationId xmlns:a16="http://schemas.microsoft.com/office/drawing/2014/main" id="{80E7B984-0BCA-48C2-9DB4-8D75531F64F2}"/>
              </a:ext>
            </a:extLst>
          </p:cNvPr>
          <p:cNvSpPr txBox="1"/>
          <p:nvPr/>
        </p:nvSpPr>
        <p:spPr>
          <a:xfrm>
            <a:off x="5273336" y="6178858"/>
            <a:ext cx="2707689" cy="369332"/>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Boosts productivity</a:t>
            </a:r>
          </a:p>
        </p:txBody>
      </p:sp>
      <p:cxnSp>
        <p:nvCxnSpPr>
          <p:cNvPr id="35" name="Straight Arrow Connector 34">
            <a:extLst>
              <a:ext uri="{FF2B5EF4-FFF2-40B4-BE49-F238E27FC236}">
                <a16:creationId xmlns:a16="http://schemas.microsoft.com/office/drawing/2014/main" id="{74F49538-F369-48B8-9759-05C8C2E42737}"/>
              </a:ext>
            </a:extLst>
          </p:cNvPr>
          <p:cNvCxnSpPr>
            <a:cxnSpLocks/>
          </p:cNvCxnSpPr>
          <p:nvPr/>
        </p:nvCxnSpPr>
        <p:spPr>
          <a:xfrm flipH="1">
            <a:off x="6507332" y="5634796"/>
            <a:ext cx="155220" cy="606206"/>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161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7238-DA51-45D0-92FA-FE8B8366C937}"/>
              </a:ext>
            </a:extLst>
          </p:cNvPr>
          <p:cNvSpPr>
            <a:spLocks noGrp="1"/>
          </p:cNvSpPr>
          <p:nvPr>
            <p:ph type="title"/>
          </p:nvPr>
        </p:nvSpPr>
        <p:spPr/>
        <p:txBody>
          <a:bodyPr/>
          <a:lstStyle/>
          <a:p>
            <a:r>
              <a:rPr lang="en-GB" b="1" u="sng" dirty="0"/>
              <a:t>4 Stages of team development</a:t>
            </a:r>
          </a:p>
        </p:txBody>
      </p:sp>
      <p:sp>
        <p:nvSpPr>
          <p:cNvPr id="3" name="Content Placeholder 2">
            <a:extLst>
              <a:ext uri="{FF2B5EF4-FFF2-40B4-BE49-F238E27FC236}">
                <a16:creationId xmlns:a16="http://schemas.microsoft.com/office/drawing/2014/main" id="{B8AE26B3-308C-4660-B6D4-037D204A0D4B}"/>
              </a:ext>
            </a:extLst>
          </p:cNvPr>
          <p:cNvSpPr>
            <a:spLocks noGrp="1"/>
          </p:cNvSpPr>
          <p:nvPr>
            <p:ph idx="1"/>
          </p:nvPr>
        </p:nvSpPr>
        <p:spPr>
          <a:xfrm>
            <a:off x="228598" y="1519544"/>
            <a:ext cx="11446729" cy="4067218"/>
          </a:xfrm>
        </p:spPr>
        <p:txBody>
          <a:bodyPr vert="horz" lIns="91440" tIns="45720" rIns="91440" bIns="45720" rtlCol="0" anchor="t">
            <a:normAutofit/>
          </a:bodyPr>
          <a:lstStyle/>
          <a:p>
            <a:r>
              <a:rPr lang="en-GB" sz="2000" dirty="0"/>
              <a:t>Bruce Tuckman (1965) developed the famous model of team development called Forming, Storming, Norming and Performing. This was the stages most teams must follow to achieve high performance. </a:t>
            </a:r>
          </a:p>
          <a:p>
            <a:endParaRPr lang="en-GB" sz="2000" dirty="0"/>
          </a:p>
        </p:txBody>
      </p:sp>
      <p:sp>
        <p:nvSpPr>
          <p:cNvPr id="4" name="AutoShape 2" descr="Group Development">
            <a:extLst>
              <a:ext uri="{FF2B5EF4-FFF2-40B4-BE49-F238E27FC236}">
                <a16:creationId xmlns:a16="http://schemas.microsoft.com/office/drawing/2014/main" id="{35DC299C-08AC-44ED-B600-3F39E288B72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Group Development">
            <a:extLst>
              <a:ext uri="{FF2B5EF4-FFF2-40B4-BE49-F238E27FC236}">
                <a16:creationId xmlns:a16="http://schemas.microsoft.com/office/drawing/2014/main" id="{1D8EB695-A745-4312-A0D2-337420EE1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2051" y="2387247"/>
            <a:ext cx="7865988" cy="31094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EDEC93-04FF-497A-B3AF-9C9BAFFAC894}"/>
              </a:ext>
            </a:extLst>
          </p:cNvPr>
          <p:cNvSpPr txBox="1"/>
          <p:nvPr/>
        </p:nvSpPr>
        <p:spPr>
          <a:xfrm>
            <a:off x="3044284" y="5798634"/>
            <a:ext cx="8631044" cy="338554"/>
          </a:xfrm>
          <a:prstGeom prst="rect">
            <a:avLst/>
          </a:prstGeom>
          <a:noFill/>
        </p:spPr>
        <p:txBody>
          <a:bodyPr wrap="square" rtlCol="0">
            <a:spAutoFit/>
          </a:bodyPr>
          <a:lstStyle/>
          <a:p>
            <a:r>
              <a:rPr lang="en-GB" sz="1600" dirty="0"/>
              <a:t>Source - Robbins, S. P., &amp; Judge, T. (2013). Organizational behaviour (15th ed.). Boston: Pearson. P275</a:t>
            </a:r>
          </a:p>
        </p:txBody>
      </p:sp>
    </p:spTree>
    <p:extLst>
      <p:ext uri="{BB962C8B-B14F-4D97-AF65-F5344CB8AC3E}">
        <p14:creationId xmlns:p14="http://schemas.microsoft.com/office/powerpoint/2010/main" val="598710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D7169-A281-407F-9DF3-3627A9ADB498}"/>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Stages (continued)</a:t>
            </a:r>
          </a:p>
        </p:txBody>
      </p:sp>
      <p:graphicFrame>
        <p:nvGraphicFramePr>
          <p:cNvPr id="5" name="Content Placeholder 2">
            <a:extLst>
              <a:ext uri="{FF2B5EF4-FFF2-40B4-BE49-F238E27FC236}">
                <a16:creationId xmlns:a16="http://schemas.microsoft.com/office/drawing/2014/main" id="{9C548418-3EB8-40A4-B838-39553F63FB85}"/>
              </a:ext>
            </a:extLst>
          </p:cNvPr>
          <p:cNvGraphicFramePr>
            <a:graphicFrameLocks noGrp="1"/>
          </p:cNvGraphicFramePr>
          <p:nvPr>
            <p:ph idx="1"/>
            <p:extLst>
              <p:ext uri="{D42A27DB-BD31-4B8C-83A1-F6EECF244321}">
                <p14:modId xmlns:p14="http://schemas.microsoft.com/office/powerpoint/2010/main" val="2996666293"/>
              </p:ext>
            </p:extLst>
          </p:nvPr>
        </p:nvGraphicFramePr>
        <p:xfrm>
          <a:off x="192597" y="567914"/>
          <a:ext cx="10466328" cy="5421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CC79817F-CA99-4979-B7C3-F4D642443FD1}"/>
              </a:ext>
            </a:extLst>
          </p:cNvPr>
          <p:cNvSpPr/>
          <p:nvPr/>
        </p:nvSpPr>
        <p:spPr>
          <a:xfrm>
            <a:off x="1555130" y="106686"/>
            <a:ext cx="6195928"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Stages (continued)</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366186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1F764-0647-4562-9029-F540EF154CD3}"/>
              </a:ext>
            </a:extLst>
          </p:cNvPr>
          <p:cNvSpPr>
            <a:spLocks noGrp="1"/>
          </p:cNvSpPr>
          <p:nvPr>
            <p:ph type="title"/>
          </p:nvPr>
        </p:nvSpPr>
        <p:spPr>
          <a:xfrm>
            <a:off x="677334" y="609600"/>
            <a:ext cx="8596668" cy="1320800"/>
          </a:xfrm>
        </p:spPr>
        <p:txBody>
          <a:bodyPr/>
          <a:lstStyle/>
          <a:p>
            <a:r>
              <a:rPr lang="en-GB" dirty="0"/>
              <a:t>Team Roles</a:t>
            </a:r>
            <a:br>
              <a:rPr lang="en-GB" dirty="0"/>
            </a:br>
            <a:endParaRPr lang="en-GB" dirty="0"/>
          </a:p>
        </p:txBody>
      </p:sp>
      <p:sp>
        <p:nvSpPr>
          <p:cNvPr id="3" name="Content Placeholder 2">
            <a:extLst>
              <a:ext uri="{FF2B5EF4-FFF2-40B4-BE49-F238E27FC236}">
                <a16:creationId xmlns:a16="http://schemas.microsoft.com/office/drawing/2014/main" id="{59D88CAA-A3D1-47A1-8986-4C07C81FB9EB}"/>
              </a:ext>
            </a:extLst>
          </p:cNvPr>
          <p:cNvSpPr>
            <a:spLocks noGrp="1"/>
          </p:cNvSpPr>
          <p:nvPr>
            <p:ph idx="1"/>
          </p:nvPr>
        </p:nvSpPr>
        <p:spPr>
          <a:xfrm>
            <a:off x="677333" y="1778000"/>
            <a:ext cx="11065487" cy="4927599"/>
          </a:xfrm>
        </p:spPr>
        <p:txBody>
          <a:bodyPr/>
          <a:lstStyle/>
          <a:p>
            <a:r>
              <a:rPr lang="en-GB" sz="2400" dirty="0"/>
              <a:t>A team is not a bunch of people with job titles, but a congregation of individuals, each of whom has a role which is understood by other members.</a:t>
            </a:r>
          </a:p>
          <a:p>
            <a:endParaRPr lang="en-GB" dirty="0"/>
          </a:p>
        </p:txBody>
      </p:sp>
      <p:pic>
        <p:nvPicPr>
          <p:cNvPr id="5" name="Picture 4">
            <a:extLst>
              <a:ext uri="{FF2B5EF4-FFF2-40B4-BE49-F238E27FC236}">
                <a16:creationId xmlns:a16="http://schemas.microsoft.com/office/drawing/2014/main" id="{7A937524-2D06-444E-B5BE-CF25BEE91E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0031" y="2938379"/>
            <a:ext cx="4567990" cy="3513838"/>
          </a:xfrm>
          <a:prstGeom prst="rect">
            <a:avLst/>
          </a:prstGeom>
        </p:spPr>
      </p:pic>
      <p:sp>
        <p:nvSpPr>
          <p:cNvPr id="4" name="Rectangle 3">
            <a:extLst>
              <a:ext uri="{FF2B5EF4-FFF2-40B4-BE49-F238E27FC236}">
                <a16:creationId xmlns:a16="http://schemas.microsoft.com/office/drawing/2014/main" id="{514F0C7D-3F78-4E68-99E3-E0DE117F9248}"/>
              </a:ext>
            </a:extLst>
          </p:cNvPr>
          <p:cNvSpPr/>
          <p:nvPr/>
        </p:nvSpPr>
        <p:spPr>
          <a:xfrm>
            <a:off x="9501341" y="6076665"/>
            <a:ext cx="1494320"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(Belbin, 2019)</a:t>
            </a:r>
          </a:p>
        </p:txBody>
      </p:sp>
    </p:spTree>
    <p:extLst>
      <p:ext uri="{BB962C8B-B14F-4D97-AF65-F5344CB8AC3E}">
        <p14:creationId xmlns:p14="http://schemas.microsoft.com/office/powerpoint/2010/main" val="133708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A971E-4238-42C6-93A2-40AEC3925276}"/>
              </a:ext>
            </a:extLst>
          </p:cNvPr>
          <p:cNvSpPr>
            <a:spLocks noGrp="1"/>
          </p:cNvSpPr>
          <p:nvPr>
            <p:ph type="title"/>
          </p:nvPr>
        </p:nvSpPr>
        <p:spPr/>
        <p:txBody>
          <a:bodyPr/>
          <a:lstStyle/>
          <a:p>
            <a:r>
              <a:rPr lang="en-GB" dirty="0"/>
              <a:t>BELBIN’s Team Roles. </a:t>
            </a:r>
            <a:endParaRPr lang="en-US" dirty="0"/>
          </a:p>
        </p:txBody>
      </p:sp>
      <p:sp>
        <p:nvSpPr>
          <p:cNvPr id="3" name="Content Placeholder 2">
            <a:extLst>
              <a:ext uri="{FF2B5EF4-FFF2-40B4-BE49-F238E27FC236}">
                <a16:creationId xmlns:a16="http://schemas.microsoft.com/office/drawing/2014/main" id="{9FB374FB-05B4-4C4F-9F4C-8E23138FB13D}"/>
              </a:ext>
            </a:extLst>
          </p:cNvPr>
          <p:cNvSpPr>
            <a:spLocks noGrp="1"/>
          </p:cNvSpPr>
          <p:nvPr>
            <p:ph idx="1"/>
          </p:nvPr>
        </p:nvSpPr>
        <p:spPr>
          <a:xfrm>
            <a:off x="677334" y="1807661"/>
            <a:ext cx="10680476" cy="4856609"/>
          </a:xfrm>
        </p:spPr>
        <p:txBody>
          <a:bodyPr>
            <a:normAutofit fontScale="92500" lnSpcReduction="20000"/>
          </a:bodyPr>
          <a:lstStyle/>
          <a:p>
            <a:endParaRPr lang="en-GB" dirty="0"/>
          </a:p>
          <a:p>
            <a:r>
              <a:rPr lang="en-GB" sz="2400" b="1" dirty="0"/>
              <a:t>Greater cohesion and high performance</a:t>
            </a:r>
          </a:p>
          <a:p>
            <a:endParaRPr lang="en-GB" sz="2400" b="1" dirty="0"/>
          </a:p>
          <a:p>
            <a:r>
              <a:rPr lang="en-GB" sz="2400" b="1" dirty="0"/>
              <a:t>Multiple roles at the same time, roles can be allocated and discussed</a:t>
            </a:r>
            <a:r>
              <a:rPr lang="en-GB" dirty="0"/>
              <a:t>. </a:t>
            </a:r>
          </a:p>
          <a:p>
            <a:endParaRPr lang="en-GB" sz="2400" b="1" dirty="0"/>
          </a:p>
          <a:p>
            <a:r>
              <a:rPr lang="en-GB" sz="2400" b="1" dirty="0"/>
              <a:t>Each role does have its owns strengths and weaknesses. </a:t>
            </a:r>
          </a:p>
          <a:p>
            <a:endParaRPr lang="en-GB" sz="2400" b="1" dirty="0"/>
          </a:p>
          <a:p>
            <a:r>
              <a:rPr lang="en-GB" sz="2400" b="1" dirty="0"/>
              <a:t>A team must a good balance Belbin team roles in order to be successful. </a:t>
            </a:r>
          </a:p>
          <a:p>
            <a:endParaRPr lang="en-GB" sz="2400" b="1" dirty="0"/>
          </a:p>
          <a:p>
            <a:r>
              <a:rPr lang="en-GB" sz="2400" b="1" dirty="0"/>
              <a:t>Knowing about team roles helps teams identify weak areas and therefore allow greater balancing.</a:t>
            </a:r>
          </a:p>
          <a:p>
            <a:r>
              <a:rPr lang="en-GB" sz="2400" b="1" dirty="0"/>
              <a:t> Lacking skillsets can be complemented with required skills</a:t>
            </a:r>
            <a:endParaRPr lang="en-US" sz="2400" b="1" dirty="0"/>
          </a:p>
        </p:txBody>
      </p:sp>
    </p:spTree>
    <p:extLst>
      <p:ext uri="{BB962C8B-B14F-4D97-AF65-F5344CB8AC3E}">
        <p14:creationId xmlns:p14="http://schemas.microsoft.com/office/powerpoint/2010/main" val="3722667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5A592B9-8FEF-44EA-B073-7CD8CBE7DB1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05849" y="207573"/>
            <a:ext cx="6890551" cy="660543"/>
          </a:xfrm>
        </p:spPr>
      </p:pic>
      <p:cxnSp>
        <p:nvCxnSpPr>
          <p:cNvPr id="12" name="Straight Connector 11">
            <a:extLst>
              <a:ext uri="{FF2B5EF4-FFF2-40B4-BE49-F238E27FC236}">
                <a16:creationId xmlns:a16="http://schemas.microsoft.com/office/drawing/2014/main" id="{487CCE34-EA20-4DBE-A9B2-48FD707833CF}"/>
              </a:ext>
            </a:extLst>
          </p:cNvPr>
          <p:cNvCxnSpPr/>
          <p:nvPr/>
        </p:nvCxnSpPr>
        <p:spPr>
          <a:xfrm>
            <a:off x="2509520" y="924560"/>
            <a:ext cx="6664960"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49B528BA-69F0-4BBF-BDE5-CA66E4AFA71F}"/>
              </a:ext>
            </a:extLst>
          </p:cNvPr>
          <p:cNvCxnSpPr>
            <a:cxnSpLocks/>
          </p:cNvCxnSpPr>
          <p:nvPr/>
        </p:nvCxnSpPr>
        <p:spPr>
          <a:xfrm>
            <a:off x="2773680" y="1076960"/>
            <a:ext cx="6096000" cy="0"/>
          </a:xfrm>
          <a:prstGeom prst="line">
            <a:avLst/>
          </a:prstGeom>
          <a:ln w="28575"/>
        </p:spPr>
        <p:style>
          <a:lnRef idx="1">
            <a:schemeClr val="dk1"/>
          </a:lnRef>
          <a:fillRef idx="0">
            <a:schemeClr val="dk1"/>
          </a:fillRef>
          <a:effectRef idx="0">
            <a:schemeClr val="dk1"/>
          </a:effectRef>
          <a:fontRef idx="minor">
            <a:schemeClr val="tx1"/>
          </a:fontRef>
        </p:style>
      </p:cxnSp>
      <p:pic>
        <p:nvPicPr>
          <p:cNvPr id="27" name="Picture 26">
            <a:extLst>
              <a:ext uri="{FF2B5EF4-FFF2-40B4-BE49-F238E27FC236}">
                <a16:creationId xmlns:a16="http://schemas.microsoft.com/office/drawing/2014/main" id="{98D94A49-D162-4941-977F-AD6310ABF3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92782">
            <a:off x="500198" y="1730623"/>
            <a:ext cx="2290243" cy="968022"/>
          </a:xfrm>
          <a:prstGeom prst="rect">
            <a:avLst/>
          </a:prstGeom>
        </p:spPr>
      </p:pic>
      <p:sp>
        <p:nvSpPr>
          <p:cNvPr id="28" name="Rectangle 27">
            <a:extLst>
              <a:ext uri="{FF2B5EF4-FFF2-40B4-BE49-F238E27FC236}">
                <a16:creationId xmlns:a16="http://schemas.microsoft.com/office/drawing/2014/main" id="{61CFE75C-EAC6-453F-9951-C078AB405D00}"/>
              </a:ext>
            </a:extLst>
          </p:cNvPr>
          <p:cNvSpPr/>
          <p:nvPr/>
        </p:nvSpPr>
        <p:spPr>
          <a:xfrm>
            <a:off x="2773680" y="1625804"/>
            <a:ext cx="3289297"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effectLst>
                  <a:outerShdw blurRad="12700" dist="38100" dir="2700000" algn="tl" rotWithShape="0">
                    <a:schemeClr val="accent5">
                      <a:lumMod val="60000"/>
                      <a:lumOff val="40000"/>
                    </a:schemeClr>
                  </a:outerShdw>
                </a:effectLst>
              </a:rPr>
              <a:t>Timeframe</a:t>
            </a:r>
          </a:p>
        </p:txBody>
      </p:sp>
      <p:sp>
        <p:nvSpPr>
          <p:cNvPr id="29" name="TextBox 28">
            <a:extLst>
              <a:ext uri="{FF2B5EF4-FFF2-40B4-BE49-F238E27FC236}">
                <a16:creationId xmlns:a16="http://schemas.microsoft.com/office/drawing/2014/main" id="{2E8F7965-0C93-45C2-94BF-B051E398A070}"/>
              </a:ext>
            </a:extLst>
          </p:cNvPr>
          <p:cNvSpPr txBox="1"/>
          <p:nvPr/>
        </p:nvSpPr>
        <p:spPr>
          <a:xfrm>
            <a:off x="968677" y="2420774"/>
            <a:ext cx="4766080" cy="923330"/>
          </a:xfrm>
          <a:prstGeom prst="rect">
            <a:avLst/>
          </a:prstGeom>
          <a:noFill/>
        </p:spPr>
        <p:txBody>
          <a:bodyPr wrap="square" rtlCol="0">
            <a:spAutoFit/>
          </a:bodyPr>
          <a:lstStyle/>
          <a:p>
            <a:r>
              <a:rPr lang="en-GB" dirty="0">
                <a:latin typeface="Berlin Sans FB" panose="020E0602020502020306" pitchFamily="34" charset="0"/>
              </a:rPr>
              <a:t>A good way to know if your team is developing is if they are completing tasks together with good standards and within a timeframe.</a:t>
            </a:r>
          </a:p>
        </p:txBody>
      </p:sp>
      <p:pic>
        <p:nvPicPr>
          <p:cNvPr id="30" name="Picture 29">
            <a:extLst>
              <a:ext uri="{FF2B5EF4-FFF2-40B4-BE49-F238E27FC236}">
                <a16:creationId xmlns:a16="http://schemas.microsoft.com/office/drawing/2014/main" id="{83F4C3E2-BDAA-4F82-AB2F-83AAA2FE1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1055498">
            <a:off x="5964139" y="5011344"/>
            <a:ext cx="2290243" cy="1116774"/>
          </a:xfrm>
          <a:prstGeom prst="rect">
            <a:avLst/>
          </a:prstGeom>
        </p:spPr>
      </p:pic>
      <p:sp>
        <p:nvSpPr>
          <p:cNvPr id="31" name="TextBox 30">
            <a:extLst>
              <a:ext uri="{FF2B5EF4-FFF2-40B4-BE49-F238E27FC236}">
                <a16:creationId xmlns:a16="http://schemas.microsoft.com/office/drawing/2014/main" id="{F4EA0584-F129-47F8-8E27-804BCACFD560}"/>
              </a:ext>
            </a:extLst>
          </p:cNvPr>
          <p:cNvSpPr txBox="1"/>
          <p:nvPr/>
        </p:nvSpPr>
        <p:spPr>
          <a:xfrm>
            <a:off x="4471727" y="4027972"/>
            <a:ext cx="3622409" cy="1477328"/>
          </a:xfrm>
          <a:prstGeom prst="rect">
            <a:avLst/>
          </a:prstGeom>
          <a:noFill/>
        </p:spPr>
        <p:txBody>
          <a:bodyPr wrap="square" rtlCol="0">
            <a:spAutoFit/>
          </a:bodyPr>
          <a:lstStyle/>
          <a:p>
            <a:r>
              <a:rPr lang="en-GB" dirty="0">
                <a:latin typeface="Berlin Sans FB" panose="020E0602020502020306" pitchFamily="34" charset="0"/>
              </a:rPr>
              <a:t>Team members that are happy to co-operate with one another helps bring longevity in the team if they wish to work together again in the future.</a:t>
            </a:r>
          </a:p>
        </p:txBody>
      </p:sp>
      <p:sp>
        <p:nvSpPr>
          <p:cNvPr id="32" name="Rectangle 31">
            <a:extLst>
              <a:ext uri="{FF2B5EF4-FFF2-40B4-BE49-F238E27FC236}">
                <a16:creationId xmlns:a16="http://schemas.microsoft.com/office/drawing/2014/main" id="{87323D10-0DB8-4AC5-A1F8-AD4D67392BE8}"/>
              </a:ext>
            </a:extLst>
          </p:cNvPr>
          <p:cNvSpPr/>
          <p:nvPr/>
        </p:nvSpPr>
        <p:spPr>
          <a:xfrm>
            <a:off x="206256" y="5311629"/>
            <a:ext cx="5748690"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effectLst>
                  <a:outerShdw blurRad="12700" dist="38100" dir="2700000" algn="tl" rotWithShape="0">
                    <a:schemeClr val="accent5">
                      <a:lumMod val="60000"/>
                      <a:lumOff val="40000"/>
                    </a:schemeClr>
                  </a:outerShdw>
                </a:effectLst>
              </a:rPr>
              <a:t>Co-operation is key</a:t>
            </a:r>
          </a:p>
        </p:txBody>
      </p:sp>
    </p:spTree>
    <p:extLst>
      <p:ext uri="{BB962C8B-B14F-4D97-AF65-F5344CB8AC3E}">
        <p14:creationId xmlns:p14="http://schemas.microsoft.com/office/powerpoint/2010/main" val="15911374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heel(1)">
                                      <p:cBhvr>
                                        <p:cTn id="15" dur="2000"/>
                                        <p:tgtEl>
                                          <p:spTgt spid="2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circle(in)">
                                      <p:cBhvr>
                                        <p:cTn id="24" dur="2000"/>
                                        <p:tgtEl>
                                          <p:spTgt spid="29"/>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30"/>
                                        </p:tgtEl>
                                        <p:attrNameLst>
                                          <p:attrName>style.visibility</p:attrName>
                                        </p:attrNameLst>
                                      </p:cBhvr>
                                      <p:to>
                                        <p:strVal val="visible"/>
                                      </p:to>
                                    </p:set>
                                    <p:animEffect transition="in" filter="wheel(1)">
                                      <p:cBhvr>
                                        <p:cTn id="29" dur="2000"/>
                                        <p:tgtEl>
                                          <p:spTgt spid="30"/>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2"/>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1" grpId="0"/>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52F93-E915-4572-A233-EFD8F45F9ECA}"/>
              </a:ext>
            </a:extLst>
          </p:cNvPr>
          <p:cNvSpPr>
            <a:spLocks noGrp="1"/>
          </p:cNvSpPr>
          <p:nvPr>
            <p:ph type="title"/>
          </p:nvPr>
        </p:nvSpPr>
        <p:spPr/>
        <p:txBody>
          <a:bodyPr/>
          <a:lstStyle/>
          <a:p>
            <a:r>
              <a:rPr lang="en-GB" b="1" i="1" u="sng" dirty="0"/>
              <a:t>Qualities that make a team successful</a:t>
            </a:r>
          </a:p>
        </p:txBody>
      </p:sp>
      <p:sp>
        <p:nvSpPr>
          <p:cNvPr id="4" name="TextBox 3">
            <a:extLst>
              <a:ext uri="{FF2B5EF4-FFF2-40B4-BE49-F238E27FC236}">
                <a16:creationId xmlns:a16="http://schemas.microsoft.com/office/drawing/2014/main" id="{3925FA6F-F84C-43E9-BDBA-AA6C63CEF23A}"/>
              </a:ext>
            </a:extLst>
          </p:cNvPr>
          <p:cNvSpPr txBox="1"/>
          <p:nvPr/>
        </p:nvSpPr>
        <p:spPr>
          <a:xfrm>
            <a:off x="677334" y="1794932"/>
            <a:ext cx="2449687" cy="584775"/>
          </a:xfrm>
          <a:prstGeom prst="rect">
            <a:avLst/>
          </a:prstGeom>
          <a:noFill/>
        </p:spPr>
        <p:txBody>
          <a:bodyPr wrap="square" rtlCol="0">
            <a:spAutoFit/>
          </a:bodyPr>
          <a:lstStyle/>
          <a:p>
            <a:r>
              <a:rPr lang="en-GB" sz="2000" dirty="0"/>
              <a:t>COMMUNICATION </a:t>
            </a:r>
            <a:r>
              <a:rPr lang="en-GB" sz="3200" dirty="0"/>
              <a:t>-</a:t>
            </a:r>
            <a:endParaRPr lang="en-GB" sz="2000" dirty="0"/>
          </a:p>
        </p:txBody>
      </p:sp>
      <p:sp>
        <p:nvSpPr>
          <p:cNvPr id="5" name="TextBox 4">
            <a:extLst>
              <a:ext uri="{FF2B5EF4-FFF2-40B4-BE49-F238E27FC236}">
                <a16:creationId xmlns:a16="http://schemas.microsoft.com/office/drawing/2014/main" id="{0205C8C1-55D5-438D-BB82-5C9F0378AF38}"/>
              </a:ext>
            </a:extLst>
          </p:cNvPr>
          <p:cNvSpPr txBox="1"/>
          <p:nvPr/>
        </p:nvSpPr>
        <p:spPr>
          <a:xfrm>
            <a:off x="2935109" y="1941688"/>
            <a:ext cx="4786488" cy="338554"/>
          </a:xfrm>
          <a:prstGeom prst="rect">
            <a:avLst/>
          </a:prstGeom>
          <a:noFill/>
        </p:spPr>
        <p:txBody>
          <a:bodyPr wrap="square" rtlCol="0">
            <a:spAutoFit/>
          </a:bodyPr>
          <a:lstStyle/>
          <a:p>
            <a:r>
              <a:rPr lang="en-GB" sz="1600" dirty="0"/>
              <a:t>Are they communicating well with each other?</a:t>
            </a:r>
            <a:endParaRPr lang="en-GB" dirty="0"/>
          </a:p>
        </p:txBody>
      </p:sp>
      <p:sp>
        <p:nvSpPr>
          <p:cNvPr id="6" name="TextBox 5">
            <a:extLst>
              <a:ext uri="{FF2B5EF4-FFF2-40B4-BE49-F238E27FC236}">
                <a16:creationId xmlns:a16="http://schemas.microsoft.com/office/drawing/2014/main" id="{577B2C36-5203-4BCF-9C67-36E004B89CED}"/>
              </a:ext>
            </a:extLst>
          </p:cNvPr>
          <p:cNvSpPr txBox="1"/>
          <p:nvPr/>
        </p:nvSpPr>
        <p:spPr>
          <a:xfrm>
            <a:off x="682978" y="2218267"/>
            <a:ext cx="4984044" cy="584775"/>
          </a:xfrm>
          <a:prstGeom prst="rect">
            <a:avLst/>
          </a:prstGeom>
          <a:noFill/>
        </p:spPr>
        <p:txBody>
          <a:bodyPr wrap="square" rtlCol="0">
            <a:spAutoFit/>
          </a:bodyPr>
          <a:lstStyle/>
          <a:p>
            <a:r>
              <a:rPr lang="en-GB" sz="2000" dirty="0"/>
              <a:t>FOCUSING ON THE GOALS AND RESULTS </a:t>
            </a:r>
            <a:r>
              <a:rPr lang="en-GB" sz="3200" dirty="0"/>
              <a:t>-</a:t>
            </a:r>
            <a:endParaRPr lang="en-GB" sz="2000" dirty="0"/>
          </a:p>
        </p:txBody>
      </p:sp>
      <p:sp>
        <p:nvSpPr>
          <p:cNvPr id="7" name="TextBox 6">
            <a:extLst>
              <a:ext uri="{FF2B5EF4-FFF2-40B4-BE49-F238E27FC236}">
                <a16:creationId xmlns:a16="http://schemas.microsoft.com/office/drawing/2014/main" id="{B93F44D6-D8E0-4C91-88DB-275F5BFB8FE6}"/>
              </a:ext>
            </a:extLst>
          </p:cNvPr>
          <p:cNvSpPr txBox="1"/>
          <p:nvPr/>
        </p:nvSpPr>
        <p:spPr>
          <a:xfrm>
            <a:off x="5446887" y="2387602"/>
            <a:ext cx="4786488" cy="338554"/>
          </a:xfrm>
          <a:prstGeom prst="rect">
            <a:avLst/>
          </a:prstGeom>
          <a:noFill/>
        </p:spPr>
        <p:txBody>
          <a:bodyPr wrap="square" rtlCol="0">
            <a:spAutoFit/>
          </a:bodyPr>
          <a:lstStyle/>
          <a:p>
            <a:r>
              <a:rPr lang="en-GB" sz="1600" dirty="0"/>
              <a:t>What is the team hoping to achieve?</a:t>
            </a:r>
            <a:endParaRPr lang="en-GB" dirty="0"/>
          </a:p>
        </p:txBody>
      </p:sp>
      <p:sp>
        <p:nvSpPr>
          <p:cNvPr id="8" name="TextBox 7">
            <a:extLst>
              <a:ext uri="{FF2B5EF4-FFF2-40B4-BE49-F238E27FC236}">
                <a16:creationId xmlns:a16="http://schemas.microsoft.com/office/drawing/2014/main" id="{2E56ED4C-2AFE-47E9-B97C-9C8EFE0EE967}"/>
              </a:ext>
            </a:extLst>
          </p:cNvPr>
          <p:cNvSpPr txBox="1"/>
          <p:nvPr/>
        </p:nvSpPr>
        <p:spPr>
          <a:xfrm>
            <a:off x="677331" y="2664181"/>
            <a:ext cx="6265335" cy="584775"/>
          </a:xfrm>
          <a:prstGeom prst="rect">
            <a:avLst/>
          </a:prstGeom>
          <a:noFill/>
        </p:spPr>
        <p:txBody>
          <a:bodyPr wrap="square" rtlCol="0">
            <a:spAutoFit/>
          </a:bodyPr>
          <a:lstStyle/>
          <a:p>
            <a:r>
              <a:rPr lang="en-GB" sz="2000" dirty="0"/>
              <a:t>FAIR SHARE OF CONTRIBUTION BETWEEN THE TEAM </a:t>
            </a:r>
            <a:r>
              <a:rPr lang="en-GB" sz="3200" dirty="0"/>
              <a:t>-</a:t>
            </a:r>
            <a:endParaRPr lang="en-GB" sz="2000" dirty="0"/>
          </a:p>
        </p:txBody>
      </p:sp>
      <p:sp>
        <p:nvSpPr>
          <p:cNvPr id="9" name="TextBox 8">
            <a:extLst>
              <a:ext uri="{FF2B5EF4-FFF2-40B4-BE49-F238E27FC236}">
                <a16:creationId xmlns:a16="http://schemas.microsoft.com/office/drawing/2014/main" id="{371528ED-C5CC-4D91-B7EF-6ADA683EFBF4}"/>
              </a:ext>
            </a:extLst>
          </p:cNvPr>
          <p:cNvSpPr txBox="1"/>
          <p:nvPr/>
        </p:nvSpPr>
        <p:spPr>
          <a:xfrm>
            <a:off x="6858180" y="2805299"/>
            <a:ext cx="4786488" cy="338554"/>
          </a:xfrm>
          <a:prstGeom prst="rect">
            <a:avLst/>
          </a:prstGeom>
          <a:noFill/>
        </p:spPr>
        <p:txBody>
          <a:bodyPr wrap="square" rtlCol="0">
            <a:spAutoFit/>
          </a:bodyPr>
          <a:lstStyle/>
          <a:p>
            <a:r>
              <a:rPr lang="en-GB" sz="1600" dirty="0"/>
              <a:t>Is everyone contributing?</a:t>
            </a:r>
            <a:endParaRPr lang="en-GB" dirty="0"/>
          </a:p>
        </p:txBody>
      </p:sp>
      <p:sp>
        <p:nvSpPr>
          <p:cNvPr id="10" name="TextBox 9">
            <a:extLst>
              <a:ext uri="{FF2B5EF4-FFF2-40B4-BE49-F238E27FC236}">
                <a16:creationId xmlns:a16="http://schemas.microsoft.com/office/drawing/2014/main" id="{5028C8D4-6D7F-4B34-9789-1E715C09C795}"/>
              </a:ext>
            </a:extLst>
          </p:cNvPr>
          <p:cNvSpPr txBox="1"/>
          <p:nvPr/>
        </p:nvSpPr>
        <p:spPr>
          <a:xfrm>
            <a:off x="682974" y="3087517"/>
            <a:ext cx="3516493" cy="584775"/>
          </a:xfrm>
          <a:prstGeom prst="rect">
            <a:avLst/>
          </a:prstGeom>
          <a:noFill/>
        </p:spPr>
        <p:txBody>
          <a:bodyPr wrap="square" rtlCol="0">
            <a:spAutoFit/>
          </a:bodyPr>
          <a:lstStyle/>
          <a:p>
            <a:r>
              <a:rPr lang="en-GB" sz="2000" dirty="0"/>
              <a:t>SUPPORTING EACH OTHER </a:t>
            </a:r>
            <a:r>
              <a:rPr lang="en-GB" sz="3200" dirty="0"/>
              <a:t>-</a:t>
            </a:r>
            <a:endParaRPr lang="en-GB" sz="2000" dirty="0"/>
          </a:p>
        </p:txBody>
      </p:sp>
      <p:sp>
        <p:nvSpPr>
          <p:cNvPr id="13" name="TextBox 12">
            <a:extLst>
              <a:ext uri="{FF2B5EF4-FFF2-40B4-BE49-F238E27FC236}">
                <a16:creationId xmlns:a16="http://schemas.microsoft.com/office/drawing/2014/main" id="{9B12F610-DC98-4CBA-9EC5-D28E54ED2F13}"/>
              </a:ext>
            </a:extLst>
          </p:cNvPr>
          <p:cNvSpPr txBox="1"/>
          <p:nvPr/>
        </p:nvSpPr>
        <p:spPr>
          <a:xfrm>
            <a:off x="3940001" y="3251212"/>
            <a:ext cx="4786488" cy="338554"/>
          </a:xfrm>
          <a:prstGeom prst="rect">
            <a:avLst/>
          </a:prstGeom>
          <a:noFill/>
        </p:spPr>
        <p:txBody>
          <a:bodyPr wrap="square" rtlCol="0">
            <a:spAutoFit/>
          </a:bodyPr>
          <a:lstStyle/>
          <a:p>
            <a:r>
              <a:rPr lang="en-GB" sz="1600" dirty="0"/>
              <a:t>Are they working together or individually?</a:t>
            </a:r>
            <a:endParaRPr lang="en-GB" dirty="0"/>
          </a:p>
        </p:txBody>
      </p:sp>
      <p:sp>
        <p:nvSpPr>
          <p:cNvPr id="14" name="TextBox 13">
            <a:extLst>
              <a:ext uri="{FF2B5EF4-FFF2-40B4-BE49-F238E27FC236}">
                <a16:creationId xmlns:a16="http://schemas.microsoft.com/office/drawing/2014/main" id="{1D9F6A3D-E8B5-4461-A724-E913A2F0E949}"/>
              </a:ext>
            </a:extLst>
          </p:cNvPr>
          <p:cNvSpPr txBox="1"/>
          <p:nvPr/>
        </p:nvSpPr>
        <p:spPr>
          <a:xfrm>
            <a:off x="688617" y="3500719"/>
            <a:ext cx="2246492" cy="584775"/>
          </a:xfrm>
          <a:prstGeom prst="rect">
            <a:avLst/>
          </a:prstGeom>
          <a:noFill/>
        </p:spPr>
        <p:txBody>
          <a:bodyPr wrap="square" rtlCol="0">
            <a:spAutoFit/>
          </a:bodyPr>
          <a:lstStyle/>
          <a:p>
            <a:r>
              <a:rPr lang="en-GB" sz="2000" dirty="0"/>
              <a:t>TEAM DIVERSITY </a:t>
            </a:r>
            <a:r>
              <a:rPr lang="en-GB" sz="3200" dirty="0"/>
              <a:t>-</a:t>
            </a:r>
            <a:endParaRPr lang="en-GB" sz="2000" dirty="0"/>
          </a:p>
        </p:txBody>
      </p:sp>
      <p:sp>
        <p:nvSpPr>
          <p:cNvPr id="15" name="TextBox 14">
            <a:extLst>
              <a:ext uri="{FF2B5EF4-FFF2-40B4-BE49-F238E27FC236}">
                <a16:creationId xmlns:a16="http://schemas.microsoft.com/office/drawing/2014/main" id="{E05AA996-9057-4119-B00D-FA29CF77F88C}"/>
              </a:ext>
            </a:extLst>
          </p:cNvPr>
          <p:cNvSpPr txBox="1"/>
          <p:nvPr/>
        </p:nvSpPr>
        <p:spPr>
          <a:xfrm>
            <a:off x="2850620" y="3651969"/>
            <a:ext cx="4786488" cy="338554"/>
          </a:xfrm>
          <a:prstGeom prst="rect">
            <a:avLst/>
          </a:prstGeom>
          <a:noFill/>
        </p:spPr>
        <p:txBody>
          <a:bodyPr wrap="square" rtlCol="0">
            <a:spAutoFit/>
          </a:bodyPr>
          <a:lstStyle/>
          <a:p>
            <a:r>
              <a:rPr lang="en-GB" sz="1600" dirty="0"/>
              <a:t>Is everyone bringing fresh ideas to the table?</a:t>
            </a:r>
            <a:endParaRPr lang="en-GB" dirty="0"/>
          </a:p>
        </p:txBody>
      </p:sp>
      <p:sp>
        <p:nvSpPr>
          <p:cNvPr id="16" name="TextBox 15">
            <a:extLst>
              <a:ext uri="{FF2B5EF4-FFF2-40B4-BE49-F238E27FC236}">
                <a16:creationId xmlns:a16="http://schemas.microsoft.com/office/drawing/2014/main" id="{5BEA387F-34D8-4050-B03E-E251E644CBA8}"/>
              </a:ext>
            </a:extLst>
          </p:cNvPr>
          <p:cNvSpPr txBox="1"/>
          <p:nvPr/>
        </p:nvSpPr>
        <p:spPr>
          <a:xfrm>
            <a:off x="694259" y="4014364"/>
            <a:ext cx="5503341" cy="461665"/>
          </a:xfrm>
          <a:prstGeom prst="rect">
            <a:avLst/>
          </a:prstGeom>
          <a:noFill/>
        </p:spPr>
        <p:txBody>
          <a:bodyPr wrap="square" rtlCol="0">
            <a:spAutoFit/>
          </a:bodyPr>
          <a:lstStyle/>
          <a:p>
            <a:r>
              <a:rPr lang="en-GB" sz="2400" u="sng" dirty="0"/>
              <a:t>HAVING GOOD LEADERSHIP SKILLS</a:t>
            </a:r>
          </a:p>
        </p:txBody>
      </p:sp>
      <p:sp>
        <p:nvSpPr>
          <p:cNvPr id="17" name="TextBox 16">
            <a:extLst>
              <a:ext uri="{FF2B5EF4-FFF2-40B4-BE49-F238E27FC236}">
                <a16:creationId xmlns:a16="http://schemas.microsoft.com/office/drawing/2014/main" id="{DC078106-1E1C-4756-BA52-3555A435420D}"/>
              </a:ext>
            </a:extLst>
          </p:cNvPr>
          <p:cNvSpPr txBox="1"/>
          <p:nvPr/>
        </p:nvSpPr>
        <p:spPr>
          <a:xfrm>
            <a:off x="682971" y="4296585"/>
            <a:ext cx="2246492" cy="584775"/>
          </a:xfrm>
          <a:prstGeom prst="rect">
            <a:avLst/>
          </a:prstGeom>
          <a:noFill/>
        </p:spPr>
        <p:txBody>
          <a:bodyPr wrap="square" rtlCol="0">
            <a:spAutoFit/>
          </a:bodyPr>
          <a:lstStyle/>
          <a:p>
            <a:r>
              <a:rPr lang="en-GB" sz="2000" dirty="0"/>
              <a:t>ORGANISATION </a:t>
            </a:r>
            <a:r>
              <a:rPr lang="en-GB" sz="3200" dirty="0"/>
              <a:t>-</a:t>
            </a:r>
            <a:endParaRPr lang="en-GB" sz="2000" dirty="0"/>
          </a:p>
        </p:txBody>
      </p:sp>
      <p:sp>
        <p:nvSpPr>
          <p:cNvPr id="18" name="TextBox 17">
            <a:extLst>
              <a:ext uri="{FF2B5EF4-FFF2-40B4-BE49-F238E27FC236}">
                <a16:creationId xmlns:a16="http://schemas.microsoft.com/office/drawing/2014/main" id="{16F6DE33-A7B3-4DD0-85CB-5669A8B2D4FA}"/>
              </a:ext>
            </a:extLst>
          </p:cNvPr>
          <p:cNvSpPr txBox="1"/>
          <p:nvPr/>
        </p:nvSpPr>
        <p:spPr>
          <a:xfrm>
            <a:off x="2641775" y="4470409"/>
            <a:ext cx="4786488" cy="338554"/>
          </a:xfrm>
          <a:prstGeom prst="rect">
            <a:avLst/>
          </a:prstGeom>
          <a:noFill/>
        </p:spPr>
        <p:txBody>
          <a:bodyPr wrap="square" rtlCol="0">
            <a:spAutoFit/>
          </a:bodyPr>
          <a:lstStyle/>
          <a:p>
            <a:r>
              <a:rPr lang="en-GB" sz="1600" dirty="0"/>
              <a:t>How organised is the team?</a:t>
            </a:r>
            <a:endParaRPr lang="en-GB" dirty="0"/>
          </a:p>
        </p:txBody>
      </p:sp>
      <p:sp>
        <p:nvSpPr>
          <p:cNvPr id="19" name="TextBox 18">
            <a:extLst>
              <a:ext uri="{FF2B5EF4-FFF2-40B4-BE49-F238E27FC236}">
                <a16:creationId xmlns:a16="http://schemas.microsoft.com/office/drawing/2014/main" id="{026BAD53-D298-491F-9436-7433FFBDD8A7}"/>
              </a:ext>
            </a:extLst>
          </p:cNvPr>
          <p:cNvSpPr txBox="1"/>
          <p:nvPr/>
        </p:nvSpPr>
        <p:spPr>
          <a:xfrm>
            <a:off x="694266" y="4690532"/>
            <a:ext cx="1857023" cy="584775"/>
          </a:xfrm>
          <a:prstGeom prst="rect">
            <a:avLst/>
          </a:prstGeom>
          <a:noFill/>
        </p:spPr>
        <p:txBody>
          <a:bodyPr wrap="square" rtlCol="0">
            <a:spAutoFit/>
          </a:bodyPr>
          <a:lstStyle/>
          <a:p>
            <a:r>
              <a:rPr lang="en-GB" sz="2000" dirty="0"/>
              <a:t>HAVING FUN </a:t>
            </a:r>
            <a:r>
              <a:rPr lang="en-GB" sz="3200" dirty="0"/>
              <a:t>-</a:t>
            </a:r>
            <a:endParaRPr lang="en-GB" sz="2000" dirty="0"/>
          </a:p>
        </p:txBody>
      </p:sp>
      <p:sp>
        <p:nvSpPr>
          <p:cNvPr id="20" name="TextBox 19">
            <a:extLst>
              <a:ext uri="{FF2B5EF4-FFF2-40B4-BE49-F238E27FC236}">
                <a16:creationId xmlns:a16="http://schemas.microsoft.com/office/drawing/2014/main" id="{A7985405-B99E-4509-8CDC-1A7925F50842}"/>
              </a:ext>
            </a:extLst>
          </p:cNvPr>
          <p:cNvSpPr txBox="1"/>
          <p:nvPr/>
        </p:nvSpPr>
        <p:spPr>
          <a:xfrm>
            <a:off x="2455505" y="4837300"/>
            <a:ext cx="4786488" cy="338554"/>
          </a:xfrm>
          <a:prstGeom prst="rect">
            <a:avLst/>
          </a:prstGeom>
          <a:noFill/>
        </p:spPr>
        <p:txBody>
          <a:bodyPr wrap="square" rtlCol="0">
            <a:spAutoFit/>
          </a:bodyPr>
          <a:lstStyle/>
          <a:p>
            <a:r>
              <a:rPr lang="en-GB" sz="1600" dirty="0"/>
              <a:t>Is everyone having fun?</a:t>
            </a:r>
            <a:endParaRPr lang="en-GB" dirty="0"/>
          </a:p>
        </p:txBody>
      </p:sp>
    </p:spTree>
    <p:extLst>
      <p:ext uri="{BB962C8B-B14F-4D97-AF65-F5344CB8AC3E}">
        <p14:creationId xmlns:p14="http://schemas.microsoft.com/office/powerpoint/2010/main" val="347244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additive="base">
                                        <p:cTn id="40" dur="500" fill="hold"/>
                                        <p:tgtEl>
                                          <p:spTgt spid="10"/>
                                        </p:tgtEl>
                                        <p:attrNameLst>
                                          <p:attrName>ppt_x</p:attrName>
                                        </p:attrNameLst>
                                      </p:cBhvr>
                                      <p:tavLst>
                                        <p:tav tm="0">
                                          <p:val>
                                            <p:strVal val="#ppt_x"/>
                                          </p:val>
                                        </p:tav>
                                        <p:tav tm="100000">
                                          <p:val>
                                            <p:strVal val="#ppt_x"/>
                                          </p:val>
                                        </p:tav>
                                      </p:tavLst>
                                    </p:anim>
                                    <p:anim calcmode="lin" valueType="num">
                                      <p:cBhvr additive="base">
                                        <p:cTn id="4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500"/>
                                        <p:tgtEl>
                                          <p:spTgt spid="15"/>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ppt_x"/>
                                          </p:val>
                                        </p:tav>
                                        <p:tav tm="100000">
                                          <p:val>
                                            <p:strVal val="#ppt_x"/>
                                          </p:val>
                                        </p:tav>
                                      </p:tavLst>
                                    </p:anim>
                                    <p:anim calcmode="lin" valueType="num">
                                      <p:cBhvr additive="base">
                                        <p:cTn id="6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17"/>
                                        </p:tgtEl>
                                        <p:attrNameLst>
                                          <p:attrName>style.visibility</p:attrName>
                                        </p:attrNameLst>
                                      </p:cBhvr>
                                      <p:to>
                                        <p:strVal val="visible"/>
                                      </p:to>
                                    </p:set>
                                    <p:anim calcmode="lin" valueType="num">
                                      <p:cBhvr additive="base">
                                        <p:cTn id="68" dur="500" fill="hold"/>
                                        <p:tgtEl>
                                          <p:spTgt spid="17"/>
                                        </p:tgtEl>
                                        <p:attrNameLst>
                                          <p:attrName>ppt_x</p:attrName>
                                        </p:attrNameLst>
                                      </p:cBhvr>
                                      <p:tavLst>
                                        <p:tav tm="0">
                                          <p:val>
                                            <p:strVal val="#ppt_x"/>
                                          </p:val>
                                        </p:tav>
                                        <p:tav tm="100000">
                                          <p:val>
                                            <p:strVal val="#ppt_x"/>
                                          </p:val>
                                        </p:tav>
                                      </p:tavLst>
                                    </p:anim>
                                    <p:anim calcmode="lin" valueType="num">
                                      <p:cBhvr additive="base">
                                        <p:cTn id="69"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8"/>
                                        </p:tgtEl>
                                        <p:attrNameLst>
                                          <p:attrName>style.visibility</p:attrName>
                                        </p:attrNameLst>
                                      </p:cBhvr>
                                      <p:to>
                                        <p:strVal val="visible"/>
                                      </p:to>
                                    </p:set>
                                    <p:animEffect transition="in" filter="fade">
                                      <p:cBhvr>
                                        <p:cTn id="74" dur="500"/>
                                        <p:tgtEl>
                                          <p:spTgt spid="18"/>
                                        </p:tgtEl>
                                      </p:cBhvr>
                                    </p:animEffect>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9"/>
                                        </p:tgtEl>
                                        <p:attrNameLst>
                                          <p:attrName>style.visibility</p:attrName>
                                        </p:attrNameLst>
                                      </p:cBhvr>
                                      <p:to>
                                        <p:strVal val="visible"/>
                                      </p:to>
                                    </p:set>
                                    <p:anim calcmode="lin" valueType="num">
                                      <p:cBhvr additive="base">
                                        <p:cTn id="79" dur="500" fill="hold"/>
                                        <p:tgtEl>
                                          <p:spTgt spid="19"/>
                                        </p:tgtEl>
                                        <p:attrNameLst>
                                          <p:attrName>ppt_x</p:attrName>
                                        </p:attrNameLst>
                                      </p:cBhvr>
                                      <p:tavLst>
                                        <p:tav tm="0">
                                          <p:val>
                                            <p:strVal val="#ppt_x"/>
                                          </p:val>
                                        </p:tav>
                                        <p:tav tm="100000">
                                          <p:val>
                                            <p:strVal val="#ppt_x"/>
                                          </p:val>
                                        </p:tav>
                                      </p:tavLst>
                                    </p:anim>
                                    <p:anim calcmode="lin" valueType="num">
                                      <p:cBhvr additive="base">
                                        <p:cTn id="8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0"/>
                                        </p:tgtEl>
                                        <p:attrNameLst>
                                          <p:attrName>style.visibility</p:attrName>
                                        </p:attrNameLst>
                                      </p:cBhvr>
                                      <p:to>
                                        <p:strVal val="visible"/>
                                      </p:to>
                                    </p:set>
                                    <p:animEffect transition="in" filter="fade">
                                      <p:cBhvr>
                                        <p:cTn id="8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3" grpId="0"/>
      <p:bldP spid="14" grpId="0"/>
      <p:bldP spid="15" grpId="0"/>
      <p:bldP spid="16" grpId="0"/>
      <p:bldP spid="17" grpId="0"/>
      <p:bldP spid="18" grpId="0"/>
      <p:bldP spid="19"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89C0-B84B-4996-BF58-F3CEE135B5A0}"/>
              </a:ext>
            </a:extLst>
          </p:cNvPr>
          <p:cNvSpPr>
            <a:spLocks noGrp="1"/>
          </p:cNvSpPr>
          <p:nvPr>
            <p:ph type="title"/>
          </p:nvPr>
        </p:nvSpPr>
        <p:spPr>
          <a:xfrm>
            <a:off x="711201" y="609600"/>
            <a:ext cx="8596668" cy="1320800"/>
          </a:xfrm>
        </p:spPr>
        <p:txBody>
          <a:bodyPr/>
          <a:lstStyle/>
          <a:p>
            <a:r>
              <a:rPr lang="en-GB" b="1" u="sng" dirty="0"/>
              <a:t>Managing Conflict</a:t>
            </a:r>
          </a:p>
        </p:txBody>
      </p:sp>
      <p:sp>
        <p:nvSpPr>
          <p:cNvPr id="4" name="TextBox 3">
            <a:extLst>
              <a:ext uri="{FF2B5EF4-FFF2-40B4-BE49-F238E27FC236}">
                <a16:creationId xmlns:a16="http://schemas.microsoft.com/office/drawing/2014/main" id="{D425CEED-C6F0-4D3F-97AB-513C17FF9C36}"/>
              </a:ext>
            </a:extLst>
          </p:cNvPr>
          <p:cNvSpPr txBox="1"/>
          <p:nvPr/>
        </p:nvSpPr>
        <p:spPr>
          <a:xfrm>
            <a:off x="858135" y="1286933"/>
            <a:ext cx="3764665" cy="400110"/>
          </a:xfrm>
          <a:prstGeom prst="rect">
            <a:avLst/>
          </a:prstGeom>
          <a:noFill/>
        </p:spPr>
        <p:txBody>
          <a:bodyPr wrap="square" rtlCol="0">
            <a:spAutoFit/>
          </a:bodyPr>
          <a:lstStyle/>
          <a:p>
            <a:r>
              <a:rPr lang="en-GB" sz="2000" dirty="0"/>
              <a:t>…how do we manage conflict</a:t>
            </a:r>
            <a:r>
              <a:rPr lang="en-GB" dirty="0"/>
              <a:t>?</a:t>
            </a:r>
          </a:p>
        </p:txBody>
      </p:sp>
      <p:sp>
        <p:nvSpPr>
          <p:cNvPr id="5" name="Rectangle 4">
            <a:extLst>
              <a:ext uri="{FF2B5EF4-FFF2-40B4-BE49-F238E27FC236}">
                <a16:creationId xmlns:a16="http://schemas.microsoft.com/office/drawing/2014/main" id="{98EFB5DE-C9BC-44AC-A342-AD433C76AA8E}"/>
              </a:ext>
            </a:extLst>
          </p:cNvPr>
          <p:cNvSpPr/>
          <p:nvPr/>
        </p:nvSpPr>
        <p:spPr>
          <a:xfrm>
            <a:off x="6266223" y="258003"/>
            <a:ext cx="2702984"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Conflict</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6" name="TextBox 5">
            <a:extLst>
              <a:ext uri="{FF2B5EF4-FFF2-40B4-BE49-F238E27FC236}">
                <a16:creationId xmlns:a16="http://schemas.microsoft.com/office/drawing/2014/main" id="{856A700A-DB4B-4E4E-9AF9-C1915DBB106E}"/>
              </a:ext>
            </a:extLst>
          </p:cNvPr>
          <p:cNvSpPr txBox="1"/>
          <p:nvPr/>
        </p:nvSpPr>
        <p:spPr>
          <a:xfrm>
            <a:off x="5943598" y="978129"/>
            <a:ext cx="4131734" cy="2308324"/>
          </a:xfrm>
          <a:prstGeom prst="rect">
            <a:avLst/>
          </a:prstGeom>
          <a:noFill/>
        </p:spPr>
        <p:txBody>
          <a:bodyPr wrap="square" rtlCol="0">
            <a:spAutoFit/>
          </a:bodyPr>
          <a:lstStyle/>
          <a:p>
            <a:r>
              <a:rPr lang="en-GB" dirty="0"/>
              <a:t>Conflict is frequent within the workplace as everyone thinks differently, so all conflict needs to be properly identified, analysed and managed. To do this, you have to first acknowledge the presence of conflict and then look for the root of the problems.</a:t>
            </a:r>
          </a:p>
        </p:txBody>
      </p:sp>
      <p:sp>
        <p:nvSpPr>
          <p:cNvPr id="7" name="TextBox 6">
            <a:extLst>
              <a:ext uri="{FF2B5EF4-FFF2-40B4-BE49-F238E27FC236}">
                <a16:creationId xmlns:a16="http://schemas.microsoft.com/office/drawing/2014/main" id="{49424F89-2943-46A4-8941-4087164E819D}"/>
              </a:ext>
            </a:extLst>
          </p:cNvPr>
          <p:cNvSpPr txBox="1"/>
          <p:nvPr/>
        </p:nvSpPr>
        <p:spPr>
          <a:xfrm>
            <a:off x="711201" y="2438400"/>
            <a:ext cx="436423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Focus on the behaviour</a:t>
            </a:r>
          </a:p>
          <a:p>
            <a:pPr marL="285750" indent="-285750">
              <a:buFont typeface="Wingdings" panose="05000000000000000000" pitchFamily="2" charset="2"/>
              <a:buChar char="Ø"/>
            </a:pPr>
            <a:r>
              <a:rPr lang="en-GB" dirty="0"/>
              <a:t>Listen carefully to others</a:t>
            </a:r>
          </a:p>
          <a:p>
            <a:pPr marL="285750" indent="-285750">
              <a:buFont typeface="Wingdings" panose="05000000000000000000" pitchFamily="2" charset="2"/>
              <a:buChar char="Ø"/>
            </a:pPr>
            <a:r>
              <a:rPr lang="en-GB" dirty="0"/>
              <a:t>Develop a plan and follow it through</a:t>
            </a:r>
          </a:p>
        </p:txBody>
      </p:sp>
      <p:sp>
        <p:nvSpPr>
          <p:cNvPr id="8" name="TextBox 7">
            <a:extLst>
              <a:ext uri="{FF2B5EF4-FFF2-40B4-BE49-F238E27FC236}">
                <a16:creationId xmlns:a16="http://schemas.microsoft.com/office/drawing/2014/main" id="{646BC8B0-71DC-4D21-833A-EE030D71E5EA}"/>
              </a:ext>
            </a:extLst>
          </p:cNvPr>
          <p:cNvSpPr txBox="1"/>
          <p:nvPr/>
        </p:nvSpPr>
        <p:spPr>
          <a:xfrm>
            <a:off x="524932" y="4004270"/>
            <a:ext cx="2269067" cy="400110"/>
          </a:xfrm>
          <a:prstGeom prst="rect">
            <a:avLst/>
          </a:prstGeom>
          <a:noFill/>
        </p:spPr>
        <p:txBody>
          <a:bodyPr wrap="square" rtlCol="0">
            <a:spAutoFit/>
          </a:bodyPr>
          <a:lstStyle/>
          <a:p>
            <a:r>
              <a:rPr lang="en-GB" sz="2000" b="1" dirty="0"/>
              <a:t>TASK CONFLICT</a:t>
            </a:r>
          </a:p>
        </p:txBody>
      </p:sp>
      <p:cxnSp>
        <p:nvCxnSpPr>
          <p:cNvPr id="10" name="Straight Connector 9">
            <a:extLst>
              <a:ext uri="{FF2B5EF4-FFF2-40B4-BE49-F238E27FC236}">
                <a16:creationId xmlns:a16="http://schemas.microsoft.com/office/drawing/2014/main" id="{0DBB93AF-EB65-4030-B928-A626F52BCD25}"/>
              </a:ext>
            </a:extLst>
          </p:cNvPr>
          <p:cNvCxnSpPr>
            <a:cxnSpLocks/>
            <a:stCxn id="8" idx="1"/>
          </p:cNvCxnSpPr>
          <p:nvPr/>
        </p:nvCxnSpPr>
        <p:spPr>
          <a:xfrm>
            <a:off x="524932" y="4204325"/>
            <a:ext cx="2048935" cy="0"/>
          </a:xfrm>
          <a:prstGeom prst="line">
            <a:avLst/>
          </a:prstGeom>
          <a:ln w="38100"/>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3A32DAC1-4316-4840-A2DC-9B570F1C19FF}"/>
              </a:ext>
            </a:extLst>
          </p:cNvPr>
          <p:cNvSpPr txBox="1"/>
          <p:nvPr/>
        </p:nvSpPr>
        <p:spPr>
          <a:xfrm>
            <a:off x="3996263" y="3970407"/>
            <a:ext cx="2692404" cy="400110"/>
          </a:xfrm>
          <a:prstGeom prst="rect">
            <a:avLst/>
          </a:prstGeom>
          <a:noFill/>
        </p:spPr>
        <p:txBody>
          <a:bodyPr wrap="square" rtlCol="0">
            <a:spAutoFit/>
          </a:bodyPr>
          <a:lstStyle/>
          <a:p>
            <a:r>
              <a:rPr lang="en-GB" sz="2000" b="1" dirty="0"/>
              <a:t>PROCESS CONFLICT</a:t>
            </a:r>
          </a:p>
        </p:txBody>
      </p:sp>
      <p:cxnSp>
        <p:nvCxnSpPr>
          <p:cNvPr id="26" name="Straight Connector 25">
            <a:extLst>
              <a:ext uri="{FF2B5EF4-FFF2-40B4-BE49-F238E27FC236}">
                <a16:creationId xmlns:a16="http://schemas.microsoft.com/office/drawing/2014/main" id="{62126A54-6B2F-4202-A015-1CBD5FCEC8C5}"/>
              </a:ext>
            </a:extLst>
          </p:cNvPr>
          <p:cNvCxnSpPr>
            <a:cxnSpLocks/>
          </p:cNvCxnSpPr>
          <p:nvPr/>
        </p:nvCxnSpPr>
        <p:spPr>
          <a:xfrm flipV="1">
            <a:off x="3996263" y="4187393"/>
            <a:ext cx="2438401" cy="2"/>
          </a:xfrm>
          <a:prstGeom prst="line">
            <a:avLst/>
          </a:prstGeom>
          <a:ln w="38100"/>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040BF8D6-78E8-45DD-89EA-E1F00629A21C}"/>
              </a:ext>
            </a:extLst>
          </p:cNvPr>
          <p:cNvSpPr txBox="1"/>
          <p:nvPr/>
        </p:nvSpPr>
        <p:spPr>
          <a:xfrm>
            <a:off x="7349062" y="3987340"/>
            <a:ext cx="3589871" cy="400110"/>
          </a:xfrm>
          <a:prstGeom prst="rect">
            <a:avLst/>
          </a:prstGeom>
          <a:noFill/>
        </p:spPr>
        <p:txBody>
          <a:bodyPr wrap="square" rtlCol="0">
            <a:spAutoFit/>
          </a:bodyPr>
          <a:lstStyle/>
          <a:p>
            <a:r>
              <a:rPr lang="en-GB" sz="2000" b="1" dirty="0"/>
              <a:t>INTERPERSONAL CONFLICT</a:t>
            </a:r>
          </a:p>
        </p:txBody>
      </p:sp>
      <p:cxnSp>
        <p:nvCxnSpPr>
          <p:cNvPr id="30" name="Straight Connector 29">
            <a:extLst>
              <a:ext uri="{FF2B5EF4-FFF2-40B4-BE49-F238E27FC236}">
                <a16:creationId xmlns:a16="http://schemas.microsoft.com/office/drawing/2014/main" id="{76E644CB-5F6C-4DC1-BE0D-FA81D1288282}"/>
              </a:ext>
            </a:extLst>
          </p:cNvPr>
          <p:cNvCxnSpPr>
            <a:cxnSpLocks/>
          </p:cNvCxnSpPr>
          <p:nvPr/>
        </p:nvCxnSpPr>
        <p:spPr>
          <a:xfrm flipV="1">
            <a:off x="7399860" y="4187393"/>
            <a:ext cx="3285073" cy="16936"/>
          </a:xfrm>
          <a:prstGeom prst="line">
            <a:avLst/>
          </a:prstGeom>
          <a:ln w="38100"/>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a16="http://schemas.microsoft.com/office/drawing/2014/main" id="{16B939B1-008C-4A1A-8B62-2AD2E65E93E8}"/>
              </a:ext>
            </a:extLst>
          </p:cNvPr>
          <p:cNvSpPr txBox="1"/>
          <p:nvPr/>
        </p:nvSpPr>
        <p:spPr>
          <a:xfrm>
            <a:off x="4927595" y="5138803"/>
            <a:ext cx="2269067" cy="523220"/>
          </a:xfrm>
          <a:prstGeom prst="rect">
            <a:avLst/>
          </a:prstGeom>
          <a:noFill/>
        </p:spPr>
        <p:txBody>
          <a:bodyPr wrap="square" rtlCol="0">
            <a:spAutoFit/>
          </a:bodyPr>
          <a:lstStyle/>
          <a:p>
            <a:r>
              <a:rPr lang="en-GB" sz="2800" b="1" dirty="0"/>
              <a:t>MEDIATION</a:t>
            </a:r>
          </a:p>
        </p:txBody>
      </p:sp>
      <p:cxnSp>
        <p:nvCxnSpPr>
          <p:cNvPr id="34" name="Straight Connector 33">
            <a:extLst>
              <a:ext uri="{FF2B5EF4-FFF2-40B4-BE49-F238E27FC236}">
                <a16:creationId xmlns:a16="http://schemas.microsoft.com/office/drawing/2014/main" id="{5CD6FF9E-9506-4F82-9FCC-F4695F4E5511}"/>
              </a:ext>
            </a:extLst>
          </p:cNvPr>
          <p:cNvCxnSpPr>
            <a:cxnSpLocks/>
          </p:cNvCxnSpPr>
          <p:nvPr/>
        </p:nvCxnSpPr>
        <p:spPr>
          <a:xfrm>
            <a:off x="4876795" y="5389659"/>
            <a:ext cx="2133604"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74955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down)">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8"/>
                                        </p:tgtEl>
                                        <p:attrNameLst>
                                          <p:attrName>style.visibility</p:attrName>
                                        </p:attrNameLst>
                                      </p:cBhvr>
                                      <p:to>
                                        <p:strVal val="visible"/>
                                      </p:to>
                                    </p:set>
                                    <p:animEffect transition="in" filter="fade">
                                      <p:cBhvr>
                                        <p:cTn id="51" dur="500"/>
                                        <p:tgtEl>
                                          <p:spTgt spid="28"/>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30"/>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3"/>
                                        </p:tgtEl>
                                        <p:attrNameLst>
                                          <p:attrName>style.visibility</p:attrName>
                                        </p:attrNameLst>
                                      </p:cBhvr>
                                      <p:to>
                                        <p:strVal val="visible"/>
                                      </p:to>
                                    </p:set>
                                    <p:animEffect transition="in" filter="fade">
                                      <p:cBhvr>
                                        <p:cTn id="60" dur="500"/>
                                        <p:tgtEl>
                                          <p:spTgt spid="33"/>
                                        </p:tgtEl>
                                      </p:cBhvr>
                                    </p:animEffec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14" grpId="0"/>
      <p:bldP spid="28" grpId="0"/>
      <p:bldP spid="3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D718-CEE1-4E07-83B1-F2C1A328DA4A}"/>
              </a:ext>
            </a:extLst>
          </p:cNvPr>
          <p:cNvSpPr>
            <a:spLocks noGrp="1"/>
          </p:cNvSpPr>
          <p:nvPr>
            <p:ph type="ctrTitle"/>
          </p:nvPr>
        </p:nvSpPr>
        <p:spPr/>
        <p:txBody>
          <a:bodyPr/>
          <a:lstStyle/>
          <a:p>
            <a:pPr algn="ctr"/>
            <a:r>
              <a:rPr lang="en-GB" dirty="0"/>
              <a:t>THANK YOU FOR LISTENING. </a:t>
            </a:r>
          </a:p>
        </p:txBody>
      </p:sp>
      <p:sp>
        <p:nvSpPr>
          <p:cNvPr id="3" name="Subtitle 2">
            <a:extLst>
              <a:ext uri="{FF2B5EF4-FFF2-40B4-BE49-F238E27FC236}">
                <a16:creationId xmlns:a16="http://schemas.microsoft.com/office/drawing/2014/main" id="{6D3A3397-9C81-4832-9905-05BCBED4A44B}"/>
              </a:ext>
            </a:extLst>
          </p:cNvPr>
          <p:cNvSpPr>
            <a:spLocks noGrp="1"/>
          </p:cNvSpPr>
          <p:nvPr>
            <p:ph type="subTitle" idx="1"/>
          </p:nvPr>
        </p:nvSpPr>
        <p:spPr/>
        <p:txBody>
          <a:bodyPr/>
          <a:lstStyle/>
          <a:p>
            <a:pPr algn="ctr"/>
            <a:r>
              <a:rPr lang="en-GB" sz="3600" dirty="0"/>
              <a:t>ANY QUESTIONS?</a:t>
            </a:r>
            <a:endParaRPr lang="en-GB" dirty="0"/>
          </a:p>
        </p:txBody>
      </p:sp>
      <p:pic>
        <p:nvPicPr>
          <p:cNvPr id="4" name="Picture 3">
            <a:extLst>
              <a:ext uri="{FF2B5EF4-FFF2-40B4-BE49-F238E27FC236}">
                <a16:creationId xmlns:a16="http://schemas.microsoft.com/office/drawing/2014/main" id="{1267BBFF-8ED8-4F54-A104-85C464FD43D8}"/>
              </a:ext>
            </a:extLst>
          </p:cNvPr>
          <p:cNvPicPr>
            <a:picLocks noChangeAspect="1"/>
          </p:cNvPicPr>
          <p:nvPr/>
        </p:nvPicPr>
        <p:blipFill>
          <a:blip r:embed="rId2"/>
          <a:stretch>
            <a:fillRect/>
          </a:stretch>
        </p:blipFill>
        <p:spPr>
          <a:xfrm>
            <a:off x="7922511" y="2862329"/>
            <a:ext cx="2021589" cy="2408903"/>
          </a:xfrm>
          <a:prstGeom prst="rect">
            <a:avLst/>
          </a:prstGeom>
        </p:spPr>
      </p:pic>
    </p:spTree>
    <p:extLst>
      <p:ext uri="{BB962C8B-B14F-4D97-AF65-F5344CB8AC3E}">
        <p14:creationId xmlns:p14="http://schemas.microsoft.com/office/powerpoint/2010/main" val="4059078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FB869-7521-484E-B02F-5107A0D1C4A3}"/>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98960BF4-6DFD-4342-932B-38CD5E91995C}"/>
              </a:ext>
            </a:extLst>
          </p:cNvPr>
          <p:cNvSpPr>
            <a:spLocks noGrp="1" noChangeArrowheads="1"/>
          </p:cNvSpPr>
          <p:nvPr>
            <p:ph idx="1"/>
          </p:nvPr>
        </p:nvSpPr>
        <p:spPr bwMode="auto">
          <a:xfrm>
            <a:off x="677334" y="1718507"/>
            <a:ext cx="406694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 2019. </a:t>
            </a:r>
            <a:r>
              <a:rPr kumimoji="0" lang="en-US" altLang="en-US"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 Team Roles. </a:t>
            </a: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https://www.belbin.com/</a:t>
            </a:r>
            <a:b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08 May 2019].</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07DA40F8-6E97-45B6-B9A6-3C07D0BFDB2C}"/>
              </a:ext>
            </a:extLst>
          </p:cNvPr>
          <p:cNvSpPr/>
          <p:nvPr/>
        </p:nvSpPr>
        <p:spPr>
          <a:xfrm>
            <a:off x="677334" y="2918836"/>
            <a:ext cx="6096000" cy="646331"/>
          </a:xfrm>
          <a:prstGeom prst="rect">
            <a:avLst/>
          </a:prstGeom>
        </p:spPr>
        <p:txBody>
          <a:bodyPr anchor="t">
            <a:spAutoFit/>
          </a:bodyPr>
          <a:lstStyle/>
          <a:p>
            <a:r>
              <a:rPr lang="en-GB" dirty="0">
                <a:latin typeface="Times"/>
                <a:cs typeface="Times"/>
              </a:rPr>
              <a:t>Robbins, S. P., &amp; Judge, T. (2013). Organizational behaviour (15th ed.). Boston: Pearson. P275</a:t>
            </a:r>
            <a:endParaRPr lang="en-US" dirty="0">
              <a:latin typeface="Times"/>
              <a:cs typeface="Times"/>
            </a:endParaRPr>
          </a:p>
        </p:txBody>
      </p:sp>
    </p:spTree>
    <p:extLst>
      <p:ext uri="{BB962C8B-B14F-4D97-AF65-F5344CB8AC3E}">
        <p14:creationId xmlns:p14="http://schemas.microsoft.com/office/powerpoint/2010/main" val="22175385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473</TotalTime>
  <Words>731</Words>
  <Application>Microsoft Office PowerPoint</Application>
  <PresentationFormat>Widescreen</PresentationFormat>
  <Paragraphs>94</Paragraphs>
  <Slides>12</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Aharoni</vt:lpstr>
      <vt:lpstr>Arial</vt:lpstr>
      <vt:lpstr>Arial Nova Cond</vt:lpstr>
      <vt:lpstr>Berlin Sans FB</vt:lpstr>
      <vt:lpstr>Calibri</vt:lpstr>
      <vt:lpstr>Times</vt:lpstr>
      <vt:lpstr>Trebuchet MS</vt:lpstr>
      <vt:lpstr>Wingdings</vt:lpstr>
      <vt:lpstr>Wingdings 3</vt:lpstr>
      <vt:lpstr>Facet</vt:lpstr>
      <vt:lpstr>Benefits of Effective Teamwork </vt:lpstr>
      <vt:lpstr>UNIQUE CONSULTATION CORPORATION, Birmingham UK</vt:lpstr>
      <vt:lpstr>Steps and Consideration</vt:lpstr>
      <vt:lpstr>4 Stages of team development</vt:lpstr>
      <vt:lpstr>Stages (continued)</vt:lpstr>
      <vt:lpstr>Team Roles </vt:lpstr>
      <vt:lpstr>BELBIN’s Team Roles. </vt:lpstr>
      <vt:lpstr>PowerPoint Presentation</vt:lpstr>
      <vt:lpstr>Qualities that make a team successful</vt:lpstr>
      <vt:lpstr>Managing Conflict</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Shouebur Rahman Chowdhury</dc:creator>
  <cp:lastModifiedBy>Solo</cp:lastModifiedBy>
  <cp:revision>83</cp:revision>
  <dcterms:created xsi:type="dcterms:W3CDTF">2019-04-25T13:26:18Z</dcterms:created>
  <dcterms:modified xsi:type="dcterms:W3CDTF">2019-05-10T20:39:50Z</dcterms:modified>
</cp:coreProperties>
</file>