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60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82720" autoAdjust="0"/>
  </p:normalViewPr>
  <p:slideViewPr>
    <p:cSldViewPr snapToGrid="0">
      <p:cViewPr varScale="1">
        <p:scale>
          <a:sx n="69" d="100"/>
          <a:sy n="69" d="100"/>
        </p:scale>
        <p:origin x="73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B5B0B6-983F-4E5A-8FF5-4DA6ECF4CCF9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660F9A-5C24-4585-AD3B-C55D98C2D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94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38229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ea typeface="ＭＳ Ｐゴシック" panose="020B0600070205080204" pitchFamily="34" charset="-128"/>
              </a:rPr>
              <a:t>This table was produced 2 years ago – what has impacted on it?</a:t>
            </a:r>
          </a:p>
          <a:p>
            <a:r>
              <a:rPr lang="en-US" dirty="0">
                <a:latin typeface="Times New Roman" panose="02020603050405020304" pitchFamily="18" charset="0"/>
                <a:ea typeface="ＭＳ Ｐゴシック" panose="020B0600070205080204" pitchFamily="34" charset="-128"/>
              </a:rPr>
              <a:t>Scandal at the Co-op… problems with the CEO</a:t>
            </a:r>
          </a:p>
          <a:p>
            <a:r>
              <a:rPr lang="en-US" dirty="0">
                <a:latin typeface="Times New Roman" panose="02020603050405020304" pitchFamily="18" charset="0"/>
                <a:ea typeface="ＭＳ Ｐゴシック" panose="020B0600070205080204" pitchFamily="34" charset="-128"/>
              </a:rPr>
              <a:t>VW – diesel engine emissions scandal</a:t>
            </a:r>
          </a:p>
          <a:p>
            <a:endParaRPr lang="en-US" dirty="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  <a:p>
            <a:r>
              <a:rPr lang="en-US" dirty="0">
                <a:latin typeface="Times New Roman" panose="02020603050405020304" pitchFamily="18" charset="0"/>
                <a:ea typeface="ＭＳ Ｐゴシック" panose="020B0600070205080204" pitchFamily="34" charset="-128"/>
              </a:rPr>
              <a:t>Are you surprised by any of the companies in UK – what about in the other countries?</a:t>
            </a:r>
          </a:p>
          <a:p>
            <a:r>
              <a:rPr lang="en-US" dirty="0">
                <a:latin typeface="Times New Roman" panose="02020603050405020304" pitchFamily="18" charset="0"/>
                <a:ea typeface="ＭＳ Ｐゴシック" panose="020B0600070205080204" pitchFamily="34" charset="-128"/>
              </a:rPr>
              <a:t>Draw up a similar table based on current trends/feedback</a:t>
            </a:r>
          </a:p>
        </p:txBody>
      </p:sp>
    </p:spTree>
    <p:extLst>
      <p:ext uri="{BB962C8B-B14F-4D97-AF65-F5344CB8AC3E}">
        <p14:creationId xmlns:p14="http://schemas.microsoft.com/office/powerpoint/2010/main" val="3039989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ED98C-856A-4511-B0FD-91D06F66BE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13D8AC-4C05-4FDA-AAA5-14D0FB202A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ABF5CE-89EB-48A4-85C5-5DAC05075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9F37B-9344-4340-AB9A-58FCF2B2AA30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053FD-1F58-4255-9E19-40CBCB15C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3FF62-2FE4-4908-8B1D-E37A810DF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1A76-57EC-4737-83D5-0016FB3395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73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19E45-F22F-4C9C-ADC6-9553A625C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01AEA-F2FE-4BE8-AB97-1C1086CD7A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920AF2-A86B-4C8A-B7B8-F77AB08898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9F37B-9344-4340-AB9A-58FCF2B2AA30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E0EC4-202E-4077-A0C3-C90ECC504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CB4FB-0EC9-4308-8CCB-918C7C514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1A76-57EC-4737-83D5-0016FB3395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15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4FC31-075C-4292-B7D2-004F9C8D5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444A7B-EF03-4138-BC3F-D4BDD59798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9A59C9-4D3C-41F7-BC33-1FF7C3DAF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9F37B-9344-4340-AB9A-58FCF2B2AA30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FA32AB-8676-43B5-9263-D12242B52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FDF80A-4F98-4DBB-98FE-A5F099A80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1A76-57EC-4737-83D5-0016FB3395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178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DE7F5-437C-481D-A595-AA1243F0F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CC858-74F0-4A6B-9670-7CEBE7A06B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BE9728-3B89-427B-84E5-5E204BCA4B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167196-59EB-4172-B5FF-ABDDBE4ED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9F37B-9344-4340-AB9A-58FCF2B2AA30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F57C31-9844-4420-ACA7-8DD2166D9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1EA92B-28DA-4A77-A488-946112DF8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1A76-57EC-4737-83D5-0016FB3395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350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C8676-93F5-49C5-8682-D09CC625B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933CD7-5529-454E-8FF2-ED786719B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EBA362-F75C-4FC0-8952-D5E4EF975D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EDE4A1-421A-47C6-8EC4-6508830994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F119F2-2BE8-43CD-9FBB-088A58643D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EC4031-8B3B-4AA9-A0FB-21043A93E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9F37B-9344-4340-AB9A-58FCF2B2AA30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112875-B023-43DB-835A-4E610E8A9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E147A0-F2F5-449D-A8CC-4E7BBAD4B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1A76-57EC-4737-83D5-0016FB3395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726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93826-015C-4562-B136-96B3E9CB4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92153F-EF0F-4564-9C6C-824F2E443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9F37B-9344-4340-AB9A-58FCF2B2AA30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536F65-B8DD-4B45-826E-1342DD7F0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69E974-0529-4F9A-9EE7-8C1D3E39C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1A76-57EC-4737-83D5-0016FB3395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883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1B2643-FE64-4733-801B-5CBD8CB38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9F37B-9344-4340-AB9A-58FCF2B2AA30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5AEA78-1CE3-47C8-94E9-2C87ED46C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45D54E-5FEC-4289-BF6C-49812BBFB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1A76-57EC-4737-83D5-0016FB3395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242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BF72E-F212-495B-B431-2033C0A05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0653D-9506-48BB-BF75-BDB780A6E4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8DAF65-8A5E-47AE-A8BA-26B067D477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216A60-14DC-4370-9A66-87BA999A9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9F37B-9344-4340-AB9A-58FCF2B2AA30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69431F-6B70-4300-A48C-6E417D504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6F6DE3-8FB5-48C2-AA64-960CD8E57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1A76-57EC-4737-83D5-0016FB3395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861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9D726-C217-4E74-8AB5-5384FAA3B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93001E-500C-43E6-AAD7-96FF090FDD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40811E-B552-4B5B-B812-46D54A78D1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B177F2-BD31-40ED-BA5F-832E85226B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9F37B-9344-4340-AB9A-58FCF2B2AA30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8226-59FB-4628-96FC-93201587E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936D23-935F-48E3-A902-498DCF831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1A76-57EC-4737-83D5-0016FB3395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38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CB66F-D5EA-4C15-8C78-0F7DCDBDC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2CC674-675B-40AA-BB06-3846412040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FEF4F-E6B9-419F-9A3A-1B55455F9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9F37B-9344-4340-AB9A-58FCF2B2AA30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996600-5A38-463E-9567-07EF4DF12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3DCF1D-1ECC-45A7-9041-7F872653E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1A76-57EC-4737-83D5-0016FB3395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884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ABB74E-90DF-456A-9B3C-D66A25135A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5D59BF-9143-4D72-A65A-B9367E21E1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2B3D75-1E01-439B-911C-300811394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9F37B-9344-4340-AB9A-58FCF2B2AA30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85086D-1CE3-49F7-A688-A2FD7CBBF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14E63A-D1AA-4BA7-A122-B15809EE2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61A76-57EC-4737-83D5-0016FB3395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970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47EBEE-86DD-4FED-BE47-F82B011EE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28AC48-0441-4204-9D82-78B6BCC0B1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E4856-3DC0-4C86-9BD3-6BF763E3B6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9F37B-9344-4340-AB9A-58FCF2B2AA30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D3BF2-7A56-4180-B4AD-66A5B595FD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9C25BF-E12E-4321-B8F7-6456929D78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461A76-57EC-4737-83D5-0016FB3395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647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– The 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31620" y="1484785"/>
            <a:ext cx="8779222" cy="423023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The marketing environment includes a </a:t>
            </a:r>
            <a:r>
              <a:rPr lang="en-GB" dirty="0">
                <a:solidFill>
                  <a:srgbClr val="FF0000"/>
                </a:solidFill>
              </a:rPr>
              <a:t>micro</a:t>
            </a:r>
            <a:r>
              <a:rPr lang="en-GB" dirty="0"/>
              <a:t> environment and a </a:t>
            </a:r>
            <a:r>
              <a:rPr lang="en-GB" dirty="0">
                <a:solidFill>
                  <a:srgbClr val="FF0000"/>
                </a:solidFill>
              </a:rPr>
              <a:t>macro</a:t>
            </a:r>
            <a:r>
              <a:rPr lang="en-GB" dirty="0"/>
              <a:t> environment.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The </a:t>
            </a:r>
            <a:r>
              <a:rPr lang="en-GB" dirty="0">
                <a:solidFill>
                  <a:srgbClr val="FF0000"/>
                </a:solidFill>
              </a:rPr>
              <a:t>macro</a:t>
            </a:r>
            <a:r>
              <a:rPr lang="en-GB" dirty="0"/>
              <a:t> environment is made up of five key elements: economic, social, legal/political, technological and physical forces.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There are four key elements in the </a:t>
            </a:r>
            <a:r>
              <a:rPr lang="en-GB" dirty="0">
                <a:solidFill>
                  <a:srgbClr val="FF0000"/>
                </a:solidFill>
              </a:rPr>
              <a:t>micro</a:t>
            </a:r>
            <a:r>
              <a:rPr lang="en-GB" dirty="0"/>
              <a:t> environment: suppliers, distributors, customers and competitors.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In response to changes, companies can gradually reposition, radically reposition or retrench (do nothing).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053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D5F1D-BCE1-4C79-9A36-BE1535D70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and 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20310-CB02-49C2-8BED-E1FCC58DAB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976104" cy="4351338"/>
          </a:xfrm>
        </p:spPr>
        <p:txBody>
          <a:bodyPr>
            <a:normAutofit/>
          </a:bodyPr>
          <a:lstStyle/>
          <a:p>
            <a:r>
              <a:rPr lang="en-GB" sz="3200" dirty="0"/>
              <a:t>For a tourism </a:t>
            </a:r>
            <a:r>
              <a:rPr lang="en-GB" sz="3200"/>
              <a:t>or leisure product </a:t>
            </a:r>
            <a:r>
              <a:rPr lang="en-GB" sz="3200" dirty="0"/>
              <a:t>of your choice, do a quick SWOT analysis, highlighting some of the key points under each heading</a:t>
            </a:r>
          </a:p>
          <a:p>
            <a:r>
              <a:rPr lang="en-GB" sz="3200" dirty="0"/>
              <a:t>Do the same using any 2 elements of the PESTLE framework</a:t>
            </a:r>
          </a:p>
          <a:p>
            <a:r>
              <a:rPr lang="en-GB" sz="3200" dirty="0"/>
              <a:t>What is your product?</a:t>
            </a:r>
          </a:p>
          <a:p>
            <a:r>
              <a:rPr lang="en-GB" sz="3200" dirty="0"/>
              <a:t>What are the main findings?</a:t>
            </a:r>
          </a:p>
        </p:txBody>
      </p:sp>
    </p:spTree>
    <p:extLst>
      <p:ext uri="{BB962C8B-B14F-4D97-AF65-F5344CB8AC3E}">
        <p14:creationId xmlns:p14="http://schemas.microsoft.com/office/powerpoint/2010/main" val="352346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4"/>
          <p:cNvSpPr>
            <a:spLocks noGrp="1" noChangeArrowheads="1"/>
          </p:cNvSpPr>
          <p:nvPr>
            <p:ph type="title"/>
          </p:nvPr>
        </p:nvSpPr>
        <p:spPr>
          <a:xfrm>
            <a:off x="2895600" y="2603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Social factors – the Most Ethically Perceived Brands </a:t>
            </a:r>
            <a:br>
              <a:rPr lang="en-GB" sz="2800" dirty="0"/>
            </a:br>
            <a:r>
              <a:rPr lang="en-GB" sz="2800" dirty="0"/>
              <a:t>in Selected Countries</a:t>
            </a:r>
          </a:p>
        </p:txBody>
      </p:sp>
      <p:sp>
        <p:nvSpPr>
          <p:cNvPr id="33794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4648200" y="6356351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6BC1DF2E-1FB0-4372-B756-D8DE30044F4D}" type="slidenum">
              <a:rPr lang="en-GB">
                <a:solidFill>
                  <a:srgbClr val="D38E27"/>
                </a:solidFill>
              </a:rPr>
              <a:pPr algn="ctr" eaLnBrk="1" hangingPunct="1"/>
              <a:t>3</a:t>
            </a:fld>
            <a:endParaRPr lang="en-GB">
              <a:solidFill>
                <a:srgbClr val="D38E27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3792538" y="1628776"/>
          <a:ext cx="6096000" cy="4086225"/>
        </p:xfrm>
        <a:graphic>
          <a:graphicData uri="http://schemas.openxmlformats.org/drawingml/2006/table">
            <a:tbl>
              <a:tblPr/>
              <a:tblGrid>
                <a:gridCol w="1247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02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Ranking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UK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France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Germany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1475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SOURCE: GfK Nop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" name="Cloud Callout 1"/>
          <p:cNvSpPr/>
          <p:nvPr/>
        </p:nvSpPr>
        <p:spPr>
          <a:xfrm>
            <a:off x="1893888" y="1268413"/>
            <a:ext cx="1871662" cy="2089150"/>
          </a:xfrm>
          <a:prstGeom prst="cloudCallout">
            <a:avLst>
              <a:gd name="adj1" fmla="val 28990"/>
              <a:gd name="adj2" fmla="val 118173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0240" name="TextBox 2"/>
          <p:cNvSpPr txBox="1">
            <a:spLocks noChangeArrowheads="1"/>
          </p:cNvSpPr>
          <p:nvPr/>
        </p:nvSpPr>
        <p:spPr bwMode="auto">
          <a:xfrm>
            <a:off x="2073275" y="1835150"/>
            <a:ext cx="1512888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/>
              <a:t>What do the differences mean for a global brand?</a:t>
            </a:r>
          </a:p>
        </p:txBody>
      </p:sp>
    </p:spTree>
    <p:extLst>
      <p:ext uri="{BB962C8B-B14F-4D97-AF65-F5344CB8AC3E}">
        <p14:creationId xmlns:p14="http://schemas.microsoft.com/office/powerpoint/2010/main" val="5368136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4"/>
          <p:cNvSpPr>
            <a:spLocks noGrp="1" noChangeArrowheads="1"/>
          </p:cNvSpPr>
          <p:nvPr>
            <p:ph type="title"/>
          </p:nvPr>
        </p:nvSpPr>
        <p:spPr>
          <a:xfrm>
            <a:off x="2895600" y="2603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2800"/>
              <a:t>Most Ethically Perceived Brands </a:t>
            </a:r>
            <a:br>
              <a:rPr lang="en-GB" sz="2800"/>
            </a:br>
            <a:r>
              <a:rPr lang="en-GB" sz="2800"/>
              <a:t>in Selected Countries</a:t>
            </a:r>
          </a:p>
        </p:txBody>
      </p:sp>
      <p:sp>
        <p:nvSpPr>
          <p:cNvPr id="33794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4648200" y="6356351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6BC1DF2E-1FB0-4372-B756-D8DE30044F4D}" type="slidenum">
              <a:rPr lang="en-GB">
                <a:solidFill>
                  <a:srgbClr val="D38E27"/>
                </a:solidFill>
              </a:rPr>
              <a:pPr algn="ctr" eaLnBrk="1" hangingPunct="1"/>
              <a:t>4</a:t>
            </a:fld>
            <a:endParaRPr lang="en-GB">
              <a:solidFill>
                <a:srgbClr val="D38E27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3792538" y="1628776"/>
          <a:ext cx="6096000" cy="4086225"/>
        </p:xfrm>
        <a:graphic>
          <a:graphicData uri="http://schemas.openxmlformats.org/drawingml/2006/table">
            <a:tbl>
              <a:tblPr/>
              <a:tblGrid>
                <a:gridCol w="1247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02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Ranking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UK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France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Germany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Co-op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Danone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Adidas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Body Shop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Adidas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Nike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Marks &amp; Spencer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Nike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Puma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Green &amp; Blacks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Nestle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BMW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Ecover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Renault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Demeter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Traidcraft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Peugeot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Gepa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Cafedirect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Philips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Volkswagen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Innocent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Carrefour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Sony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Divine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Coca-Cola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Trigema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1475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SOURCE: GfK Nop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" name="Cloud Callout 1"/>
          <p:cNvSpPr/>
          <p:nvPr/>
        </p:nvSpPr>
        <p:spPr>
          <a:xfrm>
            <a:off x="1893888" y="1268413"/>
            <a:ext cx="1871662" cy="2089150"/>
          </a:xfrm>
          <a:prstGeom prst="cloudCallout">
            <a:avLst>
              <a:gd name="adj1" fmla="val 28990"/>
              <a:gd name="adj2" fmla="val 118173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0240" name="TextBox 2"/>
          <p:cNvSpPr txBox="1">
            <a:spLocks noChangeArrowheads="1"/>
          </p:cNvSpPr>
          <p:nvPr/>
        </p:nvSpPr>
        <p:spPr bwMode="auto">
          <a:xfrm>
            <a:off x="2073275" y="1835150"/>
            <a:ext cx="1512888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/>
              <a:t>What do the differences mean for a global brand?</a:t>
            </a:r>
          </a:p>
        </p:txBody>
      </p:sp>
    </p:spTree>
    <p:extLst>
      <p:ext uri="{BB962C8B-B14F-4D97-AF65-F5344CB8AC3E}">
        <p14:creationId xmlns:p14="http://schemas.microsoft.com/office/powerpoint/2010/main" val="3200923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285</Words>
  <Application>Microsoft Office PowerPoint</Application>
  <PresentationFormat>Widescreen</PresentationFormat>
  <Paragraphs>77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ＭＳ Ｐゴシック</vt:lpstr>
      <vt:lpstr>Arial</vt:lpstr>
      <vt:lpstr>Calibri</vt:lpstr>
      <vt:lpstr>Calibri Light</vt:lpstr>
      <vt:lpstr>Times New Roman</vt:lpstr>
      <vt:lpstr>Office Theme</vt:lpstr>
      <vt:lpstr>Recap – The Marketing Environment</vt:lpstr>
      <vt:lpstr>SWOT and PESTLE</vt:lpstr>
      <vt:lpstr>Social factors – the Most Ethically Perceived Brands  in Selected Countries</vt:lpstr>
      <vt:lpstr>Most Ethically Perceived Brands  in Selected Countries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Recap – The Marketing Environment</dc:title>
  <dc:creator>Huw Thomas (Business &amp; Management)</dc:creator>
  <cp:lastModifiedBy>Huw Thomas (Business &amp; Management)</cp:lastModifiedBy>
  <cp:revision>4</cp:revision>
  <dcterms:created xsi:type="dcterms:W3CDTF">2018-02-05T14:13:25Z</dcterms:created>
  <dcterms:modified xsi:type="dcterms:W3CDTF">2018-02-05T14:35:35Z</dcterms:modified>
</cp:coreProperties>
</file>