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xls" ContentType="application/vnd.ms-excel"/>
  <Default Extension="rels" ContentType="application/vnd.openxmlformats-package.relationships+xml"/>
  <Default Extension="xml" ContentType="application/xml"/>
  <Default Extension="gif" ContentType="image/gif"/>
  <Default Extension="vml" ContentType="application/vnd.openxmlformats-officedocument.vmlDrawin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0"/>
  </p:notesMasterIdLst>
  <p:handoutMasterIdLst>
    <p:handoutMasterId r:id="rId51"/>
  </p:handoutMasterIdLst>
  <p:sldIdLst>
    <p:sldId id="314" r:id="rId5"/>
    <p:sldId id="333" r:id="rId6"/>
    <p:sldId id="332" r:id="rId7"/>
    <p:sldId id="331" r:id="rId8"/>
    <p:sldId id="341" r:id="rId9"/>
    <p:sldId id="342" r:id="rId10"/>
    <p:sldId id="343" r:id="rId11"/>
    <p:sldId id="378" r:id="rId12"/>
    <p:sldId id="347" r:id="rId13"/>
    <p:sldId id="350" r:id="rId14"/>
    <p:sldId id="351" r:id="rId15"/>
    <p:sldId id="344" r:id="rId16"/>
    <p:sldId id="345" r:id="rId17"/>
    <p:sldId id="356" r:id="rId18"/>
    <p:sldId id="346" r:id="rId19"/>
    <p:sldId id="358" r:id="rId20"/>
    <p:sldId id="389" r:id="rId21"/>
    <p:sldId id="348" r:id="rId22"/>
    <p:sldId id="368" r:id="rId23"/>
    <p:sldId id="367" r:id="rId24"/>
    <p:sldId id="349" r:id="rId25"/>
    <p:sldId id="374" r:id="rId26"/>
    <p:sldId id="386" r:id="rId27"/>
    <p:sldId id="375" r:id="rId28"/>
    <p:sldId id="379" r:id="rId29"/>
    <p:sldId id="380" r:id="rId30"/>
    <p:sldId id="381" r:id="rId31"/>
    <p:sldId id="382" r:id="rId32"/>
    <p:sldId id="390" r:id="rId33"/>
    <p:sldId id="387" r:id="rId34"/>
    <p:sldId id="388" r:id="rId35"/>
    <p:sldId id="376" r:id="rId36"/>
    <p:sldId id="353" r:id="rId37"/>
    <p:sldId id="384" r:id="rId38"/>
    <p:sldId id="352" r:id="rId39"/>
    <p:sldId id="385" r:id="rId40"/>
    <p:sldId id="366" r:id="rId41"/>
    <p:sldId id="354" r:id="rId42"/>
    <p:sldId id="359" r:id="rId43"/>
    <p:sldId id="360" r:id="rId44"/>
    <p:sldId id="361" r:id="rId45"/>
    <p:sldId id="362" r:id="rId46"/>
    <p:sldId id="363" r:id="rId47"/>
    <p:sldId id="364" r:id="rId48"/>
    <p:sldId id="357" r:id="rId4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46190E8-F1FE-41B3-8D80-392FF179CF65}">
          <p14:sldIdLst>
            <p14:sldId id="314"/>
            <p14:sldId id="333"/>
            <p14:sldId id="332"/>
            <p14:sldId id="331"/>
            <p14:sldId id="341"/>
            <p14:sldId id="342"/>
            <p14:sldId id="343"/>
            <p14:sldId id="378"/>
            <p14:sldId id="347"/>
            <p14:sldId id="350"/>
            <p14:sldId id="351"/>
            <p14:sldId id="344"/>
            <p14:sldId id="345"/>
            <p14:sldId id="356"/>
            <p14:sldId id="346"/>
            <p14:sldId id="358"/>
            <p14:sldId id="389"/>
            <p14:sldId id="348"/>
            <p14:sldId id="368"/>
            <p14:sldId id="367"/>
            <p14:sldId id="349"/>
            <p14:sldId id="374"/>
            <p14:sldId id="386"/>
            <p14:sldId id="375"/>
            <p14:sldId id="379"/>
            <p14:sldId id="380"/>
            <p14:sldId id="381"/>
            <p14:sldId id="382"/>
            <p14:sldId id="390"/>
            <p14:sldId id="387"/>
            <p14:sldId id="388"/>
            <p14:sldId id="376"/>
            <p14:sldId id="353"/>
            <p14:sldId id="384"/>
            <p14:sldId id="352"/>
            <p14:sldId id="385"/>
            <p14:sldId id="366"/>
            <p14:sldId id="354"/>
            <p14:sldId id="359"/>
            <p14:sldId id="360"/>
            <p14:sldId id="361"/>
            <p14:sldId id="362"/>
            <p14:sldId id="363"/>
            <p14:sldId id="364"/>
            <p14:sldId id="357"/>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9" userDrawn="1">
          <p15:clr>
            <a:srgbClr val="A4A3A4"/>
          </p15:clr>
        </p15:guide>
        <p15:guide id="3" orient="horz" pos="3072">
          <p15:clr>
            <a:srgbClr val="A4A3A4"/>
          </p15:clr>
        </p15:guide>
        <p15:guide id="4"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0" autoAdjust="0"/>
    <p:restoredTop sz="45270" autoAdjust="0"/>
  </p:normalViewPr>
  <p:slideViewPr>
    <p:cSldViewPr>
      <p:cViewPr varScale="1">
        <p:scale>
          <a:sx n="41" d="100"/>
          <a:sy n="41" d="100"/>
        </p:scale>
        <p:origin x="1533" y="36"/>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2" d="100"/>
          <a:sy n="82" d="100"/>
        </p:scale>
        <p:origin x="-1788" y="-78"/>
      </p:cViewPr>
      <p:guideLst>
        <p:guide orient="horz" pos="3079"/>
        <p:guide pos="2119"/>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handoutMaster" Target="handoutMasters/handoutMaster1.xml"/><Relationship Id="rId3" Type="http://schemas.openxmlformats.org/officeDocument/2006/relationships/customXml" Target="../customXml/item3.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8.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74" tIns="44887" rIns="89774" bIns="44887"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74" tIns="44887" rIns="89774" bIns="44887" rtlCol="0"/>
          <a:lstStyle>
            <a:lvl1pPr algn="r">
              <a:defRPr sz="1200"/>
            </a:lvl1pPr>
          </a:lstStyle>
          <a:p>
            <a:fld id="{96D292DE-8B7A-4254-AA83-74C1F4DD4AF0}" type="datetimeFigureOut">
              <a:rPr lang="en-GB" smtClean="0"/>
              <a:t>26/04/2019</a:t>
            </a:fld>
            <a:endParaRPr lang="en-GB"/>
          </a:p>
        </p:txBody>
      </p:sp>
      <p:sp>
        <p:nvSpPr>
          <p:cNvPr id="4" name="Footer Placeholder 3"/>
          <p:cNvSpPr>
            <a:spLocks noGrp="1"/>
          </p:cNvSpPr>
          <p:nvPr>
            <p:ph type="ftr" sz="quarter" idx="2"/>
          </p:nvPr>
        </p:nvSpPr>
        <p:spPr>
          <a:xfrm>
            <a:off x="1" y="9264227"/>
            <a:ext cx="2889938" cy="487680"/>
          </a:xfrm>
          <a:prstGeom prst="rect">
            <a:avLst/>
          </a:prstGeom>
        </p:spPr>
        <p:txBody>
          <a:bodyPr vert="horz" lIns="89774" tIns="44887" rIns="89774" bIns="44887"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74" tIns="44887" rIns="89774" bIns="44887"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74" tIns="44887" rIns="89774" bIns="44887"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74" tIns="44887" rIns="89774" bIns="44887" rtlCol="0"/>
          <a:lstStyle>
            <a:lvl1pPr algn="r">
              <a:defRPr sz="1200"/>
            </a:lvl1pPr>
          </a:lstStyle>
          <a:p>
            <a:fld id="{6C2C9412-41A6-4553-B59C-789CBF87DFAB}" type="datetimeFigureOut">
              <a:rPr lang="en-GB" smtClean="0"/>
              <a:t>26/04/2019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74" tIns="44887" rIns="89774" bIns="44887"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74" tIns="44887" rIns="89774" bIns="44887"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9264227"/>
            <a:ext cx="2889938" cy="487680"/>
          </a:xfrm>
          <a:prstGeom prst="rect">
            <a:avLst/>
          </a:prstGeom>
        </p:spPr>
        <p:txBody>
          <a:bodyPr vert="horz" lIns="89774" tIns="44887" rIns="89774" bIns="44887"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74" tIns="44887" rIns="89774" bIns="44887" rtlCol="0" anchor="b"/>
          <a:lstStyle>
            <a:lvl1pPr algn="r">
              <a:defRPr sz="1200"/>
            </a:lvl1pPr>
          </a:lstStyle>
          <a:p>
            <a:fld id="{41E304AC-9FB3-44B6-B40A-869B48AC1C9B}" type="slidenum">
              <a:rPr lang="en-GB" smtClean="0"/>
              <a:t>‹#›</a:t>
            </a:fld>
            <a:endParaRPr lang="en-GB"/>
          </a:p>
        </p:txBody>
      </p:sp>
    </p:spTree>
    <p:extLst>
      <p:ext uri="{BB962C8B-B14F-4D97-AF65-F5344CB8AC3E}">
        <p14:creationId xmlns:p14="http://schemas.microsoft.com/office/powerpoint/2010/main" val="33549021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8" Type="http://schemas.openxmlformats.org/officeDocument/2006/relationships/hyperlink" Target="https://dictionary.cambridge.org/dictionary/english/difficult" TargetMode="External"/><Relationship Id="rId13" Type="http://schemas.openxmlformats.org/officeDocument/2006/relationships/hyperlink" Target="https://dictionary.cambridge.org/dictionary/english/characteristic" TargetMode="External"/><Relationship Id="rId3" Type="http://schemas.openxmlformats.org/officeDocument/2006/relationships/hyperlink" Target="https://dictionary.cambridge.org/dictionary/english/statement" TargetMode="External"/><Relationship Id="rId7" Type="http://schemas.openxmlformats.org/officeDocument/2006/relationships/hyperlink" Target="https://dictionary.cambridge.org/dictionary/english/impossible" TargetMode="External"/><Relationship Id="rId12" Type="http://schemas.openxmlformats.org/officeDocument/2006/relationships/hyperlink" Target="https://dictionary.cambridge.org/dictionary/english/fact" TargetMode="External"/><Relationship Id="rId2" Type="http://schemas.openxmlformats.org/officeDocument/2006/relationships/slide" Target="../slides/slide8.xml"/><Relationship Id="rId1" Type="http://schemas.openxmlformats.org/officeDocument/2006/relationships/notesMaster" Target="../notesMasters/notesMaster1.xml"/><Relationship Id="rId6" Type="http://schemas.openxmlformats.org/officeDocument/2006/relationships/hyperlink" Target="https://dictionary.cambridge.org/dictionary/english/seem" TargetMode="External"/><Relationship Id="rId11" Type="http://schemas.openxmlformats.org/officeDocument/2006/relationships/hyperlink" Target="https://dictionary.cambridge.org/dictionary/english/opposite" TargetMode="External"/><Relationship Id="rId5" Type="http://schemas.openxmlformats.org/officeDocument/2006/relationships/hyperlink" Target="https://dictionary.cambridge.org/dictionary/english/true" TargetMode="External"/><Relationship Id="rId10" Type="http://schemas.openxmlformats.org/officeDocument/2006/relationships/hyperlink" Target="https://dictionary.cambridge.org/dictionary/english/contain" TargetMode="External"/><Relationship Id="rId4" Type="http://schemas.openxmlformats.org/officeDocument/2006/relationships/hyperlink" Target="https://dictionary.cambridge.org/dictionary/english/situation" TargetMode="External"/><Relationship Id="rId9" Type="http://schemas.openxmlformats.org/officeDocument/2006/relationships/hyperlink" Target="https://dictionary.cambridge.org/dictionary/english/understand"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collinsdictionary.com/dictionary/english/idea" TargetMode="External"/><Relationship Id="rId2" Type="http://schemas.openxmlformats.org/officeDocument/2006/relationships/slide" Target="../slides/slide31.xml"/><Relationship Id="rId1" Type="http://schemas.openxmlformats.org/officeDocument/2006/relationships/notesMaster" Target="../notesMasters/notesMaster1.xml"/><Relationship Id="rId4" Type="http://schemas.openxmlformats.org/officeDocument/2006/relationships/hyperlink" Target="https://www.collinsdictionary.com/dictionary/english/associate" TargetMode="Externa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a:t>
            </a:fld>
            <a:endParaRPr lang="en-GB"/>
          </a:p>
        </p:txBody>
      </p:sp>
    </p:spTree>
    <p:extLst>
      <p:ext uri="{BB962C8B-B14F-4D97-AF65-F5344CB8AC3E}">
        <p14:creationId xmlns:p14="http://schemas.microsoft.com/office/powerpoint/2010/main" val="7098891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2</a:t>
            </a:fld>
            <a:endParaRPr lang="en-GB"/>
          </a:p>
        </p:txBody>
      </p:sp>
    </p:spTree>
    <p:extLst>
      <p:ext uri="{BB962C8B-B14F-4D97-AF65-F5344CB8AC3E}">
        <p14:creationId xmlns:p14="http://schemas.microsoft.com/office/powerpoint/2010/main" val="18516681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3</a:t>
            </a:fld>
            <a:endParaRPr lang="en-GB"/>
          </a:p>
        </p:txBody>
      </p:sp>
    </p:spTree>
    <p:extLst>
      <p:ext uri="{BB962C8B-B14F-4D97-AF65-F5344CB8AC3E}">
        <p14:creationId xmlns:p14="http://schemas.microsoft.com/office/powerpoint/2010/main" val="20707720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a:t>
            </a:fld>
            <a:endParaRPr lang="en-GB"/>
          </a:p>
        </p:txBody>
      </p:sp>
    </p:spTree>
    <p:extLst>
      <p:ext uri="{BB962C8B-B14F-4D97-AF65-F5344CB8AC3E}">
        <p14:creationId xmlns:p14="http://schemas.microsoft.com/office/powerpoint/2010/main" val="11113239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5</a:t>
            </a:fld>
            <a:endParaRPr lang="en-GB"/>
          </a:p>
        </p:txBody>
      </p:sp>
    </p:spTree>
    <p:extLst>
      <p:ext uri="{BB962C8B-B14F-4D97-AF65-F5344CB8AC3E}">
        <p14:creationId xmlns:p14="http://schemas.microsoft.com/office/powerpoint/2010/main" val="36592656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6</a:t>
            </a:fld>
            <a:endParaRPr lang="en-GB"/>
          </a:p>
        </p:txBody>
      </p:sp>
    </p:spTree>
    <p:extLst>
      <p:ext uri="{BB962C8B-B14F-4D97-AF65-F5344CB8AC3E}">
        <p14:creationId xmlns:p14="http://schemas.microsoft.com/office/powerpoint/2010/main" val="38758371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7</a:t>
            </a:fld>
            <a:endParaRPr lang="en-GB"/>
          </a:p>
        </p:txBody>
      </p:sp>
    </p:spTree>
    <p:extLst>
      <p:ext uri="{BB962C8B-B14F-4D97-AF65-F5344CB8AC3E}">
        <p14:creationId xmlns:p14="http://schemas.microsoft.com/office/powerpoint/2010/main" val="37019676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…a seemingly absurd or contradictory statement which when investigated may prove to be well founded or true.</a:t>
            </a:r>
          </a:p>
          <a:p>
            <a:endParaRPr lang="en-GB" sz="1200" b="0" i="0" u="none" strike="noStrike" kern="1200" dirty="0" smtClean="0">
              <a:solidFill>
                <a:schemeClr val="tx1"/>
              </a:solidFill>
              <a:effectLst/>
              <a:latin typeface="+mn-lt"/>
              <a:ea typeface="+mn-ea"/>
              <a:cs typeface="+mn-cs"/>
            </a:endParaRPr>
          </a:p>
          <a:p>
            <a:r>
              <a:rPr lang="en-GB" sz="1200" b="0" i="0" u="none" strike="noStrike" kern="1200" dirty="0" smtClean="0">
                <a:solidFill>
                  <a:schemeClr val="tx1"/>
                </a:solidFill>
                <a:effectLst/>
                <a:latin typeface="+mn-lt"/>
                <a:ea typeface="+mn-ea"/>
                <a:cs typeface="+mn-cs"/>
              </a:rPr>
              <a:t>…</a:t>
            </a:r>
            <a:r>
              <a:rPr lang="en-GB" sz="1200" b="1" i="0" u="none" strike="noStrike" kern="1200" dirty="0" smtClean="0">
                <a:solidFill>
                  <a:schemeClr val="tx1"/>
                </a:solidFill>
                <a:effectLst/>
                <a:latin typeface="+mn-lt"/>
                <a:ea typeface="+mn-ea"/>
                <a:cs typeface="+mn-cs"/>
              </a:rPr>
              <a:t>a </a:t>
            </a:r>
            <a:r>
              <a:rPr lang="en-GB" sz="1200" b="1" i="0" u="none" strike="noStrike" kern="1200" dirty="0" smtClean="0">
                <a:solidFill>
                  <a:schemeClr val="tx1"/>
                </a:solidFill>
                <a:effectLst/>
                <a:latin typeface="+mn-lt"/>
                <a:ea typeface="+mn-ea"/>
                <a:cs typeface="+mn-cs"/>
                <a:hlinkClick r:id="rId3" tooltip="statement"/>
              </a:rPr>
              <a:t>statement</a:t>
            </a:r>
            <a:r>
              <a:rPr lang="en-GB" sz="1200" b="1" i="0" u="none" strike="noStrike" kern="1200" dirty="0" smtClean="0">
                <a:solidFill>
                  <a:schemeClr val="tx1"/>
                </a:solidFill>
                <a:effectLst/>
                <a:latin typeface="+mn-lt"/>
                <a:ea typeface="+mn-ea"/>
                <a:cs typeface="+mn-cs"/>
              </a:rPr>
              <a:t> or </a:t>
            </a:r>
            <a:r>
              <a:rPr lang="en-GB" sz="1200" b="1" i="0" u="none" strike="noStrike" kern="1200" dirty="0" smtClean="0">
                <a:solidFill>
                  <a:schemeClr val="tx1"/>
                </a:solidFill>
                <a:effectLst/>
                <a:latin typeface="+mn-lt"/>
                <a:ea typeface="+mn-ea"/>
                <a:cs typeface="+mn-cs"/>
                <a:hlinkClick r:id="rId4" tooltip="situation"/>
              </a:rPr>
              <a:t>situation</a:t>
            </a:r>
            <a:r>
              <a:rPr lang="en-GB" sz="1200" b="1" i="0" u="none" strike="noStrike" kern="1200" dirty="0" smtClean="0">
                <a:solidFill>
                  <a:schemeClr val="tx1"/>
                </a:solidFill>
                <a:effectLst/>
                <a:latin typeface="+mn-lt"/>
                <a:ea typeface="+mn-ea"/>
                <a:cs typeface="+mn-cs"/>
              </a:rPr>
              <a:t> that may be </a:t>
            </a:r>
            <a:r>
              <a:rPr lang="en-GB" sz="1200" b="1" i="0" u="none" strike="noStrike" kern="1200" dirty="0" smtClean="0">
                <a:solidFill>
                  <a:schemeClr val="tx1"/>
                </a:solidFill>
                <a:effectLst/>
                <a:latin typeface="+mn-lt"/>
                <a:ea typeface="+mn-ea"/>
                <a:cs typeface="+mn-cs"/>
                <a:hlinkClick r:id="rId5" tooltip="true"/>
              </a:rPr>
              <a:t>true</a:t>
            </a:r>
            <a:r>
              <a:rPr lang="en-GB" sz="1200" b="1" i="0" u="none" strike="noStrike" kern="1200" dirty="0" smtClean="0">
                <a:solidFill>
                  <a:schemeClr val="tx1"/>
                </a:solidFill>
                <a:effectLst/>
                <a:latin typeface="+mn-lt"/>
                <a:ea typeface="+mn-ea"/>
                <a:cs typeface="+mn-cs"/>
              </a:rPr>
              <a:t> but </a:t>
            </a:r>
            <a:r>
              <a:rPr lang="en-GB" sz="1200" b="1" i="0" u="none" strike="noStrike" kern="1200" dirty="0" smtClean="0">
                <a:solidFill>
                  <a:schemeClr val="tx1"/>
                </a:solidFill>
                <a:effectLst/>
                <a:latin typeface="+mn-lt"/>
                <a:ea typeface="+mn-ea"/>
                <a:cs typeface="+mn-cs"/>
                <a:hlinkClick r:id="rId6" tooltip="seems"/>
              </a:rPr>
              <a:t>seems</a:t>
            </a:r>
            <a:r>
              <a:rPr lang="en-GB" sz="1200" b="1" i="0" u="none" strike="noStrike" kern="1200" dirty="0" smtClean="0">
                <a:solidFill>
                  <a:schemeClr val="tx1"/>
                </a:solidFill>
                <a:effectLst/>
                <a:latin typeface="+mn-lt"/>
                <a:ea typeface="+mn-ea"/>
                <a:cs typeface="+mn-cs"/>
              </a:rPr>
              <a:t> </a:t>
            </a:r>
            <a:r>
              <a:rPr lang="en-GB" sz="1200" b="1" i="0" u="none" strike="noStrike" kern="1200" dirty="0" smtClean="0">
                <a:solidFill>
                  <a:schemeClr val="tx1"/>
                </a:solidFill>
                <a:effectLst/>
                <a:latin typeface="+mn-lt"/>
                <a:ea typeface="+mn-ea"/>
                <a:cs typeface="+mn-cs"/>
                <a:hlinkClick r:id="rId7" tooltip="impossible"/>
              </a:rPr>
              <a:t>impossible</a:t>
            </a:r>
            <a:r>
              <a:rPr lang="en-GB" sz="1200" b="1" i="0" u="none" strike="noStrike" kern="1200" dirty="0" smtClean="0">
                <a:solidFill>
                  <a:schemeClr val="tx1"/>
                </a:solidFill>
                <a:effectLst/>
                <a:latin typeface="+mn-lt"/>
                <a:ea typeface="+mn-ea"/>
                <a:cs typeface="+mn-cs"/>
              </a:rPr>
              <a:t> or </a:t>
            </a:r>
            <a:r>
              <a:rPr lang="en-GB" sz="1200" b="1" i="0" u="none" strike="noStrike" kern="1200" dirty="0" smtClean="0">
                <a:solidFill>
                  <a:schemeClr val="tx1"/>
                </a:solidFill>
                <a:effectLst/>
                <a:latin typeface="+mn-lt"/>
                <a:ea typeface="+mn-ea"/>
                <a:cs typeface="+mn-cs"/>
                <a:hlinkClick r:id="rId8" tooltip="difficult"/>
              </a:rPr>
              <a:t>difficult</a:t>
            </a:r>
            <a:r>
              <a:rPr lang="en-GB" sz="1200" b="1" i="0" u="none" strike="noStrike" kern="1200" dirty="0" smtClean="0">
                <a:solidFill>
                  <a:schemeClr val="tx1"/>
                </a:solidFill>
                <a:effectLst/>
                <a:latin typeface="+mn-lt"/>
                <a:ea typeface="+mn-ea"/>
                <a:cs typeface="+mn-cs"/>
              </a:rPr>
              <a:t> to </a:t>
            </a:r>
            <a:r>
              <a:rPr lang="en-GB" sz="1200" b="1" i="0" u="sng" kern="1200" dirty="0" smtClean="0">
                <a:solidFill>
                  <a:schemeClr val="tx1"/>
                </a:solidFill>
                <a:effectLst/>
                <a:latin typeface="+mn-lt"/>
                <a:ea typeface="+mn-ea"/>
                <a:cs typeface="+mn-cs"/>
                <a:hlinkClick r:id="rId9" tooltip="understand"/>
              </a:rPr>
              <a:t>understand</a:t>
            </a:r>
            <a:r>
              <a:rPr lang="en-GB" sz="1200" b="1" i="0" u="none" strike="noStrike" kern="1200" dirty="0" smtClean="0">
                <a:solidFill>
                  <a:schemeClr val="tx1"/>
                </a:solidFill>
                <a:effectLst/>
                <a:latin typeface="+mn-lt"/>
                <a:ea typeface="+mn-ea"/>
                <a:cs typeface="+mn-cs"/>
              </a:rPr>
              <a:t> because it </a:t>
            </a:r>
            <a:r>
              <a:rPr lang="en-GB" sz="1200" b="1" i="0" u="none" strike="noStrike" kern="1200" dirty="0" smtClean="0">
                <a:solidFill>
                  <a:schemeClr val="tx1"/>
                </a:solidFill>
                <a:effectLst/>
                <a:latin typeface="+mn-lt"/>
                <a:ea typeface="+mn-ea"/>
                <a:cs typeface="+mn-cs"/>
                <a:hlinkClick r:id="rId10" tooltip="contains"/>
              </a:rPr>
              <a:t>contains</a:t>
            </a:r>
            <a:r>
              <a:rPr lang="en-GB" sz="1200" b="1" i="0" u="none" strike="noStrike" kern="1200" dirty="0" smtClean="0">
                <a:solidFill>
                  <a:schemeClr val="tx1"/>
                </a:solidFill>
                <a:effectLst/>
                <a:latin typeface="+mn-lt"/>
                <a:ea typeface="+mn-ea"/>
                <a:cs typeface="+mn-cs"/>
              </a:rPr>
              <a:t> two </a:t>
            </a:r>
            <a:r>
              <a:rPr lang="en-GB" sz="1200" b="1" i="0" u="none" strike="noStrike" kern="1200" dirty="0" smtClean="0">
                <a:solidFill>
                  <a:schemeClr val="tx1"/>
                </a:solidFill>
                <a:effectLst/>
                <a:latin typeface="+mn-lt"/>
                <a:ea typeface="+mn-ea"/>
                <a:cs typeface="+mn-cs"/>
                <a:hlinkClick r:id="rId11" tooltip="opposite"/>
              </a:rPr>
              <a:t>opposite</a:t>
            </a:r>
            <a:r>
              <a:rPr lang="en-GB" sz="1200" b="1" i="0" u="none" strike="noStrike" kern="1200" dirty="0" smtClean="0">
                <a:solidFill>
                  <a:schemeClr val="tx1"/>
                </a:solidFill>
                <a:effectLst/>
                <a:latin typeface="+mn-lt"/>
                <a:ea typeface="+mn-ea"/>
                <a:cs typeface="+mn-cs"/>
              </a:rPr>
              <a:t> </a:t>
            </a:r>
            <a:r>
              <a:rPr lang="en-GB" sz="1200" b="1" i="0" u="none" strike="noStrike" kern="1200" dirty="0" smtClean="0">
                <a:solidFill>
                  <a:schemeClr val="tx1"/>
                </a:solidFill>
                <a:effectLst/>
                <a:latin typeface="+mn-lt"/>
                <a:ea typeface="+mn-ea"/>
                <a:cs typeface="+mn-cs"/>
                <a:hlinkClick r:id="rId12" tooltip="facts"/>
              </a:rPr>
              <a:t>facts</a:t>
            </a:r>
            <a:r>
              <a:rPr lang="en-GB" sz="1200" b="1" i="0" u="none" strike="noStrike" kern="1200" dirty="0" smtClean="0">
                <a:solidFill>
                  <a:schemeClr val="tx1"/>
                </a:solidFill>
                <a:effectLst/>
                <a:latin typeface="+mn-lt"/>
                <a:ea typeface="+mn-ea"/>
                <a:cs typeface="+mn-cs"/>
              </a:rPr>
              <a:t> or </a:t>
            </a:r>
            <a:r>
              <a:rPr lang="en-GB" sz="1200" b="1" i="0" u="none" strike="noStrike" kern="1200" dirty="0" smtClean="0">
                <a:solidFill>
                  <a:schemeClr val="tx1"/>
                </a:solidFill>
                <a:effectLst/>
                <a:latin typeface="+mn-lt"/>
                <a:ea typeface="+mn-ea"/>
                <a:cs typeface="+mn-cs"/>
                <a:hlinkClick r:id="rId13" tooltip="characteristics"/>
              </a:rPr>
              <a:t>characteristics</a:t>
            </a:r>
            <a:r>
              <a:rPr lang="en-GB" sz="1200" b="1" i="0" u="none" strike="noStrike" kern="1200" dirty="0" smtClean="0">
                <a:solidFill>
                  <a:schemeClr val="tx1"/>
                </a:solidFill>
                <a:effectLst/>
                <a:latin typeface="+mn-lt"/>
                <a:ea typeface="+mn-ea"/>
                <a:cs typeface="+mn-cs"/>
              </a:rPr>
              <a:t>: </a:t>
            </a:r>
            <a:endParaRPr lang="en-GB" sz="1200" b="0" i="0" u="none" strike="noStrike" kern="1200" dirty="0" smtClean="0">
              <a:solidFill>
                <a:schemeClr val="tx1"/>
              </a:solidFill>
              <a:effectLst/>
              <a:latin typeface="+mn-lt"/>
              <a:ea typeface="+mn-ea"/>
              <a:cs typeface="+mn-cs"/>
            </a:endParaRPr>
          </a:p>
          <a:p>
            <a:endParaRPr lang="en-GB" sz="1200" b="0" i="0" u="none" strike="noStrike" kern="1200" dirty="0" smtClean="0">
              <a:solidFill>
                <a:schemeClr val="tx1"/>
              </a:solidFill>
              <a:effectLst/>
              <a:latin typeface="+mn-lt"/>
              <a:ea typeface="+mn-ea"/>
              <a:cs typeface="+mn-cs"/>
            </a:endParaRPr>
          </a:p>
          <a:p>
            <a:r>
              <a:rPr lang="en-GB" sz="1200" b="0" i="0" u="none" strike="noStrike" kern="1200" dirty="0" smtClean="0">
                <a:solidFill>
                  <a:schemeClr val="tx1"/>
                </a:solidFill>
                <a:effectLst/>
                <a:latin typeface="+mn-lt"/>
                <a:ea typeface="+mn-ea"/>
                <a:cs typeface="+mn-cs"/>
              </a:rPr>
              <a:t>…a person or thing that combines contradictory features or qualities.</a:t>
            </a:r>
          </a:p>
          <a:p>
            <a:r>
              <a:rPr lang="en-GB" sz="1200" b="0" i="0" u="none" strike="noStrike" kern="1200" dirty="0" smtClean="0">
                <a:solidFill>
                  <a:schemeClr val="tx1"/>
                </a:solidFill>
                <a:effectLst/>
                <a:latin typeface="+mn-lt"/>
                <a:ea typeface="+mn-ea"/>
                <a:cs typeface="+mn-cs"/>
              </a:rPr>
              <a:t>"cathedrals face the paradox of having enormous wealth in treasures but huge annual expenses"</a:t>
            </a:r>
          </a:p>
          <a:p>
            <a:endParaRPr lang="en-GB" dirty="0" smtClean="0"/>
          </a:p>
          <a:p>
            <a:r>
              <a:rPr lang="en-GB" dirty="0" smtClean="0"/>
              <a:t>Think of Notre Dame</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8</a:t>
            </a:fld>
            <a:endParaRPr lang="en-GB"/>
          </a:p>
        </p:txBody>
      </p:sp>
    </p:spTree>
    <p:extLst>
      <p:ext uri="{BB962C8B-B14F-4D97-AF65-F5344CB8AC3E}">
        <p14:creationId xmlns:p14="http://schemas.microsoft.com/office/powerpoint/2010/main" val="7579986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Entrepreneurial thinking</a:t>
            </a:r>
          </a:p>
          <a:p>
            <a:r>
              <a:rPr lang="en-GB" sz="1200" b="0" i="0" u="none" strike="noStrike" kern="1200" dirty="0" smtClean="0">
                <a:solidFill>
                  <a:schemeClr val="tx1"/>
                </a:solidFill>
                <a:effectLst/>
                <a:latin typeface="+mn-lt"/>
                <a:ea typeface="+mn-ea"/>
                <a:cs typeface="+mn-cs"/>
              </a:rPr>
              <a:t>That brings us to entrepreneurial thinking. Entrepreneurial thinking is described as having an entrepreneurial expert </a:t>
            </a:r>
            <a:r>
              <a:rPr lang="en-GB" sz="1200" b="0" i="0" u="none" strike="noStrike" kern="1200" dirty="0" err="1" smtClean="0">
                <a:solidFill>
                  <a:schemeClr val="tx1"/>
                </a:solidFill>
                <a:effectLst/>
                <a:latin typeface="+mn-lt"/>
                <a:ea typeface="+mn-ea"/>
                <a:cs typeface="+mn-cs"/>
              </a:rPr>
              <a:t>mindset</a:t>
            </a:r>
            <a:r>
              <a:rPr lang="en-GB" sz="1200" b="0" i="0" u="none" strike="noStrike" kern="1200" dirty="0" smtClean="0">
                <a:solidFill>
                  <a:schemeClr val="tx1"/>
                </a:solidFill>
                <a:effectLst/>
                <a:latin typeface="+mn-lt"/>
                <a:ea typeface="+mn-ea"/>
                <a:cs typeface="+mn-cs"/>
              </a:rPr>
              <a:t> (Krueger, 2007). The difference between entrepreneurship and entrepreneurial thinking lies in the fact that entrepreneurship is about actions and intentions and entrepreneurial thinking is about attitude and beliefs. This is best described by Krueger: “Behind entrepreneurial action are entrepreneurial intentions. Behind entrepreneurial intentions are known entrepreneurial attitudes. Behind entrepreneurial attitudes are deep cognitive structures. Behind deep cognitive structures are deep beliefs.” (Krueger, 2007).</a:t>
            </a:r>
          </a:p>
          <a:p>
            <a:r>
              <a:rPr lang="en-GB" sz="1200" b="0" i="0" u="none" strike="noStrike" kern="1200" dirty="0" smtClean="0">
                <a:solidFill>
                  <a:schemeClr val="tx1"/>
                </a:solidFill>
                <a:effectLst/>
                <a:latin typeface="+mn-lt"/>
                <a:ea typeface="+mn-ea"/>
                <a:cs typeface="+mn-cs"/>
              </a:rPr>
              <a:t>Simple logic leads to the fact that entrepreneurial thinking is more common than entrepreneurship. Entrepreneurial thinking focuses on the deep beliefs that lead to </a:t>
            </a:r>
            <a:r>
              <a:rPr lang="en-GB" sz="1200" b="0" i="0" u="none" strike="noStrike" kern="1200" dirty="0" err="1" smtClean="0">
                <a:solidFill>
                  <a:schemeClr val="tx1"/>
                </a:solidFill>
                <a:effectLst/>
                <a:latin typeface="+mn-lt"/>
                <a:ea typeface="+mn-ea"/>
                <a:cs typeface="+mn-cs"/>
              </a:rPr>
              <a:t>behavior</a:t>
            </a:r>
            <a:r>
              <a:rPr lang="en-GB" sz="1200" b="0" i="0" u="none" strike="noStrike" kern="1200" dirty="0" smtClean="0">
                <a:solidFill>
                  <a:schemeClr val="tx1"/>
                </a:solidFill>
                <a:effectLst/>
                <a:latin typeface="+mn-lt"/>
                <a:ea typeface="+mn-ea"/>
                <a:cs typeface="+mn-cs"/>
              </a:rPr>
              <a:t> that is positively related to entrepreneurial outcome. Based on the same logic as mentioned above, entrepreneurial thinking is prone to both causational thinking and effectuation-based thinking (Krueger, 2007). From a more psychological perspective, the same difference is described as a growth </a:t>
            </a:r>
            <a:r>
              <a:rPr lang="en-GB" sz="1200" b="0" i="0" u="none" strike="noStrike" kern="1200" dirty="0" err="1" smtClean="0">
                <a:solidFill>
                  <a:schemeClr val="tx1"/>
                </a:solidFill>
                <a:effectLst/>
                <a:latin typeface="+mn-lt"/>
                <a:ea typeface="+mn-ea"/>
                <a:cs typeface="+mn-cs"/>
              </a:rPr>
              <a:t>mindset</a:t>
            </a:r>
            <a:r>
              <a:rPr lang="en-GB" sz="1200" b="0" i="0" u="none" strike="noStrike" kern="1200" dirty="0" smtClean="0">
                <a:solidFill>
                  <a:schemeClr val="tx1"/>
                </a:solidFill>
                <a:effectLst/>
                <a:latin typeface="+mn-lt"/>
                <a:ea typeface="+mn-ea"/>
                <a:cs typeface="+mn-cs"/>
              </a:rPr>
              <a:t> (effectuation) versus a fixed </a:t>
            </a:r>
            <a:r>
              <a:rPr lang="en-GB" sz="1200" b="0" i="0" u="none" strike="noStrike" kern="1200" dirty="0" err="1" smtClean="0">
                <a:solidFill>
                  <a:schemeClr val="tx1"/>
                </a:solidFill>
                <a:effectLst/>
                <a:latin typeface="+mn-lt"/>
                <a:ea typeface="+mn-ea"/>
                <a:cs typeface="+mn-cs"/>
              </a:rPr>
              <a:t>mindset</a:t>
            </a:r>
            <a:r>
              <a:rPr lang="en-GB" sz="1200" b="0" i="0" u="none" strike="noStrike" kern="1200" dirty="0" smtClean="0">
                <a:solidFill>
                  <a:schemeClr val="tx1"/>
                </a:solidFill>
                <a:effectLst/>
                <a:latin typeface="+mn-lt"/>
                <a:ea typeface="+mn-ea"/>
                <a:cs typeface="+mn-cs"/>
              </a:rPr>
              <a:t> (causation) (</a:t>
            </a:r>
            <a:r>
              <a:rPr lang="en-GB" sz="1200" b="0" i="0" u="none" strike="noStrike" kern="1200" dirty="0" err="1" smtClean="0">
                <a:solidFill>
                  <a:schemeClr val="tx1"/>
                </a:solidFill>
                <a:effectLst/>
                <a:latin typeface="+mn-lt"/>
                <a:ea typeface="+mn-ea"/>
                <a:cs typeface="+mn-cs"/>
              </a:rPr>
              <a:t>Dweck</a:t>
            </a:r>
            <a:r>
              <a:rPr lang="en-GB" sz="1200" b="0" i="0" u="none" strike="noStrike" kern="1200" dirty="0" smtClean="0">
                <a:solidFill>
                  <a:schemeClr val="tx1"/>
                </a:solidFill>
                <a:effectLst/>
                <a:latin typeface="+mn-lt"/>
                <a:ea typeface="+mn-ea"/>
                <a:cs typeface="+mn-cs"/>
              </a:rPr>
              <a:t>, 2012). </a:t>
            </a:r>
            <a:r>
              <a:rPr lang="en-GB" sz="1200" b="0" i="0" u="none" strike="noStrike" kern="1200" dirty="0" err="1" smtClean="0">
                <a:solidFill>
                  <a:schemeClr val="tx1"/>
                </a:solidFill>
                <a:effectLst/>
                <a:latin typeface="+mn-lt"/>
                <a:ea typeface="+mn-ea"/>
                <a:cs typeface="+mn-cs"/>
              </a:rPr>
              <a:t>Dweck</a:t>
            </a:r>
            <a:r>
              <a:rPr lang="en-GB" sz="1200" b="0" i="0" u="none" strike="noStrike" kern="1200" dirty="0" smtClean="0">
                <a:solidFill>
                  <a:schemeClr val="tx1"/>
                </a:solidFill>
                <a:effectLst/>
                <a:latin typeface="+mn-lt"/>
                <a:ea typeface="+mn-ea"/>
                <a:cs typeface="+mn-cs"/>
              </a:rPr>
              <a:t> argues that – and that is specifically relevant for early stage entrepreneurs – a growth </a:t>
            </a:r>
            <a:r>
              <a:rPr lang="en-GB" sz="1200" b="0" i="0" u="none" strike="noStrike" kern="1200" dirty="0" err="1" smtClean="0">
                <a:solidFill>
                  <a:schemeClr val="tx1"/>
                </a:solidFill>
                <a:effectLst/>
                <a:latin typeface="+mn-lt"/>
                <a:ea typeface="+mn-ea"/>
                <a:cs typeface="+mn-cs"/>
              </a:rPr>
              <a:t>mindset</a:t>
            </a:r>
            <a:r>
              <a:rPr lang="en-GB" sz="1200" b="0" i="0" u="none" strike="noStrike" kern="1200" dirty="0" smtClean="0">
                <a:solidFill>
                  <a:schemeClr val="tx1"/>
                </a:solidFill>
                <a:effectLst/>
                <a:latin typeface="+mn-lt"/>
                <a:ea typeface="+mn-ea"/>
                <a:cs typeface="+mn-cs"/>
              </a:rPr>
              <a:t> makes them more likely to embrace challenges, learn from criticism and dealing with setbacks.</a:t>
            </a:r>
          </a:p>
          <a:p>
            <a:r>
              <a:rPr lang="en-GB" sz="1200" b="0" i="0" u="none" strike="noStrike" kern="1200" dirty="0" smtClean="0">
                <a:solidFill>
                  <a:schemeClr val="tx1"/>
                </a:solidFill>
                <a:effectLst/>
                <a:latin typeface="+mn-lt"/>
                <a:ea typeface="+mn-ea"/>
                <a:cs typeface="+mn-cs"/>
              </a:rPr>
              <a:t>The Uncertainty Paradox</a:t>
            </a:r>
          </a:p>
          <a:p>
            <a:r>
              <a:rPr lang="en-GB" sz="1200" b="0" i="0" u="none" strike="noStrike" kern="1200" dirty="0" smtClean="0">
                <a:solidFill>
                  <a:schemeClr val="tx1"/>
                </a:solidFill>
                <a:effectLst/>
                <a:latin typeface="+mn-lt"/>
                <a:ea typeface="+mn-ea"/>
                <a:cs typeface="+mn-cs"/>
              </a:rPr>
              <a:t>This paradox was framed by Peter Lewin (Lewin, 2011) in a refreshing article named Entrepreneurial Paradoxes as followed: “entrepreneurial opportunities are complicated by uncertainty but would not exist without uncertainty.”</a:t>
            </a:r>
          </a:p>
          <a:p>
            <a:r>
              <a:rPr lang="en-GB" sz="1200" b="0" i="0" u="none" strike="noStrike" kern="1200" dirty="0" smtClean="0">
                <a:solidFill>
                  <a:schemeClr val="tx1"/>
                </a:solidFill>
                <a:effectLst/>
                <a:latin typeface="+mn-lt"/>
                <a:ea typeface="+mn-ea"/>
                <a:cs typeface="+mn-cs"/>
              </a:rPr>
              <a:t>#2: The Strategic Paradox</a:t>
            </a:r>
          </a:p>
          <a:p>
            <a:r>
              <a:rPr lang="en-GB" sz="1200" b="0" i="0" u="none" strike="noStrike" kern="1200" dirty="0" smtClean="0">
                <a:solidFill>
                  <a:schemeClr val="tx1"/>
                </a:solidFill>
                <a:effectLst/>
                <a:latin typeface="+mn-lt"/>
                <a:ea typeface="+mn-ea"/>
                <a:cs typeface="+mn-cs"/>
              </a:rPr>
              <a:t>This specific paradox is closely related to the before-mentioned literature on organizational ambidexterity, which deals with the difficulty of exploration and exploitation: for a long-term sustainable business model an entrepreneur would need to focus on exploration but that his company would not be able to sustain itself without a short-term exploitative strategy. This is also referred to as the choice between pivoting or persevering (</a:t>
            </a:r>
            <a:r>
              <a:rPr lang="en-GB" sz="1200" b="0" i="0" u="none" strike="noStrike" kern="1200" dirty="0" err="1" smtClean="0">
                <a:solidFill>
                  <a:schemeClr val="tx1"/>
                </a:solidFill>
                <a:effectLst/>
                <a:latin typeface="+mn-lt"/>
                <a:ea typeface="+mn-ea"/>
                <a:cs typeface="+mn-cs"/>
              </a:rPr>
              <a:t>Ries</a:t>
            </a:r>
            <a:r>
              <a:rPr lang="en-GB" sz="1200" b="0" i="0" u="none" strike="noStrike" kern="1200" dirty="0" smtClean="0">
                <a:solidFill>
                  <a:schemeClr val="tx1"/>
                </a:solidFill>
                <a:effectLst/>
                <a:latin typeface="+mn-lt"/>
                <a:ea typeface="+mn-ea"/>
                <a:cs typeface="+mn-cs"/>
              </a:rPr>
              <a:t>, 2011).</a:t>
            </a:r>
          </a:p>
          <a:p>
            <a:r>
              <a:rPr lang="en-GB" sz="1200" b="0" i="0" u="none" strike="noStrike" kern="1200" dirty="0" smtClean="0">
                <a:solidFill>
                  <a:schemeClr val="tx1"/>
                </a:solidFill>
                <a:effectLst/>
                <a:latin typeface="+mn-lt"/>
                <a:ea typeface="+mn-ea"/>
                <a:cs typeface="+mn-cs"/>
              </a:rPr>
              <a:t>#3: The Opportunity Paradox</a:t>
            </a:r>
          </a:p>
          <a:p>
            <a:r>
              <a:rPr lang="en-GB" sz="1200" b="0" i="0" u="none" strike="noStrike" kern="1200" dirty="0" smtClean="0">
                <a:solidFill>
                  <a:schemeClr val="tx1"/>
                </a:solidFill>
                <a:effectLst/>
                <a:latin typeface="+mn-lt"/>
                <a:ea typeface="+mn-ea"/>
                <a:cs typeface="+mn-cs"/>
              </a:rPr>
              <a:t>This is a complicated paradox, but basically it described the fundamental way entrepreneurs see and recognize opportunities. On the one hand, opportunities may exist and be discovered – as was depicted earlier in the article – but on the other hand it could be claimed that opportunities are created and exploited. This paradox is questionable however, because one could wonder if an opportunity created by a specific entrepreneur was not actually an existing opportunity missed by someone/anyone else (Lewin, 2011).</a:t>
            </a:r>
          </a:p>
          <a:p>
            <a:r>
              <a:rPr lang="en-GB" sz="1200" b="0" i="0" u="none" strike="noStrike" kern="1200" dirty="0" smtClean="0">
                <a:solidFill>
                  <a:schemeClr val="tx1"/>
                </a:solidFill>
                <a:effectLst/>
                <a:latin typeface="+mn-lt"/>
                <a:ea typeface="+mn-ea"/>
                <a:cs typeface="+mn-cs"/>
              </a:rPr>
              <a:t>#4: The Experience Paradox</a:t>
            </a:r>
          </a:p>
          <a:p>
            <a:r>
              <a:rPr lang="en-GB" sz="1200" b="0" i="0" u="none" strike="noStrike" kern="1200" dirty="0" smtClean="0">
                <a:solidFill>
                  <a:schemeClr val="tx1"/>
                </a:solidFill>
                <a:effectLst/>
                <a:latin typeface="+mn-lt"/>
                <a:ea typeface="+mn-ea"/>
                <a:cs typeface="+mn-cs"/>
              </a:rPr>
              <a:t>This one is rather simple to understand: an entrepreneur never could have enough experience to always make wise decisions in hindsight. The paradox causes, for instance, also the not-invented-here syndrome. An entrepreneur would rather base its decisions on prior experience which does not completely reflect the current situation.</a:t>
            </a:r>
          </a:p>
          <a:p>
            <a:endParaRPr lang="en-GB" sz="1200" b="0" i="0" u="none" strike="noStrike" kern="1200" dirty="0" smtClean="0">
              <a:solidFill>
                <a:schemeClr val="tx1"/>
              </a:solidFill>
              <a:effectLst/>
              <a:latin typeface="+mn-lt"/>
              <a:ea typeface="+mn-ea"/>
              <a:cs typeface="+mn-cs"/>
            </a:endParaRPr>
          </a:p>
          <a:p>
            <a:endParaRPr lang="en-GB" sz="1200" b="0" i="0" u="none" strike="noStrike"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9</a:t>
            </a:fld>
            <a:endParaRPr lang="en-GB"/>
          </a:p>
        </p:txBody>
      </p:sp>
    </p:spTree>
    <p:extLst>
      <p:ext uri="{BB962C8B-B14F-4D97-AF65-F5344CB8AC3E}">
        <p14:creationId xmlns:p14="http://schemas.microsoft.com/office/powerpoint/2010/main" val="10909493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The Momentum Paradox</a:t>
            </a:r>
          </a:p>
          <a:p>
            <a:r>
              <a:rPr lang="en-GB" sz="1200" b="0" i="0" u="none" strike="noStrike" kern="1200" dirty="0" smtClean="0">
                <a:solidFill>
                  <a:schemeClr val="tx1"/>
                </a:solidFill>
                <a:effectLst/>
                <a:latin typeface="+mn-lt"/>
                <a:ea typeface="+mn-ea"/>
                <a:cs typeface="+mn-cs"/>
              </a:rPr>
              <a:t>When confronted with a more complex decision, often arises the dilemma if I do it now, will it be too soon for the market, or if I wait will it be too late for my business? Choosing the right time for the right decision is often paradoxical, because an entrepreneur will be too early, if no one else was too early, will be right on time when somebody was too early and will be too late if everyone else was earlier.</a:t>
            </a:r>
          </a:p>
          <a:p>
            <a:r>
              <a:rPr lang="en-GB" sz="1200" b="0" i="0" u="none" strike="noStrike" kern="1200" dirty="0" smtClean="0">
                <a:solidFill>
                  <a:schemeClr val="tx1"/>
                </a:solidFill>
                <a:effectLst/>
                <a:latin typeface="+mn-lt"/>
                <a:ea typeface="+mn-ea"/>
                <a:cs typeface="+mn-cs"/>
              </a:rPr>
              <a:t>#6: The Generalization Paradox</a:t>
            </a:r>
          </a:p>
          <a:p>
            <a:r>
              <a:rPr lang="en-GB" sz="1200" b="0" i="0" u="none" strike="noStrike" kern="1200" dirty="0" smtClean="0">
                <a:solidFill>
                  <a:schemeClr val="tx1"/>
                </a:solidFill>
                <a:effectLst/>
                <a:latin typeface="+mn-lt"/>
                <a:ea typeface="+mn-ea"/>
                <a:cs typeface="+mn-cs"/>
              </a:rPr>
              <a:t>Crazy enough, there is more literature suggesting that an entrepreneur is characterized by the fact that his personality traits are unique to anyone else, thus making a general set of competences, skills or </a:t>
            </a:r>
            <a:r>
              <a:rPr lang="en-GB" sz="1200" b="0" i="0" u="none" strike="noStrike" kern="1200" dirty="0" err="1" smtClean="0">
                <a:solidFill>
                  <a:schemeClr val="tx1"/>
                </a:solidFill>
                <a:effectLst/>
                <a:latin typeface="+mn-lt"/>
                <a:ea typeface="+mn-ea"/>
                <a:cs typeface="+mn-cs"/>
              </a:rPr>
              <a:t>behaviourial</a:t>
            </a:r>
            <a:r>
              <a:rPr lang="en-GB" sz="1200" b="0" i="0" u="none" strike="noStrike" kern="1200" dirty="0" smtClean="0">
                <a:solidFill>
                  <a:schemeClr val="tx1"/>
                </a:solidFill>
                <a:effectLst/>
                <a:latin typeface="+mn-lt"/>
                <a:ea typeface="+mn-ea"/>
                <a:cs typeface="+mn-cs"/>
              </a:rPr>
              <a:t> actions impossible to depict. Or as Lewin says it: “The elements of the category “entrepreneur” are all unique individuals whose characteristics (almost) defy generalization.” (Lewin, 2011). An entrepreneur should therefore always wonder if he should learn from the best practices of other entrepreneurs, or that he should learn from other entrepreneurs in a way that purposely does not want to copy their best practices.</a:t>
            </a:r>
          </a:p>
          <a:p>
            <a:r>
              <a:rPr lang="en-GB" sz="1200" b="0" i="0" u="none" strike="noStrike" kern="1200" dirty="0" smtClean="0">
                <a:solidFill>
                  <a:schemeClr val="tx1"/>
                </a:solidFill>
                <a:effectLst/>
                <a:latin typeface="+mn-lt"/>
                <a:ea typeface="+mn-ea"/>
                <a:cs typeface="+mn-cs"/>
              </a:rPr>
              <a:t>#7: The Decision-making Paradox</a:t>
            </a:r>
          </a:p>
          <a:p>
            <a:r>
              <a:rPr lang="en-GB" sz="1200" b="0" i="0" u="none" strike="noStrike" kern="1200" dirty="0" smtClean="0">
                <a:solidFill>
                  <a:schemeClr val="tx1"/>
                </a:solidFill>
                <a:effectLst/>
                <a:latin typeface="+mn-lt"/>
                <a:ea typeface="+mn-ea"/>
                <a:cs typeface="+mn-cs"/>
              </a:rPr>
              <a:t>The simple restriction of limited time, limited budget forms the backbone of almost each decision made in business. With limited budget in mind, would it be wise to spread your money over a longer time (a lower burn rate) or over more different strategic directions (exploration) – but then does limited time not ask for quicker </a:t>
            </a:r>
            <a:r>
              <a:rPr lang="en-GB" sz="1200" b="0" i="0" u="none" strike="noStrike" kern="1200" dirty="0" err="1" smtClean="0">
                <a:solidFill>
                  <a:schemeClr val="tx1"/>
                </a:solidFill>
                <a:effectLst/>
                <a:latin typeface="+mn-lt"/>
                <a:ea typeface="+mn-ea"/>
                <a:cs typeface="+mn-cs"/>
              </a:rPr>
              <a:t>spendings</a:t>
            </a:r>
            <a:r>
              <a:rPr lang="en-GB" sz="1200" b="0" i="0" u="none" strike="noStrike" kern="1200" dirty="0" smtClean="0">
                <a:solidFill>
                  <a:schemeClr val="tx1"/>
                </a:solidFill>
                <a:effectLst/>
                <a:latin typeface="+mn-lt"/>
                <a:ea typeface="+mn-ea"/>
                <a:cs typeface="+mn-cs"/>
              </a:rPr>
              <a:t>?</a:t>
            </a:r>
          </a:p>
          <a:p>
            <a:r>
              <a:rPr lang="en-GB" sz="1200" b="0" i="0" u="none" strike="noStrike" kern="1200" dirty="0" smtClean="0">
                <a:solidFill>
                  <a:schemeClr val="tx1"/>
                </a:solidFill>
                <a:effectLst/>
                <a:latin typeface="+mn-lt"/>
                <a:ea typeface="+mn-ea"/>
                <a:cs typeface="+mn-cs"/>
              </a:rPr>
              <a:t>#8: The Impact Paradox</a:t>
            </a:r>
          </a:p>
          <a:p>
            <a:r>
              <a:rPr lang="en-GB" sz="1200" b="0" i="0" u="none" strike="noStrike" kern="1200" dirty="0" smtClean="0">
                <a:solidFill>
                  <a:schemeClr val="tx1"/>
                </a:solidFill>
                <a:effectLst/>
                <a:latin typeface="+mn-lt"/>
                <a:ea typeface="+mn-ea"/>
                <a:cs typeface="+mn-cs"/>
              </a:rPr>
              <a:t>Sharp (2010) has found that there is strong paradox in (entrepreneurial) leadership when it comes to innovation at the personal level of the entrepreneur. He depicts that only 99% of all leaders are unable to demonstrate both humility and will at the same time, thus creating a paradox (Collins, 2001; Sharp, 2010). In a way this could be related to the much more discussed paradox: social impact versus economic impact. Most entrepreneurs have to struggle continuously between trying to create social impact with their business or trying to have economic impact with their business.</a:t>
            </a:r>
          </a:p>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10</a:t>
            </a:fld>
            <a:endParaRPr lang="en-GB"/>
          </a:p>
        </p:txBody>
      </p:sp>
    </p:spTree>
    <p:extLst>
      <p:ext uri="{BB962C8B-B14F-4D97-AF65-F5344CB8AC3E}">
        <p14:creationId xmlns:p14="http://schemas.microsoft.com/office/powerpoint/2010/main" val="31821376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#9: The Risk-taking Paradox</a:t>
            </a:r>
          </a:p>
          <a:p>
            <a:r>
              <a:rPr lang="en-GB" sz="1200" b="0" i="0" u="none" strike="noStrike" kern="1200" dirty="0" smtClean="0">
                <a:solidFill>
                  <a:schemeClr val="tx1"/>
                </a:solidFill>
                <a:effectLst/>
                <a:latin typeface="+mn-lt"/>
                <a:ea typeface="+mn-ea"/>
                <a:cs typeface="+mn-cs"/>
              </a:rPr>
              <a:t>Risk is one of the most-researched elements of entrepreneurship. Many scholars come to the conclusion that entrepreneurs actually don’t take a lot of risk; risk is merely the smart use of statistics and therefore the term calculated risk is often used. But statistics often counteract with each other and in practice each entrepreneur will ask himself over and over: is this worth taking the risk or not?</a:t>
            </a:r>
          </a:p>
          <a:p>
            <a:r>
              <a:rPr lang="en-GB" sz="1200" b="0" i="0" u="none" strike="noStrike" kern="1200" dirty="0" smtClean="0">
                <a:solidFill>
                  <a:schemeClr val="tx1"/>
                </a:solidFill>
                <a:effectLst/>
                <a:latin typeface="+mn-lt"/>
                <a:ea typeface="+mn-ea"/>
                <a:cs typeface="+mn-cs"/>
              </a:rPr>
              <a:t>#10: The Knowledge Paradox</a:t>
            </a:r>
          </a:p>
          <a:p>
            <a:r>
              <a:rPr lang="en-GB" sz="1200" b="0" i="0" u="none" strike="noStrike" kern="1200" dirty="0" smtClean="0">
                <a:solidFill>
                  <a:schemeClr val="tx1"/>
                </a:solidFill>
                <a:effectLst/>
                <a:latin typeface="+mn-lt"/>
                <a:ea typeface="+mn-ea"/>
                <a:cs typeface="+mn-cs"/>
              </a:rPr>
              <a:t>An entrepreneur does not have time, nor does he have the intention, of knowing all information that he may use for taking effective decisions for his enterprise. This so-called ‘knowledge gap’ is prevalent in day-to-day actions and entrepreneur finds himself choosing between learning and doing.</a:t>
            </a:r>
          </a:p>
          <a:p>
            <a:r>
              <a:rPr lang="en-GB" sz="1200" b="0" i="0" u="none" strike="noStrike" kern="1200" dirty="0" smtClean="0">
                <a:solidFill>
                  <a:schemeClr val="tx1"/>
                </a:solidFill>
                <a:effectLst/>
                <a:latin typeface="+mn-lt"/>
                <a:ea typeface="+mn-ea"/>
                <a:cs typeface="+mn-cs"/>
              </a:rPr>
              <a:t>#11: The Trust Paradox</a:t>
            </a:r>
          </a:p>
          <a:p>
            <a:r>
              <a:rPr lang="en-GB" sz="1200" b="0" i="0" u="none" strike="noStrike" kern="1200" dirty="0" smtClean="0">
                <a:solidFill>
                  <a:schemeClr val="tx1"/>
                </a:solidFill>
                <a:effectLst/>
                <a:latin typeface="+mn-lt"/>
                <a:ea typeface="+mn-ea"/>
                <a:cs typeface="+mn-cs"/>
              </a:rPr>
              <a:t>As an entrepreneur won’t be able to know everything himself, the knowledge paradox, he finds himself relying on others information. This raises the question: can he trust the information he gets? The trust paradox is mostly visible when dealing with outsiders, collaborators, clients, suppliers, </a:t>
            </a:r>
            <a:r>
              <a:rPr lang="en-GB" sz="1200" b="0" i="0" u="none" strike="noStrike" kern="1200" dirty="0" err="1" smtClean="0">
                <a:solidFill>
                  <a:schemeClr val="tx1"/>
                </a:solidFill>
                <a:effectLst/>
                <a:latin typeface="+mn-lt"/>
                <a:ea typeface="+mn-ea"/>
                <a:cs typeface="+mn-cs"/>
              </a:rPr>
              <a:t>etc</a:t>
            </a:r>
            <a:r>
              <a:rPr lang="en-GB" sz="1200" b="0" i="0" u="none" strike="noStrike" kern="1200" dirty="0" smtClean="0">
                <a:solidFill>
                  <a:schemeClr val="tx1"/>
                </a:solidFill>
                <a:effectLst/>
                <a:latin typeface="+mn-lt"/>
                <a:ea typeface="+mn-ea"/>
                <a:cs typeface="+mn-cs"/>
              </a:rPr>
              <a:t> and is of great difficulty for entrepreneurs.</a:t>
            </a:r>
          </a:p>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11</a:t>
            </a:fld>
            <a:endParaRPr lang="en-GB"/>
          </a:p>
        </p:txBody>
      </p:sp>
    </p:spTree>
    <p:extLst>
      <p:ext uri="{BB962C8B-B14F-4D97-AF65-F5344CB8AC3E}">
        <p14:creationId xmlns:p14="http://schemas.microsoft.com/office/powerpoint/2010/main" val="2200279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Think about Alan Sugar – The Apprentice</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12</a:t>
            </a:fld>
            <a:endParaRPr lang="en-GB"/>
          </a:p>
        </p:txBody>
      </p:sp>
    </p:spTree>
    <p:extLst>
      <p:ext uri="{BB962C8B-B14F-4D97-AF65-F5344CB8AC3E}">
        <p14:creationId xmlns:p14="http://schemas.microsoft.com/office/powerpoint/2010/main" val="5566427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Can entrepreneurship be taught at all</a:t>
            </a:r>
            <a:r>
              <a:rPr lang="en-GB" sz="1200" b="1" i="0" u="none" strike="noStrike" kern="1200" dirty="0" smtClean="0">
                <a:solidFill>
                  <a:schemeClr val="tx1"/>
                </a:solidFill>
                <a:effectLst/>
                <a:latin typeface="+mn-lt"/>
                <a:ea typeface="+mn-ea"/>
                <a:cs typeface="+mn-cs"/>
              </a:rPr>
              <a:t>? There is a difference between teaching entrepreneurship and teaching about entrepreneurship</a:t>
            </a:r>
            <a:r>
              <a:rPr lang="en-GB" sz="1200" b="0" i="0" u="none" strike="noStrike" kern="1200" dirty="0" smtClean="0">
                <a:solidFill>
                  <a:schemeClr val="tx1"/>
                </a:solidFill>
                <a:effectLst/>
                <a:latin typeface="+mn-lt"/>
                <a:ea typeface="+mn-ea"/>
                <a:cs typeface="+mn-cs"/>
              </a:rPr>
              <a:t>. The entrepreneurship competence is about teaching entrepreneurship and if that’s possible at all has been part of many studies. </a:t>
            </a:r>
            <a:r>
              <a:rPr lang="en-GB" sz="1200" b="0" i="0" u="none" strike="noStrike" kern="1200" dirty="0" err="1" smtClean="0">
                <a:solidFill>
                  <a:schemeClr val="tx1"/>
                </a:solidFill>
                <a:effectLst/>
                <a:latin typeface="+mn-lt"/>
                <a:ea typeface="+mn-ea"/>
                <a:cs typeface="+mn-cs"/>
              </a:rPr>
              <a:t>Hindle</a:t>
            </a:r>
            <a:r>
              <a:rPr lang="en-GB" sz="1200" b="0" i="0" u="none" strike="noStrike" kern="1200" dirty="0" smtClean="0">
                <a:solidFill>
                  <a:schemeClr val="tx1"/>
                </a:solidFill>
                <a:effectLst/>
                <a:latin typeface="+mn-lt"/>
                <a:ea typeface="+mn-ea"/>
                <a:cs typeface="+mn-cs"/>
              </a:rPr>
              <a:t> (2007) argues that, depending on what we see as a result, it can be taught if we define the result as ‘the entrepreneurship exists’ after she ‘underwent a process of education that contributed to the nature of her current existential state.’</a:t>
            </a:r>
          </a:p>
          <a:p>
            <a:r>
              <a:rPr lang="en-GB" sz="1200" b="0" i="0" u="none" strike="noStrike" kern="1200" dirty="0" smtClean="0">
                <a:solidFill>
                  <a:schemeClr val="tx1"/>
                </a:solidFill>
                <a:effectLst/>
                <a:latin typeface="+mn-lt"/>
                <a:ea typeface="+mn-ea"/>
                <a:cs typeface="+mn-cs"/>
              </a:rPr>
              <a:t>A recent publication of the European Commission has used this view on entrepreneurship competence to define a framework for education. Although one of many different views, it takes an interesting in approach in the fact that it tries to ‘bridge the world of education and work’. The framework defines three main competence areas: ‘ideas and opportunities’, ‘resources’ and ‘into action’ – and another fifteen competences (</a:t>
            </a:r>
            <a:r>
              <a:rPr lang="en-GB" sz="1200" b="0" i="0" u="none" strike="noStrike" kern="1200" dirty="0" err="1" smtClean="0">
                <a:solidFill>
                  <a:schemeClr val="tx1"/>
                </a:solidFill>
                <a:effectLst/>
                <a:latin typeface="+mn-lt"/>
                <a:ea typeface="+mn-ea"/>
                <a:cs typeface="+mn-cs"/>
              </a:rPr>
              <a:t>Bacigalupo</a:t>
            </a:r>
            <a:r>
              <a:rPr lang="en-GB" sz="1200" b="0" i="0" u="none" strike="noStrike" kern="1200" dirty="0" smtClean="0">
                <a:solidFill>
                  <a:schemeClr val="tx1"/>
                </a:solidFill>
                <a:effectLst/>
                <a:latin typeface="+mn-lt"/>
                <a:ea typeface="+mn-ea"/>
                <a:cs typeface="+mn-cs"/>
              </a:rPr>
              <a:t> et al., 2016). The framework however, has not been validated yet. A framework that has been validated is the FINCODA-framework. Although a bit more focused on innovation skills, it validated five key competences for innovation and entrepreneurship: creativity, critical thinking, initiative, teamwork and networking (Marin-Garcia et al., 2016).</a:t>
            </a:r>
          </a:p>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13</a:t>
            </a:fld>
            <a:endParaRPr lang="en-GB"/>
          </a:p>
        </p:txBody>
      </p:sp>
    </p:spTree>
    <p:extLst>
      <p:ext uri="{BB962C8B-B14F-4D97-AF65-F5344CB8AC3E}">
        <p14:creationId xmlns:p14="http://schemas.microsoft.com/office/powerpoint/2010/main" val="38974028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Copies for all students to be distributed</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14</a:t>
            </a:fld>
            <a:endParaRPr lang="en-GB"/>
          </a:p>
        </p:txBody>
      </p:sp>
    </p:spTree>
    <p:extLst>
      <p:ext uri="{BB962C8B-B14F-4D97-AF65-F5344CB8AC3E}">
        <p14:creationId xmlns:p14="http://schemas.microsoft.com/office/powerpoint/2010/main" val="40660659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Consider the different practices.</a:t>
            </a:r>
          </a:p>
          <a:p>
            <a:r>
              <a:rPr lang="en-GB" dirty="0" smtClean="0"/>
              <a:t>These ALL begin in the early years</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15</a:t>
            </a:fld>
            <a:endParaRPr lang="en-GB"/>
          </a:p>
        </p:txBody>
      </p:sp>
    </p:spTree>
    <p:extLst>
      <p:ext uri="{BB962C8B-B14F-4D97-AF65-F5344CB8AC3E}">
        <p14:creationId xmlns:p14="http://schemas.microsoft.com/office/powerpoint/2010/main" val="35684137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16</a:t>
            </a:fld>
            <a:endParaRPr lang="en-GB"/>
          </a:p>
        </p:txBody>
      </p:sp>
    </p:spTree>
    <p:extLst>
      <p:ext uri="{BB962C8B-B14F-4D97-AF65-F5344CB8AC3E}">
        <p14:creationId xmlns:p14="http://schemas.microsoft.com/office/powerpoint/2010/main" val="10622686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18</a:t>
            </a:fld>
            <a:endParaRPr lang="en-GB"/>
          </a:p>
        </p:txBody>
      </p:sp>
    </p:spTree>
    <p:extLst>
      <p:ext uri="{BB962C8B-B14F-4D97-AF65-F5344CB8AC3E}">
        <p14:creationId xmlns:p14="http://schemas.microsoft.com/office/powerpoint/2010/main" val="4503782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19</a:t>
            </a:fld>
            <a:endParaRPr lang="en-GB"/>
          </a:p>
        </p:txBody>
      </p:sp>
    </p:spTree>
    <p:extLst>
      <p:ext uri="{BB962C8B-B14F-4D97-AF65-F5344CB8AC3E}">
        <p14:creationId xmlns:p14="http://schemas.microsoft.com/office/powerpoint/2010/main" val="2463078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Could PEST/PESTLE impact in any way on your business idea?</a:t>
            </a:r>
          </a:p>
          <a:p>
            <a:r>
              <a:rPr lang="en-GB" dirty="0" smtClean="0"/>
              <a:t>How?</a:t>
            </a:r>
          </a:p>
          <a:p>
            <a:r>
              <a:rPr lang="en-GB" dirty="0" smtClean="0"/>
              <a:t>What factors should you consider?</a:t>
            </a:r>
          </a:p>
          <a:p>
            <a:endParaRPr lang="en-GB" dirty="0" smtClean="0"/>
          </a:p>
          <a:p>
            <a:r>
              <a:rPr lang="en-GB" dirty="0" smtClean="0"/>
              <a:t>All PEST/PESTLE </a:t>
            </a:r>
            <a:r>
              <a:rPr lang="en-GB" dirty="0" err="1" smtClean="0"/>
              <a:t>effeithio</a:t>
            </a:r>
            <a:r>
              <a:rPr lang="en-GB" dirty="0" smtClean="0"/>
              <a:t> </a:t>
            </a:r>
            <a:r>
              <a:rPr lang="en-GB" dirty="0" err="1" smtClean="0"/>
              <a:t>mewn</a:t>
            </a:r>
            <a:r>
              <a:rPr lang="en-GB" dirty="0" smtClean="0"/>
              <a:t> </a:t>
            </a:r>
            <a:r>
              <a:rPr lang="en-GB" dirty="0" err="1" smtClean="0"/>
              <a:t>unrhyw</a:t>
            </a:r>
            <a:r>
              <a:rPr lang="en-GB" dirty="0" smtClean="0"/>
              <a:t> </a:t>
            </a:r>
            <a:r>
              <a:rPr lang="en-GB" dirty="0" err="1" smtClean="0"/>
              <a:t>ffordd</a:t>
            </a:r>
            <a:r>
              <a:rPr lang="en-GB" dirty="0" smtClean="0"/>
              <a:t> </a:t>
            </a:r>
            <a:r>
              <a:rPr lang="en-GB" dirty="0" err="1" smtClean="0"/>
              <a:t>ar</a:t>
            </a:r>
            <a:r>
              <a:rPr lang="en-GB" dirty="0" smtClean="0"/>
              <a:t> </a:t>
            </a:r>
            <a:r>
              <a:rPr lang="en-GB" dirty="0" err="1" smtClean="0"/>
              <a:t>eich</a:t>
            </a:r>
            <a:r>
              <a:rPr lang="en-GB" dirty="0" smtClean="0"/>
              <a:t> </a:t>
            </a:r>
            <a:r>
              <a:rPr lang="en-GB" dirty="0" err="1" smtClean="0"/>
              <a:t>syniad</a:t>
            </a:r>
            <a:r>
              <a:rPr lang="en-GB" dirty="0" smtClean="0"/>
              <a:t> </a:t>
            </a:r>
            <a:r>
              <a:rPr lang="en-GB" dirty="0" err="1" smtClean="0"/>
              <a:t>busnes</a:t>
            </a:r>
            <a:r>
              <a:rPr lang="en-GB" dirty="0" smtClean="0"/>
              <a:t>?</a:t>
            </a:r>
          </a:p>
          <a:p>
            <a:r>
              <a:rPr lang="en-GB" dirty="0" err="1" smtClean="0"/>
              <a:t>Sut</a:t>
            </a:r>
            <a:r>
              <a:rPr lang="en-GB" dirty="0" smtClean="0"/>
              <a:t>?</a:t>
            </a:r>
          </a:p>
          <a:p>
            <a:r>
              <a:rPr lang="en-GB" dirty="0" smtClean="0"/>
              <a:t>Pa </a:t>
            </a:r>
            <a:r>
              <a:rPr lang="en-GB" dirty="0" err="1" smtClean="0"/>
              <a:t>ffactorau</a:t>
            </a:r>
            <a:r>
              <a:rPr lang="en-GB" dirty="0" smtClean="0"/>
              <a:t> </a:t>
            </a:r>
            <a:r>
              <a:rPr lang="en-GB" dirty="0" err="1" smtClean="0"/>
              <a:t>dylech</a:t>
            </a:r>
            <a:r>
              <a:rPr lang="en-GB" dirty="0" smtClean="0"/>
              <a:t> </a:t>
            </a:r>
            <a:r>
              <a:rPr lang="en-GB" dirty="0" err="1" smtClean="0"/>
              <a:t>ystyried</a:t>
            </a:r>
            <a:r>
              <a:rPr lang="en-GB" dirty="0" smtClean="0"/>
              <a:t>?</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20</a:t>
            </a:fld>
            <a:endParaRPr lang="en-GB"/>
          </a:p>
        </p:txBody>
      </p:sp>
    </p:spTree>
    <p:extLst>
      <p:ext uri="{BB962C8B-B14F-4D97-AF65-F5344CB8AC3E}">
        <p14:creationId xmlns:p14="http://schemas.microsoft.com/office/powerpoint/2010/main" val="25611268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21</a:t>
            </a:fld>
            <a:endParaRPr lang="en-GB"/>
          </a:p>
        </p:txBody>
      </p:sp>
    </p:spTree>
    <p:extLst>
      <p:ext uri="{BB962C8B-B14F-4D97-AF65-F5344CB8AC3E}">
        <p14:creationId xmlns:p14="http://schemas.microsoft.com/office/powerpoint/2010/main" val="23122955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smtClean="0">
                <a:solidFill>
                  <a:schemeClr val="tx1"/>
                </a:solidFill>
                <a:effectLst/>
                <a:latin typeface="+mn-lt"/>
                <a:ea typeface="+mn-ea"/>
                <a:cs typeface="+mn-cs"/>
              </a:rPr>
              <a:t>Goodwill</a:t>
            </a:r>
            <a:r>
              <a:rPr lang="en-GB" sz="1200" b="0" i="0" u="none" strike="noStrike" kern="1200" dirty="0" smtClean="0">
                <a:solidFill>
                  <a:schemeClr val="tx1"/>
                </a:solidFill>
                <a:effectLst/>
                <a:latin typeface="+mn-lt"/>
                <a:ea typeface="+mn-ea"/>
                <a:cs typeface="+mn-cs"/>
              </a:rPr>
              <a:t> is an intangible asset associated with the purchase of one </a:t>
            </a:r>
            <a:r>
              <a:rPr lang="en-GB" sz="1200" b="1" i="0" u="none" strike="noStrike" kern="1200" dirty="0" smtClean="0">
                <a:solidFill>
                  <a:schemeClr val="tx1"/>
                </a:solidFill>
                <a:effectLst/>
                <a:latin typeface="+mn-lt"/>
                <a:ea typeface="+mn-ea"/>
                <a:cs typeface="+mn-cs"/>
              </a:rPr>
              <a:t>company</a:t>
            </a:r>
            <a:r>
              <a:rPr lang="en-GB" sz="1200" b="0" i="0" u="none" strike="noStrike" kern="1200" dirty="0" smtClean="0">
                <a:solidFill>
                  <a:schemeClr val="tx1"/>
                </a:solidFill>
                <a:effectLst/>
                <a:latin typeface="+mn-lt"/>
                <a:ea typeface="+mn-ea"/>
                <a:cs typeface="+mn-cs"/>
              </a:rPr>
              <a:t> by another. ... The value of a </a:t>
            </a:r>
            <a:r>
              <a:rPr lang="en-GB" sz="1200" b="1" i="0" u="none" strike="noStrike" kern="1200" dirty="0" smtClean="0">
                <a:solidFill>
                  <a:schemeClr val="tx1"/>
                </a:solidFill>
                <a:effectLst/>
                <a:latin typeface="+mn-lt"/>
                <a:ea typeface="+mn-ea"/>
                <a:cs typeface="+mn-cs"/>
              </a:rPr>
              <a:t>company's</a:t>
            </a:r>
            <a:r>
              <a:rPr lang="en-GB" sz="1200" b="0" i="0" u="none" strike="noStrike" kern="1200" dirty="0" smtClean="0">
                <a:solidFill>
                  <a:schemeClr val="tx1"/>
                </a:solidFill>
                <a:effectLst/>
                <a:latin typeface="+mn-lt"/>
                <a:ea typeface="+mn-ea"/>
                <a:cs typeface="+mn-cs"/>
              </a:rPr>
              <a:t> brand name, solid customer base, good customer relations, good employee relations, and any patents or proprietary technology represent some examples of </a:t>
            </a:r>
            <a:r>
              <a:rPr lang="en-GB" sz="1200" b="1" i="0" u="none" strike="noStrike" kern="1200" dirty="0" smtClean="0">
                <a:solidFill>
                  <a:schemeClr val="tx1"/>
                </a:solidFill>
                <a:effectLst/>
                <a:latin typeface="+mn-lt"/>
                <a:ea typeface="+mn-ea"/>
                <a:cs typeface="+mn-cs"/>
              </a:rPr>
              <a:t>goodwill</a:t>
            </a:r>
            <a:r>
              <a:rPr lang="en-GB" sz="1200" b="0" i="0" u="none" strike="noStrike" kern="1200" dirty="0" smtClean="0">
                <a:solidFill>
                  <a:schemeClr val="tx1"/>
                </a:solidFill>
                <a:effectLst/>
                <a:latin typeface="+mn-lt"/>
                <a:ea typeface="+mn-ea"/>
                <a:cs typeface="+mn-cs"/>
              </a:rPr>
              <a:t>.</a:t>
            </a:r>
          </a:p>
          <a:p>
            <a:endParaRPr lang="en-GB" sz="1200" b="0" i="0" u="none" strike="noStrike" kern="1200" dirty="0" smtClean="0">
              <a:solidFill>
                <a:schemeClr val="tx1"/>
              </a:solidFill>
              <a:effectLst/>
              <a:latin typeface="+mn-lt"/>
              <a:ea typeface="+mn-ea"/>
              <a:cs typeface="+mn-cs"/>
            </a:endParaRPr>
          </a:p>
          <a:p>
            <a:r>
              <a:rPr lang="en-GB" sz="1200" b="1" i="0" u="none" strike="noStrike" kern="1200" dirty="0" err="1" smtClean="0">
                <a:solidFill>
                  <a:schemeClr val="tx1"/>
                </a:solidFill>
                <a:effectLst/>
                <a:latin typeface="+mn-lt"/>
                <a:ea typeface="+mn-ea"/>
                <a:cs typeface="+mn-cs"/>
              </a:rPr>
              <a:t>Sioned’s</a:t>
            </a:r>
            <a:r>
              <a:rPr lang="en-GB" sz="1200" b="1" i="0" u="none" strike="noStrike" kern="1200" dirty="0" smtClean="0">
                <a:solidFill>
                  <a:schemeClr val="tx1"/>
                </a:solidFill>
                <a:effectLst/>
                <a:latin typeface="+mn-lt"/>
                <a:ea typeface="+mn-ea"/>
                <a:cs typeface="+mn-cs"/>
              </a:rPr>
              <a:t> business…</a:t>
            </a:r>
          </a:p>
          <a:p>
            <a:r>
              <a:rPr lang="en-GB" sz="1200" b="0" i="0" u="none" strike="noStrike" kern="1200" dirty="0" smtClean="0">
                <a:solidFill>
                  <a:schemeClr val="tx1"/>
                </a:solidFill>
                <a:effectLst/>
                <a:latin typeface="+mn-lt"/>
                <a:ea typeface="+mn-ea"/>
                <a:cs typeface="+mn-cs"/>
              </a:rPr>
              <a:t>When this was sold… </a:t>
            </a:r>
            <a:r>
              <a:rPr lang="en-GB" sz="1200" b="1" i="0" u="none" strike="noStrike" kern="1200" dirty="0" smtClean="0">
                <a:solidFill>
                  <a:schemeClr val="tx1"/>
                </a:solidFill>
                <a:effectLst/>
                <a:latin typeface="+mn-lt"/>
                <a:ea typeface="+mn-ea"/>
                <a:cs typeface="+mn-cs"/>
              </a:rPr>
              <a:t>the goodwill was considered to be</a:t>
            </a:r>
            <a:r>
              <a:rPr lang="en-GB" sz="1200" b="0" i="0" u="none" strike="noStrike" kern="1200" dirty="0" smtClean="0">
                <a:solidFill>
                  <a:schemeClr val="tx1"/>
                </a:solidFill>
                <a:effectLst/>
                <a:latin typeface="+mn-lt"/>
                <a:ea typeface="+mn-ea"/>
                <a:cs typeface="+mn-cs"/>
              </a:rPr>
              <a:t>:</a:t>
            </a:r>
          </a:p>
          <a:p>
            <a:pPr marL="171450" indent="-171450">
              <a:buFont typeface="Arial" panose="020B0604020202020204" pitchFamily="34" charset="0"/>
              <a:buChar char="•"/>
            </a:pPr>
            <a:r>
              <a:rPr lang="en-GB" sz="1200" b="0" i="0" u="none" strike="noStrike" kern="1200" dirty="0" smtClean="0">
                <a:solidFill>
                  <a:schemeClr val="tx1"/>
                </a:solidFill>
                <a:effectLst/>
                <a:latin typeface="+mn-lt"/>
                <a:ea typeface="+mn-ea"/>
                <a:cs typeface="+mn-cs"/>
              </a:rPr>
              <a:t>The brand – a nursery with a 20 year reputation (this was supported with Inspection Reports from CIW and Estyn)</a:t>
            </a:r>
          </a:p>
          <a:p>
            <a:pPr marL="171450" indent="-171450">
              <a:buFont typeface="Arial" panose="020B0604020202020204" pitchFamily="34" charset="0"/>
              <a:buChar char="•"/>
            </a:pPr>
            <a:r>
              <a:rPr lang="en-GB" sz="1200" b="0" i="0" u="none" strike="noStrike" kern="1200" dirty="0" smtClean="0">
                <a:solidFill>
                  <a:schemeClr val="tx1"/>
                </a:solidFill>
                <a:effectLst/>
                <a:latin typeface="+mn-lt"/>
                <a:ea typeface="+mn-ea"/>
                <a:cs typeface="+mn-cs"/>
              </a:rPr>
              <a:t>A setting that was at full capacity – therefore guaranteed income from Day 1 (The new owner was able to see figures of weekly and monthly income)</a:t>
            </a:r>
          </a:p>
          <a:p>
            <a:pPr marL="171450" indent="-171450">
              <a:buFont typeface="Arial" panose="020B0604020202020204" pitchFamily="34" charset="0"/>
              <a:buChar char="•"/>
            </a:pPr>
            <a:r>
              <a:rPr lang="en-GB" sz="1200" b="0" i="0" u="none" strike="noStrike" kern="1200" dirty="0" smtClean="0">
                <a:solidFill>
                  <a:schemeClr val="tx1"/>
                </a:solidFill>
                <a:effectLst/>
                <a:latin typeface="+mn-lt"/>
                <a:ea typeface="+mn-ea"/>
                <a:cs typeface="+mn-cs"/>
              </a:rPr>
              <a:t>A waiting list – babies (some unborn) had booked places in advance</a:t>
            </a:r>
          </a:p>
          <a:p>
            <a:pPr marL="171450" indent="-171450">
              <a:buFont typeface="Arial" panose="020B0604020202020204" pitchFamily="34" charset="0"/>
              <a:buChar char="•"/>
            </a:pPr>
            <a:r>
              <a:rPr lang="en-GB" sz="1200" b="0" i="0" u="none" strike="noStrike" kern="1200" dirty="0" smtClean="0">
                <a:solidFill>
                  <a:schemeClr val="tx1"/>
                </a:solidFill>
                <a:effectLst/>
                <a:latin typeface="+mn-lt"/>
                <a:ea typeface="+mn-ea"/>
                <a:cs typeface="+mn-cs"/>
              </a:rPr>
              <a:t>A ready made facility that was fully equipped (all resources including a fully equipped catering kitchen)</a:t>
            </a:r>
          </a:p>
          <a:p>
            <a:pPr marL="171450" indent="-171450">
              <a:buFont typeface="Arial" panose="020B0604020202020204" pitchFamily="34" charset="0"/>
              <a:buChar char="•"/>
            </a:pPr>
            <a:r>
              <a:rPr lang="en-GB" sz="1200" b="0" i="0" u="none" strike="noStrike" kern="1200" dirty="0" smtClean="0">
                <a:solidFill>
                  <a:schemeClr val="tx1"/>
                </a:solidFill>
                <a:effectLst/>
                <a:latin typeface="+mn-lt"/>
                <a:ea typeface="+mn-ea"/>
                <a:cs typeface="+mn-cs"/>
              </a:rPr>
              <a:t>Team of qualified staff – who knew the setting/practice, children and families (all with complete staff files)</a:t>
            </a:r>
          </a:p>
          <a:p>
            <a:pPr marL="171450" indent="-171450">
              <a:buFont typeface="Arial" panose="020B0604020202020204" pitchFamily="34" charset="0"/>
              <a:buChar char="•"/>
            </a:pPr>
            <a:r>
              <a:rPr lang="en-GB" sz="1200" b="0" i="0" u="none" strike="noStrike" kern="1200" dirty="0" smtClean="0">
                <a:solidFill>
                  <a:schemeClr val="tx1"/>
                </a:solidFill>
                <a:effectLst/>
                <a:latin typeface="+mn-lt"/>
                <a:ea typeface="+mn-ea"/>
                <a:cs typeface="+mn-cs"/>
              </a:rPr>
              <a:t>All statutory paperwork in place (policies, statutory certificates, contracts) </a:t>
            </a:r>
          </a:p>
          <a:p>
            <a:pPr marL="0" indent="0">
              <a:buFontTx/>
              <a:buNone/>
            </a:pPr>
            <a:r>
              <a:rPr lang="en-GB" sz="1200" b="0" i="0" u="none" strike="noStrike" kern="1200" dirty="0" smtClean="0">
                <a:solidFill>
                  <a:schemeClr val="tx1"/>
                </a:solidFill>
                <a:effectLst/>
                <a:latin typeface="+mn-lt"/>
                <a:ea typeface="+mn-ea"/>
                <a:cs typeface="+mn-cs"/>
              </a:rPr>
              <a:t>This allowed any new owner to walk in and be able to operate the setting immediately.</a:t>
            </a:r>
          </a:p>
          <a:p>
            <a:pPr marL="0" indent="0">
              <a:buFontTx/>
              <a:buNone/>
            </a:pPr>
            <a:endParaRPr lang="en-GB" sz="1200" b="0" i="0" u="none" strike="noStrike" kern="1200" dirty="0" smtClean="0">
              <a:solidFill>
                <a:schemeClr val="tx1"/>
              </a:solidFill>
              <a:effectLst/>
              <a:latin typeface="+mn-lt"/>
              <a:ea typeface="+mn-ea"/>
              <a:cs typeface="+mn-cs"/>
            </a:endParaRPr>
          </a:p>
          <a:p>
            <a:pPr marL="0" indent="0">
              <a:buFontTx/>
              <a:buNone/>
            </a:pPr>
            <a:r>
              <a:rPr lang="en-GB" sz="1200" b="0" i="0" u="none" strike="noStrike" kern="1200" dirty="0" smtClean="0">
                <a:solidFill>
                  <a:schemeClr val="tx1"/>
                </a:solidFill>
                <a:effectLst/>
                <a:latin typeface="+mn-lt"/>
                <a:ea typeface="+mn-ea"/>
                <a:cs typeface="+mn-cs"/>
              </a:rPr>
              <a:t>However, the prospective buyer’s solicitor tried to reduce the value of the nursery considerably by stating that Sioned formed a significant part of the goodwill and argued that the business (with Sioned out of the nursery) was no longer worth the agreed price. </a:t>
            </a:r>
          </a:p>
          <a:p>
            <a:pPr marL="0" indent="0">
              <a:buFontTx/>
              <a:buNone/>
            </a:pPr>
            <a:endParaRPr lang="en-GB" sz="1200" b="0" i="0" u="none" strike="noStrike" kern="1200" dirty="0" smtClean="0">
              <a:solidFill>
                <a:schemeClr val="tx1"/>
              </a:solidFill>
              <a:effectLst/>
              <a:latin typeface="+mn-lt"/>
              <a:ea typeface="+mn-ea"/>
              <a:cs typeface="+mn-cs"/>
            </a:endParaRPr>
          </a:p>
          <a:p>
            <a:pPr marL="0" indent="0">
              <a:buFontTx/>
              <a:buNone/>
            </a:pPr>
            <a:r>
              <a:rPr lang="en-GB" sz="1200" b="1" i="0" u="none" strike="noStrike" kern="1200" dirty="0" smtClean="0">
                <a:solidFill>
                  <a:schemeClr val="tx1"/>
                </a:solidFill>
                <a:effectLst/>
                <a:latin typeface="+mn-lt"/>
                <a:ea typeface="+mn-ea"/>
                <a:cs typeface="+mn-cs"/>
              </a:rPr>
              <a:t>Another example….  </a:t>
            </a:r>
          </a:p>
          <a:p>
            <a:pPr marL="0" indent="0">
              <a:buFontTx/>
              <a:buNone/>
            </a:pPr>
            <a:r>
              <a:rPr lang="en-GB" sz="1200" b="0" i="0" u="none" strike="noStrike" kern="1200" dirty="0" smtClean="0">
                <a:solidFill>
                  <a:schemeClr val="tx1"/>
                </a:solidFill>
                <a:effectLst/>
                <a:latin typeface="+mn-lt"/>
                <a:ea typeface="+mn-ea"/>
                <a:cs typeface="+mn-cs"/>
              </a:rPr>
              <a:t>A thriving PUB/RESTAURANT</a:t>
            </a:r>
          </a:p>
          <a:p>
            <a:pPr marL="0" indent="0">
              <a:buFontTx/>
              <a:buNone/>
            </a:pPr>
            <a:r>
              <a:rPr lang="en-GB" sz="1200" b="0" i="0" u="none" strike="noStrike" kern="1200" dirty="0" smtClean="0">
                <a:solidFill>
                  <a:schemeClr val="tx1"/>
                </a:solidFill>
                <a:effectLst/>
                <a:latin typeface="+mn-lt"/>
                <a:ea typeface="+mn-ea"/>
                <a:cs typeface="+mn-cs"/>
              </a:rPr>
              <a:t>People will travel for miles to eat here.</a:t>
            </a:r>
          </a:p>
          <a:p>
            <a:pPr marL="0" indent="0">
              <a:buFontTx/>
              <a:buNone/>
            </a:pPr>
            <a:r>
              <a:rPr lang="en-GB" sz="1200" b="0" i="0" u="none" strike="noStrike" kern="1200" dirty="0" smtClean="0">
                <a:solidFill>
                  <a:schemeClr val="tx1"/>
                </a:solidFill>
                <a:effectLst/>
                <a:latin typeface="+mn-lt"/>
                <a:ea typeface="+mn-ea"/>
                <a:cs typeface="+mn-cs"/>
              </a:rPr>
              <a:t>People often willing to wait for long periods of time for a table</a:t>
            </a:r>
          </a:p>
          <a:p>
            <a:pPr marL="0" indent="0">
              <a:buFontTx/>
              <a:buNone/>
            </a:pPr>
            <a:r>
              <a:rPr lang="en-GB" sz="1200" b="0" i="0" u="none" strike="noStrike" kern="1200" dirty="0" smtClean="0">
                <a:solidFill>
                  <a:schemeClr val="tx1"/>
                </a:solidFill>
                <a:effectLst/>
                <a:latin typeface="+mn-lt"/>
                <a:ea typeface="+mn-ea"/>
                <a:cs typeface="+mn-cs"/>
              </a:rPr>
              <a:t>You have to book a table way in advance to ensure that you can eat here</a:t>
            </a:r>
          </a:p>
          <a:p>
            <a:pPr marL="0" indent="0">
              <a:buFontTx/>
              <a:buNone/>
            </a:pPr>
            <a:r>
              <a:rPr lang="en-GB" sz="1200" b="0" i="0" u="none" strike="noStrike" kern="1200" dirty="0" smtClean="0">
                <a:solidFill>
                  <a:schemeClr val="tx1"/>
                </a:solidFill>
                <a:effectLst/>
                <a:latin typeface="+mn-lt"/>
                <a:ea typeface="+mn-ea"/>
                <a:cs typeface="+mn-cs"/>
              </a:rPr>
              <a:t>Always packed</a:t>
            </a:r>
          </a:p>
          <a:p>
            <a:pPr marL="0" indent="0">
              <a:buFontTx/>
              <a:buNone/>
            </a:pPr>
            <a:r>
              <a:rPr lang="en-GB" sz="1200" b="0" i="0" u="none" strike="noStrike" kern="1200" dirty="0" smtClean="0">
                <a:solidFill>
                  <a:schemeClr val="tx1"/>
                </a:solidFill>
                <a:effectLst/>
                <a:latin typeface="+mn-lt"/>
                <a:ea typeface="+mn-ea"/>
                <a:cs typeface="+mn-cs"/>
              </a:rPr>
              <a:t>Car park always full</a:t>
            </a:r>
          </a:p>
          <a:p>
            <a:pPr marL="0" indent="0">
              <a:buFontTx/>
              <a:buNone/>
            </a:pPr>
            <a:r>
              <a:rPr lang="en-GB" sz="1200" b="0" i="0" u="none" strike="noStrike" kern="1200" dirty="0" smtClean="0">
                <a:solidFill>
                  <a:schemeClr val="tx1"/>
                </a:solidFill>
                <a:effectLst/>
                <a:latin typeface="+mn-lt"/>
                <a:ea typeface="+mn-ea"/>
                <a:cs typeface="+mn-cs"/>
              </a:rPr>
              <a:t>People who have been there have complimented the quality of the food…word of mouth…</a:t>
            </a:r>
          </a:p>
          <a:p>
            <a:pPr marL="0" indent="0">
              <a:buFontTx/>
              <a:buNone/>
            </a:pPr>
            <a:r>
              <a:rPr lang="en-GB" sz="1200" b="0" i="0" u="none" strike="noStrike" kern="1200" dirty="0" smtClean="0">
                <a:solidFill>
                  <a:schemeClr val="tx1"/>
                </a:solidFill>
                <a:effectLst/>
                <a:latin typeface="+mn-lt"/>
                <a:ea typeface="+mn-ea"/>
                <a:cs typeface="+mn-cs"/>
              </a:rPr>
              <a:t>In short – a very successful business</a:t>
            </a:r>
          </a:p>
          <a:p>
            <a:pPr marL="0" indent="0">
              <a:buFontTx/>
              <a:buNone/>
            </a:pPr>
            <a:r>
              <a:rPr lang="en-GB" sz="1200" b="0" i="0" u="none" strike="noStrike" kern="1200" dirty="0" smtClean="0">
                <a:solidFill>
                  <a:schemeClr val="tx1"/>
                </a:solidFill>
                <a:effectLst/>
                <a:latin typeface="+mn-lt"/>
                <a:ea typeface="+mn-ea"/>
                <a:cs typeface="+mn-cs"/>
              </a:rPr>
              <a:t>Profits are up</a:t>
            </a:r>
          </a:p>
          <a:p>
            <a:pPr marL="0" indent="0">
              <a:buFontTx/>
              <a:buNone/>
            </a:pPr>
            <a:r>
              <a:rPr lang="en-GB" sz="1200" b="0" i="0" u="none" strike="noStrike" kern="1200" dirty="0" smtClean="0">
                <a:solidFill>
                  <a:schemeClr val="tx1"/>
                </a:solidFill>
                <a:effectLst/>
                <a:latin typeface="+mn-lt"/>
                <a:ea typeface="+mn-ea"/>
                <a:cs typeface="+mn-cs"/>
              </a:rPr>
              <a:t>The Pub/Restaurant owner is elated – making a lot of money </a:t>
            </a:r>
            <a:r>
              <a:rPr lang="en-GB" sz="1200" b="0" i="0" u="none" strike="noStrike" kern="1200" dirty="0" smtClean="0">
                <a:solidFill>
                  <a:schemeClr val="tx1"/>
                </a:solidFill>
                <a:effectLst/>
                <a:latin typeface="+mn-lt"/>
                <a:ea typeface="+mn-ea"/>
                <a:cs typeface="+mn-cs"/>
                <a:sym typeface="Wingdings" panose="05000000000000000000" pitchFamily="2" charset="2"/>
              </a:rPr>
              <a:t></a:t>
            </a:r>
            <a:endParaRPr lang="en-GB" sz="1200" b="0" i="0" u="none" strike="noStrike" kern="1200" dirty="0" smtClean="0">
              <a:solidFill>
                <a:schemeClr val="tx1"/>
              </a:solidFill>
              <a:effectLst/>
              <a:latin typeface="+mn-lt"/>
              <a:ea typeface="+mn-ea"/>
              <a:cs typeface="+mn-cs"/>
            </a:endParaRPr>
          </a:p>
          <a:p>
            <a:pPr marL="0" indent="0">
              <a:buFontTx/>
              <a:buNone/>
            </a:pPr>
            <a:endParaRPr lang="en-GB" sz="1200" b="0" i="0" u="none" strike="noStrike" kern="1200" dirty="0" smtClean="0">
              <a:solidFill>
                <a:schemeClr val="tx1"/>
              </a:solidFill>
              <a:effectLst/>
              <a:latin typeface="+mn-lt"/>
              <a:ea typeface="+mn-ea"/>
              <a:cs typeface="+mn-cs"/>
            </a:endParaRPr>
          </a:p>
          <a:p>
            <a:pPr marL="0" indent="0">
              <a:buFontTx/>
              <a:buNone/>
            </a:pPr>
            <a:r>
              <a:rPr lang="en-GB" sz="1200" b="0" i="0" u="none" strike="noStrike" kern="1200" dirty="0" smtClean="0">
                <a:solidFill>
                  <a:schemeClr val="tx1"/>
                </a:solidFill>
                <a:effectLst/>
                <a:latin typeface="+mn-lt"/>
                <a:ea typeface="+mn-ea"/>
                <a:cs typeface="+mn-cs"/>
              </a:rPr>
              <a:t>Who/What is the goodwill???</a:t>
            </a:r>
          </a:p>
          <a:p>
            <a:pPr marL="0" indent="0">
              <a:buFontTx/>
              <a:buNone/>
            </a:pPr>
            <a:r>
              <a:rPr lang="en-GB" sz="1200" b="0" i="0" u="none" strike="noStrike" kern="1200" dirty="0" smtClean="0">
                <a:solidFill>
                  <a:schemeClr val="tx1"/>
                </a:solidFill>
                <a:effectLst/>
                <a:latin typeface="+mn-lt"/>
                <a:ea typeface="+mn-ea"/>
                <a:cs typeface="+mn-cs"/>
              </a:rPr>
              <a:t>Yes – THE CHEF. Consider if he left the business to take up another job elsewhere – is the PUB/RESTAURANT as successful? What are the risks??</a:t>
            </a:r>
          </a:p>
          <a:p>
            <a:pPr marL="0" indent="0">
              <a:buFontTx/>
              <a:buNone/>
            </a:pPr>
            <a:endParaRPr lang="en-GB" sz="1200" b="0" i="0" u="none" strike="noStrike" kern="1200" dirty="0" smtClean="0">
              <a:solidFill>
                <a:schemeClr val="tx1"/>
              </a:solidFill>
              <a:effectLst/>
              <a:latin typeface="+mn-lt"/>
              <a:ea typeface="+mn-ea"/>
              <a:cs typeface="+mn-cs"/>
            </a:endParaRPr>
          </a:p>
          <a:p>
            <a:pPr marL="0" indent="0">
              <a:buFontTx/>
              <a:buNone/>
            </a:pPr>
            <a:r>
              <a:rPr lang="en-GB" sz="1200" b="0" i="0" u="none" strike="noStrike" kern="1200" dirty="0" smtClean="0">
                <a:solidFill>
                  <a:schemeClr val="tx1"/>
                </a:solidFill>
                <a:effectLst/>
                <a:latin typeface="+mn-lt"/>
                <a:ea typeface="+mn-ea"/>
                <a:cs typeface="+mn-cs"/>
              </a:rPr>
              <a:t>Another definition to consider:</a:t>
            </a:r>
          </a:p>
          <a:p>
            <a:pPr marL="0" indent="0">
              <a:buFontTx/>
              <a:buNone/>
            </a:pPr>
            <a:r>
              <a:rPr lang="en-GB" sz="1200" b="1" i="0" u="none" strike="noStrike" kern="1200" dirty="0" smtClean="0">
                <a:solidFill>
                  <a:schemeClr val="tx1"/>
                </a:solidFill>
                <a:effectLst/>
                <a:latin typeface="+mn-lt"/>
                <a:ea typeface="+mn-ea"/>
                <a:cs typeface="+mn-cs"/>
              </a:rPr>
              <a:t>Goodwill</a:t>
            </a:r>
            <a:r>
              <a:rPr lang="en-GB" sz="1200" b="0" i="0" u="none" strike="noStrike" kern="1200" dirty="0" smtClean="0">
                <a:solidFill>
                  <a:schemeClr val="tx1"/>
                </a:solidFill>
                <a:effectLst/>
                <a:latin typeface="+mn-lt"/>
                <a:ea typeface="+mn-ea"/>
                <a:cs typeface="+mn-cs"/>
              </a:rPr>
              <a:t>. The good reputation or brand identification enjoyed by a commercial entity</a:t>
            </a:r>
          </a:p>
          <a:p>
            <a:pPr marL="0" indent="0">
              <a:buFontTx/>
              <a:buNone/>
            </a:pPr>
            <a:endParaRPr lang="en-GB" sz="1200" b="0" i="0" u="none" strike="noStrike" kern="1200" dirty="0" smtClean="0">
              <a:solidFill>
                <a:schemeClr val="tx1"/>
              </a:solidFill>
              <a:effectLst/>
              <a:latin typeface="+mn-lt"/>
              <a:ea typeface="+mn-ea"/>
              <a:cs typeface="+mn-cs"/>
            </a:endParaRPr>
          </a:p>
          <a:p>
            <a:pPr marL="0" indent="0">
              <a:buFontTx/>
              <a:buNone/>
            </a:pPr>
            <a:r>
              <a:rPr lang="en-GB" sz="1200" b="1" i="0" u="none" strike="noStrike" kern="1200" dirty="0" smtClean="0">
                <a:solidFill>
                  <a:schemeClr val="tx1"/>
                </a:solidFill>
                <a:effectLst/>
                <a:latin typeface="+mn-lt"/>
                <a:ea typeface="+mn-ea"/>
                <a:cs typeface="+mn-cs"/>
              </a:rPr>
              <a:t>Another example: Hannah Edwards</a:t>
            </a:r>
          </a:p>
          <a:p>
            <a:pPr marL="0" indent="0">
              <a:buFontTx/>
              <a:buNone/>
            </a:pPr>
            <a:r>
              <a:rPr lang="en-GB" sz="1200" b="0" i="0" u="none" strike="noStrike" kern="1200" dirty="0" smtClean="0">
                <a:solidFill>
                  <a:schemeClr val="tx1"/>
                </a:solidFill>
                <a:effectLst/>
                <a:latin typeface="+mn-lt"/>
                <a:ea typeface="+mn-ea"/>
                <a:cs typeface="+mn-cs"/>
              </a:rPr>
              <a:t>What/who is the goodwill in this business?</a:t>
            </a:r>
          </a:p>
          <a:p>
            <a:pPr marL="0" indent="0">
              <a:buFontTx/>
              <a:buNone/>
            </a:pPr>
            <a:r>
              <a:rPr lang="en-GB" sz="1200" b="0" i="0" u="none" strike="noStrike" kern="1200" dirty="0" smtClean="0">
                <a:solidFill>
                  <a:schemeClr val="tx1"/>
                </a:solidFill>
                <a:effectLst/>
                <a:latin typeface="+mn-lt"/>
                <a:ea typeface="+mn-ea"/>
                <a:cs typeface="+mn-cs"/>
              </a:rPr>
              <a:t>It is Hannah herself – she is the brand.</a:t>
            </a:r>
          </a:p>
          <a:p>
            <a:pPr marL="0" indent="0">
              <a:buFontTx/>
              <a:buNone/>
            </a:pP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22</a:t>
            </a:fld>
            <a:endParaRPr lang="en-GB"/>
          </a:p>
        </p:txBody>
      </p:sp>
    </p:spTree>
    <p:extLst>
      <p:ext uri="{BB962C8B-B14F-4D97-AF65-F5344CB8AC3E}">
        <p14:creationId xmlns:p14="http://schemas.microsoft.com/office/powerpoint/2010/main" val="14639737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What Is Goodwill? </a:t>
            </a:r>
          </a:p>
          <a:p>
            <a:r>
              <a:rPr lang="en-GB" sz="1200" b="0" i="0" u="none" strike="noStrike" kern="1200" dirty="0" smtClean="0">
                <a:solidFill>
                  <a:schemeClr val="tx1"/>
                </a:solidFill>
                <a:effectLst/>
                <a:latin typeface="+mn-lt"/>
                <a:ea typeface="+mn-ea"/>
                <a:cs typeface="+mn-cs"/>
              </a:rPr>
              <a:t>Goodwill is an intangible asset associated with the purchase of one company by another. Specifically, goodwill is recorded in a situation in which the purchase price is higher than the sum of the fair value. The value of a company’s brand name, solid customer base, good customer relations, good employee relations, and any patents represent some examples of goodwill.</a:t>
            </a:r>
          </a:p>
          <a:p>
            <a:endParaRPr lang="en-GB" sz="1200" b="0" i="0" u="none" strike="noStrike" kern="1200" dirty="0" smtClean="0">
              <a:solidFill>
                <a:schemeClr val="tx1"/>
              </a:solidFill>
              <a:effectLst/>
              <a:latin typeface="+mn-lt"/>
              <a:ea typeface="+mn-ea"/>
              <a:cs typeface="+mn-cs"/>
            </a:endParaRPr>
          </a:p>
          <a:p>
            <a:r>
              <a:rPr lang="en-GB" sz="1200" b="0" i="0" u="none" strike="noStrike" kern="1200" dirty="0" smtClean="0">
                <a:solidFill>
                  <a:schemeClr val="tx1"/>
                </a:solidFill>
                <a:effectLst/>
                <a:latin typeface="+mn-lt"/>
                <a:ea typeface="+mn-ea"/>
                <a:cs typeface="+mn-cs"/>
              </a:rPr>
              <a:t>the </a:t>
            </a:r>
            <a:r>
              <a:rPr lang="en-GB" sz="1200" b="1" i="0" u="none" strike="noStrike" kern="1200" dirty="0" smtClean="0">
                <a:solidFill>
                  <a:schemeClr val="tx1"/>
                </a:solidFill>
                <a:effectLst/>
                <a:latin typeface="+mn-lt"/>
                <a:ea typeface="+mn-ea"/>
                <a:cs typeface="+mn-cs"/>
              </a:rPr>
              <a:t>established reputation of a business regarded as a quantifiable asset and calculated as part of its value when it is sold</a:t>
            </a:r>
            <a:r>
              <a:rPr lang="en-GB" sz="1200" b="0" i="0" u="none" strike="noStrike" kern="1200" dirty="0" smtClean="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23</a:t>
            </a:fld>
            <a:endParaRPr lang="en-GB"/>
          </a:p>
        </p:txBody>
      </p:sp>
    </p:spTree>
    <p:extLst>
      <p:ext uri="{BB962C8B-B14F-4D97-AF65-F5344CB8AC3E}">
        <p14:creationId xmlns:p14="http://schemas.microsoft.com/office/powerpoint/2010/main" val="67485171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How will you safeguard the goodwill?</a:t>
            </a:r>
          </a:p>
          <a:p>
            <a:r>
              <a:rPr lang="en-GB" dirty="0" smtClean="0"/>
              <a:t>This needs to be sustained – how?</a:t>
            </a:r>
          </a:p>
          <a:p>
            <a:endParaRPr lang="en-GB" dirty="0" smtClean="0"/>
          </a:p>
          <a:p>
            <a:r>
              <a:rPr lang="en-GB" dirty="0" smtClean="0"/>
              <a:t>You have to keep using initiative.</a:t>
            </a:r>
          </a:p>
          <a:p>
            <a:endParaRPr lang="en-GB" dirty="0" smtClean="0"/>
          </a:p>
          <a:p>
            <a:r>
              <a:rPr lang="en-GB" dirty="0" smtClean="0"/>
              <a:t>When Sioned set up her nursery in 1986  - employing just one other employee – </a:t>
            </a:r>
            <a:r>
              <a:rPr lang="en-GB" b="1" dirty="0" smtClean="0"/>
              <a:t>day care was a new concept</a:t>
            </a:r>
            <a:r>
              <a:rPr lang="en-GB" dirty="0" smtClean="0"/>
              <a:t>. Babies spending all day somewhere other than in their homes was a concept that covered new ground and not always welcomed. But something big happened in the 80’s, women realised that if they wanted to have careers and become employees with equal opportunities, they would have to carry on working.</a:t>
            </a:r>
          </a:p>
          <a:p>
            <a:r>
              <a:rPr lang="en-GB" dirty="0" smtClean="0"/>
              <a:t>  </a:t>
            </a:r>
          </a:p>
          <a:p>
            <a:r>
              <a:rPr lang="en-GB" b="1" dirty="0" smtClean="0"/>
              <a:t>Wrap around care </a:t>
            </a:r>
            <a:r>
              <a:rPr lang="en-GB" dirty="0" smtClean="0"/>
              <a:t>was not a concept that anyone had every heard of…but 10 year later in 1996, Sioned began to offer additional services…</a:t>
            </a:r>
          </a:p>
          <a:p>
            <a:pPr marL="171450" indent="-171450">
              <a:buFont typeface="Arial" panose="020B0604020202020204" pitchFamily="34" charset="0"/>
              <a:buChar char="•"/>
            </a:pPr>
            <a:r>
              <a:rPr lang="en-GB" dirty="0" smtClean="0"/>
              <a:t>A Breakfast Club</a:t>
            </a:r>
          </a:p>
          <a:p>
            <a:pPr marL="171450" indent="-171450">
              <a:buFont typeface="Arial" panose="020B0604020202020204" pitchFamily="34" charset="0"/>
              <a:buChar char="•"/>
            </a:pPr>
            <a:r>
              <a:rPr lang="en-GB" dirty="0" smtClean="0"/>
              <a:t>After School Club</a:t>
            </a:r>
          </a:p>
          <a:p>
            <a:pPr marL="171450" indent="-171450">
              <a:buFont typeface="Arial" panose="020B0604020202020204" pitchFamily="34" charset="0"/>
              <a:buChar char="•"/>
            </a:pPr>
            <a:r>
              <a:rPr lang="en-GB" dirty="0" smtClean="0"/>
              <a:t>Holiday Club</a:t>
            </a:r>
          </a:p>
          <a:p>
            <a:pPr marL="171450" indent="-171450">
              <a:buFont typeface="Arial" panose="020B0604020202020204" pitchFamily="34" charset="0"/>
              <a:buChar char="•"/>
            </a:pPr>
            <a:endParaRPr lang="en-GB" dirty="0" smtClean="0"/>
          </a:p>
          <a:p>
            <a:pPr marL="0" indent="0">
              <a:buFontTx/>
              <a:buNone/>
            </a:pPr>
            <a:r>
              <a:rPr lang="en-GB" dirty="0" smtClean="0"/>
              <a:t>By 1999 – created a space for a fully equipped catering kitchen and employed a full time cook – then able to offer freshly cooked meals three times a day. </a:t>
            </a:r>
          </a:p>
          <a:p>
            <a:pPr marL="0" indent="0">
              <a:buFontTx/>
              <a:buNone/>
            </a:pPr>
            <a:r>
              <a:rPr lang="en-GB" dirty="0" smtClean="0"/>
              <a:t>4 weekly menus were created offering a very different image to the nursery. (Prior to this time – children brought lunch boxes/babies brought the Heinz/Cow and Gate jars and tins.  </a:t>
            </a:r>
          </a:p>
          <a:p>
            <a:pPr marL="171450" indent="-171450">
              <a:buFont typeface="Arial" panose="020B0604020202020204" pitchFamily="34" charset="0"/>
              <a:buChar char="•"/>
            </a:pPr>
            <a:endParaRPr lang="en-GB" dirty="0" smtClean="0"/>
          </a:p>
          <a:p>
            <a:pPr marL="0" indent="0">
              <a:buFontTx/>
              <a:buNone/>
            </a:pPr>
            <a:r>
              <a:rPr lang="en-GB" dirty="0" smtClean="0"/>
              <a:t>By 2001, Sioned introduced a new concept to the service – Forest School Days at </a:t>
            </a:r>
            <a:r>
              <a:rPr lang="en-GB" dirty="0" err="1" smtClean="0"/>
              <a:t>Pembrey</a:t>
            </a:r>
            <a:r>
              <a:rPr lang="en-GB" dirty="0" smtClean="0"/>
              <a:t> Country Park </a:t>
            </a:r>
          </a:p>
          <a:p>
            <a:pPr marL="0" indent="0">
              <a:buFontTx/>
              <a:buNone/>
            </a:pPr>
            <a:r>
              <a:rPr lang="en-GB" dirty="0" smtClean="0"/>
              <a:t>By 2003, Sioned moved the business to bigger premises – this trebled the number of registered children. She employed 25 staff by this time.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u="sng" dirty="0" smtClean="0"/>
              <a:t>In 1986 – these ideas could not even have been imagined.</a:t>
            </a:r>
          </a:p>
          <a:p>
            <a:pPr marL="0" indent="0">
              <a:buFontTx/>
              <a:buNone/>
            </a:pPr>
            <a:endParaRPr lang="en-GB" dirty="0" smtClean="0"/>
          </a:p>
          <a:p>
            <a:pPr marL="0" indent="0">
              <a:buFontTx/>
              <a:buNone/>
            </a:pPr>
            <a:r>
              <a:rPr lang="en-GB" dirty="0" smtClean="0"/>
              <a:t>Business was sold at the end of 2014 as a going concern – the goodwill was all she had to sell… </a:t>
            </a:r>
          </a:p>
          <a:p>
            <a:pPr marL="0" indent="0">
              <a:buFontTx/>
              <a:buNone/>
            </a:pPr>
            <a:endParaRPr lang="en-GB" dirty="0" smtClean="0"/>
          </a:p>
          <a:p>
            <a:pPr marL="0" indent="0">
              <a:buFontTx/>
              <a:buNone/>
            </a:pPr>
            <a:r>
              <a:rPr lang="en-GB" dirty="0" smtClean="0"/>
              <a:t>So…</a:t>
            </a:r>
          </a:p>
          <a:p>
            <a:pPr marL="0" indent="0">
              <a:buFontTx/>
              <a:buNone/>
            </a:pPr>
            <a:r>
              <a:rPr lang="en-GB" dirty="0" smtClean="0"/>
              <a:t>Business grow</a:t>
            </a:r>
          </a:p>
          <a:p>
            <a:pPr marL="0" indent="0">
              <a:buFontTx/>
              <a:buNone/>
            </a:pPr>
            <a:r>
              <a:rPr lang="en-GB" dirty="0" smtClean="0"/>
              <a:t>Ideas grow</a:t>
            </a:r>
          </a:p>
          <a:p>
            <a:pPr marL="0" indent="0">
              <a:buFontTx/>
              <a:buNone/>
            </a:pPr>
            <a:endParaRPr lang="en-GB" dirty="0" smtClean="0"/>
          </a:p>
          <a:p>
            <a:pPr marL="0" indent="0">
              <a:buFontTx/>
              <a:buNone/>
            </a:pPr>
            <a:r>
              <a:rPr lang="en-GB" dirty="0" smtClean="0"/>
              <a:t>Let’s think back to Julia Donaldson when she first wrote her first book in 1993 – A Squash and a Squeeze – had she imagined of the Gruffalo then?</a:t>
            </a:r>
          </a:p>
          <a:p>
            <a:pPr marL="0" indent="0">
              <a:buFontTx/>
              <a:buNone/>
            </a:pPr>
            <a:r>
              <a:rPr lang="en-GB" dirty="0" smtClean="0"/>
              <a:t>Yes – this is how we know her today.</a:t>
            </a:r>
          </a:p>
          <a:p>
            <a:pPr marL="0" indent="0">
              <a:buFontTx/>
              <a:buNone/>
            </a:pPr>
            <a:r>
              <a:rPr lang="en-GB" dirty="0" smtClean="0"/>
              <a:t>You have to start somewhere. </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24</a:t>
            </a:fld>
            <a:endParaRPr lang="en-GB"/>
          </a:p>
        </p:txBody>
      </p:sp>
    </p:spTree>
    <p:extLst>
      <p:ext uri="{BB962C8B-B14F-4D97-AF65-F5344CB8AC3E}">
        <p14:creationId xmlns:p14="http://schemas.microsoft.com/office/powerpoint/2010/main" val="29343972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smtClean="0">
                <a:solidFill>
                  <a:schemeClr val="tx1"/>
                </a:solidFill>
                <a:effectLst/>
                <a:latin typeface="+mn-lt"/>
                <a:ea typeface="+mn-ea"/>
                <a:cs typeface="+mn-cs"/>
              </a:rPr>
              <a:t>Branding</a:t>
            </a:r>
            <a:r>
              <a:rPr lang="en-GB" sz="1200" b="0" i="0" u="none" strike="noStrike" kern="1200" dirty="0" smtClean="0">
                <a:solidFill>
                  <a:schemeClr val="tx1"/>
                </a:solidFill>
                <a:effectLst/>
                <a:latin typeface="+mn-lt"/>
                <a:ea typeface="+mn-ea"/>
                <a:cs typeface="+mn-cs"/>
              </a:rPr>
              <a:t> is </a:t>
            </a:r>
            <a:r>
              <a:rPr lang="en-GB" sz="1200" b="1" i="0" u="none" strike="noStrike" kern="1200" dirty="0" smtClean="0">
                <a:solidFill>
                  <a:schemeClr val="tx1"/>
                </a:solidFill>
                <a:effectLst/>
                <a:latin typeface="+mn-lt"/>
                <a:ea typeface="+mn-ea"/>
                <a:cs typeface="+mn-cs"/>
              </a:rPr>
              <a:t>important</a:t>
            </a:r>
            <a:r>
              <a:rPr lang="en-GB" sz="1200" b="0" i="0" u="none" strike="noStrike" kern="1200" dirty="0" smtClean="0">
                <a:solidFill>
                  <a:schemeClr val="tx1"/>
                </a:solidFill>
                <a:effectLst/>
                <a:latin typeface="+mn-lt"/>
                <a:ea typeface="+mn-ea"/>
                <a:cs typeface="+mn-cs"/>
              </a:rPr>
              <a:t> because not only is it what makes a memorable impression on consumers but it allows your customers and clients to know what to expect from your </a:t>
            </a:r>
            <a:r>
              <a:rPr lang="en-GB" sz="1200" b="1" i="0" u="none" strike="noStrike" kern="1200" dirty="0" smtClean="0">
                <a:solidFill>
                  <a:schemeClr val="tx1"/>
                </a:solidFill>
                <a:effectLst/>
                <a:latin typeface="+mn-lt"/>
                <a:ea typeface="+mn-ea"/>
                <a:cs typeface="+mn-cs"/>
              </a:rPr>
              <a:t>company</a:t>
            </a:r>
            <a:r>
              <a:rPr lang="en-GB" sz="1200" b="0" i="0" u="none" strike="noStrike" kern="1200" dirty="0" smtClean="0">
                <a:solidFill>
                  <a:schemeClr val="tx1"/>
                </a:solidFill>
                <a:effectLst/>
                <a:latin typeface="+mn-lt"/>
                <a:ea typeface="+mn-ea"/>
                <a:cs typeface="+mn-cs"/>
              </a:rPr>
              <a:t>. ... There are many areas that are used to develop a </a:t>
            </a:r>
            <a:r>
              <a:rPr lang="en-GB" sz="1200" b="1" i="0" u="none" strike="noStrike" kern="1200" dirty="0" smtClean="0">
                <a:solidFill>
                  <a:schemeClr val="tx1"/>
                </a:solidFill>
                <a:effectLst/>
                <a:latin typeface="+mn-lt"/>
                <a:ea typeface="+mn-ea"/>
                <a:cs typeface="+mn-cs"/>
              </a:rPr>
              <a:t>brand</a:t>
            </a:r>
            <a:r>
              <a:rPr lang="en-GB" sz="1200" b="0" i="0" u="none" strike="noStrike" kern="1200" dirty="0" smtClean="0">
                <a:solidFill>
                  <a:schemeClr val="tx1"/>
                </a:solidFill>
                <a:effectLst/>
                <a:latin typeface="+mn-lt"/>
                <a:ea typeface="+mn-ea"/>
                <a:cs typeface="+mn-cs"/>
              </a:rPr>
              <a:t> including advertising, customer service, promotional merchandise, reputation and logo.</a:t>
            </a:r>
          </a:p>
          <a:p>
            <a:endParaRPr lang="en-GB" sz="1200" b="0" i="0" u="none" strike="noStrike" kern="1200" dirty="0" smtClean="0">
              <a:solidFill>
                <a:schemeClr val="tx1"/>
              </a:solidFill>
              <a:effectLst/>
              <a:latin typeface="+mn-lt"/>
              <a:ea typeface="+mn-ea"/>
              <a:cs typeface="+mn-cs"/>
            </a:endParaRPr>
          </a:p>
          <a:p>
            <a:r>
              <a:rPr lang="en-GB" sz="1200" b="0" i="0" u="none" strike="noStrike" kern="1200" dirty="0" smtClean="0">
                <a:solidFill>
                  <a:schemeClr val="tx1"/>
                </a:solidFill>
                <a:effectLst/>
                <a:latin typeface="+mn-lt"/>
                <a:ea typeface="+mn-ea"/>
                <a:cs typeface="+mn-cs"/>
              </a:rPr>
              <a:t>Beyond just a memorable logo, good branding increases the value of a company, provides employees with direction and motivation, and makes acquiring new customers easier. </a:t>
            </a:r>
          </a:p>
          <a:p>
            <a:r>
              <a:rPr lang="en-GB" sz="1200" b="1" i="0" u="none" strike="noStrike" kern="1200" dirty="0" smtClean="0">
                <a:solidFill>
                  <a:schemeClr val="tx1"/>
                </a:solidFill>
                <a:effectLst/>
                <a:latin typeface="+mn-lt"/>
                <a:ea typeface="+mn-ea"/>
                <a:cs typeface="+mn-cs"/>
              </a:rPr>
              <a:t>So what exactly is a brand?</a:t>
            </a:r>
          </a:p>
          <a:p>
            <a:r>
              <a:rPr lang="en-GB" sz="1200" b="1" i="0" u="none" strike="noStrike" kern="1200" dirty="0" smtClean="0">
                <a:solidFill>
                  <a:schemeClr val="tx1"/>
                </a:solidFill>
                <a:effectLst/>
                <a:latin typeface="+mn-lt"/>
                <a:ea typeface="+mn-ea"/>
                <a:cs typeface="+mn-cs"/>
              </a:rPr>
              <a:t>The short answer is: everything.</a:t>
            </a:r>
          </a:p>
          <a:p>
            <a:endParaRPr lang="en-GB" sz="1200" b="1" i="0" u="none" strike="noStrike" kern="1200" dirty="0" smtClean="0">
              <a:solidFill>
                <a:schemeClr val="tx1"/>
              </a:solidFill>
              <a:effectLst/>
              <a:latin typeface="+mn-lt"/>
              <a:ea typeface="+mn-ea"/>
              <a:cs typeface="+mn-cs"/>
            </a:endParaRPr>
          </a:p>
          <a:p>
            <a:r>
              <a:rPr lang="en-GB" sz="1200" b="1" i="0" u="none" strike="noStrike" kern="1200" dirty="0" smtClean="0">
                <a:solidFill>
                  <a:schemeClr val="tx1"/>
                </a:solidFill>
                <a:effectLst/>
                <a:latin typeface="+mn-lt"/>
                <a:ea typeface="+mn-ea"/>
                <a:cs typeface="+mn-cs"/>
              </a:rPr>
              <a:t>Branding = recognition</a:t>
            </a:r>
          </a:p>
          <a:p>
            <a:r>
              <a:rPr lang="en-GB" sz="1200" b="1" i="0" u="none" strike="noStrike" kern="1200" dirty="0" smtClean="0">
                <a:solidFill>
                  <a:schemeClr val="tx1"/>
                </a:solidFill>
                <a:effectLst/>
                <a:latin typeface="+mn-lt"/>
                <a:ea typeface="+mn-ea"/>
                <a:cs typeface="+mn-cs"/>
              </a:rPr>
              <a:t>Branding = trust</a:t>
            </a:r>
          </a:p>
          <a:p>
            <a:r>
              <a:rPr lang="en-GB" sz="1200" b="1" i="0" u="none" strike="noStrike" kern="1200" dirty="0" smtClean="0">
                <a:solidFill>
                  <a:schemeClr val="tx1"/>
                </a:solidFill>
                <a:effectLst/>
                <a:latin typeface="+mn-lt"/>
                <a:ea typeface="+mn-ea"/>
                <a:cs typeface="+mn-cs"/>
              </a:rPr>
              <a:t>Branding = reputation</a:t>
            </a:r>
          </a:p>
          <a:p>
            <a:r>
              <a:rPr lang="en-GB" sz="1200" b="1" i="0" u="none" strike="noStrike" kern="1200" dirty="0" smtClean="0">
                <a:solidFill>
                  <a:schemeClr val="tx1"/>
                </a:solidFill>
                <a:effectLst/>
                <a:latin typeface="+mn-lt"/>
                <a:ea typeface="+mn-ea"/>
                <a:cs typeface="+mn-cs"/>
              </a:rPr>
              <a:t>Branding = employees</a:t>
            </a:r>
          </a:p>
          <a:p>
            <a:r>
              <a:rPr lang="en-GB" sz="1200" b="1" i="0" u="none" strike="noStrike" kern="1200" dirty="0" smtClean="0">
                <a:solidFill>
                  <a:schemeClr val="tx1"/>
                </a:solidFill>
                <a:effectLst/>
                <a:latin typeface="+mn-lt"/>
                <a:ea typeface="+mn-ea"/>
                <a:cs typeface="+mn-cs"/>
              </a:rPr>
              <a:t>Branding adds value</a:t>
            </a:r>
          </a:p>
          <a:p>
            <a:r>
              <a:rPr lang="en-GB" sz="1200" b="1" i="0" u="none" strike="noStrike" kern="1200" dirty="0" smtClean="0">
                <a:solidFill>
                  <a:schemeClr val="tx1"/>
                </a:solidFill>
                <a:effectLst/>
                <a:latin typeface="+mn-lt"/>
                <a:ea typeface="+mn-ea"/>
                <a:cs typeface="+mn-cs"/>
              </a:rPr>
              <a:t>Branding = new customers </a:t>
            </a:r>
          </a:p>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26</a:t>
            </a:fld>
            <a:endParaRPr lang="en-GB"/>
          </a:p>
        </p:txBody>
      </p:sp>
    </p:spTree>
    <p:extLst>
      <p:ext uri="{BB962C8B-B14F-4D97-AF65-F5344CB8AC3E}">
        <p14:creationId xmlns:p14="http://schemas.microsoft.com/office/powerpoint/2010/main" val="148346503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smtClean="0">
                <a:solidFill>
                  <a:schemeClr val="tx1"/>
                </a:solidFill>
                <a:effectLst/>
                <a:latin typeface="+mn-lt"/>
                <a:ea typeface="+mn-ea"/>
                <a:cs typeface="+mn-cs"/>
              </a:rPr>
              <a:t>First Impressions</a:t>
            </a:r>
          </a:p>
          <a:p>
            <a:pPr fontAlgn="base"/>
            <a:r>
              <a:rPr lang="en-GB" sz="1200" b="0" i="0" u="none" strike="noStrike" kern="1200" dirty="0" smtClean="0">
                <a:solidFill>
                  <a:schemeClr val="tx1"/>
                </a:solidFill>
                <a:effectLst/>
                <a:latin typeface="+mn-lt"/>
                <a:ea typeface="+mn-ea"/>
                <a:cs typeface="+mn-cs"/>
              </a:rPr>
              <a:t>A business name is often your first impression with customers. They see a sign with your name, and they either remember it or they don't. Either way, this is often your first impression with business owners and investors. Investors like to select businesses for their business potential, but some have more faith in qualitative factors such as marketing and the right business name. The right business name can also help differentiate you among potential investors.</a:t>
            </a:r>
          </a:p>
          <a:p>
            <a:pPr fontAlgn="base"/>
            <a:endParaRPr lang="en-GB" sz="1200" b="0" i="0" u="none" strike="noStrike" kern="1200" dirty="0" smtClean="0">
              <a:solidFill>
                <a:schemeClr val="tx1"/>
              </a:solidFill>
              <a:effectLst/>
              <a:latin typeface="+mn-lt"/>
              <a:ea typeface="+mn-ea"/>
              <a:cs typeface="+mn-cs"/>
            </a:endParaRPr>
          </a:p>
          <a:p>
            <a:pPr fontAlgn="base"/>
            <a:r>
              <a:rPr lang="en-GB" sz="1200" b="0" i="0" u="none" strike="noStrike" kern="1200" dirty="0" smtClean="0">
                <a:solidFill>
                  <a:schemeClr val="tx1"/>
                </a:solidFill>
                <a:effectLst/>
                <a:latin typeface="+mn-lt"/>
                <a:ea typeface="+mn-ea"/>
                <a:cs typeface="+mn-cs"/>
              </a:rPr>
              <a:t>BAD NAMES FOR NURSERIES (Sioned has come across these)</a:t>
            </a:r>
          </a:p>
          <a:p>
            <a:pPr fontAlgn="base"/>
            <a:r>
              <a:rPr lang="en-GB" sz="1200" b="0" i="0" u="none" strike="noStrike" kern="1200" dirty="0" smtClean="0">
                <a:solidFill>
                  <a:schemeClr val="tx1"/>
                </a:solidFill>
                <a:effectLst/>
                <a:latin typeface="+mn-lt"/>
                <a:ea typeface="+mn-ea"/>
                <a:cs typeface="+mn-cs"/>
              </a:rPr>
              <a:t>Cheeky Monkeys </a:t>
            </a:r>
          </a:p>
          <a:p>
            <a:pPr fontAlgn="base"/>
            <a:r>
              <a:rPr lang="en-GB" sz="1200" b="0" i="0" u="none" strike="noStrike" kern="1200" dirty="0" smtClean="0">
                <a:solidFill>
                  <a:schemeClr val="tx1"/>
                </a:solidFill>
                <a:effectLst/>
                <a:latin typeface="+mn-lt"/>
                <a:ea typeface="+mn-ea"/>
                <a:cs typeface="+mn-cs"/>
              </a:rPr>
              <a:t>Little Brats Day Nursery</a:t>
            </a:r>
          </a:p>
          <a:p>
            <a:pPr fontAlgn="base"/>
            <a:r>
              <a:rPr lang="en-GB" sz="1200" b="0" i="0" u="none" strike="noStrike" kern="1200" dirty="0" smtClean="0">
                <a:solidFill>
                  <a:schemeClr val="tx1"/>
                </a:solidFill>
                <a:effectLst/>
                <a:latin typeface="+mn-lt"/>
                <a:ea typeface="+mn-ea"/>
                <a:cs typeface="+mn-cs"/>
              </a:rPr>
              <a:t>Angels and Demons Childcare</a:t>
            </a:r>
          </a:p>
          <a:p>
            <a:pPr fontAlgn="base"/>
            <a:r>
              <a:rPr lang="en-GB" sz="1200" b="0" i="0" u="none" strike="noStrike" kern="1200" dirty="0" smtClean="0">
                <a:solidFill>
                  <a:schemeClr val="tx1"/>
                </a:solidFill>
                <a:effectLst/>
                <a:latin typeface="+mn-lt"/>
                <a:ea typeface="+mn-ea"/>
                <a:cs typeface="+mn-cs"/>
              </a:rPr>
              <a:t>Little Devils Day Nursery</a:t>
            </a:r>
          </a:p>
          <a:p>
            <a:pPr fontAlgn="base"/>
            <a:r>
              <a:rPr lang="en-GB" sz="1200" b="0" i="0" u="none" strike="noStrike" kern="1200" dirty="0" smtClean="0">
                <a:solidFill>
                  <a:schemeClr val="tx1"/>
                </a:solidFill>
                <a:effectLst/>
                <a:latin typeface="+mn-lt"/>
                <a:ea typeface="+mn-ea"/>
                <a:cs typeface="+mn-cs"/>
              </a:rPr>
              <a:t>Tiaras and Tantrums Day Nursery</a:t>
            </a:r>
          </a:p>
          <a:p>
            <a:pPr fontAlgn="base"/>
            <a:endParaRPr lang="en-GB" sz="1200" b="0" i="0" u="none" strike="noStrike" kern="1200" dirty="0" smtClean="0">
              <a:solidFill>
                <a:schemeClr val="tx1"/>
              </a:solidFill>
              <a:effectLst/>
              <a:latin typeface="+mn-lt"/>
              <a:ea typeface="+mn-ea"/>
              <a:cs typeface="+mn-cs"/>
            </a:endParaRPr>
          </a:p>
          <a:p>
            <a:pPr fontAlgn="base"/>
            <a:r>
              <a:rPr lang="en-GB" sz="1200" b="0" i="0" u="none" strike="noStrike" kern="1200" dirty="0" smtClean="0">
                <a:solidFill>
                  <a:schemeClr val="tx1"/>
                </a:solidFill>
                <a:effectLst/>
                <a:latin typeface="+mn-lt"/>
                <a:ea typeface="+mn-ea"/>
                <a:cs typeface="+mn-cs"/>
              </a:rPr>
              <a:t>What the HECK??????? Would you honestly be drawn to any one of these settings with your </a:t>
            </a:r>
            <a:r>
              <a:rPr lang="en-GB" sz="1200" b="0" i="0" u="none" strike="noStrike" kern="1200" dirty="0" err="1" smtClean="0">
                <a:solidFill>
                  <a:schemeClr val="tx1"/>
                </a:solidFill>
                <a:effectLst/>
                <a:latin typeface="+mn-lt"/>
                <a:ea typeface="+mn-ea"/>
                <a:cs typeface="+mn-cs"/>
              </a:rPr>
              <a:t>newborn</a:t>
            </a:r>
            <a:r>
              <a:rPr lang="en-GB" sz="1200" b="0" i="0" u="none" strike="noStrike" kern="1200" dirty="0" smtClean="0">
                <a:solidFill>
                  <a:schemeClr val="tx1"/>
                </a:solidFill>
                <a:effectLst/>
                <a:latin typeface="+mn-lt"/>
                <a:ea typeface="+mn-ea"/>
                <a:cs typeface="+mn-cs"/>
              </a:rPr>
              <a:t> baby?? </a:t>
            </a:r>
          </a:p>
          <a:p>
            <a:pPr fontAlgn="base"/>
            <a:endParaRPr lang="en-GB" sz="1200" b="0" i="0" u="none" strike="noStrike" kern="1200" dirty="0" smtClean="0">
              <a:solidFill>
                <a:schemeClr val="tx1"/>
              </a:solidFill>
              <a:effectLst/>
              <a:latin typeface="+mn-lt"/>
              <a:ea typeface="+mn-ea"/>
              <a:cs typeface="+mn-cs"/>
            </a:endParaRPr>
          </a:p>
          <a:p>
            <a:pPr fontAlgn="base"/>
            <a:r>
              <a:rPr lang="en-GB" sz="1200" b="0" i="0" u="none" strike="noStrike" kern="1200" dirty="0" smtClean="0">
                <a:solidFill>
                  <a:schemeClr val="tx1"/>
                </a:solidFill>
                <a:effectLst/>
                <a:latin typeface="+mn-lt"/>
                <a:ea typeface="+mn-ea"/>
                <a:cs typeface="+mn-cs"/>
              </a:rPr>
              <a:t>Have you come across BAD NAMES for business and have been put off????</a:t>
            </a:r>
          </a:p>
          <a:p>
            <a:pPr fontAlgn="base"/>
            <a:endParaRPr lang="en-GB" sz="1200" b="0" i="0" u="none" strike="noStrike" kern="1200" dirty="0" smtClean="0">
              <a:solidFill>
                <a:schemeClr val="tx1"/>
              </a:solidFill>
              <a:effectLst/>
              <a:latin typeface="+mn-lt"/>
              <a:ea typeface="+mn-ea"/>
              <a:cs typeface="+mn-cs"/>
            </a:endParaRPr>
          </a:p>
          <a:p>
            <a:pPr fontAlgn="base"/>
            <a:r>
              <a:rPr lang="en-GB" sz="1200" b="0" i="0" u="none" strike="noStrike" kern="1200" dirty="0" smtClean="0">
                <a:solidFill>
                  <a:schemeClr val="tx1"/>
                </a:solidFill>
                <a:effectLst/>
                <a:latin typeface="+mn-lt"/>
                <a:ea typeface="+mn-ea"/>
                <a:cs typeface="+mn-cs"/>
              </a:rPr>
              <a:t>CONSIDER YOUR BUSINESS NAME CAREFULLY</a:t>
            </a:r>
          </a:p>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27</a:t>
            </a:fld>
            <a:endParaRPr lang="en-GB"/>
          </a:p>
        </p:txBody>
      </p:sp>
    </p:spTree>
    <p:extLst>
      <p:ext uri="{BB962C8B-B14F-4D97-AF65-F5344CB8AC3E}">
        <p14:creationId xmlns:p14="http://schemas.microsoft.com/office/powerpoint/2010/main" val="81778210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28</a:t>
            </a:fld>
            <a:endParaRPr lang="en-GB"/>
          </a:p>
        </p:txBody>
      </p:sp>
    </p:spTree>
    <p:extLst>
      <p:ext uri="{BB962C8B-B14F-4D97-AF65-F5344CB8AC3E}">
        <p14:creationId xmlns:p14="http://schemas.microsoft.com/office/powerpoint/2010/main" val="426708550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29</a:t>
            </a:fld>
            <a:endParaRPr lang="en-GB"/>
          </a:p>
        </p:txBody>
      </p:sp>
    </p:spTree>
    <p:extLst>
      <p:ext uri="{BB962C8B-B14F-4D97-AF65-F5344CB8AC3E}">
        <p14:creationId xmlns:p14="http://schemas.microsoft.com/office/powerpoint/2010/main" val="297168258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smtClean="0">
                <a:solidFill>
                  <a:schemeClr val="tx1"/>
                </a:solidFill>
                <a:effectLst/>
                <a:latin typeface="+mn-lt"/>
                <a:ea typeface="+mn-ea"/>
                <a:cs typeface="+mn-cs"/>
              </a:rPr>
              <a:t>Businesses can</a:t>
            </a:r>
            <a:r>
              <a:rPr lang="en-GB" sz="1200" b="0" i="0" u="none" strike="noStrike" kern="1200" dirty="0" smtClean="0">
                <a:solidFill>
                  <a:schemeClr val="tx1"/>
                </a:solidFill>
                <a:effectLst/>
                <a:latin typeface="+mn-lt"/>
                <a:ea typeface="+mn-ea"/>
                <a:cs typeface="+mn-cs"/>
              </a:rPr>
              <a:t> use </a:t>
            </a:r>
            <a:r>
              <a:rPr lang="en-GB" sz="1200" b="1" i="0" u="none" strike="noStrike" kern="1200" dirty="0" smtClean="0">
                <a:solidFill>
                  <a:schemeClr val="tx1"/>
                </a:solidFill>
                <a:effectLst/>
                <a:latin typeface="+mn-lt"/>
                <a:ea typeface="+mn-ea"/>
                <a:cs typeface="+mn-cs"/>
              </a:rPr>
              <a:t>design</a:t>
            </a:r>
            <a:r>
              <a:rPr lang="en-GB" sz="1200" b="0" i="0" u="none" strike="noStrike" kern="1200" dirty="0" smtClean="0">
                <a:solidFill>
                  <a:schemeClr val="tx1"/>
                </a:solidFill>
                <a:effectLst/>
                <a:latin typeface="+mn-lt"/>
                <a:ea typeface="+mn-ea"/>
                <a:cs typeface="+mn-cs"/>
              </a:rPr>
              <a:t> in a variety of ways to appeal to new customers and build new markets. These include: </a:t>
            </a:r>
            <a:r>
              <a:rPr lang="en-GB" sz="1200" b="1" i="0" u="none" strike="noStrike" kern="1200" dirty="0" smtClean="0">
                <a:solidFill>
                  <a:schemeClr val="tx1"/>
                </a:solidFill>
                <a:effectLst/>
                <a:latin typeface="+mn-lt"/>
                <a:ea typeface="+mn-ea"/>
                <a:cs typeface="+mn-cs"/>
              </a:rPr>
              <a:t>designing</a:t>
            </a:r>
            <a:r>
              <a:rPr lang="en-GB" sz="1200" b="0" i="0" u="none" strike="noStrike" kern="1200" dirty="0" smtClean="0">
                <a:solidFill>
                  <a:schemeClr val="tx1"/>
                </a:solidFill>
                <a:effectLst/>
                <a:latin typeface="+mn-lt"/>
                <a:ea typeface="+mn-ea"/>
                <a:cs typeface="+mn-cs"/>
              </a:rPr>
              <a:t> prototype products that </a:t>
            </a:r>
            <a:r>
              <a:rPr lang="en-GB" sz="1200" b="1" i="0" u="none" strike="noStrike" kern="1200" dirty="0" smtClean="0">
                <a:solidFill>
                  <a:schemeClr val="tx1"/>
                </a:solidFill>
                <a:effectLst/>
                <a:latin typeface="+mn-lt"/>
                <a:ea typeface="+mn-ea"/>
                <a:cs typeface="+mn-cs"/>
              </a:rPr>
              <a:t>can</a:t>
            </a:r>
            <a:r>
              <a:rPr lang="en-GB" sz="1200" b="0" i="0" u="none" strike="noStrike" kern="1200" dirty="0" smtClean="0">
                <a:solidFill>
                  <a:schemeClr val="tx1"/>
                </a:solidFill>
                <a:effectLst/>
                <a:latin typeface="+mn-lt"/>
                <a:ea typeface="+mn-ea"/>
                <a:cs typeface="+mn-cs"/>
              </a:rPr>
              <a:t> be used to reveal customers' needs and preferences and spark new ideas. ... developing your </a:t>
            </a:r>
            <a:r>
              <a:rPr lang="en-GB" sz="1200" b="1" i="0" u="none" strike="noStrike" kern="1200" dirty="0" smtClean="0">
                <a:solidFill>
                  <a:schemeClr val="tx1"/>
                </a:solidFill>
                <a:effectLst/>
                <a:latin typeface="+mn-lt"/>
                <a:ea typeface="+mn-ea"/>
                <a:cs typeface="+mn-cs"/>
              </a:rPr>
              <a:t>business</a:t>
            </a:r>
            <a:r>
              <a:rPr lang="en-GB" sz="1200" b="0" i="0" u="none" strike="noStrike" kern="1200" dirty="0" smtClean="0">
                <a:solidFill>
                  <a:schemeClr val="tx1"/>
                </a:solidFill>
                <a:effectLst/>
                <a:latin typeface="+mn-lt"/>
                <a:ea typeface="+mn-ea"/>
                <a:cs typeface="+mn-cs"/>
              </a:rPr>
              <a:t>' brand through packaging, graphics and customer communication.</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30</a:t>
            </a:fld>
            <a:endParaRPr lang="en-GB"/>
          </a:p>
        </p:txBody>
      </p:sp>
    </p:spTree>
    <p:extLst>
      <p:ext uri="{BB962C8B-B14F-4D97-AF65-F5344CB8AC3E}">
        <p14:creationId xmlns:p14="http://schemas.microsoft.com/office/powerpoint/2010/main" val="111053347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An </a:t>
            </a:r>
            <a:r>
              <a:rPr lang="en-GB" sz="1200" b="1" i="0" u="none" strike="noStrike" kern="1200" dirty="0" smtClean="0">
                <a:solidFill>
                  <a:schemeClr val="tx1"/>
                </a:solidFill>
                <a:effectLst/>
                <a:latin typeface="+mn-lt"/>
                <a:ea typeface="+mn-ea"/>
                <a:cs typeface="+mn-cs"/>
              </a:rPr>
              <a:t>ethos</a:t>
            </a:r>
            <a:r>
              <a:rPr lang="en-GB" sz="1200" b="0" i="0" u="none" strike="noStrike" kern="1200" dirty="0" smtClean="0">
                <a:solidFill>
                  <a:schemeClr val="tx1"/>
                </a:solidFill>
                <a:effectLst/>
                <a:latin typeface="+mn-lt"/>
                <a:ea typeface="+mn-ea"/>
                <a:cs typeface="+mn-cs"/>
              </a:rPr>
              <a:t> is the set of </a:t>
            </a:r>
            <a:r>
              <a:rPr lang="en-GB" sz="1200" b="0" i="0" u="none" strike="noStrike" kern="1200" dirty="0" smtClean="0">
                <a:solidFill>
                  <a:schemeClr val="tx1"/>
                </a:solidFill>
                <a:effectLst/>
                <a:latin typeface="+mn-lt"/>
                <a:ea typeface="+mn-ea"/>
                <a:cs typeface="+mn-cs"/>
                <a:hlinkClick r:id="rId3" tooltip="Definition of ideas"/>
              </a:rPr>
              <a:t>ideas</a:t>
            </a:r>
            <a:r>
              <a:rPr lang="en-GB" sz="1200" b="0" i="0" u="none" strike="noStrike" kern="1200" dirty="0" smtClean="0">
                <a:solidFill>
                  <a:schemeClr val="tx1"/>
                </a:solidFill>
                <a:effectLst/>
                <a:latin typeface="+mn-lt"/>
                <a:ea typeface="+mn-ea"/>
                <a:cs typeface="+mn-cs"/>
              </a:rPr>
              <a:t> and attitudes that is </a:t>
            </a:r>
            <a:r>
              <a:rPr lang="en-GB" sz="1200" b="0" i="0" u="none" strike="noStrike" kern="1200" dirty="0" smtClean="0">
                <a:solidFill>
                  <a:schemeClr val="tx1"/>
                </a:solidFill>
                <a:effectLst/>
                <a:latin typeface="+mn-lt"/>
                <a:ea typeface="+mn-ea"/>
                <a:cs typeface="+mn-cs"/>
                <a:hlinkClick r:id="rId4" tooltip="Definition of associated"/>
              </a:rPr>
              <a:t>associated</a:t>
            </a:r>
            <a:r>
              <a:rPr lang="en-GB" sz="1200" b="0" i="0" u="none" strike="noStrike" kern="1200" dirty="0" smtClean="0">
                <a:solidFill>
                  <a:schemeClr val="tx1"/>
                </a:solidFill>
                <a:effectLst/>
                <a:latin typeface="+mn-lt"/>
                <a:ea typeface="+mn-ea"/>
                <a:cs typeface="+mn-cs"/>
              </a:rPr>
              <a:t> with a particular group of people or a particular type of activity.</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31</a:t>
            </a:fld>
            <a:endParaRPr lang="en-GB"/>
          </a:p>
        </p:txBody>
      </p:sp>
    </p:spTree>
    <p:extLst>
      <p:ext uri="{BB962C8B-B14F-4D97-AF65-F5344CB8AC3E}">
        <p14:creationId xmlns:p14="http://schemas.microsoft.com/office/powerpoint/2010/main" val="215549414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33</a:t>
            </a:fld>
            <a:endParaRPr lang="en-GB"/>
          </a:p>
        </p:txBody>
      </p:sp>
    </p:spTree>
    <p:extLst>
      <p:ext uri="{BB962C8B-B14F-4D97-AF65-F5344CB8AC3E}">
        <p14:creationId xmlns:p14="http://schemas.microsoft.com/office/powerpoint/2010/main" val="230201306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35</a:t>
            </a:fld>
            <a:endParaRPr lang="en-GB"/>
          </a:p>
        </p:txBody>
      </p:sp>
    </p:spTree>
    <p:extLst>
      <p:ext uri="{BB962C8B-B14F-4D97-AF65-F5344CB8AC3E}">
        <p14:creationId xmlns:p14="http://schemas.microsoft.com/office/powerpoint/2010/main" val="217670732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Initial costs:</a:t>
            </a:r>
          </a:p>
          <a:p>
            <a:r>
              <a:rPr lang="en-GB" dirty="0" smtClean="0"/>
              <a:t>Finding suitable premises – this could be rental, lease, mortgage</a:t>
            </a:r>
          </a:p>
          <a:p>
            <a:r>
              <a:rPr lang="en-GB" dirty="0" smtClean="0"/>
              <a:t>Adapting the building to meet CIW requirements – this could just be cosmetic, but can often involve structural </a:t>
            </a:r>
            <a:r>
              <a:rPr lang="en-GB" dirty="0" err="1" smtClean="0"/>
              <a:t>adaprtaptions</a:t>
            </a:r>
            <a:r>
              <a:rPr lang="en-GB" dirty="0" smtClean="0"/>
              <a:t> such as toilets and milk kitchens etc.</a:t>
            </a:r>
          </a:p>
          <a:p>
            <a:endParaRPr lang="en-GB" dirty="0" smtClean="0"/>
          </a:p>
          <a:p>
            <a:r>
              <a:rPr lang="en-GB" dirty="0" smtClean="0"/>
              <a:t>Marketing – how would you let people know that you were opening? Is this costly? Advertisements? Flyers or just FB?</a:t>
            </a:r>
          </a:p>
          <a:p>
            <a:endParaRPr lang="en-GB" dirty="0" smtClean="0"/>
          </a:p>
          <a:p>
            <a:r>
              <a:rPr lang="en-GB" dirty="0" smtClean="0"/>
              <a:t>Equipping the setting – from equipment to resources – this initial cost can be high. For example – one of the most expensive rooms in the nursery could actually be the catering kitchen.</a:t>
            </a:r>
          </a:p>
          <a:p>
            <a:endParaRPr lang="en-GB" dirty="0" smtClean="0"/>
          </a:p>
          <a:p>
            <a:r>
              <a:rPr lang="en-GB" dirty="0" smtClean="0"/>
              <a:t>Outdoors – safety – fire doors – signage for fire exits/fire extinguishers</a:t>
            </a:r>
          </a:p>
          <a:p>
            <a:endParaRPr lang="en-GB" dirty="0" smtClean="0"/>
          </a:p>
          <a:p>
            <a:r>
              <a:rPr lang="en-GB" dirty="0" smtClean="0"/>
              <a:t>Insurances</a:t>
            </a:r>
          </a:p>
          <a:p>
            <a:r>
              <a:rPr lang="en-GB" dirty="0" smtClean="0"/>
              <a:t>Signage</a:t>
            </a:r>
          </a:p>
          <a:p>
            <a:r>
              <a:rPr lang="en-GB" dirty="0" smtClean="0"/>
              <a:t>Uniforms</a:t>
            </a:r>
          </a:p>
          <a:p>
            <a:r>
              <a:rPr lang="en-GB" dirty="0" smtClean="0"/>
              <a:t>The Brand – establishing the logo/design/creating the ethos. </a:t>
            </a:r>
          </a:p>
          <a:p>
            <a:endParaRPr lang="en-GB" dirty="0" smtClean="0"/>
          </a:p>
          <a:p>
            <a:endParaRPr lang="en-GB" dirty="0" smtClean="0"/>
          </a:p>
          <a:p>
            <a:r>
              <a:rPr lang="en-GB" dirty="0" smtClean="0"/>
              <a:t>Floor space:</a:t>
            </a:r>
          </a:p>
          <a:p>
            <a:r>
              <a:rPr lang="en-GB" dirty="0" smtClean="0"/>
              <a:t>40 </a:t>
            </a:r>
            <a:r>
              <a:rPr lang="en-GB" dirty="0" err="1" smtClean="0"/>
              <a:t>sq</a:t>
            </a:r>
            <a:r>
              <a:rPr lang="en-GB" dirty="0" smtClean="0"/>
              <a:t> feet per child 0-2yrs</a:t>
            </a:r>
          </a:p>
          <a:p>
            <a:r>
              <a:rPr lang="en-GB" dirty="0" smtClean="0"/>
              <a:t>30sq feet per child 2-3yrs</a:t>
            </a:r>
          </a:p>
          <a:p>
            <a:r>
              <a:rPr lang="en-GB" dirty="0" smtClean="0"/>
              <a:t>25 sg feet per child 3+ years</a:t>
            </a:r>
          </a:p>
          <a:p>
            <a:endParaRPr lang="en-GB" dirty="0" smtClean="0"/>
          </a:p>
          <a:p>
            <a:r>
              <a:rPr lang="en-GB" dirty="0" smtClean="0"/>
              <a:t>Ratios:</a:t>
            </a:r>
          </a:p>
          <a:p>
            <a:r>
              <a:rPr lang="en-GB" dirty="0" smtClean="0"/>
              <a:t>0-2yrs 1 adult to 3 children</a:t>
            </a:r>
          </a:p>
          <a:p>
            <a:r>
              <a:rPr lang="en-GB" dirty="0" smtClean="0"/>
              <a:t>2-3yrs 1 adult to 4 children</a:t>
            </a:r>
          </a:p>
          <a:p>
            <a:r>
              <a:rPr lang="en-GB" dirty="0" smtClean="0"/>
              <a:t>3+ years 1 adult to 8 children</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37</a:t>
            </a:fld>
            <a:endParaRPr lang="en-GB"/>
          </a:p>
        </p:txBody>
      </p:sp>
    </p:spTree>
    <p:extLst>
      <p:ext uri="{BB962C8B-B14F-4D97-AF65-F5344CB8AC3E}">
        <p14:creationId xmlns:p14="http://schemas.microsoft.com/office/powerpoint/2010/main" val="144629832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38</a:t>
            </a:fld>
            <a:endParaRPr lang="en-GB"/>
          </a:p>
        </p:txBody>
      </p:sp>
    </p:spTree>
    <p:extLst>
      <p:ext uri="{BB962C8B-B14F-4D97-AF65-F5344CB8AC3E}">
        <p14:creationId xmlns:p14="http://schemas.microsoft.com/office/powerpoint/2010/main" val="424858190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39</a:t>
            </a:fld>
            <a:endParaRPr lang="en-GB"/>
          </a:p>
        </p:txBody>
      </p:sp>
    </p:spTree>
    <p:extLst>
      <p:ext uri="{BB962C8B-B14F-4D97-AF65-F5344CB8AC3E}">
        <p14:creationId xmlns:p14="http://schemas.microsoft.com/office/powerpoint/2010/main" val="128891717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40</a:t>
            </a:fld>
            <a:endParaRPr lang="en-GB"/>
          </a:p>
        </p:txBody>
      </p:sp>
    </p:spTree>
    <p:extLst>
      <p:ext uri="{BB962C8B-B14F-4D97-AF65-F5344CB8AC3E}">
        <p14:creationId xmlns:p14="http://schemas.microsoft.com/office/powerpoint/2010/main" val="113907074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41</a:t>
            </a:fld>
            <a:endParaRPr lang="en-GB"/>
          </a:p>
        </p:txBody>
      </p:sp>
    </p:spTree>
    <p:extLst>
      <p:ext uri="{BB962C8B-B14F-4D97-AF65-F5344CB8AC3E}">
        <p14:creationId xmlns:p14="http://schemas.microsoft.com/office/powerpoint/2010/main" val="287454627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42</a:t>
            </a:fld>
            <a:endParaRPr lang="en-GB"/>
          </a:p>
        </p:txBody>
      </p:sp>
    </p:spTree>
    <p:extLst>
      <p:ext uri="{BB962C8B-B14F-4D97-AF65-F5344CB8AC3E}">
        <p14:creationId xmlns:p14="http://schemas.microsoft.com/office/powerpoint/2010/main" val="318337972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43</a:t>
            </a:fld>
            <a:endParaRPr lang="en-GB"/>
          </a:p>
        </p:txBody>
      </p:sp>
    </p:spTree>
    <p:extLst>
      <p:ext uri="{BB962C8B-B14F-4D97-AF65-F5344CB8AC3E}">
        <p14:creationId xmlns:p14="http://schemas.microsoft.com/office/powerpoint/2010/main" val="106990250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084FE0-78DB-4804-A96B-AC45080AD220}" type="slidenum">
              <a:rPr lang="en-GB" smtClean="0"/>
              <a:t>44</a:t>
            </a:fld>
            <a:endParaRPr lang="en-GB"/>
          </a:p>
        </p:txBody>
      </p:sp>
    </p:spTree>
    <p:extLst>
      <p:ext uri="{BB962C8B-B14F-4D97-AF65-F5344CB8AC3E}">
        <p14:creationId xmlns:p14="http://schemas.microsoft.com/office/powerpoint/2010/main" val="258452370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45</a:t>
            </a:fld>
            <a:endParaRPr lang="en-GB"/>
          </a:p>
        </p:txBody>
      </p:sp>
    </p:spTree>
    <p:extLst>
      <p:ext uri="{BB962C8B-B14F-4D97-AF65-F5344CB8AC3E}">
        <p14:creationId xmlns:p14="http://schemas.microsoft.com/office/powerpoint/2010/main" val="41437063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26/04/2019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26/04/2019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26/04/2019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26/04/2019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26/04/2019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26/04/2019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26/04/2019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26/04/2019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26/04/2019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26/04/2019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26/04/2019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26/04/2019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8" Type="http://schemas.openxmlformats.org/officeDocument/2006/relationships/image" Target="../media/image11.jpg"/><Relationship Id="rId13" Type="http://schemas.openxmlformats.org/officeDocument/2006/relationships/image" Target="../media/image16.jpg"/><Relationship Id="rId3" Type="http://schemas.openxmlformats.org/officeDocument/2006/relationships/image" Target="../media/image6.jpg"/><Relationship Id="rId7" Type="http://schemas.openxmlformats.org/officeDocument/2006/relationships/image" Target="../media/image10.gif"/><Relationship Id="rId12" Type="http://schemas.openxmlformats.org/officeDocument/2006/relationships/image" Target="../media/image15.jp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9.png"/><Relationship Id="rId11" Type="http://schemas.openxmlformats.org/officeDocument/2006/relationships/image" Target="../media/image14.jpg"/><Relationship Id="rId5" Type="http://schemas.openxmlformats.org/officeDocument/2006/relationships/image" Target="../media/image8.jpg"/><Relationship Id="rId10" Type="http://schemas.openxmlformats.org/officeDocument/2006/relationships/image" Target="../media/image13.png"/><Relationship Id="rId4" Type="http://schemas.openxmlformats.org/officeDocument/2006/relationships/image" Target="../media/image7.jpg"/><Relationship Id="rId9" Type="http://schemas.openxmlformats.org/officeDocument/2006/relationships/image" Target="../media/image12.jpg"/><Relationship Id="rId14" Type="http://schemas.openxmlformats.org/officeDocument/2006/relationships/image" Target="../media/image17.jpe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18.emf"/><Relationship Id="rId5" Type="http://schemas.openxmlformats.org/officeDocument/2006/relationships/oleObject" Target="../embeddings/Microsoft_Excel_97-2003_Worksheet1.xls"/><Relationship Id="rId4" Type="http://schemas.openxmlformats.org/officeDocument/2006/relationships/oleObject" Target="../embeddings/oleObject1.bin"/></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altLang="en-US" b="1" dirty="0" smtClean="0">
                <a:solidFill>
                  <a:schemeClr val="bg1"/>
                </a:solidFill>
                <a:latin typeface="Arial" panose="020B0604020202020204" pitchFamily="34" charset="0"/>
                <a:cs typeface="Arial" panose="020B0604020202020204" pitchFamily="34" charset="0"/>
              </a:rPr>
              <a:t>EAEE6004/C</a:t>
            </a:r>
            <a:r>
              <a:rPr lang="en-US" altLang="en-US" b="1" dirty="0">
                <a:solidFill>
                  <a:schemeClr val="bg1"/>
                </a:solidFill>
                <a:latin typeface="Arial" panose="020B0604020202020204" pitchFamily="34" charset="0"/>
                <a:cs typeface="Arial" panose="020B0604020202020204" pitchFamily="34" charset="0"/>
              </a:rPr>
              <a:t/>
            </a:r>
            <a:br>
              <a:rPr lang="en-US" altLang="en-US" b="1" dirty="0">
                <a:solidFill>
                  <a:schemeClr val="bg1"/>
                </a:solidFill>
                <a:latin typeface="Arial" panose="020B0604020202020204" pitchFamily="34" charset="0"/>
                <a:cs typeface="Arial" panose="020B0604020202020204" pitchFamily="34" charset="0"/>
              </a:rPr>
            </a:br>
            <a:r>
              <a:rPr lang="cy-GB" b="1" dirty="0" smtClean="0">
                <a:solidFill>
                  <a:schemeClr val="bg1"/>
                </a:solidFill>
                <a:latin typeface="Arial" panose="020B0604020202020204" pitchFamily="34" charset="0"/>
                <a:cs typeface="Arial" panose="020B0604020202020204" pitchFamily="34" charset="0"/>
              </a:rPr>
              <a:t>Sgiliau </a:t>
            </a:r>
            <a:r>
              <a:rPr lang="cy-GB" b="1" dirty="0">
                <a:solidFill>
                  <a:schemeClr val="bg1"/>
                </a:solidFill>
                <a:latin typeface="Arial" panose="020B0604020202020204" pitchFamily="34" charset="0"/>
                <a:cs typeface="Arial" panose="020B0604020202020204" pitchFamily="34" charset="0"/>
              </a:rPr>
              <a:t>arwain mewn </a:t>
            </a:r>
            <a:r>
              <a:rPr lang="cy-GB" b="1" dirty="0" smtClean="0">
                <a:solidFill>
                  <a:schemeClr val="bg1"/>
                </a:solidFill>
                <a:latin typeface="Arial" panose="020B0604020202020204" pitchFamily="34" charset="0"/>
                <a:cs typeface="Arial" panose="020B0604020202020204" pitchFamily="34" charset="0"/>
              </a:rPr>
              <a:t>entrepreneuriaeth</a:t>
            </a:r>
            <a:r>
              <a:rPr lang="cy-GB" altLang="en-US" b="1" dirty="0">
                <a:solidFill>
                  <a:schemeClr val="bg1"/>
                </a:solidFill>
                <a:latin typeface="Arial" panose="020B0604020202020204" pitchFamily="34" charset="0"/>
                <a:cs typeface="Arial" panose="020B0604020202020204" pitchFamily="34" charset="0"/>
              </a:rPr>
              <a:t/>
            </a:r>
            <a:br>
              <a:rPr lang="cy-GB" altLang="en-US" b="1" dirty="0">
                <a:solidFill>
                  <a:schemeClr val="bg1"/>
                </a:solidFill>
                <a:latin typeface="Arial" panose="020B0604020202020204" pitchFamily="34" charset="0"/>
                <a:cs typeface="Arial" panose="020B0604020202020204" pitchFamily="34" charset="0"/>
              </a:rPr>
            </a:br>
            <a:r>
              <a:rPr lang="cy-GB" altLang="en-US" b="1" dirty="0" smtClean="0">
                <a:solidFill>
                  <a:schemeClr val="bg1"/>
                </a:solidFill>
                <a:latin typeface="Arial" panose="020B0604020202020204" pitchFamily="34" charset="0"/>
                <a:cs typeface="Arial" panose="020B0604020202020204" pitchFamily="34" charset="0"/>
              </a:rPr>
              <a:t/>
            </a:r>
            <a:br>
              <a:rPr lang="cy-GB" altLang="en-US" b="1" dirty="0" smtClean="0">
                <a:solidFill>
                  <a:schemeClr val="bg1"/>
                </a:solidFill>
                <a:latin typeface="Arial" panose="020B0604020202020204" pitchFamily="34" charset="0"/>
                <a:cs typeface="Arial" panose="020B0604020202020204" pitchFamily="34" charset="0"/>
              </a:rPr>
            </a:br>
            <a:r>
              <a:rPr lang="en-GB" altLang="en-US" b="1" dirty="0" smtClean="0">
                <a:solidFill>
                  <a:schemeClr val="bg1"/>
                </a:solidFill>
                <a:latin typeface="Arial" panose="020B0604020202020204" pitchFamily="34" charset="0"/>
                <a:cs typeface="Arial" panose="020B0604020202020204" pitchFamily="34" charset="0"/>
              </a:rPr>
              <a:t>Leadership skills in entrepreneurship  </a:t>
            </a:r>
            <a:endParaRPr lang="en-GB" b="1" dirty="0">
              <a:solidFill>
                <a:schemeClr val="bg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a:lstStyle/>
          <a:p>
            <a:endParaRPr lang="en-GB" dirty="0" smtClean="0"/>
          </a:p>
          <a:p>
            <a:endParaRPr lang="en-GB" b="1" dirty="0" smtClean="0">
              <a:solidFill>
                <a:schemeClr val="bg1"/>
              </a:solidFill>
            </a:endParaRPr>
          </a:p>
          <a:p>
            <a:r>
              <a:rPr lang="en-GB" b="1" dirty="0" err="1" smtClean="0">
                <a:solidFill>
                  <a:schemeClr val="bg1"/>
                </a:solidFill>
                <a:latin typeface="Arial" panose="020B0604020202020204" pitchFamily="34" charset="0"/>
                <a:cs typeface="Arial" panose="020B0604020202020204" pitchFamily="34" charset="0"/>
              </a:rPr>
              <a:t>Darlith</a:t>
            </a:r>
            <a:r>
              <a:rPr lang="en-GB" b="1" dirty="0" smtClean="0">
                <a:solidFill>
                  <a:schemeClr val="bg1"/>
                </a:solidFill>
                <a:latin typeface="Arial" panose="020B0604020202020204" pitchFamily="34" charset="0"/>
                <a:cs typeface="Arial" panose="020B0604020202020204" pitchFamily="34" charset="0"/>
              </a:rPr>
              <a:t>/Lecture 5</a:t>
            </a:r>
            <a:endParaRPr lang="en-GB"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1625984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latin typeface="Arial" panose="020B0604020202020204" pitchFamily="34" charset="0"/>
                <a:cs typeface="Arial" panose="020B0604020202020204" pitchFamily="34" charset="0"/>
              </a:rPr>
              <a:t>Sgiliau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Cyflogadwyedd</a:t>
            </a:r>
            <a:r>
              <a:rPr lang="en-GB" dirty="0" smtClean="0">
                <a:latin typeface="Arial" panose="020B0604020202020204" pitchFamily="34" charset="0"/>
                <a:cs typeface="Arial" panose="020B0604020202020204" pitchFamily="34" charset="0"/>
              </a:rPr>
              <a:t/>
            </a:r>
            <a:br>
              <a:rPr lang="en-GB" dirty="0" smtClean="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Employability Skills</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1"/>
          </p:nvPr>
        </p:nvSpPr>
        <p:spPr/>
        <p:txBody>
          <a:bodyPr>
            <a:normAutofit fontScale="92500" lnSpcReduction="10000"/>
          </a:bodyPr>
          <a:lstStyle/>
          <a:p>
            <a:r>
              <a:rPr lang="en-GB" dirty="0" err="1" smtClean="0"/>
              <a:t>Cyfrifoldeb</a:t>
            </a:r>
            <a:r>
              <a:rPr lang="en-GB" dirty="0" smtClean="0"/>
              <a:t> ac </a:t>
            </a:r>
            <a:r>
              <a:rPr lang="en-GB" dirty="0" err="1" smtClean="0"/>
              <a:t>ymwybyddiaeth</a:t>
            </a:r>
            <a:r>
              <a:rPr lang="en-GB" dirty="0" smtClean="0"/>
              <a:t> </a:t>
            </a:r>
            <a:r>
              <a:rPr lang="en-GB" dirty="0" err="1" smtClean="0"/>
              <a:t>personol</a:t>
            </a:r>
            <a:endParaRPr lang="en-GB" dirty="0" smtClean="0"/>
          </a:p>
          <a:p>
            <a:r>
              <a:rPr lang="en-GB" dirty="0" err="1" smtClean="0"/>
              <a:t>Dyfeisgarwch</a:t>
            </a:r>
            <a:endParaRPr lang="en-GB" dirty="0" smtClean="0"/>
          </a:p>
          <a:p>
            <a:r>
              <a:rPr lang="en-GB" dirty="0" err="1" smtClean="0"/>
              <a:t>Cymhelliant</a:t>
            </a:r>
            <a:endParaRPr lang="en-GB" dirty="0" smtClean="0"/>
          </a:p>
          <a:p>
            <a:r>
              <a:rPr lang="en-GB" dirty="0" err="1" smtClean="0"/>
              <a:t>Dychymyg</a:t>
            </a:r>
            <a:endParaRPr lang="en-GB" dirty="0" smtClean="0"/>
          </a:p>
          <a:p>
            <a:r>
              <a:rPr lang="en-GB" dirty="0" err="1" smtClean="0"/>
              <a:t>Creadigedd</a:t>
            </a:r>
            <a:endParaRPr lang="en-GB" dirty="0" smtClean="0"/>
          </a:p>
          <a:p>
            <a:r>
              <a:rPr lang="en-GB" dirty="0" err="1" smtClean="0"/>
              <a:t>Hyblygrwydd</a:t>
            </a:r>
            <a:endParaRPr lang="en-GB" dirty="0" smtClean="0"/>
          </a:p>
          <a:p>
            <a:r>
              <a:rPr lang="en-GB" dirty="0" err="1" smtClean="0"/>
              <a:t>Datrys</a:t>
            </a:r>
            <a:r>
              <a:rPr lang="en-GB" dirty="0" smtClean="0"/>
              <a:t> </a:t>
            </a:r>
            <a:r>
              <a:rPr lang="en-GB" dirty="0" err="1" smtClean="0"/>
              <a:t>problemau</a:t>
            </a:r>
            <a:endParaRPr lang="en-GB" dirty="0"/>
          </a:p>
        </p:txBody>
      </p:sp>
      <p:sp>
        <p:nvSpPr>
          <p:cNvPr id="5" name="Content Placeholder 4"/>
          <p:cNvSpPr>
            <a:spLocks noGrp="1"/>
          </p:cNvSpPr>
          <p:nvPr>
            <p:ph sz="half" idx="2"/>
          </p:nvPr>
        </p:nvSpPr>
        <p:spPr/>
        <p:txBody>
          <a:bodyPr>
            <a:normAutofit fontScale="92500" lnSpcReduction="10000"/>
          </a:bodyPr>
          <a:lstStyle/>
          <a:p>
            <a:r>
              <a:rPr lang="en-GB" altLang="en-US" dirty="0">
                <a:latin typeface="Arial" panose="020B0604020202020204" pitchFamily="34" charset="0"/>
                <a:cs typeface="Arial" panose="020B0604020202020204" pitchFamily="34" charset="0"/>
              </a:rPr>
              <a:t>Personal responsibility and awareness</a:t>
            </a:r>
            <a:endParaRPr lang="en-US" altLang="en-US"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Innovation</a:t>
            </a:r>
          </a:p>
          <a:p>
            <a:r>
              <a:rPr lang="en-GB" dirty="0" smtClean="0">
                <a:latin typeface="Arial" panose="020B0604020202020204" pitchFamily="34" charset="0"/>
                <a:cs typeface="Arial" panose="020B0604020202020204" pitchFamily="34" charset="0"/>
              </a:rPr>
              <a:t>Motivation</a:t>
            </a:r>
          </a:p>
          <a:p>
            <a:r>
              <a:rPr lang="en-GB" dirty="0" smtClean="0">
                <a:latin typeface="Arial" panose="020B0604020202020204" pitchFamily="34" charset="0"/>
                <a:cs typeface="Arial" panose="020B0604020202020204" pitchFamily="34" charset="0"/>
              </a:rPr>
              <a:t>Imagination</a:t>
            </a:r>
          </a:p>
          <a:p>
            <a:r>
              <a:rPr lang="en-GB" dirty="0" smtClean="0">
                <a:latin typeface="Arial" panose="020B0604020202020204" pitchFamily="34" charset="0"/>
                <a:cs typeface="Arial" panose="020B0604020202020204" pitchFamily="34" charset="0"/>
              </a:rPr>
              <a:t>Creativity</a:t>
            </a:r>
          </a:p>
          <a:p>
            <a:r>
              <a:rPr lang="en-GB" dirty="0" smtClean="0">
                <a:latin typeface="Arial" panose="020B0604020202020204" pitchFamily="34" charset="0"/>
                <a:cs typeface="Arial" panose="020B0604020202020204" pitchFamily="34" charset="0"/>
              </a:rPr>
              <a:t>Flexibility</a:t>
            </a:r>
          </a:p>
          <a:p>
            <a:r>
              <a:rPr lang="en-GB" dirty="0" smtClean="0">
                <a:latin typeface="Arial" panose="020B0604020202020204" pitchFamily="34" charset="0"/>
                <a:cs typeface="Arial" panose="020B0604020202020204" pitchFamily="34" charset="0"/>
              </a:rPr>
              <a:t>Problem solving</a:t>
            </a:r>
          </a:p>
          <a:p>
            <a:endParaRPr lang="en-GB" dirty="0"/>
          </a:p>
        </p:txBody>
      </p:sp>
    </p:spTree>
    <p:extLst>
      <p:ext uri="{BB962C8B-B14F-4D97-AF65-F5344CB8AC3E}">
        <p14:creationId xmlns:p14="http://schemas.microsoft.com/office/powerpoint/2010/main" val="257468257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t>Deilliannau</a:t>
            </a:r>
            <a:r>
              <a:rPr lang="en-GB" dirty="0" smtClean="0"/>
              <a:t> </a:t>
            </a:r>
            <a:r>
              <a:rPr lang="en-GB" dirty="0" err="1" smtClean="0"/>
              <a:t>Dysgu</a:t>
            </a:r>
            <a:endParaRPr lang="en-GB" dirty="0"/>
          </a:p>
        </p:txBody>
      </p:sp>
      <p:sp>
        <p:nvSpPr>
          <p:cNvPr id="5" name="Content Placeholder 4"/>
          <p:cNvSpPr>
            <a:spLocks noGrp="1"/>
          </p:cNvSpPr>
          <p:nvPr>
            <p:ph idx="1"/>
          </p:nvPr>
        </p:nvSpPr>
        <p:spPr>
          <a:ln>
            <a:solidFill>
              <a:schemeClr val="accent2">
                <a:lumMod val="20000"/>
                <a:lumOff val="80000"/>
              </a:schemeClr>
            </a:solidFill>
          </a:ln>
        </p:spPr>
        <p:txBody>
          <a:bodyPr>
            <a:normAutofit fontScale="77500" lnSpcReduction="20000"/>
          </a:bodyPr>
          <a:lstStyle/>
          <a:p>
            <a:pPr lvl="0" fontAlgn="base" hangingPunct="0"/>
            <a:r>
              <a:rPr lang="cy-GB" dirty="0"/>
              <a:t>ymchwilio a dangos dadansoddiad beirniadol o egwyddorion sgiliau arwain effeithiol ac arfer da gyda chysylltiadau ag </a:t>
            </a:r>
            <a:r>
              <a:rPr lang="cy-GB" b="1" dirty="0"/>
              <a:t>entrepreneuriaeth ac arloesi</a:t>
            </a:r>
            <a:r>
              <a:rPr lang="cy-GB" dirty="0"/>
              <a:t>;</a:t>
            </a:r>
            <a:endParaRPr lang="en-GB" dirty="0"/>
          </a:p>
          <a:p>
            <a:pPr lvl="0" fontAlgn="base" hangingPunct="0"/>
            <a:r>
              <a:rPr lang="cy-GB" dirty="0"/>
              <a:t>gwerthuso’n feirniadol athroniaeth </a:t>
            </a:r>
            <a:r>
              <a:rPr lang="cy-GB" b="1" dirty="0"/>
              <a:t>meithrin a chynnal partneriaethau llwyddiannus </a:t>
            </a:r>
            <a:r>
              <a:rPr lang="cy-GB" dirty="0"/>
              <a:t>gyda </a:t>
            </a:r>
            <a:r>
              <a:rPr lang="cy-GB" b="1" dirty="0" err="1"/>
              <a:t>rhanddeiliaid</a:t>
            </a:r>
            <a:r>
              <a:rPr lang="cy-GB" b="1" dirty="0"/>
              <a:t> ac asiantaethau allanol; </a:t>
            </a:r>
            <a:endParaRPr lang="cy-GB" b="1" dirty="0" smtClean="0"/>
          </a:p>
          <a:p>
            <a:pPr fontAlgn="base" hangingPunct="0"/>
            <a:r>
              <a:rPr lang="cy-GB" dirty="0"/>
              <a:t>dadansoddi’n feirniadol ddulliau ac ymagweddau at </a:t>
            </a:r>
            <a:r>
              <a:rPr lang="cy-GB" b="1" dirty="0"/>
              <a:t>gynlluniau busnes a marchnata, dadansoddi ariannol, rhagolygon cyllideb, rheoli risg a chynllunio strategol</a:t>
            </a:r>
            <a:r>
              <a:rPr lang="cy-GB" dirty="0"/>
              <a:t> o fewn lleoliadau blynyddoedd cynnar;</a:t>
            </a:r>
            <a:endParaRPr lang="en-GB" dirty="0"/>
          </a:p>
          <a:p>
            <a:pPr lvl="0" fontAlgn="base" hangingPunct="0"/>
            <a:endParaRPr lang="cy-GB" b="1" dirty="0" smtClean="0"/>
          </a:p>
          <a:p>
            <a:pPr lvl="0" fontAlgn="base" hangingPunct="0"/>
            <a:endParaRPr lang="en-GB" b="1" dirty="0"/>
          </a:p>
          <a:p>
            <a:endParaRPr lang="en-GB" dirty="0"/>
          </a:p>
        </p:txBody>
      </p:sp>
    </p:spTree>
    <p:extLst>
      <p:ext uri="{BB962C8B-B14F-4D97-AF65-F5344CB8AC3E}">
        <p14:creationId xmlns:p14="http://schemas.microsoft.com/office/powerpoint/2010/main" val="319819240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idx="1"/>
          </p:nvPr>
        </p:nvSpPr>
        <p:spPr/>
        <p:txBody>
          <a:bodyPr>
            <a:normAutofit fontScale="77500" lnSpcReduction="20000"/>
          </a:bodyPr>
          <a:lstStyle/>
          <a:p>
            <a:pPr lvl="0" hangingPunct="0"/>
            <a:r>
              <a:rPr lang="en-GB" dirty="0"/>
              <a:t>research and demonstrate a critical analysis of the principles of effective leadership skills and good practice with links to </a:t>
            </a:r>
            <a:r>
              <a:rPr lang="en-GB" b="1" dirty="0"/>
              <a:t>entrepreneurship and innovation</a:t>
            </a:r>
            <a:r>
              <a:rPr lang="en-GB" dirty="0"/>
              <a:t>;</a:t>
            </a:r>
          </a:p>
          <a:p>
            <a:pPr lvl="0" hangingPunct="0"/>
            <a:r>
              <a:rPr lang="en-GB" dirty="0"/>
              <a:t>critically evaluate the </a:t>
            </a:r>
            <a:r>
              <a:rPr lang="en-GB" b="1" dirty="0"/>
              <a:t>philosophy of building and sustaining successful partnerships </a:t>
            </a:r>
            <a:r>
              <a:rPr lang="en-GB" dirty="0"/>
              <a:t>with stakeholders and external agencies; </a:t>
            </a:r>
            <a:endParaRPr lang="en-GB" dirty="0" smtClean="0"/>
          </a:p>
          <a:p>
            <a:pPr hangingPunct="0"/>
            <a:r>
              <a:rPr lang="en-GB" dirty="0"/>
              <a:t>critically analyse methods and approaches to </a:t>
            </a:r>
            <a:r>
              <a:rPr lang="en-GB" b="1" dirty="0"/>
              <a:t>business and marketing plans, financial analysis, budget forecasts, risk management and  strategic planning</a:t>
            </a:r>
            <a:r>
              <a:rPr lang="en-GB" dirty="0"/>
              <a:t> within early years settings;</a:t>
            </a:r>
          </a:p>
          <a:p>
            <a:pPr lvl="0" hangingPunct="0"/>
            <a:endParaRPr lang="en-GB" dirty="0"/>
          </a:p>
          <a:p>
            <a:endParaRPr lang="en-GB" dirty="0"/>
          </a:p>
        </p:txBody>
      </p:sp>
    </p:spTree>
    <p:extLst>
      <p:ext uri="{BB962C8B-B14F-4D97-AF65-F5344CB8AC3E}">
        <p14:creationId xmlns:p14="http://schemas.microsoft.com/office/powerpoint/2010/main" val="334348920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Rheolwyr</a:t>
            </a:r>
            <a:r>
              <a:rPr lang="en-GB" dirty="0" smtClean="0"/>
              <a:t> v </a:t>
            </a:r>
            <a:r>
              <a:rPr lang="en-GB" dirty="0" err="1" smtClean="0"/>
              <a:t>Entrepreneriaid</a:t>
            </a:r>
            <a:r>
              <a:rPr lang="en-GB" dirty="0" smtClean="0"/>
              <a:t/>
            </a:r>
            <a:br>
              <a:rPr lang="en-GB" dirty="0" smtClean="0"/>
            </a:br>
            <a:r>
              <a:rPr lang="en-GB" dirty="0" smtClean="0"/>
              <a:t>Managers v Entrepreneurs</a:t>
            </a:r>
            <a:endParaRPr lang="en-GB" dirty="0"/>
          </a:p>
        </p:txBody>
      </p:sp>
      <p:sp>
        <p:nvSpPr>
          <p:cNvPr id="3" name="Content Placeholder 2"/>
          <p:cNvSpPr>
            <a:spLocks noGrp="1"/>
          </p:cNvSpPr>
          <p:nvPr>
            <p:ph sz="half" idx="1"/>
          </p:nvPr>
        </p:nvSpPr>
        <p:spPr/>
        <p:txBody>
          <a:bodyPr/>
          <a:lstStyle/>
          <a:p>
            <a:pPr marL="0" indent="0">
              <a:buNone/>
            </a:pPr>
            <a:r>
              <a:rPr lang="en-GB" b="1" dirty="0" err="1" smtClean="0"/>
              <a:t>Cydweithio</a:t>
            </a:r>
            <a:endParaRPr lang="en-GB" b="1" dirty="0" smtClean="0"/>
          </a:p>
          <a:p>
            <a:r>
              <a:rPr lang="en-GB" dirty="0" err="1" smtClean="0"/>
              <a:t>Rheolwyr</a:t>
            </a:r>
            <a:r>
              <a:rPr lang="en-GB" dirty="0" smtClean="0"/>
              <a:t> </a:t>
            </a:r>
            <a:r>
              <a:rPr lang="en-GB" dirty="0" err="1" smtClean="0"/>
              <a:t>yn</a:t>
            </a:r>
            <a:r>
              <a:rPr lang="en-GB" dirty="0" smtClean="0"/>
              <a:t> </a:t>
            </a:r>
            <a:r>
              <a:rPr lang="en-GB" dirty="0" err="1" smtClean="0"/>
              <a:t>diogelu</a:t>
            </a:r>
            <a:r>
              <a:rPr lang="en-GB" dirty="0" smtClean="0"/>
              <a:t> </a:t>
            </a:r>
            <a:r>
              <a:rPr lang="en-GB" dirty="0" err="1" smtClean="0"/>
              <a:t>dyfeisgarwch</a:t>
            </a:r>
            <a:endParaRPr lang="en-GB" dirty="0" smtClean="0"/>
          </a:p>
          <a:p>
            <a:r>
              <a:rPr lang="en-GB" dirty="0" err="1" smtClean="0"/>
              <a:t>Entrepreneriaid</a:t>
            </a:r>
            <a:r>
              <a:rPr lang="en-GB" dirty="0" smtClean="0"/>
              <a:t> </a:t>
            </a:r>
            <a:r>
              <a:rPr lang="en-GB" dirty="0" err="1" smtClean="0"/>
              <a:t>yn</a:t>
            </a:r>
            <a:r>
              <a:rPr lang="en-GB" dirty="0" smtClean="0"/>
              <a:t> </a:t>
            </a:r>
            <a:r>
              <a:rPr lang="en-GB" dirty="0" err="1" smtClean="0"/>
              <a:t>rhannu</a:t>
            </a:r>
            <a:r>
              <a:rPr lang="en-GB" dirty="0" smtClean="0"/>
              <a:t> a </a:t>
            </a:r>
            <a:r>
              <a:rPr lang="en-GB" dirty="0" err="1" smtClean="0"/>
              <a:t>chyfnewid</a:t>
            </a:r>
            <a:r>
              <a:rPr lang="en-GB" dirty="0" smtClean="0"/>
              <a:t> </a:t>
            </a:r>
            <a:r>
              <a:rPr lang="en-GB" dirty="0" err="1" smtClean="0"/>
              <a:t>syniadau</a:t>
            </a:r>
            <a:r>
              <a:rPr lang="en-GB" dirty="0" smtClean="0"/>
              <a:t>, </a:t>
            </a:r>
            <a:r>
              <a:rPr lang="en-GB" dirty="0" err="1" smtClean="0"/>
              <a:t>hyd</a:t>
            </a:r>
            <a:r>
              <a:rPr lang="en-GB" dirty="0" smtClean="0"/>
              <a:t> </a:t>
            </a:r>
            <a:r>
              <a:rPr lang="en-GB" dirty="0" err="1" smtClean="0"/>
              <a:t>yn</a:t>
            </a:r>
            <a:r>
              <a:rPr lang="en-GB" dirty="0" smtClean="0"/>
              <a:t> </a:t>
            </a:r>
            <a:r>
              <a:rPr lang="en-GB" dirty="0" err="1" smtClean="0"/>
              <a:t>oed</a:t>
            </a:r>
            <a:r>
              <a:rPr lang="en-GB" dirty="0" smtClean="0"/>
              <a:t> </a:t>
            </a:r>
            <a:r>
              <a:rPr lang="en-GB" dirty="0" err="1" smtClean="0"/>
              <a:t>gyda</a:t>
            </a:r>
            <a:r>
              <a:rPr lang="en-GB" dirty="0" smtClean="0"/>
              <a:t> </a:t>
            </a:r>
            <a:r>
              <a:rPr lang="en-GB" dirty="0" err="1" smtClean="0"/>
              <a:t>chystadleuwyr</a:t>
            </a:r>
            <a:endParaRPr lang="en-GB" dirty="0"/>
          </a:p>
        </p:txBody>
      </p:sp>
      <p:sp>
        <p:nvSpPr>
          <p:cNvPr id="4" name="Content Placeholder 3"/>
          <p:cNvSpPr>
            <a:spLocks noGrp="1"/>
          </p:cNvSpPr>
          <p:nvPr>
            <p:ph sz="half" idx="2"/>
          </p:nvPr>
        </p:nvSpPr>
        <p:spPr/>
        <p:txBody>
          <a:bodyPr/>
          <a:lstStyle/>
          <a:p>
            <a:pPr marL="0" indent="0">
              <a:buNone/>
            </a:pPr>
            <a:r>
              <a:rPr lang="en-GB" b="1" dirty="0" smtClean="0"/>
              <a:t>Collaboration</a:t>
            </a:r>
          </a:p>
          <a:p>
            <a:r>
              <a:rPr lang="en-GB" dirty="0" smtClean="0"/>
              <a:t>Managers guard innovation</a:t>
            </a:r>
          </a:p>
          <a:p>
            <a:r>
              <a:rPr lang="en-GB" dirty="0" smtClean="0"/>
              <a:t>Entrepreneurs share and exchange ideas, even with potential rivals</a:t>
            </a:r>
            <a:endParaRPr lang="en-GB" dirty="0"/>
          </a:p>
        </p:txBody>
      </p:sp>
    </p:spTree>
    <p:extLst>
      <p:ext uri="{BB962C8B-B14F-4D97-AF65-F5344CB8AC3E}">
        <p14:creationId xmlns:p14="http://schemas.microsoft.com/office/powerpoint/2010/main" val="274308319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Gweithwyr</a:t>
            </a:r>
            <a:r>
              <a:rPr lang="en-GB" dirty="0" smtClean="0"/>
              <a:t> </a:t>
            </a:r>
            <a:r>
              <a:rPr lang="en-GB" dirty="0" err="1" smtClean="0"/>
              <a:t>Entrepreneriaid</a:t>
            </a:r>
            <a:r>
              <a:rPr lang="en-GB" dirty="0" smtClean="0"/>
              <a:t/>
            </a:r>
            <a:br>
              <a:rPr lang="en-GB" dirty="0" smtClean="0"/>
            </a:br>
            <a:r>
              <a:rPr lang="en-GB" dirty="0" smtClean="0"/>
              <a:t>Entrepreneurial Employees</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err="1" smtClean="0"/>
              <a:t>Ffordd</a:t>
            </a:r>
            <a:r>
              <a:rPr lang="en-GB" dirty="0" smtClean="0"/>
              <a:t> o </a:t>
            </a:r>
            <a:r>
              <a:rPr lang="en-GB" dirty="0" err="1" smtClean="0"/>
              <a:t>feddwl</a:t>
            </a:r>
            <a:r>
              <a:rPr lang="en-GB" dirty="0" smtClean="0"/>
              <a:t> </a:t>
            </a:r>
            <a:r>
              <a:rPr lang="en-GB" dirty="0" err="1" smtClean="0"/>
              <a:t>entrepreneriaieth</a:t>
            </a:r>
            <a:endParaRPr lang="en-GB" dirty="0" smtClean="0"/>
          </a:p>
          <a:p>
            <a:r>
              <a:rPr lang="en-GB" dirty="0" err="1" smtClean="0"/>
              <a:t>Yn</a:t>
            </a:r>
            <a:r>
              <a:rPr lang="en-GB" dirty="0" smtClean="0"/>
              <a:t> </a:t>
            </a:r>
            <a:r>
              <a:rPr lang="en-GB" dirty="0" err="1" smtClean="0"/>
              <a:t>adnabod</a:t>
            </a:r>
            <a:r>
              <a:rPr lang="en-GB" dirty="0" smtClean="0"/>
              <a:t> </a:t>
            </a:r>
            <a:r>
              <a:rPr lang="en-GB" dirty="0" err="1" smtClean="0"/>
              <a:t>problemau</a:t>
            </a:r>
            <a:r>
              <a:rPr lang="en-GB" dirty="0" smtClean="0"/>
              <a:t> </a:t>
            </a:r>
            <a:r>
              <a:rPr lang="en-GB" dirty="0" err="1" smtClean="0"/>
              <a:t>yn</a:t>
            </a:r>
            <a:r>
              <a:rPr lang="en-GB" dirty="0" smtClean="0"/>
              <a:t> </a:t>
            </a:r>
            <a:r>
              <a:rPr lang="en-GB" dirty="0" err="1" smtClean="0"/>
              <a:t>gynnar</a:t>
            </a:r>
            <a:endParaRPr lang="en-GB" dirty="0" smtClean="0"/>
          </a:p>
          <a:p>
            <a:r>
              <a:rPr lang="en-GB" dirty="0" err="1" smtClean="0"/>
              <a:t>Yn</a:t>
            </a:r>
            <a:r>
              <a:rPr lang="en-GB" dirty="0" smtClean="0"/>
              <a:t> </a:t>
            </a:r>
            <a:r>
              <a:rPr lang="en-GB" dirty="0" err="1" smtClean="0"/>
              <a:t>cymryd</a:t>
            </a:r>
            <a:r>
              <a:rPr lang="en-GB" dirty="0" smtClean="0"/>
              <a:t> </a:t>
            </a:r>
            <a:r>
              <a:rPr lang="en-GB" dirty="0" err="1" smtClean="0"/>
              <a:t>perchnogaeth</a:t>
            </a:r>
            <a:r>
              <a:rPr lang="en-GB" dirty="0" smtClean="0"/>
              <a:t> </a:t>
            </a:r>
            <a:r>
              <a:rPr lang="en-GB" dirty="0" err="1" smtClean="0"/>
              <a:t>dros</a:t>
            </a:r>
            <a:r>
              <a:rPr lang="en-GB" dirty="0" smtClean="0"/>
              <a:t> </a:t>
            </a:r>
            <a:r>
              <a:rPr lang="en-GB" dirty="0" err="1" smtClean="0"/>
              <a:t>eu</a:t>
            </a:r>
            <a:r>
              <a:rPr lang="en-GB" dirty="0" smtClean="0"/>
              <a:t> </a:t>
            </a:r>
            <a:r>
              <a:rPr lang="en-GB" dirty="0" err="1" smtClean="0"/>
              <a:t>gwaith</a:t>
            </a:r>
            <a:r>
              <a:rPr lang="en-GB" dirty="0" smtClean="0"/>
              <a:t> </a:t>
            </a:r>
            <a:r>
              <a:rPr lang="en-GB" dirty="0" err="1" smtClean="0"/>
              <a:t>a’u</a:t>
            </a:r>
            <a:r>
              <a:rPr lang="en-GB" dirty="0" smtClean="0"/>
              <a:t> </a:t>
            </a:r>
            <a:r>
              <a:rPr lang="en-GB" dirty="0" err="1" smtClean="0"/>
              <a:t>perfformiad</a:t>
            </a:r>
            <a:endParaRPr lang="en-GB" dirty="0" smtClean="0"/>
          </a:p>
          <a:p>
            <a:r>
              <a:rPr lang="en-GB" dirty="0" err="1" smtClean="0"/>
              <a:t>Yn</a:t>
            </a:r>
            <a:r>
              <a:rPr lang="en-GB" dirty="0" smtClean="0"/>
              <a:t> </a:t>
            </a:r>
            <a:r>
              <a:rPr lang="en-GB" dirty="0" err="1" smtClean="0"/>
              <a:t>meddwl</a:t>
            </a:r>
            <a:r>
              <a:rPr lang="en-GB" dirty="0" smtClean="0"/>
              <a:t> </a:t>
            </a:r>
            <a:r>
              <a:rPr lang="en-GB" dirty="0" err="1" smtClean="0"/>
              <a:t>yn</a:t>
            </a:r>
            <a:r>
              <a:rPr lang="en-GB" dirty="0" smtClean="0"/>
              <a:t> </a:t>
            </a:r>
            <a:r>
              <a:rPr lang="en-GB" dirty="0" err="1" smtClean="0"/>
              <a:t>greadigol</a:t>
            </a:r>
            <a:endParaRPr lang="en-GB" dirty="0" smtClean="0"/>
          </a:p>
          <a:p>
            <a:r>
              <a:rPr lang="en-GB" dirty="0" err="1" smtClean="0"/>
              <a:t>Yn</a:t>
            </a:r>
            <a:r>
              <a:rPr lang="en-GB" dirty="0" smtClean="0"/>
              <a:t> </a:t>
            </a:r>
            <a:r>
              <a:rPr lang="en-GB" dirty="0" err="1" smtClean="0"/>
              <a:t>cyd-weithio</a:t>
            </a:r>
            <a:r>
              <a:rPr lang="en-GB" dirty="0" smtClean="0"/>
              <a:t> </a:t>
            </a:r>
            <a:r>
              <a:rPr lang="en-GB" dirty="0" err="1" smtClean="0"/>
              <a:t>yn</a:t>
            </a:r>
            <a:r>
              <a:rPr lang="en-GB" dirty="0" smtClean="0"/>
              <a:t> </a:t>
            </a:r>
            <a:r>
              <a:rPr lang="en-GB" dirty="0" err="1" smtClean="0"/>
              <a:t>dda</a:t>
            </a:r>
            <a:r>
              <a:rPr lang="en-GB" dirty="0" smtClean="0"/>
              <a:t> </a:t>
            </a:r>
            <a:endParaRPr lang="en-GB" dirty="0"/>
          </a:p>
        </p:txBody>
      </p:sp>
      <p:sp>
        <p:nvSpPr>
          <p:cNvPr id="4" name="Content Placeholder 3"/>
          <p:cNvSpPr>
            <a:spLocks noGrp="1"/>
          </p:cNvSpPr>
          <p:nvPr>
            <p:ph sz="half" idx="2"/>
          </p:nvPr>
        </p:nvSpPr>
        <p:spPr>
          <a:xfrm>
            <a:off x="4648200" y="1484784"/>
            <a:ext cx="4038600" cy="4104457"/>
          </a:xfrm>
        </p:spPr>
        <p:txBody>
          <a:bodyPr>
            <a:noAutofit/>
          </a:bodyPr>
          <a:lstStyle/>
          <a:p>
            <a:r>
              <a:rPr lang="en-GB" dirty="0" smtClean="0"/>
              <a:t>Entrepreneurial   mind-set</a:t>
            </a:r>
          </a:p>
          <a:p>
            <a:r>
              <a:rPr lang="en-GB" dirty="0" smtClean="0"/>
              <a:t>Can identify problems early</a:t>
            </a:r>
          </a:p>
          <a:p>
            <a:r>
              <a:rPr lang="en-GB" dirty="0" smtClean="0"/>
              <a:t>Will take ownership of their jobs and performance</a:t>
            </a:r>
          </a:p>
          <a:p>
            <a:r>
              <a:rPr lang="en-GB" dirty="0" smtClean="0"/>
              <a:t>Think creatively</a:t>
            </a:r>
          </a:p>
          <a:p>
            <a:r>
              <a:rPr lang="en-GB" dirty="0" smtClean="0"/>
              <a:t>Collaborate well</a:t>
            </a:r>
            <a:endParaRPr lang="en-GB" dirty="0"/>
          </a:p>
        </p:txBody>
      </p:sp>
    </p:spTree>
    <p:extLst>
      <p:ext uri="{BB962C8B-B14F-4D97-AF65-F5344CB8AC3E}">
        <p14:creationId xmlns:p14="http://schemas.microsoft.com/office/powerpoint/2010/main" val="102361596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Meddwl</a:t>
            </a:r>
            <a:r>
              <a:rPr lang="en-GB" dirty="0" smtClean="0"/>
              <a:t> </a:t>
            </a:r>
            <a:r>
              <a:rPr lang="en-GB" dirty="0" err="1" smtClean="0"/>
              <a:t>Entreprenariaeth</a:t>
            </a:r>
            <a:r>
              <a:rPr lang="en-GB" dirty="0" smtClean="0"/>
              <a:t/>
            </a:r>
            <a:br>
              <a:rPr lang="en-GB" dirty="0" smtClean="0"/>
            </a:br>
            <a:r>
              <a:rPr lang="en-GB" dirty="0" smtClean="0"/>
              <a:t>Entrepreneurial Thinking</a:t>
            </a:r>
            <a:endParaRPr lang="en-GB" dirty="0"/>
          </a:p>
        </p:txBody>
      </p:sp>
      <p:sp>
        <p:nvSpPr>
          <p:cNvPr id="5" name="Content Placeholder 4"/>
          <p:cNvSpPr>
            <a:spLocks noGrp="1"/>
          </p:cNvSpPr>
          <p:nvPr>
            <p:ph sz="half" idx="1"/>
          </p:nvPr>
        </p:nvSpPr>
        <p:spPr>
          <a:xfrm>
            <a:off x="457200" y="1484784"/>
            <a:ext cx="4038600" cy="4104457"/>
          </a:xfrm>
        </p:spPr>
        <p:txBody>
          <a:bodyPr>
            <a:noAutofit/>
          </a:bodyPr>
          <a:lstStyle/>
          <a:p>
            <a:r>
              <a:rPr lang="en-GB" sz="1600" dirty="0" smtClean="0"/>
              <a:t>Mae </a:t>
            </a:r>
            <a:r>
              <a:rPr lang="en-GB" sz="1600" dirty="0" err="1" smtClean="0"/>
              <a:t>meddwl</a:t>
            </a:r>
            <a:r>
              <a:rPr lang="en-GB" sz="1600" dirty="0" smtClean="0"/>
              <a:t> </a:t>
            </a:r>
            <a:r>
              <a:rPr lang="en-GB" sz="1600" dirty="0" err="1" smtClean="0"/>
              <a:t>entreprenariaeth</a:t>
            </a:r>
            <a:r>
              <a:rPr lang="en-GB" sz="1600" dirty="0" smtClean="0"/>
              <a:t> </a:t>
            </a:r>
            <a:r>
              <a:rPr lang="en-GB" sz="1600" dirty="0" err="1" smtClean="0"/>
              <a:t>yn</a:t>
            </a:r>
            <a:r>
              <a:rPr lang="en-GB" sz="1600" dirty="0" smtClean="0"/>
              <a:t> </a:t>
            </a:r>
            <a:r>
              <a:rPr lang="en-GB" sz="1600" dirty="0" err="1" smtClean="0"/>
              <a:t>cael</a:t>
            </a:r>
            <a:r>
              <a:rPr lang="en-GB" sz="1600" dirty="0" smtClean="0"/>
              <a:t> </a:t>
            </a:r>
            <a:r>
              <a:rPr lang="en-GB" sz="1600" dirty="0" err="1" smtClean="0"/>
              <a:t>ei</a:t>
            </a:r>
            <a:r>
              <a:rPr lang="en-GB" sz="1600" dirty="0" smtClean="0"/>
              <a:t> </a:t>
            </a:r>
            <a:r>
              <a:rPr lang="en-GB" sz="1600" dirty="0" err="1" smtClean="0"/>
              <a:t>ddisgrifio</a:t>
            </a:r>
            <a:r>
              <a:rPr lang="en-GB" sz="1600" dirty="0" smtClean="0"/>
              <a:t> </a:t>
            </a:r>
            <a:r>
              <a:rPr lang="en-GB" sz="1600" dirty="0" err="1" smtClean="0"/>
              <a:t>fel</a:t>
            </a:r>
            <a:r>
              <a:rPr lang="en-GB" sz="1600" dirty="0" smtClean="0"/>
              <a:t> un </a:t>
            </a:r>
            <a:r>
              <a:rPr lang="en-GB" sz="1600" dirty="0" err="1" smtClean="0"/>
              <a:t>o’r</a:t>
            </a:r>
            <a:r>
              <a:rPr lang="en-GB" sz="1600" dirty="0" smtClean="0"/>
              <a:t> </a:t>
            </a:r>
            <a:r>
              <a:rPr lang="en-GB" sz="1600" dirty="0" err="1" smtClean="0"/>
              <a:t>sgiliau</a:t>
            </a:r>
            <a:r>
              <a:rPr lang="en-GB" sz="1600" dirty="0" smtClean="0"/>
              <a:t> </a:t>
            </a:r>
            <a:r>
              <a:rPr lang="en-GB" sz="1600" dirty="0" err="1" smtClean="0"/>
              <a:t>mwyaf</a:t>
            </a:r>
            <a:r>
              <a:rPr lang="en-GB" sz="1600" dirty="0" smtClean="0"/>
              <a:t> </a:t>
            </a:r>
            <a:r>
              <a:rPr lang="en-GB" sz="1600" dirty="0" err="1" smtClean="0"/>
              <a:t>perthnasol</a:t>
            </a:r>
            <a:r>
              <a:rPr lang="en-GB" sz="1600" dirty="0" smtClean="0"/>
              <a:t> </a:t>
            </a:r>
            <a:r>
              <a:rPr lang="en-GB" sz="1600" dirty="0" err="1" smtClean="0"/>
              <a:t>ar</a:t>
            </a:r>
            <a:r>
              <a:rPr lang="en-GB" sz="1600" dirty="0" smtClean="0"/>
              <a:t> </a:t>
            </a:r>
            <a:r>
              <a:rPr lang="en-GB" sz="1600" dirty="0" err="1" smtClean="0"/>
              <a:t>gyfer</a:t>
            </a:r>
            <a:r>
              <a:rPr lang="en-GB" sz="1600" dirty="0" smtClean="0"/>
              <a:t> </a:t>
            </a:r>
            <a:r>
              <a:rPr lang="en-GB" sz="1600" dirty="0" err="1" smtClean="0"/>
              <a:t>gweithlu</a:t>
            </a:r>
            <a:r>
              <a:rPr lang="en-GB" sz="1600" dirty="0" smtClean="0"/>
              <a:t> </a:t>
            </a:r>
            <a:r>
              <a:rPr lang="en-GB" sz="1600" dirty="0" err="1" smtClean="0"/>
              <a:t>yr</a:t>
            </a:r>
            <a:r>
              <a:rPr lang="en-GB" sz="1600" dirty="0" smtClean="0"/>
              <a:t> 21ain </a:t>
            </a:r>
            <a:r>
              <a:rPr lang="en-GB" sz="1600" dirty="0" err="1" smtClean="0"/>
              <a:t>ganrif</a:t>
            </a:r>
            <a:r>
              <a:rPr lang="en-GB" sz="1600" dirty="0" smtClean="0"/>
              <a:t> (</a:t>
            </a:r>
            <a:r>
              <a:rPr lang="en-GB" sz="1600" dirty="0" err="1"/>
              <a:t>Bacigalupo</a:t>
            </a:r>
            <a:r>
              <a:rPr lang="en-GB" sz="1600" dirty="0"/>
              <a:t>, </a:t>
            </a:r>
            <a:r>
              <a:rPr lang="en-GB" sz="1600" dirty="0" err="1"/>
              <a:t>Kampylis</a:t>
            </a:r>
            <a:r>
              <a:rPr lang="en-GB" sz="1600" dirty="0"/>
              <a:t>, </a:t>
            </a:r>
            <a:r>
              <a:rPr lang="en-GB" sz="1600" dirty="0" err="1"/>
              <a:t>Punie</a:t>
            </a:r>
            <a:r>
              <a:rPr lang="en-GB" sz="1600" dirty="0"/>
              <a:t>, &amp; Brande, 2016). </a:t>
            </a:r>
            <a:endParaRPr lang="en-GB" sz="1600" dirty="0" smtClean="0"/>
          </a:p>
          <a:p>
            <a:r>
              <a:rPr lang="en-GB" sz="1600" dirty="0" err="1" smtClean="0"/>
              <a:t>Rhan</a:t>
            </a:r>
            <a:r>
              <a:rPr lang="en-GB" sz="1600" dirty="0" smtClean="0"/>
              <a:t> </a:t>
            </a:r>
            <a:r>
              <a:rPr lang="en-GB" sz="1600" dirty="0" err="1" smtClean="0"/>
              <a:t>hanfodol</a:t>
            </a:r>
            <a:r>
              <a:rPr lang="en-GB" sz="1600" dirty="0" smtClean="0"/>
              <a:t> o </a:t>
            </a:r>
            <a:r>
              <a:rPr lang="en-GB" sz="1600" dirty="0" err="1" smtClean="0"/>
              <a:t>meini</a:t>
            </a:r>
            <a:r>
              <a:rPr lang="en-GB" sz="1600" dirty="0" smtClean="0"/>
              <a:t> </a:t>
            </a:r>
            <a:r>
              <a:rPr lang="en-GB" sz="1600" dirty="0" err="1" smtClean="0"/>
              <a:t>rheoliadau</a:t>
            </a:r>
            <a:r>
              <a:rPr lang="en-GB" sz="1600" dirty="0" smtClean="0"/>
              <a:t> </a:t>
            </a:r>
            <a:r>
              <a:rPr lang="en-GB" sz="1600" dirty="0" err="1" smtClean="0"/>
              <a:t>ar</a:t>
            </a:r>
            <a:r>
              <a:rPr lang="en-GB" sz="1600" dirty="0" smtClean="0"/>
              <a:t> </a:t>
            </a:r>
            <a:r>
              <a:rPr lang="en-GB" sz="1600" dirty="0" err="1" smtClean="0"/>
              <a:t>gyfer</a:t>
            </a:r>
            <a:r>
              <a:rPr lang="en-GB" sz="1600" dirty="0" smtClean="0"/>
              <a:t> </a:t>
            </a:r>
            <a:r>
              <a:rPr lang="en-GB" sz="1600" dirty="0" err="1" smtClean="0"/>
              <a:t>addysg</a:t>
            </a:r>
            <a:r>
              <a:rPr lang="en-GB" sz="1600" dirty="0" smtClean="0"/>
              <a:t> (</a:t>
            </a:r>
            <a:r>
              <a:rPr lang="en-GB" sz="1600" dirty="0" err="1" smtClean="0"/>
              <a:t>uwch</a:t>
            </a:r>
            <a:r>
              <a:rPr lang="en-GB" sz="1600" dirty="0" smtClean="0"/>
              <a:t>) ac </a:t>
            </a:r>
            <a:r>
              <a:rPr lang="en-GB" sz="1600" dirty="0" err="1" smtClean="0"/>
              <a:t>yn</a:t>
            </a:r>
            <a:r>
              <a:rPr lang="en-GB" sz="1600" dirty="0" smtClean="0"/>
              <a:t> </a:t>
            </a:r>
            <a:r>
              <a:rPr lang="en-GB" sz="1600" dirty="0" err="1" smtClean="0"/>
              <a:t>rhan</a:t>
            </a:r>
            <a:r>
              <a:rPr lang="en-GB" sz="1600" dirty="0" smtClean="0"/>
              <a:t> </a:t>
            </a:r>
            <a:r>
              <a:rPr lang="en-GB" sz="1600" dirty="0" err="1" smtClean="0"/>
              <a:t>o’r</a:t>
            </a:r>
            <a:r>
              <a:rPr lang="en-GB" sz="1600" dirty="0" smtClean="0"/>
              <a:t> </a:t>
            </a:r>
            <a:r>
              <a:rPr lang="en-GB" sz="1600" dirty="0" err="1" smtClean="0"/>
              <a:t>cwriciwlwm</a:t>
            </a:r>
            <a:r>
              <a:rPr lang="en-GB" sz="1600" dirty="0" smtClean="0"/>
              <a:t> (Saavedra </a:t>
            </a:r>
            <a:r>
              <a:rPr lang="en-GB" sz="1600" dirty="0"/>
              <a:t>&amp; </a:t>
            </a:r>
            <a:r>
              <a:rPr lang="en-GB" sz="1600" dirty="0" err="1"/>
              <a:t>Opfer</a:t>
            </a:r>
            <a:r>
              <a:rPr lang="en-GB" sz="1600" dirty="0"/>
              <a:t>, 2012). </a:t>
            </a:r>
            <a:endParaRPr lang="en-GB" sz="1600" dirty="0" smtClean="0"/>
          </a:p>
          <a:p>
            <a:r>
              <a:rPr lang="en-GB" sz="1600" dirty="0" err="1" smtClean="0"/>
              <a:t>Yn</a:t>
            </a:r>
            <a:r>
              <a:rPr lang="en-GB" sz="1600" dirty="0" smtClean="0"/>
              <a:t> </a:t>
            </a:r>
            <a:r>
              <a:rPr lang="en-GB" sz="1600" dirty="0" err="1" smtClean="0"/>
              <a:t>hytrach</a:t>
            </a:r>
            <a:r>
              <a:rPr lang="en-GB" sz="1600" dirty="0" smtClean="0"/>
              <a:t> </a:t>
            </a:r>
            <a:r>
              <a:rPr lang="en-GB" sz="1600" dirty="0" err="1" smtClean="0"/>
              <a:t>na</a:t>
            </a:r>
            <a:r>
              <a:rPr lang="en-GB" sz="1600" dirty="0" smtClean="0"/>
              <a:t> </a:t>
            </a:r>
            <a:r>
              <a:rPr lang="en-GB" sz="1600" dirty="0" err="1" smtClean="0"/>
              <a:t>entreprenariaeth</a:t>
            </a:r>
            <a:r>
              <a:rPr lang="en-GB" sz="1600" dirty="0" smtClean="0"/>
              <a:t>, </a:t>
            </a:r>
            <a:r>
              <a:rPr lang="en-GB" sz="1600" dirty="0" err="1" smtClean="0"/>
              <a:t>nid</a:t>
            </a:r>
            <a:r>
              <a:rPr lang="en-GB" sz="1600" dirty="0" smtClean="0"/>
              <a:t> </a:t>
            </a:r>
            <a:r>
              <a:rPr lang="en-GB" sz="1600" dirty="0" err="1" smtClean="0"/>
              <a:t>yw</a:t>
            </a:r>
            <a:r>
              <a:rPr lang="en-GB" sz="1600" dirty="0" smtClean="0"/>
              <a:t> </a:t>
            </a:r>
            <a:r>
              <a:rPr lang="en-GB" sz="1600" dirty="0" err="1" smtClean="0"/>
              <a:t>meddwl</a:t>
            </a:r>
            <a:r>
              <a:rPr lang="en-GB" sz="1600" dirty="0" smtClean="0"/>
              <a:t> </a:t>
            </a:r>
            <a:r>
              <a:rPr lang="en-GB" sz="1600" dirty="0" err="1" smtClean="0"/>
              <a:t>entreprenariaethol</a:t>
            </a:r>
            <a:r>
              <a:rPr lang="en-GB" sz="1600" dirty="0" smtClean="0"/>
              <a:t> o </a:t>
            </a:r>
            <a:r>
              <a:rPr lang="en-GB" sz="1600" dirty="0" err="1" smtClean="0"/>
              <a:t>rheidrwydd</a:t>
            </a:r>
            <a:r>
              <a:rPr lang="en-GB" sz="1600" dirty="0" smtClean="0"/>
              <a:t> </a:t>
            </a:r>
            <a:r>
              <a:rPr lang="en-GB" sz="1600" dirty="0" err="1" smtClean="0"/>
              <a:t>yn</a:t>
            </a:r>
            <a:r>
              <a:rPr lang="en-GB" sz="1600" dirty="0" smtClean="0"/>
              <a:t>  </a:t>
            </a:r>
            <a:r>
              <a:rPr lang="en-GB" sz="1600" dirty="0" err="1" smtClean="0"/>
              <a:t>gysylltiedig</a:t>
            </a:r>
            <a:r>
              <a:rPr lang="en-GB" sz="1600" dirty="0" smtClean="0"/>
              <a:t> ag entrepreneurs (</a:t>
            </a:r>
            <a:r>
              <a:rPr lang="en-GB" sz="1600" dirty="0" err="1" smtClean="0"/>
              <a:t>i</a:t>
            </a:r>
            <a:r>
              <a:rPr lang="en-GB" sz="1600" dirty="0" smtClean="0"/>
              <a:t> </a:t>
            </a:r>
            <a:r>
              <a:rPr lang="en-GB" sz="1600" dirty="0" err="1" smtClean="0"/>
              <a:t>fod</a:t>
            </a:r>
            <a:r>
              <a:rPr lang="en-GB" sz="1600" dirty="0" smtClean="0"/>
              <a:t>), </a:t>
            </a:r>
            <a:r>
              <a:rPr lang="en-GB" sz="1600" dirty="0" err="1" smtClean="0"/>
              <a:t>ond</a:t>
            </a:r>
            <a:r>
              <a:rPr lang="en-GB" sz="1600" dirty="0" smtClean="0"/>
              <a:t> </a:t>
            </a:r>
            <a:r>
              <a:rPr lang="en-GB" sz="1600" dirty="0" err="1" smtClean="0"/>
              <a:t>mae’n</a:t>
            </a:r>
            <a:r>
              <a:rPr lang="en-GB" sz="1600" dirty="0" smtClean="0"/>
              <a:t> </a:t>
            </a:r>
            <a:r>
              <a:rPr lang="en-GB" sz="1600" dirty="0" err="1" smtClean="0"/>
              <a:t>sgil</a:t>
            </a:r>
            <a:r>
              <a:rPr lang="en-GB" sz="1600" dirty="0" smtClean="0"/>
              <a:t> </a:t>
            </a:r>
            <a:r>
              <a:rPr lang="en-GB" sz="1600" dirty="0" err="1" smtClean="0"/>
              <a:t>hanfodol</a:t>
            </a:r>
            <a:r>
              <a:rPr lang="en-GB" sz="1600" dirty="0" smtClean="0"/>
              <a:t> </a:t>
            </a:r>
            <a:r>
              <a:rPr lang="en-GB" sz="1600" dirty="0" err="1" smtClean="0"/>
              <a:t>sydd</a:t>
            </a:r>
            <a:r>
              <a:rPr lang="en-GB" sz="1600" dirty="0" smtClean="0"/>
              <a:t> </a:t>
            </a:r>
            <a:r>
              <a:rPr lang="en-GB" sz="1600" dirty="0" err="1" smtClean="0"/>
              <a:t>yn</a:t>
            </a:r>
            <a:r>
              <a:rPr lang="en-GB" sz="1600" dirty="0" smtClean="0"/>
              <a:t> </a:t>
            </a:r>
            <a:r>
              <a:rPr lang="en-GB" sz="1600" dirty="0" err="1" smtClean="0"/>
              <a:t>cryfhau</a:t>
            </a:r>
            <a:r>
              <a:rPr lang="en-GB" sz="1600" dirty="0" smtClean="0"/>
              <a:t>  y </a:t>
            </a:r>
            <a:r>
              <a:rPr lang="en-GB" sz="1600" dirty="0" err="1" smtClean="0"/>
              <a:t>gystadleuaeth</a:t>
            </a:r>
            <a:r>
              <a:rPr lang="en-GB" sz="1600" dirty="0" smtClean="0"/>
              <a:t> </a:t>
            </a:r>
            <a:r>
              <a:rPr lang="en-GB" sz="1600" dirty="0" err="1" smtClean="0"/>
              <a:t>a’r</a:t>
            </a:r>
            <a:r>
              <a:rPr lang="en-GB" sz="1600" dirty="0" smtClean="0"/>
              <a:t> </a:t>
            </a:r>
            <a:r>
              <a:rPr lang="en-GB" sz="1600" dirty="0" err="1" smtClean="0"/>
              <a:t>lefel</a:t>
            </a:r>
            <a:r>
              <a:rPr lang="en-GB" sz="1600" dirty="0" smtClean="0"/>
              <a:t> </a:t>
            </a:r>
            <a:r>
              <a:rPr lang="en-GB" sz="1600" dirty="0" err="1" smtClean="0"/>
              <a:t>cyflogadwyedd</a:t>
            </a:r>
            <a:r>
              <a:rPr lang="en-GB" sz="1600" dirty="0" smtClean="0"/>
              <a:t> o </a:t>
            </a:r>
            <a:r>
              <a:rPr lang="en-GB" sz="1600" dirty="0" err="1" smtClean="0"/>
              <a:t>fewn</a:t>
            </a:r>
            <a:r>
              <a:rPr lang="en-GB" sz="1600" dirty="0" smtClean="0"/>
              <a:t> </a:t>
            </a:r>
            <a:r>
              <a:rPr lang="en-GB" sz="1600" dirty="0" err="1" smtClean="0"/>
              <a:t>pobl</a:t>
            </a:r>
            <a:r>
              <a:rPr lang="en-GB" sz="1600" dirty="0" smtClean="0"/>
              <a:t> </a:t>
            </a:r>
            <a:r>
              <a:rPr lang="en-GB" sz="1600" dirty="0"/>
              <a:t>(</a:t>
            </a:r>
            <a:r>
              <a:rPr lang="en-GB" sz="1600" dirty="0" err="1"/>
              <a:t>Bacigalupo</a:t>
            </a:r>
            <a:r>
              <a:rPr lang="en-GB" sz="1600" dirty="0"/>
              <a:t> et al., 2016</a:t>
            </a:r>
            <a:r>
              <a:rPr lang="en-GB" sz="1600" dirty="0" smtClean="0"/>
              <a:t>).</a:t>
            </a:r>
          </a:p>
          <a:p>
            <a:r>
              <a:rPr lang="en-GB" sz="1600" dirty="0" err="1" smtClean="0"/>
              <a:t>Adroddiad</a:t>
            </a:r>
            <a:r>
              <a:rPr lang="en-GB" sz="1600" dirty="0" smtClean="0"/>
              <a:t> </a:t>
            </a:r>
            <a:r>
              <a:rPr lang="en-GB" sz="1600" dirty="0" err="1" smtClean="0"/>
              <a:t>Donaldon</a:t>
            </a:r>
            <a:r>
              <a:rPr lang="en-GB" sz="1600" dirty="0" smtClean="0"/>
              <a:t>?</a:t>
            </a:r>
            <a:endParaRPr lang="en-GB" sz="1600" dirty="0"/>
          </a:p>
        </p:txBody>
      </p:sp>
      <p:sp>
        <p:nvSpPr>
          <p:cNvPr id="3" name="Content Placeholder 2"/>
          <p:cNvSpPr>
            <a:spLocks noGrp="1"/>
          </p:cNvSpPr>
          <p:nvPr>
            <p:ph sz="half" idx="2"/>
          </p:nvPr>
        </p:nvSpPr>
        <p:spPr>
          <a:xfrm>
            <a:off x="4648200" y="1484784"/>
            <a:ext cx="4038600" cy="4104457"/>
          </a:xfrm>
        </p:spPr>
        <p:txBody>
          <a:bodyPr>
            <a:normAutofit fontScale="32500" lnSpcReduction="20000"/>
          </a:bodyPr>
          <a:lstStyle/>
          <a:p>
            <a:r>
              <a:rPr lang="en-GB" sz="4900" dirty="0"/>
              <a:t>Entrepreneurial thinking is described as one of the most relevant skills for the 21st-century workforce (</a:t>
            </a:r>
            <a:r>
              <a:rPr lang="en-GB" sz="4900" dirty="0" err="1"/>
              <a:t>Bacigalupo</a:t>
            </a:r>
            <a:r>
              <a:rPr lang="en-GB" sz="4900" dirty="0"/>
              <a:t>, </a:t>
            </a:r>
            <a:r>
              <a:rPr lang="en-GB" sz="4900" dirty="0" err="1"/>
              <a:t>Kampylis</a:t>
            </a:r>
            <a:r>
              <a:rPr lang="en-GB" sz="4900" dirty="0"/>
              <a:t>, </a:t>
            </a:r>
            <a:r>
              <a:rPr lang="en-GB" sz="4900" dirty="0" err="1"/>
              <a:t>Punie</a:t>
            </a:r>
            <a:r>
              <a:rPr lang="en-GB" sz="4900" dirty="0"/>
              <a:t>, &amp; Brande, 2016). </a:t>
            </a:r>
          </a:p>
          <a:p>
            <a:r>
              <a:rPr lang="en-GB" sz="4900" dirty="0"/>
              <a:t>Integral part of the criteria in many prescriptive regulations for (higher) education and in increasing numbers also explicitly and implicitly part of curricula (Saavedra &amp; </a:t>
            </a:r>
            <a:r>
              <a:rPr lang="en-GB" sz="4900" dirty="0" err="1"/>
              <a:t>Opfer</a:t>
            </a:r>
            <a:r>
              <a:rPr lang="en-GB" sz="4900" dirty="0"/>
              <a:t>, 2012). </a:t>
            </a:r>
          </a:p>
          <a:p>
            <a:r>
              <a:rPr lang="en-GB" sz="4900" dirty="0"/>
              <a:t>As opposed to entrepreneurship, entrepreneurial thinking is not necessarily bound to entrepreneurs (to be); it is an essential skill for ‘strengthening human capital, employability and competitiveness’ (</a:t>
            </a:r>
            <a:r>
              <a:rPr lang="en-GB" sz="4900" dirty="0" err="1"/>
              <a:t>Bacigalupo</a:t>
            </a:r>
            <a:r>
              <a:rPr lang="en-GB" sz="4900" dirty="0"/>
              <a:t> et al., 2016</a:t>
            </a:r>
            <a:r>
              <a:rPr lang="en-GB" sz="4900" dirty="0" smtClean="0"/>
              <a:t>).</a:t>
            </a:r>
          </a:p>
          <a:p>
            <a:r>
              <a:rPr lang="en-GB" sz="4900" dirty="0" smtClean="0"/>
              <a:t>Donaldson Report?</a:t>
            </a:r>
            <a:endParaRPr lang="en-GB" sz="4900" dirty="0"/>
          </a:p>
          <a:p>
            <a:endParaRPr lang="en-GB" dirty="0"/>
          </a:p>
        </p:txBody>
      </p:sp>
    </p:spTree>
    <p:extLst>
      <p:ext uri="{BB962C8B-B14F-4D97-AF65-F5344CB8AC3E}">
        <p14:creationId xmlns:p14="http://schemas.microsoft.com/office/powerpoint/2010/main" val="279886371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Paradocs</a:t>
            </a:r>
            <a:r>
              <a:rPr lang="en-GB" dirty="0" smtClean="0"/>
              <a:t/>
            </a:r>
            <a:br>
              <a:rPr lang="en-GB" dirty="0" smtClean="0"/>
            </a:br>
            <a:r>
              <a:rPr lang="en-GB" dirty="0" smtClean="0"/>
              <a:t>Paradox</a:t>
            </a:r>
            <a:endParaRPr lang="en-GB" dirty="0"/>
          </a:p>
        </p:txBody>
      </p:sp>
      <p:sp>
        <p:nvSpPr>
          <p:cNvPr id="3" name="Content Placeholder 2"/>
          <p:cNvSpPr>
            <a:spLocks noGrp="1"/>
          </p:cNvSpPr>
          <p:nvPr>
            <p:ph sz="half" idx="1"/>
          </p:nvPr>
        </p:nvSpPr>
        <p:spPr/>
        <p:txBody>
          <a:bodyPr>
            <a:normAutofit/>
          </a:bodyPr>
          <a:lstStyle/>
          <a:p>
            <a:pPr marL="0" indent="0">
              <a:buNone/>
            </a:pPr>
            <a:r>
              <a:rPr lang="en-GB" sz="4400" dirty="0" smtClean="0"/>
              <a:t>Beth man </a:t>
            </a:r>
            <a:r>
              <a:rPr lang="en-GB" sz="4400" dirty="0" err="1" smtClean="0"/>
              <a:t>hwn</a:t>
            </a:r>
            <a:r>
              <a:rPr lang="en-GB" sz="4400" dirty="0" smtClean="0"/>
              <a:t> </a:t>
            </a:r>
            <a:r>
              <a:rPr lang="en-GB" sz="4400" dirty="0" err="1" smtClean="0"/>
              <a:t>yn</a:t>
            </a:r>
            <a:r>
              <a:rPr lang="en-GB" sz="4400" dirty="0" smtClean="0"/>
              <a:t> </a:t>
            </a:r>
            <a:r>
              <a:rPr lang="en-GB" sz="4400" dirty="0" err="1" smtClean="0"/>
              <a:t>meddwl</a:t>
            </a:r>
            <a:r>
              <a:rPr lang="en-GB" sz="4400" dirty="0" smtClean="0"/>
              <a:t>?</a:t>
            </a:r>
            <a:endParaRPr lang="en-GB" sz="4400" dirty="0"/>
          </a:p>
        </p:txBody>
      </p:sp>
      <p:sp>
        <p:nvSpPr>
          <p:cNvPr id="4" name="Content Placeholder 3"/>
          <p:cNvSpPr>
            <a:spLocks noGrp="1"/>
          </p:cNvSpPr>
          <p:nvPr>
            <p:ph sz="half" idx="2"/>
          </p:nvPr>
        </p:nvSpPr>
        <p:spPr/>
        <p:txBody>
          <a:bodyPr/>
          <a:lstStyle/>
          <a:p>
            <a:pPr marL="0" indent="0">
              <a:buNone/>
            </a:pPr>
            <a:r>
              <a:rPr lang="en-GB" sz="4400" dirty="0" smtClean="0"/>
              <a:t>What does </a:t>
            </a:r>
          </a:p>
          <a:p>
            <a:pPr marL="0" indent="0">
              <a:buNone/>
            </a:pPr>
            <a:r>
              <a:rPr lang="en-GB" sz="4400" dirty="0" smtClean="0"/>
              <a:t>this mean?</a:t>
            </a:r>
            <a:endParaRPr lang="en-GB" sz="4400" dirty="0"/>
          </a:p>
        </p:txBody>
      </p:sp>
    </p:spTree>
    <p:extLst>
      <p:ext uri="{BB962C8B-B14F-4D97-AF65-F5344CB8AC3E}">
        <p14:creationId xmlns:p14="http://schemas.microsoft.com/office/powerpoint/2010/main" val="16975620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Paradoxes of                            Entrepreneurial Thinking</a:t>
            </a:r>
            <a:endParaRPr lang="en-GB" dirty="0"/>
          </a:p>
        </p:txBody>
      </p:sp>
      <p:sp>
        <p:nvSpPr>
          <p:cNvPr id="3" name="Content Placeholder 2"/>
          <p:cNvSpPr>
            <a:spLocks noGrp="1"/>
          </p:cNvSpPr>
          <p:nvPr>
            <p:ph sz="half" idx="1"/>
          </p:nvPr>
        </p:nvSpPr>
        <p:spPr/>
        <p:txBody>
          <a:bodyPr>
            <a:normAutofit/>
          </a:bodyPr>
          <a:lstStyle/>
          <a:p>
            <a:r>
              <a:rPr lang="en-GB" sz="3200" dirty="0" smtClean="0"/>
              <a:t>Y </a:t>
            </a:r>
            <a:r>
              <a:rPr lang="en-GB" sz="3200" dirty="0" err="1" smtClean="0"/>
              <a:t>Paradocs</a:t>
            </a:r>
            <a:r>
              <a:rPr lang="en-GB" sz="3200" dirty="0" smtClean="0"/>
              <a:t> </a:t>
            </a:r>
            <a:r>
              <a:rPr lang="en-GB" sz="3200" dirty="0" err="1" smtClean="0"/>
              <a:t>Ansicr</a:t>
            </a:r>
            <a:endParaRPr lang="en-GB" sz="3200" dirty="0" smtClean="0"/>
          </a:p>
          <a:p>
            <a:r>
              <a:rPr lang="en-GB" sz="3200" dirty="0" smtClean="0"/>
              <a:t>Y </a:t>
            </a:r>
            <a:r>
              <a:rPr lang="en-GB" sz="3200" dirty="0" err="1" smtClean="0"/>
              <a:t>Paradocs</a:t>
            </a:r>
            <a:r>
              <a:rPr lang="en-GB" sz="3200" dirty="0" smtClean="0"/>
              <a:t> </a:t>
            </a:r>
            <a:r>
              <a:rPr lang="en-GB" sz="3200" dirty="0" err="1" smtClean="0"/>
              <a:t>Strategaethol</a:t>
            </a:r>
            <a:endParaRPr lang="en-GB" sz="3200" dirty="0" smtClean="0"/>
          </a:p>
          <a:p>
            <a:r>
              <a:rPr lang="en-GB" sz="3200" dirty="0" smtClean="0"/>
              <a:t>Y </a:t>
            </a:r>
            <a:r>
              <a:rPr lang="en-GB" sz="3200" dirty="0" err="1" smtClean="0"/>
              <a:t>Paradocs</a:t>
            </a:r>
            <a:r>
              <a:rPr lang="en-GB" sz="3200" dirty="0" smtClean="0"/>
              <a:t> o </a:t>
            </a:r>
            <a:r>
              <a:rPr lang="en-GB" sz="3200" dirty="0" err="1" smtClean="0"/>
              <a:t>Gyfle</a:t>
            </a:r>
            <a:endParaRPr lang="en-GB" sz="3200" dirty="0" smtClean="0"/>
          </a:p>
          <a:p>
            <a:r>
              <a:rPr lang="en-GB" sz="3200" dirty="0" smtClean="0"/>
              <a:t>Y </a:t>
            </a:r>
            <a:r>
              <a:rPr lang="en-GB" sz="3200" dirty="0" err="1" smtClean="0"/>
              <a:t>Paradocs</a:t>
            </a:r>
            <a:r>
              <a:rPr lang="en-GB" sz="3200" dirty="0" smtClean="0"/>
              <a:t> </a:t>
            </a:r>
            <a:r>
              <a:rPr lang="en-GB" sz="3200" dirty="0" err="1" smtClean="0"/>
              <a:t>Profiadol</a:t>
            </a:r>
            <a:endParaRPr lang="en-GB" sz="3200" dirty="0"/>
          </a:p>
        </p:txBody>
      </p:sp>
      <p:sp>
        <p:nvSpPr>
          <p:cNvPr id="4" name="Content Placeholder 3"/>
          <p:cNvSpPr>
            <a:spLocks noGrp="1"/>
          </p:cNvSpPr>
          <p:nvPr>
            <p:ph sz="half" idx="2"/>
          </p:nvPr>
        </p:nvSpPr>
        <p:spPr/>
        <p:txBody>
          <a:bodyPr/>
          <a:lstStyle/>
          <a:p>
            <a:r>
              <a:rPr lang="en-GB" dirty="0" smtClean="0"/>
              <a:t>The Uncertainty Paradox</a:t>
            </a:r>
          </a:p>
          <a:p>
            <a:r>
              <a:rPr lang="en-GB" dirty="0" smtClean="0"/>
              <a:t>The Strategic Paradox</a:t>
            </a:r>
          </a:p>
          <a:p>
            <a:r>
              <a:rPr lang="en-GB" dirty="0" smtClean="0"/>
              <a:t>The Opportunity Paradox</a:t>
            </a:r>
          </a:p>
          <a:p>
            <a:r>
              <a:rPr lang="en-GB" dirty="0" smtClean="0"/>
              <a:t>The Experience Paradox</a:t>
            </a:r>
            <a:endParaRPr lang="en-GB" dirty="0"/>
          </a:p>
        </p:txBody>
      </p:sp>
    </p:spTree>
    <p:extLst>
      <p:ext uri="{BB962C8B-B14F-4D97-AF65-F5344CB8AC3E}">
        <p14:creationId xmlns:p14="http://schemas.microsoft.com/office/powerpoint/2010/main" val="378623250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Paradoxes of                            Entrepreneurial Thinking</a:t>
            </a:r>
            <a:endParaRPr lang="en-GB" dirty="0"/>
          </a:p>
        </p:txBody>
      </p:sp>
      <p:sp>
        <p:nvSpPr>
          <p:cNvPr id="3" name="Content Placeholder 2"/>
          <p:cNvSpPr>
            <a:spLocks noGrp="1"/>
          </p:cNvSpPr>
          <p:nvPr>
            <p:ph sz="half" idx="1"/>
          </p:nvPr>
        </p:nvSpPr>
        <p:spPr/>
        <p:txBody>
          <a:bodyPr>
            <a:normAutofit/>
          </a:bodyPr>
          <a:lstStyle/>
          <a:p>
            <a:r>
              <a:rPr lang="en-GB" sz="3200" dirty="0" smtClean="0"/>
              <a:t>Y </a:t>
            </a:r>
            <a:r>
              <a:rPr lang="en-GB" sz="3200" dirty="0" err="1" smtClean="0"/>
              <a:t>Paradocs</a:t>
            </a:r>
            <a:r>
              <a:rPr lang="en-GB" sz="3200" dirty="0" smtClean="0"/>
              <a:t> </a:t>
            </a:r>
            <a:r>
              <a:rPr lang="en-GB" sz="3200" dirty="0" err="1" smtClean="0"/>
              <a:t>Egniol</a:t>
            </a:r>
            <a:endParaRPr lang="en-GB" sz="3200" dirty="0" smtClean="0"/>
          </a:p>
          <a:p>
            <a:r>
              <a:rPr lang="en-GB" sz="3200" dirty="0" smtClean="0"/>
              <a:t>Y </a:t>
            </a:r>
            <a:r>
              <a:rPr lang="en-GB" sz="3200" dirty="0" err="1" smtClean="0"/>
              <a:t>Paradocs</a:t>
            </a:r>
            <a:r>
              <a:rPr lang="en-GB" sz="3200" dirty="0" smtClean="0"/>
              <a:t> </a:t>
            </a:r>
            <a:r>
              <a:rPr lang="en-GB" sz="3200" dirty="0" err="1" smtClean="0"/>
              <a:t>Cyffredinol</a:t>
            </a:r>
            <a:endParaRPr lang="en-GB" sz="3200" dirty="0" smtClean="0"/>
          </a:p>
          <a:p>
            <a:r>
              <a:rPr lang="en-GB" sz="3200" dirty="0" smtClean="0"/>
              <a:t>Y </a:t>
            </a:r>
            <a:r>
              <a:rPr lang="en-GB" sz="3200" dirty="0" err="1" smtClean="0"/>
              <a:t>Paradocs</a:t>
            </a:r>
            <a:r>
              <a:rPr lang="en-GB" sz="3200" dirty="0" smtClean="0"/>
              <a:t> </a:t>
            </a:r>
            <a:r>
              <a:rPr lang="en-GB" sz="3200" dirty="0" err="1" smtClean="0"/>
              <a:t>Gwneud</a:t>
            </a:r>
            <a:r>
              <a:rPr lang="en-GB" sz="3200" dirty="0" smtClean="0"/>
              <a:t> </a:t>
            </a:r>
            <a:r>
              <a:rPr lang="en-GB" sz="3200" dirty="0" err="1" smtClean="0"/>
              <a:t>Penderfyniadau</a:t>
            </a:r>
            <a:endParaRPr lang="en-GB" sz="3200" dirty="0" smtClean="0"/>
          </a:p>
          <a:p>
            <a:r>
              <a:rPr lang="en-GB" sz="3200" dirty="0" smtClean="0"/>
              <a:t>Y </a:t>
            </a:r>
            <a:r>
              <a:rPr lang="en-GB" sz="3200" dirty="0" err="1" smtClean="0"/>
              <a:t>Paradocs</a:t>
            </a:r>
            <a:r>
              <a:rPr lang="en-GB" sz="3200" dirty="0" smtClean="0"/>
              <a:t> </a:t>
            </a:r>
            <a:r>
              <a:rPr lang="en-GB" sz="3200" dirty="0" err="1" smtClean="0"/>
              <a:t>Effaith</a:t>
            </a:r>
            <a:endParaRPr lang="en-GB" sz="3200" dirty="0"/>
          </a:p>
        </p:txBody>
      </p:sp>
      <p:sp>
        <p:nvSpPr>
          <p:cNvPr id="4" name="Content Placeholder 3"/>
          <p:cNvSpPr>
            <a:spLocks noGrp="1"/>
          </p:cNvSpPr>
          <p:nvPr>
            <p:ph sz="half" idx="2"/>
          </p:nvPr>
        </p:nvSpPr>
        <p:spPr/>
        <p:txBody>
          <a:bodyPr>
            <a:normAutofit/>
          </a:bodyPr>
          <a:lstStyle/>
          <a:p>
            <a:r>
              <a:rPr lang="en-GB" dirty="0" smtClean="0"/>
              <a:t>The Momentum Paradox</a:t>
            </a:r>
          </a:p>
          <a:p>
            <a:r>
              <a:rPr lang="en-GB" dirty="0" smtClean="0"/>
              <a:t>The Generalisation  Paradox</a:t>
            </a:r>
          </a:p>
          <a:p>
            <a:r>
              <a:rPr lang="en-GB" dirty="0" smtClean="0"/>
              <a:t>The Decision-Making Paradox</a:t>
            </a:r>
          </a:p>
          <a:p>
            <a:r>
              <a:rPr lang="en-GB" dirty="0" smtClean="0"/>
              <a:t>The Impact Paradox</a:t>
            </a:r>
            <a:endParaRPr lang="en-GB" dirty="0"/>
          </a:p>
        </p:txBody>
      </p:sp>
    </p:spTree>
    <p:extLst>
      <p:ext uri="{BB962C8B-B14F-4D97-AF65-F5344CB8AC3E}">
        <p14:creationId xmlns:p14="http://schemas.microsoft.com/office/powerpoint/2010/main" val="358401592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Paradoxes of                            Entrepreneurial Thinking</a:t>
            </a:r>
            <a:endParaRPr lang="en-GB" dirty="0"/>
          </a:p>
        </p:txBody>
      </p:sp>
      <p:sp>
        <p:nvSpPr>
          <p:cNvPr id="3" name="Content Placeholder 2"/>
          <p:cNvSpPr>
            <a:spLocks noGrp="1"/>
          </p:cNvSpPr>
          <p:nvPr>
            <p:ph sz="half" idx="1"/>
          </p:nvPr>
        </p:nvSpPr>
        <p:spPr/>
        <p:txBody>
          <a:bodyPr>
            <a:normAutofit/>
          </a:bodyPr>
          <a:lstStyle/>
          <a:p>
            <a:r>
              <a:rPr lang="en-GB" dirty="0" smtClean="0"/>
              <a:t>Y </a:t>
            </a:r>
            <a:r>
              <a:rPr lang="en-GB" dirty="0" err="1" smtClean="0"/>
              <a:t>Paradocs</a:t>
            </a:r>
            <a:r>
              <a:rPr lang="en-GB" dirty="0" smtClean="0"/>
              <a:t> </a:t>
            </a:r>
            <a:r>
              <a:rPr lang="en-GB" dirty="0" err="1" smtClean="0"/>
              <a:t>Cymryd</a:t>
            </a:r>
            <a:r>
              <a:rPr lang="en-GB" dirty="0" smtClean="0"/>
              <a:t> </a:t>
            </a:r>
            <a:r>
              <a:rPr lang="en-GB" dirty="0" err="1" smtClean="0"/>
              <a:t>Risg</a:t>
            </a:r>
            <a:endParaRPr lang="en-GB" dirty="0" smtClean="0"/>
          </a:p>
          <a:p>
            <a:r>
              <a:rPr lang="en-GB" dirty="0" smtClean="0"/>
              <a:t>Y </a:t>
            </a:r>
            <a:r>
              <a:rPr lang="en-GB" dirty="0" err="1" smtClean="0"/>
              <a:t>Paradocs</a:t>
            </a:r>
            <a:r>
              <a:rPr lang="en-GB" dirty="0" smtClean="0"/>
              <a:t> </a:t>
            </a:r>
            <a:r>
              <a:rPr lang="en-GB" dirty="0" err="1" smtClean="0"/>
              <a:t>Gwybodaeth</a:t>
            </a:r>
            <a:endParaRPr lang="en-GB" dirty="0" smtClean="0"/>
          </a:p>
          <a:p>
            <a:r>
              <a:rPr lang="en-GB" dirty="0" smtClean="0"/>
              <a:t>Y </a:t>
            </a:r>
            <a:r>
              <a:rPr lang="en-GB" dirty="0" err="1" smtClean="0"/>
              <a:t>Paradocs</a:t>
            </a:r>
            <a:r>
              <a:rPr lang="en-GB" dirty="0" smtClean="0"/>
              <a:t> </a:t>
            </a:r>
            <a:r>
              <a:rPr lang="en-GB" dirty="0" err="1" smtClean="0"/>
              <a:t>Ymddiriedus</a:t>
            </a:r>
            <a:endParaRPr lang="en-GB" dirty="0" smtClean="0"/>
          </a:p>
        </p:txBody>
      </p:sp>
      <p:sp>
        <p:nvSpPr>
          <p:cNvPr id="4" name="Content Placeholder 3"/>
          <p:cNvSpPr>
            <a:spLocks noGrp="1"/>
          </p:cNvSpPr>
          <p:nvPr>
            <p:ph sz="half" idx="2"/>
          </p:nvPr>
        </p:nvSpPr>
        <p:spPr/>
        <p:txBody>
          <a:bodyPr>
            <a:normAutofit/>
          </a:bodyPr>
          <a:lstStyle/>
          <a:p>
            <a:r>
              <a:rPr lang="en-GB" dirty="0" smtClean="0"/>
              <a:t>The Risk-Taking Paradox</a:t>
            </a:r>
          </a:p>
          <a:p>
            <a:r>
              <a:rPr lang="en-GB" dirty="0" smtClean="0"/>
              <a:t>The Knowledge   Paradox</a:t>
            </a:r>
          </a:p>
          <a:p>
            <a:r>
              <a:rPr lang="en-GB" dirty="0" smtClean="0"/>
              <a:t>The Trust Paradox</a:t>
            </a:r>
          </a:p>
        </p:txBody>
      </p:sp>
    </p:spTree>
    <p:extLst>
      <p:ext uri="{BB962C8B-B14F-4D97-AF65-F5344CB8AC3E}">
        <p14:creationId xmlns:p14="http://schemas.microsoft.com/office/powerpoint/2010/main" val="244919029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latin typeface="Arial" panose="020B0604020202020204" pitchFamily="34" charset="0"/>
                <a:cs typeface="Arial" panose="020B0604020202020204" pitchFamily="34" charset="0"/>
              </a:rPr>
              <a:t>Entreprenariaeth</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Corfforiaethol</a:t>
            </a:r>
            <a:r>
              <a:rPr lang="en-GB" dirty="0" smtClean="0">
                <a:latin typeface="Arial" panose="020B0604020202020204" pitchFamily="34" charset="0"/>
                <a:cs typeface="Arial" panose="020B0604020202020204" pitchFamily="34" charset="0"/>
              </a:rPr>
              <a:t/>
            </a:r>
            <a:br>
              <a:rPr lang="en-GB" dirty="0" smtClean="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Corporate Entrepreneurship</a:t>
            </a:r>
            <a:endParaRPr lang="en-GB" dirty="0">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p:txBody>
          <a:bodyPr>
            <a:normAutofit fontScale="40000" lnSpcReduction="20000"/>
          </a:bodyPr>
          <a:lstStyle/>
          <a:p>
            <a:r>
              <a:rPr lang="en-GB" dirty="0" smtClean="0">
                <a:latin typeface="Arial" panose="020B0604020202020204" pitchFamily="34" charset="0"/>
                <a:cs typeface="Arial" panose="020B0604020202020204" pitchFamily="34" charset="0"/>
              </a:rPr>
              <a:t>Mae </a:t>
            </a:r>
            <a:r>
              <a:rPr lang="en-GB" dirty="0" err="1" smtClean="0">
                <a:latin typeface="Arial" panose="020B0604020202020204" pitchFamily="34" charset="0"/>
                <a:cs typeface="Arial" panose="020B0604020202020204" pitchFamily="34" charset="0"/>
              </a:rPr>
              <a:t>entreprenariaeth</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corfforiaethol</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yn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cael</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effaith</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uniongyrchol</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ar</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meddwl</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entreprenarieth</a:t>
            </a:r>
            <a:r>
              <a:rPr lang="en-GB" dirty="0" smtClean="0">
                <a:latin typeface="Arial" panose="020B0604020202020204" pitchFamily="34" charset="0"/>
                <a:cs typeface="Arial" panose="020B0604020202020204" pitchFamily="34" charset="0"/>
              </a:rPr>
              <a:t> ac </a:t>
            </a:r>
            <a:r>
              <a:rPr lang="en-GB" dirty="0" err="1" smtClean="0">
                <a:latin typeface="Arial" panose="020B0604020202020204" pitchFamily="34" charset="0"/>
                <a:cs typeface="Arial" panose="020B0604020202020204" pitchFamily="34" charset="0"/>
              </a:rPr>
              <a:t>yn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berthnasol</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i</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sefydliadau</a:t>
            </a:r>
            <a:r>
              <a:rPr lang="en-GB" dirty="0" smtClean="0">
                <a:latin typeface="Arial" panose="020B0604020202020204" pitchFamily="34" charset="0"/>
                <a:cs typeface="Arial" panose="020B0604020202020204" pitchFamily="34" charset="0"/>
              </a:rPr>
              <a:t> a </a:t>
            </a:r>
            <a:r>
              <a:rPr lang="en-GB" dirty="0" err="1" smtClean="0">
                <a:latin typeface="Arial" panose="020B0604020202020204" pitchFamily="34" charset="0"/>
                <a:cs typeface="Arial" panose="020B0604020202020204" pitchFamily="34" charset="0"/>
              </a:rPr>
              <a:t>diwylliant</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sefydliadau</a:t>
            </a:r>
            <a:r>
              <a:rPr lang="en-GB" dirty="0" smtClean="0">
                <a:latin typeface="Arial" panose="020B0604020202020204" pitchFamily="34" charset="0"/>
                <a:cs typeface="Arial" panose="020B0604020202020204" pitchFamily="34" charset="0"/>
              </a:rPr>
              <a:t>.</a:t>
            </a:r>
          </a:p>
          <a:p>
            <a:r>
              <a:rPr lang="en-GB" dirty="0" err="1" smtClean="0">
                <a:latin typeface="Arial" panose="020B0604020202020204" pitchFamily="34" charset="0"/>
                <a:cs typeface="Arial" panose="020B0604020202020204" pitchFamily="34" charset="0"/>
              </a:rPr>
              <a:t>Mae’r</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cwestiynau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sydd</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yn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dod</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i’r</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meddwl</a:t>
            </a:r>
            <a:r>
              <a:rPr lang="en-GB" dirty="0" smtClean="0">
                <a:latin typeface="Arial" panose="020B0604020202020204" pitchFamily="34" charset="0"/>
                <a:cs typeface="Arial" panose="020B0604020202020204" pitchFamily="34" charset="0"/>
              </a:rPr>
              <a:t> pan </a:t>
            </a:r>
            <a:r>
              <a:rPr lang="en-GB" dirty="0" err="1" smtClean="0">
                <a:latin typeface="Arial" panose="020B0604020202020204" pitchFamily="34" charset="0"/>
                <a:cs typeface="Arial" panose="020B0604020202020204" pitchFamily="34" charset="0"/>
              </a:rPr>
              <a:t>yn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trafod</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entreprenariaeth</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corfforiaethol</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yn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cynnwys</a:t>
            </a:r>
            <a:r>
              <a:rPr lang="en-GB"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Oes</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yna</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adnoddau</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ar</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gael</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i</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archwilio</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syniadau</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newydd</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Oes</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yna</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rheolwyr</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yn</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barod</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i</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ganiatau</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arbrofiadau</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Ydy’r</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sefydliad</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yn</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annog</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cymryd</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risg</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Ydy</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nhw</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yn</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goddef</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camgymeriadau</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Ydy</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hi’n</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hawdd</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creu</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timoedd</a:t>
            </a:r>
            <a:r>
              <a:rPr lang="en-GB" b="1" dirty="0" smtClean="0">
                <a:latin typeface="Arial" panose="020B0604020202020204" pitchFamily="34" charset="0"/>
                <a:cs typeface="Arial" panose="020B0604020202020204" pitchFamily="34" charset="0"/>
              </a:rPr>
              <a:t> a </a:t>
            </a:r>
            <a:r>
              <a:rPr lang="en-GB" b="1" dirty="0" err="1" smtClean="0">
                <a:latin typeface="Arial" panose="020B0604020202020204" pitchFamily="34" charset="0"/>
                <a:cs typeface="Arial" panose="020B0604020202020204" pitchFamily="34" charset="0"/>
              </a:rPr>
              <a:t>phrosiectau</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newydd</a:t>
            </a:r>
            <a:r>
              <a:rPr lang="en-GB" b="1" dirty="0" smtClean="0">
                <a:latin typeface="Arial" panose="020B0604020202020204" pitchFamily="34" charset="0"/>
                <a:cs typeface="Arial" panose="020B0604020202020204" pitchFamily="34" charset="0"/>
              </a:rPr>
              <a:t>?  </a:t>
            </a:r>
            <a:endParaRPr lang="en-GB" b="1" dirty="0">
              <a:latin typeface="Arial" panose="020B0604020202020204" pitchFamily="34" charset="0"/>
              <a:cs typeface="Arial" panose="020B0604020202020204" pitchFamily="34" charset="0"/>
            </a:endParaRPr>
          </a:p>
          <a:p>
            <a:r>
              <a:rPr lang="en-GB" dirty="0" err="1" smtClean="0">
                <a:latin typeface="Arial" panose="020B0604020202020204" pitchFamily="34" charset="0"/>
                <a:cs typeface="Arial" panose="020B0604020202020204" pitchFamily="34" charset="0"/>
              </a:rPr>
              <a:t>Elfennau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critigol</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ar</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gyfer</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hinsawdd</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entrepreneraiethol</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ydy</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pethau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sydd</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yn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arwain</a:t>
            </a:r>
            <a:r>
              <a:rPr lang="en-GB" dirty="0" smtClean="0">
                <a:latin typeface="Arial" panose="020B0604020202020204" pitchFamily="34" charset="0"/>
                <a:cs typeface="Arial" panose="020B0604020202020204" pitchFamily="34" charset="0"/>
              </a:rPr>
              <a:t> at </a:t>
            </a:r>
            <a:r>
              <a:rPr lang="en-GB" b="1" dirty="0" err="1" smtClean="0">
                <a:latin typeface="Arial" panose="020B0604020202020204" pitchFamily="34" charset="0"/>
                <a:cs typeface="Arial" panose="020B0604020202020204" pitchFamily="34" charset="0"/>
              </a:rPr>
              <a:t>nodau</a:t>
            </a:r>
            <a:r>
              <a:rPr lang="en-GB" b="1" dirty="0" smtClean="0">
                <a:latin typeface="Arial" panose="020B0604020202020204" pitchFamily="34" charset="0"/>
                <a:cs typeface="Arial" panose="020B0604020202020204" pitchFamily="34" charset="0"/>
              </a:rPr>
              <a:t> a </a:t>
            </a:r>
            <a:r>
              <a:rPr lang="en-GB" b="1" dirty="0" err="1" smtClean="0">
                <a:latin typeface="Arial" panose="020B0604020202020204" pitchFamily="34" charset="0"/>
                <a:cs typeface="Arial" panose="020B0604020202020204" pitchFamily="34" charset="0"/>
              </a:rPr>
              <a:t>gwobrwyon</a:t>
            </a:r>
            <a:r>
              <a:rPr lang="en-GB" b="1"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yn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ogystal</a:t>
            </a:r>
            <a:r>
              <a:rPr lang="en-GB" dirty="0" smtClean="0">
                <a:latin typeface="Arial" panose="020B0604020202020204" pitchFamily="34" charset="0"/>
                <a:cs typeface="Arial" panose="020B0604020202020204" pitchFamily="34" charset="0"/>
              </a:rPr>
              <a:t> ag </a:t>
            </a:r>
            <a:r>
              <a:rPr lang="en-GB" b="1" dirty="0" err="1" smtClean="0">
                <a:latin typeface="Arial" panose="020B0604020202020204" pitchFamily="34" charset="0"/>
                <a:cs typeface="Arial" panose="020B0604020202020204" pitchFamily="34" charset="0"/>
              </a:rPr>
              <a:t>adborth</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atgyfnerthiad</a:t>
            </a:r>
            <a:r>
              <a:rPr lang="en-GB" b="1" dirty="0" smtClean="0">
                <a:latin typeface="Arial" panose="020B0604020202020204" pitchFamily="34" charset="0"/>
                <a:cs typeface="Arial" panose="020B0604020202020204" pitchFamily="34" charset="0"/>
              </a:rPr>
              <a:t> ac </a:t>
            </a:r>
            <a:r>
              <a:rPr lang="en-GB" b="1" dirty="0" err="1" smtClean="0">
                <a:latin typeface="Arial" panose="020B0604020202020204" pitchFamily="34" charset="0"/>
                <a:cs typeface="Arial" panose="020B0604020202020204" pitchFamily="34" charset="0"/>
              </a:rPr>
              <a:t>ymddiriedaeth</a:t>
            </a:r>
            <a:r>
              <a:rPr lang="en-GB" b="1"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sydd</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yn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cel</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eu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hadaeiladu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ar</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meddwl</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entrepreniaethol</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ysgogol</a:t>
            </a:r>
            <a:r>
              <a:rPr lang="en-GB" dirty="0" smtClean="0">
                <a:latin typeface="Arial" panose="020B0604020202020204" pitchFamily="34" charset="0"/>
                <a:cs typeface="Arial" panose="020B0604020202020204" pitchFamily="34" charset="0"/>
              </a:rPr>
              <a:t> y </a:t>
            </a:r>
            <a:r>
              <a:rPr lang="en-GB" dirty="0" err="1" smtClean="0">
                <a:latin typeface="Arial" panose="020B0604020202020204" pitchFamily="34" charset="0"/>
                <a:cs typeface="Arial" panose="020B0604020202020204" pitchFamily="34" charset="0"/>
              </a:rPr>
              <a:t>sefydliad</a:t>
            </a:r>
            <a:r>
              <a:rPr lang="en-GB" dirty="0" smtClean="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Kuratko</a:t>
            </a:r>
            <a:r>
              <a:rPr lang="en-GB" dirty="0">
                <a:latin typeface="Arial" panose="020B0604020202020204" pitchFamily="34" charset="0"/>
                <a:cs typeface="Arial" panose="020B0604020202020204" pitchFamily="34" charset="0"/>
              </a:rPr>
              <a:t>, Hornsby, </a:t>
            </a:r>
            <a:r>
              <a:rPr lang="en-GB" dirty="0" err="1">
                <a:latin typeface="Arial" panose="020B0604020202020204" pitchFamily="34" charset="0"/>
                <a:cs typeface="Arial" panose="020B0604020202020204" pitchFamily="34" charset="0"/>
              </a:rPr>
              <a:t>Naffziger</a:t>
            </a:r>
            <a:r>
              <a:rPr lang="en-GB" dirty="0">
                <a:latin typeface="Arial" panose="020B0604020202020204" pitchFamily="34" charset="0"/>
                <a:cs typeface="Arial" panose="020B0604020202020204" pitchFamily="34" charset="0"/>
              </a:rPr>
              <a:t>, &amp; </a:t>
            </a:r>
            <a:r>
              <a:rPr lang="en-GB" dirty="0" err="1">
                <a:latin typeface="Arial" panose="020B0604020202020204" pitchFamily="34" charset="0"/>
                <a:cs typeface="Arial" panose="020B0604020202020204" pitchFamily="34" charset="0"/>
              </a:rPr>
              <a:t>Montagno</a:t>
            </a:r>
            <a:r>
              <a:rPr lang="en-GB" dirty="0">
                <a:latin typeface="Arial" panose="020B0604020202020204" pitchFamily="34" charset="0"/>
                <a:cs typeface="Arial" panose="020B0604020202020204" pitchFamily="34" charset="0"/>
              </a:rPr>
              <a:t>, 1993).</a:t>
            </a:r>
          </a:p>
          <a:p>
            <a:r>
              <a:rPr lang="en-GB" dirty="0" err="1" smtClean="0">
                <a:latin typeface="Arial" panose="020B0604020202020204" pitchFamily="34" charset="0"/>
                <a:cs typeface="Arial" panose="020B0604020202020204" pitchFamily="34" charset="0"/>
              </a:rPr>
              <a:t>Credir</a:t>
            </a:r>
            <a:r>
              <a:rPr lang="en-GB" dirty="0" smtClean="0">
                <a:latin typeface="Arial" panose="020B0604020202020204" pitchFamily="34" charset="0"/>
                <a:cs typeface="Arial" panose="020B0604020202020204" pitchFamily="34" charset="0"/>
              </a:rPr>
              <a:t> bod </a:t>
            </a:r>
            <a:r>
              <a:rPr lang="en-GB" dirty="0" err="1" smtClean="0">
                <a:latin typeface="Arial" panose="020B0604020202020204" pitchFamily="34" charset="0"/>
                <a:cs typeface="Arial" panose="020B0604020202020204" pitchFamily="34" charset="0"/>
              </a:rPr>
              <a:t>entrepreneriaeth</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corfforiaethol</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yn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arwain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yn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uniongyrchol</a:t>
            </a:r>
            <a:r>
              <a:rPr lang="en-GB" dirty="0" smtClean="0">
                <a:latin typeface="Arial" panose="020B0604020202020204" pitchFamily="34" charset="0"/>
                <a:cs typeface="Arial" panose="020B0604020202020204" pitchFamily="34" charset="0"/>
              </a:rPr>
              <a:t> at </a:t>
            </a:r>
            <a:r>
              <a:rPr lang="en-GB" b="1" dirty="0" err="1" smtClean="0">
                <a:latin typeface="Arial" panose="020B0604020202020204" pitchFamily="34" charset="0"/>
                <a:cs typeface="Arial" panose="020B0604020202020204" pitchFamily="34" charset="0"/>
              </a:rPr>
              <a:t>ddyfeisgawrch</a:t>
            </a:r>
            <a:r>
              <a:rPr lang="en-GB" b="1" dirty="0" smtClean="0">
                <a:latin typeface="Arial" panose="020B0604020202020204" pitchFamily="34" charset="0"/>
                <a:cs typeface="Arial" panose="020B0604020202020204" pitchFamily="34" charset="0"/>
              </a:rPr>
              <a:t> a </a:t>
            </a:r>
            <a:r>
              <a:rPr lang="en-GB" b="1" dirty="0" err="1" smtClean="0">
                <a:latin typeface="Arial" panose="020B0604020202020204" pitchFamily="34" charset="0"/>
                <a:cs typeface="Arial" panose="020B0604020202020204" pitchFamily="34" charset="0"/>
              </a:rPr>
              <a:t>nid</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yw</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sefydliad</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yn</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gallu</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cadw</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cystadlu</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dros</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amser</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heb</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adnewyddu</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neu</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adfywio</a:t>
            </a:r>
            <a:r>
              <a:rPr lang="en-GB" dirty="0" smtClean="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Covin</a:t>
            </a:r>
            <a:r>
              <a:rPr lang="en-GB" dirty="0">
                <a:latin typeface="Arial" panose="020B0604020202020204" pitchFamily="34" charset="0"/>
                <a:cs typeface="Arial" panose="020B0604020202020204" pitchFamily="34" charset="0"/>
              </a:rPr>
              <a:t>, Green, &amp; </a:t>
            </a:r>
            <a:r>
              <a:rPr lang="en-GB" dirty="0" err="1">
                <a:latin typeface="Arial" panose="020B0604020202020204" pitchFamily="34" charset="0"/>
                <a:cs typeface="Arial" panose="020B0604020202020204" pitchFamily="34" charset="0"/>
              </a:rPr>
              <a:t>Slevin</a:t>
            </a:r>
            <a:r>
              <a:rPr lang="en-GB" dirty="0">
                <a:latin typeface="Arial" panose="020B0604020202020204" pitchFamily="34" charset="0"/>
                <a:cs typeface="Arial" panose="020B0604020202020204" pitchFamily="34" charset="0"/>
              </a:rPr>
              <a:t>, 2006; </a:t>
            </a:r>
            <a:r>
              <a:rPr lang="en-GB" dirty="0" err="1">
                <a:latin typeface="Arial" panose="020B0604020202020204" pitchFamily="34" charset="0"/>
                <a:cs typeface="Arial" panose="020B0604020202020204" pitchFamily="34" charset="0"/>
              </a:rPr>
              <a:t>Damanpour</a:t>
            </a:r>
            <a:r>
              <a:rPr lang="en-GB" dirty="0">
                <a:latin typeface="Arial" panose="020B0604020202020204" pitchFamily="34" charset="0"/>
                <a:cs typeface="Arial" panose="020B0604020202020204" pitchFamily="34" charset="0"/>
              </a:rPr>
              <a:t> &amp; </a:t>
            </a:r>
            <a:r>
              <a:rPr lang="en-GB" dirty="0" err="1">
                <a:latin typeface="Arial" panose="020B0604020202020204" pitchFamily="34" charset="0"/>
                <a:cs typeface="Arial" panose="020B0604020202020204" pitchFamily="34" charset="0"/>
              </a:rPr>
              <a:t>Gopalakrishnan</a:t>
            </a:r>
            <a:r>
              <a:rPr lang="en-GB" dirty="0">
                <a:latin typeface="Arial" panose="020B0604020202020204" pitchFamily="34" charset="0"/>
                <a:cs typeface="Arial" panose="020B0604020202020204" pitchFamily="34" charset="0"/>
              </a:rPr>
              <a:t>, 2001; </a:t>
            </a:r>
            <a:r>
              <a:rPr lang="en-GB" dirty="0" err="1">
                <a:latin typeface="Arial" panose="020B0604020202020204" pitchFamily="34" charset="0"/>
                <a:cs typeface="Arial" panose="020B0604020202020204" pitchFamily="34" charset="0"/>
              </a:rPr>
              <a:t>Venkataraman</a:t>
            </a:r>
            <a:r>
              <a:rPr lang="en-GB" dirty="0">
                <a:latin typeface="Arial" panose="020B0604020202020204" pitchFamily="34" charset="0"/>
                <a:cs typeface="Arial" panose="020B0604020202020204" pitchFamily="34" charset="0"/>
              </a:rPr>
              <a:t>, 2014). </a:t>
            </a:r>
          </a:p>
          <a:p>
            <a:r>
              <a:rPr lang="en-GB" dirty="0" smtClean="0">
                <a:latin typeface="Arial" panose="020B0604020202020204" pitchFamily="34" charset="0"/>
                <a:cs typeface="Arial" panose="020B0604020202020204" pitchFamily="34" charset="0"/>
              </a:rPr>
              <a:t>Mae </a:t>
            </a:r>
            <a:r>
              <a:rPr lang="en-GB" dirty="0" err="1" smtClean="0">
                <a:latin typeface="Arial" panose="020B0604020202020204" pitchFamily="34" charset="0"/>
                <a:cs typeface="Arial" panose="020B0604020202020204" pitchFamily="34" charset="0"/>
              </a:rPr>
              <a:t>ymchwil</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cyfredol</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yn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ffocysu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yn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bennaf</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ar</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greadigedd</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prosesau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mewnol</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mabwsiadau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dyfeisgarwch</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llywodraethu</a:t>
            </a:r>
            <a:r>
              <a:rPr lang="en-GB"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sgiliau</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gwybodaeth</a:t>
            </a:r>
            <a:r>
              <a:rPr lang="en-GB" b="1" dirty="0" smtClean="0">
                <a:latin typeface="Arial" panose="020B0604020202020204" pitchFamily="34" charset="0"/>
                <a:cs typeface="Arial" panose="020B0604020202020204" pitchFamily="34" charset="0"/>
              </a:rPr>
              <a:t> ac </a:t>
            </a:r>
            <a:r>
              <a:rPr lang="en-GB" b="1" dirty="0" err="1" smtClean="0">
                <a:latin typeface="Arial" panose="020B0604020202020204" pitchFamily="34" charset="0"/>
                <a:cs typeface="Arial" panose="020B0604020202020204" pitchFamily="34" charset="0"/>
              </a:rPr>
              <a:t>agweddau</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unigolion</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Corbett, </a:t>
            </a:r>
            <a:r>
              <a:rPr lang="en-GB" dirty="0" err="1">
                <a:latin typeface="Arial" panose="020B0604020202020204" pitchFamily="34" charset="0"/>
                <a:cs typeface="Arial" panose="020B0604020202020204" pitchFamily="34" charset="0"/>
              </a:rPr>
              <a:t>Covin</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O’Connor </a:t>
            </a:r>
            <a:r>
              <a:rPr lang="en-GB" dirty="0">
                <a:latin typeface="Arial" panose="020B0604020202020204" pitchFamily="34" charset="0"/>
                <a:cs typeface="Arial" panose="020B0604020202020204" pitchFamily="34" charset="0"/>
              </a:rPr>
              <a:t>&amp; </a:t>
            </a:r>
            <a:r>
              <a:rPr lang="en-GB" dirty="0" err="1">
                <a:latin typeface="Arial" panose="020B0604020202020204" pitchFamily="34" charset="0"/>
                <a:cs typeface="Arial" panose="020B0604020202020204" pitchFamily="34" charset="0"/>
              </a:rPr>
              <a:t>Tucci</a:t>
            </a:r>
            <a:r>
              <a:rPr lang="en-GB" dirty="0">
                <a:latin typeface="Arial" panose="020B0604020202020204" pitchFamily="34" charset="0"/>
                <a:cs typeface="Arial" panose="020B0604020202020204" pitchFamily="34" charset="0"/>
              </a:rPr>
              <a:t>, 2013).</a:t>
            </a:r>
          </a:p>
          <a:p>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sz="half" idx="2"/>
          </p:nvPr>
        </p:nvSpPr>
        <p:spPr/>
        <p:txBody>
          <a:bodyPr>
            <a:normAutofit fontScale="40000" lnSpcReduction="20000"/>
          </a:bodyPr>
          <a:lstStyle/>
          <a:p>
            <a:r>
              <a:rPr lang="en-GB" dirty="0">
                <a:latin typeface="Arial" panose="020B0604020202020204" pitchFamily="34" charset="0"/>
                <a:cs typeface="Arial" panose="020B0604020202020204" pitchFamily="34" charset="0"/>
              </a:rPr>
              <a:t>Corporate </a:t>
            </a:r>
            <a:r>
              <a:rPr lang="en-GB" dirty="0" smtClean="0">
                <a:latin typeface="Arial" panose="020B0604020202020204" pitchFamily="34" charset="0"/>
                <a:cs typeface="Arial" panose="020B0604020202020204" pitchFamily="34" charset="0"/>
              </a:rPr>
              <a:t>entrepreneurship is a direct effect </a:t>
            </a:r>
            <a:r>
              <a:rPr lang="en-GB" dirty="0">
                <a:latin typeface="Arial" panose="020B0604020202020204" pitchFamily="34" charset="0"/>
                <a:cs typeface="Arial" panose="020B0604020202020204" pitchFamily="34" charset="0"/>
              </a:rPr>
              <a:t>of entrepreneurial </a:t>
            </a:r>
            <a:r>
              <a:rPr lang="en-GB" dirty="0" smtClean="0">
                <a:latin typeface="Arial" panose="020B0604020202020204" pitchFamily="34" charset="0"/>
                <a:cs typeface="Arial" panose="020B0604020202020204" pitchFamily="34" charset="0"/>
              </a:rPr>
              <a:t>thinking and applies </a:t>
            </a:r>
            <a:r>
              <a:rPr lang="en-GB" dirty="0">
                <a:latin typeface="Arial" panose="020B0604020202020204" pitchFamily="34" charset="0"/>
                <a:cs typeface="Arial" panose="020B0604020202020204" pitchFamily="34" charset="0"/>
              </a:rPr>
              <a:t>to </a:t>
            </a:r>
            <a:r>
              <a:rPr lang="en-GB" dirty="0" smtClean="0">
                <a:latin typeface="Arial" panose="020B0604020202020204" pitchFamily="34" charset="0"/>
                <a:cs typeface="Arial" panose="020B0604020202020204" pitchFamily="34" charset="0"/>
              </a:rPr>
              <a:t>organisations</a:t>
            </a:r>
            <a:r>
              <a:rPr lang="en-GB" dirty="0">
                <a:latin typeface="Arial" panose="020B0604020202020204" pitchFamily="34" charset="0"/>
                <a:cs typeface="Arial" panose="020B0604020202020204" pitchFamily="34" charset="0"/>
              </a:rPr>
              <a:t>, and </a:t>
            </a:r>
            <a:r>
              <a:rPr lang="en-GB" dirty="0" smtClean="0">
                <a:latin typeface="Arial" panose="020B0604020202020204" pitchFamily="34" charset="0"/>
                <a:cs typeface="Arial" panose="020B0604020202020204" pitchFamily="34" charset="0"/>
              </a:rPr>
              <a:t>organisational </a:t>
            </a:r>
            <a:r>
              <a:rPr lang="en-GB" dirty="0">
                <a:latin typeface="Arial" panose="020B0604020202020204" pitchFamily="34" charset="0"/>
                <a:cs typeface="Arial" panose="020B0604020202020204" pitchFamily="34" charset="0"/>
              </a:rPr>
              <a:t>culture. </a:t>
            </a: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Questions </a:t>
            </a:r>
            <a:r>
              <a:rPr lang="en-GB" dirty="0">
                <a:latin typeface="Arial" panose="020B0604020202020204" pitchFamily="34" charset="0"/>
                <a:cs typeface="Arial" panose="020B0604020202020204" pitchFamily="34" charset="0"/>
              </a:rPr>
              <a:t>that come to mind when talking about corporate entrepreneurship are: </a:t>
            </a:r>
            <a:r>
              <a:rPr lang="en-GB" b="1" dirty="0">
                <a:latin typeface="Arial" panose="020B0604020202020204" pitchFamily="34" charset="0"/>
                <a:cs typeface="Arial" panose="020B0604020202020204" pitchFamily="34" charset="0"/>
              </a:rPr>
              <a:t>are there resources available to explore new ideas? Are managers prepared to allow experimentation? Does the organization encourage risk-taking? Do they tolerate mistakes? Is it easy to create </a:t>
            </a:r>
            <a:r>
              <a:rPr lang="en-GB" b="1" dirty="0" smtClean="0">
                <a:latin typeface="Arial" panose="020B0604020202020204" pitchFamily="34" charset="0"/>
                <a:cs typeface="Arial" panose="020B0604020202020204" pitchFamily="34" charset="0"/>
              </a:rPr>
              <a:t>new teams </a:t>
            </a:r>
            <a:r>
              <a:rPr lang="en-GB" b="1" dirty="0">
                <a:latin typeface="Arial" panose="020B0604020202020204" pitchFamily="34" charset="0"/>
                <a:cs typeface="Arial" panose="020B0604020202020204" pitchFamily="34" charset="0"/>
              </a:rPr>
              <a:t>and projects? </a:t>
            </a:r>
            <a:endParaRPr lang="en-GB" b="1"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Critical </a:t>
            </a:r>
            <a:r>
              <a:rPr lang="en-GB" dirty="0">
                <a:latin typeface="Arial" panose="020B0604020202020204" pitchFamily="34" charset="0"/>
                <a:cs typeface="Arial" panose="020B0604020202020204" pitchFamily="34" charset="0"/>
              </a:rPr>
              <a:t>elements for an entrepreneurial climate are both causational (</a:t>
            </a:r>
            <a:r>
              <a:rPr lang="en-GB" b="1" dirty="0">
                <a:latin typeface="Arial" panose="020B0604020202020204" pitchFamily="34" charset="0"/>
                <a:cs typeface="Arial" panose="020B0604020202020204" pitchFamily="34" charset="0"/>
              </a:rPr>
              <a:t>goals, rewards</a:t>
            </a:r>
            <a:r>
              <a:rPr lang="en-GB" dirty="0">
                <a:latin typeface="Arial" panose="020B0604020202020204" pitchFamily="34" charset="0"/>
                <a:cs typeface="Arial" panose="020B0604020202020204" pitchFamily="34" charset="0"/>
              </a:rPr>
              <a:t>) and effectuation-based (</a:t>
            </a:r>
            <a:r>
              <a:rPr lang="en-GB" b="1" dirty="0">
                <a:latin typeface="Arial" panose="020B0604020202020204" pitchFamily="34" charset="0"/>
                <a:cs typeface="Arial" panose="020B0604020202020204" pitchFamily="34" charset="0"/>
              </a:rPr>
              <a:t>feedback, reinforcement, trust</a:t>
            </a:r>
            <a:r>
              <a:rPr lang="en-GB" dirty="0">
                <a:latin typeface="Arial" panose="020B0604020202020204" pitchFamily="34" charset="0"/>
                <a:cs typeface="Arial" panose="020B0604020202020204" pitchFamily="34" charset="0"/>
              </a:rPr>
              <a:t>) and are built upon stimulating entrepreneurial thinking in the </a:t>
            </a:r>
            <a:r>
              <a:rPr lang="en-GB" dirty="0" smtClean="0">
                <a:latin typeface="Arial" panose="020B0604020202020204" pitchFamily="34" charset="0"/>
                <a:cs typeface="Arial" panose="020B0604020202020204" pitchFamily="34" charset="0"/>
              </a:rPr>
              <a:t>organisation </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Kuratko</a:t>
            </a:r>
            <a:r>
              <a:rPr lang="en-GB" dirty="0">
                <a:latin typeface="Arial" panose="020B0604020202020204" pitchFamily="34" charset="0"/>
                <a:cs typeface="Arial" panose="020B0604020202020204" pitchFamily="34" charset="0"/>
              </a:rPr>
              <a:t>, Hornsby, </a:t>
            </a:r>
            <a:r>
              <a:rPr lang="en-GB" dirty="0" err="1">
                <a:latin typeface="Arial" panose="020B0604020202020204" pitchFamily="34" charset="0"/>
                <a:cs typeface="Arial" panose="020B0604020202020204" pitchFamily="34" charset="0"/>
              </a:rPr>
              <a:t>Naffziger</a:t>
            </a:r>
            <a:r>
              <a:rPr lang="en-GB" dirty="0">
                <a:latin typeface="Arial" panose="020B0604020202020204" pitchFamily="34" charset="0"/>
                <a:cs typeface="Arial" panose="020B0604020202020204" pitchFamily="34" charset="0"/>
              </a:rPr>
              <a:t>, &amp; </a:t>
            </a:r>
            <a:r>
              <a:rPr lang="en-GB" dirty="0" err="1">
                <a:latin typeface="Arial" panose="020B0604020202020204" pitchFamily="34" charset="0"/>
                <a:cs typeface="Arial" panose="020B0604020202020204" pitchFamily="34" charset="0"/>
              </a:rPr>
              <a:t>Montagno</a:t>
            </a:r>
            <a:r>
              <a:rPr lang="en-GB" dirty="0">
                <a:latin typeface="Arial" panose="020B0604020202020204" pitchFamily="34" charset="0"/>
                <a:cs typeface="Arial" panose="020B0604020202020204" pitchFamily="34" charset="0"/>
              </a:rPr>
              <a:t>, 1993).</a:t>
            </a:r>
          </a:p>
          <a:p>
            <a:r>
              <a:rPr lang="en-GB" dirty="0">
                <a:latin typeface="Arial" panose="020B0604020202020204" pitchFamily="34" charset="0"/>
                <a:cs typeface="Arial" panose="020B0604020202020204" pitchFamily="34" charset="0"/>
              </a:rPr>
              <a:t>Corporate entrepreneurship </a:t>
            </a:r>
            <a:r>
              <a:rPr lang="en-GB" dirty="0" smtClean="0">
                <a:latin typeface="Arial" panose="020B0604020202020204" pitchFamily="34" charset="0"/>
                <a:cs typeface="Arial" panose="020B0604020202020204" pitchFamily="34" charset="0"/>
              </a:rPr>
              <a:t> - it </a:t>
            </a:r>
            <a:r>
              <a:rPr lang="en-GB" dirty="0">
                <a:latin typeface="Arial" panose="020B0604020202020204" pitchFamily="34" charset="0"/>
                <a:cs typeface="Arial" panose="020B0604020202020204" pitchFamily="34" charset="0"/>
              </a:rPr>
              <a:t>is believed that it directly leads to </a:t>
            </a:r>
            <a:r>
              <a:rPr lang="en-GB" b="1" dirty="0">
                <a:latin typeface="Arial" panose="020B0604020202020204" pitchFamily="34" charset="0"/>
                <a:cs typeface="Arial" panose="020B0604020202020204" pitchFamily="34" charset="0"/>
              </a:rPr>
              <a:t>innovation and an </a:t>
            </a:r>
            <a:r>
              <a:rPr lang="en-GB" b="1" dirty="0" smtClean="0">
                <a:latin typeface="Arial" panose="020B0604020202020204" pitchFamily="34" charset="0"/>
                <a:cs typeface="Arial" panose="020B0604020202020204" pitchFamily="34" charset="0"/>
              </a:rPr>
              <a:t>organisation </a:t>
            </a:r>
            <a:r>
              <a:rPr lang="en-GB" b="1" dirty="0">
                <a:latin typeface="Arial" panose="020B0604020202020204" pitchFamily="34" charset="0"/>
                <a:cs typeface="Arial" panose="020B0604020202020204" pitchFamily="34" charset="0"/>
              </a:rPr>
              <a:t>is not able to sustain competiveness over time without renewal or regeneration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Covin</a:t>
            </a:r>
            <a:r>
              <a:rPr lang="en-GB" dirty="0">
                <a:latin typeface="Arial" panose="020B0604020202020204" pitchFamily="34" charset="0"/>
                <a:cs typeface="Arial" panose="020B0604020202020204" pitchFamily="34" charset="0"/>
              </a:rPr>
              <a:t>, Green, &amp; </a:t>
            </a:r>
            <a:r>
              <a:rPr lang="en-GB" dirty="0" err="1">
                <a:latin typeface="Arial" panose="020B0604020202020204" pitchFamily="34" charset="0"/>
                <a:cs typeface="Arial" panose="020B0604020202020204" pitchFamily="34" charset="0"/>
              </a:rPr>
              <a:t>Slevin</a:t>
            </a:r>
            <a:r>
              <a:rPr lang="en-GB" dirty="0">
                <a:latin typeface="Arial" panose="020B0604020202020204" pitchFamily="34" charset="0"/>
                <a:cs typeface="Arial" panose="020B0604020202020204" pitchFamily="34" charset="0"/>
              </a:rPr>
              <a:t>, 2006; </a:t>
            </a:r>
            <a:r>
              <a:rPr lang="en-GB" dirty="0" err="1">
                <a:latin typeface="Arial" panose="020B0604020202020204" pitchFamily="34" charset="0"/>
                <a:cs typeface="Arial" panose="020B0604020202020204" pitchFamily="34" charset="0"/>
              </a:rPr>
              <a:t>Damanpour</a:t>
            </a:r>
            <a:r>
              <a:rPr lang="en-GB" dirty="0">
                <a:latin typeface="Arial" panose="020B0604020202020204" pitchFamily="34" charset="0"/>
                <a:cs typeface="Arial" panose="020B0604020202020204" pitchFamily="34" charset="0"/>
              </a:rPr>
              <a:t> &amp; </a:t>
            </a:r>
            <a:r>
              <a:rPr lang="en-GB" dirty="0" err="1">
                <a:latin typeface="Arial" panose="020B0604020202020204" pitchFamily="34" charset="0"/>
                <a:cs typeface="Arial" panose="020B0604020202020204" pitchFamily="34" charset="0"/>
              </a:rPr>
              <a:t>Gopalakrishnan</a:t>
            </a:r>
            <a:r>
              <a:rPr lang="en-GB" dirty="0">
                <a:latin typeface="Arial" panose="020B0604020202020204" pitchFamily="34" charset="0"/>
                <a:cs typeface="Arial" panose="020B0604020202020204" pitchFamily="34" charset="0"/>
              </a:rPr>
              <a:t>, 2001; </a:t>
            </a:r>
            <a:r>
              <a:rPr lang="en-GB" dirty="0" err="1">
                <a:latin typeface="Arial" panose="020B0604020202020204" pitchFamily="34" charset="0"/>
                <a:cs typeface="Arial" panose="020B0604020202020204" pitchFamily="34" charset="0"/>
              </a:rPr>
              <a:t>Venkataraman</a:t>
            </a:r>
            <a:r>
              <a:rPr lang="en-GB" dirty="0">
                <a:latin typeface="Arial" panose="020B0604020202020204" pitchFamily="34" charset="0"/>
                <a:cs typeface="Arial" panose="020B0604020202020204" pitchFamily="34" charset="0"/>
              </a:rPr>
              <a:t>, 2014). </a:t>
            </a:r>
          </a:p>
          <a:p>
            <a:r>
              <a:rPr lang="en-GB" dirty="0">
                <a:latin typeface="Arial" panose="020B0604020202020204" pitchFamily="34" charset="0"/>
                <a:cs typeface="Arial" panose="020B0604020202020204" pitchFamily="34" charset="0"/>
              </a:rPr>
              <a:t>Current research focuses mainly on the creation of internal processes, innovation adoption, governance, and the </a:t>
            </a:r>
            <a:r>
              <a:rPr lang="en-GB" b="1" dirty="0">
                <a:latin typeface="Arial" panose="020B0604020202020204" pitchFamily="34" charset="0"/>
                <a:cs typeface="Arial" panose="020B0604020202020204" pitchFamily="34" charset="0"/>
              </a:rPr>
              <a:t>knowledge, skills and attitudes of individuals </a:t>
            </a:r>
            <a:r>
              <a:rPr lang="en-GB" dirty="0">
                <a:latin typeface="Arial" panose="020B0604020202020204" pitchFamily="34" charset="0"/>
                <a:cs typeface="Arial" panose="020B0604020202020204" pitchFamily="34" charset="0"/>
              </a:rPr>
              <a:t>(Corbett, </a:t>
            </a:r>
            <a:r>
              <a:rPr lang="en-GB" dirty="0" err="1">
                <a:latin typeface="Arial" panose="020B0604020202020204" pitchFamily="34" charset="0"/>
                <a:cs typeface="Arial" panose="020B0604020202020204" pitchFamily="34" charset="0"/>
              </a:rPr>
              <a:t>Covin</a:t>
            </a:r>
            <a:r>
              <a:rPr lang="en-GB" dirty="0">
                <a:latin typeface="Arial" panose="020B0604020202020204" pitchFamily="34" charset="0"/>
                <a:cs typeface="Arial" panose="020B0604020202020204" pitchFamily="34" charset="0"/>
              </a:rPr>
              <a:t>, O’Connor, &amp; </a:t>
            </a:r>
            <a:r>
              <a:rPr lang="en-GB" dirty="0" err="1">
                <a:latin typeface="Arial" panose="020B0604020202020204" pitchFamily="34" charset="0"/>
                <a:cs typeface="Arial" panose="020B0604020202020204" pitchFamily="34" charset="0"/>
              </a:rPr>
              <a:t>Tucci</a:t>
            </a:r>
            <a:r>
              <a:rPr lang="en-GB" dirty="0">
                <a:latin typeface="Arial" panose="020B0604020202020204" pitchFamily="34" charset="0"/>
                <a:cs typeface="Arial" panose="020B0604020202020204" pitchFamily="34" charset="0"/>
              </a:rPr>
              <a:t>, 2013).</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478917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latin typeface="Arial" panose="020B0604020202020204" pitchFamily="34" charset="0"/>
                <a:cs typeface="Arial" panose="020B0604020202020204" pitchFamily="34" charset="0"/>
              </a:rPr>
              <a:t>Cymhwysedd</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Entreprenariaeth</a:t>
            </a:r>
            <a:r>
              <a:rPr lang="en-GB" dirty="0" smtClean="0">
                <a:latin typeface="Arial" panose="020B0604020202020204" pitchFamily="34" charset="0"/>
                <a:cs typeface="Arial" panose="020B0604020202020204" pitchFamily="34" charset="0"/>
              </a:rPr>
              <a:t/>
            </a:r>
            <a:br>
              <a:rPr lang="en-GB" dirty="0" smtClean="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Entrepreneurship Competence</a:t>
            </a:r>
            <a:endParaRPr lang="en-GB" dirty="0">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a:xfrm>
            <a:off x="395536" y="1600201"/>
            <a:ext cx="4038600" cy="3989040"/>
          </a:xfrm>
        </p:spPr>
        <p:txBody>
          <a:bodyPr>
            <a:noAutofit/>
          </a:bodyPr>
          <a:lstStyle/>
          <a:p>
            <a:r>
              <a:rPr lang="en-GB" sz="1200" dirty="0" smtClean="0">
                <a:latin typeface="Arial" panose="020B0604020202020204" pitchFamily="34" charset="0"/>
                <a:cs typeface="Arial" panose="020B0604020202020204" pitchFamily="34" charset="0"/>
              </a:rPr>
              <a:t>Mae </a:t>
            </a:r>
            <a:r>
              <a:rPr lang="en-GB" sz="1200" dirty="0" err="1" smtClean="0">
                <a:latin typeface="Arial" panose="020B0604020202020204" pitchFamily="34" charset="0"/>
                <a:cs typeface="Arial" panose="020B0604020202020204" pitchFamily="34" charset="0"/>
              </a:rPr>
              <a:t>tueddiad</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wrth</a:t>
            </a:r>
            <a:r>
              <a:rPr lang="en-GB" sz="1200" dirty="0" smtClean="0">
                <a:latin typeface="Arial" panose="020B0604020202020204" pitchFamily="34" charset="0"/>
                <a:cs typeface="Arial" panose="020B0604020202020204" pitchFamily="34" charset="0"/>
              </a:rPr>
              <a:t> </a:t>
            </a:r>
            <a:r>
              <a:rPr lang="en-GB" sz="1200" b="1" dirty="0" err="1" smtClean="0">
                <a:latin typeface="Arial" panose="020B0604020202020204" pitchFamily="34" charset="0"/>
                <a:cs typeface="Arial" panose="020B0604020202020204" pitchFamily="34" charset="0"/>
              </a:rPr>
              <a:t>addysgu</a:t>
            </a:r>
            <a:r>
              <a:rPr lang="en-GB" sz="1200" b="1" dirty="0" smtClean="0">
                <a:latin typeface="Arial" panose="020B0604020202020204" pitchFamily="34" charset="0"/>
                <a:cs typeface="Arial" panose="020B0604020202020204" pitchFamily="34" charset="0"/>
              </a:rPr>
              <a:t> </a:t>
            </a:r>
            <a:r>
              <a:rPr lang="en-GB" sz="1200" b="1" dirty="0" err="1" smtClean="0">
                <a:latin typeface="Arial" panose="020B0604020202020204" pitchFamily="34" charset="0"/>
                <a:cs typeface="Arial" panose="020B0604020202020204" pitchFamily="34" charset="0"/>
              </a:rPr>
              <a:t>entreprenariaeth</a:t>
            </a:r>
            <a:r>
              <a:rPr lang="en-GB" sz="1200" b="1"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i</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gael</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gwahanol</a:t>
            </a:r>
            <a:r>
              <a:rPr lang="en-GB" sz="1200" dirty="0" smtClean="0">
                <a:latin typeface="Arial" panose="020B0604020202020204" pitchFamily="34" charset="0"/>
                <a:cs typeface="Arial" panose="020B0604020202020204" pitchFamily="34" charset="0"/>
              </a:rPr>
              <a:t> barn a </a:t>
            </a:r>
            <a:r>
              <a:rPr lang="en-GB" sz="1200" dirty="0" err="1" smtClean="0">
                <a:latin typeface="Arial" panose="020B0604020202020204" pitchFamily="34" charset="0"/>
                <a:cs typeface="Arial" panose="020B0604020202020204" pitchFamily="34" charset="0"/>
              </a:rPr>
              <a:t>dulliau</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Fodd</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bynnag</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mae</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rhan</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fwyaf</a:t>
            </a:r>
            <a:r>
              <a:rPr lang="en-GB" sz="1200" dirty="0" smtClean="0">
                <a:latin typeface="Arial" panose="020B0604020202020204" pitchFamily="34" charset="0"/>
                <a:cs typeface="Arial" panose="020B0604020202020204" pitchFamily="34" charset="0"/>
              </a:rPr>
              <a:t> o </a:t>
            </a:r>
            <a:r>
              <a:rPr lang="en-GB" sz="1200" dirty="0" err="1" smtClean="0">
                <a:latin typeface="Arial" panose="020B0604020202020204" pitchFamily="34" charset="0"/>
                <a:cs typeface="Arial" panose="020B0604020202020204" pitchFamily="34" charset="0"/>
              </a:rPr>
              <a:t>lenyddiaeth</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yn</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awgrymu</a:t>
            </a:r>
            <a:r>
              <a:rPr lang="en-GB" sz="1200" dirty="0" smtClean="0">
                <a:latin typeface="Arial" panose="020B0604020202020204" pitchFamily="34" charset="0"/>
                <a:cs typeface="Arial" panose="020B0604020202020204" pitchFamily="34" charset="0"/>
              </a:rPr>
              <a:t> bod </a:t>
            </a:r>
            <a:r>
              <a:rPr lang="en-GB" sz="1200" dirty="0" err="1" smtClean="0">
                <a:latin typeface="Arial" panose="020B0604020202020204" pitchFamily="34" charset="0"/>
                <a:cs typeface="Arial" panose="020B0604020202020204" pitchFamily="34" charset="0"/>
              </a:rPr>
              <a:t>dysgu</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entreprenariaeth</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yn</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cynnwys</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delio</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gyda</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sefyllfaoedd</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paradocsaidd</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sef</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ansicrwydd</a:t>
            </a:r>
            <a:r>
              <a:rPr lang="en-GB" sz="1200" dirty="0" smtClean="0">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a:p>
            <a:r>
              <a:rPr lang="en-GB" sz="1200" b="1" dirty="0" smtClean="0">
                <a:latin typeface="Arial" panose="020B0604020202020204" pitchFamily="34" charset="0"/>
                <a:cs typeface="Arial" panose="020B0604020202020204" pitchFamily="34" charset="0"/>
              </a:rPr>
              <a:t>O </a:t>
            </a:r>
            <a:r>
              <a:rPr lang="en-GB" sz="1200" b="1" dirty="0" err="1" smtClean="0">
                <a:latin typeface="Arial" panose="020B0604020202020204" pitchFamily="34" charset="0"/>
                <a:cs typeface="Arial" panose="020B0604020202020204" pitchFamily="34" charset="0"/>
              </a:rPr>
              <a:t>safbwynt</a:t>
            </a:r>
            <a:r>
              <a:rPr lang="en-GB" sz="1200" b="1" dirty="0" smtClean="0">
                <a:latin typeface="Arial" panose="020B0604020202020204" pitchFamily="34" charset="0"/>
                <a:cs typeface="Arial" panose="020B0604020202020204" pitchFamily="34" charset="0"/>
              </a:rPr>
              <a:t> </a:t>
            </a:r>
            <a:r>
              <a:rPr lang="en-GB" sz="1200" b="1" dirty="0" err="1" smtClean="0">
                <a:latin typeface="Arial" panose="020B0604020202020204" pitchFamily="34" charset="0"/>
                <a:cs typeface="Arial" panose="020B0604020202020204" pitchFamily="34" charset="0"/>
              </a:rPr>
              <a:t>addysgol</a:t>
            </a:r>
            <a:r>
              <a:rPr lang="en-GB" sz="1200" b="1" dirty="0" smtClean="0">
                <a:latin typeface="Arial" panose="020B0604020202020204" pitchFamily="34" charset="0"/>
                <a:cs typeface="Arial" panose="020B0604020202020204" pitchFamily="34" charset="0"/>
              </a:rPr>
              <a:t>, </a:t>
            </a:r>
            <a:r>
              <a:rPr lang="en-GB" sz="1200" b="1" dirty="0" err="1" smtClean="0">
                <a:latin typeface="Arial" panose="020B0604020202020204" pitchFamily="34" charset="0"/>
                <a:cs typeface="Arial" panose="020B0604020202020204" pitchFamily="34" charset="0"/>
              </a:rPr>
              <a:t>mae</a:t>
            </a:r>
            <a:r>
              <a:rPr lang="en-GB" sz="1200" b="1" dirty="0" smtClean="0">
                <a:latin typeface="Arial" panose="020B0604020202020204" pitchFamily="34" charset="0"/>
                <a:cs typeface="Arial" panose="020B0604020202020204" pitchFamily="34" charset="0"/>
              </a:rPr>
              <a:t> </a:t>
            </a:r>
            <a:r>
              <a:rPr lang="en-GB" sz="1200" b="1" dirty="0" err="1" smtClean="0">
                <a:latin typeface="Arial" panose="020B0604020202020204" pitchFamily="34" charset="0"/>
                <a:cs typeface="Arial" panose="020B0604020202020204" pitchFamily="34" charset="0"/>
              </a:rPr>
              <a:t>hwn</a:t>
            </a:r>
            <a:r>
              <a:rPr lang="en-GB" sz="1200" b="1" dirty="0" smtClean="0">
                <a:latin typeface="Arial" panose="020B0604020202020204" pitchFamily="34" charset="0"/>
                <a:cs typeface="Arial" panose="020B0604020202020204" pitchFamily="34" charset="0"/>
              </a:rPr>
              <a:t> </a:t>
            </a:r>
            <a:r>
              <a:rPr lang="en-GB" sz="1200" b="1" dirty="0" err="1" smtClean="0">
                <a:latin typeface="Arial" panose="020B0604020202020204" pitchFamily="34" charset="0"/>
                <a:cs typeface="Arial" panose="020B0604020202020204" pitchFamily="34" charset="0"/>
              </a:rPr>
              <a:t>yn</a:t>
            </a:r>
            <a:r>
              <a:rPr lang="en-GB" sz="1200" b="1" dirty="0" smtClean="0">
                <a:latin typeface="Arial" panose="020B0604020202020204" pitchFamily="34" charset="0"/>
                <a:cs typeface="Arial" panose="020B0604020202020204" pitchFamily="34" charset="0"/>
              </a:rPr>
              <a:t> </a:t>
            </a:r>
            <a:r>
              <a:rPr lang="en-GB" sz="1200" b="1" dirty="0" err="1" smtClean="0">
                <a:latin typeface="Arial" panose="020B0604020202020204" pitchFamily="34" charset="0"/>
                <a:cs typeface="Arial" panose="020B0604020202020204" pitchFamily="34" charset="0"/>
              </a:rPr>
              <a:t>cael</a:t>
            </a:r>
            <a:r>
              <a:rPr lang="en-GB" sz="1200" b="1" dirty="0" smtClean="0">
                <a:latin typeface="Arial" panose="020B0604020202020204" pitchFamily="34" charset="0"/>
                <a:cs typeface="Arial" panose="020B0604020202020204" pitchFamily="34" charset="0"/>
              </a:rPr>
              <a:t> </a:t>
            </a:r>
            <a:r>
              <a:rPr lang="en-GB" sz="1200" b="1" dirty="0" err="1" smtClean="0">
                <a:latin typeface="Arial" panose="020B0604020202020204" pitchFamily="34" charset="0"/>
                <a:cs typeface="Arial" panose="020B0604020202020204" pitchFamily="34" charset="0"/>
              </a:rPr>
              <a:t>ei</a:t>
            </a:r>
            <a:r>
              <a:rPr lang="en-GB" sz="1200" b="1" dirty="0" smtClean="0">
                <a:latin typeface="Arial" panose="020B0604020202020204" pitchFamily="34" charset="0"/>
                <a:cs typeface="Arial" panose="020B0604020202020204" pitchFamily="34" charset="0"/>
              </a:rPr>
              <a:t> </a:t>
            </a:r>
            <a:r>
              <a:rPr lang="en-GB" sz="1200" b="1" dirty="0" err="1" smtClean="0">
                <a:latin typeface="Arial" panose="020B0604020202020204" pitchFamily="34" charset="0"/>
                <a:cs typeface="Arial" panose="020B0604020202020204" pitchFamily="34" charset="0"/>
              </a:rPr>
              <a:t>adnabod</a:t>
            </a:r>
            <a:r>
              <a:rPr lang="en-GB" sz="1200" b="1" dirty="0" smtClean="0">
                <a:latin typeface="Arial" panose="020B0604020202020204" pitchFamily="34" charset="0"/>
                <a:cs typeface="Arial" panose="020B0604020202020204" pitchFamily="34" charset="0"/>
              </a:rPr>
              <a:t> </a:t>
            </a:r>
            <a:r>
              <a:rPr lang="en-GB" sz="1200" b="1" dirty="0" err="1" smtClean="0">
                <a:latin typeface="Arial" panose="020B0604020202020204" pitchFamily="34" charset="0"/>
                <a:cs typeface="Arial" panose="020B0604020202020204" pitchFamily="34" charset="0"/>
              </a:rPr>
              <a:t>fel</a:t>
            </a:r>
            <a:r>
              <a:rPr lang="en-GB" sz="1200" b="1" dirty="0" smtClean="0">
                <a:latin typeface="Arial" panose="020B0604020202020204" pitchFamily="34" charset="0"/>
                <a:cs typeface="Arial" panose="020B0604020202020204" pitchFamily="34" charset="0"/>
              </a:rPr>
              <a:t> </a:t>
            </a:r>
            <a:r>
              <a:rPr lang="en-GB" sz="1200" b="1" dirty="0" err="1" smtClean="0">
                <a:latin typeface="Arial" panose="020B0604020202020204" pitchFamily="34" charset="0"/>
                <a:cs typeface="Arial" panose="020B0604020202020204" pitchFamily="34" charset="0"/>
              </a:rPr>
              <a:t>cymhwysedd</a:t>
            </a:r>
            <a:r>
              <a:rPr lang="en-GB" sz="1200" b="1" dirty="0" smtClean="0">
                <a:latin typeface="Arial" panose="020B0604020202020204" pitchFamily="34" charset="0"/>
                <a:cs typeface="Arial" panose="020B0604020202020204" pitchFamily="34" charset="0"/>
              </a:rPr>
              <a:t> </a:t>
            </a:r>
            <a:r>
              <a:rPr lang="en-GB" sz="1200" b="1" dirty="0" err="1" smtClean="0">
                <a:latin typeface="Arial" panose="020B0604020202020204" pitchFamily="34" charset="0"/>
                <a:cs typeface="Arial" panose="020B0604020202020204" pitchFamily="34" charset="0"/>
              </a:rPr>
              <a:t>entreprenariaeth</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Mae’r</a:t>
            </a:r>
            <a:r>
              <a:rPr lang="en-GB" sz="1200" dirty="0" smtClean="0">
                <a:latin typeface="Arial" panose="020B0604020202020204" pitchFamily="34" charset="0"/>
                <a:cs typeface="Arial" panose="020B0604020202020204" pitchFamily="34" charset="0"/>
              </a:rPr>
              <a:t> term </a:t>
            </a:r>
            <a:r>
              <a:rPr lang="en-GB" sz="1200" dirty="0" err="1" smtClean="0">
                <a:latin typeface="Arial" panose="020B0604020202020204" pitchFamily="34" charset="0"/>
                <a:cs typeface="Arial" panose="020B0604020202020204" pitchFamily="34" charset="0"/>
              </a:rPr>
              <a:t>yma</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ar</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ei</a:t>
            </a:r>
            <a:r>
              <a:rPr lang="en-GB" sz="1200" dirty="0" smtClean="0">
                <a:latin typeface="Arial" panose="020B0604020202020204" pitchFamily="34" charset="0"/>
                <a:cs typeface="Arial" panose="020B0604020202020204" pitchFamily="34" charset="0"/>
              </a:rPr>
              <a:t> ben </a:t>
            </a:r>
            <a:r>
              <a:rPr lang="en-GB" sz="1200" dirty="0" err="1" smtClean="0">
                <a:latin typeface="Arial" panose="020B0604020202020204" pitchFamily="34" charset="0"/>
                <a:cs typeface="Arial" panose="020B0604020202020204" pitchFamily="34" charset="0"/>
              </a:rPr>
              <a:t>ei</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hun</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yn</a:t>
            </a:r>
            <a:r>
              <a:rPr lang="en-GB" sz="1200" dirty="0" smtClean="0">
                <a:latin typeface="Arial" panose="020B0604020202020204" pitchFamily="34" charset="0"/>
                <a:cs typeface="Arial" panose="020B0604020202020204" pitchFamily="34" charset="0"/>
              </a:rPr>
              <a:t> un </a:t>
            </a:r>
            <a:r>
              <a:rPr lang="en-GB" sz="1200" dirty="0" err="1" smtClean="0">
                <a:latin typeface="Arial" panose="020B0604020202020204" pitchFamily="34" charset="0"/>
                <a:cs typeface="Arial" panose="020B0604020202020204" pitchFamily="34" charset="0"/>
              </a:rPr>
              <a:t>gymhleth</a:t>
            </a:r>
            <a:r>
              <a:rPr lang="en-GB" sz="1200" dirty="0" smtClean="0">
                <a:latin typeface="Arial" panose="020B0604020202020204" pitchFamily="34" charset="0"/>
                <a:cs typeface="Arial" panose="020B0604020202020204" pitchFamily="34" charset="0"/>
              </a:rPr>
              <a:t> ac </a:t>
            </a:r>
            <a:r>
              <a:rPr lang="en-GB" sz="1200" dirty="0" err="1" smtClean="0">
                <a:latin typeface="Arial" panose="020B0604020202020204" pitchFamily="34" charset="0"/>
                <a:cs typeface="Arial" panose="020B0604020202020204" pitchFamily="34" charset="0"/>
              </a:rPr>
              <a:t>yn</a:t>
            </a:r>
            <a:r>
              <a:rPr lang="en-GB" sz="1200" dirty="0" smtClean="0">
                <a:latin typeface="Arial" panose="020B0604020202020204" pitchFamily="34" charset="0"/>
                <a:cs typeface="Arial" panose="020B0604020202020204" pitchFamily="34" charset="0"/>
              </a:rPr>
              <a:t> un </a:t>
            </a:r>
            <a:r>
              <a:rPr lang="en-GB" sz="1200" dirty="0" err="1" smtClean="0">
                <a:latin typeface="Arial" panose="020B0604020202020204" pitchFamily="34" charset="0"/>
                <a:cs typeface="Arial" panose="020B0604020202020204" pitchFamily="34" charset="0"/>
              </a:rPr>
              <a:t>sydd</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yn</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cael</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ei</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ddadlau</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yn</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barhaol</a:t>
            </a:r>
            <a:r>
              <a:rPr lang="en-GB" sz="1200" dirty="0" smtClean="0">
                <a:latin typeface="Arial" panose="020B0604020202020204" pitchFamily="34" charset="0"/>
                <a:cs typeface="Arial" panose="020B0604020202020204" pitchFamily="34" charset="0"/>
              </a:rPr>
              <a:t>. Mae </a:t>
            </a:r>
            <a:r>
              <a:rPr lang="en-GB" sz="1200" dirty="0" err="1" smtClean="0">
                <a:latin typeface="Arial" panose="020B0604020202020204" pitchFamily="34" charset="0"/>
                <a:cs typeface="Arial" panose="020B0604020202020204" pitchFamily="34" charset="0"/>
              </a:rPr>
              <a:t>Lans</a:t>
            </a:r>
            <a:r>
              <a:rPr lang="en-GB" sz="1200" dirty="0" smtClean="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et al. (2008) </a:t>
            </a:r>
            <a:r>
              <a:rPr lang="en-GB" sz="1200" dirty="0" err="1" smtClean="0">
                <a:latin typeface="Arial" panose="020B0604020202020204" pitchFamily="34" charset="0"/>
                <a:cs typeface="Arial" panose="020B0604020202020204" pitchFamily="34" charset="0"/>
              </a:rPr>
              <a:t>wedi</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ysgrifennu</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papur</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ar</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hwn</a:t>
            </a:r>
            <a:r>
              <a:rPr lang="en-GB" sz="1200" dirty="0" smtClean="0">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a:p>
            <a:r>
              <a:rPr lang="en-GB" sz="1200" dirty="0" err="1" smtClean="0">
                <a:latin typeface="Arial" panose="020B0604020202020204" pitchFamily="34" charset="0"/>
                <a:cs typeface="Arial" panose="020B0604020202020204" pitchFamily="34" charset="0"/>
              </a:rPr>
              <a:t>Yn</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gyffredinol</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mae</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cymhwysedd</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entreprenariaeth</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yn</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cynnwys</a:t>
            </a:r>
            <a:r>
              <a:rPr lang="en-GB" sz="1200" dirty="0" smtClean="0">
                <a:latin typeface="Arial" panose="020B0604020202020204" pitchFamily="34" charset="0"/>
                <a:cs typeface="Arial" panose="020B0604020202020204" pitchFamily="34" charset="0"/>
              </a:rPr>
              <a:t> </a:t>
            </a:r>
            <a:r>
              <a:rPr lang="en-GB" sz="1200" b="1" dirty="0" err="1" smtClean="0">
                <a:latin typeface="Arial" panose="020B0604020202020204" pitchFamily="34" charset="0"/>
                <a:cs typeface="Arial" panose="020B0604020202020204" pitchFamily="34" charset="0"/>
              </a:rPr>
              <a:t>gwybodaeth</a:t>
            </a:r>
            <a:r>
              <a:rPr lang="en-GB" sz="1200" b="1" dirty="0" smtClean="0">
                <a:latin typeface="Arial" panose="020B0604020202020204" pitchFamily="34" charset="0"/>
                <a:cs typeface="Arial" panose="020B0604020202020204" pitchFamily="34" charset="0"/>
              </a:rPr>
              <a:t>, </a:t>
            </a:r>
            <a:r>
              <a:rPr lang="en-GB" sz="1200" b="1" dirty="0" err="1" smtClean="0">
                <a:latin typeface="Arial" panose="020B0604020202020204" pitchFamily="34" charset="0"/>
                <a:cs typeface="Arial" panose="020B0604020202020204" pitchFamily="34" charset="0"/>
              </a:rPr>
              <a:t>sgiliau</a:t>
            </a:r>
            <a:r>
              <a:rPr lang="en-GB" sz="1200" b="1" dirty="0" smtClean="0">
                <a:latin typeface="Arial" panose="020B0604020202020204" pitchFamily="34" charset="0"/>
                <a:cs typeface="Arial" panose="020B0604020202020204" pitchFamily="34" charset="0"/>
              </a:rPr>
              <a:t> ag </a:t>
            </a:r>
            <a:r>
              <a:rPr lang="en-GB" sz="1200" b="1" dirty="0" err="1" smtClean="0">
                <a:latin typeface="Arial" panose="020B0604020202020204" pitchFamily="34" charset="0"/>
                <a:cs typeface="Arial" panose="020B0604020202020204" pitchFamily="34" charset="0"/>
              </a:rPr>
              <a:t>agweddau</a:t>
            </a:r>
            <a:r>
              <a:rPr lang="en-GB" sz="1200" b="1" dirty="0" smtClean="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Fiet</a:t>
            </a:r>
            <a:r>
              <a:rPr lang="en-GB" sz="1200" dirty="0">
                <a:latin typeface="Arial" panose="020B0604020202020204" pitchFamily="34" charset="0"/>
                <a:cs typeface="Arial" panose="020B0604020202020204" pitchFamily="34" charset="0"/>
              </a:rPr>
              <a:t>, 2001). </a:t>
            </a:r>
          </a:p>
          <a:p>
            <a:r>
              <a:rPr lang="en-GB" sz="1200" dirty="0" smtClean="0">
                <a:latin typeface="Arial" panose="020B0604020202020204" pitchFamily="34" charset="0"/>
                <a:cs typeface="Arial" panose="020B0604020202020204" pitchFamily="34" charset="0"/>
              </a:rPr>
              <a:t>O </a:t>
            </a:r>
            <a:r>
              <a:rPr lang="en-GB" sz="1200" dirty="0" err="1" smtClean="0">
                <a:latin typeface="Arial" panose="020B0604020202020204" pitchFamily="34" charset="0"/>
                <a:cs typeface="Arial" panose="020B0604020202020204" pitchFamily="34" charset="0"/>
              </a:rPr>
              <a:t>fewn</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addysg</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mae</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yna</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ddwy</a:t>
            </a:r>
            <a:r>
              <a:rPr lang="en-GB" sz="1200" dirty="0" smtClean="0">
                <a:latin typeface="Arial" panose="020B0604020202020204" pitchFamily="34" charset="0"/>
                <a:cs typeface="Arial" panose="020B0604020202020204" pitchFamily="34" charset="0"/>
              </a:rPr>
              <a:t> dull </a:t>
            </a:r>
            <a:r>
              <a:rPr lang="en-GB" sz="1200" dirty="0" err="1" smtClean="0">
                <a:latin typeface="Arial" panose="020B0604020202020204" pitchFamily="34" charset="0"/>
                <a:cs typeface="Arial" panose="020B0604020202020204" pitchFamily="34" charset="0"/>
              </a:rPr>
              <a:t>neu</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ffordd</a:t>
            </a:r>
            <a:r>
              <a:rPr lang="en-GB" sz="1200" dirty="0" smtClean="0">
                <a:latin typeface="Arial" panose="020B0604020202020204" pitchFamily="34" charset="0"/>
                <a:cs typeface="Arial" panose="020B0604020202020204" pitchFamily="34" charset="0"/>
              </a:rPr>
              <a:t> o </a:t>
            </a:r>
            <a:r>
              <a:rPr lang="en-GB" sz="1200" dirty="0" err="1" smtClean="0">
                <a:latin typeface="Arial" panose="020B0604020202020204" pitchFamily="34" charset="0"/>
                <a:cs typeface="Arial" panose="020B0604020202020204" pitchFamily="34" charset="0"/>
              </a:rPr>
              <a:t>weithredu</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ffordd</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sefydlog</a:t>
            </a:r>
            <a:r>
              <a:rPr lang="en-GB" sz="1200" dirty="0" smtClean="0">
                <a:latin typeface="Arial" panose="020B0604020202020204" pitchFamily="34" charset="0"/>
                <a:cs typeface="Arial" panose="020B0604020202020204" pitchFamily="34" charset="0"/>
              </a:rPr>
              <a:t> o </a:t>
            </a:r>
            <a:r>
              <a:rPr lang="en-GB" sz="1200" dirty="0" err="1" smtClean="0">
                <a:latin typeface="Arial" panose="020B0604020202020204" pitchFamily="34" charset="0"/>
                <a:cs typeface="Arial" panose="020B0604020202020204" pitchFamily="34" charset="0"/>
              </a:rPr>
              <a:t>feddwl</a:t>
            </a:r>
            <a:r>
              <a:rPr lang="en-GB" sz="1200" dirty="0" smtClean="0">
                <a:latin typeface="Arial" panose="020B0604020202020204" pitchFamily="34" charset="0"/>
                <a:cs typeface="Arial" panose="020B0604020202020204" pitchFamily="34" charset="0"/>
              </a:rPr>
              <a:t> am </a:t>
            </a:r>
            <a:r>
              <a:rPr lang="en-GB" sz="1200" dirty="0" err="1" smtClean="0">
                <a:latin typeface="Arial" panose="020B0604020202020204" pitchFamily="34" charset="0"/>
                <a:cs typeface="Arial" panose="020B0604020202020204" pitchFamily="34" charset="0"/>
              </a:rPr>
              <a:t>gallu</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a’r</a:t>
            </a:r>
            <a:r>
              <a:rPr lang="en-GB" sz="1200" dirty="0" smtClean="0">
                <a:latin typeface="Arial" panose="020B0604020202020204" pitchFamily="34" charset="0"/>
                <a:cs typeface="Arial" panose="020B0604020202020204" pitchFamily="34" charset="0"/>
              </a:rPr>
              <a:t> ail am </a:t>
            </a:r>
            <a:r>
              <a:rPr lang="en-GB" sz="1200" dirty="0" err="1" smtClean="0">
                <a:latin typeface="Arial" panose="020B0604020202020204" pitchFamily="34" charset="0"/>
                <a:cs typeface="Arial" panose="020B0604020202020204" pitchFamily="34" charset="0"/>
              </a:rPr>
              <a:t>ddehongliadau</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yn</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seiliedig</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ar</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sgiliau</a:t>
            </a:r>
            <a:r>
              <a:rPr lang="en-GB" sz="1200" dirty="0" smtClean="0">
                <a:latin typeface="Arial" panose="020B0604020202020204" pitchFamily="34" charset="0"/>
                <a:cs typeface="Arial" panose="020B0604020202020204" pitchFamily="34" charset="0"/>
              </a:rPr>
              <a:t> ac </a:t>
            </a:r>
            <a:r>
              <a:rPr lang="en-GB" sz="1200" dirty="0" err="1" smtClean="0">
                <a:latin typeface="Arial" panose="020B0604020202020204" pitchFamily="34" charset="0"/>
                <a:cs typeface="Arial" panose="020B0604020202020204" pitchFamily="34" charset="0"/>
              </a:rPr>
              <a:t>agweddau</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unigol</a:t>
            </a:r>
            <a:r>
              <a:rPr lang="en-GB" sz="1200" dirty="0" smtClean="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Lans</a:t>
            </a:r>
            <a:r>
              <a:rPr lang="en-GB" sz="1200" dirty="0">
                <a:latin typeface="Arial" panose="020B0604020202020204" pitchFamily="34" charset="0"/>
                <a:cs typeface="Arial" panose="020B0604020202020204" pitchFamily="34" charset="0"/>
              </a:rPr>
              <a:t> et al., 2008). </a:t>
            </a:r>
          </a:p>
          <a:p>
            <a:r>
              <a:rPr lang="en-GB" sz="1200" dirty="0" err="1" smtClean="0">
                <a:latin typeface="Arial" panose="020B0604020202020204" pitchFamily="34" charset="0"/>
                <a:cs typeface="Arial" panose="020B0604020202020204" pitchFamily="34" charset="0"/>
              </a:rPr>
              <a:t>O’r</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safbwynt</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hynny</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mae</a:t>
            </a:r>
            <a:r>
              <a:rPr lang="en-GB" sz="1200" dirty="0" smtClean="0">
                <a:latin typeface="Arial" panose="020B0604020202020204" pitchFamily="34" charset="0"/>
                <a:cs typeface="Arial" panose="020B0604020202020204" pitchFamily="34" charset="0"/>
              </a:rPr>
              <a:t> </a:t>
            </a:r>
            <a:r>
              <a:rPr lang="en-GB" sz="1200" b="1" dirty="0" err="1" smtClean="0">
                <a:latin typeface="Arial" panose="020B0604020202020204" pitchFamily="34" charset="0"/>
                <a:cs typeface="Arial" panose="020B0604020202020204" pitchFamily="34" charset="0"/>
              </a:rPr>
              <a:t>nodweddion</a:t>
            </a:r>
            <a:r>
              <a:rPr lang="en-GB" sz="1200" b="1" dirty="0" smtClean="0">
                <a:latin typeface="Arial" panose="020B0604020202020204" pitchFamily="34" charset="0"/>
                <a:cs typeface="Arial" panose="020B0604020202020204" pitchFamily="34" charset="0"/>
              </a:rPr>
              <a:t> </a:t>
            </a:r>
            <a:r>
              <a:rPr lang="en-GB" sz="1200" b="1" dirty="0" err="1" smtClean="0">
                <a:latin typeface="Arial" panose="020B0604020202020204" pitchFamily="34" charset="0"/>
                <a:cs typeface="Arial" panose="020B0604020202020204" pitchFamily="34" charset="0"/>
              </a:rPr>
              <a:t>personoliaeth</a:t>
            </a:r>
            <a:r>
              <a:rPr lang="en-GB" sz="1200" b="1"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yn</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cael</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eu</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gweld</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fel</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amodau</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ar</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gyfer</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entreprenariaid</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Nid</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yw’n</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bosib</a:t>
            </a:r>
            <a:r>
              <a:rPr lang="en-GB" sz="1200" dirty="0" smtClean="0">
                <a:latin typeface="Arial" panose="020B0604020202020204" pitchFamily="34" charset="0"/>
                <a:cs typeface="Arial" panose="020B0604020202020204" pitchFamily="34" charset="0"/>
              </a:rPr>
              <a:t> bod </a:t>
            </a:r>
            <a:r>
              <a:rPr lang="en-GB" sz="1200" dirty="0" err="1" smtClean="0">
                <a:latin typeface="Arial" panose="020B0604020202020204" pitchFamily="34" charset="0"/>
                <a:cs typeface="Arial" panose="020B0604020202020204" pitchFamily="34" charset="0"/>
              </a:rPr>
              <a:t>rhain</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yn</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gallu</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cael</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eu</a:t>
            </a:r>
            <a:r>
              <a:rPr lang="en-GB" sz="1200" dirty="0" smtClean="0">
                <a:latin typeface="Arial" panose="020B0604020202020204" pitchFamily="34" charset="0"/>
                <a:cs typeface="Arial" panose="020B0604020202020204" pitchFamily="34" charset="0"/>
              </a:rPr>
              <a:t> </a:t>
            </a:r>
            <a:r>
              <a:rPr lang="en-GB" sz="1200" dirty="0" err="1" smtClean="0">
                <a:latin typeface="Arial" panose="020B0604020202020204" pitchFamily="34" charset="0"/>
                <a:cs typeface="Arial" panose="020B0604020202020204" pitchFamily="34" charset="0"/>
              </a:rPr>
              <a:t>dysgu</a:t>
            </a:r>
            <a:r>
              <a:rPr lang="en-GB" sz="1200" dirty="0" smtClean="0">
                <a:latin typeface="Arial" panose="020B060402020202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p:txBody>
      </p:sp>
      <p:sp>
        <p:nvSpPr>
          <p:cNvPr id="3" name="Content Placeholder 2"/>
          <p:cNvSpPr>
            <a:spLocks noGrp="1"/>
          </p:cNvSpPr>
          <p:nvPr>
            <p:ph sz="half" idx="2"/>
          </p:nvPr>
        </p:nvSpPr>
        <p:spPr/>
        <p:txBody>
          <a:bodyPr>
            <a:normAutofit fontScale="40000" lnSpcReduction="20000"/>
          </a:bodyPr>
          <a:lstStyle/>
          <a:p>
            <a:r>
              <a:rPr lang="en-GB" sz="3000" b="1" dirty="0" smtClean="0">
                <a:latin typeface="Arial" panose="020B0604020202020204" pitchFamily="34" charset="0"/>
                <a:cs typeface="Arial" panose="020B0604020202020204" pitchFamily="34" charset="0"/>
              </a:rPr>
              <a:t>Teaching </a:t>
            </a:r>
            <a:r>
              <a:rPr lang="en-GB" sz="3000" b="1" dirty="0">
                <a:latin typeface="Arial" panose="020B0604020202020204" pitchFamily="34" charset="0"/>
                <a:cs typeface="Arial" panose="020B0604020202020204" pitchFamily="34" charset="0"/>
              </a:rPr>
              <a:t>entrepreneurship </a:t>
            </a:r>
            <a:r>
              <a:rPr lang="en-GB" sz="3000" dirty="0">
                <a:latin typeface="Arial" panose="020B0604020202020204" pitchFamily="34" charset="0"/>
                <a:cs typeface="Arial" panose="020B0604020202020204" pitchFamily="34" charset="0"/>
              </a:rPr>
              <a:t>has </a:t>
            </a:r>
            <a:r>
              <a:rPr lang="en-GB" sz="3000" dirty="0" smtClean="0">
                <a:latin typeface="Arial" panose="020B0604020202020204" pitchFamily="34" charset="0"/>
                <a:cs typeface="Arial" panose="020B0604020202020204" pitchFamily="34" charset="0"/>
              </a:rPr>
              <a:t>been </a:t>
            </a:r>
            <a:r>
              <a:rPr lang="en-GB" sz="3000" dirty="0">
                <a:latin typeface="Arial" panose="020B0604020202020204" pitchFamily="34" charset="0"/>
                <a:cs typeface="Arial" panose="020B0604020202020204" pitchFamily="34" charset="0"/>
              </a:rPr>
              <a:t>prone to different views and methods. Most literature however, </a:t>
            </a:r>
            <a:r>
              <a:rPr lang="en-GB" sz="3000" dirty="0" smtClean="0">
                <a:latin typeface="Arial" panose="020B0604020202020204" pitchFamily="34" charset="0"/>
                <a:cs typeface="Arial" panose="020B0604020202020204" pitchFamily="34" charset="0"/>
              </a:rPr>
              <a:t>suggests </a:t>
            </a:r>
            <a:r>
              <a:rPr lang="en-GB" sz="3000" dirty="0">
                <a:latin typeface="Arial" panose="020B0604020202020204" pitchFamily="34" charset="0"/>
                <a:cs typeface="Arial" panose="020B0604020202020204" pitchFamily="34" charset="0"/>
              </a:rPr>
              <a:t>that teaching entrepreneurship is about dealing with paradoxical situations, such as uncertainty. </a:t>
            </a:r>
            <a:endParaRPr lang="en-GB" sz="3000" dirty="0" smtClean="0">
              <a:latin typeface="Arial" panose="020B0604020202020204" pitchFamily="34" charset="0"/>
              <a:cs typeface="Arial" panose="020B0604020202020204" pitchFamily="34" charset="0"/>
            </a:endParaRPr>
          </a:p>
          <a:p>
            <a:r>
              <a:rPr lang="en-GB" sz="3000" b="1" dirty="0" smtClean="0">
                <a:latin typeface="Arial" panose="020B0604020202020204" pitchFamily="34" charset="0"/>
                <a:cs typeface="Arial" panose="020B0604020202020204" pitchFamily="34" charset="0"/>
              </a:rPr>
              <a:t>From </a:t>
            </a:r>
            <a:r>
              <a:rPr lang="en-GB" sz="3000" b="1" dirty="0">
                <a:latin typeface="Arial" panose="020B0604020202020204" pitchFamily="34" charset="0"/>
                <a:cs typeface="Arial" panose="020B0604020202020204" pitchFamily="34" charset="0"/>
              </a:rPr>
              <a:t>an educational point of </a:t>
            </a:r>
            <a:r>
              <a:rPr lang="en-GB" sz="3000" b="1" dirty="0" smtClean="0">
                <a:latin typeface="Arial" panose="020B0604020202020204" pitchFamily="34" charset="0"/>
                <a:cs typeface="Arial" panose="020B0604020202020204" pitchFamily="34" charset="0"/>
              </a:rPr>
              <a:t>view, this is </a:t>
            </a:r>
            <a:r>
              <a:rPr lang="en-GB" sz="3000" b="1" dirty="0">
                <a:latin typeface="Arial" panose="020B0604020202020204" pitchFamily="34" charset="0"/>
                <a:cs typeface="Arial" panose="020B0604020202020204" pitchFamily="34" charset="0"/>
              </a:rPr>
              <a:t>often called the </a:t>
            </a:r>
            <a:r>
              <a:rPr lang="en-GB" sz="3000" b="1" dirty="0" smtClean="0">
                <a:latin typeface="Arial" panose="020B0604020202020204" pitchFamily="34" charset="0"/>
                <a:cs typeface="Arial" panose="020B0604020202020204" pitchFamily="34" charset="0"/>
              </a:rPr>
              <a:t>entrepreneurship </a:t>
            </a:r>
            <a:r>
              <a:rPr lang="en-GB" sz="3000" b="1" dirty="0">
                <a:latin typeface="Arial" panose="020B0604020202020204" pitchFamily="34" charset="0"/>
                <a:cs typeface="Arial" panose="020B0604020202020204" pitchFamily="34" charset="0"/>
              </a:rPr>
              <a:t>competence</a:t>
            </a:r>
            <a:r>
              <a:rPr lang="en-GB" sz="3000" dirty="0">
                <a:latin typeface="Arial" panose="020B0604020202020204" pitchFamily="34" charset="0"/>
                <a:cs typeface="Arial" panose="020B0604020202020204" pitchFamily="34" charset="0"/>
              </a:rPr>
              <a:t>. That term is in itself a very complex one and continuously under debate. </a:t>
            </a:r>
            <a:r>
              <a:rPr lang="en-GB" sz="3000" dirty="0" err="1">
                <a:latin typeface="Arial" panose="020B0604020202020204" pitchFamily="34" charset="0"/>
                <a:cs typeface="Arial" panose="020B0604020202020204" pitchFamily="34" charset="0"/>
              </a:rPr>
              <a:t>Lans</a:t>
            </a:r>
            <a:r>
              <a:rPr lang="en-GB" sz="3000" dirty="0">
                <a:latin typeface="Arial" panose="020B0604020202020204" pitchFamily="34" charset="0"/>
                <a:cs typeface="Arial" panose="020B0604020202020204" pitchFamily="34" charset="0"/>
              </a:rPr>
              <a:t> et al. (2008) have written </a:t>
            </a:r>
            <a:r>
              <a:rPr lang="en-GB" sz="3000" dirty="0" smtClean="0">
                <a:latin typeface="Arial" panose="020B0604020202020204" pitchFamily="34" charset="0"/>
                <a:cs typeface="Arial" panose="020B0604020202020204" pitchFamily="34" charset="0"/>
              </a:rPr>
              <a:t>a </a:t>
            </a:r>
            <a:r>
              <a:rPr lang="en-GB" sz="3000" dirty="0">
                <a:latin typeface="Arial" panose="020B0604020202020204" pitchFamily="34" charset="0"/>
                <a:cs typeface="Arial" panose="020B0604020202020204" pitchFamily="34" charset="0"/>
              </a:rPr>
              <a:t>paper on </a:t>
            </a:r>
            <a:r>
              <a:rPr lang="en-GB" sz="3000" dirty="0" smtClean="0">
                <a:latin typeface="Arial" panose="020B0604020202020204" pitchFamily="34" charset="0"/>
                <a:cs typeface="Arial" panose="020B0604020202020204" pitchFamily="34" charset="0"/>
              </a:rPr>
              <a:t>this.</a:t>
            </a:r>
          </a:p>
          <a:p>
            <a:r>
              <a:rPr lang="en-GB" sz="3000" dirty="0" smtClean="0">
                <a:latin typeface="Arial" panose="020B0604020202020204" pitchFamily="34" charset="0"/>
                <a:cs typeface="Arial" panose="020B0604020202020204" pitchFamily="34" charset="0"/>
              </a:rPr>
              <a:t>Generally</a:t>
            </a:r>
            <a:r>
              <a:rPr lang="en-GB" sz="3000" dirty="0">
                <a:latin typeface="Arial" panose="020B0604020202020204" pitchFamily="34" charset="0"/>
                <a:cs typeface="Arial" panose="020B0604020202020204" pitchFamily="34" charset="0"/>
              </a:rPr>
              <a:t>, an entrepreneurship competence includes </a:t>
            </a:r>
            <a:r>
              <a:rPr lang="en-GB" sz="3000" b="1" dirty="0" smtClean="0">
                <a:latin typeface="Arial" panose="020B0604020202020204" pitchFamily="34" charset="0"/>
                <a:cs typeface="Arial" panose="020B0604020202020204" pitchFamily="34" charset="0"/>
              </a:rPr>
              <a:t>knowledge</a:t>
            </a:r>
            <a:r>
              <a:rPr lang="en-GB" sz="3000" b="1" dirty="0">
                <a:latin typeface="Arial" panose="020B0604020202020204" pitchFamily="34" charset="0"/>
                <a:cs typeface="Arial" panose="020B0604020202020204" pitchFamily="34" charset="0"/>
              </a:rPr>
              <a:t>, skills and attitude </a:t>
            </a:r>
            <a:r>
              <a:rPr lang="en-GB" sz="3000" dirty="0">
                <a:latin typeface="Arial" panose="020B0604020202020204" pitchFamily="34" charset="0"/>
                <a:cs typeface="Arial" panose="020B0604020202020204" pitchFamily="34" charset="0"/>
              </a:rPr>
              <a:t>(</a:t>
            </a:r>
            <a:r>
              <a:rPr lang="en-GB" sz="3000" dirty="0" err="1">
                <a:latin typeface="Arial" panose="020B0604020202020204" pitchFamily="34" charset="0"/>
                <a:cs typeface="Arial" panose="020B0604020202020204" pitchFamily="34" charset="0"/>
              </a:rPr>
              <a:t>Fiet</a:t>
            </a:r>
            <a:r>
              <a:rPr lang="en-GB" sz="3000" dirty="0">
                <a:latin typeface="Arial" panose="020B0604020202020204" pitchFamily="34" charset="0"/>
                <a:cs typeface="Arial" panose="020B0604020202020204" pitchFamily="34" charset="0"/>
              </a:rPr>
              <a:t>, 2001). </a:t>
            </a:r>
            <a:endParaRPr lang="en-GB" sz="3000" dirty="0" smtClean="0">
              <a:latin typeface="Arial" panose="020B0604020202020204" pitchFamily="34" charset="0"/>
              <a:cs typeface="Arial" panose="020B0604020202020204" pitchFamily="34" charset="0"/>
            </a:endParaRPr>
          </a:p>
          <a:p>
            <a:r>
              <a:rPr lang="en-GB" sz="3000" dirty="0" smtClean="0">
                <a:latin typeface="Arial" panose="020B0604020202020204" pitchFamily="34" charset="0"/>
                <a:cs typeface="Arial" panose="020B0604020202020204" pitchFamily="34" charset="0"/>
              </a:rPr>
              <a:t>In </a:t>
            </a:r>
            <a:r>
              <a:rPr lang="en-GB" sz="3000" dirty="0">
                <a:latin typeface="Arial" panose="020B0604020202020204" pitchFamily="34" charset="0"/>
                <a:cs typeface="Arial" panose="020B0604020202020204" pitchFamily="34" charset="0"/>
              </a:rPr>
              <a:t>education, two approaches are currently used: a more ‘bolt on’ approach, where the entrepreneurship competence is seen as a fixed way of thinking about entrepreneurial competencies, and </a:t>
            </a:r>
            <a:r>
              <a:rPr lang="en-GB" sz="3000" dirty="0" smtClean="0">
                <a:latin typeface="Arial" panose="020B0604020202020204" pitchFamily="34" charset="0"/>
                <a:cs typeface="Arial" panose="020B0604020202020204" pitchFamily="34" charset="0"/>
              </a:rPr>
              <a:t>a more </a:t>
            </a:r>
            <a:r>
              <a:rPr lang="en-GB" sz="3000" dirty="0">
                <a:latin typeface="Arial" panose="020B0604020202020204" pitchFamily="34" charset="0"/>
                <a:cs typeface="Arial" panose="020B0604020202020204" pitchFamily="34" charset="0"/>
              </a:rPr>
              <a:t>‘</a:t>
            </a:r>
            <a:r>
              <a:rPr lang="en-GB" sz="3000" dirty="0" smtClean="0">
                <a:latin typeface="Arial" panose="020B0604020202020204" pitchFamily="34" charset="0"/>
                <a:cs typeface="Arial" panose="020B0604020202020204" pitchFamily="34" charset="0"/>
              </a:rPr>
              <a:t>interpretive’ </a:t>
            </a:r>
            <a:r>
              <a:rPr lang="en-GB" sz="3000" dirty="0">
                <a:latin typeface="Arial" panose="020B0604020202020204" pitchFamily="34" charset="0"/>
                <a:cs typeface="Arial" panose="020B0604020202020204" pitchFamily="34" charset="0"/>
              </a:rPr>
              <a:t>approach, where the entrepreneurship competence rather is seen as a context-dependent set of skills and attitude (</a:t>
            </a:r>
            <a:r>
              <a:rPr lang="en-GB" sz="3000" dirty="0" err="1">
                <a:latin typeface="Arial" panose="020B0604020202020204" pitchFamily="34" charset="0"/>
                <a:cs typeface="Arial" panose="020B0604020202020204" pitchFamily="34" charset="0"/>
              </a:rPr>
              <a:t>Lans</a:t>
            </a:r>
            <a:r>
              <a:rPr lang="en-GB" sz="3000" dirty="0">
                <a:latin typeface="Arial" panose="020B0604020202020204" pitchFamily="34" charset="0"/>
                <a:cs typeface="Arial" panose="020B0604020202020204" pitchFamily="34" charset="0"/>
              </a:rPr>
              <a:t> et al., 2008). </a:t>
            </a:r>
            <a:endParaRPr lang="en-GB" sz="3000" dirty="0" smtClean="0">
              <a:latin typeface="Arial" panose="020B0604020202020204" pitchFamily="34" charset="0"/>
              <a:cs typeface="Arial" panose="020B0604020202020204" pitchFamily="34" charset="0"/>
            </a:endParaRPr>
          </a:p>
          <a:p>
            <a:r>
              <a:rPr lang="en-GB" sz="3000" dirty="0" smtClean="0">
                <a:latin typeface="Arial" panose="020B0604020202020204" pitchFamily="34" charset="0"/>
                <a:cs typeface="Arial" panose="020B0604020202020204" pitchFamily="34" charset="0"/>
              </a:rPr>
              <a:t>From </a:t>
            </a:r>
            <a:r>
              <a:rPr lang="en-GB" sz="3000" dirty="0">
                <a:latin typeface="Arial" panose="020B0604020202020204" pitchFamily="34" charset="0"/>
                <a:cs typeface="Arial" panose="020B0604020202020204" pitchFamily="34" charset="0"/>
              </a:rPr>
              <a:t>that </a:t>
            </a:r>
            <a:r>
              <a:rPr lang="en-GB" sz="3000" dirty="0" smtClean="0">
                <a:latin typeface="Arial" panose="020B0604020202020204" pitchFamily="34" charset="0"/>
                <a:cs typeface="Arial" panose="020B0604020202020204" pitchFamily="34" charset="0"/>
              </a:rPr>
              <a:t>perspective, </a:t>
            </a:r>
            <a:r>
              <a:rPr lang="en-GB" sz="3000" b="1" dirty="0">
                <a:latin typeface="Arial" panose="020B0604020202020204" pitchFamily="34" charset="0"/>
                <a:cs typeface="Arial" panose="020B0604020202020204" pitchFamily="34" charset="0"/>
              </a:rPr>
              <a:t>personality traits </a:t>
            </a:r>
            <a:r>
              <a:rPr lang="en-GB" sz="3000" dirty="0">
                <a:latin typeface="Arial" panose="020B0604020202020204" pitchFamily="34" charset="0"/>
                <a:cs typeface="Arial" panose="020B0604020202020204" pitchFamily="34" charset="0"/>
              </a:rPr>
              <a:t>are seen as conditions for entrepreneurship, but not as learnable.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7301453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6" name="Content Placeholder 5"/>
          <p:cNvSpPr>
            <a:spLocks noGrp="1"/>
          </p:cNvSpPr>
          <p:nvPr>
            <p:ph idx="1"/>
          </p:nvPr>
        </p:nvSpPr>
        <p:spPr/>
        <p:txBody>
          <a:bodyPr>
            <a:normAutofit lnSpcReduction="10000"/>
          </a:bodyPr>
          <a:lstStyle/>
          <a:p>
            <a:pPr marL="0" indent="0">
              <a:buNone/>
            </a:pPr>
            <a:endParaRPr lang="fr-FR" sz="1200" b="1" dirty="0" smtClean="0"/>
          </a:p>
          <a:p>
            <a:pPr marL="0" indent="0">
              <a:buNone/>
            </a:pPr>
            <a:endParaRPr lang="fr-FR" sz="1200" b="1" dirty="0"/>
          </a:p>
          <a:p>
            <a:pPr marL="0" indent="0">
              <a:buNone/>
            </a:pPr>
            <a:endParaRPr lang="fr-FR" sz="1200" b="1" dirty="0" smtClean="0"/>
          </a:p>
          <a:p>
            <a:pPr marL="0" indent="0">
              <a:buNone/>
            </a:pPr>
            <a:endParaRPr lang="fr-FR" sz="1200" b="1" dirty="0"/>
          </a:p>
          <a:p>
            <a:pPr marL="0" indent="0">
              <a:buNone/>
            </a:pPr>
            <a:endParaRPr lang="fr-FR" sz="1200" b="1" dirty="0" smtClean="0"/>
          </a:p>
          <a:p>
            <a:pPr marL="0" indent="0">
              <a:buNone/>
            </a:pPr>
            <a:endParaRPr lang="fr-FR" sz="1200" b="1" dirty="0"/>
          </a:p>
          <a:p>
            <a:pPr marL="0" indent="0">
              <a:buNone/>
            </a:pPr>
            <a:endParaRPr lang="fr-FR" sz="1200" b="1" dirty="0" smtClean="0"/>
          </a:p>
          <a:p>
            <a:pPr marL="0" indent="0">
              <a:buNone/>
            </a:pPr>
            <a:endParaRPr lang="fr-FR" sz="1200" b="1" dirty="0"/>
          </a:p>
          <a:p>
            <a:pPr marL="0" indent="0">
              <a:buNone/>
            </a:pPr>
            <a:endParaRPr lang="fr-FR" sz="1200" b="1" dirty="0" smtClean="0"/>
          </a:p>
          <a:p>
            <a:pPr marL="0" indent="0">
              <a:buNone/>
            </a:pPr>
            <a:endParaRPr lang="fr-FR" sz="1200" b="1" dirty="0"/>
          </a:p>
          <a:p>
            <a:pPr marL="0" indent="0">
              <a:buNone/>
            </a:pPr>
            <a:endParaRPr lang="fr-FR" sz="1200" b="1" dirty="0" smtClean="0"/>
          </a:p>
          <a:p>
            <a:pPr marL="0" indent="0">
              <a:buNone/>
            </a:pPr>
            <a:endParaRPr lang="fr-FR" sz="1200" b="1" dirty="0"/>
          </a:p>
          <a:p>
            <a:pPr marL="0" indent="0">
              <a:buNone/>
            </a:pPr>
            <a:endParaRPr lang="fr-FR" sz="1200" b="1" dirty="0" smtClean="0"/>
          </a:p>
          <a:p>
            <a:pPr marL="0" indent="0">
              <a:buNone/>
            </a:pPr>
            <a:endParaRPr lang="fr-FR" sz="1200" b="1" dirty="0"/>
          </a:p>
          <a:p>
            <a:pPr marL="0" indent="0">
              <a:buNone/>
            </a:pPr>
            <a:endParaRPr lang="fr-FR" sz="1200" b="1" dirty="0" smtClean="0"/>
          </a:p>
          <a:p>
            <a:pPr marL="0" indent="0" algn="r">
              <a:buNone/>
            </a:pPr>
            <a:endParaRPr lang="fr-FR" sz="1200" b="1" dirty="0" smtClean="0"/>
          </a:p>
          <a:p>
            <a:pPr marL="0" indent="0" algn="r">
              <a:buNone/>
            </a:pPr>
            <a:endParaRPr lang="fr-FR" sz="1200" b="1" dirty="0"/>
          </a:p>
          <a:p>
            <a:pPr marL="0" indent="0" algn="r">
              <a:buNone/>
            </a:pPr>
            <a:endParaRPr lang="fr-FR" sz="1200" b="1" dirty="0" smtClean="0"/>
          </a:p>
          <a:p>
            <a:pPr marL="0" indent="0" algn="r">
              <a:buNone/>
            </a:pPr>
            <a:r>
              <a:rPr lang="fr-FR" sz="1200" b="1" dirty="0" err="1" smtClean="0"/>
              <a:t>EntreComp</a:t>
            </a:r>
            <a:r>
              <a:rPr lang="fr-FR" sz="1200" b="1" dirty="0" smtClean="0"/>
              <a:t> </a:t>
            </a:r>
            <a:r>
              <a:rPr lang="fr-FR" sz="1200" b="1" dirty="0"/>
              <a:t>Framework (</a:t>
            </a:r>
            <a:r>
              <a:rPr lang="fr-FR" sz="1200" b="1" dirty="0" err="1"/>
              <a:t>Bacigalupo</a:t>
            </a:r>
            <a:r>
              <a:rPr lang="fr-FR" sz="1200" b="1" dirty="0"/>
              <a:t> et al., 2016 figure 2, p. 11</a:t>
            </a:r>
            <a:r>
              <a:rPr lang="fr-FR" sz="1200" b="1" dirty="0" smtClean="0"/>
              <a:t>)</a:t>
            </a:r>
          </a:p>
          <a:p>
            <a:pPr marL="0" indent="0">
              <a:buNone/>
            </a:pPr>
            <a:endParaRPr lang="en-GB" sz="1200" b="1"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1640" y="116632"/>
            <a:ext cx="6120680" cy="5112568"/>
          </a:xfrm>
          <a:prstGeom prst="rect">
            <a:avLst/>
          </a:prstGeom>
        </p:spPr>
      </p:pic>
    </p:spTree>
    <p:extLst>
      <p:ext uri="{BB962C8B-B14F-4D97-AF65-F5344CB8AC3E}">
        <p14:creationId xmlns:p14="http://schemas.microsoft.com/office/powerpoint/2010/main" val="43600155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Dysgu</a:t>
            </a:r>
            <a:r>
              <a:rPr lang="en-GB" dirty="0" smtClean="0"/>
              <a:t> </a:t>
            </a:r>
            <a:r>
              <a:rPr lang="en-GB" dirty="0" err="1" smtClean="0"/>
              <a:t>Entreprenariaeth</a:t>
            </a:r>
            <a:r>
              <a:rPr lang="en-GB" dirty="0" smtClean="0"/>
              <a:t/>
            </a:r>
            <a:br>
              <a:rPr lang="en-GB" dirty="0" smtClean="0"/>
            </a:br>
            <a:r>
              <a:rPr lang="en-GB" dirty="0" smtClean="0"/>
              <a:t>Teaching </a:t>
            </a:r>
            <a:r>
              <a:rPr lang="en-GB" dirty="0" err="1" smtClean="0"/>
              <a:t>Entreprensurship</a:t>
            </a:r>
            <a:endParaRPr lang="en-GB" dirty="0"/>
          </a:p>
        </p:txBody>
      </p:sp>
      <p:sp>
        <p:nvSpPr>
          <p:cNvPr id="5" name="Content Placeholder 4"/>
          <p:cNvSpPr>
            <a:spLocks noGrp="1"/>
          </p:cNvSpPr>
          <p:nvPr>
            <p:ph sz="half" idx="1"/>
          </p:nvPr>
        </p:nvSpPr>
        <p:spPr/>
        <p:txBody>
          <a:bodyPr>
            <a:normAutofit fontScale="62500" lnSpcReduction="20000"/>
          </a:bodyPr>
          <a:lstStyle/>
          <a:p>
            <a:pPr marL="0" indent="0">
              <a:buNone/>
            </a:pPr>
            <a:r>
              <a:rPr lang="en-GB" dirty="0" err="1" smtClean="0"/>
              <a:t>Hyd</a:t>
            </a:r>
            <a:r>
              <a:rPr lang="en-GB" dirty="0" smtClean="0"/>
              <a:t> </a:t>
            </a:r>
            <a:r>
              <a:rPr lang="en-GB" dirty="0" err="1" smtClean="0"/>
              <a:t>yn</a:t>
            </a:r>
            <a:r>
              <a:rPr lang="en-GB" dirty="0" smtClean="0"/>
              <a:t> </a:t>
            </a:r>
            <a:r>
              <a:rPr lang="en-GB" dirty="0" err="1" smtClean="0"/>
              <a:t>oed</a:t>
            </a:r>
            <a:r>
              <a:rPr lang="en-GB" dirty="0" smtClean="0"/>
              <a:t>, pan </a:t>
            </a:r>
            <a:r>
              <a:rPr lang="en-GB" dirty="0" err="1" smtClean="0"/>
              <a:t>yn</a:t>
            </a:r>
            <a:r>
              <a:rPr lang="en-GB" dirty="0" smtClean="0"/>
              <a:t> </a:t>
            </a:r>
            <a:r>
              <a:rPr lang="en-GB" dirty="0" err="1" smtClean="0"/>
              <a:t>adnabod</a:t>
            </a:r>
            <a:r>
              <a:rPr lang="en-GB" dirty="0" smtClean="0"/>
              <a:t> y </a:t>
            </a:r>
            <a:r>
              <a:rPr lang="en-GB" dirty="0" err="1" smtClean="0"/>
              <a:t>sgiliau</a:t>
            </a:r>
            <a:r>
              <a:rPr lang="en-GB" dirty="0" smtClean="0"/>
              <a:t> a </a:t>
            </a:r>
            <a:r>
              <a:rPr lang="en-GB" dirty="0" err="1" smtClean="0"/>
              <a:t>ddylai</a:t>
            </a:r>
            <a:r>
              <a:rPr lang="en-GB" dirty="0" smtClean="0"/>
              <a:t> </a:t>
            </a:r>
            <a:r>
              <a:rPr lang="en-GB" dirty="0" err="1" smtClean="0"/>
              <a:t>cael</a:t>
            </a:r>
            <a:r>
              <a:rPr lang="en-GB" dirty="0" smtClean="0"/>
              <a:t> </a:t>
            </a:r>
            <a:r>
              <a:rPr lang="en-GB" dirty="0" err="1" smtClean="0"/>
              <a:t>eu</a:t>
            </a:r>
            <a:r>
              <a:rPr lang="en-GB" dirty="0" smtClean="0"/>
              <a:t> </a:t>
            </a:r>
            <a:r>
              <a:rPr lang="en-GB" dirty="0" err="1" smtClean="0"/>
              <a:t>dysgu</a:t>
            </a:r>
            <a:r>
              <a:rPr lang="en-GB" dirty="0" smtClean="0"/>
              <a:t> </a:t>
            </a:r>
            <a:r>
              <a:rPr lang="en-GB" dirty="0" err="1" smtClean="0"/>
              <a:t>ar</a:t>
            </a:r>
            <a:r>
              <a:rPr lang="en-GB" dirty="0" smtClean="0"/>
              <a:t> </a:t>
            </a:r>
            <a:r>
              <a:rPr lang="en-GB" dirty="0" err="1" smtClean="0"/>
              <a:t>gyfer</a:t>
            </a:r>
            <a:r>
              <a:rPr lang="en-GB" dirty="0" smtClean="0"/>
              <a:t> </a:t>
            </a:r>
            <a:r>
              <a:rPr lang="en-GB" dirty="0" err="1" smtClean="0"/>
              <a:t>llwyddiant</a:t>
            </a:r>
            <a:r>
              <a:rPr lang="en-GB" dirty="0" smtClean="0"/>
              <a:t> </a:t>
            </a:r>
            <a:r>
              <a:rPr lang="en-GB" dirty="0" err="1" smtClean="0"/>
              <a:t>entreprenariaethol</a:t>
            </a:r>
            <a:r>
              <a:rPr lang="en-GB" dirty="0" smtClean="0"/>
              <a:t> </a:t>
            </a:r>
            <a:r>
              <a:rPr lang="en-GB" dirty="0" err="1" smtClean="0"/>
              <a:t>mewn</a:t>
            </a:r>
            <a:r>
              <a:rPr lang="en-GB" dirty="0" smtClean="0"/>
              <a:t> </a:t>
            </a:r>
            <a:r>
              <a:rPr lang="en-GB" dirty="0" err="1" smtClean="0"/>
              <a:t>lleoliad</a:t>
            </a:r>
            <a:r>
              <a:rPr lang="en-GB" dirty="0" smtClean="0"/>
              <a:t> </a:t>
            </a:r>
            <a:r>
              <a:rPr lang="en-GB" dirty="0" err="1" smtClean="0"/>
              <a:t>cymhleth</a:t>
            </a:r>
            <a:r>
              <a:rPr lang="en-GB" dirty="0" smtClean="0"/>
              <a:t> a </a:t>
            </a:r>
            <a:r>
              <a:rPr lang="en-GB" dirty="0" err="1" smtClean="0"/>
              <a:t>pharadocsical</a:t>
            </a:r>
            <a:r>
              <a:rPr lang="en-GB" dirty="0" smtClean="0"/>
              <a:t>, </a:t>
            </a:r>
            <a:r>
              <a:rPr lang="en-GB" dirty="0" err="1" smtClean="0"/>
              <a:t>fe</a:t>
            </a:r>
            <a:r>
              <a:rPr lang="en-GB" dirty="0" smtClean="0"/>
              <a:t> </a:t>
            </a:r>
            <a:r>
              <a:rPr lang="en-GB" dirty="0" err="1" smtClean="0"/>
              <a:t>allwn</a:t>
            </a:r>
            <a:r>
              <a:rPr lang="en-GB" dirty="0" smtClean="0"/>
              <a:t> </a:t>
            </a:r>
            <a:r>
              <a:rPr lang="en-GB" dirty="0" err="1" smtClean="0"/>
              <a:t>tybio</a:t>
            </a:r>
            <a:r>
              <a:rPr lang="en-GB" dirty="0" smtClean="0"/>
              <a:t> </a:t>
            </a:r>
            <a:r>
              <a:rPr lang="en-GB" dirty="0" err="1" smtClean="0"/>
              <a:t>fel</a:t>
            </a:r>
            <a:r>
              <a:rPr lang="en-GB" dirty="0" smtClean="0"/>
              <a:t> all y </a:t>
            </a:r>
            <a:r>
              <a:rPr lang="en-GB" dirty="0" err="1" smtClean="0"/>
              <a:t>sgiliau</a:t>
            </a:r>
            <a:r>
              <a:rPr lang="en-GB" dirty="0" smtClean="0"/>
              <a:t> </a:t>
            </a:r>
            <a:r>
              <a:rPr lang="en-GB" dirty="0" err="1" smtClean="0"/>
              <a:t>yma</a:t>
            </a:r>
            <a:r>
              <a:rPr lang="en-GB" dirty="0" smtClean="0"/>
              <a:t> </a:t>
            </a:r>
            <a:r>
              <a:rPr lang="en-GB" dirty="0" err="1" smtClean="0"/>
              <a:t>cael</a:t>
            </a:r>
            <a:r>
              <a:rPr lang="en-GB" dirty="0" smtClean="0"/>
              <a:t> </a:t>
            </a:r>
            <a:r>
              <a:rPr lang="en-GB" dirty="0" err="1" smtClean="0"/>
              <a:t>eu</a:t>
            </a:r>
            <a:r>
              <a:rPr lang="en-GB" dirty="0" smtClean="0"/>
              <a:t> </a:t>
            </a:r>
            <a:r>
              <a:rPr lang="en-GB" dirty="0" err="1" smtClean="0"/>
              <a:t>dysgu</a:t>
            </a:r>
            <a:r>
              <a:rPr lang="en-GB" dirty="0" smtClean="0"/>
              <a:t>.</a:t>
            </a:r>
          </a:p>
          <a:p>
            <a:pPr marL="0" indent="0">
              <a:buNone/>
            </a:pPr>
            <a:endParaRPr lang="en-GB" b="1" dirty="0" smtClean="0"/>
          </a:p>
          <a:p>
            <a:pPr marL="0" indent="0">
              <a:buNone/>
            </a:pPr>
            <a:r>
              <a:rPr lang="en-GB" b="1" dirty="0" smtClean="0"/>
              <a:t>Pump </a:t>
            </a:r>
            <a:r>
              <a:rPr lang="en-GB" b="1" dirty="0" err="1" smtClean="0"/>
              <a:t>gwahanol</a:t>
            </a:r>
            <a:r>
              <a:rPr lang="en-GB" b="1" dirty="0" smtClean="0"/>
              <a:t> math o </a:t>
            </a:r>
            <a:r>
              <a:rPr lang="en-GB" b="1" dirty="0" err="1" smtClean="0"/>
              <a:t>arfer</a:t>
            </a:r>
            <a:r>
              <a:rPr lang="en-GB" b="1" dirty="0" smtClean="0"/>
              <a:t> </a:t>
            </a:r>
            <a:r>
              <a:rPr lang="en-GB" dirty="0" smtClean="0"/>
              <a:t>o </a:t>
            </a:r>
            <a:r>
              <a:rPr lang="en-GB" dirty="0" err="1" smtClean="0"/>
              <a:t>rhan</a:t>
            </a:r>
            <a:r>
              <a:rPr lang="en-GB" dirty="0" smtClean="0"/>
              <a:t> </a:t>
            </a:r>
            <a:r>
              <a:rPr lang="en-GB" dirty="0" err="1" smtClean="0"/>
              <a:t>addysgu</a:t>
            </a:r>
            <a:r>
              <a:rPr lang="en-GB" dirty="0" smtClean="0"/>
              <a:t> </a:t>
            </a:r>
            <a:r>
              <a:rPr lang="en-GB" dirty="0" err="1" smtClean="0"/>
              <a:t>entreprenariaeth</a:t>
            </a:r>
            <a:r>
              <a:rPr lang="en-GB" dirty="0" smtClean="0"/>
              <a:t>:</a:t>
            </a:r>
          </a:p>
          <a:p>
            <a:r>
              <a:rPr lang="en-GB" b="1" dirty="0" err="1" smtClean="0"/>
              <a:t>Arfer</a:t>
            </a:r>
            <a:r>
              <a:rPr lang="en-GB" b="1" dirty="0" smtClean="0"/>
              <a:t> </a:t>
            </a:r>
            <a:r>
              <a:rPr lang="en-GB" b="1" dirty="0" err="1" smtClean="0"/>
              <a:t>Chwarae</a:t>
            </a:r>
            <a:r>
              <a:rPr lang="en-GB" b="1" dirty="0" smtClean="0"/>
              <a:t> </a:t>
            </a:r>
          </a:p>
          <a:p>
            <a:r>
              <a:rPr lang="en-GB" b="1" dirty="0" err="1" smtClean="0"/>
              <a:t>Arfer</a:t>
            </a:r>
            <a:r>
              <a:rPr lang="en-GB" b="1" dirty="0" smtClean="0"/>
              <a:t> o </a:t>
            </a:r>
            <a:r>
              <a:rPr lang="en-GB" b="1" dirty="0" err="1" smtClean="0"/>
              <a:t>Empathi</a:t>
            </a:r>
            <a:endParaRPr lang="en-GB" b="1" dirty="0" smtClean="0"/>
          </a:p>
          <a:p>
            <a:r>
              <a:rPr lang="en-GB" b="1" dirty="0" err="1" smtClean="0"/>
              <a:t>Arfer</a:t>
            </a:r>
            <a:r>
              <a:rPr lang="en-GB" b="1" dirty="0" smtClean="0"/>
              <a:t> o </a:t>
            </a:r>
            <a:r>
              <a:rPr lang="en-GB" b="1" dirty="0" err="1" smtClean="0"/>
              <a:t>Greadigedd</a:t>
            </a:r>
            <a:endParaRPr lang="en-GB" b="1" dirty="0" smtClean="0"/>
          </a:p>
          <a:p>
            <a:r>
              <a:rPr lang="en-GB" b="1" dirty="0" err="1" smtClean="0"/>
              <a:t>Arfer</a:t>
            </a:r>
            <a:r>
              <a:rPr lang="en-GB" b="1" dirty="0" smtClean="0"/>
              <a:t> o </a:t>
            </a:r>
            <a:r>
              <a:rPr lang="en-GB" b="1" dirty="0" err="1" smtClean="0"/>
              <a:t>Adfyfyrio</a:t>
            </a:r>
            <a:r>
              <a:rPr lang="en-GB" b="1" dirty="0" smtClean="0"/>
              <a:t>                                 </a:t>
            </a:r>
            <a:r>
              <a:rPr lang="en-GB" dirty="0" smtClean="0"/>
              <a:t>(</a:t>
            </a:r>
            <a:r>
              <a:rPr lang="en-GB" dirty="0"/>
              <a:t>Neck et al., 2017).</a:t>
            </a:r>
          </a:p>
          <a:p>
            <a:endParaRPr lang="en-GB" b="1" dirty="0" smtClean="0"/>
          </a:p>
          <a:p>
            <a:endParaRPr lang="en-GB" b="1" dirty="0"/>
          </a:p>
        </p:txBody>
      </p:sp>
      <p:sp>
        <p:nvSpPr>
          <p:cNvPr id="3" name="Content Placeholder 2"/>
          <p:cNvSpPr>
            <a:spLocks noGrp="1"/>
          </p:cNvSpPr>
          <p:nvPr>
            <p:ph sz="half" idx="2"/>
          </p:nvPr>
        </p:nvSpPr>
        <p:spPr/>
        <p:txBody>
          <a:bodyPr>
            <a:normAutofit fontScale="62500" lnSpcReduction="20000"/>
          </a:bodyPr>
          <a:lstStyle/>
          <a:p>
            <a:pPr marL="0" indent="0">
              <a:buNone/>
            </a:pPr>
            <a:r>
              <a:rPr lang="en-GB" dirty="0"/>
              <a:t>Even when knowing which competences should be taught in order to increase entrepreneurial success in a complex and paradoxical-setting, one could wonder how to teach these </a:t>
            </a:r>
            <a:r>
              <a:rPr lang="en-GB" dirty="0" smtClean="0"/>
              <a:t>competences. </a:t>
            </a:r>
          </a:p>
          <a:p>
            <a:pPr marL="0" indent="0">
              <a:buNone/>
            </a:pPr>
            <a:endParaRPr lang="en-GB" b="1" dirty="0" smtClean="0"/>
          </a:p>
          <a:p>
            <a:pPr marL="0" indent="0">
              <a:buNone/>
            </a:pPr>
            <a:r>
              <a:rPr lang="en-GB" b="1" dirty="0" smtClean="0"/>
              <a:t>Five </a:t>
            </a:r>
            <a:r>
              <a:rPr lang="en-GB" b="1" dirty="0"/>
              <a:t>different practices </a:t>
            </a:r>
            <a:r>
              <a:rPr lang="en-GB" dirty="0"/>
              <a:t>of educating entrepreneurship:</a:t>
            </a:r>
          </a:p>
          <a:p>
            <a:r>
              <a:rPr lang="en-GB" b="1" dirty="0"/>
              <a:t>Practice of </a:t>
            </a:r>
            <a:r>
              <a:rPr lang="en-GB" b="1" dirty="0" smtClean="0"/>
              <a:t>Play</a:t>
            </a:r>
          </a:p>
          <a:p>
            <a:r>
              <a:rPr lang="en-GB" b="1" dirty="0" smtClean="0"/>
              <a:t>Practice </a:t>
            </a:r>
            <a:r>
              <a:rPr lang="en-GB" b="1" dirty="0"/>
              <a:t>of Experimentation</a:t>
            </a:r>
            <a:r>
              <a:rPr lang="en-GB" dirty="0"/>
              <a:t>: </a:t>
            </a:r>
            <a:r>
              <a:rPr lang="en-GB" b="1" dirty="0" smtClean="0"/>
              <a:t>Practice </a:t>
            </a:r>
            <a:r>
              <a:rPr lang="en-GB" b="1" dirty="0"/>
              <a:t>of </a:t>
            </a:r>
            <a:r>
              <a:rPr lang="en-GB" b="1" dirty="0" smtClean="0"/>
              <a:t>Empathy</a:t>
            </a:r>
          </a:p>
          <a:p>
            <a:r>
              <a:rPr lang="en-GB" b="1" dirty="0" smtClean="0"/>
              <a:t>Practice </a:t>
            </a:r>
            <a:r>
              <a:rPr lang="en-GB" b="1" dirty="0"/>
              <a:t>of </a:t>
            </a:r>
            <a:r>
              <a:rPr lang="en-GB" b="1" dirty="0" smtClean="0"/>
              <a:t>Creativity</a:t>
            </a:r>
          </a:p>
          <a:p>
            <a:r>
              <a:rPr lang="en-GB" b="1" dirty="0" smtClean="0"/>
              <a:t>Practice </a:t>
            </a:r>
            <a:r>
              <a:rPr lang="en-GB" b="1" dirty="0"/>
              <a:t>of </a:t>
            </a:r>
            <a:r>
              <a:rPr lang="en-GB" b="1" dirty="0" smtClean="0"/>
              <a:t>Reflection</a:t>
            </a:r>
            <a:r>
              <a:rPr lang="en-GB" dirty="0" smtClean="0"/>
              <a:t>                           (</a:t>
            </a:r>
            <a:r>
              <a:rPr lang="en-GB" dirty="0"/>
              <a:t>Neck et al., 2017).</a:t>
            </a:r>
          </a:p>
          <a:p>
            <a:endParaRPr lang="en-GB" dirty="0"/>
          </a:p>
        </p:txBody>
      </p:sp>
    </p:spTree>
    <p:extLst>
      <p:ext uri="{BB962C8B-B14F-4D97-AF65-F5344CB8AC3E}">
        <p14:creationId xmlns:p14="http://schemas.microsoft.com/office/powerpoint/2010/main" val="172149358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57200" y="764704"/>
            <a:ext cx="8229600" cy="4752529"/>
          </a:xfrm>
        </p:spPr>
        <p:txBody>
          <a:bodyPr>
            <a:normAutofit lnSpcReduction="10000"/>
          </a:bodyPr>
          <a:lstStyle/>
          <a:p>
            <a:pPr marL="0" indent="0">
              <a:buNone/>
            </a:pPr>
            <a:r>
              <a:rPr lang="en-GB" i="1" dirty="0"/>
              <a:t>“Some business professors dream of finding a grand algorithm that will allow them to guide entrepreneurial decisions and to judge in advance which decisions are good and which bad. [This has been revealed to be] a form of magical thinking. We need entrepreneurs to make their decisions for themselves precisely because it is impossible for us to make those decisions for them.” (</a:t>
            </a:r>
            <a:r>
              <a:rPr lang="en-GB" i="1" dirty="0" err="1"/>
              <a:t>Koppl</a:t>
            </a:r>
            <a:r>
              <a:rPr lang="en-GB" i="1" dirty="0"/>
              <a:t>, 2008; Lewin, 2011)</a:t>
            </a:r>
            <a:endParaRPr lang="en-GB" dirty="0"/>
          </a:p>
        </p:txBody>
      </p:sp>
    </p:spTree>
    <p:extLst>
      <p:ext uri="{BB962C8B-B14F-4D97-AF65-F5344CB8AC3E}">
        <p14:creationId xmlns:p14="http://schemas.microsoft.com/office/powerpoint/2010/main" val="222497490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smtClean="0"/>
              <a:t>Gadewch</a:t>
            </a:r>
            <a:r>
              <a:rPr lang="en-GB" dirty="0" smtClean="0"/>
              <a:t> </a:t>
            </a:r>
            <a:r>
              <a:rPr lang="en-GB" dirty="0" err="1" smtClean="0"/>
              <a:t>i</a:t>
            </a:r>
            <a:r>
              <a:rPr lang="en-GB" dirty="0" smtClean="0"/>
              <a:t> </a:t>
            </a:r>
            <a:r>
              <a:rPr lang="en-GB" dirty="0" err="1" smtClean="0"/>
              <a:t>ni</a:t>
            </a:r>
            <a:r>
              <a:rPr lang="en-GB" dirty="0" smtClean="0"/>
              <a:t> </a:t>
            </a:r>
            <a:r>
              <a:rPr lang="en-GB" dirty="0" err="1" smtClean="0"/>
              <a:t>edrych</a:t>
            </a:r>
            <a:r>
              <a:rPr lang="en-GB" dirty="0" smtClean="0"/>
              <a:t> </a:t>
            </a:r>
            <a:r>
              <a:rPr lang="en-GB" dirty="0" err="1" smtClean="0"/>
              <a:t>yn</a:t>
            </a:r>
            <a:r>
              <a:rPr lang="en-GB" dirty="0" smtClean="0"/>
              <a:t> </a:t>
            </a:r>
            <a:r>
              <a:rPr lang="en-GB" dirty="0" err="1" smtClean="0"/>
              <a:t>ôl</a:t>
            </a:r>
            <a:r>
              <a:rPr lang="en-GB" dirty="0" smtClean="0"/>
              <a:t>…</a:t>
            </a:r>
            <a:br>
              <a:rPr lang="en-GB" dirty="0" smtClean="0"/>
            </a:br>
            <a:r>
              <a:rPr lang="en-GB" dirty="0" smtClean="0"/>
              <a:t>Let’s look back…</a:t>
            </a:r>
            <a:endParaRPr lang="en-GB" dirty="0"/>
          </a:p>
        </p:txBody>
      </p:sp>
      <p:sp>
        <p:nvSpPr>
          <p:cNvPr id="5" name="Content Placeholder 4"/>
          <p:cNvSpPr>
            <a:spLocks noGrp="1"/>
          </p:cNvSpPr>
          <p:nvPr>
            <p:ph sz="half" idx="1"/>
          </p:nvPr>
        </p:nvSpPr>
        <p:spPr/>
        <p:txBody>
          <a:bodyPr/>
          <a:lstStyle/>
          <a:p>
            <a:pPr marL="0" indent="0">
              <a:buNone/>
            </a:pPr>
            <a:r>
              <a:rPr lang="en-GB" dirty="0" smtClean="0"/>
              <a:t>EAEE6001C</a:t>
            </a:r>
          </a:p>
          <a:p>
            <a:pPr marL="0" indent="0">
              <a:buNone/>
            </a:pPr>
            <a:r>
              <a:rPr lang="en-GB" dirty="0" err="1" smtClean="0"/>
              <a:t>Arweinyddiaeth</a:t>
            </a:r>
            <a:r>
              <a:rPr lang="en-GB" dirty="0" smtClean="0"/>
              <a:t> a </a:t>
            </a:r>
            <a:r>
              <a:rPr lang="en-GB" dirty="0" err="1" smtClean="0"/>
              <a:t>gweithio</a:t>
            </a:r>
            <a:r>
              <a:rPr lang="en-GB" dirty="0" smtClean="0"/>
              <a:t> </a:t>
            </a:r>
            <a:r>
              <a:rPr lang="en-GB" dirty="0" err="1" smtClean="0"/>
              <a:t>fel</a:t>
            </a:r>
            <a:r>
              <a:rPr lang="en-GB" dirty="0" smtClean="0"/>
              <a:t> </a:t>
            </a:r>
            <a:r>
              <a:rPr lang="en-GB" dirty="0" err="1" smtClean="0"/>
              <a:t>tîm</a:t>
            </a:r>
            <a:r>
              <a:rPr lang="en-GB" dirty="0" smtClean="0"/>
              <a:t> </a:t>
            </a:r>
            <a:r>
              <a:rPr lang="en-GB" dirty="0" err="1" smtClean="0"/>
              <a:t>yn</a:t>
            </a:r>
            <a:r>
              <a:rPr lang="en-GB" dirty="0" smtClean="0"/>
              <a:t> y </a:t>
            </a:r>
            <a:r>
              <a:rPr lang="en-GB" dirty="0" err="1" smtClean="0"/>
              <a:t>blynyddoedd</a:t>
            </a:r>
            <a:r>
              <a:rPr lang="en-GB" dirty="0" smtClean="0"/>
              <a:t> </a:t>
            </a:r>
            <a:r>
              <a:rPr lang="en-GB" dirty="0" err="1" smtClean="0"/>
              <a:t>cynnar</a:t>
            </a:r>
            <a:endParaRPr lang="en-GB" dirty="0" smtClean="0"/>
          </a:p>
          <a:p>
            <a:pPr marL="0" indent="0">
              <a:buNone/>
            </a:pPr>
            <a:endParaRPr lang="en-GB" dirty="0"/>
          </a:p>
          <a:p>
            <a:pPr marL="0" indent="0">
              <a:buNone/>
            </a:pPr>
            <a:r>
              <a:rPr lang="en-GB" dirty="0" err="1" smtClean="0"/>
              <a:t>Ydych</a:t>
            </a:r>
            <a:r>
              <a:rPr lang="en-GB" dirty="0" smtClean="0"/>
              <a:t> </a:t>
            </a:r>
            <a:r>
              <a:rPr lang="en-GB" dirty="0" err="1" smtClean="0"/>
              <a:t>chi’n</a:t>
            </a:r>
            <a:r>
              <a:rPr lang="en-GB" dirty="0" smtClean="0"/>
              <a:t> </a:t>
            </a:r>
            <a:r>
              <a:rPr lang="en-GB" dirty="0" err="1" smtClean="0"/>
              <a:t>cofio</a:t>
            </a:r>
            <a:r>
              <a:rPr lang="en-GB" dirty="0" smtClean="0"/>
              <a:t>:</a:t>
            </a:r>
          </a:p>
          <a:p>
            <a:pPr marL="0" indent="0">
              <a:buNone/>
            </a:pPr>
            <a:r>
              <a:rPr lang="en-GB" dirty="0" smtClean="0"/>
              <a:t>SWOT?</a:t>
            </a:r>
          </a:p>
          <a:p>
            <a:pPr marL="0" indent="0">
              <a:buNone/>
            </a:pPr>
            <a:r>
              <a:rPr lang="en-GB" dirty="0" smtClean="0"/>
              <a:t>PESTLE? </a:t>
            </a:r>
            <a:endParaRPr lang="en-GB" dirty="0"/>
          </a:p>
        </p:txBody>
      </p:sp>
      <p:sp>
        <p:nvSpPr>
          <p:cNvPr id="6" name="Content Placeholder 5"/>
          <p:cNvSpPr>
            <a:spLocks noGrp="1"/>
          </p:cNvSpPr>
          <p:nvPr>
            <p:ph sz="half" idx="2"/>
          </p:nvPr>
        </p:nvSpPr>
        <p:spPr/>
        <p:txBody>
          <a:bodyPr/>
          <a:lstStyle/>
          <a:p>
            <a:pPr marL="0" indent="0">
              <a:buNone/>
            </a:pPr>
            <a:r>
              <a:rPr lang="en-GB" dirty="0" smtClean="0"/>
              <a:t>EAEE6001</a:t>
            </a:r>
          </a:p>
          <a:p>
            <a:pPr marL="0" indent="0">
              <a:buNone/>
            </a:pPr>
            <a:r>
              <a:rPr lang="en-GB" dirty="0" smtClean="0"/>
              <a:t>Leadership and team working in the early years</a:t>
            </a:r>
          </a:p>
          <a:p>
            <a:pPr marL="0" indent="0">
              <a:buNone/>
            </a:pPr>
            <a:endParaRPr lang="en-GB" dirty="0"/>
          </a:p>
          <a:p>
            <a:pPr marL="0" indent="0">
              <a:buNone/>
            </a:pPr>
            <a:r>
              <a:rPr lang="en-GB" dirty="0" smtClean="0"/>
              <a:t>Do you remember:</a:t>
            </a:r>
          </a:p>
          <a:p>
            <a:pPr marL="0" indent="0">
              <a:buNone/>
            </a:pPr>
            <a:r>
              <a:rPr lang="en-GB" dirty="0" smtClean="0"/>
              <a:t>SWOT?</a:t>
            </a:r>
          </a:p>
          <a:p>
            <a:pPr marL="0" indent="0">
              <a:buNone/>
            </a:pPr>
            <a:r>
              <a:rPr lang="en-GB" dirty="0" smtClean="0"/>
              <a:t>PESTLE?</a:t>
            </a:r>
            <a:endParaRPr lang="en-GB" dirty="0"/>
          </a:p>
        </p:txBody>
      </p:sp>
    </p:spTree>
    <p:extLst>
      <p:ext uri="{BB962C8B-B14F-4D97-AF65-F5344CB8AC3E}">
        <p14:creationId xmlns:p14="http://schemas.microsoft.com/office/powerpoint/2010/main" val="31510025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Dadansoddiad</a:t>
            </a:r>
            <a:r>
              <a:rPr lang="en-GB" dirty="0" smtClean="0"/>
              <a:t> </a:t>
            </a:r>
            <a:r>
              <a:rPr lang="en-GB" b="1" dirty="0" smtClean="0"/>
              <a:t>SWOT</a:t>
            </a:r>
            <a:r>
              <a:rPr lang="en-GB" dirty="0" smtClean="0"/>
              <a:t> </a:t>
            </a:r>
            <a:r>
              <a:rPr lang="en-GB" dirty="0" err="1" smtClean="0"/>
              <a:t>Analaysis</a:t>
            </a:r>
            <a:endParaRPr lang="en-GB" dirty="0"/>
          </a:p>
        </p:txBody>
      </p:sp>
      <p:sp>
        <p:nvSpPr>
          <p:cNvPr id="5" name="Content Placeholder 4"/>
          <p:cNvSpPr>
            <a:spLocks noGrp="1"/>
          </p:cNvSpPr>
          <p:nvPr>
            <p:ph idx="1"/>
          </p:nvPr>
        </p:nvSpPr>
        <p:spPr/>
        <p:txBody>
          <a:bodyPr>
            <a:normAutofit lnSpcReduction="10000"/>
          </a:bodyPr>
          <a:lstStyle/>
          <a:p>
            <a:pPr marL="0" indent="0">
              <a:buNone/>
            </a:pPr>
            <a:r>
              <a:rPr lang="en-GB" dirty="0" smtClean="0"/>
              <a:t>S – STRENGTHS/</a:t>
            </a:r>
            <a:r>
              <a:rPr lang="en-GB" dirty="0" err="1" smtClean="0"/>
              <a:t>Cryfderau</a:t>
            </a:r>
            <a:endParaRPr lang="en-GB" dirty="0" smtClean="0"/>
          </a:p>
          <a:p>
            <a:pPr marL="0" indent="0">
              <a:buNone/>
            </a:pPr>
            <a:r>
              <a:rPr lang="en-GB" dirty="0" smtClean="0"/>
              <a:t>W – WEAKNESESS/</a:t>
            </a:r>
            <a:r>
              <a:rPr lang="en-GB" dirty="0" err="1" smtClean="0"/>
              <a:t>Gwendidau</a:t>
            </a:r>
            <a:endParaRPr lang="en-GB" dirty="0" smtClean="0"/>
          </a:p>
          <a:p>
            <a:pPr marL="0" indent="0">
              <a:buNone/>
            </a:pPr>
            <a:r>
              <a:rPr lang="en-GB" dirty="0" smtClean="0"/>
              <a:t>O – OPPORTUNITIES/</a:t>
            </a:r>
            <a:r>
              <a:rPr lang="en-GB" dirty="0" err="1" smtClean="0"/>
              <a:t>Cyfleoedd</a:t>
            </a:r>
            <a:endParaRPr lang="en-GB" dirty="0" smtClean="0"/>
          </a:p>
          <a:p>
            <a:pPr marL="0" indent="0">
              <a:buNone/>
            </a:pPr>
            <a:r>
              <a:rPr lang="en-GB" dirty="0" smtClean="0"/>
              <a:t>T – THREATS/</a:t>
            </a:r>
            <a:r>
              <a:rPr lang="en-GB" dirty="0" err="1" smtClean="0"/>
              <a:t>Bygythiadau</a:t>
            </a:r>
            <a:endParaRPr lang="en-GB" dirty="0" smtClean="0"/>
          </a:p>
          <a:p>
            <a:pPr marL="0" indent="0">
              <a:buNone/>
            </a:pPr>
            <a:endParaRPr lang="en-GB" dirty="0"/>
          </a:p>
          <a:p>
            <a:pPr marL="0" indent="0">
              <a:buNone/>
            </a:pPr>
            <a:r>
              <a:rPr lang="en-GB" dirty="0" err="1" smtClean="0"/>
              <a:t>Ystyriwch</a:t>
            </a:r>
            <a:r>
              <a:rPr lang="en-GB" dirty="0" smtClean="0"/>
              <a:t> </a:t>
            </a:r>
            <a:r>
              <a:rPr lang="en-GB" dirty="0" err="1" smtClean="0"/>
              <a:t>hwn</a:t>
            </a:r>
            <a:r>
              <a:rPr lang="en-GB" dirty="0" smtClean="0"/>
              <a:t> </a:t>
            </a:r>
            <a:r>
              <a:rPr lang="en-GB" dirty="0" err="1" smtClean="0"/>
              <a:t>gyda’ch</a:t>
            </a:r>
            <a:r>
              <a:rPr lang="en-GB" dirty="0" smtClean="0"/>
              <a:t> </a:t>
            </a:r>
            <a:r>
              <a:rPr lang="en-GB" dirty="0" err="1" smtClean="0"/>
              <a:t>syniad</a:t>
            </a:r>
            <a:r>
              <a:rPr lang="en-GB" dirty="0" smtClean="0"/>
              <a:t> </a:t>
            </a:r>
            <a:r>
              <a:rPr lang="en-GB" dirty="0" err="1" smtClean="0"/>
              <a:t>busnes</a:t>
            </a:r>
            <a:r>
              <a:rPr lang="en-GB" dirty="0" smtClean="0"/>
              <a:t>…</a:t>
            </a:r>
          </a:p>
          <a:p>
            <a:pPr marL="0" indent="0">
              <a:buNone/>
            </a:pPr>
            <a:r>
              <a:rPr lang="en-GB" dirty="0" smtClean="0"/>
              <a:t>Consider this with your business idea…</a:t>
            </a:r>
            <a:endParaRPr lang="en-GB" dirty="0"/>
          </a:p>
        </p:txBody>
      </p:sp>
    </p:spTree>
    <p:extLst>
      <p:ext uri="{BB962C8B-B14F-4D97-AF65-F5344CB8AC3E}">
        <p14:creationId xmlns:p14="http://schemas.microsoft.com/office/powerpoint/2010/main" val="356298361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 y="116632"/>
            <a:ext cx="9097254" cy="5976664"/>
          </a:xfrm>
        </p:spPr>
      </p:pic>
    </p:spTree>
    <p:extLst>
      <p:ext uri="{BB962C8B-B14F-4D97-AF65-F5344CB8AC3E}">
        <p14:creationId xmlns:p14="http://schemas.microsoft.com/office/powerpoint/2010/main" val="383138304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79512" y="97676"/>
            <a:ext cx="8712968" cy="5779596"/>
          </a:xfrm>
        </p:spPr>
      </p:pic>
    </p:spTree>
    <p:extLst>
      <p:ext uri="{BB962C8B-B14F-4D97-AF65-F5344CB8AC3E}">
        <p14:creationId xmlns:p14="http://schemas.microsoft.com/office/powerpoint/2010/main" val="371342873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Dadansoddiad</a:t>
            </a:r>
            <a:r>
              <a:rPr lang="en-GB" dirty="0" smtClean="0"/>
              <a:t> </a:t>
            </a:r>
            <a:r>
              <a:rPr lang="en-GB" b="1" dirty="0" smtClean="0"/>
              <a:t>PESTLE</a:t>
            </a:r>
            <a:r>
              <a:rPr lang="en-GB" dirty="0" smtClean="0"/>
              <a:t> </a:t>
            </a:r>
            <a:r>
              <a:rPr lang="en-GB" dirty="0" err="1" smtClean="0"/>
              <a:t>Analaysis</a:t>
            </a:r>
            <a:endParaRPr lang="en-GB" dirty="0"/>
          </a:p>
        </p:txBody>
      </p:sp>
      <p:sp>
        <p:nvSpPr>
          <p:cNvPr id="5" name="Content Placeholder 4"/>
          <p:cNvSpPr>
            <a:spLocks noGrp="1"/>
          </p:cNvSpPr>
          <p:nvPr>
            <p:ph idx="1"/>
          </p:nvPr>
        </p:nvSpPr>
        <p:spPr/>
        <p:txBody>
          <a:bodyPr/>
          <a:lstStyle/>
          <a:p>
            <a:pPr marL="0" indent="0">
              <a:buNone/>
            </a:pPr>
            <a:r>
              <a:rPr lang="en-GB" dirty="0" smtClean="0"/>
              <a:t>P – POLITICAL /</a:t>
            </a:r>
            <a:r>
              <a:rPr lang="en-GB" dirty="0" err="1" smtClean="0"/>
              <a:t>Gwleidyddol</a:t>
            </a:r>
            <a:endParaRPr lang="en-GB" dirty="0" smtClean="0"/>
          </a:p>
          <a:p>
            <a:pPr marL="0" indent="0">
              <a:buNone/>
            </a:pPr>
            <a:r>
              <a:rPr lang="en-GB" dirty="0" smtClean="0"/>
              <a:t>E – ECONOMIC / </a:t>
            </a:r>
            <a:r>
              <a:rPr lang="en-GB" dirty="0" err="1" smtClean="0"/>
              <a:t>Economig</a:t>
            </a:r>
            <a:endParaRPr lang="en-GB" dirty="0" smtClean="0"/>
          </a:p>
          <a:p>
            <a:pPr marL="0" indent="0">
              <a:buNone/>
            </a:pPr>
            <a:r>
              <a:rPr lang="en-GB" dirty="0" smtClean="0"/>
              <a:t>S – SOCIAL / </a:t>
            </a:r>
            <a:r>
              <a:rPr lang="en-GB" dirty="0" err="1" smtClean="0"/>
              <a:t>Cymdeithasol</a:t>
            </a:r>
            <a:endParaRPr lang="en-GB" dirty="0" smtClean="0"/>
          </a:p>
          <a:p>
            <a:pPr marL="0" indent="0">
              <a:buNone/>
            </a:pPr>
            <a:r>
              <a:rPr lang="en-GB" dirty="0" smtClean="0"/>
              <a:t>T – TECHNOLOGY / </a:t>
            </a:r>
            <a:r>
              <a:rPr lang="en-GB" dirty="0" err="1" smtClean="0"/>
              <a:t>Technolegol</a:t>
            </a:r>
            <a:endParaRPr lang="en-GB" dirty="0" smtClean="0"/>
          </a:p>
          <a:p>
            <a:pPr marL="0" indent="0">
              <a:buNone/>
            </a:pPr>
            <a:r>
              <a:rPr lang="en-GB" dirty="0" smtClean="0"/>
              <a:t>L – LEGAL / </a:t>
            </a:r>
            <a:r>
              <a:rPr lang="en-GB" dirty="0" err="1" smtClean="0"/>
              <a:t>Cyfreithiol</a:t>
            </a:r>
            <a:endParaRPr lang="en-GB" dirty="0" smtClean="0"/>
          </a:p>
          <a:p>
            <a:pPr marL="0" indent="0">
              <a:buNone/>
            </a:pPr>
            <a:r>
              <a:rPr lang="en-GB" dirty="0" smtClean="0"/>
              <a:t>E – ENVIRONMENT / </a:t>
            </a:r>
            <a:r>
              <a:rPr lang="en-GB" dirty="0" err="1" smtClean="0"/>
              <a:t>Amgylcheddol</a:t>
            </a:r>
            <a:endParaRPr lang="en-GB" dirty="0"/>
          </a:p>
        </p:txBody>
      </p:sp>
    </p:spTree>
    <p:extLst>
      <p:ext uri="{BB962C8B-B14F-4D97-AF65-F5344CB8AC3E}">
        <p14:creationId xmlns:p14="http://schemas.microsoft.com/office/powerpoint/2010/main" val="115440966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Ewyllys</a:t>
            </a:r>
            <a:r>
              <a:rPr lang="en-GB" dirty="0" smtClean="0"/>
              <a:t> Da </a:t>
            </a:r>
            <a:br>
              <a:rPr lang="en-GB" dirty="0" smtClean="0"/>
            </a:br>
            <a:r>
              <a:rPr lang="en-GB" dirty="0" smtClean="0"/>
              <a:t>   Goodwill</a:t>
            </a:r>
            <a:endParaRPr lang="en-GB" dirty="0"/>
          </a:p>
        </p:txBody>
      </p:sp>
      <p:sp>
        <p:nvSpPr>
          <p:cNvPr id="3" name="Content Placeholder 2"/>
          <p:cNvSpPr>
            <a:spLocks noGrp="1"/>
          </p:cNvSpPr>
          <p:nvPr>
            <p:ph sz="half" idx="1"/>
          </p:nvPr>
        </p:nvSpPr>
        <p:spPr/>
        <p:txBody>
          <a:bodyPr>
            <a:normAutofit/>
          </a:bodyPr>
          <a:lstStyle/>
          <a:p>
            <a:pPr marL="0" indent="0">
              <a:buNone/>
            </a:pPr>
            <a:r>
              <a:rPr lang="en-GB" dirty="0" smtClean="0"/>
              <a:t>Beth </a:t>
            </a:r>
            <a:r>
              <a:rPr lang="en-GB" dirty="0" err="1" smtClean="0"/>
              <a:t>yw</a:t>
            </a:r>
            <a:r>
              <a:rPr lang="en-GB" dirty="0" smtClean="0"/>
              <a:t> </a:t>
            </a:r>
            <a:r>
              <a:rPr lang="en-GB" dirty="0" err="1" smtClean="0"/>
              <a:t>ystyr</a:t>
            </a:r>
            <a:r>
              <a:rPr lang="en-GB" dirty="0" smtClean="0"/>
              <a:t> </a:t>
            </a:r>
            <a:r>
              <a:rPr lang="en-GB" b="1" dirty="0" err="1" smtClean="0"/>
              <a:t>Ewyllys</a:t>
            </a:r>
            <a:r>
              <a:rPr lang="en-GB" b="1" dirty="0" smtClean="0"/>
              <a:t> Da</a:t>
            </a:r>
            <a:r>
              <a:rPr lang="en-GB" dirty="0" smtClean="0"/>
              <a:t> </a:t>
            </a:r>
            <a:r>
              <a:rPr lang="en-GB" dirty="0" err="1" smtClean="0"/>
              <a:t>mewn</a:t>
            </a:r>
            <a:r>
              <a:rPr lang="en-GB" dirty="0" smtClean="0"/>
              <a:t> </a:t>
            </a:r>
            <a:r>
              <a:rPr lang="en-GB" dirty="0" err="1" smtClean="0"/>
              <a:t>perthynas</a:t>
            </a:r>
            <a:r>
              <a:rPr lang="en-GB" dirty="0" smtClean="0"/>
              <a:t> a </a:t>
            </a:r>
            <a:r>
              <a:rPr lang="en-GB" dirty="0" err="1" smtClean="0"/>
              <a:t>busnes</a:t>
            </a:r>
            <a:r>
              <a:rPr lang="en-GB" dirty="0" smtClean="0"/>
              <a:t>?</a:t>
            </a:r>
          </a:p>
          <a:p>
            <a:pPr marL="0" indent="0">
              <a:buNone/>
            </a:pPr>
            <a:endParaRPr lang="en-GB" dirty="0"/>
          </a:p>
          <a:p>
            <a:pPr marL="0" indent="0">
              <a:buNone/>
            </a:pPr>
            <a:r>
              <a:rPr lang="en-GB" dirty="0" smtClean="0"/>
              <a:t>Beth </a:t>
            </a:r>
            <a:r>
              <a:rPr lang="en-GB" dirty="0" err="1" smtClean="0"/>
              <a:t>yw</a:t>
            </a:r>
            <a:r>
              <a:rPr lang="en-GB" dirty="0" smtClean="0"/>
              <a:t> </a:t>
            </a:r>
            <a:r>
              <a:rPr lang="en-GB" dirty="0" err="1" smtClean="0"/>
              <a:t>hwn</a:t>
            </a:r>
            <a:r>
              <a:rPr lang="en-GB" dirty="0" smtClean="0"/>
              <a:t>?</a:t>
            </a:r>
          </a:p>
          <a:p>
            <a:pPr marL="0" indent="0">
              <a:buNone/>
            </a:pPr>
            <a:r>
              <a:rPr lang="en-GB" dirty="0" smtClean="0"/>
              <a:t>Beth </a:t>
            </a:r>
            <a:r>
              <a:rPr lang="en-GB" dirty="0" err="1" smtClean="0"/>
              <a:t>mae</a:t>
            </a:r>
            <a:r>
              <a:rPr lang="en-GB" dirty="0" smtClean="0"/>
              <a:t> </a:t>
            </a:r>
            <a:r>
              <a:rPr lang="en-GB" dirty="0" err="1" smtClean="0"/>
              <a:t>hwn</a:t>
            </a:r>
            <a:r>
              <a:rPr lang="en-GB" dirty="0" smtClean="0"/>
              <a:t> </a:t>
            </a:r>
            <a:r>
              <a:rPr lang="en-GB" dirty="0" err="1" smtClean="0"/>
              <a:t>yn</a:t>
            </a:r>
            <a:r>
              <a:rPr lang="en-GB" dirty="0" smtClean="0"/>
              <a:t> </a:t>
            </a:r>
            <a:r>
              <a:rPr lang="en-GB" dirty="0" err="1" smtClean="0"/>
              <a:t>edrych</a:t>
            </a:r>
            <a:r>
              <a:rPr lang="en-GB" dirty="0" smtClean="0"/>
              <a:t> </a:t>
            </a:r>
            <a:r>
              <a:rPr lang="en-GB" dirty="0" err="1" smtClean="0"/>
              <a:t>fel</a:t>
            </a:r>
            <a:r>
              <a:rPr lang="en-GB" dirty="0" smtClean="0"/>
              <a:t>?</a:t>
            </a:r>
            <a:endParaRPr lang="en-GB" dirty="0"/>
          </a:p>
          <a:p>
            <a:pPr marL="0" indent="0">
              <a:buNone/>
            </a:pPr>
            <a:r>
              <a:rPr lang="en-GB" dirty="0" err="1" smtClean="0"/>
              <a:t>Ydy</a:t>
            </a:r>
            <a:r>
              <a:rPr lang="en-GB" dirty="0" smtClean="0"/>
              <a:t> </a:t>
            </a:r>
            <a:r>
              <a:rPr lang="en-GB" dirty="0" err="1" smtClean="0"/>
              <a:t>hwn</a:t>
            </a:r>
            <a:r>
              <a:rPr lang="en-GB" dirty="0" smtClean="0"/>
              <a:t> </a:t>
            </a:r>
            <a:r>
              <a:rPr lang="en-GB" dirty="0" err="1" smtClean="0"/>
              <a:t>yn</a:t>
            </a:r>
            <a:r>
              <a:rPr lang="en-GB" dirty="0" smtClean="0"/>
              <a:t> </a:t>
            </a:r>
            <a:r>
              <a:rPr lang="en-GB" dirty="0" err="1" smtClean="0"/>
              <a:t>bwysig</a:t>
            </a:r>
            <a:r>
              <a:rPr lang="en-GB" dirty="0" smtClean="0"/>
              <a:t>?</a:t>
            </a:r>
            <a:endParaRPr lang="en-GB" dirty="0"/>
          </a:p>
        </p:txBody>
      </p:sp>
      <p:sp>
        <p:nvSpPr>
          <p:cNvPr id="4" name="Content Placeholder 3"/>
          <p:cNvSpPr>
            <a:spLocks noGrp="1"/>
          </p:cNvSpPr>
          <p:nvPr>
            <p:ph sz="half" idx="2"/>
          </p:nvPr>
        </p:nvSpPr>
        <p:spPr/>
        <p:txBody>
          <a:bodyPr>
            <a:normAutofit/>
          </a:bodyPr>
          <a:lstStyle/>
          <a:p>
            <a:pPr marL="0" indent="0">
              <a:buNone/>
            </a:pPr>
            <a:r>
              <a:rPr lang="en-GB" dirty="0" smtClean="0"/>
              <a:t>What is the meaning of </a:t>
            </a:r>
            <a:r>
              <a:rPr lang="en-GB" b="1" dirty="0" smtClean="0"/>
              <a:t>Goodwill </a:t>
            </a:r>
            <a:r>
              <a:rPr lang="en-GB" dirty="0" smtClean="0"/>
              <a:t>in relation to business?</a:t>
            </a:r>
          </a:p>
          <a:p>
            <a:pPr marL="0" indent="0">
              <a:buNone/>
            </a:pPr>
            <a:endParaRPr lang="en-GB" dirty="0"/>
          </a:p>
          <a:p>
            <a:pPr marL="0" indent="0">
              <a:buNone/>
            </a:pPr>
            <a:r>
              <a:rPr lang="en-GB" dirty="0" smtClean="0"/>
              <a:t>What is this?</a:t>
            </a:r>
          </a:p>
          <a:p>
            <a:pPr marL="0" indent="0">
              <a:buNone/>
            </a:pPr>
            <a:r>
              <a:rPr lang="en-GB" dirty="0" smtClean="0"/>
              <a:t>What does it look like?</a:t>
            </a:r>
            <a:endParaRPr lang="en-GB" dirty="0"/>
          </a:p>
          <a:p>
            <a:pPr marL="0" indent="0">
              <a:buNone/>
            </a:pPr>
            <a:r>
              <a:rPr lang="en-GB" dirty="0" smtClean="0"/>
              <a:t>Is this important?</a:t>
            </a:r>
            <a:endParaRPr lang="en-GB" dirty="0"/>
          </a:p>
        </p:txBody>
      </p:sp>
    </p:spTree>
    <p:extLst>
      <p:ext uri="{BB962C8B-B14F-4D97-AF65-F5344CB8AC3E}">
        <p14:creationId xmlns:p14="http://schemas.microsoft.com/office/powerpoint/2010/main" val="7341966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Ewyllys</a:t>
            </a:r>
            <a:r>
              <a:rPr lang="en-GB" dirty="0" smtClean="0"/>
              <a:t> da</a:t>
            </a:r>
            <a:br>
              <a:rPr lang="en-GB" dirty="0" smtClean="0"/>
            </a:br>
            <a:r>
              <a:rPr lang="en-GB" dirty="0" smtClean="0"/>
              <a:t>Goodwill</a:t>
            </a:r>
            <a:endParaRPr lang="en-GB" dirty="0"/>
          </a:p>
        </p:txBody>
      </p:sp>
      <p:sp>
        <p:nvSpPr>
          <p:cNvPr id="3" name="Content Placeholder 2"/>
          <p:cNvSpPr>
            <a:spLocks noGrp="1"/>
          </p:cNvSpPr>
          <p:nvPr>
            <p:ph sz="half" idx="1"/>
          </p:nvPr>
        </p:nvSpPr>
        <p:spPr/>
        <p:txBody>
          <a:bodyPr/>
          <a:lstStyle/>
          <a:p>
            <a:r>
              <a:rPr lang="en-GB" dirty="0" err="1" smtClean="0"/>
              <a:t>Enw</a:t>
            </a:r>
            <a:r>
              <a:rPr lang="en-GB" dirty="0" smtClean="0"/>
              <a:t> da</a:t>
            </a:r>
          </a:p>
          <a:p>
            <a:r>
              <a:rPr lang="en-GB" dirty="0" smtClean="0"/>
              <a:t>Asset</a:t>
            </a:r>
          </a:p>
          <a:p>
            <a:r>
              <a:rPr lang="en-GB" dirty="0" err="1" smtClean="0"/>
              <a:t>Gwerth</a:t>
            </a:r>
            <a:endParaRPr lang="en-GB" dirty="0" smtClean="0"/>
          </a:p>
          <a:p>
            <a:r>
              <a:rPr lang="en-GB" dirty="0" err="1" smtClean="0"/>
              <a:t>Nid</a:t>
            </a:r>
            <a:r>
              <a:rPr lang="en-GB" dirty="0" smtClean="0"/>
              <a:t> </a:t>
            </a:r>
            <a:r>
              <a:rPr lang="en-GB" dirty="0" err="1" smtClean="0"/>
              <a:t>yr</a:t>
            </a:r>
            <a:r>
              <a:rPr lang="en-GB" dirty="0" smtClean="0"/>
              <a:t> </a:t>
            </a:r>
            <a:r>
              <a:rPr lang="en-GB" dirty="0" err="1" smtClean="0"/>
              <a:t>adeilad</a:t>
            </a:r>
            <a:endParaRPr lang="en-GB" dirty="0" smtClean="0"/>
          </a:p>
          <a:p>
            <a:r>
              <a:rPr lang="en-GB" dirty="0" err="1" smtClean="0"/>
              <a:t>Nid</a:t>
            </a:r>
            <a:r>
              <a:rPr lang="en-GB" dirty="0" smtClean="0"/>
              <a:t> </a:t>
            </a:r>
            <a:r>
              <a:rPr lang="en-GB" dirty="0" err="1" smtClean="0"/>
              <a:t>darpariaeth</a:t>
            </a:r>
            <a:endParaRPr lang="en-GB" dirty="0" smtClean="0"/>
          </a:p>
          <a:p>
            <a:r>
              <a:rPr lang="en-GB" dirty="0" smtClean="0"/>
              <a:t>Mae </a:t>
            </a:r>
            <a:r>
              <a:rPr lang="en-GB" dirty="0" err="1" smtClean="0"/>
              <a:t>hwn</a:t>
            </a:r>
            <a:r>
              <a:rPr lang="en-GB" dirty="0" smtClean="0"/>
              <a:t> </a:t>
            </a:r>
            <a:r>
              <a:rPr lang="en-GB" dirty="0" err="1" smtClean="0"/>
              <a:t>yn</a:t>
            </a:r>
            <a:r>
              <a:rPr lang="en-GB" dirty="0" smtClean="0"/>
              <a:t> </a:t>
            </a:r>
            <a:endParaRPr lang="en-GB" dirty="0"/>
          </a:p>
        </p:txBody>
      </p:sp>
      <p:sp>
        <p:nvSpPr>
          <p:cNvPr id="4" name="Content Placeholder 3"/>
          <p:cNvSpPr>
            <a:spLocks noGrp="1"/>
          </p:cNvSpPr>
          <p:nvPr>
            <p:ph sz="half" idx="2"/>
          </p:nvPr>
        </p:nvSpPr>
        <p:spPr/>
        <p:txBody>
          <a:bodyPr/>
          <a:lstStyle/>
          <a:p>
            <a:r>
              <a:rPr lang="en-GB" dirty="0" smtClean="0"/>
              <a:t>Reputation</a:t>
            </a:r>
          </a:p>
          <a:p>
            <a:r>
              <a:rPr lang="en-GB" dirty="0" smtClean="0"/>
              <a:t>Asset</a:t>
            </a:r>
          </a:p>
          <a:p>
            <a:r>
              <a:rPr lang="en-GB" dirty="0" smtClean="0"/>
              <a:t>Value</a:t>
            </a:r>
          </a:p>
          <a:p>
            <a:r>
              <a:rPr lang="en-GB" dirty="0" smtClean="0"/>
              <a:t>Not a building</a:t>
            </a:r>
          </a:p>
          <a:p>
            <a:r>
              <a:rPr lang="en-GB" dirty="0" smtClean="0"/>
              <a:t>Not equipment</a:t>
            </a:r>
          </a:p>
          <a:p>
            <a:r>
              <a:rPr lang="en-GB" dirty="0" smtClean="0"/>
              <a:t>It is intangible</a:t>
            </a:r>
            <a:endParaRPr lang="en-GB" dirty="0"/>
          </a:p>
        </p:txBody>
      </p:sp>
    </p:spTree>
    <p:extLst>
      <p:ext uri="{BB962C8B-B14F-4D97-AF65-F5344CB8AC3E}">
        <p14:creationId xmlns:p14="http://schemas.microsoft.com/office/powerpoint/2010/main" val="36683510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Eich</a:t>
            </a:r>
            <a:r>
              <a:rPr lang="en-GB" dirty="0" smtClean="0"/>
              <a:t> </a:t>
            </a:r>
            <a:r>
              <a:rPr lang="en-GB" dirty="0" err="1" smtClean="0"/>
              <a:t>syniad</a:t>
            </a:r>
            <a:r>
              <a:rPr lang="en-GB" dirty="0" smtClean="0"/>
              <a:t/>
            </a:r>
            <a:br>
              <a:rPr lang="en-GB" dirty="0" smtClean="0"/>
            </a:br>
            <a:r>
              <a:rPr lang="en-GB" dirty="0" smtClean="0"/>
              <a:t>Your idea/concept</a:t>
            </a:r>
            <a:endParaRPr lang="en-GB" dirty="0"/>
          </a:p>
        </p:txBody>
      </p:sp>
      <p:sp>
        <p:nvSpPr>
          <p:cNvPr id="3" name="Content Placeholder 2"/>
          <p:cNvSpPr>
            <a:spLocks noGrp="1"/>
          </p:cNvSpPr>
          <p:nvPr>
            <p:ph sz="half" idx="1"/>
          </p:nvPr>
        </p:nvSpPr>
        <p:spPr/>
        <p:txBody>
          <a:bodyPr/>
          <a:lstStyle/>
          <a:p>
            <a:endParaRPr lang="en-GB" dirty="0" smtClean="0"/>
          </a:p>
          <a:p>
            <a:r>
              <a:rPr lang="en-GB" dirty="0" smtClean="0"/>
              <a:t>Beth </a:t>
            </a:r>
            <a:r>
              <a:rPr lang="en-GB" dirty="0" err="1" smtClean="0"/>
              <a:t>yw’r</a:t>
            </a:r>
            <a:r>
              <a:rPr lang="en-GB" dirty="0" smtClean="0"/>
              <a:t> </a:t>
            </a:r>
            <a:r>
              <a:rPr lang="en-GB" dirty="0" err="1" smtClean="0"/>
              <a:t>ewyllys</a:t>
            </a:r>
            <a:r>
              <a:rPr lang="en-GB" dirty="0" smtClean="0"/>
              <a:t> da?</a:t>
            </a:r>
          </a:p>
          <a:p>
            <a:r>
              <a:rPr lang="en-GB" dirty="0" err="1" smtClean="0"/>
              <a:t>Pwy</a:t>
            </a:r>
            <a:r>
              <a:rPr lang="en-GB" dirty="0" smtClean="0"/>
              <a:t> </a:t>
            </a:r>
            <a:r>
              <a:rPr lang="en-GB" dirty="0" err="1" smtClean="0"/>
              <a:t>yw’r</a:t>
            </a:r>
            <a:r>
              <a:rPr lang="en-GB" dirty="0" smtClean="0"/>
              <a:t> </a:t>
            </a:r>
            <a:r>
              <a:rPr lang="en-GB" dirty="0" err="1" smtClean="0"/>
              <a:t>ewyllys</a:t>
            </a:r>
            <a:r>
              <a:rPr lang="en-GB" dirty="0" smtClean="0"/>
              <a:t> da?</a:t>
            </a:r>
          </a:p>
          <a:p>
            <a:r>
              <a:rPr lang="en-GB" dirty="0" err="1" smtClean="0"/>
              <a:t>Sut</a:t>
            </a:r>
            <a:r>
              <a:rPr lang="en-GB" dirty="0" smtClean="0"/>
              <a:t> </a:t>
            </a:r>
            <a:r>
              <a:rPr lang="en-GB" dirty="0" err="1" smtClean="0"/>
              <a:t>allwn</a:t>
            </a:r>
            <a:r>
              <a:rPr lang="en-GB" dirty="0" smtClean="0"/>
              <a:t> </a:t>
            </a:r>
            <a:r>
              <a:rPr lang="en-GB" dirty="0" err="1" smtClean="0"/>
              <a:t>mesur</a:t>
            </a:r>
            <a:r>
              <a:rPr lang="en-GB" dirty="0" smtClean="0"/>
              <a:t> </a:t>
            </a:r>
            <a:r>
              <a:rPr lang="en-GB" dirty="0" err="1" smtClean="0"/>
              <a:t>hwn</a:t>
            </a:r>
            <a:r>
              <a:rPr lang="en-GB" dirty="0" smtClean="0"/>
              <a:t>?</a:t>
            </a:r>
            <a:endParaRPr lang="en-GB" dirty="0"/>
          </a:p>
        </p:txBody>
      </p:sp>
      <p:sp>
        <p:nvSpPr>
          <p:cNvPr id="4" name="Content Placeholder 3"/>
          <p:cNvSpPr>
            <a:spLocks noGrp="1"/>
          </p:cNvSpPr>
          <p:nvPr>
            <p:ph sz="half" idx="2"/>
          </p:nvPr>
        </p:nvSpPr>
        <p:spPr/>
        <p:txBody>
          <a:bodyPr/>
          <a:lstStyle/>
          <a:p>
            <a:endParaRPr lang="en-GB" dirty="0" smtClean="0"/>
          </a:p>
          <a:p>
            <a:r>
              <a:rPr lang="en-GB" dirty="0" smtClean="0"/>
              <a:t>What is the goodwill?</a:t>
            </a:r>
          </a:p>
          <a:p>
            <a:r>
              <a:rPr lang="en-GB" dirty="0" smtClean="0"/>
              <a:t>Who is the goodwill?</a:t>
            </a:r>
          </a:p>
          <a:p>
            <a:r>
              <a:rPr lang="en-GB" dirty="0" smtClean="0"/>
              <a:t>How can we measure this?</a:t>
            </a:r>
            <a:endParaRPr lang="en-GB" dirty="0"/>
          </a:p>
        </p:txBody>
      </p:sp>
    </p:spTree>
    <p:extLst>
      <p:ext uri="{BB962C8B-B14F-4D97-AF65-F5344CB8AC3E}">
        <p14:creationId xmlns:p14="http://schemas.microsoft.com/office/powerpoint/2010/main" val="21579249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Eich</a:t>
            </a:r>
            <a:r>
              <a:rPr lang="en-GB" dirty="0" smtClean="0"/>
              <a:t> </a:t>
            </a:r>
            <a:r>
              <a:rPr lang="en-GB" dirty="0" err="1" smtClean="0"/>
              <a:t>syniad</a:t>
            </a:r>
            <a:r>
              <a:rPr lang="en-GB" dirty="0" smtClean="0"/>
              <a:t/>
            </a:r>
            <a:br>
              <a:rPr lang="en-GB" dirty="0" smtClean="0"/>
            </a:br>
            <a:r>
              <a:rPr lang="en-GB" dirty="0" smtClean="0"/>
              <a:t>Your idea/concept</a:t>
            </a:r>
            <a:endParaRPr lang="en-GB" dirty="0"/>
          </a:p>
        </p:txBody>
      </p:sp>
      <p:sp>
        <p:nvSpPr>
          <p:cNvPr id="3" name="Content Placeholder 2"/>
          <p:cNvSpPr>
            <a:spLocks noGrp="1"/>
          </p:cNvSpPr>
          <p:nvPr>
            <p:ph sz="half" idx="1"/>
          </p:nvPr>
        </p:nvSpPr>
        <p:spPr/>
        <p:txBody>
          <a:bodyPr/>
          <a:lstStyle/>
          <a:p>
            <a:r>
              <a:rPr lang="en-GB" dirty="0" smtClean="0"/>
              <a:t>Brand</a:t>
            </a:r>
          </a:p>
          <a:p>
            <a:r>
              <a:rPr lang="en-GB" dirty="0" err="1" smtClean="0"/>
              <a:t>Enw</a:t>
            </a:r>
            <a:endParaRPr lang="en-GB" dirty="0" smtClean="0"/>
          </a:p>
          <a:p>
            <a:r>
              <a:rPr lang="en-GB" dirty="0" smtClean="0"/>
              <a:t>Logo</a:t>
            </a:r>
          </a:p>
          <a:p>
            <a:r>
              <a:rPr lang="en-GB" dirty="0" smtClean="0"/>
              <a:t>Design</a:t>
            </a:r>
          </a:p>
          <a:p>
            <a:r>
              <a:rPr lang="en-GB" dirty="0" smtClean="0"/>
              <a:t>Ethos</a:t>
            </a:r>
            <a:endParaRPr lang="en-GB" dirty="0"/>
          </a:p>
        </p:txBody>
      </p:sp>
      <p:sp>
        <p:nvSpPr>
          <p:cNvPr id="4" name="Content Placeholder 3"/>
          <p:cNvSpPr>
            <a:spLocks noGrp="1"/>
          </p:cNvSpPr>
          <p:nvPr>
            <p:ph sz="half" idx="2"/>
          </p:nvPr>
        </p:nvSpPr>
        <p:spPr/>
        <p:txBody>
          <a:bodyPr/>
          <a:lstStyle/>
          <a:p>
            <a:r>
              <a:rPr lang="en-GB" dirty="0" smtClean="0"/>
              <a:t>Brand</a:t>
            </a:r>
          </a:p>
          <a:p>
            <a:r>
              <a:rPr lang="en-GB" dirty="0" smtClean="0"/>
              <a:t>Name</a:t>
            </a:r>
          </a:p>
          <a:p>
            <a:r>
              <a:rPr lang="en-GB" dirty="0" smtClean="0"/>
              <a:t>Logo</a:t>
            </a:r>
          </a:p>
          <a:p>
            <a:r>
              <a:rPr lang="en-GB" dirty="0" smtClean="0"/>
              <a:t>Design</a:t>
            </a:r>
          </a:p>
          <a:p>
            <a:r>
              <a:rPr lang="en-GB" dirty="0" smtClean="0"/>
              <a:t>Ethos</a:t>
            </a:r>
            <a:endParaRPr lang="en-GB" dirty="0"/>
          </a:p>
        </p:txBody>
      </p:sp>
    </p:spTree>
    <p:extLst>
      <p:ext uri="{BB962C8B-B14F-4D97-AF65-F5344CB8AC3E}">
        <p14:creationId xmlns:p14="http://schemas.microsoft.com/office/powerpoint/2010/main" val="8178428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Brand</a:t>
            </a:r>
            <a:endParaRPr lang="en-GB" dirty="0"/>
          </a:p>
        </p:txBody>
      </p:sp>
      <p:sp>
        <p:nvSpPr>
          <p:cNvPr id="3" name="Content Placeholder 2"/>
          <p:cNvSpPr>
            <a:spLocks noGrp="1"/>
          </p:cNvSpPr>
          <p:nvPr>
            <p:ph sz="half" idx="1"/>
          </p:nvPr>
        </p:nvSpPr>
        <p:spPr/>
        <p:txBody>
          <a:bodyPr/>
          <a:lstStyle/>
          <a:p>
            <a:r>
              <a:rPr lang="en-GB" dirty="0" err="1" smtClean="0"/>
              <a:t>Delwedd</a:t>
            </a:r>
            <a:endParaRPr lang="en-GB" dirty="0" smtClean="0"/>
          </a:p>
          <a:p>
            <a:r>
              <a:rPr lang="en-GB" dirty="0" err="1" smtClean="0"/>
              <a:t>Gwasanaeth</a:t>
            </a:r>
            <a:r>
              <a:rPr lang="en-GB" dirty="0" smtClean="0"/>
              <a:t>?</a:t>
            </a:r>
          </a:p>
          <a:p>
            <a:r>
              <a:rPr lang="en-GB" dirty="0" err="1" smtClean="0"/>
              <a:t>Cynnyrch</a:t>
            </a:r>
            <a:r>
              <a:rPr lang="en-GB" dirty="0" smtClean="0"/>
              <a:t>?</a:t>
            </a:r>
          </a:p>
          <a:p>
            <a:r>
              <a:rPr lang="en-GB" dirty="0" err="1" smtClean="0"/>
              <a:t>Ansawdd</a:t>
            </a:r>
            <a:r>
              <a:rPr lang="en-GB" dirty="0" smtClean="0"/>
              <a:t> (</a:t>
            </a:r>
            <a:r>
              <a:rPr lang="en-GB" dirty="0" err="1" smtClean="0"/>
              <a:t>neu</a:t>
            </a:r>
            <a:r>
              <a:rPr lang="en-GB" dirty="0" smtClean="0"/>
              <a:t> </a:t>
            </a:r>
            <a:r>
              <a:rPr lang="en-GB" dirty="0" err="1" smtClean="0"/>
              <a:t>beidio</a:t>
            </a:r>
            <a:r>
              <a:rPr lang="en-GB" dirty="0" smtClean="0"/>
              <a:t>)</a:t>
            </a:r>
          </a:p>
          <a:p>
            <a:r>
              <a:rPr lang="en-GB" dirty="0" err="1" smtClean="0"/>
              <a:t>Rhywbeth</a:t>
            </a:r>
            <a:r>
              <a:rPr lang="en-GB" dirty="0" smtClean="0"/>
              <a:t> </a:t>
            </a:r>
            <a:r>
              <a:rPr lang="en-GB" dirty="0" err="1" smtClean="0"/>
              <a:t>mae</a:t>
            </a:r>
            <a:r>
              <a:rPr lang="en-GB" dirty="0" smtClean="0"/>
              <a:t> </a:t>
            </a:r>
            <a:r>
              <a:rPr lang="en-GB" dirty="0" err="1" smtClean="0"/>
              <a:t>pobl</a:t>
            </a:r>
            <a:r>
              <a:rPr lang="en-GB" dirty="0" smtClean="0"/>
              <a:t> </a:t>
            </a:r>
            <a:r>
              <a:rPr lang="en-GB" dirty="0" err="1" smtClean="0"/>
              <a:t>angen</a:t>
            </a:r>
            <a:r>
              <a:rPr lang="en-GB" dirty="0" smtClean="0"/>
              <a:t>?</a:t>
            </a:r>
            <a:endParaRPr lang="en-GB" dirty="0"/>
          </a:p>
        </p:txBody>
      </p:sp>
      <p:sp>
        <p:nvSpPr>
          <p:cNvPr id="4" name="Content Placeholder 3"/>
          <p:cNvSpPr>
            <a:spLocks noGrp="1"/>
          </p:cNvSpPr>
          <p:nvPr>
            <p:ph sz="half" idx="2"/>
          </p:nvPr>
        </p:nvSpPr>
        <p:spPr/>
        <p:txBody>
          <a:bodyPr/>
          <a:lstStyle/>
          <a:p>
            <a:r>
              <a:rPr lang="en-GB" dirty="0" smtClean="0"/>
              <a:t>An image</a:t>
            </a:r>
          </a:p>
          <a:p>
            <a:r>
              <a:rPr lang="en-GB" dirty="0" smtClean="0"/>
              <a:t>A service?</a:t>
            </a:r>
          </a:p>
          <a:p>
            <a:r>
              <a:rPr lang="en-GB" dirty="0" smtClean="0"/>
              <a:t>A product?</a:t>
            </a:r>
          </a:p>
          <a:p>
            <a:r>
              <a:rPr lang="en-GB" dirty="0" smtClean="0"/>
              <a:t>Quality (or not)</a:t>
            </a:r>
          </a:p>
          <a:p>
            <a:r>
              <a:rPr lang="en-GB" dirty="0" smtClean="0"/>
              <a:t>Something people want?</a:t>
            </a:r>
          </a:p>
          <a:p>
            <a:endParaRPr lang="en-GB" dirty="0"/>
          </a:p>
        </p:txBody>
      </p:sp>
    </p:spTree>
    <p:extLst>
      <p:ext uri="{BB962C8B-B14F-4D97-AF65-F5344CB8AC3E}">
        <p14:creationId xmlns:p14="http://schemas.microsoft.com/office/powerpoint/2010/main" val="7219837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Enw</a:t>
            </a:r>
            <a:r>
              <a:rPr lang="en-GB" dirty="0" smtClean="0"/>
              <a:t>/Name</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Un </a:t>
            </a:r>
            <a:r>
              <a:rPr lang="en-GB" dirty="0" err="1" smtClean="0"/>
              <a:t>o’r</a:t>
            </a:r>
            <a:r>
              <a:rPr lang="en-GB" dirty="0" smtClean="0"/>
              <a:t> </a:t>
            </a:r>
            <a:r>
              <a:rPr lang="en-GB" dirty="0" err="1" smtClean="0"/>
              <a:t>agweddau</a:t>
            </a:r>
            <a:r>
              <a:rPr lang="en-GB" dirty="0" smtClean="0"/>
              <a:t> </a:t>
            </a:r>
            <a:r>
              <a:rPr lang="en-GB" dirty="0" err="1" smtClean="0"/>
              <a:t>mwyaf</a:t>
            </a:r>
            <a:r>
              <a:rPr lang="en-GB" dirty="0" smtClean="0"/>
              <a:t> </a:t>
            </a:r>
            <a:r>
              <a:rPr lang="en-GB" dirty="0" err="1" smtClean="0"/>
              <a:t>bwysig</a:t>
            </a:r>
            <a:r>
              <a:rPr lang="en-GB" dirty="0" smtClean="0"/>
              <a:t> </a:t>
            </a:r>
            <a:r>
              <a:rPr lang="en-GB" dirty="0" err="1" smtClean="0"/>
              <a:t>o’ch</a:t>
            </a:r>
            <a:r>
              <a:rPr lang="en-GB" dirty="0" smtClean="0"/>
              <a:t> </a:t>
            </a:r>
            <a:r>
              <a:rPr lang="en-GB" dirty="0" err="1" smtClean="0"/>
              <a:t>busnes</a:t>
            </a:r>
            <a:endParaRPr lang="en-GB" dirty="0" smtClean="0"/>
          </a:p>
          <a:p>
            <a:r>
              <a:rPr lang="en-GB" dirty="0" err="1" smtClean="0"/>
              <a:t>Eich</a:t>
            </a:r>
            <a:r>
              <a:rPr lang="en-GB" dirty="0" smtClean="0"/>
              <a:t> marc</a:t>
            </a:r>
          </a:p>
          <a:p>
            <a:r>
              <a:rPr lang="en-GB" dirty="0" smtClean="0"/>
              <a:t>Mae </a:t>
            </a:r>
            <a:r>
              <a:rPr lang="en-GB" dirty="0" err="1" smtClean="0"/>
              <a:t>gan</a:t>
            </a:r>
            <a:r>
              <a:rPr lang="en-GB" dirty="0" smtClean="0"/>
              <a:t> </a:t>
            </a:r>
            <a:r>
              <a:rPr lang="en-GB" dirty="0" err="1" smtClean="0"/>
              <a:t>enwau</a:t>
            </a:r>
            <a:r>
              <a:rPr lang="en-GB" dirty="0" smtClean="0"/>
              <a:t> </a:t>
            </a:r>
            <a:r>
              <a:rPr lang="en-GB" dirty="0" err="1" smtClean="0"/>
              <a:t>pwer</a:t>
            </a:r>
            <a:endParaRPr lang="en-GB" dirty="0" smtClean="0"/>
          </a:p>
          <a:p>
            <a:r>
              <a:rPr lang="en-GB" dirty="0" smtClean="0"/>
              <a:t>Mae </a:t>
            </a:r>
            <a:r>
              <a:rPr lang="en-GB" dirty="0" err="1" smtClean="0"/>
              <a:t>enw</a:t>
            </a:r>
            <a:r>
              <a:rPr lang="en-GB" dirty="0" smtClean="0"/>
              <a:t> </a:t>
            </a:r>
            <a:r>
              <a:rPr lang="en-GB" dirty="0" err="1" smtClean="0"/>
              <a:t>yn</a:t>
            </a:r>
            <a:r>
              <a:rPr lang="en-GB" dirty="0" smtClean="0"/>
              <a:t> </a:t>
            </a:r>
            <a:r>
              <a:rPr lang="en-GB" dirty="0" err="1" smtClean="0"/>
              <a:t>gallu</a:t>
            </a:r>
            <a:r>
              <a:rPr lang="en-GB" dirty="0" smtClean="0"/>
              <a:t> </a:t>
            </a:r>
            <a:r>
              <a:rPr lang="en-GB" dirty="0" err="1" smtClean="0"/>
              <a:t>cynnig</a:t>
            </a:r>
            <a:r>
              <a:rPr lang="en-GB" dirty="0" smtClean="0"/>
              <a:t> </a:t>
            </a:r>
            <a:r>
              <a:rPr lang="en-GB" dirty="0" err="1" smtClean="0"/>
              <a:t>ansawdd</a:t>
            </a:r>
            <a:r>
              <a:rPr lang="en-GB" dirty="0" smtClean="0"/>
              <a:t> ac </a:t>
            </a:r>
            <a:r>
              <a:rPr lang="en-GB" dirty="0" err="1" smtClean="0"/>
              <a:t>ymddiriedaeth</a:t>
            </a:r>
            <a:endParaRPr lang="en-GB" dirty="0" smtClean="0"/>
          </a:p>
          <a:p>
            <a:r>
              <a:rPr lang="en-GB" dirty="0" smtClean="0"/>
              <a:t>Mae </a:t>
            </a:r>
            <a:r>
              <a:rPr lang="en-GB" dirty="0" err="1" smtClean="0"/>
              <a:t>angen</a:t>
            </a:r>
            <a:r>
              <a:rPr lang="en-GB" dirty="0" smtClean="0"/>
              <a:t> </a:t>
            </a:r>
            <a:r>
              <a:rPr lang="en-GB" dirty="0" err="1" smtClean="0"/>
              <a:t>i</a:t>
            </a:r>
            <a:r>
              <a:rPr lang="en-GB" dirty="0" smtClean="0"/>
              <a:t> </a:t>
            </a:r>
            <a:r>
              <a:rPr lang="en-GB" dirty="0" err="1" smtClean="0"/>
              <a:t>enw</a:t>
            </a:r>
            <a:r>
              <a:rPr lang="en-GB" dirty="0" smtClean="0"/>
              <a:t> </a:t>
            </a:r>
            <a:r>
              <a:rPr lang="en-GB" dirty="0" err="1" smtClean="0"/>
              <a:t>trosglwyddo</a:t>
            </a:r>
            <a:r>
              <a:rPr lang="en-GB" dirty="0" smtClean="0"/>
              <a:t> </a:t>
            </a:r>
            <a:r>
              <a:rPr lang="en-GB" dirty="0" err="1" smtClean="0"/>
              <a:t>neges</a:t>
            </a:r>
            <a:r>
              <a:rPr lang="en-GB" dirty="0" smtClean="0"/>
              <a:t> </a:t>
            </a:r>
            <a:r>
              <a:rPr lang="en-GB" dirty="0" err="1" smtClean="0"/>
              <a:t>arbennig</a:t>
            </a:r>
            <a:r>
              <a:rPr lang="en-GB" dirty="0" smtClean="0"/>
              <a:t> a </a:t>
            </a:r>
            <a:r>
              <a:rPr lang="en-GB" dirty="0" err="1" smtClean="0"/>
              <a:t>chryf</a:t>
            </a:r>
            <a:endParaRPr lang="en-GB" dirty="0"/>
          </a:p>
        </p:txBody>
      </p:sp>
      <p:sp>
        <p:nvSpPr>
          <p:cNvPr id="4" name="Content Placeholder 3"/>
          <p:cNvSpPr>
            <a:spLocks noGrp="1"/>
          </p:cNvSpPr>
          <p:nvPr>
            <p:ph sz="half" idx="2"/>
          </p:nvPr>
        </p:nvSpPr>
        <p:spPr/>
        <p:txBody>
          <a:bodyPr>
            <a:normAutofit fontScale="92500" lnSpcReduction="20000"/>
          </a:bodyPr>
          <a:lstStyle/>
          <a:p>
            <a:r>
              <a:rPr lang="en-GB" dirty="0" smtClean="0"/>
              <a:t>One of the most important components to your business</a:t>
            </a:r>
          </a:p>
          <a:p>
            <a:r>
              <a:rPr lang="en-GB" dirty="0" smtClean="0"/>
              <a:t>Your Trademark</a:t>
            </a:r>
          </a:p>
          <a:p>
            <a:r>
              <a:rPr lang="en-GB" dirty="0" smtClean="0"/>
              <a:t>Names have power</a:t>
            </a:r>
          </a:p>
          <a:p>
            <a:r>
              <a:rPr lang="en-GB" dirty="0" smtClean="0"/>
              <a:t>A name can provide trust/quality</a:t>
            </a:r>
          </a:p>
          <a:p>
            <a:r>
              <a:rPr lang="en-GB" dirty="0" smtClean="0"/>
              <a:t>It needs to convey a special/bold message</a:t>
            </a:r>
            <a:endParaRPr lang="en-GB" dirty="0"/>
          </a:p>
        </p:txBody>
      </p:sp>
    </p:spTree>
    <p:extLst>
      <p:ext uri="{BB962C8B-B14F-4D97-AF65-F5344CB8AC3E}">
        <p14:creationId xmlns:p14="http://schemas.microsoft.com/office/powerpoint/2010/main" val="34922998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Logo</a:t>
            </a:r>
            <a:endParaRPr lang="en-GB" dirty="0"/>
          </a:p>
        </p:txBody>
      </p:sp>
      <p:sp>
        <p:nvSpPr>
          <p:cNvPr id="4" name="Content Placeholder 3"/>
          <p:cNvSpPr>
            <a:spLocks noGrp="1"/>
          </p:cNvSpPr>
          <p:nvPr>
            <p:ph sz="half" idx="1"/>
          </p:nvPr>
        </p:nvSpPr>
        <p:spPr/>
        <p:txBody>
          <a:bodyPr>
            <a:normAutofit fontScale="92500" lnSpcReduction="20000"/>
          </a:bodyPr>
          <a:lstStyle/>
          <a:p>
            <a:r>
              <a:rPr lang="en-GB" dirty="0" smtClean="0"/>
              <a:t>Sylfaen </a:t>
            </a:r>
            <a:r>
              <a:rPr lang="en-GB" dirty="0" err="1" smtClean="0"/>
              <a:t>eich</a:t>
            </a:r>
            <a:r>
              <a:rPr lang="en-GB" dirty="0" smtClean="0"/>
              <a:t> Brand</a:t>
            </a:r>
          </a:p>
          <a:p>
            <a:r>
              <a:rPr lang="en-GB" dirty="0" err="1" smtClean="0"/>
              <a:t>Delwedd</a:t>
            </a:r>
            <a:endParaRPr lang="en-GB" dirty="0" smtClean="0"/>
          </a:p>
          <a:p>
            <a:r>
              <a:rPr lang="en-GB" dirty="0" err="1" smtClean="0"/>
              <a:t>Effaith</a:t>
            </a:r>
            <a:endParaRPr lang="en-GB" dirty="0" smtClean="0"/>
          </a:p>
          <a:p>
            <a:r>
              <a:rPr lang="en-GB" dirty="0" err="1" smtClean="0"/>
              <a:t>Enw</a:t>
            </a:r>
            <a:r>
              <a:rPr lang="en-GB" dirty="0" smtClean="0"/>
              <a:t> da</a:t>
            </a:r>
          </a:p>
          <a:p>
            <a:r>
              <a:rPr lang="en-GB" dirty="0" smtClean="0"/>
              <a:t>Dal </a:t>
            </a:r>
            <a:r>
              <a:rPr lang="en-GB" dirty="0" err="1" smtClean="0"/>
              <a:t>sylw</a:t>
            </a:r>
            <a:endParaRPr lang="en-GB" dirty="0" smtClean="0"/>
          </a:p>
          <a:p>
            <a:r>
              <a:rPr lang="en-GB" dirty="0" err="1" smtClean="0"/>
              <a:t>Cofiadwy</a:t>
            </a:r>
            <a:endParaRPr lang="en-GB" dirty="0" smtClean="0"/>
          </a:p>
          <a:p>
            <a:r>
              <a:rPr lang="en-GB" dirty="0" err="1" smtClean="0"/>
              <a:t>Rhannu</a:t>
            </a:r>
            <a:r>
              <a:rPr lang="en-GB" dirty="0" smtClean="0"/>
              <a:t> chi </a:t>
            </a:r>
            <a:r>
              <a:rPr lang="en-GB" dirty="0" err="1" smtClean="0"/>
              <a:t>oddi</a:t>
            </a:r>
            <a:r>
              <a:rPr lang="en-GB" dirty="0" smtClean="0"/>
              <a:t> </a:t>
            </a:r>
            <a:r>
              <a:rPr lang="en-GB" dirty="0" err="1" smtClean="0"/>
              <a:t>wrth</a:t>
            </a:r>
            <a:r>
              <a:rPr lang="en-GB" dirty="0" smtClean="0"/>
              <a:t> </a:t>
            </a:r>
            <a:r>
              <a:rPr lang="en-GB" dirty="0" err="1" smtClean="0"/>
              <a:t>eich</a:t>
            </a:r>
            <a:r>
              <a:rPr lang="en-GB" dirty="0" smtClean="0"/>
              <a:t> </a:t>
            </a:r>
            <a:r>
              <a:rPr lang="en-GB" dirty="0" err="1" smtClean="0"/>
              <a:t>cystadleuaeth</a:t>
            </a:r>
            <a:endParaRPr lang="en-GB" dirty="0" smtClean="0"/>
          </a:p>
          <a:p>
            <a:r>
              <a:rPr lang="en-GB" dirty="0" err="1" smtClean="0"/>
              <a:t>Maethu</a:t>
            </a:r>
            <a:r>
              <a:rPr lang="en-GB" dirty="0" smtClean="0"/>
              <a:t> </a:t>
            </a:r>
            <a:r>
              <a:rPr lang="en-GB" dirty="0" err="1" smtClean="0"/>
              <a:t>ffyddlondeb</a:t>
            </a:r>
            <a:endParaRPr lang="en-GB" dirty="0"/>
          </a:p>
        </p:txBody>
      </p:sp>
      <p:sp>
        <p:nvSpPr>
          <p:cNvPr id="5" name="Content Placeholder 4"/>
          <p:cNvSpPr>
            <a:spLocks noGrp="1"/>
          </p:cNvSpPr>
          <p:nvPr>
            <p:ph sz="half" idx="2"/>
          </p:nvPr>
        </p:nvSpPr>
        <p:spPr/>
        <p:txBody>
          <a:bodyPr>
            <a:normAutofit fontScale="92500" lnSpcReduction="20000"/>
          </a:bodyPr>
          <a:lstStyle/>
          <a:p>
            <a:r>
              <a:rPr lang="en-GB" dirty="0" smtClean="0"/>
              <a:t>Foundation of your Brand</a:t>
            </a:r>
          </a:p>
          <a:p>
            <a:r>
              <a:rPr lang="en-GB" dirty="0" smtClean="0"/>
              <a:t>Image</a:t>
            </a:r>
          </a:p>
          <a:p>
            <a:r>
              <a:rPr lang="en-GB" dirty="0" smtClean="0"/>
              <a:t>Impact</a:t>
            </a:r>
          </a:p>
          <a:p>
            <a:r>
              <a:rPr lang="en-GB" dirty="0" smtClean="0"/>
              <a:t>Reputation</a:t>
            </a:r>
          </a:p>
          <a:p>
            <a:r>
              <a:rPr lang="en-GB" dirty="0" smtClean="0"/>
              <a:t>Grabs attention</a:t>
            </a:r>
          </a:p>
          <a:p>
            <a:r>
              <a:rPr lang="en-GB" dirty="0" smtClean="0"/>
              <a:t>Memorable</a:t>
            </a:r>
          </a:p>
          <a:p>
            <a:r>
              <a:rPr lang="en-GB" dirty="0" smtClean="0"/>
              <a:t>Separates you from your competition</a:t>
            </a:r>
          </a:p>
          <a:p>
            <a:r>
              <a:rPr lang="en-GB" dirty="0" smtClean="0"/>
              <a:t>Fosters loyalty</a:t>
            </a:r>
            <a:endParaRPr lang="en-GB" dirty="0"/>
          </a:p>
        </p:txBody>
      </p:sp>
    </p:spTree>
    <p:extLst>
      <p:ext uri="{BB962C8B-B14F-4D97-AF65-F5344CB8AC3E}">
        <p14:creationId xmlns:p14="http://schemas.microsoft.com/office/powerpoint/2010/main" val="41080184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264683" y="5033179"/>
            <a:ext cx="2263144" cy="2263144"/>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79639" y="103744"/>
            <a:ext cx="2133843" cy="1641418"/>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567664" y="3913418"/>
            <a:ext cx="2869266" cy="1512313"/>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11513" y="2587637"/>
            <a:ext cx="2293377" cy="2313627"/>
          </a:xfrm>
          <a:prstGeom prst="rect">
            <a:avLst/>
          </a:prstGeom>
        </p:spPr>
      </p:pic>
      <p:pic>
        <p:nvPicPr>
          <p:cNvPr id="9" name="Picture 8"/>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9527" y="5281649"/>
            <a:ext cx="2014674" cy="2014674"/>
          </a:xfrm>
          <a:prstGeom prst="rect">
            <a:avLst/>
          </a:prstGeom>
        </p:spPr>
      </p:pic>
      <p:pic>
        <p:nvPicPr>
          <p:cNvPr id="10" name="Picture 9"/>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913684" y="5569813"/>
            <a:ext cx="2381250" cy="1428750"/>
          </a:xfrm>
          <a:prstGeom prst="rect">
            <a:avLst/>
          </a:prstGeom>
        </p:spPr>
      </p:pic>
      <p:pic>
        <p:nvPicPr>
          <p:cNvPr id="2" name="Picture 1"/>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6337548" y="-32574"/>
            <a:ext cx="2692896" cy="2692896"/>
          </a:xfrm>
          <a:prstGeom prst="rect">
            <a:avLst/>
          </a:prstGeom>
        </p:spPr>
      </p:pic>
      <p:pic>
        <p:nvPicPr>
          <p:cNvPr id="3" name="Picture 2"/>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0" y="-181023"/>
            <a:ext cx="4716016" cy="1965007"/>
          </a:xfrm>
          <a:prstGeom prst="rect">
            <a:avLst/>
          </a:prstGeom>
        </p:spPr>
      </p:pic>
      <p:pic>
        <p:nvPicPr>
          <p:cNvPr id="4" name="Picture 3"/>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79527" y="2768840"/>
            <a:ext cx="3134116" cy="2847568"/>
          </a:xfrm>
          <a:prstGeom prst="rect">
            <a:avLst/>
          </a:prstGeom>
        </p:spPr>
      </p:pic>
      <p:pic>
        <p:nvPicPr>
          <p:cNvPr id="11" name="Picture 10"/>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107504" y="1449708"/>
            <a:ext cx="2304256" cy="1912532"/>
          </a:xfrm>
          <a:prstGeom prst="rect">
            <a:avLst/>
          </a:prstGeom>
        </p:spPr>
      </p:pic>
      <p:pic>
        <p:nvPicPr>
          <p:cNvPr id="12" name="Picture 11"/>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6515146" y="4760059"/>
            <a:ext cx="2628853" cy="2342216"/>
          </a:xfrm>
          <a:prstGeom prst="rect">
            <a:avLst/>
          </a:prstGeom>
        </p:spPr>
      </p:pic>
      <p:pic>
        <p:nvPicPr>
          <p:cNvPr id="13" name="Picture 12"/>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2782005" y="1892613"/>
            <a:ext cx="3395267" cy="1961710"/>
          </a:xfrm>
          <a:prstGeom prst="rect">
            <a:avLst/>
          </a:prstGeom>
        </p:spPr>
      </p:pic>
    </p:spTree>
    <p:extLst>
      <p:ext uri="{BB962C8B-B14F-4D97-AF65-F5344CB8AC3E}">
        <p14:creationId xmlns:p14="http://schemas.microsoft.com/office/powerpoint/2010/main" val="16814827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Dyluniad</a:t>
            </a:r>
            <a:r>
              <a:rPr lang="en-GB" dirty="0" smtClean="0"/>
              <a:t/>
            </a:r>
            <a:br>
              <a:rPr lang="en-GB" dirty="0" smtClean="0"/>
            </a:br>
            <a:r>
              <a:rPr lang="en-GB" dirty="0" smtClean="0"/>
              <a:t>Design</a:t>
            </a:r>
            <a:endParaRPr lang="en-GB" dirty="0"/>
          </a:p>
        </p:txBody>
      </p:sp>
      <p:sp>
        <p:nvSpPr>
          <p:cNvPr id="3" name="Content Placeholder 2"/>
          <p:cNvSpPr>
            <a:spLocks noGrp="1"/>
          </p:cNvSpPr>
          <p:nvPr>
            <p:ph sz="half" idx="1"/>
          </p:nvPr>
        </p:nvSpPr>
        <p:spPr/>
        <p:txBody>
          <a:bodyPr>
            <a:normAutofit lnSpcReduction="10000"/>
          </a:bodyPr>
          <a:lstStyle/>
          <a:p>
            <a:r>
              <a:rPr lang="en-GB" dirty="0" err="1" smtClean="0"/>
              <a:t>Cynnyrch</a:t>
            </a:r>
            <a:endParaRPr lang="en-GB" dirty="0" smtClean="0"/>
          </a:p>
          <a:p>
            <a:r>
              <a:rPr lang="en-GB" dirty="0" smtClean="0"/>
              <a:t>Brand</a:t>
            </a:r>
          </a:p>
          <a:p>
            <a:r>
              <a:rPr lang="en-GB" dirty="0" smtClean="0"/>
              <a:t>Proses </a:t>
            </a:r>
            <a:r>
              <a:rPr lang="en-GB" dirty="0" err="1" smtClean="0"/>
              <a:t>lapio</a:t>
            </a:r>
            <a:endParaRPr lang="en-GB" dirty="0" smtClean="0"/>
          </a:p>
          <a:p>
            <a:r>
              <a:rPr lang="en-GB" dirty="0" err="1" smtClean="0"/>
              <a:t>Arddull</a:t>
            </a:r>
            <a:endParaRPr lang="en-GB" dirty="0" smtClean="0"/>
          </a:p>
          <a:p>
            <a:r>
              <a:rPr lang="en-GB" dirty="0" err="1" smtClean="0"/>
              <a:t>Pethau</a:t>
            </a:r>
            <a:r>
              <a:rPr lang="en-GB" dirty="0" smtClean="0"/>
              <a:t> </a:t>
            </a:r>
            <a:r>
              <a:rPr lang="en-GB" dirty="0" err="1" smtClean="0"/>
              <a:t>bychain</a:t>
            </a:r>
            <a:endParaRPr lang="en-GB" dirty="0" smtClean="0"/>
          </a:p>
          <a:p>
            <a:r>
              <a:rPr lang="en-GB" dirty="0" err="1" smtClean="0"/>
              <a:t>Graffeg</a:t>
            </a:r>
            <a:endParaRPr lang="en-GB" dirty="0" smtClean="0"/>
          </a:p>
          <a:p>
            <a:r>
              <a:rPr lang="en-GB" dirty="0" err="1" smtClean="0"/>
              <a:t>Lliw</a:t>
            </a:r>
            <a:endParaRPr lang="en-GB" dirty="0" smtClean="0"/>
          </a:p>
          <a:p>
            <a:r>
              <a:rPr lang="en-GB" dirty="0" err="1" smtClean="0"/>
              <a:t>Ffont</a:t>
            </a:r>
            <a:endParaRPr lang="en-GB" dirty="0"/>
          </a:p>
        </p:txBody>
      </p:sp>
      <p:sp>
        <p:nvSpPr>
          <p:cNvPr id="4" name="Content Placeholder 3"/>
          <p:cNvSpPr>
            <a:spLocks noGrp="1"/>
          </p:cNvSpPr>
          <p:nvPr>
            <p:ph sz="half" idx="2"/>
          </p:nvPr>
        </p:nvSpPr>
        <p:spPr/>
        <p:txBody>
          <a:bodyPr>
            <a:normAutofit lnSpcReduction="10000"/>
          </a:bodyPr>
          <a:lstStyle/>
          <a:p>
            <a:r>
              <a:rPr lang="en-GB" dirty="0" smtClean="0"/>
              <a:t>Products</a:t>
            </a:r>
          </a:p>
          <a:p>
            <a:r>
              <a:rPr lang="en-GB" dirty="0" smtClean="0"/>
              <a:t>Brand</a:t>
            </a:r>
          </a:p>
          <a:p>
            <a:r>
              <a:rPr lang="en-GB" dirty="0" smtClean="0"/>
              <a:t>Packaging</a:t>
            </a:r>
          </a:p>
          <a:p>
            <a:r>
              <a:rPr lang="en-GB" dirty="0" smtClean="0"/>
              <a:t>Style</a:t>
            </a:r>
          </a:p>
          <a:p>
            <a:r>
              <a:rPr lang="en-GB" dirty="0" smtClean="0"/>
              <a:t>Smaller touches</a:t>
            </a:r>
          </a:p>
          <a:p>
            <a:r>
              <a:rPr lang="en-GB" dirty="0" smtClean="0"/>
              <a:t>Graphics</a:t>
            </a:r>
          </a:p>
          <a:p>
            <a:r>
              <a:rPr lang="en-GB" dirty="0" smtClean="0"/>
              <a:t>Colour</a:t>
            </a:r>
          </a:p>
          <a:p>
            <a:r>
              <a:rPr lang="en-GB" dirty="0" smtClean="0"/>
              <a:t>Font</a:t>
            </a:r>
            <a:endParaRPr lang="en-GB" dirty="0"/>
          </a:p>
        </p:txBody>
      </p:sp>
    </p:spTree>
    <p:extLst>
      <p:ext uri="{BB962C8B-B14F-4D97-AF65-F5344CB8AC3E}">
        <p14:creationId xmlns:p14="http://schemas.microsoft.com/office/powerpoint/2010/main" val="40310093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Ethos</a:t>
            </a:r>
            <a:endParaRPr lang="en-GB"/>
          </a:p>
        </p:txBody>
      </p:sp>
      <p:sp>
        <p:nvSpPr>
          <p:cNvPr id="3" name="Content Placeholder 2"/>
          <p:cNvSpPr>
            <a:spLocks noGrp="1"/>
          </p:cNvSpPr>
          <p:nvPr>
            <p:ph sz="half" idx="1"/>
          </p:nvPr>
        </p:nvSpPr>
        <p:spPr/>
        <p:txBody>
          <a:bodyPr>
            <a:normAutofit fontScale="92500"/>
          </a:bodyPr>
          <a:lstStyle/>
          <a:p>
            <a:r>
              <a:rPr lang="en-GB" dirty="0" err="1" smtClean="0"/>
              <a:t>Agwedd</a:t>
            </a:r>
            <a:endParaRPr lang="en-GB" dirty="0" smtClean="0"/>
          </a:p>
          <a:p>
            <a:r>
              <a:rPr lang="en-GB" dirty="0" err="1" smtClean="0"/>
              <a:t>Ysbryd</a:t>
            </a:r>
            <a:endParaRPr lang="en-GB" dirty="0" smtClean="0"/>
          </a:p>
          <a:p>
            <a:r>
              <a:rPr lang="en-GB" dirty="0" err="1" smtClean="0"/>
              <a:t>Cymeriad</a:t>
            </a:r>
            <a:endParaRPr lang="en-GB" dirty="0" smtClean="0"/>
          </a:p>
          <a:p>
            <a:r>
              <a:rPr lang="en-GB" dirty="0" smtClean="0"/>
              <a:t>Cred</a:t>
            </a:r>
          </a:p>
          <a:p>
            <a:r>
              <a:rPr lang="en-GB" dirty="0" err="1" smtClean="0"/>
              <a:t>Gwerthoedd</a:t>
            </a:r>
            <a:endParaRPr lang="en-GB" dirty="0" smtClean="0"/>
          </a:p>
          <a:p>
            <a:r>
              <a:rPr lang="en-GB" dirty="0" err="1" smtClean="0"/>
              <a:t>Ymddygiad</a:t>
            </a:r>
            <a:r>
              <a:rPr lang="en-GB" dirty="0" smtClean="0"/>
              <a:t> </a:t>
            </a:r>
            <a:r>
              <a:rPr lang="en-GB" dirty="0" err="1" smtClean="0"/>
              <a:t>cymdeithasol</a:t>
            </a:r>
            <a:endParaRPr lang="en-GB" dirty="0" smtClean="0"/>
          </a:p>
          <a:p>
            <a:r>
              <a:rPr lang="en-GB" dirty="0" err="1" smtClean="0"/>
              <a:t>Perthynas</a:t>
            </a:r>
            <a:r>
              <a:rPr lang="en-GB" dirty="0" smtClean="0"/>
              <a:t> </a:t>
            </a:r>
            <a:r>
              <a:rPr lang="en-GB" dirty="0" err="1" smtClean="0"/>
              <a:t>gydag</a:t>
            </a:r>
            <a:r>
              <a:rPr lang="en-GB" dirty="0" smtClean="0"/>
              <a:t> </a:t>
            </a:r>
            <a:r>
              <a:rPr lang="en-GB" dirty="0" err="1" smtClean="0"/>
              <a:t>eraill</a:t>
            </a:r>
            <a:endParaRPr lang="en-GB" dirty="0"/>
          </a:p>
        </p:txBody>
      </p:sp>
      <p:sp>
        <p:nvSpPr>
          <p:cNvPr id="4" name="Content Placeholder 3"/>
          <p:cNvSpPr>
            <a:spLocks noGrp="1"/>
          </p:cNvSpPr>
          <p:nvPr>
            <p:ph sz="half" idx="2"/>
          </p:nvPr>
        </p:nvSpPr>
        <p:spPr/>
        <p:txBody>
          <a:bodyPr>
            <a:normAutofit fontScale="92500"/>
          </a:bodyPr>
          <a:lstStyle/>
          <a:p>
            <a:r>
              <a:rPr lang="en-GB" dirty="0" smtClean="0"/>
              <a:t>Attitude</a:t>
            </a:r>
          </a:p>
          <a:p>
            <a:r>
              <a:rPr lang="en-GB" dirty="0" smtClean="0"/>
              <a:t>Spirit</a:t>
            </a:r>
          </a:p>
          <a:p>
            <a:r>
              <a:rPr lang="en-GB" dirty="0" smtClean="0"/>
              <a:t>Character</a:t>
            </a:r>
          </a:p>
          <a:p>
            <a:r>
              <a:rPr lang="en-GB" dirty="0" smtClean="0"/>
              <a:t>Belief</a:t>
            </a:r>
          </a:p>
          <a:p>
            <a:r>
              <a:rPr lang="en-GB" dirty="0" smtClean="0"/>
              <a:t>Values </a:t>
            </a:r>
          </a:p>
          <a:p>
            <a:r>
              <a:rPr lang="en-GB" dirty="0" smtClean="0"/>
              <a:t>Social behaviour</a:t>
            </a:r>
          </a:p>
          <a:p>
            <a:r>
              <a:rPr lang="en-GB" dirty="0" smtClean="0"/>
              <a:t>Relationships</a:t>
            </a:r>
            <a:endParaRPr lang="en-GB" dirty="0"/>
          </a:p>
        </p:txBody>
      </p:sp>
    </p:spTree>
    <p:extLst>
      <p:ext uri="{BB962C8B-B14F-4D97-AF65-F5344CB8AC3E}">
        <p14:creationId xmlns:p14="http://schemas.microsoft.com/office/powerpoint/2010/main" val="18752043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6" name="Content Placeholder 5"/>
          <p:cNvSpPr>
            <a:spLocks noGrp="1"/>
          </p:cNvSpPr>
          <p:nvPr>
            <p:ph idx="1"/>
          </p:nvPr>
        </p:nvSpPr>
        <p:spPr>
          <a:xfrm>
            <a:off x="395536" y="908720"/>
            <a:ext cx="8229600" cy="3917032"/>
          </a:xfrm>
        </p:spPr>
        <p:txBody>
          <a:bodyPr>
            <a:normAutofit/>
          </a:bodyPr>
          <a:lstStyle/>
          <a:p>
            <a:pPr marL="0" indent="0" algn="ctr">
              <a:buNone/>
            </a:pPr>
            <a:r>
              <a:rPr lang="en-GB" sz="7200" dirty="0" err="1" smtClean="0"/>
              <a:t>Eich</a:t>
            </a:r>
            <a:r>
              <a:rPr lang="en-GB" sz="7200" dirty="0" smtClean="0"/>
              <a:t> Cynllun </a:t>
            </a:r>
            <a:r>
              <a:rPr lang="en-GB" sz="7200" dirty="0" err="1" smtClean="0"/>
              <a:t>Busnes</a:t>
            </a:r>
            <a:endParaRPr lang="en-GB" sz="7200" dirty="0" smtClean="0"/>
          </a:p>
          <a:p>
            <a:pPr marL="0" indent="0" algn="ctr">
              <a:buNone/>
            </a:pPr>
            <a:r>
              <a:rPr lang="en-GB" sz="7200" dirty="0" smtClean="0"/>
              <a:t>Your Business Plan</a:t>
            </a:r>
            <a:endParaRPr lang="en-GB" sz="7200" dirty="0"/>
          </a:p>
        </p:txBody>
      </p:sp>
    </p:spTree>
    <p:extLst>
      <p:ext uri="{BB962C8B-B14F-4D97-AF65-F5344CB8AC3E}">
        <p14:creationId xmlns:p14="http://schemas.microsoft.com/office/powerpoint/2010/main" val="17268790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Cynllun </a:t>
            </a:r>
            <a:r>
              <a:rPr lang="en-GB" dirty="0" err="1" smtClean="0"/>
              <a:t>Busnes</a:t>
            </a:r>
            <a:r>
              <a:rPr lang="en-GB" dirty="0" smtClean="0"/>
              <a:t> - Business Plan </a:t>
            </a:r>
            <a:endParaRPr lang="en-GB" dirty="0"/>
          </a:p>
        </p:txBody>
      </p:sp>
      <p:sp>
        <p:nvSpPr>
          <p:cNvPr id="3" name="Content Placeholder 2"/>
          <p:cNvSpPr>
            <a:spLocks noGrp="1"/>
          </p:cNvSpPr>
          <p:nvPr>
            <p:ph sz="half" idx="1"/>
          </p:nvPr>
        </p:nvSpPr>
        <p:spPr>
          <a:xfrm>
            <a:off x="457200" y="1268760"/>
            <a:ext cx="4038600" cy="4320481"/>
          </a:xfrm>
        </p:spPr>
        <p:txBody>
          <a:bodyPr>
            <a:normAutofit fontScale="92500" lnSpcReduction="20000"/>
          </a:bodyPr>
          <a:lstStyle/>
          <a:p>
            <a:r>
              <a:rPr lang="en-GB" dirty="0" err="1" smtClean="0"/>
              <a:t>Adnodd</a:t>
            </a:r>
            <a:r>
              <a:rPr lang="en-GB" dirty="0" smtClean="0"/>
              <a:t> </a:t>
            </a:r>
            <a:r>
              <a:rPr lang="en-GB" dirty="0" err="1" smtClean="0"/>
              <a:t>pwysig</a:t>
            </a:r>
            <a:r>
              <a:rPr lang="en-GB" dirty="0" smtClean="0"/>
              <a:t> </a:t>
            </a:r>
            <a:r>
              <a:rPr lang="en-GB" dirty="0" err="1" smtClean="0"/>
              <a:t>ar</a:t>
            </a:r>
            <a:r>
              <a:rPr lang="en-GB" dirty="0" smtClean="0"/>
              <a:t> </a:t>
            </a:r>
            <a:r>
              <a:rPr lang="en-GB" dirty="0" err="1" smtClean="0"/>
              <a:t>gyfer</a:t>
            </a:r>
            <a:r>
              <a:rPr lang="en-GB" dirty="0" smtClean="0"/>
              <a:t> </a:t>
            </a:r>
            <a:r>
              <a:rPr lang="en-GB" dirty="0" err="1" smtClean="0"/>
              <a:t>rheoli</a:t>
            </a:r>
            <a:r>
              <a:rPr lang="en-GB" dirty="0" smtClean="0"/>
              <a:t> a </a:t>
            </a:r>
            <a:r>
              <a:rPr lang="en-GB" dirty="0" err="1" smtClean="0"/>
              <a:t>thyfu</a:t>
            </a:r>
            <a:r>
              <a:rPr lang="en-GB" dirty="0" smtClean="0"/>
              <a:t> </a:t>
            </a:r>
            <a:r>
              <a:rPr lang="en-GB" dirty="0" err="1" smtClean="0"/>
              <a:t>eich</a:t>
            </a:r>
            <a:r>
              <a:rPr lang="en-GB" dirty="0" smtClean="0"/>
              <a:t> </a:t>
            </a:r>
            <a:r>
              <a:rPr lang="en-GB" dirty="0" err="1" smtClean="0"/>
              <a:t>busnes</a:t>
            </a:r>
            <a:endParaRPr lang="en-GB" dirty="0" smtClean="0"/>
          </a:p>
          <a:p>
            <a:r>
              <a:rPr lang="en-GB" dirty="0" err="1" smtClean="0"/>
              <a:t>Adnabod</a:t>
            </a:r>
            <a:r>
              <a:rPr lang="en-GB" dirty="0" smtClean="0"/>
              <a:t> </a:t>
            </a:r>
            <a:r>
              <a:rPr lang="en-GB" dirty="0" err="1" smtClean="0"/>
              <a:t>beth</a:t>
            </a:r>
            <a:r>
              <a:rPr lang="en-GB" dirty="0" smtClean="0"/>
              <a:t> </a:t>
            </a:r>
            <a:r>
              <a:rPr lang="en-GB" dirty="0" err="1" smtClean="0"/>
              <a:t>yw</a:t>
            </a:r>
            <a:r>
              <a:rPr lang="en-GB" dirty="0" smtClean="0"/>
              <a:t> </a:t>
            </a:r>
            <a:r>
              <a:rPr lang="en-GB" dirty="0" err="1" smtClean="0"/>
              <a:t>eich</a:t>
            </a:r>
            <a:r>
              <a:rPr lang="en-GB" dirty="0" smtClean="0"/>
              <a:t> </a:t>
            </a:r>
            <a:r>
              <a:rPr lang="en-GB" dirty="0" err="1" smtClean="0"/>
              <a:t>busnes</a:t>
            </a:r>
            <a:r>
              <a:rPr lang="en-GB" dirty="0" smtClean="0"/>
              <a:t>…</a:t>
            </a:r>
          </a:p>
          <a:p>
            <a:r>
              <a:rPr lang="en-GB" dirty="0" err="1" smtClean="0"/>
              <a:t>Ble</a:t>
            </a:r>
            <a:r>
              <a:rPr lang="en-GB" dirty="0" smtClean="0"/>
              <a:t> </a:t>
            </a:r>
            <a:r>
              <a:rPr lang="en-GB" dirty="0" err="1" smtClean="0"/>
              <a:t>hoffech</a:t>
            </a:r>
            <a:r>
              <a:rPr lang="en-GB" dirty="0" smtClean="0"/>
              <a:t> chi </a:t>
            </a:r>
            <a:r>
              <a:rPr lang="en-GB" dirty="0" err="1" smtClean="0"/>
              <a:t>fynd</a:t>
            </a:r>
            <a:r>
              <a:rPr lang="en-GB" dirty="0" smtClean="0"/>
              <a:t> </a:t>
            </a:r>
            <a:r>
              <a:rPr lang="en-GB" dirty="0" err="1" smtClean="0"/>
              <a:t>dros</a:t>
            </a:r>
            <a:r>
              <a:rPr lang="en-GB" dirty="0" smtClean="0"/>
              <a:t> </a:t>
            </a:r>
            <a:r>
              <a:rPr lang="en-GB" dirty="0" err="1" smtClean="0"/>
              <a:t>amser</a:t>
            </a:r>
            <a:r>
              <a:rPr lang="en-GB" dirty="0" smtClean="0"/>
              <a:t>…</a:t>
            </a:r>
            <a:r>
              <a:rPr lang="en-GB" dirty="0" err="1" smtClean="0"/>
              <a:t>gweledigaeth</a:t>
            </a:r>
            <a:endParaRPr lang="en-GB" dirty="0" smtClean="0"/>
          </a:p>
          <a:p>
            <a:r>
              <a:rPr lang="en-GB" dirty="0" smtClean="0"/>
              <a:t>I </a:t>
            </a:r>
            <a:r>
              <a:rPr lang="en-GB" dirty="0" err="1" smtClean="0"/>
              <a:t>sefydlu</a:t>
            </a:r>
            <a:r>
              <a:rPr lang="en-GB" dirty="0" smtClean="0"/>
              <a:t> </a:t>
            </a:r>
            <a:r>
              <a:rPr lang="en-GB" dirty="0" err="1" smtClean="0"/>
              <a:t>cyfeiriad</a:t>
            </a:r>
            <a:endParaRPr lang="en-GB" dirty="0" smtClean="0"/>
          </a:p>
          <a:p>
            <a:r>
              <a:rPr lang="en-GB" dirty="0" smtClean="0"/>
              <a:t>I </a:t>
            </a:r>
            <a:r>
              <a:rPr lang="en-GB" dirty="0" err="1" smtClean="0"/>
              <a:t>adnabod</a:t>
            </a:r>
            <a:r>
              <a:rPr lang="en-GB" dirty="0" smtClean="0"/>
              <a:t> y </a:t>
            </a:r>
            <a:r>
              <a:rPr lang="en-GB" dirty="0" err="1" smtClean="0"/>
              <a:t>risgiau</a:t>
            </a:r>
            <a:endParaRPr lang="en-GB" dirty="0" smtClean="0"/>
          </a:p>
          <a:p>
            <a:r>
              <a:rPr lang="en-GB" dirty="0" smtClean="0"/>
              <a:t>I </a:t>
            </a:r>
            <a:r>
              <a:rPr lang="en-GB" dirty="0" err="1" smtClean="0"/>
              <a:t>osgoi’r</a:t>
            </a:r>
            <a:r>
              <a:rPr lang="en-GB" dirty="0" smtClean="0"/>
              <a:t> </a:t>
            </a:r>
            <a:r>
              <a:rPr lang="en-GB" dirty="0" err="1" smtClean="0"/>
              <a:t>peryglon</a:t>
            </a:r>
            <a:r>
              <a:rPr lang="en-GB" dirty="0" smtClean="0"/>
              <a:t>  </a:t>
            </a:r>
            <a:endParaRPr lang="en-GB" dirty="0"/>
          </a:p>
        </p:txBody>
      </p:sp>
      <p:sp>
        <p:nvSpPr>
          <p:cNvPr id="4" name="Content Placeholder 3"/>
          <p:cNvSpPr>
            <a:spLocks noGrp="1"/>
          </p:cNvSpPr>
          <p:nvPr>
            <p:ph sz="half" idx="2"/>
          </p:nvPr>
        </p:nvSpPr>
        <p:spPr>
          <a:xfrm>
            <a:off x="4648200" y="1268760"/>
            <a:ext cx="4038600" cy="4320481"/>
          </a:xfrm>
        </p:spPr>
        <p:txBody>
          <a:bodyPr>
            <a:normAutofit fontScale="92500" lnSpcReduction="20000"/>
          </a:bodyPr>
          <a:lstStyle/>
          <a:p>
            <a:r>
              <a:rPr lang="en-GB" dirty="0" smtClean="0"/>
              <a:t>An important tool for managing and growing your business</a:t>
            </a:r>
          </a:p>
          <a:p>
            <a:r>
              <a:rPr lang="en-GB" dirty="0" smtClean="0"/>
              <a:t>Identify what your business is…</a:t>
            </a:r>
          </a:p>
          <a:p>
            <a:r>
              <a:rPr lang="en-GB" dirty="0" smtClean="0"/>
              <a:t>Where would you like to go over time…vision</a:t>
            </a:r>
          </a:p>
          <a:p>
            <a:r>
              <a:rPr lang="en-GB" dirty="0" smtClean="0"/>
              <a:t>To establish direction</a:t>
            </a:r>
          </a:p>
          <a:p>
            <a:r>
              <a:rPr lang="en-GB" dirty="0" smtClean="0"/>
              <a:t>To recognise risks</a:t>
            </a:r>
          </a:p>
          <a:p>
            <a:r>
              <a:rPr lang="en-GB" dirty="0" smtClean="0"/>
              <a:t>To avoid pitfalls</a:t>
            </a:r>
            <a:endParaRPr lang="en-GB" dirty="0"/>
          </a:p>
        </p:txBody>
      </p:sp>
    </p:spTree>
    <p:extLst>
      <p:ext uri="{BB962C8B-B14F-4D97-AF65-F5344CB8AC3E}">
        <p14:creationId xmlns:p14="http://schemas.microsoft.com/office/powerpoint/2010/main" val="58949894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r>
            <a:br>
              <a:rPr lang="en-GB" dirty="0"/>
            </a:br>
            <a:r>
              <a:rPr lang="en-GB" dirty="0"/>
              <a:t>Beth </a:t>
            </a:r>
            <a:r>
              <a:rPr lang="en-GB" dirty="0" err="1"/>
              <a:t>bydde</a:t>
            </a:r>
            <a:r>
              <a:rPr lang="en-GB" dirty="0"/>
              <a:t> </a:t>
            </a:r>
            <a:r>
              <a:rPr lang="en-GB" dirty="0" err="1"/>
              <a:t>hwn</a:t>
            </a:r>
            <a:r>
              <a:rPr lang="en-GB" dirty="0"/>
              <a:t> </a:t>
            </a:r>
            <a:r>
              <a:rPr lang="en-GB" dirty="0" err="1"/>
              <a:t>yn</a:t>
            </a:r>
            <a:r>
              <a:rPr lang="en-GB" dirty="0"/>
              <a:t> </a:t>
            </a:r>
            <a:r>
              <a:rPr lang="en-GB" dirty="0" err="1"/>
              <a:t>cynnwys</a:t>
            </a:r>
            <a:r>
              <a:rPr lang="en-GB" dirty="0"/>
              <a:t>?</a:t>
            </a:r>
            <a:br>
              <a:rPr lang="en-GB" dirty="0"/>
            </a:br>
            <a:r>
              <a:rPr lang="en-GB" dirty="0" smtClean="0"/>
              <a:t>What </a:t>
            </a:r>
            <a:r>
              <a:rPr lang="en-GB" dirty="0" smtClean="0"/>
              <a:t>would </a:t>
            </a:r>
            <a:r>
              <a:rPr lang="en-GB" dirty="0" smtClean="0"/>
              <a:t>this include </a:t>
            </a:r>
            <a:r>
              <a:rPr lang="en-GB" dirty="0" smtClean="0"/>
              <a:t>include?</a:t>
            </a:r>
            <a:br>
              <a:rPr lang="en-GB" dirty="0" smtClean="0"/>
            </a:br>
            <a:endParaRPr lang="en-GB" dirty="0"/>
          </a:p>
        </p:txBody>
      </p:sp>
      <p:sp>
        <p:nvSpPr>
          <p:cNvPr id="3" name="Content Placeholder 2"/>
          <p:cNvSpPr>
            <a:spLocks noGrp="1"/>
          </p:cNvSpPr>
          <p:nvPr>
            <p:ph sz="half" idx="1"/>
          </p:nvPr>
        </p:nvSpPr>
        <p:spPr/>
        <p:txBody>
          <a:bodyPr/>
          <a:lstStyle/>
          <a:p>
            <a:r>
              <a:rPr lang="en-GB" dirty="0" err="1" smtClean="0"/>
              <a:t>Cyflwyniad</a:t>
            </a:r>
            <a:endParaRPr lang="en-GB" dirty="0" smtClean="0"/>
          </a:p>
          <a:p>
            <a:r>
              <a:rPr lang="en-GB" dirty="0" err="1" smtClean="0"/>
              <a:t>Cefndir</a:t>
            </a:r>
            <a:endParaRPr lang="en-GB" dirty="0" smtClean="0"/>
          </a:p>
          <a:p>
            <a:r>
              <a:rPr lang="en-GB" dirty="0" smtClean="0"/>
              <a:t>Chi</a:t>
            </a:r>
          </a:p>
          <a:p>
            <a:r>
              <a:rPr lang="en-GB" dirty="0" err="1" smtClean="0"/>
              <a:t>Eich</a:t>
            </a:r>
            <a:r>
              <a:rPr lang="en-GB" dirty="0" smtClean="0"/>
              <a:t> </a:t>
            </a:r>
            <a:r>
              <a:rPr lang="en-GB" dirty="0" err="1" smtClean="0"/>
              <a:t>syniad</a:t>
            </a:r>
            <a:r>
              <a:rPr lang="en-GB" dirty="0" smtClean="0"/>
              <a:t> </a:t>
            </a:r>
            <a:r>
              <a:rPr lang="en-GB" dirty="0" err="1" smtClean="0"/>
              <a:t>busnes</a:t>
            </a:r>
            <a:endParaRPr lang="en-GB" dirty="0" smtClean="0"/>
          </a:p>
          <a:p>
            <a:r>
              <a:rPr lang="en-GB" dirty="0" err="1" smtClean="0"/>
              <a:t>Marchnata</a:t>
            </a:r>
            <a:r>
              <a:rPr lang="en-GB" dirty="0" smtClean="0"/>
              <a:t> – pam?</a:t>
            </a:r>
          </a:p>
          <a:p>
            <a:r>
              <a:rPr lang="en-GB" dirty="0" err="1" smtClean="0"/>
              <a:t>Cyllid</a:t>
            </a:r>
            <a:endParaRPr lang="en-GB" dirty="0" smtClean="0"/>
          </a:p>
          <a:p>
            <a:r>
              <a:rPr lang="en-GB" dirty="0" smtClean="0"/>
              <a:t>Y </a:t>
            </a:r>
            <a:r>
              <a:rPr lang="en-GB" dirty="0" err="1" smtClean="0"/>
              <a:t>dyfodol</a:t>
            </a:r>
            <a:endParaRPr lang="en-GB" dirty="0"/>
          </a:p>
        </p:txBody>
      </p:sp>
      <p:sp>
        <p:nvSpPr>
          <p:cNvPr id="4" name="Content Placeholder 3"/>
          <p:cNvSpPr>
            <a:spLocks noGrp="1"/>
          </p:cNvSpPr>
          <p:nvPr>
            <p:ph sz="half" idx="2"/>
          </p:nvPr>
        </p:nvSpPr>
        <p:spPr/>
        <p:txBody>
          <a:bodyPr/>
          <a:lstStyle/>
          <a:p>
            <a:r>
              <a:rPr lang="en-GB" dirty="0" smtClean="0"/>
              <a:t>Introduction</a:t>
            </a:r>
          </a:p>
          <a:p>
            <a:r>
              <a:rPr lang="en-GB" dirty="0" smtClean="0"/>
              <a:t>Background</a:t>
            </a:r>
          </a:p>
          <a:p>
            <a:r>
              <a:rPr lang="en-GB" dirty="0" smtClean="0"/>
              <a:t>You</a:t>
            </a:r>
          </a:p>
          <a:p>
            <a:r>
              <a:rPr lang="en-GB" dirty="0" smtClean="0"/>
              <a:t>Your business idea</a:t>
            </a:r>
          </a:p>
          <a:p>
            <a:r>
              <a:rPr lang="en-GB" dirty="0" smtClean="0"/>
              <a:t>Marketing – why?</a:t>
            </a:r>
          </a:p>
          <a:p>
            <a:r>
              <a:rPr lang="en-GB" dirty="0" smtClean="0"/>
              <a:t>Fiscal </a:t>
            </a:r>
          </a:p>
          <a:p>
            <a:r>
              <a:rPr lang="en-GB" dirty="0" smtClean="0"/>
              <a:t>The future</a:t>
            </a:r>
            <a:endParaRPr lang="en-GB" dirty="0"/>
          </a:p>
        </p:txBody>
      </p:sp>
    </p:spTree>
    <p:extLst>
      <p:ext uri="{BB962C8B-B14F-4D97-AF65-F5344CB8AC3E}">
        <p14:creationId xmlns:p14="http://schemas.microsoft.com/office/powerpoint/2010/main" val="2564470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CASHFLOW</a:t>
            </a:r>
            <a:endParaRPr lang="en-GB" dirty="0"/>
          </a:p>
        </p:txBody>
      </p:sp>
      <p:graphicFrame>
        <p:nvGraphicFramePr>
          <p:cNvPr id="6" name="Content Placeholder 5"/>
          <p:cNvGraphicFramePr>
            <a:graphicFrameLocks noGrp="1" noChangeAspect="1"/>
          </p:cNvGraphicFramePr>
          <p:nvPr>
            <p:ph idx="1"/>
            <p:extLst>
              <p:ext uri="{D42A27DB-BD31-4B8C-83A1-F6EECF244321}">
                <p14:modId xmlns:p14="http://schemas.microsoft.com/office/powerpoint/2010/main" val="1853763066"/>
              </p:ext>
            </p:extLst>
          </p:nvPr>
        </p:nvGraphicFramePr>
        <p:xfrm>
          <a:off x="143508" y="1340768"/>
          <a:ext cx="8856984" cy="4301331"/>
        </p:xfrm>
        <a:graphic>
          <a:graphicData uri="http://schemas.openxmlformats.org/presentationml/2006/ole">
            <mc:AlternateContent xmlns:mc="http://schemas.openxmlformats.org/markup-compatibility/2006">
              <mc:Choice xmlns:v="urn:schemas-microsoft-com:vml" Requires="v">
                <p:oleObj spid="_x0000_s1037" name="Worksheet" r:id="rId5" imgW="12406254" imgH="5633867" progId="Excel.Sheet.8">
                  <p:embed/>
                </p:oleObj>
              </mc:Choice>
              <mc:Fallback>
                <p:oleObj name="Worksheet" r:id="rId5" imgW="12406254" imgH="5633867" progId="Excel.Sheet.8">
                  <p:embed/>
                  <p:pic>
                    <p:nvPicPr>
                      <p:cNvPr id="0" name=""/>
                      <p:cNvPicPr/>
                      <p:nvPr/>
                    </p:nvPicPr>
                    <p:blipFill>
                      <a:blip r:embed="rId6"/>
                      <a:stretch>
                        <a:fillRect/>
                      </a:stretch>
                    </p:blipFill>
                    <p:spPr>
                      <a:xfrm>
                        <a:off x="143508" y="1340768"/>
                        <a:ext cx="8856984" cy="4301331"/>
                      </a:xfrm>
                      <a:prstGeom prst="rect">
                        <a:avLst/>
                      </a:prstGeom>
                    </p:spPr>
                  </p:pic>
                </p:oleObj>
              </mc:Fallback>
            </mc:AlternateContent>
          </a:graphicData>
        </a:graphic>
      </p:graphicFrame>
    </p:spTree>
    <p:extLst>
      <p:ext uri="{BB962C8B-B14F-4D97-AF65-F5344CB8AC3E}">
        <p14:creationId xmlns:p14="http://schemas.microsoft.com/office/powerpoint/2010/main" val="113127314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err="1" smtClean="0"/>
              <a:t>Sefydlu</a:t>
            </a:r>
            <a:r>
              <a:rPr lang="en-GB" sz="3600" dirty="0" smtClean="0"/>
              <a:t> </a:t>
            </a:r>
            <a:r>
              <a:rPr lang="en-GB" sz="3600" dirty="0" err="1" smtClean="0"/>
              <a:t>lleoliad</a:t>
            </a:r>
            <a:r>
              <a:rPr lang="en-GB" sz="3600" dirty="0" smtClean="0"/>
              <a:t> </a:t>
            </a:r>
            <a:r>
              <a:rPr lang="en-GB" sz="3600" dirty="0" err="1" smtClean="0"/>
              <a:t>blynyddoedd</a:t>
            </a:r>
            <a:r>
              <a:rPr lang="en-GB" sz="3600" dirty="0" smtClean="0"/>
              <a:t> </a:t>
            </a:r>
            <a:r>
              <a:rPr lang="en-GB" sz="3600" dirty="0" err="1" smtClean="0"/>
              <a:t>cynnar</a:t>
            </a:r>
            <a:r>
              <a:rPr lang="en-GB" sz="3600" dirty="0" smtClean="0"/>
              <a:t/>
            </a:r>
            <a:br>
              <a:rPr lang="en-GB" sz="3600" dirty="0" smtClean="0"/>
            </a:br>
            <a:r>
              <a:rPr lang="en-GB" sz="3600" dirty="0" smtClean="0"/>
              <a:t>Establishing an early years setting</a:t>
            </a:r>
            <a:endParaRPr lang="en-GB" sz="3600" dirty="0"/>
          </a:p>
        </p:txBody>
      </p:sp>
      <p:sp>
        <p:nvSpPr>
          <p:cNvPr id="4" name="Content Placeholder 3"/>
          <p:cNvSpPr>
            <a:spLocks noGrp="1"/>
          </p:cNvSpPr>
          <p:nvPr>
            <p:ph sz="half" idx="1"/>
          </p:nvPr>
        </p:nvSpPr>
        <p:spPr/>
        <p:txBody>
          <a:bodyPr>
            <a:normAutofit fontScale="92500" lnSpcReduction="20000"/>
          </a:bodyPr>
          <a:lstStyle/>
          <a:p>
            <a:r>
              <a:rPr lang="en-GB" dirty="0" smtClean="0"/>
              <a:t>Pam?</a:t>
            </a:r>
          </a:p>
          <a:p>
            <a:r>
              <a:rPr lang="en-GB" dirty="0" err="1" smtClean="0"/>
              <a:t>Breuddwyd</a:t>
            </a:r>
            <a:r>
              <a:rPr lang="en-GB" dirty="0" smtClean="0"/>
              <a:t>?</a:t>
            </a:r>
          </a:p>
          <a:p>
            <a:r>
              <a:rPr lang="en-GB" dirty="0" smtClean="0"/>
              <a:t>Passion?</a:t>
            </a:r>
          </a:p>
          <a:p>
            <a:r>
              <a:rPr lang="en-GB" dirty="0" err="1" smtClean="0"/>
              <a:t>Er</a:t>
            </a:r>
            <a:r>
              <a:rPr lang="en-GB" dirty="0" smtClean="0"/>
              <a:t> </a:t>
            </a:r>
            <a:r>
              <a:rPr lang="en-GB" dirty="0" err="1" smtClean="0"/>
              <a:t>mwyn</a:t>
            </a:r>
            <a:r>
              <a:rPr lang="en-GB" dirty="0" smtClean="0"/>
              <a:t> </a:t>
            </a:r>
            <a:r>
              <a:rPr lang="en-GB" dirty="0" err="1" smtClean="0"/>
              <a:t>gwneud</a:t>
            </a:r>
            <a:r>
              <a:rPr lang="en-GB" dirty="0" smtClean="0"/>
              <a:t> </a:t>
            </a:r>
            <a:r>
              <a:rPr lang="en-GB" dirty="0" err="1" smtClean="0"/>
              <a:t>arian</a:t>
            </a:r>
            <a:r>
              <a:rPr lang="en-GB" dirty="0" smtClean="0"/>
              <a:t>?</a:t>
            </a:r>
          </a:p>
          <a:p>
            <a:r>
              <a:rPr lang="en-GB" dirty="0" err="1" smtClean="0"/>
              <a:t>Lle</a:t>
            </a:r>
            <a:r>
              <a:rPr lang="en-GB" dirty="0" smtClean="0"/>
              <a:t> </a:t>
            </a:r>
            <a:r>
              <a:rPr lang="en-GB" dirty="0" err="1" smtClean="0"/>
              <a:t>yn</a:t>
            </a:r>
            <a:r>
              <a:rPr lang="en-GB" dirty="0" smtClean="0"/>
              <a:t> y </a:t>
            </a:r>
            <a:r>
              <a:rPr lang="en-GB" dirty="0" err="1" smtClean="0"/>
              <a:t>farchnad</a:t>
            </a:r>
            <a:r>
              <a:rPr lang="en-GB" dirty="0" smtClean="0"/>
              <a:t>?</a:t>
            </a:r>
          </a:p>
          <a:p>
            <a:r>
              <a:rPr lang="en-GB" dirty="0" err="1" smtClean="0"/>
              <a:t>Ble</a:t>
            </a:r>
            <a:r>
              <a:rPr lang="en-GB" dirty="0" smtClean="0"/>
              <a:t>?</a:t>
            </a:r>
          </a:p>
          <a:p>
            <a:r>
              <a:rPr lang="en-GB" dirty="0" err="1" smtClean="0"/>
              <a:t>Nodweddion</a:t>
            </a:r>
            <a:r>
              <a:rPr lang="en-GB" dirty="0" smtClean="0"/>
              <a:t> – </a:t>
            </a:r>
            <a:r>
              <a:rPr lang="en-GB" dirty="0" err="1" smtClean="0"/>
              <a:t>beth</a:t>
            </a:r>
            <a:r>
              <a:rPr lang="en-GB" dirty="0" smtClean="0"/>
              <a:t> </a:t>
            </a:r>
            <a:r>
              <a:rPr lang="en-GB" dirty="0" err="1" smtClean="0"/>
              <a:t>bydde</a:t>
            </a:r>
            <a:r>
              <a:rPr lang="en-GB" dirty="0" smtClean="0"/>
              <a:t> </a:t>
            </a:r>
            <a:r>
              <a:rPr lang="en-GB" dirty="0" err="1" smtClean="0"/>
              <a:t>yn</a:t>
            </a:r>
            <a:r>
              <a:rPr lang="en-GB" dirty="0" smtClean="0"/>
              <a:t> </a:t>
            </a:r>
            <a:r>
              <a:rPr lang="en-GB" dirty="0" err="1" smtClean="0"/>
              <a:t>gwneud</a:t>
            </a:r>
            <a:r>
              <a:rPr lang="en-GB" dirty="0" smtClean="0"/>
              <a:t> </a:t>
            </a:r>
            <a:r>
              <a:rPr lang="en-GB" dirty="0" err="1" smtClean="0"/>
              <a:t>hwn</a:t>
            </a:r>
            <a:r>
              <a:rPr lang="en-GB" dirty="0" smtClean="0"/>
              <a:t> </a:t>
            </a:r>
            <a:r>
              <a:rPr lang="en-GB" dirty="0" err="1" smtClean="0"/>
              <a:t>yn</a:t>
            </a:r>
            <a:r>
              <a:rPr lang="en-GB" dirty="0" smtClean="0"/>
              <a:t> </a:t>
            </a:r>
            <a:r>
              <a:rPr lang="en-GB" dirty="0" err="1" smtClean="0"/>
              <a:t>whahanol</a:t>
            </a:r>
            <a:r>
              <a:rPr lang="en-GB" dirty="0" smtClean="0"/>
              <a:t> </a:t>
            </a:r>
            <a:r>
              <a:rPr lang="en-GB" dirty="0" err="1" smtClean="0"/>
              <a:t>i’r</a:t>
            </a:r>
            <a:r>
              <a:rPr lang="en-GB" dirty="0" smtClean="0"/>
              <a:t> </a:t>
            </a:r>
            <a:r>
              <a:rPr lang="en-GB" dirty="0" err="1" smtClean="0"/>
              <a:t>lleill</a:t>
            </a:r>
            <a:r>
              <a:rPr lang="en-GB" dirty="0" smtClean="0"/>
              <a:t>?</a:t>
            </a:r>
            <a:endParaRPr lang="en-GB" dirty="0"/>
          </a:p>
        </p:txBody>
      </p:sp>
      <p:sp>
        <p:nvSpPr>
          <p:cNvPr id="5" name="Content Placeholder 4"/>
          <p:cNvSpPr>
            <a:spLocks noGrp="1"/>
          </p:cNvSpPr>
          <p:nvPr>
            <p:ph sz="half" idx="2"/>
          </p:nvPr>
        </p:nvSpPr>
        <p:spPr/>
        <p:txBody>
          <a:bodyPr>
            <a:normAutofit fontScale="92500" lnSpcReduction="20000"/>
          </a:bodyPr>
          <a:lstStyle/>
          <a:p>
            <a:r>
              <a:rPr lang="en-GB" dirty="0" smtClean="0"/>
              <a:t>Why? </a:t>
            </a:r>
          </a:p>
          <a:p>
            <a:r>
              <a:rPr lang="en-GB" dirty="0" smtClean="0"/>
              <a:t>Dream?</a:t>
            </a:r>
          </a:p>
          <a:p>
            <a:r>
              <a:rPr lang="en-GB" dirty="0" smtClean="0"/>
              <a:t>Passion?</a:t>
            </a:r>
          </a:p>
          <a:p>
            <a:r>
              <a:rPr lang="en-GB" dirty="0" smtClean="0"/>
              <a:t>To make money?</a:t>
            </a:r>
          </a:p>
          <a:p>
            <a:r>
              <a:rPr lang="en-GB" dirty="0" smtClean="0"/>
              <a:t>Gap in market?</a:t>
            </a:r>
          </a:p>
          <a:p>
            <a:r>
              <a:rPr lang="en-GB" dirty="0" smtClean="0"/>
              <a:t>Where?</a:t>
            </a:r>
          </a:p>
          <a:p>
            <a:r>
              <a:rPr lang="en-GB" dirty="0" smtClean="0"/>
              <a:t>Characteristics – what would make this different to the others?</a:t>
            </a:r>
          </a:p>
          <a:p>
            <a:endParaRPr lang="en-GB" dirty="0"/>
          </a:p>
        </p:txBody>
      </p:sp>
    </p:spTree>
    <p:extLst>
      <p:ext uri="{BB962C8B-B14F-4D97-AF65-F5344CB8AC3E}">
        <p14:creationId xmlns:p14="http://schemas.microsoft.com/office/powerpoint/2010/main" val="20870680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Tasg</a:t>
            </a:r>
            <a:r>
              <a:rPr lang="en-GB" dirty="0" smtClean="0"/>
              <a:t/>
            </a:r>
            <a:br>
              <a:rPr lang="en-GB" dirty="0" smtClean="0"/>
            </a:br>
            <a:r>
              <a:rPr lang="en-GB" dirty="0" smtClean="0"/>
              <a:t>Task</a:t>
            </a:r>
            <a:endParaRPr lang="en-GB" dirty="0"/>
          </a:p>
        </p:txBody>
      </p:sp>
      <p:sp>
        <p:nvSpPr>
          <p:cNvPr id="3" name="Content Placeholder 2"/>
          <p:cNvSpPr>
            <a:spLocks noGrp="1"/>
          </p:cNvSpPr>
          <p:nvPr>
            <p:ph sz="half" idx="1"/>
          </p:nvPr>
        </p:nvSpPr>
        <p:spPr/>
        <p:txBody>
          <a:bodyPr>
            <a:normAutofit fontScale="92500"/>
          </a:bodyPr>
          <a:lstStyle/>
          <a:p>
            <a:r>
              <a:rPr lang="en-GB" dirty="0" err="1" smtClean="0"/>
              <a:t>Costiau</a:t>
            </a:r>
            <a:r>
              <a:rPr lang="en-GB" dirty="0" smtClean="0"/>
              <a:t> </a:t>
            </a:r>
            <a:r>
              <a:rPr lang="en-GB" dirty="0" err="1" smtClean="0"/>
              <a:t>cychwynnol</a:t>
            </a:r>
            <a:r>
              <a:rPr lang="en-GB" dirty="0" smtClean="0"/>
              <a:t> – </a:t>
            </a:r>
            <a:r>
              <a:rPr lang="en-GB" dirty="0" err="1" smtClean="0"/>
              <a:t>beth</a:t>
            </a:r>
            <a:r>
              <a:rPr lang="en-GB" dirty="0" smtClean="0"/>
              <a:t> all </a:t>
            </a:r>
            <a:r>
              <a:rPr lang="en-GB" dirty="0" err="1" smtClean="0"/>
              <a:t>rhain</a:t>
            </a:r>
            <a:r>
              <a:rPr lang="en-GB" dirty="0" smtClean="0"/>
              <a:t> </a:t>
            </a:r>
            <a:r>
              <a:rPr lang="en-GB" dirty="0" err="1" smtClean="0"/>
              <a:t>i</a:t>
            </a:r>
            <a:r>
              <a:rPr lang="en-GB" dirty="0" smtClean="0"/>
              <a:t> </a:t>
            </a:r>
            <a:r>
              <a:rPr lang="en-GB" dirty="0" err="1" smtClean="0"/>
              <a:t>fod</a:t>
            </a:r>
            <a:r>
              <a:rPr lang="en-GB" dirty="0" smtClean="0"/>
              <a:t>?</a:t>
            </a:r>
          </a:p>
          <a:p>
            <a:r>
              <a:rPr lang="en-GB" dirty="0" smtClean="0"/>
              <a:t>Y </a:t>
            </a:r>
            <a:r>
              <a:rPr lang="en-GB" dirty="0" err="1" smtClean="0"/>
              <a:t>nifer</a:t>
            </a:r>
            <a:r>
              <a:rPr lang="en-GB" dirty="0" smtClean="0"/>
              <a:t> o </a:t>
            </a:r>
            <a:r>
              <a:rPr lang="en-GB" dirty="0" err="1" smtClean="0"/>
              <a:t>blant</a:t>
            </a:r>
            <a:r>
              <a:rPr lang="en-GB" dirty="0" smtClean="0"/>
              <a:t> </a:t>
            </a:r>
            <a:r>
              <a:rPr lang="en-GB" dirty="0" err="1" smtClean="0"/>
              <a:t>i’r</a:t>
            </a:r>
            <a:r>
              <a:rPr lang="en-GB" dirty="0" smtClean="0"/>
              <a:t> </a:t>
            </a:r>
            <a:r>
              <a:rPr lang="en-GB" dirty="0" err="1" smtClean="0"/>
              <a:t>gwagle</a:t>
            </a:r>
            <a:r>
              <a:rPr lang="en-GB" dirty="0" smtClean="0"/>
              <a:t> </a:t>
            </a:r>
            <a:r>
              <a:rPr lang="en-GB" dirty="0" err="1" smtClean="0"/>
              <a:t>llawr</a:t>
            </a:r>
            <a:r>
              <a:rPr lang="en-GB" dirty="0" smtClean="0"/>
              <a:t> </a:t>
            </a:r>
            <a:r>
              <a:rPr lang="en-GB" dirty="0" err="1" smtClean="0"/>
              <a:t>priodol</a:t>
            </a:r>
            <a:endParaRPr lang="en-GB" dirty="0" smtClean="0"/>
          </a:p>
          <a:p>
            <a:r>
              <a:rPr lang="en-GB" dirty="0" err="1" smtClean="0"/>
              <a:t>Costiau</a:t>
            </a:r>
            <a:r>
              <a:rPr lang="en-GB" dirty="0" smtClean="0"/>
              <a:t>: rent/staff/</a:t>
            </a:r>
            <a:r>
              <a:rPr lang="en-GB" dirty="0" err="1" smtClean="0"/>
              <a:t>bwyd</a:t>
            </a:r>
            <a:r>
              <a:rPr lang="en-GB" dirty="0" smtClean="0"/>
              <a:t>/</a:t>
            </a:r>
            <a:r>
              <a:rPr lang="en-GB" dirty="0" err="1" smtClean="0"/>
              <a:t>gwres</a:t>
            </a:r>
            <a:r>
              <a:rPr lang="en-GB" dirty="0" smtClean="0"/>
              <a:t>/ </a:t>
            </a:r>
            <a:r>
              <a:rPr lang="en-GB" dirty="0" err="1" smtClean="0"/>
              <a:t>golau</a:t>
            </a:r>
            <a:r>
              <a:rPr lang="en-GB" dirty="0" smtClean="0"/>
              <a:t> (</a:t>
            </a:r>
            <a:r>
              <a:rPr lang="en-GB" dirty="0" err="1" smtClean="0"/>
              <a:t>nwy</a:t>
            </a:r>
            <a:r>
              <a:rPr lang="en-GB" dirty="0" smtClean="0"/>
              <a:t> a </a:t>
            </a:r>
            <a:r>
              <a:rPr lang="en-GB" dirty="0" err="1" smtClean="0"/>
              <a:t>thrydan</a:t>
            </a:r>
            <a:r>
              <a:rPr lang="en-GB" dirty="0" smtClean="0"/>
              <a:t>) </a:t>
            </a:r>
            <a:r>
              <a:rPr lang="en-GB" dirty="0" err="1" smtClean="0"/>
              <a:t>dŵr</a:t>
            </a:r>
            <a:r>
              <a:rPr lang="en-GB" dirty="0" smtClean="0"/>
              <a:t>/</a:t>
            </a:r>
            <a:r>
              <a:rPr lang="en-GB" dirty="0" err="1" smtClean="0"/>
              <a:t>costiau</a:t>
            </a:r>
            <a:r>
              <a:rPr lang="en-GB" dirty="0" smtClean="0"/>
              <a:t> </a:t>
            </a:r>
            <a:r>
              <a:rPr lang="en-GB" dirty="0" err="1" smtClean="0"/>
              <a:t>wythnosol</a:t>
            </a:r>
            <a:r>
              <a:rPr lang="en-GB" dirty="0" smtClean="0"/>
              <a:t>? </a:t>
            </a:r>
            <a:r>
              <a:rPr lang="en-GB" dirty="0" err="1" smtClean="0"/>
              <a:t>Costiau</a:t>
            </a:r>
            <a:r>
              <a:rPr lang="en-GB" dirty="0" smtClean="0"/>
              <a:t> </a:t>
            </a:r>
            <a:r>
              <a:rPr lang="en-GB" dirty="0" err="1" smtClean="0"/>
              <a:t>blynyddol</a:t>
            </a:r>
            <a:r>
              <a:rPr lang="en-GB" dirty="0" smtClean="0"/>
              <a:t>?</a:t>
            </a:r>
            <a:endParaRPr lang="en-GB" dirty="0"/>
          </a:p>
        </p:txBody>
      </p:sp>
      <p:sp>
        <p:nvSpPr>
          <p:cNvPr id="4" name="Content Placeholder 3"/>
          <p:cNvSpPr>
            <a:spLocks noGrp="1"/>
          </p:cNvSpPr>
          <p:nvPr>
            <p:ph sz="half" idx="2"/>
          </p:nvPr>
        </p:nvSpPr>
        <p:spPr/>
        <p:txBody>
          <a:bodyPr>
            <a:normAutofit fontScale="92500"/>
          </a:bodyPr>
          <a:lstStyle/>
          <a:p>
            <a:r>
              <a:rPr lang="en-GB" dirty="0" smtClean="0"/>
              <a:t>Initial costs – what could these be???</a:t>
            </a:r>
          </a:p>
          <a:p>
            <a:r>
              <a:rPr lang="en-GB" dirty="0" smtClean="0"/>
              <a:t>Number of children to appropriate floor space</a:t>
            </a:r>
          </a:p>
          <a:p>
            <a:r>
              <a:rPr lang="en-GB" dirty="0" smtClean="0"/>
              <a:t>Costings: rent/staff/food/heat/ light (gas + electric) water/other weekly costs? Annual costs? </a:t>
            </a:r>
            <a:endParaRPr lang="en-GB" dirty="0"/>
          </a:p>
        </p:txBody>
      </p:sp>
    </p:spTree>
    <p:extLst>
      <p:ext uri="{BB962C8B-B14F-4D97-AF65-F5344CB8AC3E}">
        <p14:creationId xmlns:p14="http://schemas.microsoft.com/office/powerpoint/2010/main" val="335972588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Nol</a:t>
            </a:r>
            <a:r>
              <a:rPr lang="en-GB" dirty="0" smtClean="0"/>
              <a:t> </a:t>
            </a:r>
            <a:r>
              <a:rPr lang="en-GB" dirty="0" err="1" smtClean="0"/>
              <a:t>i’ch</a:t>
            </a:r>
            <a:r>
              <a:rPr lang="en-GB" dirty="0" smtClean="0"/>
              <a:t> </a:t>
            </a:r>
            <a:r>
              <a:rPr lang="en-GB" dirty="0" err="1" smtClean="0"/>
              <a:t>asesiad</a:t>
            </a:r>
            <a:r>
              <a:rPr lang="en-GB" dirty="0" smtClean="0"/>
              <a:t>…</a:t>
            </a:r>
            <a:br>
              <a:rPr lang="en-GB" dirty="0" smtClean="0"/>
            </a:br>
            <a:r>
              <a:rPr lang="en-GB" dirty="0" smtClean="0"/>
              <a:t> Back to your assessment…</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Oral presentation – your idea</a:t>
            </a:r>
          </a:p>
          <a:p>
            <a:r>
              <a:rPr lang="en-GB" dirty="0" smtClean="0"/>
              <a:t>Part 1 – written – expanding on your idea in a </a:t>
            </a:r>
            <a:r>
              <a:rPr lang="en-GB" dirty="0" err="1" smtClean="0"/>
              <a:t>Busniness</a:t>
            </a:r>
            <a:r>
              <a:rPr lang="en-GB" dirty="0" smtClean="0"/>
              <a:t> Plan format</a:t>
            </a:r>
          </a:p>
          <a:p>
            <a:r>
              <a:rPr lang="en-GB" dirty="0" smtClean="0"/>
              <a:t>Part 2 – written – linking your idea with theory/research</a:t>
            </a:r>
            <a:endParaRPr lang="en-GB" dirty="0"/>
          </a:p>
        </p:txBody>
      </p:sp>
      <p:sp>
        <p:nvSpPr>
          <p:cNvPr id="4" name="Content Placeholder 3"/>
          <p:cNvSpPr>
            <a:spLocks noGrp="1"/>
          </p:cNvSpPr>
          <p:nvPr>
            <p:ph sz="half" idx="2"/>
          </p:nvPr>
        </p:nvSpPr>
        <p:spPr/>
        <p:txBody>
          <a:bodyPr>
            <a:normAutofit lnSpcReduction="10000"/>
          </a:bodyPr>
          <a:lstStyle/>
          <a:p>
            <a:r>
              <a:rPr lang="en-GB" dirty="0" err="1" smtClean="0"/>
              <a:t>Cyflwyniad</a:t>
            </a:r>
            <a:r>
              <a:rPr lang="en-GB" dirty="0" smtClean="0"/>
              <a:t> </a:t>
            </a:r>
            <a:r>
              <a:rPr lang="en-GB" dirty="0" err="1" smtClean="0"/>
              <a:t>ar</a:t>
            </a:r>
            <a:r>
              <a:rPr lang="en-GB" dirty="0" smtClean="0"/>
              <a:t> </a:t>
            </a:r>
            <a:r>
              <a:rPr lang="en-GB" dirty="0" err="1" smtClean="0"/>
              <a:t>lafar</a:t>
            </a:r>
            <a:r>
              <a:rPr lang="en-GB" dirty="0" smtClean="0"/>
              <a:t> – </a:t>
            </a:r>
            <a:r>
              <a:rPr lang="en-GB" dirty="0" err="1" smtClean="0"/>
              <a:t>eich</a:t>
            </a:r>
            <a:r>
              <a:rPr lang="en-GB" dirty="0" smtClean="0"/>
              <a:t> </a:t>
            </a:r>
            <a:r>
              <a:rPr lang="en-GB" dirty="0" err="1" smtClean="0"/>
              <a:t>syniad</a:t>
            </a:r>
            <a:r>
              <a:rPr lang="en-GB" dirty="0" smtClean="0"/>
              <a:t> chi.</a:t>
            </a:r>
          </a:p>
          <a:p>
            <a:r>
              <a:rPr lang="en-GB" dirty="0" err="1" smtClean="0"/>
              <a:t>Rhan</a:t>
            </a:r>
            <a:r>
              <a:rPr lang="en-GB" dirty="0" smtClean="0"/>
              <a:t> 1 – </a:t>
            </a:r>
            <a:r>
              <a:rPr lang="en-GB" dirty="0" err="1" smtClean="0"/>
              <a:t>ysgrifenedig</a:t>
            </a:r>
            <a:r>
              <a:rPr lang="en-GB" dirty="0" smtClean="0"/>
              <a:t> – </a:t>
            </a:r>
            <a:r>
              <a:rPr lang="en-GB" dirty="0" err="1" smtClean="0"/>
              <a:t>ehangu</a:t>
            </a:r>
            <a:r>
              <a:rPr lang="en-GB" dirty="0" smtClean="0"/>
              <a:t> </a:t>
            </a:r>
            <a:r>
              <a:rPr lang="en-GB" dirty="0" err="1" smtClean="0"/>
              <a:t>ar</a:t>
            </a:r>
            <a:r>
              <a:rPr lang="en-GB" dirty="0" smtClean="0"/>
              <a:t> </a:t>
            </a:r>
            <a:r>
              <a:rPr lang="en-GB" dirty="0" err="1" smtClean="0"/>
              <a:t>eich</a:t>
            </a:r>
            <a:r>
              <a:rPr lang="en-GB" dirty="0" smtClean="0"/>
              <a:t> </a:t>
            </a:r>
            <a:r>
              <a:rPr lang="en-GB" dirty="0" err="1" smtClean="0"/>
              <a:t>syniad</a:t>
            </a:r>
            <a:r>
              <a:rPr lang="en-GB" dirty="0" smtClean="0"/>
              <a:t> </a:t>
            </a:r>
            <a:r>
              <a:rPr lang="en-GB" dirty="0" err="1" smtClean="0"/>
              <a:t>mewn</a:t>
            </a:r>
            <a:r>
              <a:rPr lang="en-GB" dirty="0" smtClean="0"/>
              <a:t> dull Cynllun </a:t>
            </a:r>
            <a:r>
              <a:rPr lang="en-GB" dirty="0" err="1" smtClean="0"/>
              <a:t>Busnes</a:t>
            </a:r>
            <a:endParaRPr lang="en-GB" dirty="0" smtClean="0"/>
          </a:p>
          <a:p>
            <a:r>
              <a:rPr lang="en-GB" dirty="0" err="1" smtClean="0"/>
              <a:t>Rhan</a:t>
            </a:r>
            <a:r>
              <a:rPr lang="en-GB" dirty="0" smtClean="0"/>
              <a:t> 2 – </a:t>
            </a:r>
            <a:r>
              <a:rPr lang="en-GB" dirty="0" err="1" smtClean="0"/>
              <a:t>ysgrifenedig</a:t>
            </a:r>
            <a:r>
              <a:rPr lang="en-GB" dirty="0" smtClean="0"/>
              <a:t> – </a:t>
            </a:r>
            <a:r>
              <a:rPr lang="en-GB" dirty="0" err="1" smtClean="0"/>
              <a:t>cysylltu</a:t>
            </a:r>
            <a:r>
              <a:rPr lang="en-GB" dirty="0" smtClean="0"/>
              <a:t> </a:t>
            </a:r>
            <a:r>
              <a:rPr lang="en-GB" dirty="0" err="1" smtClean="0"/>
              <a:t>eich</a:t>
            </a:r>
            <a:r>
              <a:rPr lang="en-GB" dirty="0" smtClean="0"/>
              <a:t> </a:t>
            </a:r>
            <a:r>
              <a:rPr lang="en-GB" dirty="0" err="1" smtClean="0"/>
              <a:t>syniad</a:t>
            </a:r>
            <a:r>
              <a:rPr lang="en-GB" dirty="0" smtClean="0"/>
              <a:t> a </a:t>
            </a:r>
            <a:r>
              <a:rPr lang="en-GB" dirty="0" err="1" smtClean="0"/>
              <a:t>theori</a:t>
            </a:r>
            <a:r>
              <a:rPr lang="en-GB" dirty="0" smtClean="0"/>
              <a:t>/</a:t>
            </a:r>
            <a:r>
              <a:rPr lang="en-GB" dirty="0" err="1" smtClean="0"/>
              <a:t>ymchwil</a:t>
            </a:r>
            <a:endParaRPr lang="en-GB" dirty="0"/>
          </a:p>
        </p:txBody>
      </p:sp>
    </p:spTree>
    <p:extLst>
      <p:ext uri="{BB962C8B-B14F-4D97-AF65-F5344CB8AC3E}">
        <p14:creationId xmlns:p14="http://schemas.microsoft.com/office/powerpoint/2010/main" val="160945022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7"/>
            <a:ext cx="8229600" cy="864096"/>
          </a:xfrm>
        </p:spPr>
        <p:txBody>
          <a:bodyPr>
            <a:normAutofit/>
          </a:bodyPr>
          <a:lstStyle/>
          <a:p>
            <a:r>
              <a:rPr lang="en-GB" b="1" dirty="0" err="1" smtClean="0"/>
              <a:t>Rhan</a:t>
            </a:r>
            <a:r>
              <a:rPr lang="en-GB" b="1" dirty="0" smtClean="0"/>
              <a:t> 1/Part 1</a:t>
            </a:r>
            <a:endParaRPr lang="en-GB" b="1" dirty="0"/>
          </a:p>
        </p:txBody>
      </p:sp>
      <p:sp>
        <p:nvSpPr>
          <p:cNvPr id="3" name="Content Placeholder 2"/>
          <p:cNvSpPr>
            <a:spLocks noGrp="1"/>
          </p:cNvSpPr>
          <p:nvPr>
            <p:ph sz="half" idx="1"/>
          </p:nvPr>
        </p:nvSpPr>
        <p:spPr>
          <a:xfrm>
            <a:off x="457200" y="1340768"/>
            <a:ext cx="4038600" cy="4176464"/>
          </a:xfrm>
        </p:spPr>
        <p:txBody>
          <a:bodyPr>
            <a:normAutofit fontScale="92500" lnSpcReduction="20000"/>
          </a:bodyPr>
          <a:lstStyle/>
          <a:p>
            <a:pPr marL="0" indent="0">
              <a:buNone/>
            </a:pPr>
            <a:r>
              <a:rPr lang="cy-GB" b="1" dirty="0" smtClean="0"/>
              <a:t>‘</a:t>
            </a:r>
            <a:r>
              <a:rPr lang="cy-GB" b="1" dirty="0" err="1"/>
              <a:t>Pitch</a:t>
            </a:r>
            <a:r>
              <a:rPr lang="cy-GB" b="1" dirty="0"/>
              <a:t>’ </a:t>
            </a:r>
            <a:r>
              <a:rPr lang="cy-GB" b="1" dirty="0" err="1"/>
              <a:t>Bunes</a:t>
            </a:r>
            <a:r>
              <a:rPr lang="cy-GB" b="1" dirty="0"/>
              <a:t> o 10 munud</a:t>
            </a:r>
            <a:endParaRPr lang="en-GB" dirty="0"/>
          </a:p>
          <a:p>
            <a:r>
              <a:rPr lang="cy-GB" sz="1600" dirty="0"/>
              <a:t>Paratowch cyflwyniad ar lafar ar syniad/cysyniad o’ch dewis sydd yn dangos dyfeisgarwch </a:t>
            </a:r>
            <a:r>
              <a:rPr lang="cy-GB" sz="1600" i="1" dirty="0"/>
              <a:t>entrepreneuriaeth</a:t>
            </a:r>
            <a:r>
              <a:rPr lang="cy-GB" sz="1600" dirty="0"/>
              <a:t> mewn perthynas  ar ystod o sgiliau datblygiadol plant ifanc gan gynnwys agweddau fel creadigedd a dychymyg. </a:t>
            </a:r>
            <a:endParaRPr lang="en-GB" sz="1600" dirty="0"/>
          </a:p>
          <a:p>
            <a:r>
              <a:rPr lang="cy-GB" sz="1600" dirty="0"/>
              <a:t> Bydd angen i chi ddangos dealltwriaeth clir a dwfn o’r pwnc o’ch dewis a chefnogi hwn gyda thystiolaeth o ymchwil manwl ac addas, ynghyd a thystiolaeth o sut mae eich pwnc/syniad yn cysylltu i’r blynyddoedd cynnar yn ogystal a’r buddion i ddatblygiad plant ifanc.  Mi ddylech ystyried marchnata effeithiol yn ogystal a chyfeirio </a:t>
            </a:r>
            <a:r>
              <a:rPr lang="cy-GB" sz="1600" dirty="0" smtClean="0"/>
              <a:t>at phosibilrwydd </a:t>
            </a:r>
            <a:r>
              <a:rPr lang="cy-GB" sz="1600" dirty="0"/>
              <a:t>ariannol eich syniad</a:t>
            </a:r>
            <a:r>
              <a:rPr lang="cy-GB" sz="1600" dirty="0" smtClean="0"/>
              <a:t>. </a:t>
            </a:r>
            <a:endParaRPr lang="en-GB" sz="1600" dirty="0"/>
          </a:p>
        </p:txBody>
      </p:sp>
      <p:sp>
        <p:nvSpPr>
          <p:cNvPr id="4" name="Content Placeholder 3"/>
          <p:cNvSpPr>
            <a:spLocks noGrp="1"/>
          </p:cNvSpPr>
          <p:nvPr>
            <p:ph sz="half" idx="2"/>
          </p:nvPr>
        </p:nvSpPr>
        <p:spPr>
          <a:xfrm>
            <a:off x="4648200" y="1268760"/>
            <a:ext cx="4038600" cy="4104456"/>
          </a:xfrm>
        </p:spPr>
        <p:txBody>
          <a:bodyPr>
            <a:normAutofit fontScale="92500" lnSpcReduction="20000"/>
          </a:bodyPr>
          <a:lstStyle/>
          <a:p>
            <a:pPr marL="0" indent="0">
              <a:buNone/>
            </a:pPr>
            <a:r>
              <a:rPr lang="en-US" b="1" dirty="0" smtClean="0"/>
              <a:t>A </a:t>
            </a:r>
            <a:r>
              <a:rPr lang="en-US" b="1" dirty="0"/>
              <a:t>10 minute ‘Business Pitch’</a:t>
            </a:r>
            <a:endParaRPr lang="en-GB" dirty="0"/>
          </a:p>
          <a:p>
            <a:r>
              <a:rPr lang="en-US" sz="1500" dirty="0"/>
              <a:t>Present an oral presentation on an idea/concept of your choice that demonstrates entrepreneurial innovation in relation to the range of young children’s developmental skills to include aspects such creativity and imagination. </a:t>
            </a:r>
            <a:endParaRPr lang="en-GB" sz="1500" dirty="0"/>
          </a:p>
          <a:p>
            <a:r>
              <a:rPr lang="en-US" sz="1500" dirty="0"/>
              <a:t>You will need to demonstrate a clear and deep understanding of your chosen topic and support this with evidence of thorough and appropriate research, together with evidence of how your chosen topic links to the early years as well as its benefits to young children’s development. Reference to the financial feasibility of your chosen topic as well as effective marketing of your idea should be considered. </a:t>
            </a:r>
            <a:endParaRPr lang="en-GB" sz="1500" dirty="0"/>
          </a:p>
          <a:p>
            <a:endParaRPr lang="en-GB" dirty="0"/>
          </a:p>
        </p:txBody>
      </p:sp>
    </p:spTree>
    <p:extLst>
      <p:ext uri="{BB962C8B-B14F-4D97-AF65-F5344CB8AC3E}">
        <p14:creationId xmlns:p14="http://schemas.microsoft.com/office/powerpoint/2010/main" val="378687067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Rhan</a:t>
            </a:r>
            <a:r>
              <a:rPr lang="en-GB" b="1" dirty="0" smtClean="0"/>
              <a:t> 1/Part 1</a:t>
            </a:r>
            <a:endParaRPr lang="en-GB" b="1" dirty="0"/>
          </a:p>
        </p:txBody>
      </p:sp>
      <p:sp>
        <p:nvSpPr>
          <p:cNvPr id="3" name="Content Placeholder 2"/>
          <p:cNvSpPr>
            <a:spLocks noGrp="1"/>
          </p:cNvSpPr>
          <p:nvPr>
            <p:ph sz="half" idx="1"/>
          </p:nvPr>
        </p:nvSpPr>
        <p:spPr>
          <a:xfrm>
            <a:off x="457200" y="1340768"/>
            <a:ext cx="4038600" cy="3708413"/>
          </a:xfrm>
        </p:spPr>
        <p:txBody>
          <a:bodyPr>
            <a:normAutofit lnSpcReduction="10000"/>
          </a:bodyPr>
          <a:lstStyle/>
          <a:p>
            <a:pPr marL="0" indent="0">
              <a:buNone/>
            </a:pPr>
            <a:r>
              <a:rPr lang="cy-GB" b="1" dirty="0" err="1"/>
              <a:t>Pitch</a:t>
            </a:r>
            <a:r>
              <a:rPr lang="cy-GB" b="1" dirty="0"/>
              <a:t>’ </a:t>
            </a:r>
            <a:r>
              <a:rPr lang="cy-GB" b="1" dirty="0" err="1"/>
              <a:t>Bunes</a:t>
            </a:r>
            <a:r>
              <a:rPr lang="cy-GB" b="1" dirty="0"/>
              <a:t> o 10 munud</a:t>
            </a:r>
            <a:endParaRPr lang="en-GB" dirty="0"/>
          </a:p>
          <a:p>
            <a:r>
              <a:rPr lang="cy-GB" sz="1500" dirty="0"/>
              <a:t>Nid oes angen PowerPoint ar gyfer y gyflwyniad yma ond fe fydd y gyflwyniad yn cael ei recordio.</a:t>
            </a:r>
            <a:endParaRPr lang="en-GB" sz="1500" dirty="0"/>
          </a:p>
          <a:p>
            <a:r>
              <a:rPr lang="cy-GB" sz="1500" dirty="0"/>
              <a:t>Mae defnydd siart </a:t>
            </a:r>
            <a:r>
              <a:rPr lang="cy-GB" sz="1500" dirty="0" err="1"/>
              <a:t>flip</a:t>
            </a:r>
            <a:r>
              <a:rPr lang="cy-GB" sz="1500" dirty="0"/>
              <a:t>, adnoddau, delweddau ag eitemau eraill yn ganiataol er mwyn cefnogi eich cyflwyniad. Fodd bynnag, ni fydd marciau yn cael eu colli pe baich yn dewis peidio defnyddio rhain.  (Bydd siart </a:t>
            </a:r>
            <a:r>
              <a:rPr lang="cy-GB" sz="1500" dirty="0" err="1"/>
              <a:t>flip</a:t>
            </a:r>
            <a:r>
              <a:rPr lang="cy-GB" sz="1500" dirty="0"/>
              <a:t> a </a:t>
            </a:r>
            <a:r>
              <a:rPr lang="cy-GB" sz="1500" dirty="0" err="1"/>
              <a:t>phens</a:t>
            </a:r>
            <a:r>
              <a:rPr lang="cy-GB" sz="1500" dirty="0"/>
              <a:t> ar gael i chi yn yr ystafell asesu). </a:t>
            </a:r>
            <a:endParaRPr lang="en-GB" sz="1500" dirty="0"/>
          </a:p>
          <a:p>
            <a:endParaRPr lang="en-GB" sz="1500" dirty="0"/>
          </a:p>
          <a:p>
            <a:r>
              <a:rPr lang="cy-GB" sz="1500" b="1" dirty="0"/>
              <a:t> </a:t>
            </a:r>
            <a:endParaRPr lang="en-GB" sz="1500" dirty="0"/>
          </a:p>
          <a:p>
            <a:endParaRPr lang="en-GB" dirty="0"/>
          </a:p>
        </p:txBody>
      </p:sp>
      <p:sp>
        <p:nvSpPr>
          <p:cNvPr id="4" name="Content Placeholder 3"/>
          <p:cNvSpPr>
            <a:spLocks noGrp="1"/>
          </p:cNvSpPr>
          <p:nvPr>
            <p:ph sz="half" idx="2"/>
          </p:nvPr>
        </p:nvSpPr>
        <p:spPr>
          <a:xfrm>
            <a:off x="4648200" y="1340768"/>
            <a:ext cx="4038600" cy="3708413"/>
          </a:xfrm>
        </p:spPr>
        <p:txBody>
          <a:bodyPr>
            <a:normAutofit lnSpcReduction="10000"/>
          </a:bodyPr>
          <a:lstStyle/>
          <a:p>
            <a:pPr marL="0" indent="0">
              <a:buNone/>
            </a:pPr>
            <a:r>
              <a:rPr lang="en-US" b="1" dirty="0" smtClean="0"/>
              <a:t>A </a:t>
            </a:r>
            <a:r>
              <a:rPr lang="en-US" b="1" dirty="0"/>
              <a:t>10 minute ‘Business Pitch’</a:t>
            </a:r>
            <a:endParaRPr lang="en-GB" dirty="0"/>
          </a:p>
          <a:p>
            <a:r>
              <a:rPr lang="en-US" sz="1500" dirty="0"/>
              <a:t>PowerPoint is </a:t>
            </a:r>
            <a:r>
              <a:rPr lang="en-US" sz="1500" b="1" dirty="0"/>
              <a:t>not required</a:t>
            </a:r>
            <a:r>
              <a:rPr lang="en-US" sz="1500" dirty="0"/>
              <a:t> but the presentation will be recorded. </a:t>
            </a:r>
            <a:endParaRPr lang="en-GB" sz="1500" dirty="0"/>
          </a:p>
          <a:p>
            <a:endParaRPr lang="en-GB" sz="1050" dirty="0"/>
          </a:p>
          <a:p>
            <a:r>
              <a:rPr lang="en-US" sz="1500" dirty="0"/>
              <a:t>The use of a flip chart, resources, images or other items are permitted in order to support your presentation. However, marks will not be deducted if you decide not to include these.   </a:t>
            </a:r>
            <a:endParaRPr lang="en-GB" sz="1500" dirty="0"/>
          </a:p>
          <a:p>
            <a:r>
              <a:rPr lang="en-US" sz="1500" i="1" dirty="0"/>
              <a:t>(A flip chart and pens will be available in the assessment room)</a:t>
            </a:r>
            <a:endParaRPr lang="en-GB" sz="1500" dirty="0"/>
          </a:p>
          <a:p>
            <a:endParaRPr lang="en-GB" dirty="0"/>
          </a:p>
        </p:txBody>
      </p:sp>
    </p:spTree>
    <p:extLst>
      <p:ext uri="{BB962C8B-B14F-4D97-AF65-F5344CB8AC3E}">
        <p14:creationId xmlns:p14="http://schemas.microsoft.com/office/powerpoint/2010/main" val="124890738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Rhan</a:t>
            </a:r>
            <a:r>
              <a:rPr lang="en-GB" b="1" dirty="0" smtClean="0"/>
              <a:t> 2/Part 2</a:t>
            </a:r>
            <a:endParaRPr lang="en-GB" b="1" dirty="0"/>
          </a:p>
        </p:txBody>
      </p:sp>
      <p:sp>
        <p:nvSpPr>
          <p:cNvPr id="3" name="Content Placeholder 2"/>
          <p:cNvSpPr>
            <a:spLocks noGrp="1"/>
          </p:cNvSpPr>
          <p:nvPr>
            <p:ph sz="half" idx="1"/>
          </p:nvPr>
        </p:nvSpPr>
        <p:spPr>
          <a:xfrm>
            <a:off x="457200" y="1767902"/>
            <a:ext cx="4038600" cy="3281279"/>
          </a:xfrm>
        </p:spPr>
        <p:txBody>
          <a:bodyPr>
            <a:normAutofit fontScale="77500" lnSpcReduction="20000"/>
          </a:bodyPr>
          <a:lstStyle/>
          <a:p>
            <a:pPr marL="0" indent="0">
              <a:buNone/>
            </a:pPr>
            <a:r>
              <a:rPr lang="cy-GB" b="1" dirty="0" smtClean="0"/>
              <a:t>Cynllun Busnes</a:t>
            </a:r>
            <a:endParaRPr lang="en-GB" dirty="0"/>
          </a:p>
          <a:p>
            <a:pPr marL="0" indent="0">
              <a:buNone/>
            </a:pPr>
            <a:r>
              <a:rPr lang="cy-GB" dirty="0"/>
              <a:t>2 </a:t>
            </a:r>
            <a:r>
              <a:rPr lang="cy-GB" dirty="0" smtClean="0"/>
              <a:t>rhan – 3000 o eiriau</a:t>
            </a:r>
            <a:endParaRPr lang="en-GB" dirty="0"/>
          </a:p>
          <a:p>
            <a:r>
              <a:rPr lang="cy-GB" b="1" dirty="0"/>
              <a:t> </a:t>
            </a:r>
            <a:r>
              <a:rPr lang="cy-GB" b="1" dirty="0" smtClean="0"/>
              <a:t>Rhan </a:t>
            </a:r>
            <a:r>
              <a:rPr lang="cy-GB" b="1" dirty="0"/>
              <a:t>1</a:t>
            </a:r>
            <a:r>
              <a:rPr lang="cy-GB" dirty="0"/>
              <a:t>: </a:t>
            </a:r>
            <a:r>
              <a:rPr lang="cy-GB" b="1" dirty="0"/>
              <a:t>Cynllun Busnes </a:t>
            </a:r>
            <a:r>
              <a:rPr lang="cy-GB" dirty="0"/>
              <a:t>o’ch syniad gan gynnwys </a:t>
            </a:r>
            <a:r>
              <a:rPr lang="cy-GB" b="1" dirty="0"/>
              <a:t>rhesymau dros eich dewis a chysylltiadau i ddatblygiad blynyddoedd cynnar </a:t>
            </a:r>
            <a:r>
              <a:rPr lang="cy-GB" dirty="0"/>
              <a:t>(Bydd esiamplau a thempledi yn cael eu darparu a thrafod yn ystod darlithoedd).</a:t>
            </a:r>
            <a:endParaRPr lang="en-GB" dirty="0"/>
          </a:p>
          <a:p>
            <a:endParaRPr lang="en-GB" dirty="0"/>
          </a:p>
        </p:txBody>
      </p:sp>
      <p:sp>
        <p:nvSpPr>
          <p:cNvPr id="4" name="Content Placeholder 3"/>
          <p:cNvSpPr>
            <a:spLocks noGrp="1"/>
          </p:cNvSpPr>
          <p:nvPr>
            <p:ph sz="half" idx="2"/>
          </p:nvPr>
        </p:nvSpPr>
        <p:spPr>
          <a:xfrm>
            <a:off x="4648200" y="1779145"/>
            <a:ext cx="4038600" cy="3270036"/>
          </a:xfrm>
        </p:spPr>
        <p:txBody>
          <a:bodyPr>
            <a:normAutofit fontScale="77500" lnSpcReduction="20000"/>
          </a:bodyPr>
          <a:lstStyle/>
          <a:p>
            <a:pPr marL="0" indent="0">
              <a:buNone/>
            </a:pPr>
            <a:r>
              <a:rPr lang="en-US" b="1" dirty="0"/>
              <a:t>Business Plan</a:t>
            </a:r>
            <a:endParaRPr lang="en-GB" dirty="0"/>
          </a:p>
          <a:p>
            <a:pPr marL="0" indent="0">
              <a:buNone/>
            </a:pPr>
            <a:r>
              <a:rPr lang="en-US" dirty="0"/>
              <a:t>2 </a:t>
            </a:r>
            <a:r>
              <a:rPr lang="en-US" dirty="0" smtClean="0"/>
              <a:t>parts – 3000 words</a:t>
            </a:r>
            <a:endParaRPr lang="en-GB" dirty="0"/>
          </a:p>
          <a:p>
            <a:r>
              <a:rPr lang="en-US" b="1" dirty="0"/>
              <a:t>Part 1</a:t>
            </a:r>
            <a:r>
              <a:rPr lang="en-US" dirty="0"/>
              <a:t>: A </a:t>
            </a:r>
            <a:r>
              <a:rPr lang="en-US" b="1" dirty="0"/>
              <a:t>Business Plan </a:t>
            </a:r>
            <a:r>
              <a:rPr lang="en-US" dirty="0"/>
              <a:t>of your chosen concept/idea to include </a:t>
            </a:r>
            <a:r>
              <a:rPr lang="en-US" b="1" dirty="0"/>
              <a:t>reasons for your choice with links to early childhood development</a:t>
            </a:r>
            <a:r>
              <a:rPr lang="en-US" dirty="0"/>
              <a:t>. (Exemplars will be provided and discussed during lectures).  </a:t>
            </a:r>
            <a:endParaRPr lang="en-GB" dirty="0"/>
          </a:p>
          <a:p>
            <a:endParaRPr lang="en-GB" dirty="0"/>
          </a:p>
        </p:txBody>
      </p:sp>
    </p:spTree>
    <p:extLst>
      <p:ext uri="{BB962C8B-B14F-4D97-AF65-F5344CB8AC3E}">
        <p14:creationId xmlns:p14="http://schemas.microsoft.com/office/powerpoint/2010/main" val="10750244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Rhan</a:t>
            </a:r>
            <a:r>
              <a:rPr lang="en-GB" b="1" dirty="0" smtClean="0"/>
              <a:t> 2/Part 2</a:t>
            </a:r>
            <a:endParaRPr lang="en-GB" b="1" dirty="0"/>
          </a:p>
        </p:txBody>
      </p:sp>
      <p:sp>
        <p:nvSpPr>
          <p:cNvPr id="3" name="Content Placeholder 2"/>
          <p:cNvSpPr>
            <a:spLocks noGrp="1"/>
          </p:cNvSpPr>
          <p:nvPr>
            <p:ph sz="half" idx="1"/>
          </p:nvPr>
        </p:nvSpPr>
        <p:spPr/>
        <p:txBody>
          <a:bodyPr>
            <a:normAutofit fontScale="92500" lnSpcReduction="20000"/>
          </a:bodyPr>
          <a:lstStyle/>
          <a:p>
            <a:r>
              <a:rPr lang="cy-GB" b="1" dirty="0"/>
              <a:t>Rhan 2</a:t>
            </a:r>
            <a:r>
              <a:rPr lang="cy-GB" dirty="0"/>
              <a:t>: Dadansoddiad beirniadol o effaith a photensial eich cynllun busnes/syniad o’ch dewis ar ddatblygiad plant ifanc gan gynnwys </a:t>
            </a:r>
            <a:r>
              <a:rPr lang="cy-GB" dirty="0" err="1"/>
              <a:t>adfyfyriad</a:t>
            </a:r>
            <a:r>
              <a:rPr lang="cy-GB" dirty="0"/>
              <a:t> beirniadol o’r syniad i gymharu a beth sydd ar gael i blant ifanc yn barod.    </a:t>
            </a:r>
            <a:endParaRPr lang="en-GB" dirty="0"/>
          </a:p>
          <a:p>
            <a:r>
              <a:rPr lang="cy-GB" dirty="0"/>
              <a:t> </a:t>
            </a:r>
            <a:endParaRPr lang="en-GB" dirty="0"/>
          </a:p>
        </p:txBody>
      </p:sp>
      <p:sp>
        <p:nvSpPr>
          <p:cNvPr id="4" name="Content Placeholder 3"/>
          <p:cNvSpPr>
            <a:spLocks noGrp="1"/>
          </p:cNvSpPr>
          <p:nvPr>
            <p:ph sz="half" idx="2"/>
          </p:nvPr>
        </p:nvSpPr>
        <p:spPr/>
        <p:txBody>
          <a:bodyPr>
            <a:normAutofit fontScale="92500" lnSpcReduction="20000"/>
          </a:bodyPr>
          <a:lstStyle/>
          <a:p>
            <a:pPr marL="0" indent="0">
              <a:buNone/>
            </a:pPr>
            <a:r>
              <a:rPr lang="en-US" b="1" dirty="0" smtClean="0"/>
              <a:t>Part </a:t>
            </a:r>
            <a:r>
              <a:rPr lang="en-US" b="1" dirty="0"/>
              <a:t>2:</a:t>
            </a:r>
            <a:r>
              <a:rPr lang="en-US" dirty="0"/>
              <a:t> A critical analysis of the potential impact of your business plan/chosen concept on the development of young children to include critical reflection of your concept compared with what is currently available or accessible to young children.  </a:t>
            </a:r>
            <a:endParaRPr lang="en-GB" dirty="0"/>
          </a:p>
          <a:p>
            <a:endParaRPr lang="en-GB" dirty="0"/>
          </a:p>
          <a:p>
            <a:endParaRPr lang="en-GB" dirty="0"/>
          </a:p>
        </p:txBody>
      </p:sp>
    </p:spTree>
    <p:extLst>
      <p:ext uri="{BB962C8B-B14F-4D97-AF65-F5344CB8AC3E}">
        <p14:creationId xmlns:p14="http://schemas.microsoft.com/office/powerpoint/2010/main" val="4246924578"/>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Rhan</a:t>
            </a:r>
            <a:r>
              <a:rPr lang="en-GB" b="1" dirty="0" smtClean="0"/>
              <a:t> 2/Part 2</a:t>
            </a:r>
            <a:endParaRPr lang="en-GB" b="1" dirty="0"/>
          </a:p>
        </p:txBody>
      </p:sp>
      <p:sp>
        <p:nvSpPr>
          <p:cNvPr id="3" name="Content Placeholder 2"/>
          <p:cNvSpPr>
            <a:spLocks noGrp="1"/>
          </p:cNvSpPr>
          <p:nvPr>
            <p:ph sz="half" idx="1"/>
          </p:nvPr>
        </p:nvSpPr>
        <p:spPr>
          <a:xfrm>
            <a:off x="457200" y="1412776"/>
            <a:ext cx="4038600" cy="3636405"/>
          </a:xfrm>
        </p:spPr>
        <p:txBody>
          <a:bodyPr>
            <a:normAutofit fontScale="77500" lnSpcReduction="20000"/>
          </a:bodyPr>
          <a:lstStyle/>
          <a:p>
            <a:r>
              <a:rPr lang="cy-GB" sz="2400" dirty="0"/>
              <a:t>Rhaid eich bod yn darparu tystiolaeth o ddarllen ac ymchwil eang a sicrhau bod eich gwaith yn dilyn gofynion academaidd y Brifysgol gan gynnwys defnydd cywir o gyfeirnodi. </a:t>
            </a:r>
            <a:r>
              <a:rPr lang="cy-GB" sz="2400" b="1" dirty="0"/>
              <a:t>Bydd disgwyl gweld arddull ysgrifennu academaidd a ffurfiol yn Rhan 2 o’r Cynllun Busnes.</a:t>
            </a:r>
            <a:endParaRPr lang="en-GB" sz="2400" b="1" dirty="0"/>
          </a:p>
          <a:p>
            <a:r>
              <a:rPr lang="cy-GB" sz="2400" dirty="0"/>
              <a:t> Sicrhewch bod eich gwaith yn cynnwys </a:t>
            </a:r>
            <a:r>
              <a:rPr lang="cy-GB" sz="2400" b="1" dirty="0"/>
              <a:t>rhestr cyfeirnodi </a:t>
            </a:r>
            <a:r>
              <a:rPr lang="cy-GB" sz="2400" dirty="0"/>
              <a:t>ar ddiwedd eich Cynllun Busnes sydd yn cynnwys cyfeiriadau o Rhan 1 a Rhan 2 o’r brosiect.</a:t>
            </a:r>
            <a:endParaRPr lang="en-GB" sz="2400" dirty="0"/>
          </a:p>
          <a:p>
            <a:endParaRPr lang="en-GB" sz="2000" dirty="0"/>
          </a:p>
          <a:p>
            <a:endParaRPr lang="en-GB" sz="2000" dirty="0"/>
          </a:p>
          <a:p>
            <a:endParaRPr lang="en-GB" dirty="0"/>
          </a:p>
        </p:txBody>
      </p:sp>
      <p:sp>
        <p:nvSpPr>
          <p:cNvPr id="4" name="Content Placeholder 3"/>
          <p:cNvSpPr>
            <a:spLocks noGrp="1"/>
          </p:cNvSpPr>
          <p:nvPr>
            <p:ph sz="half" idx="2"/>
          </p:nvPr>
        </p:nvSpPr>
        <p:spPr>
          <a:xfrm>
            <a:off x="4648200" y="1124744"/>
            <a:ext cx="4038600" cy="3924437"/>
          </a:xfrm>
        </p:spPr>
        <p:txBody>
          <a:bodyPr>
            <a:noAutofit/>
          </a:bodyPr>
          <a:lstStyle/>
          <a:p>
            <a:r>
              <a:rPr lang="en-GB" sz="2000" dirty="0"/>
              <a:t>You must provide evidence of wide and extended reading and research and ensure that your work follows the University’s academic requirements including the use of correct referencing. </a:t>
            </a:r>
            <a:r>
              <a:rPr lang="en-GB" sz="2000" b="1" dirty="0"/>
              <a:t>In Part 2 of this Business Plan, a formal academic writing style is expected. </a:t>
            </a:r>
          </a:p>
          <a:p>
            <a:r>
              <a:rPr lang="cy-GB" sz="2000" dirty="0" err="1"/>
              <a:t>Ensure</a:t>
            </a:r>
            <a:r>
              <a:rPr lang="cy-GB" sz="2000" dirty="0"/>
              <a:t> </a:t>
            </a:r>
            <a:r>
              <a:rPr lang="cy-GB" sz="2000" dirty="0" err="1"/>
              <a:t>that</a:t>
            </a:r>
            <a:r>
              <a:rPr lang="cy-GB" sz="2000" dirty="0"/>
              <a:t> </a:t>
            </a:r>
            <a:r>
              <a:rPr lang="cy-GB" sz="2000" dirty="0" err="1"/>
              <a:t>your</a:t>
            </a:r>
            <a:r>
              <a:rPr lang="cy-GB" sz="2000" dirty="0"/>
              <a:t> </a:t>
            </a:r>
            <a:r>
              <a:rPr lang="cy-GB" sz="2000" dirty="0" err="1"/>
              <a:t>work</a:t>
            </a:r>
            <a:r>
              <a:rPr lang="cy-GB" sz="2000" dirty="0"/>
              <a:t> </a:t>
            </a:r>
            <a:r>
              <a:rPr lang="cy-GB" sz="2000" dirty="0" err="1"/>
              <a:t>includes</a:t>
            </a:r>
            <a:r>
              <a:rPr lang="cy-GB" sz="2000" dirty="0"/>
              <a:t> a </a:t>
            </a:r>
            <a:r>
              <a:rPr lang="cy-GB" sz="2000" b="1" dirty="0" err="1"/>
              <a:t>reference</a:t>
            </a:r>
            <a:r>
              <a:rPr lang="cy-GB" sz="2000" b="1" dirty="0"/>
              <a:t> </a:t>
            </a:r>
            <a:r>
              <a:rPr lang="cy-GB" sz="2000" b="1" dirty="0" err="1"/>
              <a:t>list</a:t>
            </a:r>
            <a:r>
              <a:rPr lang="cy-GB" sz="2000" b="1" dirty="0"/>
              <a:t> </a:t>
            </a:r>
            <a:r>
              <a:rPr lang="cy-GB" sz="2000" dirty="0"/>
              <a:t>at the </a:t>
            </a:r>
            <a:r>
              <a:rPr lang="cy-GB" sz="2000" dirty="0" err="1"/>
              <a:t>end</a:t>
            </a:r>
            <a:r>
              <a:rPr lang="cy-GB" sz="2000" dirty="0"/>
              <a:t> of </a:t>
            </a:r>
            <a:r>
              <a:rPr lang="cy-GB" sz="2000" dirty="0" err="1"/>
              <a:t>your</a:t>
            </a:r>
            <a:r>
              <a:rPr lang="cy-GB" sz="2000" dirty="0"/>
              <a:t> </a:t>
            </a:r>
            <a:r>
              <a:rPr lang="cy-GB" sz="2000" dirty="0" err="1"/>
              <a:t>Business</a:t>
            </a:r>
            <a:r>
              <a:rPr lang="cy-GB" sz="2000" dirty="0"/>
              <a:t> Plan </a:t>
            </a:r>
            <a:r>
              <a:rPr lang="cy-GB" sz="2000" dirty="0" err="1"/>
              <a:t>which</a:t>
            </a:r>
            <a:r>
              <a:rPr lang="cy-GB" sz="2000" dirty="0"/>
              <a:t> </a:t>
            </a:r>
            <a:r>
              <a:rPr lang="cy-GB" sz="2000" dirty="0" err="1"/>
              <a:t>includes</a:t>
            </a:r>
            <a:r>
              <a:rPr lang="cy-GB" sz="2000" dirty="0"/>
              <a:t> </a:t>
            </a:r>
            <a:r>
              <a:rPr lang="cy-GB" sz="2000" dirty="0" err="1"/>
              <a:t>references</a:t>
            </a:r>
            <a:r>
              <a:rPr lang="cy-GB" sz="2000" dirty="0"/>
              <a:t> </a:t>
            </a:r>
            <a:r>
              <a:rPr lang="cy-GB" sz="2000" dirty="0" err="1"/>
              <a:t>from</a:t>
            </a:r>
            <a:r>
              <a:rPr lang="cy-GB" sz="2000" dirty="0"/>
              <a:t> </a:t>
            </a:r>
            <a:r>
              <a:rPr lang="cy-GB" sz="2000" dirty="0" err="1"/>
              <a:t>Parts</a:t>
            </a:r>
            <a:r>
              <a:rPr lang="cy-GB" sz="2000" dirty="0"/>
              <a:t> 1 </a:t>
            </a:r>
            <a:r>
              <a:rPr lang="cy-GB" sz="2000" dirty="0" err="1"/>
              <a:t>and</a:t>
            </a:r>
            <a:r>
              <a:rPr lang="cy-GB" sz="2000" dirty="0"/>
              <a:t> 2 of </a:t>
            </a:r>
            <a:r>
              <a:rPr lang="cy-GB" sz="2000" dirty="0" err="1"/>
              <a:t>this</a:t>
            </a:r>
            <a:r>
              <a:rPr lang="cy-GB" sz="2000" dirty="0"/>
              <a:t> project.   </a:t>
            </a:r>
            <a:endParaRPr lang="en-GB" sz="2000" dirty="0"/>
          </a:p>
          <a:p>
            <a:endParaRPr lang="en-GB" sz="2000" dirty="0"/>
          </a:p>
        </p:txBody>
      </p:sp>
    </p:spTree>
    <p:extLst>
      <p:ext uri="{BB962C8B-B14F-4D97-AF65-F5344CB8AC3E}">
        <p14:creationId xmlns:p14="http://schemas.microsoft.com/office/powerpoint/2010/main" val="3662550575"/>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dirty="0"/>
              <a:t>Pwyntiau i'w </a:t>
            </a:r>
            <a:r>
              <a:rPr lang="cy-GB" b="1" dirty="0" err="1" smtClean="0"/>
              <a:t>gofio</a:t>
            </a:r>
            <a:r>
              <a:rPr lang="cy-GB" b="1" dirty="0" smtClean="0"/>
              <a:t>/                              </a:t>
            </a:r>
            <a:r>
              <a:rPr lang="en-GB" b="1" dirty="0" smtClean="0"/>
              <a:t>Points to remember</a:t>
            </a:r>
            <a:endParaRPr lang="en-GB" b="1" dirty="0"/>
          </a:p>
        </p:txBody>
      </p:sp>
      <p:sp>
        <p:nvSpPr>
          <p:cNvPr id="3" name="Content Placeholder 2"/>
          <p:cNvSpPr>
            <a:spLocks noGrp="1"/>
          </p:cNvSpPr>
          <p:nvPr>
            <p:ph sz="half" idx="1"/>
          </p:nvPr>
        </p:nvSpPr>
        <p:spPr>
          <a:xfrm>
            <a:off x="457200" y="1745418"/>
            <a:ext cx="4038600" cy="3303764"/>
          </a:xfrm>
        </p:spPr>
        <p:txBody>
          <a:bodyPr>
            <a:normAutofit fontScale="70000" lnSpcReduction="20000"/>
          </a:bodyPr>
          <a:lstStyle/>
          <a:p>
            <a:r>
              <a:rPr lang="en-GB" dirty="0" err="1" smtClean="0"/>
              <a:t>Eich</a:t>
            </a:r>
            <a:r>
              <a:rPr lang="en-GB" dirty="0" smtClean="0"/>
              <a:t> ‘pitch’ - 10 </a:t>
            </a:r>
            <a:r>
              <a:rPr lang="en-GB" dirty="0" err="1"/>
              <a:t>munud</a:t>
            </a:r>
            <a:r>
              <a:rPr lang="en-GB" dirty="0"/>
              <a:t> </a:t>
            </a:r>
            <a:r>
              <a:rPr lang="en-GB" dirty="0" err="1"/>
              <a:t>yn</a:t>
            </a:r>
            <a:r>
              <a:rPr lang="en-GB" dirty="0"/>
              <a:t> </a:t>
            </a:r>
            <a:r>
              <a:rPr lang="en-GB" dirty="0" err="1" smtClean="0"/>
              <a:t>cyflwyno</a:t>
            </a:r>
            <a:r>
              <a:rPr lang="en-GB" dirty="0" smtClean="0"/>
              <a:t> </a:t>
            </a:r>
            <a:r>
              <a:rPr lang="en-GB" dirty="0" err="1"/>
              <a:t>eich</a:t>
            </a:r>
            <a:r>
              <a:rPr lang="en-GB" dirty="0"/>
              <a:t> </a:t>
            </a:r>
            <a:r>
              <a:rPr lang="en-GB" dirty="0" err="1" smtClean="0"/>
              <a:t>syniad</a:t>
            </a:r>
            <a:r>
              <a:rPr lang="en-GB" dirty="0" smtClean="0"/>
              <a:t> – </a:t>
            </a:r>
            <a:r>
              <a:rPr lang="en-GB" dirty="0" err="1" smtClean="0"/>
              <a:t>gan</a:t>
            </a:r>
            <a:r>
              <a:rPr lang="en-GB" dirty="0" smtClean="0"/>
              <a:t> </a:t>
            </a:r>
            <a:r>
              <a:rPr lang="en-GB" dirty="0" err="1" smtClean="0"/>
              <a:t>ystyried</a:t>
            </a:r>
            <a:r>
              <a:rPr lang="en-GB" dirty="0" smtClean="0"/>
              <a:t> </a:t>
            </a:r>
            <a:r>
              <a:rPr lang="en-GB" dirty="0" err="1" smtClean="0"/>
              <a:t>elfennau</a:t>
            </a:r>
            <a:r>
              <a:rPr lang="en-GB" dirty="0" smtClean="0"/>
              <a:t> </a:t>
            </a:r>
            <a:r>
              <a:rPr lang="en-GB" dirty="0" err="1" smtClean="0"/>
              <a:t>blynyddoedd</a:t>
            </a:r>
            <a:r>
              <a:rPr lang="en-GB" dirty="0" smtClean="0"/>
              <a:t> </a:t>
            </a:r>
            <a:r>
              <a:rPr lang="en-GB" dirty="0" err="1" smtClean="0"/>
              <a:t>cynnar</a:t>
            </a:r>
            <a:r>
              <a:rPr lang="en-GB" dirty="0" smtClean="0"/>
              <a:t>, </a:t>
            </a:r>
            <a:r>
              <a:rPr lang="en-GB" dirty="0" err="1" smtClean="0"/>
              <a:t>marchnata</a:t>
            </a:r>
            <a:r>
              <a:rPr lang="en-GB" dirty="0" smtClean="0"/>
              <a:t> ac </a:t>
            </a:r>
            <a:r>
              <a:rPr lang="en-GB" dirty="0" err="1" smtClean="0"/>
              <a:t>ariannol</a:t>
            </a:r>
            <a:endParaRPr lang="en-GB" dirty="0" smtClean="0"/>
          </a:p>
          <a:p>
            <a:r>
              <a:rPr lang="en-GB" dirty="0" err="1" smtClean="0"/>
              <a:t>Eich</a:t>
            </a:r>
            <a:r>
              <a:rPr lang="en-GB" dirty="0" smtClean="0"/>
              <a:t> Cynllun </a:t>
            </a:r>
            <a:r>
              <a:rPr lang="en-GB" dirty="0" err="1" smtClean="0"/>
              <a:t>Busnes</a:t>
            </a:r>
            <a:r>
              <a:rPr lang="en-GB" dirty="0" smtClean="0"/>
              <a:t> – 3000 o </a:t>
            </a:r>
            <a:r>
              <a:rPr lang="en-GB" dirty="0" err="1" smtClean="0"/>
              <a:t>eiriau</a:t>
            </a:r>
            <a:r>
              <a:rPr lang="en-GB" dirty="0" smtClean="0"/>
              <a:t>, </a:t>
            </a:r>
            <a:r>
              <a:rPr lang="en-GB" dirty="0" err="1" smtClean="0"/>
              <a:t>mewn</a:t>
            </a:r>
            <a:r>
              <a:rPr lang="en-GB" dirty="0" smtClean="0"/>
              <a:t> 2 </a:t>
            </a:r>
            <a:r>
              <a:rPr lang="en-GB" dirty="0" err="1" smtClean="0"/>
              <a:t>rhan</a:t>
            </a:r>
            <a:r>
              <a:rPr lang="en-GB" dirty="0" smtClean="0"/>
              <a:t> </a:t>
            </a:r>
            <a:r>
              <a:rPr lang="en-GB" dirty="0" err="1" smtClean="0"/>
              <a:t>gan</a:t>
            </a:r>
            <a:r>
              <a:rPr lang="en-GB" dirty="0" smtClean="0"/>
              <a:t> </a:t>
            </a:r>
            <a:r>
              <a:rPr lang="en-GB" dirty="0" err="1" smtClean="0"/>
              <a:t>esbonio’r</a:t>
            </a:r>
            <a:r>
              <a:rPr lang="en-GB" dirty="0" smtClean="0"/>
              <a:t> </a:t>
            </a:r>
            <a:r>
              <a:rPr lang="en-GB" dirty="0" err="1" smtClean="0"/>
              <a:t>syniad</a:t>
            </a:r>
            <a:r>
              <a:rPr lang="en-GB" dirty="0" smtClean="0"/>
              <a:t> </a:t>
            </a:r>
            <a:r>
              <a:rPr lang="en-GB" dirty="0" err="1" smtClean="0"/>
              <a:t>yn</a:t>
            </a:r>
            <a:r>
              <a:rPr lang="en-GB" dirty="0" smtClean="0"/>
              <a:t> </a:t>
            </a:r>
            <a:r>
              <a:rPr lang="en-GB" dirty="0" err="1" smtClean="0"/>
              <a:t>glir</a:t>
            </a:r>
            <a:r>
              <a:rPr lang="en-GB" dirty="0" smtClean="0"/>
              <a:t> ac </a:t>
            </a:r>
            <a:r>
              <a:rPr lang="en-GB" dirty="0" err="1" smtClean="0"/>
              <a:t>ystyried</a:t>
            </a:r>
            <a:r>
              <a:rPr lang="en-GB" dirty="0" smtClean="0"/>
              <a:t> y </a:t>
            </a:r>
            <a:r>
              <a:rPr lang="en-GB" dirty="0" err="1" smtClean="0"/>
              <a:t>gysylltiad</a:t>
            </a:r>
            <a:r>
              <a:rPr lang="en-GB" dirty="0" smtClean="0"/>
              <a:t> a </a:t>
            </a:r>
            <a:r>
              <a:rPr lang="en-GB" dirty="0" err="1" smtClean="0"/>
              <a:t>blynyddoedd</a:t>
            </a:r>
            <a:r>
              <a:rPr lang="en-GB" dirty="0" smtClean="0"/>
              <a:t> </a:t>
            </a:r>
            <a:r>
              <a:rPr lang="en-GB" dirty="0" err="1" smtClean="0"/>
              <a:t>cynnar</a:t>
            </a:r>
            <a:r>
              <a:rPr lang="en-GB" dirty="0" smtClean="0"/>
              <a:t> a </a:t>
            </a:r>
            <a:r>
              <a:rPr lang="en-GB" dirty="0" err="1" smtClean="0"/>
              <a:t>dadansoddiad</a:t>
            </a:r>
            <a:r>
              <a:rPr lang="en-GB" dirty="0" smtClean="0"/>
              <a:t> </a:t>
            </a:r>
            <a:r>
              <a:rPr lang="en-GB" dirty="0" err="1" smtClean="0"/>
              <a:t>beirniadol</a:t>
            </a:r>
            <a:r>
              <a:rPr lang="en-GB" dirty="0" smtClean="0"/>
              <a:t>.  </a:t>
            </a:r>
            <a:endParaRPr lang="en-GB" dirty="0" smtClean="0"/>
          </a:p>
          <a:p>
            <a:pPr marL="0" indent="0" algn="ctr">
              <a:buNone/>
            </a:pPr>
            <a:r>
              <a:rPr lang="en-GB" b="1" dirty="0" smtClean="0"/>
              <a:t>POB LWC a MWYNHEWCH</a:t>
            </a:r>
            <a:endParaRPr lang="en-GB" b="1" dirty="0"/>
          </a:p>
          <a:p>
            <a:endParaRPr lang="en-GB" dirty="0"/>
          </a:p>
        </p:txBody>
      </p:sp>
      <p:sp>
        <p:nvSpPr>
          <p:cNvPr id="4" name="Content Placeholder 3"/>
          <p:cNvSpPr>
            <a:spLocks noGrp="1"/>
          </p:cNvSpPr>
          <p:nvPr>
            <p:ph sz="half" idx="2"/>
          </p:nvPr>
        </p:nvSpPr>
        <p:spPr>
          <a:xfrm>
            <a:off x="4648200" y="1700447"/>
            <a:ext cx="4038600" cy="3348734"/>
          </a:xfrm>
        </p:spPr>
        <p:txBody>
          <a:bodyPr>
            <a:normAutofit fontScale="70000" lnSpcReduction="20000"/>
          </a:bodyPr>
          <a:lstStyle/>
          <a:p>
            <a:r>
              <a:rPr lang="en-GB" dirty="0" smtClean="0"/>
              <a:t>Your ‘pitch’ – 10 minutes to present your idea – considering early years, marketing and financial aspects.</a:t>
            </a:r>
          </a:p>
          <a:p>
            <a:r>
              <a:rPr lang="en-GB" dirty="0" smtClean="0"/>
              <a:t>Your Business Plan – 3000 words in two parts, explaining your idea clearly and considering the links with early years and a critical analysis.   </a:t>
            </a:r>
            <a:endParaRPr lang="en-GB" dirty="0" smtClean="0"/>
          </a:p>
          <a:p>
            <a:pPr marL="0" indent="0" algn="ctr">
              <a:buNone/>
            </a:pPr>
            <a:r>
              <a:rPr lang="en-GB" b="1" dirty="0" smtClean="0"/>
              <a:t>GOOD LUCK and ENJOY</a:t>
            </a:r>
            <a:r>
              <a:rPr lang="en-GB" b="1" dirty="0" smtClean="0"/>
              <a:t> </a:t>
            </a:r>
            <a:endParaRPr lang="en-GB" b="1" dirty="0"/>
          </a:p>
        </p:txBody>
      </p:sp>
    </p:spTree>
    <p:extLst>
      <p:ext uri="{BB962C8B-B14F-4D97-AF65-F5344CB8AC3E}">
        <p14:creationId xmlns:p14="http://schemas.microsoft.com/office/powerpoint/2010/main" val="1702086517"/>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smtClean="0"/>
              <a:t>Rhestr</a:t>
            </a:r>
            <a:r>
              <a:rPr lang="en-GB" dirty="0" smtClean="0"/>
              <a:t> </a:t>
            </a:r>
            <a:r>
              <a:rPr lang="en-GB" dirty="0" err="1" smtClean="0"/>
              <a:t>cyferinodi</a:t>
            </a:r>
            <a:r>
              <a:rPr lang="en-GB" dirty="0" smtClean="0"/>
              <a:t/>
            </a:r>
            <a:br>
              <a:rPr lang="en-GB" dirty="0" smtClean="0"/>
            </a:br>
            <a:r>
              <a:rPr lang="en-GB" dirty="0" smtClean="0"/>
              <a:t>Reference list</a:t>
            </a:r>
            <a:endParaRPr lang="en-GB" dirty="0"/>
          </a:p>
        </p:txBody>
      </p:sp>
      <p:sp>
        <p:nvSpPr>
          <p:cNvPr id="6" name="Content Placeholder 5"/>
          <p:cNvSpPr>
            <a:spLocks noGrp="1"/>
          </p:cNvSpPr>
          <p:nvPr>
            <p:ph idx="1"/>
          </p:nvPr>
        </p:nvSpPr>
        <p:spPr/>
        <p:txBody>
          <a:bodyPr>
            <a:normAutofit fontScale="47500" lnSpcReduction="20000"/>
          </a:bodyPr>
          <a:lstStyle/>
          <a:p>
            <a:pPr marL="0" indent="0">
              <a:buNone/>
            </a:pPr>
            <a:r>
              <a:rPr lang="en-GB" sz="3400" dirty="0" err="1"/>
              <a:t>Bacigalupo</a:t>
            </a:r>
            <a:r>
              <a:rPr lang="en-GB" sz="3400" dirty="0"/>
              <a:t>, M., </a:t>
            </a:r>
            <a:r>
              <a:rPr lang="en-GB" sz="3400" dirty="0" err="1"/>
              <a:t>Kampylis</a:t>
            </a:r>
            <a:r>
              <a:rPr lang="en-GB" sz="3400" dirty="0"/>
              <a:t>, P., </a:t>
            </a:r>
            <a:r>
              <a:rPr lang="en-GB" sz="3400" dirty="0" err="1"/>
              <a:t>Punie</a:t>
            </a:r>
            <a:r>
              <a:rPr lang="en-GB" sz="3400" dirty="0"/>
              <a:t>, Y., &amp; Brande, G. (2016). </a:t>
            </a:r>
            <a:r>
              <a:rPr lang="en-GB" sz="3400" dirty="0" err="1"/>
              <a:t>EntreComp</a:t>
            </a:r>
            <a:r>
              <a:rPr lang="en-GB" sz="3400" dirty="0"/>
              <a:t>: The Entrepreneurship Competence Framework. https://doi.org/10.2791/593884</a:t>
            </a:r>
          </a:p>
          <a:p>
            <a:pPr marL="0" indent="0">
              <a:buNone/>
            </a:pPr>
            <a:r>
              <a:rPr lang="en-GB" sz="3400" dirty="0" err="1"/>
              <a:t>Berends</a:t>
            </a:r>
            <a:r>
              <a:rPr lang="en-GB" sz="3400" dirty="0"/>
              <a:t>, H., </a:t>
            </a:r>
            <a:r>
              <a:rPr lang="en-GB" sz="3400" dirty="0" err="1"/>
              <a:t>Jelinek</a:t>
            </a:r>
            <a:r>
              <a:rPr lang="en-GB" sz="3400" dirty="0"/>
              <a:t>, M., </a:t>
            </a:r>
            <a:r>
              <a:rPr lang="en-GB" sz="3400" dirty="0" err="1"/>
              <a:t>Reymen</a:t>
            </a:r>
            <a:r>
              <a:rPr lang="en-GB" sz="3400" dirty="0"/>
              <a:t>, I., &amp; </a:t>
            </a:r>
            <a:r>
              <a:rPr lang="en-GB" sz="3400" dirty="0" err="1"/>
              <a:t>Stultiëns</a:t>
            </a:r>
            <a:r>
              <a:rPr lang="en-GB" sz="3400" dirty="0"/>
              <a:t>, R. (2014). Product innovation processes in small firms: Combining entrepreneurial effectuation and managerial causation. Journal of Product Innovation Management, 31(3), 616–635.</a:t>
            </a:r>
          </a:p>
          <a:p>
            <a:pPr marL="0" indent="0">
              <a:buNone/>
            </a:pPr>
            <a:r>
              <a:rPr lang="en-GB" sz="3400" dirty="0" smtClean="0"/>
              <a:t>Corbett</a:t>
            </a:r>
            <a:r>
              <a:rPr lang="en-GB" sz="3400" dirty="0"/>
              <a:t>, A. C., &amp; Katz, J. A. (2012). Introduction: The action of entrepreneurs. In Entrepreneurial action (pp. ix–xix). Emerald Group Publishing Limited.</a:t>
            </a:r>
          </a:p>
          <a:p>
            <a:pPr marL="0" indent="0">
              <a:buNone/>
            </a:pPr>
            <a:r>
              <a:rPr lang="en-GB" sz="3400" dirty="0"/>
              <a:t>Corbett, A., </a:t>
            </a:r>
            <a:r>
              <a:rPr lang="en-GB" sz="3400" dirty="0" err="1"/>
              <a:t>Covin</a:t>
            </a:r>
            <a:r>
              <a:rPr lang="en-GB" sz="3400" dirty="0"/>
              <a:t>, J. G., O’Connor, G. C., &amp; </a:t>
            </a:r>
            <a:r>
              <a:rPr lang="en-GB" sz="3400" dirty="0" err="1"/>
              <a:t>Tucci</a:t>
            </a:r>
            <a:r>
              <a:rPr lang="en-GB" sz="3400" dirty="0"/>
              <a:t>, C. L. (2013). Corporate Entrepreneurship: State‐of‐the‐Art Research and a Future Research Agenda. Journal of Product Innovation Management, 30(5), 812–820.</a:t>
            </a:r>
          </a:p>
          <a:p>
            <a:pPr marL="0" indent="0">
              <a:buNone/>
            </a:pPr>
            <a:r>
              <a:rPr lang="en-GB" sz="3400" dirty="0" err="1" smtClean="0"/>
              <a:t>Koppl</a:t>
            </a:r>
            <a:r>
              <a:rPr lang="en-GB" sz="3400" dirty="0"/>
              <a:t>, R. (2008). Computable entrepreneurship. Entrepreneurship Theory and Practice, 32(5), 919–926.</a:t>
            </a:r>
          </a:p>
          <a:p>
            <a:pPr marL="0" indent="0">
              <a:buNone/>
            </a:pPr>
            <a:r>
              <a:rPr lang="en-GB" sz="3400" dirty="0" smtClean="0"/>
              <a:t>Lewin</a:t>
            </a:r>
            <a:r>
              <a:rPr lang="en-GB" sz="3400" dirty="0"/>
              <a:t>, P. (2011). Entrepreneurial Paradoxes: implications of radical subjectivism. In School of Management, University of Texas at Dallas, Prepared for the Austrian Economics Colloquium (pp. 1–17). </a:t>
            </a:r>
            <a:r>
              <a:rPr lang="en-GB" sz="3400" dirty="0" err="1"/>
              <a:t>Citeseer</a:t>
            </a:r>
            <a:r>
              <a:rPr lang="en-GB" sz="3400" dirty="0"/>
              <a:t>.</a:t>
            </a:r>
          </a:p>
          <a:p>
            <a:pPr marL="0" indent="0">
              <a:buNone/>
            </a:pPr>
            <a:r>
              <a:rPr lang="en-GB" sz="3400" dirty="0" err="1" smtClean="0"/>
              <a:t>tionship</a:t>
            </a:r>
            <a:r>
              <a:rPr lang="en-GB" sz="3400" dirty="0"/>
              <a:t>. Entrepreneurship Theory and Practice, 30(1), 57–81</a:t>
            </a:r>
            <a:r>
              <a:rPr lang="en-GB" sz="3400" dirty="0" smtClean="0"/>
              <a:t>.</a:t>
            </a:r>
          </a:p>
          <a:p>
            <a:pPr marL="0" indent="0">
              <a:buNone/>
            </a:pPr>
            <a:endParaRPr lang="en-GB" sz="3400" dirty="0"/>
          </a:p>
          <a:p>
            <a:pPr marL="0" indent="0">
              <a:buNone/>
            </a:pPr>
            <a:endParaRPr lang="en-GB" sz="3400" dirty="0"/>
          </a:p>
          <a:p>
            <a:endParaRPr lang="en-GB" dirty="0"/>
          </a:p>
        </p:txBody>
      </p:sp>
    </p:spTree>
    <p:extLst>
      <p:ext uri="{BB962C8B-B14F-4D97-AF65-F5344CB8AC3E}">
        <p14:creationId xmlns:p14="http://schemas.microsoft.com/office/powerpoint/2010/main" val="2496970097"/>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303dbf9b-b85b-46a0-94f1-894078c07ecd"/>
    <ds:schemaRef ds:uri="http://purl.org/dc/elements/1.1/"/>
    <ds:schemaRef ds:uri="http://schemas.openxmlformats.org/package/2006/metadata/core-properties"/>
    <ds:schemaRef ds:uri="http://schemas.microsoft.com/office/infopath/2007/PartnerControls"/>
    <ds:schemaRef ds:uri="http://purl.org/dc/terms/"/>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12724</TotalTime>
  <Words>5899</Words>
  <Application>Microsoft Office PowerPoint</Application>
  <PresentationFormat>On-screen Show (4:3)</PresentationFormat>
  <Paragraphs>603</Paragraphs>
  <Slides>45</Slides>
  <Notes>40</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45</vt:i4>
      </vt:variant>
    </vt:vector>
  </HeadingPairs>
  <TitlesOfParts>
    <vt:vector size="51" baseType="lpstr">
      <vt:lpstr>Arial</vt:lpstr>
      <vt:lpstr>Calibri</vt:lpstr>
      <vt:lpstr>Myriad Pro</vt:lpstr>
      <vt:lpstr>Wingdings</vt:lpstr>
      <vt:lpstr>20140311PresentationUWTSDTemplate</vt:lpstr>
      <vt:lpstr>Worksheet</vt:lpstr>
      <vt:lpstr>EAEE6004/C Sgiliau arwain mewn entrepreneuriaeth  Leadership skills in entrepreneurship  </vt:lpstr>
      <vt:lpstr>Sgiliau Cyflogadwyedd Employability Skills</vt:lpstr>
      <vt:lpstr>Deilliannau Dysgu</vt:lpstr>
      <vt:lpstr>Learning Outcomes</vt:lpstr>
      <vt:lpstr>Rheolwyr v Entrepreneriaid Managers v Entrepreneurs</vt:lpstr>
      <vt:lpstr>Gweithwyr Entrepreneriaid Entrepreneurial Employees</vt:lpstr>
      <vt:lpstr>Meddwl Entreprenariaeth Entrepreneurial Thinking</vt:lpstr>
      <vt:lpstr>Paradocs Paradox</vt:lpstr>
      <vt:lpstr>Paradoxes of                            Entrepreneurial Thinking</vt:lpstr>
      <vt:lpstr>Paradoxes of                            Entrepreneurial Thinking</vt:lpstr>
      <vt:lpstr>Paradoxes of                            Entrepreneurial Thinking</vt:lpstr>
      <vt:lpstr>Entreprenariaeth Corfforiaethol Corporate Entrepreneurship</vt:lpstr>
      <vt:lpstr>Cymhwysedd Entreprenariaeth Entrepreneurship Competence</vt:lpstr>
      <vt:lpstr>PowerPoint Presentation</vt:lpstr>
      <vt:lpstr>Dysgu Entreprenariaeth Teaching Entreprensurship</vt:lpstr>
      <vt:lpstr>PowerPoint Presentation</vt:lpstr>
      <vt:lpstr>Gadewch i ni edrych yn ôl… Let’s look back…</vt:lpstr>
      <vt:lpstr>Dadansoddiad SWOT Analaysis</vt:lpstr>
      <vt:lpstr>PowerPoint Presentation</vt:lpstr>
      <vt:lpstr>PowerPoint Presentation</vt:lpstr>
      <vt:lpstr>Dadansoddiad PESTLE Analaysis</vt:lpstr>
      <vt:lpstr>Ewyllys Da     Goodwill</vt:lpstr>
      <vt:lpstr>Ewyllys da Goodwill</vt:lpstr>
      <vt:lpstr>Eich syniad Your idea/concept</vt:lpstr>
      <vt:lpstr>Eich syniad Your idea/concept</vt:lpstr>
      <vt:lpstr>Brand</vt:lpstr>
      <vt:lpstr>Enw/Name</vt:lpstr>
      <vt:lpstr>Logo</vt:lpstr>
      <vt:lpstr>PowerPoint Presentation</vt:lpstr>
      <vt:lpstr>Dyluniad Design</vt:lpstr>
      <vt:lpstr>Ethos</vt:lpstr>
      <vt:lpstr>PowerPoint Presentation</vt:lpstr>
      <vt:lpstr>Cynllun Busnes - Business Plan </vt:lpstr>
      <vt:lpstr> Beth bydde hwn yn cynnwys? What would this include include? </vt:lpstr>
      <vt:lpstr>CASHFLOW</vt:lpstr>
      <vt:lpstr>Sefydlu lleoliad blynyddoedd cynnar Establishing an early years setting</vt:lpstr>
      <vt:lpstr>Tasg Task</vt:lpstr>
      <vt:lpstr>Nol i’ch asesiad…  Back to your assessment…</vt:lpstr>
      <vt:lpstr>Rhan 1/Part 1</vt:lpstr>
      <vt:lpstr>Rhan 1/Part 1</vt:lpstr>
      <vt:lpstr>Rhan 2/Part 2</vt:lpstr>
      <vt:lpstr>Rhan 2/Part 2</vt:lpstr>
      <vt:lpstr>Rhan 2/Part 2</vt:lpstr>
      <vt:lpstr>Pwyntiau i'w gofio/                              Points to remember</vt:lpstr>
      <vt:lpstr>Rhestr cyferinodi Reference list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Sioned Saer</cp:lastModifiedBy>
  <cp:revision>146</cp:revision>
  <cp:lastPrinted>2018-06-20T09:28:11Z</cp:lastPrinted>
  <dcterms:created xsi:type="dcterms:W3CDTF">2015-04-14T15:21:28Z</dcterms:created>
  <dcterms:modified xsi:type="dcterms:W3CDTF">2019-04-26T10:28:33Z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