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0" r:id="rId1"/>
  </p:sldMasterIdLst>
  <p:notesMasterIdLst>
    <p:notesMasterId r:id="rId47"/>
  </p:notesMasterIdLst>
  <p:sldIdLst>
    <p:sldId id="256" r:id="rId2"/>
    <p:sldId id="257" r:id="rId3"/>
    <p:sldId id="288" r:id="rId4"/>
    <p:sldId id="258" r:id="rId5"/>
    <p:sldId id="273" r:id="rId6"/>
    <p:sldId id="274" r:id="rId7"/>
    <p:sldId id="260" r:id="rId8"/>
    <p:sldId id="272" r:id="rId9"/>
    <p:sldId id="259" r:id="rId10"/>
    <p:sldId id="261" r:id="rId11"/>
    <p:sldId id="265" r:id="rId12"/>
    <p:sldId id="275" r:id="rId13"/>
    <p:sldId id="263" r:id="rId14"/>
    <p:sldId id="264" r:id="rId15"/>
    <p:sldId id="266" r:id="rId16"/>
    <p:sldId id="267" r:id="rId17"/>
    <p:sldId id="268" r:id="rId18"/>
    <p:sldId id="269" r:id="rId19"/>
    <p:sldId id="270" r:id="rId20"/>
    <p:sldId id="271" r:id="rId21"/>
    <p:sldId id="278" r:id="rId22"/>
    <p:sldId id="276" r:id="rId23"/>
    <p:sldId id="277" r:id="rId24"/>
    <p:sldId id="284" r:id="rId25"/>
    <p:sldId id="283" r:id="rId26"/>
    <p:sldId id="279" r:id="rId27"/>
    <p:sldId id="286" r:id="rId28"/>
    <p:sldId id="290" r:id="rId29"/>
    <p:sldId id="293" r:id="rId30"/>
    <p:sldId id="294" r:id="rId31"/>
    <p:sldId id="285" r:id="rId32"/>
    <p:sldId id="280" r:id="rId33"/>
    <p:sldId id="281" r:id="rId34"/>
    <p:sldId id="295" r:id="rId35"/>
    <p:sldId id="296" r:id="rId36"/>
    <p:sldId id="299" r:id="rId37"/>
    <p:sldId id="298" r:id="rId38"/>
    <p:sldId id="300" r:id="rId39"/>
    <p:sldId id="282" r:id="rId40"/>
    <p:sldId id="287" r:id="rId41"/>
    <p:sldId id="301" r:id="rId42"/>
    <p:sldId id="289" r:id="rId43"/>
    <p:sldId id="302" r:id="rId44"/>
    <p:sldId id="303" r:id="rId45"/>
    <p:sldId id="304"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75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A0DE2B0-AA95-4B98-85D4-148BF20917C8}" type="datetimeFigureOut">
              <a:rPr lang="en-GB" smtClean="0"/>
              <a:t>30/10/2017</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859692D-9C13-41C0-87FF-FAABF8389A2E}" type="slidenum">
              <a:rPr lang="en-GB" smtClean="0"/>
              <a:t>‹#›</a:t>
            </a:fld>
            <a:endParaRPr lang="en-GB"/>
          </a:p>
        </p:txBody>
      </p:sp>
    </p:spTree>
    <p:extLst>
      <p:ext uri="{BB962C8B-B14F-4D97-AF65-F5344CB8AC3E}">
        <p14:creationId xmlns:p14="http://schemas.microsoft.com/office/powerpoint/2010/main" val="23524152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859692D-9C13-41C0-87FF-FAABF8389A2E}" type="slidenum">
              <a:rPr lang="en-GB" smtClean="0"/>
              <a:t>4</a:t>
            </a:fld>
            <a:endParaRPr lang="en-GB"/>
          </a:p>
        </p:txBody>
      </p:sp>
    </p:spTree>
    <p:extLst>
      <p:ext uri="{BB962C8B-B14F-4D97-AF65-F5344CB8AC3E}">
        <p14:creationId xmlns:p14="http://schemas.microsoft.com/office/powerpoint/2010/main" val="93970715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4A0945E-F755-413A-9699-64EBE74ACDA5}" type="datetimeFigureOut">
              <a:rPr lang="en-GB" smtClean="0"/>
              <a:t>30/10/2017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9255346" y="2750337"/>
            <a:ext cx="1171888" cy="1356442"/>
          </a:xfrm>
        </p:spPr>
        <p:txBody>
          <a:bodyPr/>
          <a:lstStyle/>
          <a:p>
            <a:fld id="{B36B7BC8-013B-4D76-8090-117BC8A1C7C1}" type="slidenum">
              <a:rPr lang="en-GB" smtClean="0"/>
              <a:t>‹#›</a:t>
            </a:fld>
            <a:endParaRPr lang="en-GB"/>
          </a:p>
        </p:txBody>
      </p:sp>
    </p:spTree>
    <p:extLst>
      <p:ext uri="{BB962C8B-B14F-4D97-AF65-F5344CB8AC3E}">
        <p14:creationId xmlns:p14="http://schemas.microsoft.com/office/powerpoint/2010/main" val="17446337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4A0945E-F755-413A-9699-64EBE74ACDA5}" type="datetimeFigureOut">
              <a:rPr lang="en-GB" smtClean="0"/>
              <a:t>30/10/2017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36B7BC8-013B-4D76-8090-117BC8A1C7C1}" type="slidenum">
              <a:rPr lang="en-GB" smtClean="0"/>
              <a:t>‹#›</a:t>
            </a:fld>
            <a:endParaRPr lang="en-GB"/>
          </a:p>
        </p:txBody>
      </p:sp>
    </p:spTree>
    <p:extLst>
      <p:ext uri="{BB962C8B-B14F-4D97-AF65-F5344CB8AC3E}">
        <p14:creationId xmlns:p14="http://schemas.microsoft.com/office/powerpoint/2010/main" val="3080757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4A0945E-F755-413A-9699-64EBE74ACDA5}" type="datetimeFigureOut">
              <a:rPr lang="en-GB" smtClean="0"/>
              <a:t>30/10/2017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729455" y="2869895"/>
            <a:ext cx="1154151" cy="1090789"/>
          </a:xfrm>
        </p:spPr>
        <p:txBody>
          <a:bodyPr/>
          <a:lstStyle/>
          <a:p>
            <a:fld id="{B36B7BC8-013B-4D76-8090-117BC8A1C7C1}" type="slidenum">
              <a:rPr lang="en-GB" smtClean="0"/>
              <a:t>‹#›</a:t>
            </a:fld>
            <a:endParaRPr lang="en-GB"/>
          </a:p>
        </p:txBody>
      </p:sp>
    </p:spTree>
    <p:extLst>
      <p:ext uri="{BB962C8B-B14F-4D97-AF65-F5344CB8AC3E}">
        <p14:creationId xmlns:p14="http://schemas.microsoft.com/office/powerpoint/2010/main" val="2379360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4A0945E-F755-413A-9699-64EBE74ACDA5}" type="datetimeFigureOut">
              <a:rPr lang="en-GB" smtClean="0"/>
              <a:t>30/10/2017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36B7BC8-013B-4D76-8090-117BC8A1C7C1}" type="slidenum">
              <a:rPr lang="en-GB" smtClean="0"/>
              <a:t>‹#›</a:t>
            </a:fld>
            <a:endParaRPr lang="en-GB"/>
          </a:p>
        </p:txBody>
      </p:sp>
    </p:spTree>
    <p:extLst>
      <p:ext uri="{BB962C8B-B14F-4D97-AF65-F5344CB8AC3E}">
        <p14:creationId xmlns:p14="http://schemas.microsoft.com/office/powerpoint/2010/main" val="1793139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4A0945E-F755-413A-9699-64EBE74ACDA5}" type="datetimeFigureOut">
              <a:rPr lang="en-GB" smtClean="0"/>
              <a:t>30/10/2017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36B7BC8-013B-4D76-8090-117BC8A1C7C1}" type="slidenum">
              <a:rPr lang="en-GB" smtClean="0"/>
              <a:t>‹#›</a:t>
            </a:fld>
            <a:endParaRPr lang="en-GB"/>
          </a:p>
        </p:txBody>
      </p:sp>
    </p:spTree>
    <p:extLst>
      <p:ext uri="{BB962C8B-B14F-4D97-AF65-F5344CB8AC3E}">
        <p14:creationId xmlns:p14="http://schemas.microsoft.com/office/powerpoint/2010/main" val="34021539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4A0945E-F755-413A-9699-64EBE74ACDA5}" type="datetimeFigureOut">
              <a:rPr lang="en-GB" smtClean="0"/>
              <a:t>30/10/2017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36B7BC8-013B-4D76-8090-117BC8A1C7C1}" type="slidenum">
              <a:rPr lang="en-GB" smtClean="0"/>
              <a:t>‹#›</a:t>
            </a:fld>
            <a:endParaRPr lang="en-GB"/>
          </a:p>
        </p:txBody>
      </p:sp>
    </p:spTree>
    <p:extLst>
      <p:ext uri="{BB962C8B-B14F-4D97-AF65-F5344CB8AC3E}">
        <p14:creationId xmlns:p14="http://schemas.microsoft.com/office/powerpoint/2010/main" val="10475830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C4A0945E-F755-413A-9699-64EBE74ACDA5}" type="datetimeFigureOut">
              <a:rPr lang="en-GB" smtClean="0"/>
              <a:t>30/10/2017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36B7BC8-013B-4D76-8090-117BC8A1C7C1}" type="slidenum">
              <a:rPr lang="en-GB" smtClean="0"/>
              <a:t>‹#›</a:t>
            </a:fld>
            <a:endParaRPr lang="en-GB"/>
          </a:p>
        </p:txBody>
      </p:sp>
    </p:spTree>
    <p:extLst>
      <p:ext uri="{BB962C8B-B14F-4D97-AF65-F5344CB8AC3E}">
        <p14:creationId xmlns:p14="http://schemas.microsoft.com/office/powerpoint/2010/main" val="7468610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4A0945E-F755-413A-9699-64EBE74ACDA5}" type="datetimeFigureOut">
              <a:rPr lang="en-GB" smtClean="0"/>
              <a:t>30/10/2017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36B7BC8-013B-4D76-8090-117BC8A1C7C1}" type="slidenum">
              <a:rPr lang="en-GB" smtClean="0"/>
              <a:t>‹#›</a:t>
            </a:fld>
            <a:endParaRPr lang="en-GB"/>
          </a:p>
        </p:txBody>
      </p:sp>
    </p:spTree>
    <p:extLst>
      <p:ext uri="{BB962C8B-B14F-4D97-AF65-F5344CB8AC3E}">
        <p14:creationId xmlns:p14="http://schemas.microsoft.com/office/powerpoint/2010/main" val="42895629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4A0945E-F755-413A-9699-64EBE74ACDA5}" type="datetimeFigureOut">
              <a:rPr lang="en-GB" smtClean="0"/>
              <a:t>30/10/2017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36B7BC8-013B-4D76-8090-117BC8A1C7C1}" type="slidenum">
              <a:rPr lang="en-GB" smtClean="0"/>
              <a:t>‹#›</a:t>
            </a:fld>
            <a:endParaRPr lang="en-GB"/>
          </a:p>
        </p:txBody>
      </p:sp>
    </p:spTree>
    <p:extLst>
      <p:ext uri="{BB962C8B-B14F-4D97-AF65-F5344CB8AC3E}">
        <p14:creationId xmlns:p14="http://schemas.microsoft.com/office/powerpoint/2010/main" val="23913603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4A0945E-F755-413A-9699-64EBE74ACDA5}" type="datetimeFigureOut">
              <a:rPr lang="en-GB" smtClean="0"/>
              <a:t>30/10/2017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10729455" y="4711309"/>
            <a:ext cx="1154151" cy="1090789"/>
          </a:xfrm>
        </p:spPr>
        <p:txBody>
          <a:bodyPr/>
          <a:lstStyle/>
          <a:p>
            <a:fld id="{B36B7BC8-013B-4D76-8090-117BC8A1C7C1}" type="slidenum">
              <a:rPr lang="en-GB" smtClean="0"/>
              <a:t>‹#›</a:t>
            </a:fld>
            <a:endParaRPr lang="en-GB"/>
          </a:p>
        </p:txBody>
      </p:sp>
    </p:spTree>
    <p:extLst>
      <p:ext uri="{BB962C8B-B14F-4D97-AF65-F5344CB8AC3E}">
        <p14:creationId xmlns:p14="http://schemas.microsoft.com/office/powerpoint/2010/main" val="7982841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4A0945E-F755-413A-9699-64EBE74ACDA5}" type="datetimeFigureOut">
              <a:rPr lang="en-GB" smtClean="0"/>
              <a:t>30/10/2017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10729455" y="4711615"/>
            <a:ext cx="1154151" cy="1090789"/>
          </a:xfrm>
        </p:spPr>
        <p:txBody>
          <a:bodyPr/>
          <a:lstStyle/>
          <a:p>
            <a:fld id="{B36B7BC8-013B-4D76-8090-117BC8A1C7C1}" type="slidenum">
              <a:rPr lang="en-GB" smtClean="0"/>
              <a:t>‹#›</a:t>
            </a:fld>
            <a:endParaRPr lang="en-GB"/>
          </a:p>
        </p:txBody>
      </p:sp>
    </p:spTree>
    <p:extLst>
      <p:ext uri="{BB962C8B-B14F-4D97-AF65-F5344CB8AC3E}">
        <p14:creationId xmlns:p14="http://schemas.microsoft.com/office/powerpoint/2010/main" val="2537788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4A0945E-F755-413A-9699-64EBE74ACDA5}" type="datetimeFigureOut">
              <a:rPr lang="en-GB" smtClean="0"/>
              <a:t>30/10/2017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10729455" y="4709925"/>
            <a:ext cx="1154151" cy="1090789"/>
          </a:xfrm>
        </p:spPr>
        <p:txBody>
          <a:bodyPr/>
          <a:lstStyle/>
          <a:p>
            <a:fld id="{B36B7BC8-013B-4D76-8090-117BC8A1C7C1}" type="slidenum">
              <a:rPr lang="en-GB" smtClean="0"/>
              <a:t>‹#›</a:t>
            </a:fld>
            <a:endParaRPr lang="en-GB"/>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19943157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4A0945E-F755-413A-9699-64EBE74ACDA5}" type="datetimeFigureOut">
              <a:rPr lang="en-GB" smtClean="0"/>
              <a:t>30/10/2017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10729455" y="4709925"/>
            <a:ext cx="1154151" cy="1090789"/>
          </a:xfrm>
        </p:spPr>
        <p:txBody>
          <a:bodyPr/>
          <a:lstStyle/>
          <a:p>
            <a:fld id="{B36B7BC8-013B-4D76-8090-117BC8A1C7C1}" type="slidenum">
              <a:rPr lang="en-GB" smtClean="0"/>
              <a:t>‹#›</a:t>
            </a:fld>
            <a:endParaRPr lang="en-GB"/>
          </a:p>
        </p:txBody>
      </p:sp>
    </p:spTree>
    <p:extLst>
      <p:ext uri="{BB962C8B-B14F-4D97-AF65-F5344CB8AC3E}">
        <p14:creationId xmlns:p14="http://schemas.microsoft.com/office/powerpoint/2010/main" val="33806569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C4A0945E-F755-413A-9699-64EBE74ACDA5}" type="datetimeFigureOut">
              <a:rPr lang="en-GB" smtClean="0"/>
              <a:t>30/10/2017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36B7BC8-013B-4D76-8090-117BC8A1C7C1}" type="slidenum">
              <a:rPr lang="en-GB" smtClean="0"/>
              <a:t>‹#›</a:t>
            </a:fld>
            <a:endParaRPr lang="en-GB"/>
          </a:p>
        </p:txBody>
      </p:sp>
    </p:spTree>
    <p:extLst>
      <p:ext uri="{BB962C8B-B14F-4D97-AF65-F5344CB8AC3E}">
        <p14:creationId xmlns:p14="http://schemas.microsoft.com/office/powerpoint/2010/main" val="21584731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C4A0945E-F755-413A-9699-64EBE74ACDA5}" type="datetimeFigureOut">
              <a:rPr lang="en-GB" smtClean="0"/>
              <a:t>30/10/2017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36B7BC8-013B-4D76-8090-117BC8A1C7C1}" type="slidenum">
              <a:rPr lang="en-GB" smtClean="0"/>
              <a:t>‹#›</a:t>
            </a:fld>
            <a:endParaRPr lang="en-GB"/>
          </a:p>
        </p:txBody>
      </p:sp>
    </p:spTree>
    <p:extLst>
      <p:ext uri="{BB962C8B-B14F-4D97-AF65-F5344CB8AC3E}">
        <p14:creationId xmlns:p14="http://schemas.microsoft.com/office/powerpoint/2010/main" val="8989068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4A0945E-F755-413A-9699-64EBE74ACDA5}" type="datetimeFigureOut">
              <a:rPr lang="en-GB" smtClean="0"/>
              <a:t>30/10/2017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36B7BC8-013B-4D76-8090-117BC8A1C7C1}" type="slidenum">
              <a:rPr lang="en-GB" smtClean="0"/>
              <a:t>‹#›</a:t>
            </a:fld>
            <a:endParaRPr lang="en-GB"/>
          </a:p>
        </p:txBody>
      </p:sp>
    </p:spTree>
    <p:extLst>
      <p:ext uri="{BB962C8B-B14F-4D97-AF65-F5344CB8AC3E}">
        <p14:creationId xmlns:p14="http://schemas.microsoft.com/office/powerpoint/2010/main" val="22813380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C4A0945E-F755-413A-9699-64EBE74ACDA5}" type="datetimeFigureOut">
              <a:rPr lang="en-GB" smtClean="0"/>
              <a:t>30/10/2017</a:t>
            </a:fld>
            <a:endParaRPr lang="en-GB"/>
          </a:p>
        </p:txBody>
      </p:sp>
      <p:sp>
        <p:nvSpPr>
          <p:cNvPr id="5" name="Footer Placeholder 4"/>
          <p:cNvSpPr>
            <a:spLocks noGrp="1"/>
          </p:cNvSpPr>
          <p:nvPr>
            <p:ph type="ftr" sz="quarter" idx="11"/>
          </p:nvPr>
        </p:nvSpPr>
        <p:spPr>
          <a:xfrm>
            <a:off x="680321" y="5936188"/>
            <a:ext cx="6126805" cy="365125"/>
          </a:xfrm>
        </p:spPr>
        <p:txBody>
          <a:bodyPr/>
          <a:lstStyle/>
          <a:p>
            <a:endParaRPr lang="en-GB"/>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B36B7BC8-013B-4D76-8090-117BC8A1C7C1}" type="slidenum">
              <a:rPr lang="en-GB" smtClean="0"/>
              <a:t>‹#›</a:t>
            </a:fld>
            <a:endParaRPr lang="en-GB"/>
          </a:p>
        </p:txBody>
      </p:sp>
    </p:spTree>
    <p:extLst>
      <p:ext uri="{BB962C8B-B14F-4D97-AF65-F5344CB8AC3E}">
        <p14:creationId xmlns:p14="http://schemas.microsoft.com/office/powerpoint/2010/main" val="26250830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C4A0945E-F755-413A-9699-64EBE74ACDA5}" type="datetimeFigureOut">
              <a:rPr lang="en-GB" smtClean="0"/>
              <a:t>30/10/2017</a:t>
            </a:fld>
            <a:endParaRPr lang="en-GB"/>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B36B7BC8-013B-4D76-8090-117BC8A1C7C1}" type="slidenum">
              <a:rPr lang="en-GB" smtClean="0"/>
              <a:t>‹#›</a:t>
            </a:fld>
            <a:endParaRPr lang="en-GB"/>
          </a:p>
        </p:txBody>
      </p:sp>
    </p:spTree>
    <p:extLst>
      <p:ext uri="{BB962C8B-B14F-4D97-AF65-F5344CB8AC3E}">
        <p14:creationId xmlns:p14="http://schemas.microsoft.com/office/powerpoint/2010/main" val="1883364076"/>
      </p:ext>
    </p:extLst>
  </p:cSld>
  <p:clrMap bg1="dk1" tx1="lt1" bg2="dk2" tx2="lt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 id="2147483762" r:id="rId12"/>
    <p:sldLayoutId id="2147483763" r:id="rId13"/>
    <p:sldLayoutId id="2147483764" r:id="rId14"/>
    <p:sldLayoutId id="2147483765" r:id="rId15"/>
    <p:sldLayoutId id="2147483766" r:id="rId16"/>
    <p:sldLayoutId id="2147483767" r:id="rId17"/>
  </p:sldLayoutIdLst>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equalityhumanrights.com/en/human-rights/what-are-human-rights"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www.gov.uk/dismiss-staff/eligibility-to-claim-unfair-dismissal"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www.acas.org.uk/index.aspx?articleid=4898"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www.equalityhumanrights.com/en/human-rights/human-rights-act"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www.acas.org.uk/index.aspx?articleid=4898"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equalityhumanrights.com/en/node/1311" TargetMode="External"/><Relationship Id="rId2" Type="http://schemas.openxmlformats.org/officeDocument/2006/relationships/hyperlink" Target="https://www.equalityhumanrights.com/en/node/1306" TargetMode="Externa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www.ilo.org/global/about-the-ilo/lang--en/index.htm"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hyperlink" Target="http://news.bbc.co.uk/democracylive/hi/house_of_lords/newsid_9709000/9709375.stm" TargetMode="Externa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EMPLOYMENT RIGHTS AND HUMAN RIGHTS</a:t>
            </a:r>
            <a:endParaRPr lang="en-GB" dirty="0"/>
          </a:p>
        </p:txBody>
      </p:sp>
      <p:sp>
        <p:nvSpPr>
          <p:cNvPr id="5" name="Content Placeholder 4"/>
          <p:cNvSpPr>
            <a:spLocks noGrp="1"/>
          </p:cNvSpPr>
          <p:nvPr>
            <p:ph idx="1"/>
          </p:nvPr>
        </p:nvSpPr>
        <p:spPr>
          <a:xfrm>
            <a:off x="680321" y="2614613"/>
            <a:ext cx="7506417" cy="3321576"/>
          </a:xfrm>
        </p:spPr>
        <p:txBody>
          <a:bodyPr>
            <a:normAutofit fontScale="77500" lnSpcReduction="20000"/>
          </a:bodyPr>
          <a:lstStyle/>
          <a:p>
            <a:pPr marL="0" indent="0">
              <a:buNone/>
            </a:pPr>
            <a:r>
              <a:rPr lang="en-GB" sz="7200" dirty="0" smtClean="0"/>
              <a:t>An inquiry into current legislation and national and international institutions.</a:t>
            </a:r>
            <a:endParaRPr lang="en-GB" sz="7200" dirty="0"/>
          </a:p>
        </p:txBody>
      </p:sp>
      <p:pic>
        <p:nvPicPr>
          <p:cNvPr id="2" name="Picture 1"/>
          <p:cNvPicPr>
            <a:picLocks noChangeAspect="1"/>
          </p:cNvPicPr>
          <p:nvPr/>
        </p:nvPicPr>
        <p:blipFill>
          <a:blip r:embed="rId2"/>
          <a:stretch>
            <a:fillRect/>
          </a:stretch>
        </p:blipFill>
        <p:spPr>
          <a:xfrm>
            <a:off x="9201149" y="3233737"/>
            <a:ext cx="2733675" cy="3362325"/>
          </a:xfrm>
          <a:prstGeom prst="rect">
            <a:avLst/>
          </a:prstGeom>
        </p:spPr>
      </p:pic>
    </p:spTree>
    <p:extLst>
      <p:ext uri="{BB962C8B-B14F-4D97-AF65-F5344CB8AC3E}">
        <p14:creationId xmlns:p14="http://schemas.microsoft.com/office/powerpoint/2010/main" val="17664181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RECAP ON “HUMAN RIGHTS”</a:t>
            </a:r>
            <a:endParaRPr lang="en-GB" dirty="0"/>
          </a:p>
        </p:txBody>
      </p:sp>
      <p:sp>
        <p:nvSpPr>
          <p:cNvPr id="3" name="Content Placeholder 2"/>
          <p:cNvSpPr>
            <a:spLocks noGrp="1"/>
          </p:cNvSpPr>
          <p:nvPr>
            <p:ph idx="1"/>
          </p:nvPr>
        </p:nvSpPr>
        <p:spPr>
          <a:xfrm>
            <a:off x="528638" y="2185987"/>
            <a:ext cx="10972799" cy="4529137"/>
          </a:xfrm>
        </p:spPr>
        <p:txBody>
          <a:bodyPr>
            <a:normAutofit lnSpcReduction="10000"/>
          </a:bodyPr>
          <a:lstStyle/>
          <a:p>
            <a:pPr marL="0" indent="0">
              <a:buNone/>
            </a:pPr>
            <a:r>
              <a:rPr lang="en-GB" dirty="0" smtClean="0"/>
              <a:t>The assumptions behind the notion of “human rights”:</a:t>
            </a:r>
          </a:p>
          <a:p>
            <a:r>
              <a:rPr lang="en-GB" dirty="0" smtClean="0"/>
              <a:t>basic </a:t>
            </a:r>
            <a:r>
              <a:rPr lang="en-GB" dirty="0"/>
              <a:t>rights and freedoms that belong to every person in the world, from birth until death.</a:t>
            </a:r>
          </a:p>
          <a:p>
            <a:r>
              <a:rPr lang="en-GB" dirty="0"/>
              <a:t>They can never be taken away, although they can sometimes be restricted – for example if a person breaks the law, or in the interests of national security.</a:t>
            </a:r>
          </a:p>
          <a:p>
            <a:r>
              <a:rPr lang="en-GB" dirty="0" smtClean="0"/>
              <a:t>basic </a:t>
            </a:r>
            <a:r>
              <a:rPr lang="en-GB" dirty="0"/>
              <a:t>rights </a:t>
            </a:r>
            <a:r>
              <a:rPr lang="en-GB" dirty="0" smtClean="0"/>
              <a:t>based </a:t>
            </a:r>
            <a:r>
              <a:rPr lang="en-GB" dirty="0"/>
              <a:t>on values like dignity, fairness, equality, respect and independence. </a:t>
            </a:r>
            <a:endParaRPr lang="en-GB" dirty="0" smtClean="0"/>
          </a:p>
          <a:p>
            <a:r>
              <a:rPr lang="en-GB" dirty="0" smtClean="0"/>
              <a:t>not </a:t>
            </a:r>
            <a:r>
              <a:rPr lang="en-GB" dirty="0"/>
              <a:t>just abstract concepts – defined and protected by law. </a:t>
            </a:r>
            <a:endParaRPr lang="en-GB" dirty="0" smtClean="0"/>
          </a:p>
          <a:p>
            <a:r>
              <a:rPr lang="en-GB" dirty="0" smtClean="0"/>
              <a:t>Landmark </a:t>
            </a:r>
            <a:r>
              <a:rPr lang="en-GB" dirty="0"/>
              <a:t>developments in Britain include the Magna Carta of 1215, the Habeas Corpus Act of 1679 and the Bill of Rights of 1689</a:t>
            </a:r>
            <a:endParaRPr lang="en-GB" dirty="0" smtClean="0"/>
          </a:p>
          <a:p>
            <a:r>
              <a:rPr lang="en-GB" dirty="0" smtClean="0"/>
              <a:t>In </a:t>
            </a:r>
            <a:r>
              <a:rPr lang="en-GB" dirty="0"/>
              <a:t>Britain </a:t>
            </a:r>
            <a:r>
              <a:rPr lang="en-GB" dirty="0" smtClean="0"/>
              <a:t>human </a:t>
            </a:r>
            <a:r>
              <a:rPr lang="en-GB" dirty="0"/>
              <a:t>rights are </a:t>
            </a:r>
            <a:r>
              <a:rPr lang="en-GB" dirty="0" smtClean="0"/>
              <a:t>realised in the </a:t>
            </a:r>
            <a:r>
              <a:rPr lang="en-GB" dirty="0"/>
              <a:t>Human Rights Act </a:t>
            </a:r>
            <a:r>
              <a:rPr lang="en-GB" dirty="0" smtClean="0"/>
              <a:t>1998?</a:t>
            </a:r>
          </a:p>
          <a:p>
            <a:pPr marL="0" indent="0">
              <a:buNone/>
            </a:pPr>
            <a:endParaRPr lang="en-GB" dirty="0"/>
          </a:p>
          <a:p>
            <a:pPr marL="0" indent="0">
              <a:buNone/>
            </a:pPr>
            <a:endParaRPr lang="en-GB" dirty="0"/>
          </a:p>
        </p:txBody>
      </p:sp>
      <p:pic>
        <p:nvPicPr>
          <p:cNvPr id="4" name="Picture 3"/>
          <p:cNvPicPr>
            <a:picLocks noChangeAspect="1"/>
          </p:cNvPicPr>
          <p:nvPr/>
        </p:nvPicPr>
        <p:blipFill>
          <a:blip r:embed="rId2"/>
          <a:stretch>
            <a:fillRect/>
          </a:stretch>
        </p:blipFill>
        <p:spPr>
          <a:xfrm>
            <a:off x="8653462" y="486077"/>
            <a:ext cx="2000250" cy="1524000"/>
          </a:xfrm>
          <a:prstGeom prst="rect">
            <a:avLst/>
          </a:prstGeom>
        </p:spPr>
      </p:pic>
    </p:spTree>
    <p:extLst>
      <p:ext uri="{BB962C8B-B14F-4D97-AF65-F5344CB8AC3E}">
        <p14:creationId xmlns:p14="http://schemas.microsoft.com/office/powerpoint/2010/main" val="3691851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00"/>
                                        <p:tgtEl>
                                          <p:spTgt spid="3">
                                            <p:txEl>
                                              <p:pRg st="3" end="3"/>
                                            </p:txEl>
                                          </p:spTgt>
                                        </p:tgtEl>
                                      </p:cBhvr>
                                    </p:animEffect>
                                    <p:anim calcmode="lin" valueType="num">
                                      <p:cBhvr>
                                        <p:cTn id="1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1000"/>
                                        <p:tgtEl>
                                          <p:spTgt spid="3">
                                            <p:txEl>
                                              <p:pRg st="4" end="4"/>
                                            </p:txEl>
                                          </p:spTgt>
                                        </p:tgtEl>
                                      </p:cBhvr>
                                    </p:animEffect>
                                    <p:anim calcmode="lin" valueType="num">
                                      <p:cBhvr>
                                        <p:cTn id="2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1000"/>
                                        <p:tgtEl>
                                          <p:spTgt spid="3">
                                            <p:txEl>
                                              <p:pRg st="5" end="5"/>
                                            </p:txEl>
                                          </p:spTgt>
                                        </p:tgtEl>
                                      </p:cBhvr>
                                    </p:animEffect>
                                    <p:anim calcmode="lin" valueType="num">
                                      <p:cBhvr>
                                        <p:cTn id="2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1000"/>
                                        <p:tgtEl>
                                          <p:spTgt spid="3">
                                            <p:txEl>
                                              <p:pRg st="6" end="6"/>
                                            </p:txEl>
                                          </p:spTgt>
                                        </p:tgtEl>
                                      </p:cBhvr>
                                    </p:animEffect>
                                    <p:anim calcmode="lin" valueType="num">
                                      <p:cBhvr>
                                        <p:cTn id="3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RECAP ON “HUMAN RIGHTS”</a:t>
            </a:r>
            <a:endParaRPr lang="en-GB" dirty="0"/>
          </a:p>
        </p:txBody>
      </p:sp>
      <p:sp>
        <p:nvSpPr>
          <p:cNvPr id="3" name="Content Placeholder 2"/>
          <p:cNvSpPr>
            <a:spLocks noGrp="1"/>
          </p:cNvSpPr>
          <p:nvPr>
            <p:ph idx="1"/>
          </p:nvPr>
        </p:nvSpPr>
        <p:spPr>
          <a:xfrm>
            <a:off x="528638" y="2185987"/>
            <a:ext cx="10972799" cy="4529137"/>
          </a:xfrm>
        </p:spPr>
        <p:txBody>
          <a:bodyPr>
            <a:normAutofit lnSpcReduction="10000"/>
          </a:bodyPr>
          <a:lstStyle/>
          <a:p>
            <a:pPr fontAlgn="t"/>
            <a:r>
              <a:rPr lang="en-GB" dirty="0"/>
              <a:t>Some human rights are absolute such as the right to life or the right not to be tortured; they can never be altered or removed by governments in any circumstances. </a:t>
            </a:r>
            <a:endParaRPr lang="en-GB" dirty="0" smtClean="0"/>
          </a:p>
          <a:p>
            <a:pPr fontAlgn="t"/>
            <a:r>
              <a:rPr lang="en-GB" dirty="0" smtClean="0"/>
              <a:t>However</a:t>
            </a:r>
            <a:r>
              <a:rPr lang="en-GB" dirty="0"/>
              <a:t>, most human rights are not absolute for example; the governments may restrict the right to freedom of expression if someone is encouraging racial hatred. </a:t>
            </a:r>
            <a:endParaRPr lang="en-GB" dirty="0" smtClean="0"/>
          </a:p>
          <a:p>
            <a:pPr fontAlgn="t"/>
            <a:r>
              <a:rPr lang="en-GB" dirty="0" smtClean="0"/>
              <a:t>Qualified </a:t>
            </a:r>
            <a:r>
              <a:rPr lang="en-GB" dirty="0"/>
              <a:t>rights such as the right of freedom of expression or the right to follow a particular religion or have a particular belief needs to be balanced. The balance is between the rights of the person, and the needs of the wider community or interest of the country. Any action taken under these rights must seek to achieve a legitimate aim for example the interests of national security or the prevention of disorder or crime and public safety.</a:t>
            </a:r>
          </a:p>
          <a:p>
            <a:r>
              <a:rPr lang="en-GB" dirty="0"/>
              <a:t>http://www.acas.org.uk/index.aspx?articleid=4898</a:t>
            </a:r>
          </a:p>
          <a:p>
            <a:pPr marL="0" indent="0">
              <a:buNone/>
            </a:pPr>
            <a:endParaRPr lang="en-GB" dirty="0"/>
          </a:p>
          <a:p>
            <a:pPr marL="0" indent="0">
              <a:buNone/>
            </a:pPr>
            <a:endParaRPr lang="en-GB" dirty="0"/>
          </a:p>
        </p:txBody>
      </p:sp>
      <p:pic>
        <p:nvPicPr>
          <p:cNvPr id="4" name="Picture 3"/>
          <p:cNvPicPr>
            <a:picLocks noChangeAspect="1"/>
          </p:cNvPicPr>
          <p:nvPr/>
        </p:nvPicPr>
        <p:blipFill>
          <a:blip r:embed="rId2"/>
          <a:stretch>
            <a:fillRect/>
          </a:stretch>
        </p:blipFill>
        <p:spPr>
          <a:xfrm>
            <a:off x="8510881" y="485945"/>
            <a:ext cx="1999661" cy="1524132"/>
          </a:xfrm>
          <a:prstGeom prst="rect">
            <a:avLst/>
          </a:prstGeom>
        </p:spPr>
      </p:pic>
    </p:spTree>
    <p:extLst>
      <p:ext uri="{BB962C8B-B14F-4D97-AF65-F5344CB8AC3E}">
        <p14:creationId xmlns:p14="http://schemas.microsoft.com/office/powerpoint/2010/main" val="2922815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RECAP ON “HUMAN RIGHTS”</a:t>
            </a:r>
            <a:endParaRPr lang="en-GB" dirty="0"/>
          </a:p>
        </p:txBody>
      </p:sp>
      <p:sp>
        <p:nvSpPr>
          <p:cNvPr id="3" name="Content Placeholder 2"/>
          <p:cNvSpPr>
            <a:spLocks noGrp="1"/>
          </p:cNvSpPr>
          <p:nvPr>
            <p:ph idx="1"/>
          </p:nvPr>
        </p:nvSpPr>
        <p:spPr>
          <a:xfrm>
            <a:off x="528638" y="2185987"/>
            <a:ext cx="10972799" cy="4529137"/>
          </a:xfrm>
        </p:spPr>
        <p:txBody>
          <a:bodyPr>
            <a:normAutofit fontScale="92500"/>
          </a:bodyPr>
          <a:lstStyle/>
          <a:p>
            <a:pPr marL="0" indent="0">
              <a:buNone/>
            </a:pPr>
            <a:r>
              <a:rPr lang="en-GB" sz="2600" b="1" dirty="0" smtClean="0"/>
              <a:t>The U.N. Declaration:</a:t>
            </a:r>
          </a:p>
          <a:p>
            <a:r>
              <a:rPr lang="en-GB" b="1" dirty="0"/>
              <a:t>‘</a:t>
            </a:r>
            <a:r>
              <a:rPr lang="en-GB" dirty="0"/>
              <a:t>the foremost statement of the rights and freedoms of all human beings</a:t>
            </a:r>
            <a:r>
              <a:rPr lang="en-GB" dirty="0" smtClean="0"/>
              <a:t>’; </a:t>
            </a:r>
            <a:r>
              <a:rPr lang="en-GB" dirty="0"/>
              <a:t>a universal set of minimum standards for how people should be treated</a:t>
            </a:r>
            <a:r>
              <a:rPr lang="en-GB" dirty="0" smtClean="0"/>
              <a:t>.</a:t>
            </a:r>
          </a:p>
          <a:p>
            <a:r>
              <a:rPr lang="en-GB" dirty="0" smtClean="0"/>
              <a:t>adopted </a:t>
            </a:r>
            <a:r>
              <a:rPr lang="en-GB" dirty="0"/>
              <a:t>by the General Assembly of the United Nations in 1948</a:t>
            </a:r>
            <a:r>
              <a:rPr lang="en-GB" dirty="0" smtClean="0"/>
              <a:t>.</a:t>
            </a:r>
            <a:r>
              <a:rPr lang="en-GB" dirty="0"/>
              <a:t> </a:t>
            </a:r>
            <a:endParaRPr lang="en-GB" dirty="0" smtClean="0"/>
          </a:p>
          <a:p>
            <a:r>
              <a:rPr lang="en-GB" dirty="0" smtClean="0"/>
              <a:t>Nearly </a:t>
            </a:r>
            <a:r>
              <a:rPr lang="en-GB" dirty="0"/>
              <a:t>every state in the world has accepted the Declaration. </a:t>
            </a:r>
          </a:p>
          <a:p>
            <a:r>
              <a:rPr lang="en-GB" dirty="0" smtClean="0"/>
              <a:t>the </a:t>
            </a:r>
            <a:r>
              <a:rPr lang="en-GB" dirty="0"/>
              <a:t>foundation for the modern human rights which are part of UK law. </a:t>
            </a:r>
            <a:endParaRPr lang="en-GB" dirty="0" smtClean="0"/>
          </a:p>
          <a:p>
            <a:r>
              <a:rPr lang="en-GB" dirty="0" smtClean="0"/>
              <a:t>the </a:t>
            </a:r>
            <a:r>
              <a:rPr lang="en-GB" dirty="0"/>
              <a:t>Declaration forms the basis of the European Convention on Human Rights. </a:t>
            </a:r>
            <a:endParaRPr lang="en-GB" dirty="0" smtClean="0"/>
          </a:p>
          <a:p>
            <a:r>
              <a:rPr lang="en-GB" dirty="0" smtClean="0"/>
              <a:t>This </a:t>
            </a:r>
            <a:r>
              <a:rPr lang="en-GB" dirty="0"/>
              <a:t>Convention in turn was incorporated in UK law by the Human Rights Act </a:t>
            </a:r>
            <a:r>
              <a:rPr lang="en-GB" dirty="0" smtClean="0"/>
              <a:t>1998</a:t>
            </a:r>
          </a:p>
          <a:p>
            <a:pPr marL="0" indent="0">
              <a:buNone/>
            </a:pPr>
            <a:endParaRPr lang="en-GB" dirty="0"/>
          </a:p>
          <a:p>
            <a:pPr marL="0" indent="0">
              <a:buNone/>
            </a:pPr>
            <a:r>
              <a:rPr lang="en-GB" dirty="0" smtClean="0"/>
              <a:t>WATCH: </a:t>
            </a:r>
            <a:r>
              <a:rPr lang="en-GB" u="sng" dirty="0">
                <a:hlinkClick r:id="rId3"/>
              </a:rPr>
              <a:t>https://www.equalityhumanrights.com/en/human-rights/what-are-human-rights</a:t>
            </a:r>
            <a:endParaRPr lang="en-GB" dirty="0"/>
          </a:p>
          <a:p>
            <a:pPr marL="0" indent="0">
              <a:buNone/>
            </a:pPr>
            <a:endParaRPr lang="en-GB" dirty="0" smtClean="0"/>
          </a:p>
          <a:p>
            <a:pPr marL="0" indent="0">
              <a:buNone/>
            </a:pPr>
            <a:endParaRPr lang="en-GB" dirty="0"/>
          </a:p>
          <a:p>
            <a:pPr marL="0" indent="0">
              <a:buNone/>
            </a:pPr>
            <a:endParaRPr lang="en-GB" dirty="0"/>
          </a:p>
        </p:txBody>
      </p:sp>
      <p:pic>
        <p:nvPicPr>
          <p:cNvPr id="4" name="Picture 3"/>
          <p:cNvPicPr>
            <a:picLocks noChangeAspect="1"/>
          </p:cNvPicPr>
          <p:nvPr/>
        </p:nvPicPr>
        <p:blipFill>
          <a:blip r:embed="rId4"/>
          <a:stretch>
            <a:fillRect/>
          </a:stretch>
        </p:blipFill>
        <p:spPr>
          <a:xfrm>
            <a:off x="8281987" y="477523"/>
            <a:ext cx="2176463" cy="1632347"/>
          </a:xfrm>
          <a:prstGeom prst="rect">
            <a:avLst/>
          </a:prstGeom>
        </p:spPr>
      </p:pic>
    </p:spTree>
    <p:extLst>
      <p:ext uri="{BB962C8B-B14F-4D97-AF65-F5344CB8AC3E}">
        <p14:creationId xmlns:p14="http://schemas.microsoft.com/office/powerpoint/2010/main" val="2327827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00"/>
                                        <p:tgtEl>
                                          <p:spTgt spid="3">
                                            <p:txEl>
                                              <p:pRg st="3" end="3"/>
                                            </p:txEl>
                                          </p:spTgt>
                                        </p:tgtEl>
                                      </p:cBhvr>
                                    </p:animEffect>
                                    <p:anim calcmode="lin" valueType="num">
                                      <p:cBhvr>
                                        <p:cTn id="1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1000"/>
                                        <p:tgtEl>
                                          <p:spTgt spid="3">
                                            <p:txEl>
                                              <p:pRg st="4" end="4"/>
                                            </p:txEl>
                                          </p:spTgt>
                                        </p:tgtEl>
                                      </p:cBhvr>
                                    </p:animEffect>
                                    <p:anim calcmode="lin" valueType="num">
                                      <p:cBhvr>
                                        <p:cTn id="2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1000"/>
                                        <p:tgtEl>
                                          <p:spTgt spid="3">
                                            <p:txEl>
                                              <p:pRg st="5" end="5"/>
                                            </p:txEl>
                                          </p:spTgt>
                                        </p:tgtEl>
                                      </p:cBhvr>
                                    </p:animEffect>
                                    <p:anim calcmode="lin" valueType="num">
                                      <p:cBhvr>
                                        <p:cTn id="2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1000"/>
                                        <p:tgtEl>
                                          <p:spTgt spid="3">
                                            <p:txEl>
                                              <p:pRg st="6" end="6"/>
                                            </p:txEl>
                                          </p:spTgt>
                                        </p:tgtEl>
                                      </p:cBhvr>
                                    </p:animEffect>
                                    <p:anim calcmode="lin" valueType="num">
                                      <p:cBhvr>
                                        <p:cTn id="3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6" end="6"/>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fade">
                                      <p:cBhvr>
                                        <p:cTn id="37" dur="1000"/>
                                        <p:tgtEl>
                                          <p:spTgt spid="3">
                                            <p:txEl>
                                              <p:pRg st="8" end="8"/>
                                            </p:txEl>
                                          </p:spTgt>
                                        </p:tgtEl>
                                      </p:cBhvr>
                                    </p:animEffect>
                                    <p:anim calcmode="lin" valueType="num">
                                      <p:cBhvr>
                                        <p:cTn id="38"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meant by “rights” in U.K. Law?</a:t>
            </a:r>
            <a:endParaRPr lang="en-GB" dirty="0"/>
          </a:p>
        </p:txBody>
      </p:sp>
      <p:sp>
        <p:nvSpPr>
          <p:cNvPr id="3" name="Content Placeholder 2"/>
          <p:cNvSpPr>
            <a:spLocks noGrp="1"/>
          </p:cNvSpPr>
          <p:nvPr>
            <p:ph idx="1"/>
          </p:nvPr>
        </p:nvSpPr>
        <p:spPr>
          <a:xfrm>
            <a:off x="680321" y="2336872"/>
            <a:ext cx="10706817" cy="4349677"/>
          </a:xfrm>
        </p:spPr>
        <p:txBody>
          <a:bodyPr>
            <a:normAutofit fontScale="92500" lnSpcReduction="10000"/>
          </a:bodyPr>
          <a:lstStyle/>
          <a:p>
            <a:pPr marL="0" indent="0">
              <a:buNone/>
            </a:pPr>
            <a:r>
              <a:rPr lang="en-GB" b="1" dirty="0"/>
              <a:t>Human rights in the United Kingdom</a:t>
            </a:r>
            <a:r>
              <a:rPr lang="en-GB" dirty="0"/>
              <a:t> are set out in common law, with its strongest roots being in the Bill of Rights 1689, as well as legislation of European institutions: the EU and the European Court of </a:t>
            </a:r>
            <a:r>
              <a:rPr lang="en-GB" dirty="0" smtClean="0"/>
              <a:t>Human Rights.</a:t>
            </a:r>
          </a:p>
          <a:p>
            <a:pPr marL="0" indent="0">
              <a:buNone/>
            </a:pPr>
            <a:endParaRPr lang="en-GB" dirty="0"/>
          </a:p>
          <a:p>
            <a:pPr marL="0" indent="0">
              <a:buNone/>
            </a:pPr>
            <a:r>
              <a:rPr lang="en-GB" b="1" u="sng" dirty="0" smtClean="0"/>
              <a:t>The Human Rights Act 1998: </a:t>
            </a:r>
            <a:r>
              <a:rPr lang="en-GB" dirty="0" smtClean="0"/>
              <a:t>An </a:t>
            </a:r>
            <a:r>
              <a:rPr lang="en-GB" dirty="0"/>
              <a:t>Act to give further effect to rights and freedoms guaranteed under the European Convention on Human </a:t>
            </a:r>
            <a:r>
              <a:rPr lang="en-GB" dirty="0" smtClean="0"/>
              <a:t>Rights.</a:t>
            </a:r>
          </a:p>
          <a:p>
            <a:pPr marL="0" indent="0">
              <a:buNone/>
            </a:pPr>
            <a:endParaRPr lang="en-GB" dirty="0"/>
          </a:p>
          <a:p>
            <a:pPr marL="0" indent="0">
              <a:buNone/>
            </a:pPr>
            <a:r>
              <a:rPr lang="en-GB" b="1" dirty="0" smtClean="0"/>
              <a:t>Convention </a:t>
            </a:r>
            <a:r>
              <a:rPr lang="en-GB" b="1" dirty="0"/>
              <a:t>Rights</a:t>
            </a:r>
            <a:r>
              <a:rPr lang="en-GB" b="1" dirty="0" smtClean="0"/>
              <a:t>. </a:t>
            </a:r>
            <a:r>
              <a:rPr lang="en-GB" dirty="0" smtClean="0"/>
              <a:t>(</a:t>
            </a:r>
            <a:r>
              <a:rPr lang="en-GB" dirty="0"/>
              <a:t>1)In this Act “the Convention rights” means the rights and fundamental </a:t>
            </a:r>
            <a:r>
              <a:rPr lang="en-GB" dirty="0" smtClean="0"/>
              <a:t>freedoms. </a:t>
            </a:r>
          </a:p>
          <a:p>
            <a:endParaRPr lang="en-GB" dirty="0"/>
          </a:p>
          <a:p>
            <a:pPr marL="0" indent="0">
              <a:buNone/>
            </a:pPr>
            <a:r>
              <a:rPr lang="en-GB" dirty="0" smtClean="0"/>
              <a:t>If </a:t>
            </a:r>
            <a:r>
              <a:rPr lang="en-GB" dirty="0"/>
              <a:t>your Convention or human rights have been breached, you can take action under the Human Rights Act in the UK courts. Sometimes you can also take your case to the European Court of Human </a:t>
            </a:r>
            <a:r>
              <a:rPr lang="en-GB" dirty="0" smtClean="0"/>
              <a:t>Rights.</a:t>
            </a:r>
            <a:endParaRPr lang="en-GB" dirty="0"/>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2257553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fade">
                                      <p:cBhvr>
                                        <p:cTn id="28" dur="1000"/>
                                        <p:tgtEl>
                                          <p:spTgt spid="3">
                                            <p:txEl>
                                              <p:pRg st="6" end="6"/>
                                            </p:txEl>
                                          </p:spTgt>
                                        </p:tgtEl>
                                      </p:cBhvr>
                                    </p:animEffect>
                                    <p:anim calcmode="lin" valueType="num">
                                      <p:cBhvr>
                                        <p:cTn id="29"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The Mysterious Case of the Nail-bar Employee!</a:t>
            </a:r>
            <a:endParaRPr lang="en-GB" b="1" dirty="0"/>
          </a:p>
        </p:txBody>
      </p:sp>
      <p:sp>
        <p:nvSpPr>
          <p:cNvPr id="3" name="Content Placeholder 2"/>
          <p:cNvSpPr>
            <a:spLocks noGrp="1"/>
          </p:cNvSpPr>
          <p:nvPr>
            <p:ph idx="1"/>
          </p:nvPr>
        </p:nvSpPr>
        <p:spPr>
          <a:xfrm>
            <a:off x="6443663" y="2700338"/>
            <a:ext cx="4743450" cy="3271837"/>
          </a:xfrm>
        </p:spPr>
        <p:txBody>
          <a:bodyPr>
            <a:normAutofit fontScale="92500" lnSpcReduction="20000"/>
          </a:bodyPr>
          <a:lstStyle/>
          <a:p>
            <a:pPr marL="0" indent="0" fontAlgn="base">
              <a:buNone/>
            </a:pPr>
            <a:r>
              <a:rPr lang="en-GB" sz="3300" b="1" dirty="0" smtClean="0"/>
              <a:t>Key Questions: </a:t>
            </a:r>
          </a:p>
          <a:p>
            <a:pPr fontAlgn="base"/>
            <a:r>
              <a:rPr lang="en-GB" sz="3300" b="1" dirty="0" smtClean="0"/>
              <a:t>Has the Nail-bar employee had their employment rights abused?</a:t>
            </a:r>
            <a:endParaRPr lang="en-GB" sz="3300" b="1" dirty="0"/>
          </a:p>
          <a:p>
            <a:pPr fontAlgn="base"/>
            <a:r>
              <a:rPr lang="en-GB" sz="3300" b="1" dirty="0" smtClean="0"/>
              <a:t>Has the Nail-bar employee had their human rights abused?</a:t>
            </a:r>
            <a:endParaRPr lang="en-GB" dirty="0"/>
          </a:p>
          <a:p>
            <a:pPr marL="0" indent="0" fontAlgn="base">
              <a:buNone/>
            </a:pPr>
            <a:endParaRPr lang="en-GB" dirty="0" smtClean="0"/>
          </a:p>
          <a:p>
            <a:pPr marL="0" indent="0" fontAlgn="base">
              <a:buNone/>
            </a:pPr>
            <a:endParaRPr lang="en-GB" dirty="0"/>
          </a:p>
          <a:p>
            <a:pPr marL="0" indent="0">
              <a:buNone/>
            </a:pPr>
            <a:endParaRPr lang="en-GB" dirty="0"/>
          </a:p>
        </p:txBody>
      </p:sp>
      <p:pic>
        <p:nvPicPr>
          <p:cNvPr id="4" name="Picture 3"/>
          <p:cNvPicPr>
            <a:picLocks noChangeAspect="1"/>
          </p:cNvPicPr>
          <p:nvPr/>
        </p:nvPicPr>
        <p:blipFill>
          <a:blip r:embed="rId2"/>
          <a:stretch>
            <a:fillRect/>
          </a:stretch>
        </p:blipFill>
        <p:spPr>
          <a:xfrm>
            <a:off x="374550" y="2457451"/>
            <a:ext cx="5597991" cy="3739220"/>
          </a:xfrm>
          <a:prstGeom prst="rect">
            <a:avLst/>
          </a:prstGeom>
        </p:spPr>
      </p:pic>
    </p:spTree>
    <p:extLst>
      <p:ext uri="{BB962C8B-B14F-4D97-AF65-F5344CB8AC3E}">
        <p14:creationId xmlns:p14="http://schemas.microsoft.com/office/powerpoint/2010/main" val="2954401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ARE EMPLOYMENT RIGHTS?</a:t>
            </a:r>
            <a:endParaRPr lang="en-GB" dirty="0"/>
          </a:p>
        </p:txBody>
      </p:sp>
      <p:sp>
        <p:nvSpPr>
          <p:cNvPr id="3" name="Content Placeholder 2"/>
          <p:cNvSpPr>
            <a:spLocks noGrp="1"/>
          </p:cNvSpPr>
          <p:nvPr>
            <p:ph idx="1"/>
          </p:nvPr>
        </p:nvSpPr>
        <p:spPr>
          <a:xfrm>
            <a:off x="528638" y="2428875"/>
            <a:ext cx="10972799" cy="4286249"/>
          </a:xfrm>
        </p:spPr>
        <p:txBody>
          <a:bodyPr>
            <a:normAutofit/>
          </a:bodyPr>
          <a:lstStyle/>
          <a:p>
            <a:pPr marL="0" indent="0">
              <a:buNone/>
            </a:pPr>
            <a:r>
              <a:rPr lang="en-GB" sz="2800" dirty="0"/>
              <a:t>Employment rights are designed to balance the expectations of the job with the fair treatment of the worker doing it. Your exact employment rights will vary depending on the kind of job you do, the arrangement you have with your employer and many other variables. Your rights at work come from both your statutory rights and your employment contract</a:t>
            </a:r>
            <a:r>
              <a:rPr lang="en-GB" dirty="0" smtClean="0"/>
              <a:t>.</a:t>
            </a:r>
          </a:p>
          <a:p>
            <a:pPr marL="0" indent="0">
              <a:buNone/>
            </a:pPr>
            <a:endParaRPr lang="en-GB" dirty="0" smtClean="0"/>
          </a:p>
          <a:p>
            <a:pPr marL="0" indent="0">
              <a:buNone/>
            </a:pPr>
            <a:r>
              <a:rPr lang="en-GB" dirty="0" smtClean="0"/>
              <a:t>https</a:t>
            </a:r>
            <a:r>
              <a:rPr lang="en-GB" dirty="0"/>
              <a:t>://www.lawontheweb.co.uk/personal/rights-at-work</a:t>
            </a:r>
          </a:p>
          <a:p>
            <a:pPr marL="0" indent="0">
              <a:buNone/>
            </a:pP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2"/>
          <a:stretch>
            <a:fillRect/>
          </a:stretch>
        </p:blipFill>
        <p:spPr>
          <a:xfrm>
            <a:off x="8627307" y="341197"/>
            <a:ext cx="3333750" cy="1905000"/>
          </a:xfrm>
          <a:prstGeom prst="rect">
            <a:avLst/>
          </a:prstGeom>
        </p:spPr>
      </p:pic>
    </p:spTree>
    <p:extLst>
      <p:ext uri="{BB962C8B-B14F-4D97-AF65-F5344CB8AC3E}">
        <p14:creationId xmlns:p14="http://schemas.microsoft.com/office/powerpoint/2010/main" val="1119019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ARE EMPLOYMENT RIGHTS?</a:t>
            </a:r>
            <a:endParaRPr lang="en-GB" dirty="0"/>
          </a:p>
        </p:txBody>
      </p:sp>
      <p:sp>
        <p:nvSpPr>
          <p:cNvPr id="3" name="Content Placeholder 2"/>
          <p:cNvSpPr>
            <a:spLocks noGrp="1"/>
          </p:cNvSpPr>
          <p:nvPr>
            <p:ph idx="1"/>
          </p:nvPr>
        </p:nvSpPr>
        <p:spPr>
          <a:xfrm>
            <a:off x="528638" y="2185987"/>
            <a:ext cx="10972799" cy="4529137"/>
          </a:xfrm>
        </p:spPr>
        <p:txBody>
          <a:bodyPr>
            <a:normAutofit fontScale="85000" lnSpcReduction="10000"/>
          </a:bodyPr>
          <a:lstStyle/>
          <a:p>
            <a:pPr marL="0" indent="0">
              <a:buNone/>
            </a:pPr>
            <a:r>
              <a:rPr lang="en-GB" b="1" dirty="0" smtClean="0"/>
              <a:t>Statutory </a:t>
            </a:r>
            <a:r>
              <a:rPr lang="en-GB" b="1" dirty="0"/>
              <a:t>rights</a:t>
            </a:r>
          </a:p>
          <a:p>
            <a:r>
              <a:rPr lang="en-GB" dirty="0"/>
              <a:t>Statutory rights are essentially legal rights which nearly all workers are entitled to.</a:t>
            </a:r>
          </a:p>
          <a:p>
            <a:pPr marL="0" indent="0">
              <a:buNone/>
            </a:pPr>
            <a:endParaRPr lang="en-GB" b="1" dirty="0" smtClean="0"/>
          </a:p>
          <a:p>
            <a:pPr marL="0" indent="0">
              <a:buNone/>
            </a:pPr>
            <a:r>
              <a:rPr lang="en-GB" b="1" dirty="0" smtClean="0"/>
              <a:t>Contractual </a:t>
            </a:r>
            <a:r>
              <a:rPr lang="en-GB" b="1" dirty="0"/>
              <a:t>rights</a:t>
            </a:r>
          </a:p>
          <a:p>
            <a:r>
              <a:rPr lang="en-GB" dirty="0"/>
              <a:t>You may have some rights at your job that are set out in your contract or the terms and conditions of your employment, rather than being required by law. However, once these have been agreed upon, your employer must abide by them – if they do not, they could be held liable for breach of contract</a:t>
            </a:r>
            <a:r>
              <a:rPr lang="en-GB" dirty="0" smtClean="0"/>
              <a:t>.</a:t>
            </a:r>
          </a:p>
          <a:p>
            <a:pPr marL="0" indent="0">
              <a:buNone/>
            </a:pPr>
            <a:endParaRPr lang="en-GB" dirty="0"/>
          </a:p>
          <a:p>
            <a:pPr marL="0" indent="0">
              <a:buNone/>
            </a:pPr>
            <a:r>
              <a:rPr lang="en-GB" b="1" dirty="0"/>
              <a:t>Pay rights</a:t>
            </a:r>
          </a:p>
          <a:p>
            <a:r>
              <a:rPr lang="en-GB" dirty="0"/>
              <a:t>Perhaps some of the most important rights at work are those relating to the payment you receive for the job you do. These rights cover issues such as how much and how often you are paid, how you should receive your wage, and other such vital issues</a:t>
            </a:r>
            <a:r>
              <a:rPr lang="en-GB" dirty="0" smtClean="0"/>
              <a:t>.</a:t>
            </a:r>
          </a:p>
          <a:p>
            <a:pPr marL="0" indent="0">
              <a:buNone/>
            </a:pPr>
            <a:r>
              <a:rPr lang="en-GB" dirty="0" smtClean="0"/>
              <a:t>https</a:t>
            </a:r>
            <a:r>
              <a:rPr lang="en-GB" dirty="0"/>
              <a:t>://www.lawontheweb.co.uk/personal/rights-at-work</a:t>
            </a:r>
          </a:p>
          <a:p>
            <a:pPr marL="0" indent="0">
              <a:buNone/>
            </a:pP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2"/>
          <a:stretch>
            <a:fillRect/>
          </a:stretch>
        </p:blipFill>
        <p:spPr>
          <a:xfrm>
            <a:off x="9105546" y="467215"/>
            <a:ext cx="2856036" cy="1629037"/>
          </a:xfrm>
          <a:prstGeom prst="rect">
            <a:avLst/>
          </a:prstGeom>
        </p:spPr>
      </p:pic>
    </p:spTree>
    <p:extLst>
      <p:ext uri="{BB962C8B-B14F-4D97-AF65-F5344CB8AC3E}">
        <p14:creationId xmlns:p14="http://schemas.microsoft.com/office/powerpoint/2010/main" val="876923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1000"/>
                                        <p:tgtEl>
                                          <p:spTgt spid="3">
                                            <p:txEl>
                                              <p:pRg st="3" end="3"/>
                                            </p:txEl>
                                          </p:spTgt>
                                        </p:tgtEl>
                                      </p:cBhvr>
                                    </p:animEffect>
                                    <p:anim calcmode="lin" valueType="num">
                                      <p:cBhvr>
                                        <p:cTn id="2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fade">
                                      <p:cBhvr>
                                        <p:cTn id="24" dur="1000"/>
                                        <p:tgtEl>
                                          <p:spTgt spid="3">
                                            <p:txEl>
                                              <p:pRg st="4" end="4"/>
                                            </p:txEl>
                                          </p:spTgt>
                                        </p:tgtEl>
                                      </p:cBhvr>
                                    </p:animEffect>
                                    <p:anim calcmode="lin" valueType="num">
                                      <p:cBhvr>
                                        <p:cTn id="2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1000"/>
                                        <p:tgtEl>
                                          <p:spTgt spid="3">
                                            <p:txEl>
                                              <p:pRg st="6" end="6"/>
                                            </p:txEl>
                                          </p:spTgt>
                                        </p:tgtEl>
                                      </p:cBhvr>
                                    </p:animEffect>
                                    <p:anim calcmode="lin" valueType="num">
                                      <p:cBhvr>
                                        <p:cTn id="3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6" end="6"/>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1000"/>
                                        <p:tgtEl>
                                          <p:spTgt spid="3">
                                            <p:txEl>
                                              <p:pRg st="7" end="7"/>
                                            </p:txEl>
                                          </p:spTgt>
                                        </p:tgtEl>
                                      </p:cBhvr>
                                    </p:animEffect>
                                    <p:anim calcmode="lin" valueType="num">
                                      <p:cBhvr>
                                        <p:cTn id="3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7" end="7"/>
                                            </p:txEl>
                                          </p:spTgt>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3">
                                            <p:txEl>
                                              <p:pRg st="8" end="8"/>
                                            </p:txEl>
                                          </p:spTgt>
                                        </p:tgtEl>
                                        <p:attrNameLst>
                                          <p:attrName>style.visibility</p:attrName>
                                        </p:attrNameLst>
                                      </p:cBhvr>
                                      <p:to>
                                        <p:strVal val="visible"/>
                                      </p:to>
                                    </p:set>
                                    <p:animEffect transition="in" filter="fade">
                                      <p:cBhvr>
                                        <p:cTn id="41" dur="1000"/>
                                        <p:tgtEl>
                                          <p:spTgt spid="3">
                                            <p:txEl>
                                              <p:pRg st="8" end="8"/>
                                            </p:txEl>
                                          </p:spTgt>
                                        </p:tgtEl>
                                      </p:cBhvr>
                                    </p:animEffect>
                                    <p:anim calcmode="lin" valueType="num">
                                      <p:cBhvr>
                                        <p:cTn id="42"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ARE EMPLOYMENT RIGHTS?</a:t>
            </a:r>
            <a:endParaRPr lang="en-GB" dirty="0"/>
          </a:p>
        </p:txBody>
      </p:sp>
      <p:sp>
        <p:nvSpPr>
          <p:cNvPr id="3" name="Content Placeholder 2"/>
          <p:cNvSpPr>
            <a:spLocks noGrp="1"/>
          </p:cNvSpPr>
          <p:nvPr>
            <p:ph idx="1"/>
          </p:nvPr>
        </p:nvSpPr>
        <p:spPr>
          <a:xfrm>
            <a:off x="528638" y="2185987"/>
            <a:ext cx="10972799" cy="4529137"/>
          </a:xfrm>
        </p:spPr>
        <p:txBody>
          <a:bodyPr>
            <a:normAutofit lnSpcReduction="10000"/>
          </a:bodyPr>
          <a:lstStyle/>
          <a:p>
            <a:pPr marL="0" indent="0">
              <a:buNone/>
            </a:pPr>
            <a:r>
              <a:rPr lang="en-GB" dirty="0" smtClean="0"/>
              <a:t>Workers </a:t>
            </a:r>
            <a:r>
              <a:rPr lang="en-GB" dirty="0"/>
              <a:t>are entitled to certain employment rights, including:</a:t>
            </a:r>
          </a:p>
          <a:p>
            <a:r>
              <a:rPr lang="en-GB" dirty="0"/>
              <a:t>getting the National Minimum Wage </a:t>
            </a:r>
          </a:p>
          <a:p>
            <a:r>
              <a:rPr lang="en-GB" dirty="0"/>
              <a:t>protection against unlawful deductions from wages</a:t>
            </a:r>
          </a:p>
          <a:p>
            <a:r>
              <a:rPr lang="en-GB" dirty="0"/>
              <a:t>the statutory minimum level of </a:t>
            </a:r>
            <a:r>
              <a:rPr lang="en-GB" dirty="0" smtClean="0"/>
              <a:t>paid holiday </a:t>
            </a:r>
            <a:endParaRPr lang="en-GB" dirty="0"/>
          </a:p>
          <a:p>
            <a:r>
              <a:rPr lang="en-GB" dirty="0"/>
              <a:t>the statutory minimum length of rest breaks</a:t>
            </a:r>
          </a:p>
          <a:p>
            <a:r>
              <a:rPr lang="en-GB" dirty="0"/>
              <a:t>to not work more than 48 hours on average per week or to opt out of this right if they choose</a:t>
            </a:r>
          </a:p>
          <a:p>
            <a:r>
              <a:rPr lang="en-GB" dirty="0"/>
              <a:t>protection against unlawful discrimination </a:t>
            </a:r>
          </a:p>
          <a:p>
            <a:r>
              <a:rPr lang="en-GB" dirty="0"/>
              <a:t>protection for ‘whistleblowing’ - reporting wrongdoing in the workplace</a:t>
            </a:r>
          </a:p>
          <a:p>
            <a:r>
              <a:rPr lang="en-GB" dirty="0"/>
              <a:t>to not be treated less favourably if they work </a:t>
            </a:r>
            <a:r>
              <a:rPr lang="en-GB" dirty="0" smtClean="0"/>
              <a:t>part-time</a:t>
            </a:r>
          </a:p>
          <a:p>
            <a:pPr marL="0" indent="0">
              <a:buNone/>
            </a:pPr>
            <a:r>
              <a:rPr lang="en-GB" sz="1400" dirty="0"/>
              <a:t>https://www.gov.uk/employment-status/worker</a:t>
            </a:r>
          </a:p>
          <a:p>
            <a:pPr marL="0" indent="0">
              <a:buNone/>
            </a:pPr>
            <a:endParaRPr lang="en-GB" dirty="0"/>
          </a:p>
          <a:p>
            <a:pPr marL="0" indent="0">
              <a:buNone/>
            </a:pPr>
            <a:endParaRPr lang="en-GB" dirty="0"/>
          </a:p>
        </p:txBody>
      </p:sp>
      <p:pic>
        <p:nvPicPr>
          <p:cNvPr id="4" name="Picture 3"/>
          <p:cNvPicPr>
            <a:picLocks noChangeAspect="1"/>
          </p:cNvPicPr>
          <p:nvPr/>
        </p:nvPicPr>
        <p:blipFill>
          <a:blip r:embed="rId2"/>
          <a:stretch>
            <a:fillRect/>
          </a:stretch>
        </p:blipFill>
        <p:spPr>
          <a:xfrm>
            <a:off x="8998524" y="479810"/>
            <a:ext cx="2853175" cy="1627773"/>
          </a:xfrm>
          <a:prstGeom prst="rect">
            <a:avLst/>
          </a:prstGeom>
        </p:spPr>
      </p:pic>
    </p:spTree>
    <p:extLst>
      <p:ext uri="{BB962C8B-B14F-4D97-AF65-F5344CB8AC3E}">
        <p14:creationId xmlns:p14="http://schemas.microsoft.com/office/powerpoint/2010/main" val="4226336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00"/>
                                        <p:tgtEl>
                                          <p:spTgt spid="3">
                                            <p:txEl>
                                              <p:pRg st="3" end="3"/>
                                            </p:txEl>
                                          </p:spTgt>
                                        </p:tgtEl>
                                      </p:cBhvr>
                                    </p:animEffect>
                                    <p:anim calcmode="lin" valueType="num">
                                      <p:cBhvr>
                                        <p:cTn id="1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1000"/>
                                        <p:tgtEl>
                                          <p:spTgt spid="3">
                                            <p:txEl>
                                              <p:pRg st="4" end="4"/>
                                            </p:txEl>
                                          </p:spTgt>
                                        </p:tgtEl>
                                      </p:cBhvr>
                                    </p:animEffect>
                                    <p:anim calcmode="lin" valueType="num">
                                      <p:cBhvr>
                                        <p:cTn id="2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1000"/>
                                        <p:tgtEl>
                                          <p:spTgt spid="3">
                                            <p:txEl>
                                              <p:pRg st="5" end="5"/>
                                            </p:txEl>
                                          </p:spTgt>
                                        </p:tgtEl>
                                      </p:cBhvr>
                                    </p:animEffect>
                                    <p:anim calcmode="lin" valueType="num">
                                      <p:cBhvr>
                                        <p:cTn id="2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1000"/>
                                        <p:tgtEl>
                                          <p:spTgt spid="3">
                                            <p:txEl>
                                              <p:pRg st="6" end="6"/>
                                            </p:txEl>
                                          </p:spTgt>
                                        </p:tgtEl>
                                      </p:cBhvr>
                                    </p:animEffect>
                                    <p:anim calcmode="lin" valueType="num">
                                      <p:cBhvr>
                                        <p:cTn id="3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6" end="6"/>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1000"/>
                                        <p:tgtEl>
                                          <p:spTgt spid="3">
                                            <p:txEl>
                                              <p:pRg st="7" end="7"/>
                                            </p:txEl>
                                          </p:spTgt>
                                        </p:tgtEl>
                                      </p:cBhvr>
                                    </p:animEffect>
                                    <p:anim calcmode="lin" valueType="num">
                                      <p:cBhvr>
                                        <p:cTn id="38"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7" end="7"/>
                                            </p:txEl>
                                          </p:spTgt>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fade">
                                      <p:cBhvr>
                                        <p:cTn id="42" dur="1000"/>
                                        <p:tgtEl>
                                          <p:spTgt spid="3">
                                            <p:txEl>
                                              <p:pRg st="8" end="8"/>
                                            </p:txEl>
                                          </p:spTgt>
                                        </p:tgtEl>
                                      </p:cBhvr>
                                    </p:animEffect>
                                    <p:anim calcmode="lin" valueType="num">
                                      <p:cBhvr>
                                        <p:cTn id="43"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8" end="8"/>
                                            </p:txEl>
                                          </p:spTgt>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animEffect transition="in" filter="fade">
                                      <p:cBhvr>
                                        <p:cTn id="47" dur="1000"/>
                                        <p:tgtEl>
                                          <p:spTgt spid="3">
                                            <p:txEl>
                                              <p:pRg st="9" end="9"/>
                                            </p:txEl>
                                          </p:spTgt>
                                        </p:tgtEl>
                                      </p:cBhvr>
                                    </p:animEffect>
                                    <p:anim calcmode="lin" valueType="num">
                                      <p:cBhvr>
                                        <p:cTn id="48"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Are Employment </a:t>
            </a:r>
            <a:r>
              <a:rPr lang="en-GB" b="1" dirty="0"/>
              <a:t>R</a:t>
            </a:r>
            <a:r>
              <a:rPr lang="en-GB" b="1" dirty="0" smtClean="0"/>
              <a:t>ights </a:t>
            </a:r>
            <a:r>
              <a:rPr lang="en-GB" b="1" dirty="0"/>
              <a:t>H</a:t>
            </a:r>
            <a:r>
              <a:rPr lang="en-GB" b="1" dirty="0" smtClean="0"/>
              <a:t>uman </a:t>
            </a:r>
            <a:r>
              <a:rPr lang="en-GB" b="1" dirty="0"/>
              <a:t>R</a:t>
            </a:r>
            <a:r>
              <a:rPr lang="en-GB" b="1" dirty="0" smtClean="0"/>
              <a:t>ights</a:t>
            </a:r>
            <a:r>
              <a:rPr lang="en-GB" dirty="0" smtClean="0"/>
              <a:t>?</a:t>
            </a:r>
            <a:endParaRPr lang="en-GB" dirty="0"/>
          </a:p>
        </p:txBody>
      </p:sp>
      <p:sp>
        <p:nvSpPr>
          <p:cNvPr id="3" name="Content Placeholder 2"/>
          <p:cNvSpPr>
            <a:spLocks noGrp="1"/>
          </p:cNvSpPr>
          <p:nvPr>
            <p:ph idx="1"/>
          </p:nvPr>
        </p:nvSpPr>
        <p:spPr>
          <a:xfrm>
            <a:off x="528638" y="2514600"/>
            <a:ext cx="10972799" cy="4200524"/>
          </a:xfrm>
        </p:spPr>
        <p:txBody>
          <a:bodyPr>
            <a:normAutofit/>
          </a:bodyPr>
          <a:lstStyle/>
          <a:p>
            <a:pPr marL="0" indent="0">
              <a:buNone/>
            </a:pPr>
            <a:r>
              <a:rPr lang="en-GB" sz="3200" dirty="0"/>
              <a:t>Human rights are the basic rights and freedoms that every person in the world should be entitled to. They are based on core principles such as dignity, fairness, equality, respect and autonomy. Many of these rights help to protect everyone within the workplace as they have been incorporated into general employment law.</a:t>
            </a:r>
          </a:p>
          <a:p>
            <a:pPr marL="0" indent="0">
              <a:buNone/>
            </a:pPr>
            <a:endParaRPr lang="en-GB" dirty="0" smtClean="0"/>
          </a:p>
          <a:p>
            <a:pPr marL="0" indent="0">
              <a:buNone/>
            </a:pPr>
            <a:r>
              <a:rPr lang="en-GB" dirty="0" smtClean="0"/>
              <a:t>http</a:t>
            </a:r>
            <a:r>
              <a:rPr lang="en-GB" dirty="0"/>
              <a:t>://www.acas.org.uk/index.aspx?articleid=4898</a:t>
            </a:r>
          </a:p>
          <a:p>
            <a:pPr marL="0" indent="0">
              <a:buNone/>
            </a:pPr>
            <a:endParaRPr lang="en-GB" dirty="0" smtClean="0"/>
          </a:p>
          <a:p>
            <a:pPr marL="0" indent="0">
              <a:buNone/>
            </a:pPr>
            <a:endParaRPr lang="en-GB" dirty="0"/>
          </a:p>
        </p:txBody>
      </p:sp>
    </p:spTree>
    <p:extLst>
      <p:ext uri="{BB962C8B-B14F-4D97-AF65-F5344CB8AC3E}">
        <p14:creationId xmlns:p14="http://schemas.microsoft.com/office/powerpoint/2010/main" val="3492001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Has the Nail-bar Employee had their employment rights abused?</a:t>
            </a:r>
            <a:endParaRPr lang="en-GB" b="1" dirty="0"/>
          </a:p>
        </p:txBody>
      </p:sp>
      <p:sp>
        <p:nvSpPr>
          <p:cNvPr id="3" name="Content Placeholder 2"/>
          <p:cNvSpPr>
            <a:spLocks noGrp="1"/>
          </p:cNvSpPr>
          <p:nvPr>
            <p:ph idx="1"/>
          </p:nvPr>
        </p:nvSpPr>
        <p:spPr>
          <a:xfrm>
            <a:off x="680321" y="2193998"/>
            <a:ext cx="10506792" cy="4664002"/>
          </a:xfrm>
        </p:spPr>
        <p:txBody>
          <a:bodyPr>
            <a:normAutofit fontScale="92500" lnSpcReduction="10000"/>
          </a:bodyPr>
          <a:lstStyle/>
          <a:p>
            <a:pPr marL="0" indent="0" fontAlgn="base">
              <a:buNone/>
            </a:pPr>
            <a:r>
              <a:rPr lang="en-GB" sz="3300" b="1" dirty="0" smtClean="0"/>
              <a:t>Different employment status – Different Rights</a:t>
            </a:r>
            <a:r>
              <a:rPr lang="en-GB" dirty="0"/>
              <a:t> </a:t>
            </a:r>
          </a:p>
          <a:p>
            <a:pPr marL="0" indent="0" fontAlgn="base">
              <a:buNone/>
            </a:pPr>
            <a:r>
              <a:rPr lang="en-GB" dirty="0"/>
              <a:t>An individual's employment rights will depend upon whether they are an employee or worker (the self-employed have very few employment rights). </a:t>
            </a:r>
          </a:p>
          <a:p>
            <a:pPr marL="0" indent="0" fontAlgn="base">
              <a:buNone/>
            </a:pPr>
            <a:endParaRPr lang="en-GB" dirty="0" smtClean="0"/>
          </a:p>
          <a:p>
            <a:pPr marL="0" indent="0" fontAlgn="base">
              <a:buNone/>
            </a:pPr>
            <a:r>
              <a:rPr lang="en-GB" dirty="0" smtClean="0"/>
              <a:t>There </a:t>
            </a:r>
            <a:r>
              <a:rPr lang="en-GB" dirty="0"/>
              <a:t>are three main types of employment status. </a:t>
            </a:r>
          </a:p>
          <a:p>
            <a:pPr fontAlgn="base"/>
            <a:r>
              <a:rPr lang="en-GB" dirty="0" smtClean="0"/>
              <a:t>Employees: are </a:t>
            </a:r>
            <a:r>
              <a:rPr lang="en-GB" dirty="0"/>
              <a:t>entitled to a wide range of employment rights, including all those to which a worker is entitled. </a:t>
            </a:r>
          </a:p>
          <a:p>
            <a:r>
              <a:rPr lang="en-GB" dirty="0" smtClean="0"/>
              <a:t>Workers: are </a:t>
            </a:r>
            <a:r>
              <a:rPr lang="en-GB" dirty="0"/>
              <a:t>entitled to core employment rights and protections. The following groups of people are likely to be workers but not employees: most agency workers, short term casual workers, some </a:t>
            </a:r>
            <a:r>
              <a:rPr lang="en-GB" dirty="0" smtClean="0"/>
              <a:t>freelancers.</a:t>
            </a:r>
            <a:endParaRPr lang="en-GB" dirty="0"/>
          </a:p>
          <a:p>
            <a:r>
              <a:rPr lang="en-GB" dirty="0" smtClean="0"/>
              <a:t>Self-employed:</a:t>
            </a:r>
            <a:r>
              <a:rPr lang="en-GB" dirty="0"/>
              <a:t> You don't have employment rights as such if you're self-employed as you are your own boss and can therefore decide how much to charge for your work and how much holiday to give yourself. </a:t>
            </a:r>
          </a:p>
          <a:p>
            <a:pPr fontAlgn="base"/>
            <a:endParaRPr lang="en-GB" dirty="0"/>
          </a:p>
          <a:p>
            <a:pPr marL="0" indent="0">
              <a:buNone/>
            </a:pPr>
            <a:endParaRPr lang="en-GB" dirty="0"/>
          </a:p>
        </p:txBody>
      </p:sp>
      <p:pic>
        <p:nvPicPr>
          <p:cNvPr id="4" name="Picture 3"/>
          <p:cNvPicPr>
            <a:picLocks noChangeAspect="1"/>
          </p:cNvPicPr>
          <p:nvPr/>
        </p:nvPicPr>
        <p:blipFill>
          <a:blip r:embed="rId2"/>
          <a:stretch>
            <a:fillRect/>
          </a:stretch>
        </p:blipFill>
        <p:spPr>
          <a:xfrm>
            <a:off x="9572624" y="318106"/>
            <a:ext cx="2457451" cy="1641866"/>
          </a:xfrm>
          <a:prstGeom prst="rect">
            <a:avLst/>
          </a:prstGeom>
        </p:spPr>
      </p:pic>
    </p:spTree>
    <p:extLst>
      <p:ext uri="{BB962C8B-B14F-4D97-AF65-F5344CB8AC3E}">
        <p14:creationId xmlns:p14="http://schemas.microsoft.com/office/powerpoint/2010/main" val="4160214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1000"/>
                                        <p:tgtEl>
                                          <p:spTgt spid="3">
                                            <p:txEl>
                                              <p:pRg st="3" end="3"/>
                                            </p:txEl>
                                          </p:spTgt>
                                        </p:tgtEl>
                                      </p:cBhvr>
                                    </p:animEffect>
                                    <p:anim calcmode="lin" valueType="num">
                                      <p:cBhvr>
                                        <p:cTn id="2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fade">
                                      <p:cBhvr>
                                        <p:cTn id="24" dur="1000"/>
                                        <p:tgtEl>
                                          <p:spTgt spid="3">
                                            <p:txEl>
                                              <p:pRg st="4" end="4"/>
                                            </p:txEl>
                                          </p:spTgt>
                                        </p:tgtEl>
                                      </p:cBhvr>
                                    </p:animEffect>
                                    <p:anim calcmode="lin" valueType="num">
                                      <p:cBhvr>
                                        <p:cTn id="2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fade">
                                      <p:cBhvr>
                                        <p:cTn id="31" dur="1000"/>
                                        <p:tgtEl>
                                          <p:spTgt spid="3">
                                            <p:txEl>
                                              <p:pRg st="5" end="5"/>
                                            </p:txEl>
                                          </p:spTgt>
                                        </p:tgtEl>
                                      </p:cBhvr>
                                    </p:animEffect>
                                    <p:anim calcmode="lin" valueType="num">
                                      <p:cBhvr>
                                        <p:cTn id="32"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3">
                                            <p:txEl>
                                              <p:pRg st="6" end="6"/>
                                            </p:txEl>
                                          </p:spTgt>
                                        </p:tgtEl>
                                        <p:attrNameLst>
                                          <p:attrName>style.visibility</p:attrName>
                                        </p:attrNameLst>
                                      </p:cBhvr>
                                      <p:to>
                                        <p:strVal val="visible"/>
                                      </p:to>
                                    </p:set>
                                    <p:animEffect transition="in" filter="fade">
                                      <p:cBhvr>
                                        <p:cTn id="38" dur="1000"/>
                                        <p:tgtEl>
                                          <p:spTgt spid="3">
                                            <p:txEl>
                                              <p:pRg st="6" end="6"/>
                                            </p:txEl>
                                          </p:spTgt>
                                        </p:tgtEl>
                                      </p:cBhvr>
                                    </p:animEffect>
                                    <p:anim calcmode="lin" valueType="num">
                                      <p:cBhvr>
                                        <p:cTn id="39"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0"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9450" y="924678"/>
            <a:ext cx="9613861" cy="1080938"/>
          </a:xfrm>
        </p:spPr>
        <p:txBody>
          <a:bodyPr>
            <a:normAutofit fontScale="90000"/>
          </a:bodyPr>
          <a:lstStyle/>
          <a:p>
            <a:r>
              <a:rPr lang="en-GB" sz="4400" b="1" dirty="0"/>
              <a:t>Has the Nail-bar employee had their </a:t>
            </a:r>
            <a:r>
              <a:rPr lang="en-GB" sz="4400" b="1" dirty="0" smtClean="0"/>
              <a:t>human </a:t>
            </a:r>
            <a:r>
              <a:rPr lang="en-GB" sz="4400" b="1" dirty="0"/>
              <a:t>rights abused?</a:t>
            </a:r>
            <a:r>
              <a:rPr lang="en-GB" dirty="0"/>
              <a:t/>
            </a:r>
            <a:br>
              <a:rPr lang="en-GB" dirty="0"/>
            </a:br>
            <a:endParaRPr lang="en-GB" b="1" dirty="0"/>
          </a:p>
        </p:txBody>
      </p:sp>
      <p:sp>
        <p:nvSpPr>
          <p:cNvPr id="3" name="Content Placeholder 2"/>
          <p:cNvSpPr>
            <a:spLocks noGrp="1"/>
          </p:cNvSpPr>
          <p:nvPr>
            <p:ph idx="1"/>
          </p:nvPr>
        </p:nvSpPr>
        <p:spPr>
          <a:xfrm>
            <a:off x="680321" y="2193998"/>
            <a:ext cx="10506792" cy="2235127"/>
          </a:xfrm>
        </p:spPr>
        <p:txBody>
          <a:bodyPr>
            <a:normAutofit/>
          </a:bodyPr>
          <a:lstStyle/>
          <a:p>
            <a:pPr marL="0" indent="0" fontAlgn="base">
              <a:buNone/>
            </a:pPr>
            <a:r>
              <a:rPr lang="en-GB" b="1" dirty="0" smtClean="0"/>
              <a:t>4</a:t>
            </a:r>
            <a:r>
              <a:rPr lang="en-GB" b="1" dirty="0"/>
              <a:t>. Eligibility to claim unfair dismissal</a:t>
            </a:r>
            <a:r>
              <a:rPr lang="en-GB" dirty="0"/>
              <a:t> </a:t>
            </a:r>
          </a:p>
          <a:p>
            <a:pPr fontAlgn="base"/>
            <a:r>
              <a:rPr lang="en-GB" dirty="0"/>
              <a:t>Employees can only claim unfair dismissal if they’ve worked for a qualifying period - unless they’re claiming for an </a:t>
            </a:r>
            <a:r>
              <a:rPr lang="en-GB" u="sng" dirty="0"/>
              <a:t>automatically unfair</a:t>
            </a:r>
            <a:r>
              <a:rPr lang="en-GB" dirty="0"/>
              <a:t> reason. </a:t>
            </a:r>
            <a:endParaRPr lang="en-GB" u="sng" dirty="0">
              <a:hlinkClick r:id="rId2"/>
            </a:endParaRPr>
          </a:p>
          <a:p>
            <a:pPr marL="0" indent="0" fontAlgn="base">
              <a:buNone/>
            </a:pPr>
            <a:r>
              <a:rPr lang="en-GB" u="sng" dirty="0">
                <a:hlinkClick r:id="rId2"/>
              </a:rPr>
              <a:t>https://www.gov.uk/dismiss-staff/eligibility-to-claim-unfair-dismissal</a:t>
            </a:r>
            <a:r>
              <a:rPr lang="en-GB" dirty="0"/>
              <a:t> </a:t>
            </a:r>
          </a:p>
          <a:p>
            <a:pPr marL="0" indent="0" fontAlgn="base">
              <a:buNone/>
            </a:pPr>
            <a:endParaRPr lang="en-GB" dirty="0"/>
          </a:p>
          <a:p>
            <a:pPr marL="0" indent="0">
              <a:buNone/>
            </a:pP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3657159180"/>
              </p:ext>
            </p:extLst>
          </p:nvPr>
        </p:nvGraphicFramePr>
        <p:xfrm>
          <a:off x="1828800" y="4343400"/>
          <a:ext cx="7015163" cy="1985959"/>
        </p:xfrm>
        <a:graphic>
          <a:graphicData uri="http://schemas.openxmlformats.org/drawingml/2006/table">
            <a:tbl>
              <a:tblPr/>
              <a:tblGrid>
                <a:gridCol w="3223678"/>
                <a:gridCol w="3791485"/>
              </a:tblGrid>
              <a:tr h="690769">
                <a:tc>
                  <a:txBody>
                    <a:bodyPr/>
                    <a:lstStyle/>
                    <a:p>
                      <a:pPr rtl="0" fontAlgn="t"/>
                      <a:endParaRPr lang="en-GB" dirty="0" smtClean="0">
                        <a:effectLst/>
                      </a:endParaRPr>
                    </a:p>
                  </a:txBody>
                  <a:tcPr>
                    <a:lnL>
                      <a:noFill/>
                    </a:lnL>
                    <a:lnR>
                      <a:noFill/>
                    </a:lnR>
                    <a:lnT>
                      <a:noFill/>
                    </a:lnT>
                    <a:lnB w="9525" cap="flat" cmpd="sng" algn="ctr">
                      <a:solidFill>
                        <a:srgbClr val="580618"/>
                      </a:solidFill>
                      <a:prstDash val="solid"/>
                      <a:round/>
                      <a:headEnd type="none" w="med" len="med"/>
                      <a:tailEnd type="none" w="med" len="med"/>
                    </a:lnB>
                    <a:solidFill>
                      <a:srgbClr val="FFFFFF"/>
                    </a:solidFill>
                  </a:tcPr>
                </a:tc>
                <a:tc>
                  <a:txBody>
                    <a:bodyPr/>
                    <a:lstStyle/>
                    <a:p>
                      <a:endParaRPr lang="en-GB" dirty="0"/>
                    </a:p>
                  </a:txBody>
                  <a:tcPr>
                    <a:lnL>
                      <a:noFill/>
                    </a:lnL>
                  </a:tcPr>
                </a:tc>
              </a:tr>
              <a:tr h="431730">
                <a:tc>
                  <a:txBody>
                    <a:bodyPr/>
                    <a:lstStyle/>
                    <a:p>
                      <a:pPr algn="l" rtl="0" fontAlgn="base"/>
                      <a:r>
                        <a:rPr lang="en-GB" sz="900" b="1" i="0" dirty="0">
                          <a:solidFill>
                            <a:srgbClr val="0B0C0C"/>
                          </a:solidFill>
                          <a:effectLst/>
                          <a:latin typeface="Arial" panose="020B0604020202020204" pitchFamily="34" charset="0"/>
                        </a:rPr>
                        <a:t>Date employment started</a:t>
                      </a:r>
                      <a:r>
                        <a:rPr lang="en-GB" sz="900" b="0" i="0" dirty="0">
                          <a:effectLst/>
                          <a:latin typeface="Arial" panose="020B0604020202020204" pitchFamily="34" charset="0"/>
                        </a:rPr>
                        <a:t> </a:t>
                      </a:r>
                      <a:endParaRPr lang="en-GB" b="0" i="0" dirty="0">
                        <a:effectLst/>
                      </a:endParaRPr>
                    </a:p>
                  </a:txBody>
                  <a:tcPr>
                    <a:lnL>
                      <a:noFill/>
                    </a:lnL>
                    <a:lnR>
                      <a:noFill/>
                    </a:lnR>
                    <a:lnT w="9525" cap="flat" cmpd="sng" algn="ctr">
                      <a:solidFill>
                        <a:srgbClr val="580618"/>
                      </a:solidFill>
                      <a:prstDash val="solid"/>
                      <a:round/>
                      <a:headEnd type="none" w="med" len="med"/>
                      <a:tailEnd type="none" w="med" len="med"/>
                    </a:lnT>
                    <a:lnB w="9525" cap="flat" cmpd="sng" algn="ctr">
                      <a:solidFill>
                        <a:srgbClr val="380218"/>
                      </a:solidFill>
                      <a:prstDash val="solid"/>
                      <a:round/>
                      <a:headEnd type="none" w="med" len="med"/>
                      <a:tailEnd type="none" w="med" len="med"/>
                    </a:lnB>
                    <a:solidFill>
                      <a:srgbClr val="FFFFFF"/>
                    </a:solidFill>
                  </a:tcPr>
                </a:tc>
                <a:tc>
                  <a:txBody>
                    <a:bodyPr/>
                    <a:lstStyle/>
                    <a:p>
                      <a:pPr algn="l" rtl="0" fontAlgn="base"/>
                      <a:r>
                        <a:rPr lang="en-GB" sz="900" b="1" i="0" dirty="0">
                          <a:solidFill>
                            <a:srgbClr val="0B0C0C"/>
                          </a:solidFill>
                          <a:effectLst/>
                          <a:latin typeface="Arial" panose="020B0604020202020204" pitchFamily="34" charset="0"/>
                        </a:rPr>
                        <a:t>When the employee can claim</a:t>
                      </a:r>
                      <a:r>
                        <a:rPr lang="en-GB" sz="900" b="0" i="0" dirty="0">
                          <a:effectLst/>
                          <a:latin typeface="Arial" panose="020B0604020202020204" pitchFamily="34" charset="0"/>
                        </a:rPr>
                        <a:t> </a:t>
                      </a:r>
                      <a:endParaRPr lang="en-GB" b="0" i="0" dirty="0">
                        <a:effectLst/>
                      </a:endParaRPr>
                    </a:p>
                  </a:txBody>
                  <a:tcPr>
                    <a:lnL>
                      <a:noFill/>
                    </a:lnL>
                    <a:lnR>
                      <a:noFill/>
                    </a:lnR>
                    <a:lnB w="9525" cap="flat" cmpd="sng" algn="ctr">
                      <a:solidFill>
                        <a:srgbClr val="780718"/>
                      </a:solidFill>
                      <a:prstDash val="solid"/>
                      <a:round/>
                      <a:headEnd type="none" w="med" len="med"/>
                      <a:tailEnd type="none" w="med" len="med"/>
                    </a:lnB>
                    <a:solidFill>
                      <a:srgbClr val="FFFFFF"/>
                    </a:solidFill>
                  </a:tcPr>
                </a:tc>
              </a:tr>
              <a:tr h="431730">
                <a:tc>
                  <a:txBody>
                    <a:bodyPr/>
                    <a:lstStyle/>
                    <a:p>
                      <a:pPr algn="l" rtl="0" fontAlgn="base"/>
                      <a:r>
                        <a:rPr lang="en-GB" sz="900" b="0" i="0">
                          <a:solidFill>
                            <a:srgbClr val="0B0C0C"/>
                          </a:solidFill>
                          <a:effectLst/>
                          <a:latin typeface="inherit"/>
                        </a:rPr>
                        <a:t>Before 6 April 2012</a:t>
                      </a:r>
                      <a:r>
                        <a:rPr lang="en-GB" sz="900" b="0" i="0">
                          <a:effectLst/>
                          <a:latin typeface="inherit"/>
                        </a:rPr>
                        <a:t> </a:t>
                      </a:r>
                      <a:endParaRPr lang="en-GB" b="0" i="0">
                        <a:effectLst/>
                      </a:endParaRPr>
                    </a:p>
                  </a:txBody>
                  <a:tcPr>
                    <a:lnL>
                      <a:noFill/>
                    </a:lnL>
                    <a:lnR>
                      <a:noFill/>
                    </a:lnR>
                    <a:lnT w="9525" cap="flat" cmpd="sng" algn="ctr">
                      <a:solidFill>
                        <a:srgbClr val="380218"/>
                      </a:solidFill>
                      <a:prstDash val="solid"/>
                      <a:round/>
                      <a:headEnd type="none" w="med" len="med"/>
                      <a:tailEnd type="none" w="med" len="med"/>
                    </a:lnT>
                    <a:lnB w="9525" cap="flat" cmpd="sng" algn="ctr">
                      <a:solidFill>
                        <a:srgbClr val="B80018"/>
                      </a:solidFill>
                      <a:prstDash val="solid"/>
                      <a:round/>
                      <a:headEnd type="none" w="med" len="med"/>
                      <a:tailEnd type="none" w="med" len="med"/>
                    </a:lnB>
                    <a:solidFill>
                      <a:srgbClr val="FFFFFF"/>
                    </a:solidFill>
                  </a:tcPr>
                </a:tc>
                <a:tc>
                  <a:txBody>
                    <a:bodyPr/>
                    <a:lstStyle/>
                    <a:p>
                      <a:pPr algn="l" rtl="0" fontAlgn="base"/>
                      <a:r>
                        <a:rPr lang="en-GB" sz="900" b="0" i="0" dirty="0">
                          <a:solidFill>
                            <a:srgbClr val="0B0C0C"/>
                          </a:solidFill>
                          <a:effectLst/>
                          <a:latin typeface="inherit"/>
                        </a:rPr>
                        <a:t>After first year of employment</a:t>
                      </a:r>
                      <a:r>
                        <a:rPr lang="en-GB" sz="900" b="0" i="0" dirty="0">
                          <a:effectLst/>
                          <a:latin typeface="inherit"/>
                        </a:rPr>
                        <a:t> </a:t>
                      </a:r>
                      <a:endParaRPr lang="en-GB" b="0" i="0" dirty="0">
                        <a:effectLst/>
                      </a:endParaRPr>
                    </a:p>
                  </a:txBody>
                  <a:tcPr>
                    <a:lnL>
                      <a:noFill/>
                    </a:lnL>
                    <a:lnR>
                      <a:noFill/>
                    </a:lnR>
                    <a:lnT w="9525" cap="flat" cmpd="sng" algn="ctr">
                      <a:solidFill>
                        <a:srgbClr val="780718"/>
                      </a:solidFill>
                      <a:prstDash val="solid"/>
                      <a:round/>
                      <a:headEnd type="none" w="med" len="med"/>
                      <a:tailEnd type="none" w="med" len="med"/>
                    </a:lnT>
                    <a:lnB w="9525" cap="flat" cmpd="sng" algn="ctr">
                      <a:solidFill>
                        <a:srgbClr val="780418"/>
                      </a:solidFill>
                      <a:prstDash val="solid"/>
                      <a:round/>
                      <a:headEnd type="none" w="med" len="med"/>
                      <a:tailEnd type="none" w="med" len="med"/>
                    </a:lnB>
                    <a:solidFill>
                      <a:srgbClr val="FFFFFF"/>
                    </a:solidFill>
                  </a:tcPr>
                </a:tc>
              </a:tr>
              <a:tr h="431730">
                <a:tc>
                  <a:txBody>
                    <a:bodyPr/>
                    <a:lstStyle/>
                    <a:p>
                      <a:pPr algn="l" rtl="0" fontAlgn="base"/>
                      <a:r>
                        <a:rPr lang="en-GB" sz="900" b="0" i="0" dirty="0">
                          <a:solidFill>
                            <a:srgbClr val="0B0C0C"/>
                          </a:solidFill>
                          <a:effectLst/>
                          <a:latin typeface="inherit"/>
                        </a:rPr>
                        <a:t>After 6 April 2012</a:t>
                      </a:r>
                      <a:r>
                        <a:rPr lang="en-GB" sz="900" b="0" i="0" dirty="0">
                          <a:effectLst/>
                          <a:latin typeface="inherit"/>
                        </a:rPr>
                        <a:t> </a:t>
                      </a:r>
                      <a:endParaRPr lang="en-GB" b="0" i="0" dirty="0">
                        <a:effectLst/>
                      </a:endParaRPr>
                    </a:p>
                  </a:txBody>
                  <a:tcPr>
                    <a:lnL>
                      <a:noFill/>
                    </a:lnL>
                    <a:lnR>
                      <a:noFill/>
                    </a:lnR>
                    <a:lnT w="9525" cap="flat" cmpd="sng" algn="ctr">
                      <a:solidFill>
                        <a:srgbClr val="B80018"/>
                      </a:solidFill>
                      <a:prstDash val="solid"/>
                      <a:round/>
                      <a:headEnd type="none" w="med" len="med"/>
                      <a:tailEnd type="none" w="med" len="med"/>
                    </a:lnT>
                    <a:lnB w="9525" cap="flat" cmpd="sng" algn="ctr">
                      <a:solidFill>
                        <a:srgbClr val="580018"/>
                      </a:solidFill>
                      <a:prstDash val="solid"/>
                      <a:round/>
                      <a:headEnd type="none" w="med" len="med"/>
                      <a:tailEnd type="none" w="med" len="med"/>
                    </a:lnB>
                    <a:solidFill>
                      <a:srgbClr val="FFFFFF"/>
                    </a:solidFill>
                  </a:tcPr>
                </a:tc>
                <a:tc>
                  <a:txBody>
                    <a:bodyPr/>
                    <a:lstStyle/>
                    <a:p>
                      <a:pPr algn="l" rtl="0" fontAlgn="base"/>
                      <a:r>
                        <a:rPr lang="en-GB" sz="900" b="0" i="0" dirty="0">
                          <a:solidFill>
                            <a:srgbClr val="0B0C0C"/>
                          </a:solidFill>
                          <a:effectLst/>
                          <a:latin typeface="inherit"/>
                        </a:rPr>
                        <a:t>After 2 years of employment</a:t>
                      </a:r>
                      <a:r>
                        <a:rPr lang="en-GB" sz="900" b="0" i="0" dirty="0">
                          <a:effectLst/>
                          <a:latin typeface="inherit"/>
                        </a:rPr>
                        <a:t> </a:t>
                      </a:r>
                      <a:endParaRPr lang="en-GB" b="0" i="0" dirty="0">
                        <a:effectLst/>
                      </a:endParaRPr>
                    </a:p>
                  </a:txBody>
                  <a:tcPr>
                    <a:lnL>
                      <a:noFill/>
                    </a:lnL>
                    <a:lnR>
                      <a:noFill/>
                    </a:lnR>
                    <a:lnT w="9525" cap="flat" cmpd="sng" algn="ctr">
                      <a:solidFill>
                        <a:srgbClr val="780418"/>
                      </a:solidFill>
                      <a:prstDash val="solid"/>
                      <a:round/>
                      <a:headEnd type="none" w="med" len="med"/>
                      <a:tailEnd type="none" w="med" len="med"/>
                    </a:lnT>
                    <a:lnB w="9525" cap="flat" cmpd="sng" algn="ctr">
                      <a:solidFill>
                        <a:srgbClr val="780418"/>
                      </a:solidFill>
                      <a:prstDash val="solid"/>
                      <a:round/>
                      <a:headEnd type="none" w="med" len="med"/>
                      <a:tailEnd type="none" w="med" len="med"/>
                    </a:lnB>
                    <a:solidFill>
                      <a:srgbClr val="FFFFFF"/>
                    </a:solidFill>
                  </a:tcPr>
                </a:tc>
              </a:tr>
            </a:tbl>
          </a:graphicData>
        </a:graphic>
      </p:graphicFrame>
      <p:pic>
        <p:nvPicPr>
          <p:cNvPr id="5" name="Picture 4"/>
          <p:cNvPicPr>
            <a:picLocks noChangeAspect="1"/>
          </p:cNvPicPr>
          <p:nvPr/>
        </p:nvPicPr>
        <p:blipFill>
          <a:blip r:embed="rId3"/>
          <a:stretch>
            <a:fillRect/>
          </a:stretch>
        </p:blipFill>
        <p:spPr>
          <a:xfrm>
            <a:off x="9809745" y="593612"/>
            <a:ext cx="2220330" cy="1483441"/>
          </a:xfrm>
          <a:prstGeom prst="rect">
            <a:avLst/>
          </a:prstGeom>
        </p:spPr>
      </p:pic>
    </p:spTree>
    <p:extLst>
      <p:ext uri="{BB962C8B-B14F-4D97-AF65-F5344CB8AC3E}">
        <p14:creationId xmlns:p14="http://schemas.microsoft.com/office/powerpoint/2010/main" val="1400908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
                                          </p:val>
                                        </p:tav>
                                        <p:tav tm="100000">
                                          <p:val>
                                            <p:strVal val="#ppt_x"/>
                                          </p:val>
                                        </p:tav>
                                      </p:tavLst>
                                    </p:anim>
                                    <p:anim calcmode="lin" valueType="num">
                                      <p:cBhvr>
                                        <p:cTn id="28"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The Mysterious Case of the Nail-bar Worker!</a:t>
            </a:r>
            <a:endParaRPr lang="en-GB" b="1" dirty="0"/>
          </a:p>
        </p:txBody>
      </p:sp>
      <p:sp>
        <p:nvSpPr>
          <p:cNvPr id="3" name="Content Placeholder 2"/>
          <p:cNvSpPr>
            <a:spLocks noGrp="1"/>
          </p:cNvSpPr>
          <p:nvPr>
            <p:ph idx="1"/>
          </p:nvPr>
        </p:nvSpPr>
        <p:spPr>
          <a:xfrm>
            <a:off x="680321" y="2193997"/>
            <a:ext cx="9613861" cy="4078215"/>
          </a:xfrm>
        </p:spPr>
        <p:txBody>
          <a:bodyPr>
            <a:normAutofit fontScale="92500" lnSpcReduction="10000"/>
          </a:bodyPr>
          <a:lstStyle/>
          <a:p>
            <a:pPr marL="0" indent="0" fontAlgn="base">
              <a:buNone/>
            </a:pPr>
            <a:r>
              <a:rPr lang="en-GB" sz="3200" b="1" dirty="0" smtClean="0"/>
              <a:t>Key Questions:</a:t>
            </a:r>
          </a:p>
          <a:p>
            <a:pPr marL="0" indent="0" fontAlgn="base">
              <a:buNone/>
            </a:pPr>
            <a:endParaRPr lang="en-GB" sz="3200" b="1" dirty="0"/>
          </a:p>
          <a:p>
            <a:pPr fontAlgn="base"/>
            <a:r>
              <a:rPr lang="en-GB" sz="3200" b="1" dirty="0" smtClean="0"/>
              <a:t>Have they had their employment rights violated?</a:t>
            </a:r>
          </a:p>
          <a:p>
            <a:pPr fontAlgn="base"/>
            <a:r>
              <a:rPr lang="en-GB" sz="3200" b="1" dirty="0" smtClean="0"/>
              <a:t>Have they had their human rights violated?</a:t>
            </a:r>
          </a:p>
          <a:p>
            <a:pPr fontAlgn="base"/>
            <a:r>
              <a:rPr lang="en-GB" sz="3200" b="1" dirty="0" smtClean="0"/>
              <a:t>Is this a case of a “restricted right”? How could that be justified?</a:t>
            </a:r>
          </a:p>
          <a:p>
            <a:pPr fontAlgn="base"/>
            <a:r>
              <a:rPr lang="en-GB" sz="3200" b="1" dirty="0" smtClean="0"/>
              <a:t>How might the problem be resolved? Who would one appeal to? What are the parameters of the legislation on this issue?</a:t>
            </a:r>
            <a:endParaRPr lang="en-GB" sz="3200" dirty="0"/>
          </a:p>
          <a:p>
            <a:pPr fontAlgn="base"/>
            <a:endParaRPr lang="en-GB" dirty="0"/>
          </a:p>
          <a:p>
            <a:pPr marL="0" indent="0">
              <a:buNone/>
            </a:pPr>
            <a:endParaRPr lang="en-GB" dirty="0"/>
          </a:p>
        </p:txBody>
      </p:sp>
      <p:pic>
        <p:nvPicPr>
          <p:cNvPr id="4" name="Picture 3"/>
          <p:cNvPicPr>
            <a:picLocks noChangeAspect="1"/>
          </p:cNvPicPr>
          <p:nvPr/>
        </p:nvPicPr>
        <p:blipFill>
          <a:blip r:embed="rId2"/>
          <a:stretch>
            <a:fillRect/>
          </a:stretch>
        </p:blipFill>
        <p:spPr>
          <a:xfrm>
            <a:off x="9609720" y="489929"/>
            <a:ext cx="2406068" cy="1607536"/>
          </a:xfrm>
          <a:prstGeom prst="rect">
            <a:avLst/>
          </a:prstGeom>
        </p:spPr>
      </p:pic>
    </p:spTree>
    <p:extLst>
      <p:ext uri="{BB962C8B-B14F-4D97-AF65-F5344CB8AC3E}">
        <p14:creationId xmlns:p14="http://schemas.microsoft.com/office/powerpoint/2010/main" val="2561803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1000"/>
                                        <p:tgtEl>
                                          <p:spTgt spid="3">
                                            <p:txEl>
                                              <p:pRg st="5" end="5"/>
                                            </p:txEl>
                                          </p:spTgt>
                                        </p:tgtEl>
                                      </p:cBhvr>
                                    </p:animEffect>
                                    <p:anim calcmode="lin" valueType="num">
                                      <p:cBhvr>
                                        <p:cTn id="3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0322" y="753228"/>
            <a:ext cx="8563692" cy="1080938"/>
          </a:xfrm>
        </p:spPr>
        <p:txBody>
          <a:bodyPr/>
          <a:lstStyle/>
          <a:p>
            <a:r>
              <a:rPr lang="en-GB" b="1" dirty="0" smtClean="0"/>
              <a:t>Has the Nail-bar employee had their human rights abused?</a:t>
            </a:r>
            <a:endParaRPr lang="en-GB" b="1" dirty="0"/>
          </a:p>
        </p:txBody>
      </p:sp>
      <p:sp>
        <p:nvSpPr>
          <p:cNvPr id="3" name="Content Placeholder 2"/>
          <p:cNvSpPr>
            <a:spLocks noGrp="1"/>
          </p:cNvSpPr>
          <p:nvPr>
            <p:ph idx="1"/>
          </p:nvPr>
        </p:nvSpPr>
        <p:spPr>
          <a:xfrm>
            <a:off x="680321" y="2193997"/>
            <a:ext cx="9613861" cy="4078215"/>
          </a:xfrm>
        </p:spPr>
        <p:txBody>
          <a:bodyPr>
            <a:normAutofit fontScale="92500" lnSpcReduction="20000"/>
          </a:bodyPr>
          <a:lstStyle/>
          <a:p>
            <a:r>
              <a:rPr lang="en-GB" sz="3200" dirty="0"/>
              <a:t>If you work in the public sector, it's unlawful for your employer to violate your human rights.</a:t>
            </a:r>
          </a:p>
          <a:p>
            <a:r>
              <a:rPr lang="en-GB" sz="3200" dirty="0"/>
              <a:t>If your employer isn't a public authority you can't make a claim against your employer for a breach of your human rights. However, human rights law has been incorporated into general employment law and applies to all employers, like the right not to be discriminated against because of your sexuality, for example</a:t>
            </a:r>
            <a:r>
              <a:rPr lang="en-GB" dirty="0"/>
              <a:t>.</a:t>
            </a:r>
          </a:p>
          <a:p>
            <a:pPr marL="0" indent="0">
              <a:buNone/>
            </a:pPr>
            <a:endParaRPr lang="en-GB" dirty="0" smtClean="0"/>
          </a:p>
          <a:p>
            <a:pPr marL="0" indent="0">
              <a:buNone/>
            </a:pPr>
            <a:r>
              <a:rPr lang="en-GB" dirty="0" smtClean="0"/>
              <a:t>https</a:t>
            </a:r>
            <a:r>
              <a:rPr lang="en-GB" dirty="0"/>
              <a:t>://www.nidirect.gov.uk/articles/human-rights-workplace</a:t>
            </a:r>
          </a:p>
          <a:p>
            <a:pPr fontAlgn="base"/>
            <a:endParaRPr lang="en-GB" dirty="0"/>
          </a:p>
          <a:p>
            <a:pPr marL="0" indent="0">
              <a:buNone/>
            </a:pPr>
            <a:endParaRPr lang="en-GB" dirty="0"/>
          </a:p>
        </p:txBody>
      </p:sp>
      <p:pic>
        <p:nvPicPr>
          <p:cNvPr id="4" name="Picture 3"/>
          <p:cNvPicPr>
            <a:picLocks noChangeAspect="1"/>
          </p:cNvPicPr>
          <p:nvPr/>
        </p:nvPicPr>
        <p:blipFill>
          <a:blip r:embed="rId2"/>
          <a:stretch>
            <a:fillRect/>
          </a:stretch>
        </p:blipFill>
        <p:spPr>
          <a:xfrm>
            <a:off x="9549660" y="488955"/>
            <a:ext cx="2408129" cy="1609483"/>
          </a:xfrm>
          <a:prstGeom prst="rect">
            <a:avLst/>
          </a:prstGeom>
        </p:spPr>
      </p:pic>
    </p:spTree>
    <p:extLst>
      <p:ext uri="{BB962C8B-B14F-4D97-AF65-F5344CB8AC3E}">
        <p14:creationId xmlns:p14="http://schemas.microsoft.com/office/powerpoint/2010/main" val="2797394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1000"/>
                                        <p:tgtEl>
                                          <p:spTgt spid="3">
                                            <p:txEl>
                                              <p:pRg st="3" end="3"/>
                                            </p:txEl>
                                          </p:spTgt>
                                        </p:tgtEl>
                                      </p:cBhvr>
                                    </p:animEffect>
                                    <p:anim calcmode="lin" valueType="num">
                                      <p:cBhvr>
                                        <p:cTn id="2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Where are my employment rights set out in UK law?</a:t>
            </a:r>
            <a:endParaRPr lang="en-GB" b="1" dirty="0"/>
          </a:p>
        </p:txBody>
      </p:sp>
      <p:sp>
        <p:nvSpPr>
          <p:cNvPr id="3" name="Content Placeholder 2"/>
          <p:cNvSpPr>
            <a:spLocks noGrp="1"/>
          </p:cNvSpPr>
          <p:nvPr>
            <p:ph idx="1"/>
          </p:nvPr>
        </p:nvSpPr>
        <p:spPr>
          <a:xfrm>
            <a:off x="680321" y="2336873"/>
            <a:ext cx="10306767" cy="4106790"/>
          </a:xfrm>
        </p:spPr>
        <p:txBody>
          <a:bodyPr/>
          <a:lstStyle/>
          <a:p>
            <a:pPr marL="0" indent="0">
              <a:buNone/>
            </a:pPr>
            <a:r>
              <a:rPr lang="en-GB" sz="3600" b="1" dirty="0"/>
              <a:t>The Employment Rights Act (ERA) 1996 </a:t>
            </a:r>
            <a:endParaRPr lang="en-GB" sz="3600" b="1" dirty="0" smtClean="0"/>
          </a:p>
          <a:p>
            <a:r>
              <a:rPr lang="en-GB" sz="2800" dirty="0" smtClean="0"/>
              <a:t>It </a:t>
            </a:r>
            <a:r>
              <a:rPr lang="en-GB" sz="2800" dirty="0"/>
              <a:t>applies across the whole of the United Kingdom.</a:t>
            </a:r>
          </a:p>
          <a:p>
            <a:r>
              <a:rPr lang="en-GB" sz="2800" dirty="0" smtClean="0"/>
              <a:t>The </a:t>
            </a:r>
            <a:r>
              <a:rPr lang="en-GB" sz="2800" dirty="0"/>
              <a:t>ERA set out the rights of employees in situations such as dismissal, unfair dismissal, parental leave, and redundancy</a:t>
            </a:r>
            <a:r>
              <a:rPr lang="en-GB" sz="2800" dirty="0" smtClean="0"/>
              <a:t>.</a:t>
            </a:r>
          </a:p>
          <a:p>
            <a:r>
              <a:rPr lang="en-GB" sz="2800" dirty="0"/>
              <a:t>Employee's may have been given these rights previously contractually, either within business' employment policies or within employment contracts of service. </a:t>
            </a:r>
            <a:endParaRPr lang="en-GB" sz="2800" dirty="0" smtClean="0"/>
          </a:p>
          <a:p>
            <a:r>
              <a:rPr lang="en-GB" sz="2800" dirty="0" smtClean="0"/>
              <a:t>The </a:t>
            </a:r>
            <a:r>
              <a:rPr lang="en-GB" sz="2800" dirty="0"/>
              <a:t>Act now enshrines those rights in statutory law.</a:t>
            </a:r>
          </a:p>
          <a:p>
            <a:pPr marL="0" indent="0">
              <a:buNone/>
            </a:pPr>
            <a:endParaRPr lang="en-GB" dirty="0"/>
          </a:p>
        </p:txBody>
      </p:sp>
      <p:pic>
        <p:nvPicPr>
          <p:cNvPr id="4" name="Picture 3"/>
          <p:cNvPicPr>
            <a:picLocks noChangeAspect="1"/>
          </p:cNvPicPr>
          <p:nvPr/>
        </p:nvPicPr>
        <p:blipFill>
          <a:blip r:embed="rId2"/>
          <a:stretch>
            <a:fillRect/>
          </a:stretch>
        </p:blipFill>
        <p:spPr>
          <a:xfrm>
            <a:off x="10420351" y="475794"/>
            <a:ext cx="1609726" cy="1609726"/>
          </a:xfrm>
          <a:prstGeom prst="rect">
            <a:avLst/>
          </a:prstGeom>
        </p:spPr>
      </p:pic>
    </p:spTree>
    <p:extLst>
      <p:ext uri="{BB962C8B-B14F-4D97-AF65-F5344CB8AC3E}">
        <p14:creationId xmlns:p14="http://schemas.microsoft.com/office/powerpoint/2010/main" val="2579741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Effect transition="in" filter="fade">
                                      <p:cBhvr>
                                        <p:cTn id="29" dur="1000"/>
                                        <p:tgtEl>
                                          <p:spTgt spid="3">
                                            <p:txEl>
                                              <p:pRg st="4" end="4"/>
                                            </p:txEl>
                                          </p:spTgt>
                                        </p:tgtEl>
                                      </p:cBhvr>
                                    </p:animEffect>
                                    <p:anim calcmode="lin" valueType="num">
                                      <p:cBhvr>
                                        <p:cTn id="3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Where are my employment rights set out in UK law?</a:t>
            </a:r>
            <a:endParaRPr lang="en-GB" dirty="0"/>
          </a:p>
        </p:txBody>
      </p:sp>
      <p:sp>
        <p:nvSpPr>
          <p:cNvPr id="3" name="Content Placeholder 2"/>
          <p:cNvSpPr>
            <a:spLocks noGrp="1"/>
          </p:cNvSpPr>
          <p:nvPr>
            <p:ph idx="1"/>
          </p:nvPr>
        </p:nvSpPr>
        <p:spPr>
          <a:xfrm>
            <a:off x="680321" y="2336873"/>
            <a:ext cx="10306767" cy="4106790"/>
          </a:xfrm>
        </p:spPr>
        <p:txBody>
          <a:bodyPr>
            <a:normAutofit fontScale="92500" lnSpcReduction="20000"/>
          </a:bodyPr>
          <a:lstStyle/>
          <a:p>
            <a:pPr marL="0" indent="0">
              <a:buNone/>
            </a:pPr>
            <a:r>
              <a:rPr lang="en-GB" sz="3900" b="1" dirty="0" smtClean="0"/>
              <a:t>Employment Rights Act</a:t>
            </a:r>
          </a:p>
          <a:p>
            <a:pPr marL="0" indent="0">
              <a:buNone/>
            </a:pPr>
            <a:endParaRPr lang="en-GB" b="1" dirty="0"/>
          </a:p>
          <a:p>
            <a:pPr marL="0" indent="0">
              <a:buNone/>
            </a:pPr>
            <a:r>
              <a:rPr lang="en-GB" b="1" dirty="0" smtClean="0"/>
              <a:t>Right </a:t>
            </a:r>
            <a:r>
              <a:rPr lang="en-GB" b="1" dirty="0"/>
              <a:t>not to be unfairly dismissed</a:t>
            </a:r>
          </a:p>
          <a:p>
            <a:pPr marL="0" indent="0">
              <a:buNone/>
            </a:pPr>
            <a:endParaRPr lang="en-GB" dirty="0" smtClean="0"/>
          </a:p>
          <a:p>
            <a:pPr marL="0" indent="0">
              <a:buNone/>
            </a:pPr>
            <a:r>
              <a:rPr lang="en-GB" dirty="0" smtClean="0"/>
              <a:t>94.1 (1)An </a:t>
            </a:r>
            <a:r>
              <a:rPr lang="en-GB" dirty="0"/>
              <a:t>employee has the right not to be unfairly dismissed by his employer</a:t>
            </a:r>
            <a:r>
              <a:rPr lang="en-GB" dirty="0" smtClean="0"/>
              <a:t>.</a:t>
            </a:r>
          </a:p>
          <a:p>
            <a:pPr marL="0" indent="0">
              <a:buNone/>
            </a:pPr>
            <a:endParaRPr lang="en-GB" dirty="0" smtClean="0"/>
          </a:p>
          <a:p>
            <a:pPr marL="0" indent="0">
              <a:buNone/>
            </a:pPr>
            <a:r>
              <a:rPr lang="en-GB" dirty="0"/>
              <a:t>Most employers are aware that when employment commenced on or after 6 April 2012, the right not to be unfairly dismissed under section 94 of the Employment Rights Act 1996 does not apply to an employee with less than two years' continuous service at the effective date of termination (for those who started before then, it was one year's continuous service). </a:t>
            </a:r>
            <a:endParaRPr lang="en-GB" dirty="0" smtClean="0"/>
          </a:p>
          <a:p>
            <a:pPr marL="0" indent="0">
              <a:buNone/>
            </a:pPr>
            <a:r>
              <a:rPr lang="en-GB" sz="1700" dirty="0"/>
              <a:t>http://www2.cipd.co.uk/pm/peoplemanagement/b/weblog/archive/2017/09/12/can-employees-with-less-than-two-years-service-claim-unfair-dismissal.aspx#</a:t>
            </a:r>
          </a:p>
          <a:p>
            <a:endParaRPr lang="en-GB" dirty="0"/>
          </a:p>
        </p:txBody>
      </p:sp>
      <p:pic>
        <p:nvPicPr>
          <p:cNvPr id="4" name="Picture 3"/>
          <p:cNvPicPr>
            <a:picLocks noChangeAspect="1"/>
          </p:cNvPicPr>
          <p:nvPr/>
        </p:nvPicPr>
        <p:blipFill>
          <a:blip r:embed="rId2"/>
          <a:stretch>
            <a:fillRect/>
          </a:stretch>
        </p:blipFill>
        <p:spPr>
          <a:xfrm>
            <a:off x="10294182" y="476036"/>
            <a:ext cx="1609483" cy="1609483"/>
          </a:xfrm>
          <a:prstGeom prst="rect">
            <a:avLst/>
          </a:prstGeom>
        </p:spPr>
      </p:pic>
    </p:spTree>
    <p:extLst>
      <p:ext uri="{BB962C8B-B14F-4D97-AF65-F5344CB8AC3E}">
        <p14:creationId xmlns:p14="http://schemas.microsoft.com/office/powerpoint/2010/main" val="986852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1000"/>
                                        <p:tgtEl>
                                          <p:spTgt spid="3">
                                            <p:txEl>
                                              <p:pRg st="4" end="4"/>
                                            </p:txEl>
                                          </p:spTgt>
                                        </p:tgtEl>
                                      </p:cBhvr>
                                    </p:animEffect>
                                    <p:anim calcmode="lin" valueType="num">
                                      <p:cBhvr>
                                        <p:cTn id="2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3">
                                            <p:txEl>
                                              <p:pRg st="6" end="6"/>
                                            </p:txEl>
                                          </p:spTgt>
                                        </p:tgtEl>
                                        <p:attrNameLst>
                                          <p:attrName>style.visibility</p:attrName>
                                        </p:attrNameLst>
                                      </p:cBhvr>
                                      <p:to>
                                        <p:strVal val="visible"/>
                                      </p:to>
                                    </p:set>
                                    <p:animEffect transition="in" filter="fade">
                                      <p:cBhvr>
                                        <p:cTn id="26" dur="1000"/>
                                        <p:tgtEl>
                                          <p:spTgt spid="3">
                                            <p:txEl>
                                              <p:pRg st="6" end="6"/>
                                            </p:txEl>
                                          </p:spTgt>
                                        </p:tgtEl>
                                      </p:cBhvr>
                                    </p:animEffect>
                                    <p:anim calcmode="lin" valueType="num">
                                      <p:cBhvr>
                                        <p:cTn id="27"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6" end="6"/>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Effect transition="in" filter="fade">
                                      <p:cBhvr>
                                        <p:cTn id="31" dur="1000"/>
                                        <p:tgtEl>
                                          <p:spTgt spid="3">
                                            <p:txEl>
                                              <p:pRg st="7" end="7"/>
                                            </p:txEl>
                                          </p:spTgt>
                                        </p:tgtEl>
                                      </p:cBhvr>
                                    </p:animEffect>
                                    <p:anim calcmode="lin" valueType="num">
                                      <p:cBhvr>
                                        <p:cTn id="32"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0321" y="753228"/>
            <a:ext cx="8349379" cy="1080938"/>
          </a:xfrm>
        </p:spPr>
        <p:txBody>
          <a:bodyPr/>
          <a:lstStyle/>
          <a:p>
            <a:r>
              <a:rPr lang="en-GB" dirty="0" smtClean="0"/>
              <a:t>Where are my employment rights set out in UK law?</a:t>
            </a:r>
            <a:endParaRPr lang="en-GB" dirty="0"/>
          </a:p>
        </p:txBody>
      </p:sp>
      <p:sp>
        <p:nvSpPr>
          <p:cNvPr id="3" name="Content Placeholder 2"/>
          <p:cNvSpPr>
            <a:spLocks noGrp="1"/>
          </p:cNvSpPr>
          <p:nvPr>
            <p:ph idx="1"/>
          </p:nvPr>
        </p:nvSpPr>
        <p:spPr>
          <a:xfrm>
            <a:off x="680321" y="2336873"/>
            <a:ext cx="10306767" cy="4106790"/>
          </a:xfrm>
        </p:spPr>
        <p:txBody>
          <a:bodyPr>
            <a:normAutofit/>
          </a:bodyPr>
          <a:lstStyle/>
          <a:p>
            <a:pPr marL="0" indent="0">
              <a:buNone/>
            </a:pPr>
            <a:r>
              <a:rPr lang="en-GB" sz="3200" b="1" dirty="0"/>
              <a:t>The Equality Act 2010</a:t>
            </a:r>
            <a:endParaRPr lang="en-GB" sz="3200" dirty="0" smtClean="0"/>
          </a:p>
          <a:p>
            <a:pPr marL="0" indent="0">
              <a:buNone/>
            </a:pPr>
            <a:r>
              <a:rPr lang="en-GB" sz="3200" dirty="0" smtClean="0"/>
              <a:t>The </a:t>
            </a:r>
            <a:r>
              <a:rPr lang="en-GB" sz="3200" dirty="0"/>
              <a:t>Equality Act became law in October, 2010. It replaced previous legislation (such as the Race Relations Act 1976 and the Disability Discrimination Act 1995) and ensures consistency in what employers and employees need to do to make their workplaces a fair environment and comply with the law</a:t>
            </a:r>
            <a:r>
              <a:rPr lang="en-GB" sz="3200" dirty="0" smtClean="0"/>
              <a:t>.</a:t>
            </a:r>
          </a:p>
          <a:p>
            <a:pPr marL="0" indent="0">
              <a:buNone/>
            </a:pPr>
            <a:endParaRPr lang="en-GB" dirty="0"/>
          </a:p>
          <a:p>
            <a:pPr marL="0" indent="0">
              <a:buNone/>
            </a:pPr>
            <a:endParaRPr lang="en-GB" dirty="0"/>
          </a:p>
        </p:txBody>
      </p:sp>
      <p:pic>
        <p:nvPicPr>
          <p:cNvPr id="4" name="Picture 3"/>
          <p:cNvPicPr>
            <a:picLocks noChangeAspect="1"/>
          </p:cNvPicPr>
          <p:nvPr/>
        </p:nvPicPr>
        <p:blipFill>
          <a:blip r:embed="rId2"/>
          <a:stretch>
            <a:fillRect/>
          </a:stretch>
        </p:blipFill>
        <p:spPr>
          <a:xfrm>
            <a:off x="9253538" y="368184"/>
            <a:ext cx="2776538" cy="1851025"/>
          </a:xfrm>
          <a:prstGeom prst="rect">
            <a:avLst/>
          </a:prstGeom>
        </p:spPr>
      </p:pic>
    </p:spTree>
    <p:extLst>
      <p:ext uri="{BB962C8B-B14F-4D97-AF65-F5344CB8AC3E}">
        <p14:creationId xmlns:p14="http://schemas.microsoft.com/office/powerpoint/2010/main" val="2717695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4559" y="753227"/>
            <a:ext cx="9613861" cy="1080938"/>
          </a:xfrm>
        </p:spPr>
        <p:txBody>
          <a:bodyPr/>
          <a:lstStyle/>
          <a:p>
            <a:r>
              <a:rPr lang="en-GB" dirty="0" smtClean="0"/>
              <a:t>Where are my human rights set out in UK law? – The Human Rights Act 1998.</a:t>
            </a:r>
            <a:endParaRPr lang="en-GB" dirty="0"/>
          </a:p>
        </p:txBody>
      </p:sp>
      <p:sp>
        <p:nvSpPr>
          <p:cNvPr id="3" name="Content Placeholder 2"/>
          <p:cNvSpPr>
            <a:spLocks noGrp="1"/>
          </p:cNvSpPr>
          <p:nvPr>
            <p:ph idx="1"/>
          </p:nvPr>
        </p:nvSpPr>
        <p:spPr>
          <a:xfrm>
            <a:off x="680321" y="2336873"/>
            <a:ext cx="10306767" cy="4106790"/>
          </a:xfrm>
        </p:spPr>
        <p:txBody>
          <a:bodyPr>
            <a:normAutofit fontScale="92500"/>
          </a:bodyPr>
          <a:lstStyle/>
          <a:p>
            <a:r>
              <a:rPr lang="en-GB" dirty="0"/>
              <a:t>Human rights in Britain are protected by the Human Rights Act </a:t>
            </a:r>
            <a:r>
              <a:rPr lang="en-GB" dirty="0" smtClean="0"/>
              <a:t>[1998].</a:t>
            </a:r>
            <a:r>
              <a:rPr lang="en-GB" dirty="0"/>
              <a:t> </a:t>
            </a:r>
            <a:endParaRPr lang="en-GB" dirty="0" smtClean="0"/>
          </a:p>
          <a:p>
            <a:pPr marL="0" indent="0">
              <a:buNone/>
            </a:pPr>
            <a:endParaRPr lang="en-GB" dirty="0" smtClean="0"/>
          </a:p>
          <a:p>
            <a:r>
              <a:rPr lang="en-GB" dirty="0" smtClean="0"/>
              <a:t>Anyone </a:t>
            </a:r>
            <a:r>
              <a:rPr lang="en-GB" dirty="0"/>
              <a:t>who is in the UK for any reason is protected by this Act, regardless of citizenship or immigration status</a:t>
            </a:r>
            <a:r>
              <a:rPr lang="en-GB" dirty="0" smtClean="0"/>
              <a:t>.</a:t>
            </a:r>
          </a:p>
          <a:p>
            <a:pPr marL="0" indent="0">
              <a:buNone/>
            </a:pPr>
            <a:endParaRPr lang="en-GB" dirty="0"/>
          </a:p>
          <a:p>
            <a:r>
              <a:rPr lang="en-GB" dirty="0"/>
              <a:t>The Act did not create human rights for British people. The rights and freedoms it covers were set out in the European Convention on Human Rights, a treaty that has been in force since 1953. The Act makes it easier to protect these rights by applying them to our own domestic law. It also means you can take complaints about human rights breaches to a British court rather than having to go to Strasbourg in France.</a:t>
            </a:r>
          </a:p>
          <a:p>
            <a:pPr marL="0" indent="0">
              <a:buNone/>
            </a:pPr>
            <a:endParaRPr lang="en-GB" dirty="0"/>
          </a:p>
          <a:p>
            <a:pPr marL="0" indent="0">
              <a:buNone/>
            </a:pPr>
            <a:endParaRPr lang="en-GB" dirty="0"/>
          </a:p>
        </p:txBody>
      </p:sp>
      <p:pic>
        <p:nvPicPr>
          <p:cNvPr id="4" name="Picture 3"/>
          <p:cNvPicPr>
            <a:picLocks noChangeAspect="1"/>
          </p:cNvPicPr>
          <p:nvPr/>
        </p:nvPicPr>
        <p:blipFill>
          <a:blip r:embed="rId2"/>
          <a:stretch>
            <a:fillRect/>
          </a:stretch>
        </p:blipFill>
        <p:spPr>
          <a:xfrm>
            <a:off x="9324975" y="488965"/>
            <a:ext cx="2633663" cy="1609461"/>
          </a:xfrm>
          <a:prstGeom prst="rect">
            <a:avLst/>
          </a:prstGeom>
        </p:spPr>
      </p:pic>
    </p:spTree>
    <p:extLst>
      <p:ext uri="{BB962C8B-B14F-4D97-AF65-F5344CB8AC3E}">
        <p14:creationId xmlns:p14="http://schemas.microsoft.com/office/powerpoint/2010/main" val="4226304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The Human Rights Act.</a:t>
            </a:r>
            <a:endParaRPr lang="en-GB" b="1" dirty="0"/>
          </a:p>
        </p:txBody>
      </p:sp>
      <p:sp>
        <p:nvSpPr>
          <p:cNvPr id="3" name="Content Placeholder 2"/>
          <p:cNvSpPr>
            <a:spLocks noGrp="1"/>
          </p:cNvSpPr>
          <p:nvPr>
            <p:ph idx="1"/>
          </p:nvPr>
        </p:nvSpPr>
        <p:spPr>
          <a:xfrm>
            <a:off x="680321" y="2336873"/>
            <a:ext cx="10306767" cy="4106790"/>
          </a:xfrm>
        </p:spPr>
        <p:txBody>
          <a:bodyPr>
            <a:normAutofit fontScale="92500" lnSpcReduction="10000"/>
          </a:bodyPr>
          <a:lstStyle/>
          <a:p>
            <a:r>
              <a:rPr lang="en-GB" dirty="0"/>
              <a:t>There are 16 basic rights protected by the Human Rights Act. They are based on core principles such as dignity, fairness, equality, respect and autonomy.</a:t>
            </a:r>
            <a:endParaRPr lang="en-GB" dirty="0" smtClean="0"/>
          </a:p>
          <a:p>
            <a:pPr marL="0" indent="0">
              <a:buNone/>
            </a:pPr>
            <a:endParaRPr lang="en-GB" dirty="0" smtClean="0"/>
          </a:p>
          <a:p>
            <a:r>
              <a:rPr lang="en-GB" dirty="0" smtClean="0"/>
              <a:t>The rights </a:t>
            </a:r>
            <a:r>
              <a:rPr lang="en-GB" dirty="0"/>
              <a:t>concern issues such as life, liberty and freedom from slavery and inhuman treatment. But they also cover rights that apply to everyday life, like what we can say and do, our beliefs and the right to marry and raise a family.</a:t>
            </a:r>
          </a:p>
          <a:p>
            <a:pPr marL="0" indent="0">
              <a:buNone/>
            </a:pPr>
            <a:endParaRPr lang="en-GB" dirty="0"/>
          </a:p>
          <a:p>
            <a:r>
              <a:rPr lang="en-GB" dirty="0"/>
              <a:t>The Act applies to:</a:t>
            </a:r>
          </a:p>
          <a:p>
            <a:pPr marL="0" lvl="0" indent="0">
              <a:buNone/>
            </a:pPr>
            <a:r>
              <a:rPr lang="en-GB" dirty="0" smtClean="0"/>
              <a:t>	all </a:t>
            </a:r>
            <a:r>
              <a:rPr lang="en-GB" dirty="0"/>
              <a:t>public authorities (such as central government departments, local authorities and NHS Trusts), and</a:t>
            </a:r>
          </a:p>
          <a:p>
            <a:pPr marL="0" lvl="0" indent="0">
              <a:buNone/>
            </a:pPr>
            <a:r>
              <a:rPr lang="en-GB" dirty="0" smtClean="0"/>
              <a:t>	all </a:t>
            </a:r>
            <a:r>
              <a:rPr lang="en-GB" dirty="0"/>
              <a:t>other bodies whether public or private, performing public functions such as delivering publicly funded care and operating prisons.</a:t>
            </a:r>
          </a:p>
          <a:p>
            <a:pPr marL="0" indent="0">
              <a:buNone/>
            </a:pPr>
            <a:endParaRPr lang="en-GB" dirty="0"/>
          </a:p>
        </p:txBody>
      </p:sp>
      <p:pic>
        <p:nvPicPr>
          <p:cNvPr id="4" name="Picture 3"/>
          <p:cNvPicPr>
            <a:picLocks noChangeAspect="1"/>
          </p:cNvPicPr>
          <p:nvPr/>
        </p:nvPicPr>
        <p:blipFill>
          <a:blip r:embed="rId2"/>
          <a:stretch>
            <a:fillRect/>
          </a:stretch>
        </p:blipFill>
        <p:spPr>
          <a:xfrm>
            <a:off x="9351150" y="476036"/>
            <a:ext cx="2633700" cy="1609483"/>
          </a:xfrm>
          <a:prstGeom prst="rect">
            <a:avLst/>
          </a:prstGeom>
        </p:spPr>
      </p:pic>
    </p:spTree>
    <p:extLst>
      <p:ext uri="{BB962C8B-B14F-4D97-AF65-F5344CB8AC3E}">
        <p14:creationId xmlns:p14="http://schemas.microsoft.com/office/powerpoint/2010/main" val="763256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1000"/>
                                        <p:tgtEl>
                                          <p:spTgt spid="3">
                                            <p:txEl>
                                              <p:pRg st="5" end="5"/>
                                            </p:txEl>
                                          </p:spTgt>
                                        </p:tgtEl>
                                      </p:cBhvr>
                                    </p:animEffect>
                                    <p:anim calcmode="lin" valueType="num">
                                      <p:cBhvr>
                                        <p:cTn id="27"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1000"/>
                                        <p:tgtEl>
                                          <p:spTgt spid="3">
                                            <p:txEl>
                                              <p:pRg st="6" end="6"/>
                                            </p:txEl>
                                          </p:spTgt>
                                        </p:tgtEl>
                                      </p:cBhvr>
                                    </p:animEffect>
                                    <p:anim calcmode="lin" valueType="num">
                                      <p:cBhvr>
                                        <p:cTn id="34"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Human Rights Act and Employment Rights?</a:t>
            </a:r>
            <a:endParaRPr lang="en-GB" b="1" dirty="0"/>
          </a:p>
        </p:txBody>
      </p:sp>
      <p:sp>
        <p:nvSpPr>
          <p:cNvPr id="3" name="Content Placeholder 2"/>
          <p:cNvSpPr>
            <a:spLocks noGrp="1"/>
          </p:cNvSpPr>
          <p:nvPr>
            <p:ph idx="1"/>
          </p:nvPr>
        </p:nvSpPr>
        <p:spPr>
          <a:xfrm>
            <a:off x="680321" y="2336873"/>
            <a:ext cx="10306767" cy="4106790"/>
          </a:xfrm>
        </p:spPr>
        <p:txBody>
          <a:bodyPr>
            <a:normAutofit fontScale="92500" lnSpcReduction="10000"/>
          </a:bodyPr>
          <a:lstStyle/>
          <a:p>
            <a:r>
              <a:rPr lang="en-GB" sz="3000" dirty="0"/>
              <a:t>The Human Rights Act (HRA) protects your human rights and contains protection for workers' rights and freedoms. You will only be protected by the HRA if you work in the public sector. </a:t>
            </a:r>
          </a:p>
          <a:p>
            <a:r>
              <a:rPr lang="en-GB" sz="3000" dirty="0"/>
              <a:t>If your employer is not a public authority you can't make a claim against your employer for breach of your human rights. However, human rights law has been incorporated into general employment law (for example, not to be discriminated against because of your sexuality) and that applies to all employers</a:t>
            </a:r>
            <a:r>
              <a:rPr lang="en-GB" dirty="0"/>
              <a:t>.</a:t>
            </a:r>
          </a:p>
          <a:p>
            <a:pPr marL="0" indent="0">
              <a:buNone/>
            </a:pPr>
            <a:endParaRPr lang="en-GB" dirty="0" smtClean="0"/>
          </a:p>
          <a:p>
            <a:pPr marL="0" indent="0">
              <a:buNone/>
            </a:pPr>
            <a:r>
              <a:rPr lang="en-GB" dirty="0" smtClean="0"/>
              <a:t>https</a:t>
            </a:r>
            <a:r>
              <a:rPr lang="en-GB" dirty="0"/>
              <a:t>://www.mylawyer.co.uk/human-rights-in-the-workplace-a-A76056D76194/</a:t>
            </a:r>
          </a:p>
        </p:txBody>
      </p:sp>
    </p:spTree>
    <p:extLst>
      <p:ext uri="{BB962C8B-B14F-4D97-AF65-F5344CB8AC3E}">
        <p14:creationId xmlns:p14="http://schemas.microsoft.com/office/powerpoint/2010/main" val="2722672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1000"/>
                                        <p:tgtEl>
                                          <p:spTgt spid="3">
                                            <p:txEl>
                                              <p:pRg st="3" end="3"/>
                                            </p:txEl>
                                          </p:spTgt>
                                        </p:tgtEl>
                                      </p:cBhvr>
                                    </p:animEffect>
                                    <p:anim calcmode="lin" valueType="num">
                                      <p:cBhvr>
                                        <p:cTn id="2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Human Rights Act and Employment Rights?</a:t>
            </a:r>
            <a:endParaRPr lang="en-GB" b="1" dirty="0"/>
          </a:p>
        </p:txBody>
      </p:sp>
      <p:sp>
        <p:nvSpPr>
          <p:cNvPr id="3" name="Content Placeholder 2"/>
          <p:cNvSpPr>
            <a:spLocks noGrp="1"/>
          </p:cNvSpPr>
          <p:nvPr>
            <p:ph idx="1"/>
          </p:nvPr>
        </p:nvSpPr>
        <p:spPr>
          <a:xfrm>
            <a:off x="680321" y="2336873"/>
            <a:ext cx="10306767" cy="4106790"/>
          </a:xfrm>
        </p:spPr>
        <p:txBody>
          <a:bodyPr>
            <a:normAutofit/>
          </a:bodyPr>
          <a:lstStyle/>
          <a:p>
            <a:pPr lvl="0" fontAlgn="t"/>
            <a:r>
              <a:rPr lang="en-GB" sz="3600" dirty="0"/>
              <a:t>Employment Tribunals are public bodies which will take account of the HRA when making their decision on human rights cases.</a:t>
            </a:r>
          </a:p>
        </p:txBody>
      </p:sp>
    </p:spTree>
    <p:extLst>
      <p:ext uri="{BB962C8B-B14F-4D97-AF65-F5344CB8AC3E}">
        <p14:creationId xmlns:p14="http://schemas.microsoft.com/office/powerpoint/2010/main" val="721571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0321" y="753228"/>
            <a:ext cx="8006479" cy="1080938"/>
          </a:xfrm>
        </p:spPr>
        <p:txBody>
          <a:bodyPr/>
          <a:lstStyle/>
          <a:p>
            <a:r>
              <a:rPr lang="en-GB" b="1" dirty="0" smtClean="0"/>
              <a:t>To what does the Human Rights Act refer?</a:t>
            </a:r>
            <a:endParaRPr lang="en-GB" b="1" dirty="0"/>
          </a:p>
        </p:txBody>
      </p:sp>
      <p:sp>
        <p:nvSpPr>
          <p:cNvPr id="3" name="Content Placeholder 2"/>
          <p:cNvSpPr>
            <a:spLocks noGrp="1"/>
          </p:cNvSpPr>
          <p:nvPr>
            <p:ph idx="1"/>
          </p:nvPr>
        </p:nvSpPr>
        <p:spPr>
          <a:xfrm>
            <a:off x="680321" y="2514599"/>
            <a:ext cx="9613861" cy="3421589"/>
          </a:xfrm>
        </p:spPr>
        <p:txBody>
          <a:bodyPr>
            <a:normAutofit/>
          </a:bodyPr>
          <a:lstStyle/>
          <a:p>
            <a:r>
              <a:rPr lang="en-GB" sz="3200" dirty="0"/>
              <a:t>The Act did not create human rights for British people. The rights and freedoms it covers were set out in the European Convention on Human Rights, a treaty that has been in force since 1953. </a:t>
            </a:r>
          </a:p>
        </p:txBody>
      </p:sp>
      <p:pic>
        <p:nvPicPr>
          <p:cNvPr id="4" name="Picture 3"/>
          <p:cNvPicPr>
            <a:picLocks noChangeAspect="1"/>
          </p:cNvPicPr>
          <p:nvPr/>
        </p:nvPicPr>
        <p:blipFill>
          <a:blip r:embed="rId2"/>
          <a:stretch>
            <a:fillRect/>
          </a:stretch>
        </p:blipFill>
        <p:spPr>
          <a:xfrm>
            <a:off x="9558300" y="476036"/>
            <a:ext cx="2633700" cy="1609483"/>
          </a:xfrm>
          <a:prstGeom prst="rect">
            <a:avLst/>
          </a:prstGeom>
        </p:spPr>
      </p:pic>
    </p:spTree>
    <p:extLst>
      <p:ext uri="{BB962C8B-B14F-4D97-AF65-F5344CB8AC3E}">
        <p14:creationId xmlns:p14="http://schemas.microsoft.com/office/powerpoint/2010/main" val="177141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European Connection!</a:t>
            </a:r>
            <a:endParaRPr lang="en-GB" dirty="0"/>
          </a:p>
        </p:txBody>
      </p:sp>
      <p:sp>
        <p:nvSpPr>
          <p:cNvPr id="3" name="Content Placeholder 2"/>
          <p:cNvSpPr>
            <a:spLocks noGrp="1"/>
          </p:cNvSpPr>
          <p:nvPr>
            <p:ph idx="1"/>
          </p:nvPr>
        </p:nvSpPr>
        <p:spPr>
          <a:xfrm>
            <a:off x="680321" y="2614612"/>
            <a:ext cx="9613861" cy="4014787"/>
          </a:xfrm>
        </p:spPr>
        <p:txBody>
          <a:bodyPr/>
          <a:lstStyle/>
          <a:p>
            <a:pPr lvl="0" fontAlgn="t"/>
            <a:r>
              <a:rPr lang="en-GB" sz="3200" dirty="0"/>
              <a:t>The Human Rights Act (HRA) gives greater effect to rights and freedoms guaranteed under the European Convention on Human </a:t>
            </a:r>
            <a:r>
              <a:rPr lang="en-GB" sz="3200" dirty="0" smtClean="0"/>
              <a:t>rights.</a:t>
            </a:r>
            <a:endParaRPr lang="en-GB" sz="3200" dirty="0"/>
          </a:p>
          <a:p>
            <a:pPr lvl="0" fontAlgn="t"/>
            <a:r>
              <a:rPr lang="en-GB" sz="3200" dirty="0"/>
              <a:t>The European Convention on Human Rights Council is separate to the European </a:t>
            </a:r>
            <a:r>
              <a:rPr lang="en-GB" sz="3200" dirty="0" smtClean="0"/>
              <a:t>Union.</a:t>
            </a:r>
            <a:endParaRPr lang="en-GB" sz="3200" dirty="0"/>
          </a:p>
          <a:p>
            <a:pPr lvl="0" fontAlgn="t"/>
            <a:r>
              <a:rPr lang="en-GB" sz="3200" dirty="0"/>
              <a:t>The European Court of Human Rights was set up to interpret and apply the </a:t>
            </a:r>
            <a:r>
              <a:rPr lang="en-GB" sz="3200" dirty="0" smtClean="0"/>
              <a:t>Convention.</a:t>
            </a:r>
            <a:endParaRPr lang="en-GB" sz="3200" dirty="0"/>
          </a:p>
          <a:p>
            <a:pPr marL="0" indent="0">
              <a:buNone/>
            </a:pPr>
            <a:r>
              <a:rPr lang="en-GB" sz="1800" u="sng" dirty="0">
                <a:hlinkClick r:id="rId2"/>
              </a:rPr>
              <a:t>http://www.acas.org.uk/index.aspx?articleid=4898</a:t>
            </a:r>
            <a:endParaRPr lang="en-GB" sz="1800" dirty="0"/>
          </a:p>
          <a:p>
            <a:pPr marL="0" indent="0">
              <a:buNone/>
            </a:pPr>
            <a:endParaRPr lang="en-GB" dirty="0"/>
          </a:p>
        </p:txBody>
      </p:sp>
      <p:pic>
        <p:nvPicPr>
          <p:cNvPr id="4" name="Picture 3"/>
          <p:cNvPicPr>
            <a:picLocks noChangeAspect="1"/>
          </p:cNvPicPr>
          <p:nvPr/>
        </p:nvPicPr>
        <p:blipFill>
          <a:blip r:embed="rId3"/>
          <a:stretch>
            <a:fillRect/>
          </a:stretch>
        </p:blipFill>
        <p:spPr>
          <a:xfrm>
            <a:off x="9367837" y="450734"/>
            <a:ext cx="2714625" cy="1685925"/>
          </a:xfrm>
          <a:prstGeom prst="rect">
            <a:avLst/>
          </a:prstGeom>
        </p:spPr>
      </p:pic>
    </p:spTree>
    <p:extLst>
      <p:ext uri="{BB962C8B-B14F-4D97-AF65-F5344CB8AC3E}">
        <p14:creationId xmlns:p14="http://schemas.microsoft.com/office/powerpoint/2010/main" val="745627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1000"/>
                                        <p:tgtEl>
                                          <p:spTgt spid="3">
                                            <p:txEl>
                                              <p:pRg st="3" end="3"/>
                                            </p:txEl>
                                          </p:spTgt>
                                        </p:tgtEl>
                                      </p:cBhvr>
                                    </p:animEffect>
                                    <p:anim calcmode="lin" valueType="num">
                                      <p:cBhvr>
                                        <p:cTn id="27"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b="1" dirty="0" smtClean="0"/>
              <a:t>The Council of Europe</a:t>
            </a:r>
            <a:endParaRPr lang="en-GB" sz="4400" b="1" dirty="0"/>
          </a:p>
        </p:txBody>
      </p:sp>
      <p:sp>
        <p:nvSpPr>
          <p:cNvPr id="3" name="Content Placeholder 2"/>
          <p:cNvSpPr>
            <a:spLocks noGrp="1"/>
          </p:cNvSpPr>
          <p:nvPr>
            <p:ph idx="1"/>
          </p:nvPr>
        </p:nvSpPr>
        <p:spPr>
          <a:xfrm>
            <a:off x="680321" y="2336872"/>
            <a:ext cx="9613861" cy="4306815"/>
          </a:xfrm>
        </p:spPr>
        <p:txBody>
          <a:bodyPr>
            <a:normAutofit/>
          </a:bodyPr>
          <a:lstStyle/>
          <a:p>
            <a:r>
              <a:rPr lang="en-GB" dirty="0"/>
              <a:t>Formed in 1949, the Council of Europe is completely separate from the European Union and much larger, with 47 members compared to the EU’s 28. </a:t>
            </a:r>
            <a:endParaRPr lang="en-GB" dirty="0" smtClean="0"/>
          </a:p>
          <a:p>
            <a:pPr marL="0" indent="0">
              <a:buNone/>
            </a:pPr>
            <a:endParaRPr lang="en-GB" dirty="0"/>
          </a:p>
          <a:p>
            <a:r>
              <a:rPr lang="en-GB" dirty="0" smtClean="0"/>
              <a:t>The </a:t>
            </a:r>
            <a:r>
              <a:rPr lang="en-GB" dirty="0"/>
              <a:t>UK became a Council member 24 years before it joined the EU. The UK’s membership of the Council would be unaffected if it left the EU.</a:t>
            </a:r>
          </a:p>
          <a:p>
            <a:pPr marL="0" indent="0">
              <a:buNone/>
            </a:pPr>
            <a:endParaRPr lang="en-GB" dirty="0" smtClean="0"/>
          </a:p>
          <a:p>
            <a:r>
              <a:rPr lang="en-GB" dirty="0"/>
              <a:t>All 47 Member States of the Council, including the UK, have signed </a:t>
            </a:r>
            <a:r>
              <a:rPr lang="en-GB" dirty="0" smtClean="0"/>
              <a:t>the </a:t>
            </a:r>
            <a:r>
              <a:rPr lang="en-GB" dirty="0"/>
              <a:t>‘Convention for the Protection of Human Rights and Fundamental Freedoms’.</a:t>
            </a:r>
          </a:p>
          <a:p>
            <a:pPr marL="0" indent="0">
              <a:buNone/>
            </a:pPr>
            <a:endParaRPr lang="en-GB" dirty="0"/>
          </a:p>
        </p:txBody>
      </p:sp>
      <p:pic>
        <p:nvPicPr>
          <p:cNvPr id="4" name="Picture 3"/>
          <p:cNvPicPr>
            <a:picLocks noChangeAspect="1"/>
          </p:cNvPicPr>
          <p:nvPr/>
        </p:nvPicPr>
        <p:blipFill>
          <a:blip r:embed="rId2"/>
          <a:stretch>
            <a:fillRect/>
          </a:stretch>
        </p:blipFill>
        <p:spPr>
          <a:xfrm>
            <a:off x="9672638" y="381000"/>
            <a:ext cx="2221744" cy="1776140"/>
          </a:xfrm>
          <a:prstGeom prst="rect">
            <a:avLst/>
          </a:prstGeom>
        </p:spPr>
      </p:pic>
    </p:spTree>
    <p:extLst>
      <p:ext uri="{BB962C8B-B14F-4D97-AF65-F5344CB8AC3E}">
        <p14:creationId xmlns:p14="http://schemas.microsoft.com/office/powerpoint/2010/main" val="2539014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0321" y="753228"/>
            <a:ext cx="8420817" cy="1080938"/>
          </a:xfrm>
        </p:spPr>
        <p:txBody>
          <a:bodyPr/>
          <a:lstStyle/>
          <a:p>
            <a:r>
              <a:rPr lang="en-GB" b="1" dirty="0" smtClean="0"/>
              <a:t>The European Convention on Human Rights</a:t>
            </a:r>
            <a:endParaRPr lang="en-GB" b="1" dirty="0"/>
          </a:p>
        </p:txBody>
      </p:sp>
      <p:sp>
        <p:nvSpPr>
          <p:cNvPr id="3" name="Content Placeholder 2"/>
          <p:cNvSpPr>
            <a:spLocks noGrp="1"/>
          </p:cNvSpPr>
          <p:nvPr>
            <p:ph idx="1"/>
          </p:nvPr>
        </p:nvSpPr>
        <p:spPr>
          <a:xfrm>
            <a:off x="680321" y="2336872"/>
            <a:ext cx="10235329" cy="4235377"/>
          </a:xfrm>
        </p:spPr>
        <p:txBody>
          <a:bodyPr>
            <a:normAutofit fontScale="92500" lnSpcReduction="20000"/>
          </a:bodyPr>
          <a:lstStyle/>
          <a:p>
            <a:pPr marL="0" indent="0">
              <a:buNone/>
            </a:pPr>
            <a:r>
              <a:rPr lang="en-GB" dirty="0"/>
              <a:t>T</a:t>
            </a:r>
            <a:r>
              <a:rPr lang="en-GB" dirty="0" smtClean="0"/>
              <a:t>he </a:t>
            </a:r>
            <a:r>
              <a:rPr lang="en-GB" dirty="0"/>
              <a:t>European Convention on Human Rights (ECHR): came from the Council of Europe, not the </a:t>
            </a:r>
            <a:r>
              <a:rPr lang="en-GB" dirty="0" smtClean="0"/>
              <a:t>EU:</a:t>
            </a:r>
            <a:endParaRPr lang="en-GB" dirty="0"/>
          </a:p>
          <a:p>
            <a:r>
              <a:rPr lang="en-GB" dirty="0" smtClean="0"/>
              <a:t>It protects </a:t>
            </a:r>
            <a:r>
              <a:rPr lang="en-GB" dirty="0"/>
              <a:t>the human rights of people in countries that belong to the Council of Europe.</a:t>
            </a:r>
          </a:p>
          <a:p>
            <a:r>
              <a:rPr lang="en-GB" dirty="0"/>
              <a:t>All 47 Member States of the Council, including the UK, have signed the Convention</a:t>
            </a:r>
            <a:r>
              <a:rPr lang="en-GB" dirty="0" smtClean="0"/>
              <a:t>.</a:t>
            </a:r>
          </a:p>
          <a:p>
            <a:r>
              <a:rPr lang="en-GB" dirty="0"/>
              <a:t>Originally proposed by Winston Churchill and drafted mainly by British lawyers, the Convention was based on the United Nations’ Universal Declaration of Human Rights. It was signed in Rome in 1950 and came into force in 1953</a:t>
            </a:r>
            <a:r>
              <a:rPr lang="en-GB" dirty="0" smtClean="0"/>
              <a:t>.</a:t>
            </a:r>
          </a:p>
          <a:p>
            <a:r>
              <a:rPr lang="en-GB" dirty="0"/>
              <a:t>In Britain our human rights under the ECHR are protected by the </a:t>
            </a:r>
            <a:r>
              <a:rPr lang="en-GB" u="sng" dirty="0">
                <a:hlinkClick r:id="rId2"/>
              </a:rPr>
              <a:t>Human Rights Act 1998</a:t>
            </a:r>
            <a:r>
              <a:rPr lang="en-GB" dirty="0" smtClean="0"/>
              <a:t>. </a:t>
            </a:r>
            <a:r>
              <a:rPr lang="en-GB" dirty="0"/>
              <a:t>The Human Rights Act </a:t>
            </a:r>
            <a:r>
              <a:rPr lang="en-GB" dirty="0" smtClean="0"/>
              <a:t>reflects </a:t>
            </a:r>
            <a:r>
              <a:rPr lang="en-GB" dirty="0"/>
              <a:t>the rights within the convention and became part of UK law so courts in the UK can hear human rights cases.</a:t>
            </a:r>
          </a:p>
          <a:p>
            <a:endParaRPr lang="en-GB" dirty="0"/>
          </a:p>
          <a:p>
            <a:endParaRPr lang="en-GB" dirty="0"/>
          </a:p>
        </p:txBody>
      </p:sp>
      <p:pic>
        <p:nvPicPr>
          <p:cNvPr id="4" name="Picture 3"/>
          <p:cNvPicPr>
            <a:picLocks noChangeAspect="1"/>
          </p:cNvPicPr>
          <p:nvPr/>
        </p:nvPicPr>
        <p:blipFill>
          <a:blip r:embed="rId3"/>
          <a:stretch>
            <a:fillRect/>
          </a:stretch>
        </p:blipFill>
        <p:spPr>
          <a:xfrm>
            <a:off x="9297235" y="396781"/>
            <a:ext cx="2712955" cy="1688738"/>
          </a:xfrm>
          <a:prstGeom prst="rect">
            <a:avLst/>
          </a:prstGeom>
        </p:spPr>
      </p:pic>
    </p:spTree>
    <p:extLst>
      <p:ext uri="{BB962C8B-B14F-4D97-AF65-F5344CB8AC3E}">
        <p14:creationId xmlns:p14="http://schemas.microsoft.com/office/powerpoint/2010/main" val="2869375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00"/>
                                        <p:tgtEl>
                                          <p:spTgt spid="3">
                                            <p:txEl>
                                              <p:pRg st="3" end="3"/>
                                            </p:txEl>
                                          </p:spTgt>
                                        </p:tgtEl>
                                      </p:cBhvr>
                                    </p:animEffect>
                                    <p:anim calcmode="lin" valueType="num">
                                      <p:cBhvr>
                                        <p:cTn id="1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fade">
                                      <p:cBhvr>
                                        <p:cTn id="24" dur="1000"/>
                                        <p:tgtEl>
                                          <p:spTgt spid="3">
                                            <p:txEl>
                                              <p:pRg st="4" end="4"/>
                                            </p:txEl>
                                          </p:spTgt>
                                        </p:tgtEl>
                                      </p:cBhvr>
                                    </p:animEffect>
                                    <p:anim calcmode="lin" valueType="num">
                                      <p:cBhvr>
                                        <p:cTn id="2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b="1" dirty="0" smtClean="0"/>
              <a:t>The European Court</a:t>
            </a:r>
            <a:endParaRPr lang="en-GB" sz="4400" b="1" dirty="0"/>
          </a:p>
        </p:txBody>
      </p:sp>
      <p:sp>
        <p:nvSpPr>
          <p:cNvPr id="3" name="Content Placeholder 2"/>
          <p:cNvSpPr>
            <a:spLocks noGrp="1"/>
          </p:cNvSpPr>
          <p:nvPr>
            <p:ph idx="1"/>
          </p:nvPr>
        </p:nvSpPr>
        <p:spPr/>
        <p:txBody>
          <a:bodyPr>
            <a:normAutofit fontScale="92500"/>
          </a:bodyPr>
          <a:lstStyle/>
          <a:p>
            <a:pPr marL="0" indent="0" fontAlgn="t">
              <a:buNone/>
            </a:pPr>
            <a:r>
              <a:rPr lang="en-GB" sz="3200" dirty="0"/>
              <a:t>The European Court of Human Rights (ECHR) is the international court set up to interpret and apply the Convention on Human Rights, it aims to apply and protect the civil and political rights of citizens. The Human Rights Act 1998 reflects the rights within the convention and became part of UK law so courts in the UK can hear human rights cases.</a:t>
            </a:r>
          </a:p>
          <a:p>
            <a:pPr marL="0" indent="0">
              <a:buNone/>
            </a:pPr>
            <a:r>
              <a:rPr lang="en-GB" u="sng" dirty="0">
                <a:hlinkClick r:id="rId2"/>
              </a:rPr>
              <a:t>http://www.acas.org.uk/index.aspx?articleid=4898</a:t>
            </a:r>
            <a:endParaRPr lang="en-GB" dirty="0"/>
          </a:p>
          <a:p>
            <a:pPr marL="0" indent="0">
              <a:buNone/>
            </a:pPr>
            <a:endParaRPr lang="en-GB" dirty="0"/>
          </a:p>
        </p:txBody>
      </p:sp>
    </p:spTree>
    <p:extLst>
      <p:ext uri="{BB962C8B-B14F-4D97-AF65-F5344CB8AC3E}">
        <p14:creationId xmlns:p14="http://schemas.microsoft.com/office/powerpoint/2010/main" val="1109038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8858" y="753228"/>
            <a:ext cx="9613861" cy="1080938"/>
          </a:xfrm>
        </p:spPr>
        <p:txBody>
          <a:bodyPr>
            <a:normAutofit/>
          </a:bodyPr>
          <a:lstStyle/>
          <a:p>
            <a:r>
              <a:rPr lang="en-GB" sz="4400" b="1" dirty="0" smtClean="0"/>
              <a:t>The European Union and Rights</a:t>
            </a:r>
            <a:endParaRPr lang="en-GB" sz="4400" b="1" dirty="0"/>
          </a:p>
        </p:txBody>
      </p:sp>
      <p:sp>
        <p:nvSpPr>
          <p:cNvPr id="3" name="Content Placeholder 2"/>
          <p:cNvSpPr>
            <a:spLocks noGrp="1"/>
          </p:cNvSpPr>
          <p:nvPr>
            <p:ph idx="1"/>
          </p:nvPr>
        </p:nvSpPr>
        <p:spPr>
          <a:xfrm>
            <a:off x="580308" y="2536897"/>
            <a:ext cx="10149605" cy="3949627"/>
          </a:xfrm>
        </p:spPr>
        <p:txBody>
          <a:bodyPr>
            <a:normAutofit fontScale="92500"/>
          </a:bodyPr>
          <a:lstStyle/>
          <a:p>
            <a:pPr marL="0" indent="0">
              <a:buNone/>
            </a:pPr>
            <a:r>
              <a:rPr lang="en-GB" dirty="0"/>
              <a:t>While we remain a member of the European Union (EU) equality and human rights in EU law protect us in Britain. These include:</a:t>
            </a:r>
          </a:p>
          <a:p>
            <a:r>
              <a:rPr lang="en-GB" dirty="0"/>
              <a:t>Many of our rights to equality and non-discrimination, which are protected by EU law.</a:t>
            </a:r>
          </a:p>
          <a:p>
            <a:r>
              <a:rPr lang="en-GB" dirty="0" smtClean="0"/>
              <a:t>The </a:t>
            </a:r>
            <a:r>
              <a:rPr lang="en-GB" u="sng" dirty="0"/>
              <a:t>Charter of Fundamental Rights of the European </a:t>
            </a:r>
            <a:r>
              <a:rPr lang="en-GB" u="sng" dirty="0" smtClean="0"/>
              <a:t>Union </a:t>
            </a:r>
            <a:r>
              <a:rPr lang="en-GB" dirty="0" smtClean="0"/>
              <a:t>brings </a:t>
            </a:r>
            <a:r>
              <a:rPr lang="en-GB" dirty="0"/>
              <a:t>together the essential human rights of everyone living in the European Union.</a:t>
            </a:r>
          </a:p>
          <a:p>
            <a:pPr lvl="0"/>
            <a:r>
              <a:rPr lang="en-GB" dirty="0"/>
              <a:t>The Charter of Fundamental Rights reaffirms that the ‘Union is founded on the indivisible, universal values of human dignity, freedom, equality and solidarity; it is based on the principles of democracy and the rule of law’. It recognises the duty on all member states to comply with the European Convention on Human Rights. </a:t>
            </a:r>
          </a:p>
          <a:p>
            <a:pPr marL="0" indent="0">
              <a:buNone/>
            </a:pPr>
            <a:endParaRPr lang="en-GB" dirty="0"/>
          </a:p>
        </p:txBody>
      </p:sp>
      <p:pic>
        <p:nvPicPr>
          <p:cNvPr id="4" name="Picture 3"/>
          <p:cNvPicPr>
            <a:picLocks noChangeAspect="1"/>
          </p:cNvPicPr>
          <p:nvPr/>
        </p:nvPicPr>
        <p:blipFill>
          <a:blip r:embed="rId2"/>
          <a:stretch>
            <a:fillRect/>
          </a:stretch>
        </p:blipFill>
        <p:spPr>
          <a:xfrm>
            <a:off x="9272587" y="455497"/>
            <a:ext cx="2733675" cy="1676400"/>
          </a:xfrm>
          <a:prstGeom prst="rect">
            <a:avLst/>
          </a:prstGeom>
        </p:spPr>
      </p:pic>
    </p:spTree>
    <p:extLst>
      <p:ext uri="{BB962C8B-B14F-4D97-AF65-F5344CB8AC3E}">
        <p14:creationId xmlns:p14="http://schemas.microsoft.com/office/powerpoint/2010/main" val="1613222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smtClean="0"/>
              <a:t>The Treaty of the European Union</a:t>
            </a:r>
            <a:endParaRPr lang="en-GB" sz="4000" b="1" dirty="0"/>
          </a:p>
        </p:txBody>
      </p:sp>
      <p:sp>
        <p:nvSpPr>
          <p:cNvPr id="3" name="Content Placeholder 2"/>
          <p:cNvSpPr>
            <a:spLocks noGrp="1"/>
          </p:cNvSpPr>
          <p:nvPr>
            <p:ph idx="1"/>
          </p:nvPr>
        </p:nvSpPr>
        <p:spPr>
          <a:xfrm>
            <a:off x="680321" y="2614613"/>
            <a:ext cx="9613861" cy="3814762"/>
          </a:xfrm>
        </p:spPr>
        <p:txBody>
          <a:bodyPr>
            <a:normAutofit fontScale="77500" lnSpcReduction="20000"/>
          </a:bodyPr>
          <a:lstStyle/>
          <a:p>
            <a:pPr marL="0" indent="0">
              <a:buNone/>
            </a:pPr>
            <a:r>
              <a:rPr lang="en-GB" sz="3200" dirty="0"/>
              <a:t>The Treaty of the European Union (TEU), adopted in 2008, recognised the role of social and employment policy within the EU.  </a:t>
            </a:r>
            <a:endParaRPr lang="en-GB" sz="3200" dirty="0" smtClean="0"/>
          </a:p>
          <a:p>
            <a:pPr marL="0" indent="0">
              <a:buNone/>
            </a:pPr>
            <a:endParaRPr lang="en-GB" sz="3200" dirty="0"/>
          </a:p>
          <a:p>
            <a:pPr marL="0" indent="0">
              <a:buNone/>
            </a:pPr>
            <a:r>
              <a:rPr lang="en-GB" sz="3200" dirty="0" smtClean="0"/>
              <a:t>Article </a:t>
            </a:r>
            <a:r>
              <a:rPr lang="en-GB" sz="3200" dirty="0"/>
              <a:t>3(1) of the TEU confirms that the EU is a community of values and one of its core objectives is to promote the well-being of its people</a:t>
            </a:r>
            <a:r>
              <a:rPr lang="en-GB" sz="3200" dirty="0" smtClean="0"/>
              <a:t>.</a:t>
            </a:r>
          </a:p>
          <a:p>
            <a:pPr marL="0" indent="0">
              <a:buNone/>
            </a:pPr>
            <a:endParaRPr lang="en-GB" sz="3200" dirty="0"/>
          </a:p>
          <a:p>
            <a:pPr marL="0" indent="0">
              <a:buNone/>
            </a:pPr>
            <a:r>
              <a:rPr lang="en-GB" sz="3200" dirty="0"/>
              <a:t>The EU has adopted a diverse range of treaty provisions and directives which provide important employment protections, safeguard health and safety, and promote equality in the workplace. </a:t>
            </a:r>
          </a:p>
          <a:p>
            <a:pPr marL="0" indent="0">
              <a:buNone/>
            </a:pPr>
            <a:endParaRPr lang="en-GB" sz="3200" dirty="0"/>
          </a:p>
          <a:p>
            <a:pPr marL="0" indent="0">
              <a:buNone/>
            </a:pPr>
            <a:endParaRPr lang="en-GB" dirty="0"/>
          </a:p>
        </p:txBody>
      </p:sp>
      <p:pic>
        <p:nvPicPr>
          <p:cNvPr id="4" name="Picture 3"/>
          <p:cNvPicPr>
            <a:picLocks noChangeAspect="1"/>
          </p:cNvPicPr>
          <p:nvPr/>
        </p:nvPicPr>
        <p:blipFill>
          <a:blip r:embed="rId2"/>
          <a:stretch>
            <a:fillRect/>
          </a:stretch>
        </p:blipFill>
        <p:spPr>
          <a:xfrm>
            <a:off x="9327904" y="408974"/>
            <a:ext cx="2737341" cy="1676545"/>
          </a:xfrm>
          <a:prstGeom prst="rect">
            <a:avLst/>
          </a:prstGeom>
        </p:spPr>
      </p:pic>
    </p:spTree>
    <p:extLst>
      <p:ext uri="{BB962C8B-B14F-4D97-AF65-F5344CB8AC3E}">
        <p14:creationId xmlns:p14="http://schemas.microsoft.com/office/powerpoint/2010/main" val="2255782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1000"/>
                                        <p:tgtEl>
                                          <p:spTgt spid="3">
                                            <p:txEl>
                                              <p:pRg st="4" end="4"/>
                                            </p:txEl>
                                          </p:spTgt>
                                        </p:tgtEl>
                                      </p:cBhvr>
                                    </p:animEffect>
                                    <p:anim calcmode="lin" valueType="num">
                                      <p:cBhvr>
                                        <p:cTn id="1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b="1" dirty="0" smtClean="0"/>
              <a:t>The European Court of Justice</a:t>
            </a:r>
            <a:endParaRPr lang="en-GB" sz="4400" b="1" dirty="0"/>
          </a:p>
        </p:txBody>
      </p:sp>
      <p:sp>
        <p:nvSpPr>
          <p:cNvPr id="3" name="Content Placeholder 2"/>
          <p:cNvSpPr>
            <a:spLocks noGrp="1"/>
          </p:cNvSpPr>
          <p:nvPr>
            <p:ph idx="1"/>
          </p:nvPr>
        </p:nvSpPr>
        <p:spPr/>
        <p:txBody>
          <a:bodyPr/>
          <a:lstStyle/>
          <a:p>
            <a:r>
              <a:rPr lang="en-GB" dirty="0"/>
              <a:t>EU membership brings with it access for UK citizens to the European Court of Justice (ECJ). Generally, the ECJ has played a pivotal role in improving the employment rights and conditions of working people in the UK, including in areas such as holiday pay, TUPE protections, equal pay, maternity rights and discrimination on grounds of sex, pregnancy, gender reassignment and association with disability (carers’ rights).  </a:t>
            </a:r>
          </a:p>
          <a:p>
            <a:r>
              <a:rPr lang="en-GB" dirty="0"/>
              <a:t>Individuals and unions are able to request that cases are referred to the ECJ if they believe that UK courts and tribunals have not properly respected their EU employment rights.</a:t>
            </a:r>
          </a:p>
        </p:txBody>
      </p:sp>
      <p:pic>
        <p:nvPicPr>
          <p:cNvPr id="5" name="Picture 4"/>
          <p:cNvPicPr>
            <a:picLocks noChangeAspect="1"/>
          </p:cNvPicPr>
          <p:nvPr/>
        </p:nvPicPr>
        <p:blipFill>
          <a:blip r:embed="rId2"/>
          <a:stretch>
            <a:fillRect/>
          </a:stretch>
        </p:blipFill>
        <p:spPr>
          <a:xfrm>
            <a:off x="9458324" y="458334"/>
            <a:ext cx="2443163" cy="1627185"/>
          </a:xfrm>
          <a:prstGeom prst="rect">
            <a:avLst/>
          </a:prstGeom>
        </p:spPr>
      </p:pic>
    </p:spTree>
    <p:extLst>
      <p:ext uri="{BB962C8B-B14F-4D97-AF65-F5344CB8AC3E}">
        <p14:creationId xmlns:p14="http://schemas.microsoft.com/office/powerpoint/2010/main" val="978730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b="1" dirty="0" smtClean="0"/>
              <a:t>The European Court of Justice</a:t>
            </a:r>
            <a:endParaRPr lang="en-GB" sz="4400" b="1" dirty="0"/>
          </a:p>
        </p:txBody>
      </p:sp>
      <p:sp>
        <p:nvSpPr>
          <p:cNvPr id="3" name="Content Placeholder 2"/>
          <p:cNvSpPr>
            <a:spLocks noGrp="1"/>
          </p:cNvSpPr>
          <p:nvPr>
            <p:ph idx="1"/>
          </p:nvPr>
        </p:nvSpPr>
        <p:spPr/>
        <p:txBody>
          <a:bodyPr>
            <a:normAutofit/>
          </a:bodyPr>
          <a:lstStyle/>
          <a:p>
            <a:r>
              <a:rPr lang="en-GB" sz="3600" dirty="0" smtClean="0"/>
              <a:t>UK </a:t>
            </a:r>
            <a:r>
              <a:rPr lang="en-GB" sz="3600" dirty="0"/>
              <a:t>workers secured the right to equal pay for work of equal value through this route. The principle of direct effect of some treaty provisions and directives also means that UK courts can apply EU standards, even where there is a conflict with UK law.</a:t>
            </a:r>
          </a:p>
        </p:txBody>
      </p:sp>
      <p:pic>
        <p:nvPicPr>
          <p:cNvPr id="4" name="Picture 3"/>
          <p:cNvPicPr>
            <a:picLocks noChangeAspect="1"/>
          </p:cNvPicPr>
          <p:nvPr/>
        </p:nvPicPr>
        <p:blipFill>
          <a:blip r:embed="rId2"/>
          <a:stretch>
            <a:fillRect/>
          </a:stretch>
        </p:blipFill>
        <p:spPr>
          <a:xfrm>
            <a:off x="9620144" y="457746"/>
            <a:ext cx="2438611" cy="1627773"/>
          </a:xfrm>
          <a:prstGeom prst="rect">
            <a:avLst/>
          </a:prstGeom>
        </p:spPr>
      </p:pic>
    </p:spTree>
    <p:extLst>
      <p:ext uri="{BB962C8B-B14F-4D97-AF65-F5344CB8AC3E}">
        <p14:creationId xmlns:p14="http://schemas.microsoft.com/office/powerpoint/2010/main" val="28843204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smtClean="0"/>
              <a:t>Connection with the UN Declaration</a:t>
            </a:r>
            <a:endParaRPr lang="en-GB" sz="4000" b="1" dirty="0"/>
          </a:p>
        </p:txBody>
      </p:sp>
      <p:sp>
        <p:nvSpPr>
          <p:cNvPr id="3" name="Content Placeholder 2"/>
          <p:cNvSpPr>
            <a:spLocks noGrp="1"/>
          </p:cNvSpPr>
          <p:nvPr>
            <p:ph idx="1"/>
          </p:nvPr>
        </p:nvSpPr>
        <p:spPr>
          <a:xfrm>
            <a:off x="680321" y="2336873"/>
            <a:ext cx="9613861" cy="4163940"/>
          </a:xfrm>
        </p:spPr>
        <p:txBody>
          <a:bodyPr>
            <a:normAutofit fontScale="92500" lnSpcReduction="10000"/>
          </a:bodyPr>
          <a:lstStyle/>
          <a:p>
            <a:pPr marL="0" indent="0">
              <a:buNone/>
            </a:pPr>
            <a:r>
              <a:rPr lang="en-GB" dirty="0"/>
              <a:t>The Declaration formed the basis for the European Convention on Human Rights, adopted in 1950</a:t>
            </a:r>
            <a:r>
              <a:rPr lang="en-GB" dirty="0" smtClean="0"/>
              <a:t>.</a:t>
            </a:r>
          </a:p>
          <a:p>
            <a:pPr marL="0" indent="0">
              <a:buNone/>
            </a:pPr>
            <a:endParaRPr lang="en-GB" dirty="0"/>
          </a:p>
          <a:p>
            <a:pPr marL="0" indent="0">
              <a:buNone/>
            </a:pPr>
            <a:r>
              <a:rPr lang="en-GB" dirty="0" smtClean="0"/>
              <a:t>This </a:t>
            </a:r>
            <a:r>
              <a:rPr lang="en-GB" dirty="0"/>
              <a:t>Convention in turn was incorporated in UK law by the Human Rights Act </a:t>
            </a:r>
            <a:r>
              <a:rPr lang="en-GB" dirty="0" smtClean="0"/>
              <a:t>1998</a:t>
            </a:r>
          </a:p>
          <a:p>
            <a:pPr marL="0" indent="0">
              <a:buNone/>
            </a:pPr>
            <a:endParaRPr lang="en-GB" dirty="0"/>
          </a:p>
          <a:p>
            <a:pPr marL="0" indent="0">
              <a:buNone/>
            </a:pPr>
            <a:r>
              <a:rPr lang="en-GB" dirty="0"/>
              <a:t>The Universal Declaration, along with two important covenants (promises by government to citizens), makes up what is known as the International Bill of Human Rights. These covenants are the:</a:t>
            </a:r>
          </a:p>
          <a:p>
            <a:pPr lvl="0"/>
            <a:r>
              <a:rPr lang="en-GB" u="sng" dirty="0">
                <a:hlinkClick r:id="rId2"/>
              </a:rPr>
              <a:t>International Covenant on Civil and Political Rights (adopted 1966)</a:t>
            </a:r>
            <a:r>
              <a:rPr lang="en-GB" dirty="0"/>
              <a:t>, and</a:t>
            </a:r>
          </a:p>
          <a:p>
            <a:pPr lvl="0"/>
            <a:r>
              <a:rPr lang="en-GB" u="sng" dirty="0">
                <a:hlinkClick r:id="rId3"/>
              </a:rPr>
              <a:t>International Covenant on Economic, Social and Cultural Rights</a:t>
            </a:r>
            <a:r>
              <a:rPr lang="en-GB" dirty="0"/>
              <a:t> (adopted 1966).</a:t>
            </a:r>
          </a:p>
          <a:p>
            <a:pPr marL="0" indent="0">
              <a:buNone/>
            </a:pPr>
            <a:endParaRPr lang="en-GB" dirty="0"/>
          </a:p>
        </p:txBody>
      </p:sp>
      <p:pic>
        <p:nvPicPr>
          <p:cNvPr id="4" name="Picture 3"/>
          <p:cNvPicPr>
            <a:picLocks noChangeAspect="1"/>
          </p:cNvPicPr>
          <p:nvPr/>
        </p:nvPicPr>
        <p:blipFill>
          <a:blip r:embed="rId4"/>
          <a:stretch>
            <a:fillRect/>
          </a:stretch>
        </p:blipFill>
        <p:spPr>
          <a:xfrm>
            <a:off x="9779794" y="451650"/>
            <a:ext cx="2176461" cy="1633870"/>
          </a:xfrm>
          <a:prstGeom prst="rect">
            <a:avLst/>
          </a:prstGeom>
        </p:spPr>
      </p:pic>
    </p:spTree>
    <p:extLst>
      <p:ext uri="{BB962C8B-B14F-4D97-AF65-F5344CB8AC3E}">
        <p14:creationId xmlns:p14="http://schemas.microsoft.com/office/powerpoint/2010/main" val="3780622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1000"/>
                                        <p:tgtEl>
                                          <p:spTgt spid="3">
                                            <p:txEl>
                                              <p:pRg st="5" end="5"/>
                                            </p:txEl>
                                          </p:spTgt>
                                        </p:tgtEl>
                                      </p:cBhvr>
                                    </p:animEffect>
                                    <p:anim calcmode="lin" valueType="num">
                                      <p:cBhvr>
                                        <p:cTn id="27"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5" end="5"/>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fade">
                                      <p:cBhvr>
                                        <p:cTn id="31" dur="1000"/>
                                        <p:tgtEl>
                                          <p:spTgt spid="3">
                                            <p:txEl>
                                              <p:pRg st="6" end="6"/>
                                            </p:txEl>
                                          </p:spTgt>
                                        </p:tgtEl>
                                      </p:cBhvr>
                                    </p:animEffect>
                                    <p:anim calcmode="lin" valueType="num">
                                      <p:cBhvr>
                                        <p:cTn id="32"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0320" y="953253"/>
            <a:ext cx="9613861" cy="1080938"/>
          </a:xfrm>
        </p:spPr>
        <p:txBody>
          <a:bodyPr>
            <a:normAutofit fontScale="90000"/>
          </a:bodyPr>
          <a:lstStyle/>
          <a:p>
            <a:r>
              <a:rPr lang="en-GB" sz="4400" b="1" dirty="0" smtClean="0"/>
              <a:t>Human Right Act Relation to International Treaties. </a:t>
            </a:r>
            <a:r>
              <a:rPr lang="en-GB" dirty="0"/>
              <a:t/>
            </a:r>
            <a:br>
              <a:rPr lang="en-GB" dirty="0"/>
            </a:br>
            <a:endParaRPr lang="en-GB" dirty="0"/>
          </a:p>
        </p:txBody>
      </p:sp>
      <p:sp>
        <p:nvSpPr>
          <p:cNvPr id="3" name="Content Placeholder 2"/>
          <p:cNvSpPr>
            <a:spLocks noGrp="1"/>
          </p:cNvSpPr>
          <p:nvPr>
            <p:ph idx="1"/>
          </p:nvPr>
        </p:nvSpPr>
        <p:spPr>
          <a:xfrm>
            <a:off x="680321" y="2336873"/>
            <a:ext cx="9613861" cy="4206802"/>
          </a:xfrm>
        </p:spPr>
        <p:txBody>
          <a:bodyPr>
            <a:normAutofit fontScale="92500" lnSpcReduction="20000"/>
          </a:bodyPr>
          <a:lstStyle/>
          <a:p>
            <a:r>
              <a:rPr lang="en-GB" dirty="0" smtClean="0"/>
              <a:t>The </a:t>
            </a:r>
            <a:r>
              <a:rPr lang="en-GB" dirty="0"/>
              <a:t>Human Rights Act 1998 does not cover all </a:t>
            </a:r>
            <a:r>
              <a:rPr lang="en-GB" dirty="0" smtClean="0"/>
              <a:t>human </a:t>
            </a:r>
            <a:r>
              <a:rPr lang="en-GB" dirty="0"/>
              <a:t>rights. </a:t>
            </a:r>
            <a:endParaRPr lang="en-GB" dirty="0" smtClean="0"/>
          </a:p>
          <a:p>
            <a:endParaRPr lang="en-GB" dirty="0"/>
          </a:p>
          <a:p>
            <a:r>
              <a:rPr lang="en-GB" dirty="0" smtClean="0"/>
              <a:t>Others </a:t>
            </a:r>
            <a:r>
              <a:rPr lang="en-GB" dirty="0"/>
              <a:t>are contained in the international human rights treaties which the United Kingdom has signed and ratified. Those treaty rights are binding on the UK in international law, which means that the UK has agreed to them and the Government must comply with them. </a:t>
            </a:r>
            <a:endParaRPr lang="en-GB" dirty="0" smtClean="0"/>
          </a:p>
          <a:p>
            <a:endParaRPr lang="en-GB" dirty="0"/>
          </a:p>
          <a:p>
            <a:r>
              <a:rPr lang="en-GB" dirty="0"/>
              <a:t>T</a:t>
            </a:r>
            <a:r>
              <a:rPr lang="en-GB" dirty="0" smtClean="0"/>
              <a:t>he </a:t>
            </a:r>
            <a:r>
              <a:rPr lang="en-GB" dirty="0"/>
              <a:t>rights contained in these treaties are not directly legally enforceable in UK courts, they do constitute binding obligations in international law. By ratifying the treaties, the UK has pledged to make sure its domestic laws and policies comply with them. </a:t>
            </a:r>
            <a:endParaRPr lang="en-GB" dirty="0" smtClean="0"/>
          </a:p>
          <a:p>
            <a:endParaRPr lang="en-GB" dirty="0"/>
          </a:p>
          <a:p>
            <a:pPr marL="0" indent="0">
              <a:buNone/>
            </a:pPr>
            <a:r>
              <a:rPr lang="en-GB" dirty="0"/>
              <a:t>https://www.equalityhumanrights.com/en</a:t>
            </a:r>
          </a:p>
        </p:txBody>
      </p:sp>
    </p:spTree>
    <p:extLst>
      <p:ext uri="{BB962C8B-B14F-4D97-AF65-F5344CB8AC3E}">
        <p14:creationId xmlns:p14="http://schemas.microsoft.com/office/powerpoint/2010/main" val="3777056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3">
                                            <p:txEl>
                                              <p:pRg st="6" end="6"/>
                                            </p:txEl>
                                          </p:spTgt>
                                        </p:tgtEl>
                                        <p:attrNameLst>
                                          <p:attrName>style.visibility</p:attrName>
                                        </p:attrNameLst>
                                      </p:cBhvr>
                                      <p:to>
                                        <p:strVal val="visible"/>
                                      </p:to>
                                    </p:set>
                                    <p:animEffect transition="in" filter="fade">
                                      <p:cBhvr>
                                        <p:cTn id="26" dur="1000"/>
                                        <p:tgtEl>
                                          <p:spTgt spid="3">
                                            <p:txEl>
                                              <p:pRg st="6" end="6"/>
                                            </p:txEl>
                                          </p:spTgt>
                                        </p:tgtEl>
                                      </p:cBhvr>
                                    </p:animEffect>
                                    <p:anim calcmode="lin" valueType="num">
                                      <p:cBhvr>
                                        <p:cTn id="27"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0321" y="938965"/>
            <a:ext cx="9613861" cy="1080938"/>
          </a:xfrm>
        </p:spPr>
        <p:txBody>
          <a:bodyPr>
            <a:normAutofit fontScale="90000"/>
          </a:bodyPr>
          <a:lstStyle/>
          <a:p>
            <a:r>
              <a:rPr lang="en-GB" sz="4400" b="1" dirty="0"/>
              <a:t>Human Right Act Relation to International Treaties</a:t>
            </a:r>
            <a:r>
              <a:rPr lang="en-GB" b="1" dirty="0"/>
              <a:t>.</a:t>
            </a:r>
            <a:r>
              <a:rPr lang="en-GB" dirty="0"/>
              <a:t/>
            </a:r>
            <a:br>
              <a:rPr lang="en-GB" dirty="0"/>
            </a:br>
            <a:endParaRPr lang="en-GB" dirty="0"/>
          </a:p>
        </p:txBody>
      </p:sp>
      <p:sp>
        <p:nvSpPr>
          <p:cNvPr id="3" name="Content Placeholder 2"/>
          <p:cNvSpPr>
            <a:spLocks noGrp="1"/>
          </p:cNvSpPr>
          <p:nvPr>
            <p:ph idx="1"/>
          </p:nvPr>
        </p:nvSpPr>
        <p:spPr>
          <a:xfrm>
            <a:off x="680321" y="2336872"/>
            <a:ext cx="9613861" cy="4235377"/>
          </a:xfrm>
        </p:spPr>
        <p:txBody>
          <a:bodyPr>
            <a:normAutofit fontScale="92500"/>
          </a:bodyPr>
          <a:lstStyle/>
          <a:p>
            <a:pPr lvl="0"/>
            <a:r>
              <a:rPr lang="en-GB" dirty="0"/>
              <a:t>International Covenant on Civil and Political Rights (ICCPR</a:t>
            </a:r>
            <a:r>
              <a:rPr lang="en-GB" dirty="0" smtClean="0"/>
              <a:t>)</a:t>
            </a:r>
            <a:endParaRPr lang="en-GB" dirty="0"/>
          </a:p>
          <a:p>
            <a:pPr lvl="0"/>
            <a:r>
              <a:rPr lang="en-GB" dirty="0"/>
              <a:t>International Covenant on Economic, Social and Cultural Rights (ICESCR)</a:t>
            </a:r>
          </a:p>
          <a:p>
            <a:pPr lvl="0"/>
            <a:r>
              <a:rPr lang="en-GB" dirty="0"/>
              <a:t>International Convention on the Elimination of All Forms of Racial Discrimination (CERD)</a:t>
            </a:r>
          </a:p>
          <a:p>
            <a:pPr lvl="0"/>
            <a:r>
              <a:rPr lang="en-GB" dirty="0"/>
              <a:t>Convention on the Elimination of All Forms of Discrimination against Women (CEDAW)</a:t>
            </a:r>
          </a:p>
          <a:p>
            <a:pPr lvl="0"/>
            <a:r>
              <a:rPr lang="en-GB" dirty="0"/>
              <a:t>Convention against Torture and Other Cruel, Inhuman or Degrading Treatment (CAT)</a:t>
            </a:r>
          </a:p>
          <a:p>
            <a:pPr lvl="0"/>
            <a:r>
              <a:rPr lang="en-GB" dirty="0"/>
              <a:t>Convention on the Rights of the Child (CRC)</a:t>
            </a:r>
          </a:p>
          <a:p>
            <a:pPr lvl="0"/>
            <a:r>
              <a:rPr lang="en-GB" dirty="0"/>
              <a:t>Convention on the Rights of Persons with Disabilities and its Optional Protocol (CRPD)</a:t>
            </a:r>
          </a:p>
        </p:txBody>
      </p:sp>
    </p:spTree>
    <p:extLst>
      <p:ext uri="{BB962C8B-B14F-4D97-AF65-F5344CB8AC3E}">
        <p14:creationId xmlns:p14="http://schemas.microsoft.com/office/powerpoint/2010/main" val="1371459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anim calcmode="lin" valueType="num">
                                      <p:cBhvr>
                                        <p:cTn id="3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1000"/>
                                        <p:tgtEl>
                                          <p:spTgt spid="3">
                                            <p:txEl>
                                              <p:pRg st="6" end="6"/>
                                            </p:txEl>
                                          </p:spTgt>
                                        </p:tgtEl>
                                      </p:cBhvr>
                                    </p:animEffect>
                                    <p:anim calcmode="lin" valueType="num">
                                      <p:cBhvr>
                                        <p:cTn id="38"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0321" y="753228"/>
            <a:ext cx="9163767" cy="1080938"/>
          </a:xfrm>
        </p:spPr>
        <p:txBody>
          <a:bodyPr/>
          <a:lstStyle/>
          <a:p>
            <a:r>
              <a:rPr lang="en-GB" b="1" dirty="0"/>
              <a:t>The International Covenant on Economic, Social and Cultural Rights (ICESCR</a:t>
            </a:r>
            <a:r>
              <a:rPr lang="en-GB" dirty="0"/>
              <a:t>) </a:t>
            </a:r>
          </a:p>
        </p:txBody>
      </p:sp>
      <p:sp>
        <p:nvSpPr>
          <p:cNvPr id="3" name="Content Placeholder 2"/>
          <p:cNvSpPr>
            <a:spLocks noGrp="1"/>
          </p:cNvSpPr>
          <p:nvPr>
            <p:ph idx="1"/>
          </p:nvPr>
        </p:nvSpPr>
        <p:spPr>
          <a:xfrm>
            <a:off x="680321" y="2336873"/>
            <a:ext cx="10163892" cy="4278240"/>
          </a:xfrm>
        </p:spPr>
        <p:txBody>
          <a:bodyPr>
            <a:normAutofit fontScale="85000" lnSpcReduction="20000"/>
          </a:bodyPr>
          <a:lstStyle/>
          <a:p>
            <a:r>
              <a:rPr lang="en-GB" dirty="0"/>
              <a:t>O</a:t>
            </a:r>
            <a:r>
              <a:rPr lang="en-GB" dirty="0" smtClean="0"/>
              <a:t>ne </a:t>
            </a:r>
            <a:r>
              <a:rPr lang="en-GB" dirty="0"/>
              <a:t>of the most important United Nations (UN) human rights treaties. </a:t>
            </a:r>
            <a:endParaRPr lang="en-GB" dirty="0" smtClean="0"/>
          </a:p>
          <a:p>
            <a:r>
              <a:rPr lang="en-GB" dirty="0" smtClean="0"/>
              <a:t>One </a:t>
            </a:r>
            <a:r>
              <a:rPr lang="en-GB" dirty="0"/>
              <a:t>of the two treaties that give legal force to the Universal Declaration of Human Rights (the other being the International Covenant on Civil and Political </a:t>
            </a:r>
            <a:r>
              <a:rPr lang="en-GB" dirty="0" smtClean="0"/>
              <a:t>Rights).</a:t>
            </a:r>
          </a:p>
          <a:p>
            <a:pPr marL="0" indent="0">
              <a:buNone/>
            </a:pPr>
            <a:endParaRPr lang="en-GB" dirty="0"/>
          </a:p>
          <a:p>
            <a:pPr marL="0" indent="0">
              <a:buNone/>
            </a:pPr>
            <a:r>
              <a:rPr lang="en-GB" dirty="0"/>
              <a:t>This treaty covers important areas of public policy, such as the rights to:</a:t>
            </a:r>
          </a:p>
          <a:p>
            <a:pPr lvl="0"/>
            <a:r>
              <a:rPr lang="en-GB" dirty="0"/>
              <a:t>work</a:t>
            </a:r>
          </a:p>
          <a:p>
            <a:pPr lvl="0"/>
            <a:r>
              <a:rPr lang="en-GB" dirty="0"/>
              <a:t>fair and just conditions of work</a:t>
            </a:r>
          </a:p>
          <a:p>
            <a:pPr lvl="0"/>
            <a:r>
              <a:rPr lang="en-GB" dirty="0"/>
              <a:t>social security</a:t>
            </a:r>
          </a:p>
          <a:p>
            <a:pPr lvl="0"/>
            <a:r>
              <a:rPr lang="en-GB" dirty="0"/>
              <a:t>adequate food</a:t>
            </a:r>
          </a:p>
          <a:p>
            <a:pPr lvl="0"/>
            <a:r>
              <a:rPr lang="en-GB" dirty="0"/>
              <a:t>clothing and housing</a:t>
            </a:r>
          </a:p>
          <a:p>
            <a:pPr lvl="0"/>
            <a:r>
              <a:rPr lang="en-GB" dirty="0"/>
              <a:t>health, and</a:t>
            </a:r>
          </a:p>
          <a:p>
            <a:pPr lvl="0"/>
            <a:r>
              <a:rPr lang="en-GB" dirty="0"/>
              <a:t>education.</a:t>
            </a:r>
          </a:p>
          <a:p>
            <a:endParaRPr lang="en-GB" dirty="0"/>
          </a:p>
        </p:txBody>
      </p:sp>
      <p:pic>
        <p:nvPicPr>
          <p:cNvPr id="4" name="Picture 3"/>
          <p:cNvPicPr>
            <a:picLocks noChangeAspect="1"/>
          </p:cNvPicPr>
          <p:nvPr/>
        </p:nvPicPr>
        <p:blipFill>
          <a:blip r:embed="rId2"/>
          <a:stretch>
            <a:fillRect/>
          </a:stretch>
        </p:blipFill>
        <p:spPr>
          <a:xfrm>
            <a:off x="9696449" y="447302"/>
            <a:ext cx="2495551" cy="1638217"/>
          </a:xfrm>
          <a:prstGeom prst="rect">
            <a:avLst/>
          </a:prstGeom>
        </p:spPr>
      </p:pic>
    </p:spTree>
    <p:extLst>
      <p:ext uri="{BB962C8B-B14F-4D97-AF65-F5344CB8AC3E}">
        <p14:creationId xmlns:p14="http://schemas.microsoft.com/office/powerpoint/2010/main" val="22612453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fade">
                                      <p:cBhvr>
                                        <p:cTn id="26" dur="1000"/>
                                        <p:tgtEl>
                                          <p:spTgt spid="3">
                                            <p:txEl>
                                              <p:pRg st="4" end="4"/>
                                            </p:txEl>
                                          </p:spTgt>
                                        </p:tgtEl>
                                      </p:cBhvr>
                                    </p:animEffect>
                                    <p:anim calcmode="lin" valueType="num">
                                      <p:cBhvr>
                                        <p:cTn id="27"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fade">
                                      <p:cBhvr>
                                        <p:cTn id="31" dur="1000"/>
                                        <p:tgtEl>
                                          <p:spTgt spid="3">
                                            <p:txEl>
                                              <p:pRg st="5" end="5"/>
                                            </p:txEl>
                                          </p:spTgt>
                                        </p:tgtEl>
                                      </p:cBhvr>
                                    </p:animEffect>
                                    <p:anim calcmode="lin" valueType="num">
                                      <p:cBhvr>
                                        <p:cTn id="32"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Effect transition="in" filter="fade">
                                      <p:cBhvr>
                                        <p:cTn id="36" dur="1000"/>
                                        <p:tgtEl>
                                          <p:spTgt spid="3">
                                            <p:txEl>
                                              <p:pRg st="6" end="6"/>
                                            </p:txEl>
                                          </p:spTgt>
                                        </p:tgtEl>
                                      </p:cBhvr>
                                    </p:animEffect>
                                    <p:anim calcmode="lin" valueType="num">
                                      <p:cBhvr>
                                        <p:cTn id="37"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6" end="6"/>
                                            </p:txEl>
                                          </p:spTgt>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3">
                                            <p:txEl>
                                              <p:pRg st="7" end="7"/>
                                            </p:txEl>
                                          </p:spTgt>
                                        </p:tgtEl>
                                        <p:attrNameLst>
                                          <p:attrName>style.visibility</p:attrName>
                                        </p:attrNameLst>
                                      </p:cBhvr>
                                      <p:to>
                                        <p:strVal val="visible"/>
                                      </p:to>
                                    </p:set>
                                    <p:animEffect transition="in" filter="fade">
                                      <p:cBhvr>
                                        <p:cTn id="41" dur="1000"/>
                                        <p:tgtEl>
                                          <p:spTgt spid="3">
                                            <p:txEl>
                                              <p:pRg st="7" end="7"/>
                                            </p:txEl>
                                          </p:spTgt>
                                        </p:tgtEl>
                                      </p:cBhvr>
                                    </p:animEffect>
                                    <p:anim calcmode="lin" valueType="num">
                                      <p:cBhvr>
                                        <p:cTn id="42"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7" end="7"/>
                                            </p:txEl>
                                          </p:spTgt>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3">
                                            <p:txEl>
                                              <p:pRg st="8" end="8"/>
                                            </p:txEl>
                                          </p:spTgt>
                                        </p:tgtEl>
                                        <p:attrNameLst>
                                          <p:attrName>style.visibility</p:attrName>
                                        </p:attrNameLst>
                                      </p:cBhvr>
                                      <p:to>
                                        <p:strVal val="visible"/>
                                      </p:to>
                                    </p:set>
                                    <p:animEffect transition="in" filter="fade">
                                      <p:cBhvr>
                                        <p:cTn id="46" dur="1000"/>
                                        <p:tgtEl>
                                          <p:spTgt spid="3">
                                            <p:txEl>
                                              <p:pRg st="8" end="8"/>
                                            </p:txEl>
                                          </p:spTgt>
                                        </p:tgtEl>
                                      </p:cBhvr>
                                    </p:animEffect>
                                    <p:anim calcmode="lin" valueType="num">
                                      <p:cBhvr>
                                        <p:cTn id="47"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48" dur="1000" fill="hold"/>
                                        <p:tgtEl>
                                          <p:spTgt spid="3">
                                            <p:txEl>
                                              <p:pRg st="8" end="8"/>
                                            </p:txEl>
                                          </p:spTgt>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3">
                                            <p:txEl>
                                              <p:pRg st="9" end="9"/>
                                            </p:txEl>
                                          </p:spTgt>
                                        </p:tgtEl>
                                        <p:attrNameLst>
                                          <p:attrName>style.visibility</p:attrName>
                                        </p:attrNameLst>
                                      </p:cBhvr>
                                      <p:to>
                                        <p:strVal val="visible"/>
                                      </p:to>
                                    </p:set>
                                    <p:animEffect transition="in" filter="fade">
                                      <p:cBhvr>
                                        <p:cTn id="51" dur="1000"/>
                                        <p:tgtEl>
                                          <p:spTgt spid="3">
                                            <p:txEl>
                                              <p:pRg st="9" end="9"/>
                                            </p:txEl>
                                          </p:spTgt>
                                        </p:tgtEl>
                                      </p:cBhvr>
                                    </p:animEffect>
                                    <p:anim calcmode="lin" valueType="num">
                                      <p:cBhvr>
                                        <p:cTn id="52"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53" dur="1000" fill="hold"/>
                                        <p:tgtEl>
                                          <p:spTgt spid="3">
                                            <p:txEl>
                                              <p:pRg st="9" end="9"/>
                                            </p:txEl>
                                          </p:spTgt>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0"/>
                                  </p:stCondLst>
                                  <p:childTnLst>
                                    <p:set>
                                      <p:cBhvr>
                                        <p:cTn id="55" dur="1" fill="hold">
                                          <p:stCondLst>
                                            <p:cond delay="0"/>
                                          </p:stCondLst>
                                        </p:cTn>
                                        <p:tgtEl>
                                          <p:spTgt spid="3">
                                            <p:txEl>
                                              <p:pRg st="10" end="10"/>
                                            </p:txEl>
                                          </p:spTgt>
                                        </p:tgtEl>
                                        <p:attrNameLst>
                                          <p:attrName>style.visibility</p:attrName>
                                        </p:attrNameLst>
                                      </p:cBhvr>
                                      <p:to>
                                        <p:strVal val="visible"/>
                                      </p:to>
                                    </p:set>
                                    <p:animEffect transition="in" filter="fade">
                                      <p:cBhvr>
                                        <p:cTn id="56" dur="1000"/>
                                        <p:tgtEl>
                                          <p:spTgt spid="3">
                                            <p:txEl>
                                              <p:pRg st="10" end="10"/>
                                            </p:txEl>
                                          </p:spTgt>
                                        </p:tgtEl>
                                      </p:cBhvr>
                                    </p:animEffect>
                                    <p:anim calcmode="lin" valueType="num">
                                      <p:cBhvr>
                                        <p:cTn id="57"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0322" y="753228"/>
            <a:ext cx="8606554" cy="1080938"/>
          </a:xfrm>
        </p:spPr>
        <p:txBody>
          <a:bodyPr>
            <a:normAutofit fontScale="90000"/>
          </a:bodyPr>
          <a:lstStyle/>
          <a:p>
            <a:r>
              <a:rPr lang="en-GB" dirty="0"/>
              <a:t/>
            </a:r>
            <a:br>
              <a:rPr lang="en-GB" dirty="0"/>
            </a:br>
            <a:r>
              <a:rPr lang="en-GB" b="1" dirty="0"/>
              <a:t>International Covenant on Economic, Social and Cultural Rights</a:t>
            </a:r>
            <a:r>
              <a:rPr lang="en-GB" dirty="0"/>
              <a:t/>
            </a:r>
            <a:br>
              <a:rPr lang="en-GB" dirty="0"/>
            </a:br>
            <a:endParaRPr lang="en-GB" dirty="0"/>
          </a:p>
        </p:txBody>
      </p:sp>
      <p:sp>
        <p:nvSpPr>
          <p:cNvPr id="3" name="Content Placeholder 2"/>
          <p:cNvSpPr>
            <a:spLocks noGrp="1"/>
          </p:cNvSpPr>
          <p:nvPr>
            <p:ph idx="1"/>
          </p:nvPr>
        </p:nvSpPr>
        <p:spPr>
          <a:xfrm>
            <a:off x="680321" y="2343150"/>
            <a:ext cx="9613861" cy="3914775"/>
          </a:xfrm>
        </p:spPr>
        <p:txBody>
          <a:bodyPr>
            <a:normAutofit/>
          </a:bodyPr>
          <a:lstStyle/>
          <a:p>
            <a:r>
              <a:rPr lang="en-GB" dirty="0" smtClean="0"/>
              <a:t>Adopted </a:t>
            </a:r>
            <a:r>
              <a:rPr lang="en-GB" dirty="0"/>
              <a:t>and opened for signature, ratification and accession by General Assembly resolution 2200A (XXI) of 16 December 1966</a:t>
            </a:r>
            <a:br>
              <a:rPr lang="en-GB" dirty="0"/>
            </a:br>
            <a:r>
              <a:rPr lang="en-GB" dirty="0"/>
              <a:t>entry into force 3 January 1976, in accordance with article </a:t>
            </a:r>
            <a:r>
              <a:rPr lang="en-GB" dirty="0" smtClean="0"/>
              <a:t>27.</a:t>
            </a:r>
          </a:p>
          <a:p>
            <a:endParaRPr lang="en-GB" dirty="0"/>
          </a:p>
          <a:p>
            <a:pPr marL="0" indent="0">
              <a:buNone/>
            </a:pPr>
            <a:r>
              <a:rPr lang="en-GB" dirty="0" smtClean="0"/>
              <a:t>“recognition </a:t>
            </a:r>
            <a:r>
              <a:rPr lang="en-GB" dirty="0"/>
              <a:t>of the inherent dignity and of the equal and inalienable rights of all members of the human family is the foundation of freedom, justice and peace in the </a:t>
            </a:r>
            <a:r>
              <a:rPr lang="en-GB" dirty="0" smtClean="0"/>
              <a:t>world… Recognizing </a:t>
            </a:r>
            <a:r>
              <a:rPr lang="en-GB" dirty="0"/>
              <a:t>that these rights derive from the inherent dignity of the human </a:t>
            </a:r>
            <a:r>
              <a:rPr lang="en-GB" dirty="0" smtClean="0"/>
              <a:t>person” </a:t>
            </a: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2"/>
          <a:stretch>
            <a:fillRect/>
          </a:stretch>
        </p:blipFill>
        <p:spPr>
          <a:xfrm>
            <a:off x="9598507" y="448692"/>
            <a:ext cx="2493480" cy="1639966"/>
          </a:xfrm>
          <a:prstGeom prst="rect">
            <a:avLst/>
          </a:prstGeom>
        </p:spPr>
      </p:pic>
    </p:spTree>
    <p:extLst>
      <p:ext uri="{BB962C8B-B14F-4D97-AF65-F5344CB8AC3E}">
        <p14:creationId xmlns:p14="http://schemas.microsoft.com/office/powerpoint/2010/main" val="203195188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0321" y="753228"/>
            <a:ext cx="8863729" cy="1080938"/>
          </a:xfrm>
        </p:spPr>
        <p:txBody>
          <a:bodyPr>
            <a:normAutofit fontScale="90000"/>
          </a:bodyPr>
          <a:lstStyle/>
          <a:p>
            <a:r>
              <a:rPr lang="en-GB" dirty="0"/>
              <a:t/>
            </a:r>
            <a:br>
              <a:rPr lang="en-GB" dirty="0"/>
            </a:br>
            <a:r>
              <a:rPr lang="en-GB" b="1" dirty="0"/>
              <a:t>International Covenant on Economic, Social and Cultural Rights</a:t>
            </a:r>
            <a:r>
              <a:rPr lang="en-GB" dirty="0"/>
              <a:t/>
            </a:r>
            <a:br>
              <a:rPr lang="en-GB" dirty="0"/>
            </a:br>
            <a:endParaRPr lang="en-GB" dirty="0"/>
          </a:p>
        </p:txBody>
      </p:sp>
      <p:sp>
        <p:nvSpPr>
          <p:cNvPr id="3" name="Content Placeholder 2"/>
          <p:cNvSpPr>
            <a:spLocks noGrp="1"/>
          </p:cNvSpPr>
          <p:nvPr>
            <p:ph idx="1"/>
          </p:nvPr>
        </p:nvSpPr>
        <p:spPr>
          <a:xfrm>
            <a:off x="680321" y="2336873"/>
            <a:ext cx="9613861" cy="3921052"/>
          </a:xfrm>
        </p:spPr>
        <p:txBody>
          <a:bodyPr>
            <a:normAutofit/>
          </a:bodyPr>
          <a:lstStyle/>
          <a:p>
            <a:pPr marL="0" indent="0">
              <a:buNone/>
            </a:pPr>
            <a:r>
              <a:rPr lang="en-GB" sz="3200" dirty="0" smtClean="0"/>
              <a:t>“Recognizing </a:t>
            </a:r>
            <a:r>
              <a:rPr lang="en-GB" sz="3200" dirty="0"/>
              <a:t>that, in accordance with the Universal Declaration of Human Rights, the ideal of free human beings enjoying freedom from fear and want can only be achieved if conditions are created whereby everyone may enjoy his economic, social and cultural rights, as well as his civil and political </a:t>
            </a:r>
            <a:r>
              <a:rPr lang="en-GB" sz="3200" dirty="0" smtClean="0"/>
              <a:t>rights”.</a:t>
            </a:r>
            <a:endParaRPr lang="en-GB" sz="3200"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2"/>
          <a:stretch>
            <a:fillRect/>
          </a:stretch>
        </p:blipFill>
        <p:spPr>
          <a:xfrm>
            <a:off x="9406973" y="445554"/>
            <a:ext cx="2493480" cy="1639966"/>
          </a:xfrm>
          <a:prstGeom prst="rect">
            <a:avLst/>
          </a:prstGeom>
        </p:spPr>
      </p:pic>
    </p:spTree>
    <p:extLst>
      <p:ext uri="{BB962C8B-B14F-4D97-AF65-F5344CB8AC3E}">
        <p14:creationId xmlns:p14="http://schemas.microsoft.com/office/powerpoint/2010/main" val="298489875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The International Labour Organization</a:t>
            </a:r>
            <a:endParaRPr lang="en-GB" b="1" dirty="0"/>
          </a:p>
        </p:txBody>
      </p:sp>
      <p:sp>
        <p:nvSpPr>
          <p:cNvPr id="3" name="Content Placeholder 2"/>
          <p:cNvSpPr>
            <a:spLocks noGrp="1"/>
          </p:cNvSpPr>
          <p:nvPr>
            <p:ph idx="1"/>
          </p:nvPr>
        </p:nvSpPr>
        <p:spPr/>
        <p:txBody>
          <a:bodyPr/>
          <a:lstStyle/>
          <a:p>
            <a:r>
              <a:rPr lang="en-GB" sz="2800" dirty="0"/>
              <a:t>The only tripartite U.N. agency, since 1919 the ILO brings together governments, employers and workers representatives of 187 member </a:t>
            </a:r>
            <a:r>
              <a:rPr lang="en-GB" sz="2800" dirty="0" smtClean="0"/>
              <a:t>States</a:t>
            </a:r>
            <a:r>
              <a:rPr lang="en-GB" sz="2800" dirty="0"/>
              <a:t> , to set labour standards, develop policies and devise programmes promoting decent work for all women and </a:t>
            </a:r>
            <a:r>
              <a:rPr lang="en-GB" sz="2800" dirty="0" smtClean="0"/>
              <a:t>men.</a:t>
            </a:r>
          </a:p>
          <a:p>
            <a:endParaRPr lang="en-GB" dirty="0"/>
          </a:p>
          <a:p>
            <a:pPr marL="0" indent="0">
              <a:buNone/>
            </a:pPr>
            <a:r>
              <a:rPr lang="en-GB" dirty="0"/>
              <a:t>WATCH: </a:t>
            </a:r>
            <a:r>
              <a:rPr lang="en-GB" dirty="0">
                <a:hlinkClick r:id="rId2"/>
              </a:rPr>
              <a:t>http://www.ilo.org/global/about-the-ilo/lang--</a:t>
            </a:r>
            <a:r>
              <a:rPr lang="en-GB" dirty="0" smtClean="0">
                <a:hlinkClick r:id="rId2"/>
              </a:rPr>
              <a:t>en/index.htm</a:t>
            </a:r>
            <a:endParaRPr lang="en-GB" dirty="0" smtClean="0"/>
          </a:p>
          <a:p>
            <a:pPr marL="0" indent="0">
              <a:buNone/>
            </a:pPr>
            <a:endParaRPr lang="en-GB" dirty="0"/>
          </a:p>
        </p:txBody>
      </p:sp>
      <p:pic>
        <p:nvPicPr>
          <p:cNvPr id="4" name="Picture 3"/>
          <p:cNvPicPr>
            <a:picLocks noChangeAspect="1"/>
          </p:cNvPicPr>
          <p:nvPr/>
        </p:nvPicPr>
        <p:blipFill>
          <a:blip r:embed="rId3"/>
          <a:stretch>
            <a:fillRect/>
          </a:stretch>
        </p:blipFill>
        <p:spPr>
          <a:xfrm>
            <a:off x="9739312" y="307859"/>
            <a:ext cx="2314575" cy="1971675"/>
          </a:xfrm>
          <a:prstGeom prst="rect">
            <a:avLst/>
          </a:prstGeom>
        </p:spPr>
      </p:pic>
    </p:spTree>
    <p:extLst>
      <p:ext uri="{BB962C8B-B14F-4D97-AF65-F5344CB8AC3E}">
        <p14:creationId xmlns:p14="http://schemas.microsoft.com/office/powerpoint/2010/main" val="474491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The International Labour Organization</a:t>
            </a:r>
            <a:endParaRPr lang="en-GB" b="1" dirty="0"/>
          </a:p>
        </p:txBody>
      </p:sp>
      <p:sp>
        <p:nvSpPr>
          <p:cNvPr id="3" name="Content Placeholder 2"/>
          <p:cNvSpPr>
            <a:spLocks noGrp="1"/>
          </p:cNvSpPr>
          <p:nvPr>
            <p:ph idx="1"/>
          </p:nvPr>
        </p:nvSpPr>
        <p:spPr>
          <a:xfrm>
            <a:off x="428625" y="2214562"/>
            <a:ext cx="9865557" cy="4200525"/>
          </a:xfrm>
        </p:spPr>
        <p:txBody>
          <a:bodyPr>
            <a:normAutofit fontScale="92500" lnSpcReduction="20000"/>
          </a:bodyPr>
          <a:lstStyle/>
          <a:p>
            <a:r>
              <a:rPr lang="en-GB" dirty="0"/>
              <a:t>A primary role of the ILO, which was established in 1919 as an agency of the League of Nations following the first world war, is to coordinate principles of international labour law. Although it registers complaints against bodies that are violating international rules, the ILO does not impose sanctions on governments</a:t>
            </a:r>
            <a:r>
              <a:rPr lang="en-GB" dirty="0" smtClean="0"/>
              <a:t>.</a:t>
            </a:r>
          </a:p>
          <a:p>
            <a:endParaRPr lang="en-GB" dirty="0"/>
          </a:p>
          <a:p>
            <a:pPr marL="0" indent="0">
              <a:buNone/>
            </a:pPr>
            <a:r>
              <a:rPr lang="en-GB" b="1" u="sng" dirty="0" smtClean="0"/>
              <a:t>Example of the ILO and intervention in UK Politics:</a:t>
            </a:r>
            <a:endParaRPr lang="en-GB" b="1" u="sng" dirty="0"/>
          </a:p>
          <a:p>
            <a:r>
              <a:rPr lang="en-GB" b="1" dirty="0"/>
              <a:t>UN labour body calls on government to review parts of trade union bill </a:t>
            </a:r>
          </a:p>
          <a:p>
            <a:r>
              <a:rPr lang="en-GB" dirty="0"/>
              <a:t>International Labour Organisation requests that ministers look at proposals to lift ban on agency workers replacing those who are on </a:t>
            </a:r>
            <a:r>
              <a:rPr lang="en-GB" dirty="0" smtClean="0"/>
              <a:t>strike</a:t>
            </a:r>
          </a:p>
          <a:p>
            <a:pPr marL="0" indent="0">
              <a:buNone/>
            </a:pPr>
            <a:endParaRPr lang="en-GB" dirty="0"/>
          </a:p>
          <a:p>
            <a:pPr marL="0" indent="0">
              <a:buNone/>
            </a:pPr>
            <a:r>
              <a:rPr lang="en-GB" dirty="0"/>
              <a:t>https://www.theguardian.com/politics/2016/feb/14/international-labour-organization-trade-union-bill-uk-government</a:t>
            </a:r>
          </a:p>
          <a:p>
            <a:pPr marL="0" indent="0">
              <a:buNone/>
            </a:pPr>
            <a:endParaRPr lang="en-GB" dirty="0"/>
          </a:p>
        </p:txBody>
      </p:sp>
      <p:pic>
        <p:nvPicPr>
          <p:cNvPr id="4" name="Picture 3"/>
          <p:cNvPicPr>
            <a:picLocks noChangeAspect="1"/>
          </p:cNvPicPr>
          <p:nvPr/>
        </p:nvPicPr>
        <p:blipFill>
          <a:blip r:embed="rId2"/>
          <a:stretch>
            <a:fillRect/>
          </a:stretch>
        </p:blipFill>
        <p:spPr>
          <a:xfrm>
            <a:off x="9958388" y="309108"/>
            <a:ext cx="1993492" cy="1698940"/>
          </a:xfrm>
          <a:prstGeom prst="rect">
            <a:avLst/>
          </a:prstGeom>
        </p:spPr>
      </p:pic>
    </p:spTree>
    <p:extLst>
      <p:ext uri="{BB962C8B-B14F-4D97-AF65-F5344CB8AC3E}">
        <p14:creationId xmlns:p14="http://schemas.microsoft.com/office/powerpoint/2010/main" val="4195705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1000"/>
                                        <p:tgtEl>
                                          <p:spTgt spid="3">
                                            <p:txEl>
                                              <p:pRg st="3" end="3"/>
                                            </p:txEl>
                                          </p:spTgt>
                                        </p:tgtEl>
                                      </p:cBhvr>
                                    </p:animEffect>
                                    <p:anim calcmode="lin" valueType="num">
                                      <p:cBhvr>
                                        <p:cTn id="2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fade">
                                      <p:cBhvr>
                                        <p:cTn id="24" dur="1000"/>
                                        <p:tgtEl>
                                          <p:spTgt spid="3">
                                            <p:txEl>
                                              <p:pRg st="4" end="4"/>
                                            </p:txEl>
                                          </p:spTgt>
                                        </p:tgtEl>
                                      </p:cBhvr>
                                    </p:animEffect>
                                    <p:anim calcmode="lin" valueType="num">
                                      <p:cBhvr>
                                        <p:cTn id="2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1000"/>
                                        <p:tgtEl>
                                          <p:spTgt spid="3">
                                            <p:txEl>
                                              <p:pRg st="6" end="6"/>
                                            </p:txEl>
                                          </p:spTgt>
                                        </p:tgtEl>
                                      </p:cBhvr>
                                    </p:animEffect>
                                    <p:anim calcmode="lin" valueType="num">
                                      <p:cBhvr>
                                        <p:cTn id="3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0322" y="753228"/>
            <a:ext cx="8292228" cy="1080938"/>
          </a:xfrm>
        </p:spPr>
        <p:txBody>
          <a:bodyPr/>
          <a:lstStyle/>
          <a:p>
            <a:r>
              <a:rPr lang="en-GB" b="1" dirty="0" smtClean="0"/>
              <a:t>UK : Equality and Human Rights Commission</a:t>
            </a:r>
            <a:endParaRPr lang="en-GB" b="1" dirty="0"/>
          </a:p>
        </p:txBody>
      </p:sp>
      <p:sp>
        <p:nvSpPr>
          <p:cNvPr id="3" name="Content Placeholder 2"/>
          <p:cNvSpPr>
            <a:spLocks noGrp="1"/>
          </p:cNvSpPr>
          <p:nvPr>
            <p:ph idx="1"/>
          </p:nvPr>
        </p:nvSpPr>
        <p:spPr>
          <a:xfrm>
            <a:off x="680321" y="2336872"/>
            <a:ext cx="9613861" cy="4306815"/>
          </a:xfrm>
        </p:spPr>
        <p:txBody>
          <a:bodyPr>
            <a:normAutofit fontScale="92500"/>
          </a:bodyPr>
          <a:lstStyle/>
          <a:p>
            <a:r>
              <a:rPr lang="en-GB" dirty="0"/>
              <a:t>One of the Commission’s core tasks as a National Human Rights Institution (NHRI) is to monitor the UK’s compliance with the seven </a:t>
            </a:r>
            <a:r>
              <a:rPr lang="en-GB" dirty="0" smtClean="0"/>
              <a:t>United </a:t>
            </a:r>
            <a:r>
              <a:rPr lang="en-GB" dirty="0"/>
              <a:t>Nations (UN) human rights treaties it has signed and ratified</a:t>
            </a:r>
            <a:r>
              <a:rPr lang="en-GB" dirty="0" smtClean="0"/>
              <a:t>.</a:t>
            </a:r>
          </a:p>
          <a:p>
            <a:r>
              <a:rPr lang="en-GB" dirty="0"/>
              <a:t>Formal monitoring of the UK’s treaty obligations is done by the relevant UN treaty body. The Commission supports this by examining the Government’s performance across all the treaties and reporting to the UN in what are known as ‘shadow reports’.</a:t>
            </a:r>
          </a:p>
          <a:p>
            <a:r>
              <a:rPr lang="en-GB" dirty="0"/>
              <a:t>Civil society organisations can also submit ‘shadow reports’ and the Commission supports civil society to understand and use the treaties to improve government </a:t>
            </a:r>
            <a:r>
              <a:rPr lang="en-GB" dirty="0" smtClean="0"/>
              <a:t>accountability.</a:t>
            </a:r>
          </a:p>
          <a:p>
            <a:pPr marL="0" indent="0">
              <a:buNone/>
            </a:pPr>
            <a:endParaRPr lang="en-GB" dirty="0"/>
          </a:p>
          <a:p>
            <a:pPr marL="0" indent="0">
              <a:buNone/>
            </a:pPr>
            <a:r>
              <a:rPr lang="en-GB" dirty="0"/>
              <a:t>https://www.equalityhumanrights.com/en </a:t>
            </a:r>
          </a:p>
        </p:txBody>
      </p:sp>
      <p:pic>
        <p:nvPicPr>
          <p:cNvPr id="4" name="Picture 3"/>
          <p:cNvPicPr>
            <a:picLocks noChangeAspect="1"/>
          </p:cNvPicPr>
          <p:nvPr/>
        </p:nvPicPr>
        <p:blipFill>
          <a:blip r:embed="rId2"/>
          <a:stretch>
            <a:fillRect/>
          </a:stretch>
        </p:blipFill>
        <p:spPr>
          <a:xfrm>
            <a:off x="9204470" y="175757"/>
            <a:ext cx="2908987" cy="1909762"/>
          </a:xfrm>
          <a:prstGeom prst="rect">
            <a:avLst/>
          </a:prstGeom>
        </p:spPr>
      </p:pic>
    </p:spTree>
    <p:extLst>
      <p:ext uri="{BB962C8B-B14F-4D97-AF65-F5344CB8AC3E}">
        <p14:creationId xmlns:p14="http://schemas.microsoft.com/office/powerpoint/2010/main" val="3814608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fade">
                                      <p:cBhvr>
                                        <p:cTn id="26" dur="1000"/>
                                        <p:tgtEl>
                                          <p:spTgt spid="3">
                                            <p:txEl>
                                              <p:pRg st="4" end="4"/>
                                            </p:txEl>
                                          </p:spTgt>
                                        </p:tgtEl>
                                      </p:cBhvr>
                                    </p:animEffect>
                                    <p:anim calcmode="lin" valueType="num">
                                      <p:cBhvr>
                                        <p:cTn id="27"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b="1" dirty="0" smtClean="0"/>
              <a:t>Human Rights post-Brexit</a:t>
            </a:r>
            <a:endParaRPr lang="en-GB" sz="4400" b="1" dirty="0"/>
          </a:p>
        </p:txBody>
      </p:sp>
      <p:sp>
        <p:nvSpPr>
          <p:cNvPr id="3" name="Content Placeholder 2"/>
          <p:cNvSpPr>
            <a:spLocks noGrp="1"/>
          </p:cNvSpPr>
          <p:nvPr>
            <p:ph idx="1"/>
          </p:nvPr>
        </p:nvSpPr>
        <p:spPr>
          <a:xfrm>
            <a:off x="680321" y="2336872"/>
            <a:ext cx="9613861" cy="4121077"/>
          </a:xfrm>
        </p:spPr>
        <p:txBody>
          <a:bodyPr>
            <a:normAutofit fontScale="92500"/>
          </a:bodyPr>
          <a:lstStyle/>
          <a:p>
            <a:r>
              <a:rPr lang="en-GB" sz="3200" dirty="0"/>
              <a:t>When Britain leaves </a:t>
            </a:r>
            <a:r>
              <a:rPr lang="en-GB" sz="3200" dirty="0" smtClean="0"/>
              <a:t>the EU the </a:t>
            </a:r>
            <a:r>
              <a:rPr lang="en-GB" sz="3200" dirty="0"/>
              <a:t>Government have </a:t>
            </a:r>
            <a:r>
              <a:rPr lang="en-GB" sz="3200" dirty="0" smtClean="0"/>
              <a:t>said The </a:t>
            </a:r>
            <a:r>
              <a:rPr lang="en-GB" sz="3200" dirty="0"/>
              <a:t>Charter of Fundamental Rights of the European </a:t>
            </a:r>
            <a:r>
              <a:rPr lang="en-GB" sz="3200" dirty="0" smtClean="0"/>
              <a:t>Union will </a:t>
            </a:r>
            <a:r>
              <a:rPr lang="en-GB" sz="3200" dirty="0"/>
              <a:t>no longer have effect in UK </a:t>
            </a:r>
            <a:r>
              <a:rPr lang="en-GB" sz="3200" dirty="0" smtClean="0"/>
              <a:t>law.</a:t>
            </a:r>
          </a:p>
          <a:p>
            <a:endParaRPr lang="en-GB" sz="3200" dirty="0"/>
          </a:p>
          <a:p>
            <a:r>
              <a:rPr lang="en-GB" sz="3200" dirty="0"/>
              <a:t>We do not currently have a British Bill of Rights. This was included in the Conservative government’s 2015 election manifesto. It was planned as new legislation to replace the Human Rights Act</a:t>
            </a:r>
            <a:r>
              <a:rPr lang="en-GB" dirty="0"/>
              <a:t>.</a:t>
            </a:r>
          </a:p>
          <a:p>
            <a:pPr marL="0" indent="0">
              <a:buNone/>
            </a:pPr>
            <a:endParaRPr lang="en-GB" dirty="0"/>
          </a:p>
        </p:txBody>
      </p:sp>
      <p:pic>
        <p:nvPicPr>
          <p:cNvPr id="4" name="Picture 3"/>
          <p:cNvPicPr>
            <a:picLocks noChangeAspect="1"/>
          </p:cNvPicPr>
          <p:nvPr/>
        </p:nvPicPr>
        <p:blipFill>
          <a:blip r:embed="rId2"/>
          <a:stretch>
            <a:fillRect/>
          </a:stretch>
        </p:blipFill>
        <p:spPr>
          <a:xfrm>
            <a:off x="9163050" y="536459"/>
            <a:ext cx="3028950" cy="1514475"/>
          </a:xfrm>
          <a:prstGeom prst="rect">
            <a:avLst/>
          </a:prstGeom>
        </p:spPr>
      </p:pic>
    </p:spTree>
    <p:extLst>
      <p:ext uri="{BB962C8B-B14F-4D97-AF65-F5344CB8AC3E}">
        <p14:creationId xmlns:p14="http://schemas.microsoft.com/office/powerpoint/2010/main" val="2326322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b="1" dirty="0" smtClean="0"/>
              <a:t>Human Rights post-Brexit?</a:t>
            </a:r>
            <a:endParaRPr lang="en-GB" sz="4400" b="1" dirty="0"/>
          </a:p>
        </p:txBody>
      </p:sp>
      <p:sp>
        <p:nvSpPr>
          <p:cNvPr id="3" name="Content Placeholder 2"/>
          <p:cNvSpPr>
            <a:spLocks noGrp="1"/>
          </p:cNvSpPr>
          <p:nvPr>
            <p:ph idx="1"/>
          </p:nvPr>
        </p:nvSpPr>
        <p:spPr>
          <a:xfrm>
            <a:off x="680321" y="2336873"/>
            <a:ext cx="9613861" cy="4209070"/>
          </a:xfrm>
        </p:spPr>
        <p:txBody>
          <a:bodyPr>
            <a:normAutofit fontScale="92500" lnSpcReduction="20000"/>
          </a:bodyPr>
          <a:lstStyle/>
          <a:p>
            <a:pPr marL="0" indent="0">
              <a:buNone/>
            </a:pPr>
            <a:r>
              <a:rPr lang="en-GB" dirty="0"/>
              <a:t>The Government published a </a:t>
            </a:r>
            <a:r>
              <a:rPr lang="en-GB" u="sng" dirty="0"/>
              <a:t>White Paper on a Great Repeal </a:t>
            </a:r>
            <a:r>
              <a:rPr lang="en-GB" u="sng" dirty="0" smtClean="0"/>
              <a:t>Bill</a:t>
            </a:r>
            <a:r>
              <a:rPr lang="en-GB" dirty="0" smtClean="0"/>
              <a:t> </a:t>
            </a:r>
            <a:r>
              <a:rPr lang="en-GB" dirty="0"/>
              <a:t>on 30 March 2017. The White Paper provides some clarity about how equality and human rights concerns will be addressed. For example:</a:t>
            </a:r>
          </a:p>
          <a:p>
            <a:pPr lvl="0"/>
            <a:r>
              <a:rPr lang="en-GB" dirty="0"/>
              <a:t>existing EU law in place at the point the UK leaves the EU will be preserved 'wherever possible'</a:t>
            </a:r>
          </a:p>
          <a:p>
            <a:pPr lvl="0"/>
            <a:r>
              <a:rPr lang="en-GB" dirty="0"/>
              <a:t>the protections in the Equality Acts 2006 and 2010 will be retained after we leave the EU</a:t>
            </a:r>
          </a:p>
          <a:p>
            <a:pPr lvl="0"/>
            <a:r>
              <a:rPr lang="en-GB" dirty="0"/>
              <a:t>worker’s rights that arise from EU law will continue to be available in the UK</a:t>
            </a:r>
          </a:p>
          <a:p>
            <a:pPr lvl="0"/>
            <a:r>
              <a:rPr lang="en-GB" dirty="0"/>
              <a:t>current European Court (CJEU) case law will be preserved, but the Bill will not provide any role for the CJEU in the interpretation of new laws and will not require our courts to consider future CJEU’s case law</a:t>
            </a:r>
          </a:p>
          <a:p>
            <a:pPr lvl="0"/>
            <a:r>
              <a:rPr lang="en-GB" dirty="0"/>
              <a:t>the Charter of Fundamental Rights will be removed from UK law</a:t>
            </a:r>
          </a:p>
          <a:p>
            <a:pPr marL="0" indent="0">
              <a:buNone/>
            </a:pPr>
            <a:endParaRPr lang="en-GB" dirty="0"/>
          </a:p>
        </p:txBody>
      </p:sp>
      <p:pic>
        <p:nvPicPr>
          <p:cNvPr id="4" name="Picture 3"/>
          <p:cNvPicPr>
            <a:picLocks noChangeAspect="1"/>
          </p:cNvPicPr>
          <p:nvPr/>
        </p:nvPicPr>
        <p:blipFill>
          <a:blip r:embed="rId2"/>
          <a:stretch>
            <a:fillRect/>
          </a:stretch>
        </p:blipFill>
        <p:spPr>
          <a:xfrm>
            <a:off x="9022383" y="537727"/>
            <a:ext cx="3029975" cy="1511939"/>
          </a:xfrm>
          <a:prstGeom prst="rect">
            <a:avLst/>
          </a:prstGeom>
        </p:spPr>
      </p:pic>
    </p:spTree>
    <p:extLst>
      <p:ext uri="{BB962C8B-B14F-4D97-AF65-F5344CB8AC3E}">
        <p14:creationId xmlns:p14="http://schemas.microsoft.com/office/powerpoint/2010/main" val="4152704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00"/>
                                        <p:tgtEl>
                                          <p:spTgt spid="3">
                                            <p:txEl>
                                              <p:pRg st="3" end="3"/>
                                            </p:txEl>
                                          </p:spTgt>
                                        </p:tgtEl>
                                      </p:cBhvr>
                                    </p:animEffect>
                                    <p:anim calcmode="lin" valueType="num">
                                      <p:cBhvr>
                                        <p:cTn id="1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1000"/>
                                        <p:tgtEl>
                                          <p:spTgt spid="3">
                                            <p:txEl>
                                              <p:pRg st="4" end="4"/>
                                            </p:txEl>
                                          </p:spTgt>
                                        </p:tgtEl>
                                      </p:cBhvr>
                                    </p:animEffect>
                                    <p:anim calcmode="lin" valueType="num">
                                      <p:cBhvr>
                                        <p:cTn id="2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1000"/>
                                        <p:tgtEl>
                                          <p:spTgt spid="3">
                                            <p:txEl>
                                              <p:pRg st="5" end="5"/>
                                            </p:txEl>
                                          </p:spTgt>
                                        </p:tgtEl>
                                      </p:cBhvr>
                                    </p:animEffect>
                                    <p:anim calcmode="lin" valueType="num">
                                      <p:cBhvr>
                                        <p:cTn id="2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Rights and Benefits of membership of the EU?</a:t>
            </a:r>
            <a:endParaRPr lang="en-GB" b="1" dirty="0"/>
          </a:p>
        </p:txBody>
      </p:sp>
      <p:sp>
        <p:nvSpPr>
          <p:cNvPr id="3" name="Content Placeholder 2"/>
          <p:cNvSpPr>
            <a:spLocks noGrp="1"/>
          </p:cNvSpPr>
          <p:nvPr>
            <p:ph idx="1"/>
          </p:nvPr>
        </p:nvSpPr>
        <p:spPr>
          <a:xfrm>
            <a:off x="680321" y="2336873"/>
            <a:ext cx="10611793" cy="4005870"/>
          </a:xfrm>
        </p:spPr>
        <p:txBody>
          <a:bodyPr>
            <a:normAutofit fontScale="92500" lnSpcReduction="20000"/>
          </a:bodyPr>
          <a:lstStyle/>
          <a:p>
            <a:pPr marL="0" indent="0">
              <a:buNone/>
            </a:pPr>
            <a:r>
              <a:rPr lang="en-GB" b="1" dirty="0" smtClean="0">
                <a:effectLst>
                  <a:outerShdw blurRad="38100" dist="38100" dir="2700000" algn="tl">
                    <a:srgbClr val="000000">
                      <a:alpha val="43137"/>
                    </a:srgbClr>
                  </a:outerShdw>
                </a:effectLst>
              </a:rPr>
              <a:t>TUC View:</a:t>
            </a:r>
          </a:p>
          <a:p>
            <a:pPr marL="0" indent="0">
              <a:buNone/>
            </a:pPr>
            <a:endParaRPr lang="en-GB" dirty="0" smtClean="0"/>
          </a:p>
          <a:p>
            <a:pPr marL="0" indent="0">
              <a:buNone/>
            </a:pPr>
            <a:r>
              <a:rPr lang="en-GB" dirty="0" smtClean="0"/>
              <a:t>Since </a:t>
            </a:r>
            <a:r>
              <a:rPr lang="en-GB" dirty="0"/>
              <a:t>the mid-1970s, the European Union has played an important role in protecting working people from exploitation and combating discrimination. These EU rights have provided an important counter-balance against pressure for the UK to adopt a US-style hire-and-fire culture where there is an absence of statutory employment rights.</a:t>
            </a:r>
          </a:p>
          <a:p>
            <a:pPr marL="0" indent="0">
              <a:buNone/>
            </a:pPr>
            <a:endParaRPr lang="en-GB" dirty="0" smtClean="0"/>
          </a:p>
          <a:p>
            <a:pPr marL="0" indent="0">
              <a:buNone/>
            </a:pPr>
            <a:r>
              <a:rPr lang="en-GB" dirty="0"/>
              <a:t>A</a:t>
            </a:r>
            <a:r>
              <a:rPr lang="en-GB" dirty="0" smtClean="0"/>
              <a:t>ccess </a:t>
            </a:r>
            <a:r>
              <a:rPr lang="en-GB" dirty="0"/>
              <a:t>to paid annual holidays, improved health and safety protection, rights to unpaid parental leave, rights to time off work for urgent family reasons, equal treatment rights for part-time, fixed-term and agency workers, rights for outsourced workers, and rights for workers’ representatives to receive information and be consulted, particularly in the context of restructuring.</a:t>
            </a:r>
          </a:p>
          <a:p>
            <a:pPr marL="0" indent="0">
              <a:buNone/>
            </a:pPr>
            <a:endParaRPr lang="en-GB" dirty="0"/>
          </a:p>
        </p:txBody>
      </p:sp>
    </p:spTree>
    <p:extLst>
      <p:ext uri="{BB962C8B-B14F-4D97-AF65-F5344CB8AC3E}">
        <p14:creationId xmlns:p14="http://schemas.microsoft.com/office/powerpoint/2010/main" val="2597496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4" end="4"/>
                                            </p:txEl>
                                          </p:spTgt>
                                        </p:tgtEl>
                                        <p:attrNameLst>
                                          <p:attrName>style.visibility</p:attrName>
                                        </p:attrNameLst>
                                      </p:cBhvr>
                                      <p:to>
                                        <p:strVal val="visible"/>
                                      </p:to>
                                    </p:set>
                                    <p:animEffect transition="in" filter="fade">
                                      <p:cBhvr>
                                        <p:cTn id="14" dur="1000"/>
                                        <p:tgtEl>
                                          <p:spTgt spid="3">
                                            <p:txEl>
                                              <p:pRg st="4" end="4"/>
                                            </p:txEl>
                                          </p:spTgt>
                                        </p:tgtEl>
                                      </p:cBhvr>
                                    </p:animEffect>
                                    <p:anim calcmode="lin" valueType="num">
                                      <p:cBhvr>
                                        <p:cTn id="1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0322" y="753228"/>
            <a:ext cx="8521736" cy="1080938"/>
          </a:xfrm>
        </p:spPr>
        <p:txBody>
          <a:bodyPr/>
          <a:lstStyle/>
          <a:p>
            <a:r>
              <a:rPr lang="en-GB" b="1" dirty="0" smtClean="0"/>
              <a:t>Unfair Dismissal and the Nail-bar Employee</a:t>
            </a:r>
            <a:endParaRPr lang="en-GB" b="1" dirty="0"/>
          </a:p>
        </p:txBody>
      </p:sp>
      <p:sp>
        <p:nvSpPr>
          <p:cNvPr id="3" name="Content Placeholder 2"/>
          <p:cNvSpPr>
            <a:spLocks noGrp="1"/>
          </p:cNvSpPr>
          <p:nvPr>
            <p:ph idx="1"/>
          </p:nvPr>
        </p:nvSpPr>
        <p:spPr>
          <a:xfrm>
            <a:off x="680321" y="2336873"/>
            <a:ext cx="9613861" cy="4121984"/>
          </a:xfrm>
        </p:spPr>
        <p:txBody>
          <a:bodyPr>
            <a:normAutofit fontScale="92500" lnSpcReduction="20000"/>
          </a:bodyPr>
          <a:lstStyle/>
          <a:p>
            <a:r>
              <a:rPr lang="en-GB" dirty="0"/>
              <a:t>A Conservative Prime Minister has been in Number 10 since the Coalition government formed in 2010. Although Theresa May has described her party as "the party of workers", its track record on employment law has largely revolved around weakening protections at work. </a:t>
            </a:r>
            <a:endParaRPr lang="en-GB" dirty="0" smtClean="0"/>
          </a:p>
          <a:p>
            <a:pPr marL="0" indent="0">
              <a:buNone/>
            </a:pPr>
            <a:endParaRPr lang="en-GB" dirty="0"/>
          </a:p>
          <a:p>
            <a:r>
              <a:rPr lang="en-GB" b="1" dirty="0"/>
              <a:t>1. The right not to be unfairly dismissed after working for your employer for one year </a:t>
            </a:r>
          </a:p>
          <a:p>
            <a:r>
              <a:rPr lang="en-GB" dirty="0"/>
              <a:t>The Unfair Dismissal and Statement of Reasons for Dismissal (Variation of Qualifying Period) Order 2012, which amended the Employment Rights Act 1996, increased the qualifying period for unfair dismissal from one year to two years for those employed after 5th April 2012. This change was supposed to encourage small businesses to recruit more staff by reducing hiring costs, but in fact businesses pocketed a trifling extra £4.7 million in the first year. </a:t>
            </a:r>
          </a:p>
          <a:p>
            <a:pPr marL="0" indent="0">
              <a:buNone/>
            </a:pPr>
            <a:endParaRPr lang="en-GB" dirty="0"/>
          </a:p>
        </p:txBody>
      </p:sp>
      <p:pic>
        <p:nvPicPr>
          <p:cNvPr id="4" name="Picture 3"/>
          <p:cNvPicPr>
            <a:picLocks noChangeAspect="1"/>
          </p:cNvPicPr>
          <p:nvPr/>
        </p:nvPicPr>
        <p:blipFill>
          <a:blip r:embed="rId2"/>
          <a:stretch>
            <a:fillRect/>
          </a:stretch>
        </p:blipFill>
        <p:spPr>
          <a:xfrm>
            <a:off x="9703575" y="549920"/>
            <a:ext cx="2219136" cy="1487553"/>
          </a:xfrm>
          <a:prstGeom prst="rect">
            <a:avLst/>
          </a:prstGeom>
        </p:spPr>
      </p:pic>
    </p:spTree>
    <p:extLst>
      <p:ext uri="{BB962C8B-B14F-4D97-AF65-F5344CB8AC3E}">
        <p14:creationId xmlns:p14="http://schemas.microsoft.com/office/powerpoint/2010/main" val="3389271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1000"/>
                                        <p:tgtEl>
                                          <p:spTgt spid="3">
                                            <p:txEl>
                                              <p:pRg st="3" end="3"/>
                                            </p:txEl>
                                          </p:spTgt>
                                        </p:tgtEl>
                                      </p:cBhvr>
                                    </p:animEffect>
                                    <p:anim calcmode="lin" valueType="num">
                                      <p:cBhvr>
                                        <p:cTn id="2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smtClean="0"/>
              <a:t>Unfair Dismissal and the Two Year Rule</a:t>
            </a:r>
            <a:endParaRPr lang="en-GB" sz="4000" b="1" dirty="0"/>
          </a:p>
        </p:txBody>
      </p:sp>
      <p:sp>
        <p:nvSpPr>
          <p:cNvPr id="3" name="Content Placeholder 2"/>
          <p:cNvSpPr>
            <a:spLocks noGrp="1"/>
          </p:cNvSpPr>
          <p:nvPr>
            <p:ph idx="1"/>
          </p:nvPr>
        </p:nvSpPr>
        <p:spPr>
          <a:xfrm>
            <a:off x="680321" y="2336872"/>
            <a:ext cx="9613861" cy="4354213"/>
          </a:xfrm>
        </p:spPr>
        <p:txBody>
          <a:bodyPr>
            <a:normAutofit fontScale="85000" lnSpcReduction="10000"/>
          </a:bodyPr>
          <a:lstStyle/>
          <a:p>
            <a:r>
              <a:rPr lang="en-GB" sz="3100" dirty="0"/>
              <a:t>Labour was unhappy with the proposal and tabled an amendment stating that the change will "risk the reduction of justice and fairness at employment </a:t>
            </a:r>
            <a:r>
              <a:rPr lang="en-GB" sz="3100" dirty="0" smtClean="0"/>
              <a:t>tribunals“</a:t>
            </a:r>
          </a:p>
          <a:p>
            <a:r>
              <a:rPr lang="en-GB" sz="3100" dirty="0"/>
              <a:t>Labour </a:t>
            </a:r>
            <a:r>
              <a:rPr lang="en-GB" sz="3100" dirty="0" smtClean="0"/>
              <a:t>: the </a:t>
            </a:r>
            <a:r>
              <a:rPr lang="en-GB" sz="3100" dirty="0"/>
              <a:t>order will "unnecessarily diminish the employment rights of employees" - but this was rejected by peers by 193 votes to 125</a:t>
            </a:r>
            <a:r>
              <a:rPr lang="en-GB" sz="3100" dirty="0" smtClean="0"/>
              <a:t>.</a:t>
            </a:r>
          </a:p>
          <a:p>
            <a:r>
              <a:rPr lang="en-GB" sz="3100" dirty="0"/>
              <a:t>Former CBI boss Lord Jones of Birmingham countered that "a flexible labour market…is one of the reasons why we are attractive" to overseas investors.</a:t>
            </a:r>
            <a:endParaRPr lang="en-GB" sz="3100" dirty="0" smtClean="0"/>
          </a:p>
          <a:p>
            <a:pPr marL="0" indent="0">
              <a:buNone/>
            </a:pPr>
            <a:endParaRPr lang="en-GB" dirty="0"/>
          </a:p>
          <a:p>
            <a:pPr marL="0" indent="0">
              <a:buNone/>
            </a:pPr>
            <a:r>
              <a:rPr lang="en-GB" dirty="0">
                <a:hlinkClick r:id="rId2"/>
              </a:rPr>
              <a:t>http://</a:t>
            </a:r>
            <a:r>
              <a:rPr lang="en-GB" dirty="0" smtClean="0">
                <a:hlinkClick r:id="rId2"/>
              </a:rPr>
              <a:t>news.bbc.co.uk/democracylive/hi/house_of_lords/newsid_9709000/9709375.stm</a:t>
            </a:r>
            <a:endParaRPr lang="en-GB" dirty="0" smtClean="0"/>
          </a:p>
          <a:p>
            <a:pPr marL="0" indent="0">
              <a:buNone/>
            </a:pPr>
            <a:endParaRPr lang="en-GB" dirty="0"/>
          </a:p>
        </p:txBody>
      </p:sp>
    </p:spTree>
    <p:extLst>
      <p:ext uri="{BB962C8B-B14F-4D97-AF65-F5344CB8AC3E}">
        <p14:creationId xmlns:p14="http://schemas.microsoft.com/office/powerpoint/2010/main" val="147341360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b="1" dirty="0" smtClean="0"/>
              <a:t>ILO and Employment Protection</a:t>
            </a:r>
            <a:endParaRPr lang="en-GB" sz="4400" b="1" dirty="0"/>
          </a:p>
        </p:txBody>
      </p:sp>
      <p:sp>
        <p:nvSpPr>
          <p:cNvPr id="3" name="Content Placeholder 2"/>
          <p:cNvSpPr>
            <a:spLocks noGrp="1"/>
          </p:cNvSpPr>
          <p:nvPr>
            <p:ph idx="1"/>
          </p:nvPr>
        </p:nvSpPr>
        <p:spPr>
          <a:xfrm>
            <a:off x="680321" y="2656114"/>
            <a:ext cx="9613861" cy="3846285"/>
          </a:xfrm>
        </p:spPr>
        <p:txBody>
          <a:bodyPr>
            <a:normAutofit fontScale="55000" lnSpcReduction="20000"/>
          </a:bodyPr>
          <a:lstStyle/>
          <a:p>
            <a:pPr marL="0" indent="0">
              <a:buNone/>
            </a:pPr>
            <a:r>
              <a:rPr lang="en-GB" sz="4500" dirty="0"/>
              <a:t>Employment protection and promotion of employment security as an essential aspect of the right to work have been a major concern of the International Labour Organization (ILO) throughout its </a:t>
            </a:r>
            <a:r>
              <a:rPr lang="en-GB" sz="4500" dirty="0" smtClean="0"/>
              <a:t>history.</a:t>
            </a:r>
          </a:p>
          <a:p>
            <a:pPr marL="0" indent="0">
              <a:buNone/>
            </a:pPr>
            <a:endParaRPr lang="en-GB" sz="4500" dirty="0"/>
          </a:p>
          <a:p>
            <a:pPr marL="0" indent="0">
              <a:buNone/>
            </a:pPr>
            <a:r>
              <a:rPr lang="en-GB" sz="4500" dirty="0"/>
              <a:t>employment protection can also be seen as a gatekeeper for fundamental principles and rights at work, as well as other rights of a worker: for example, the fear of being dismissed arbitrary may induce employees to wave rights related to trade union activities, maternity, or education (De Stefano, 2014). </a:t>
            </a:r>
            <a:endParaRPr lang="en-GB" sz="4500" dirty="0" smtClean="0"/>
          </a:p>
          <a:p>
            <a:pPr marL="0" indent="0">
              <a:buNone/>
            </a:pPr>
            <a:endParaRPr lang="en-GB" dirty="0"/>
          </a:p>
          <a:p>
            <a:pPr marL="0" indent="0">
              <a:buNone/>
            </a:pPr>
            <a:r>
              <a:rPr lang="en-GB" i="1" dirty="0"/>
              <a:t>www.ilo.org/wcmsp5/groups/public/@</a:t>
            </a:r>
            <a:r>
              <a:rPr lang="en-GB" i="1" dirty="0" err="1"/>
              <a:t>ed_protect</a:t>
            </a:r>
            <a:r>
              <a:rPr lang="en-GB" i="1" dirty="0"/>
              <a:t>/@</a:t>
            </a:r>
            <a:r>
              <a:rPr lang="en-GB" i="1" dirty="0" err="1"/>
              <a:t>protrav</a:t>
            </a:r>
            <a:r>
              <a:rPr lang="en-GB" i="1" dirty="0"/>
              <a:t>/.../wcms_357390.pdf</a:t>
            </a:r>
            <a:endParaRPr lang="en-GB" dirty="0"/>
          </a:p>
          <a:p>
            <a:pPr marL="0" indent="0">
              <a:buNone/>
            </a:pPr>
            <a:endParaRPr lang="en-GB" dirty="0"/>
          </a:p>
        </p:txBody>
      </p:sp>
      <p:pic>
        <p:nvPicPr>
          <p:cNvPr id="4" name="Picture 3"/>
          <p:cNvPicPr>
            <a:picLocks noChangeAspect="1"/>
          </p:cNvPicPr>
          <p:nvPr/>
        </p:nvPicPr>
        <p:blipFill>
          <a:blip r:embed="rId2"/>
          <a:stretch>
            <a:fillRect/>
          </a:stretch>
        </p:blipFill>
        <p:spPr>
          <a:xfrm>
            <a:off x="9946988" y="642038"/>
            <a:ext cx="1993565" cy="1694835"/>
          </a:xfrm>
          <a:prstGeom prst="rect">
            <a:avLst/>
          </a:prstGeom>
        </p:spPr>
      </p:pic>
    </p:spTree>
    <p:extLst>
      <p:ext uri="{BB962C8B-B14F-4D97-AF65-F5344CB8AC3E}">
        <p14:creationId xmlns:p14="http://schemas.microsoft.com/office/powerpoint/2010/main" val="3676809424"/>
      </p:ext>
    </p:extLst>
  </p:cSld>
  <p:clrMapOvr>
    <a:masterClrMapping/>
  </p:clrMapOvr>
  <p:timing>
    <p:tnLst>
      <p:par>
        <p:cTn id="1" dur="indefinite" restart="never" nodeType="tmRoot"/>
      </p:par>
    </p:tnLst>
  </p:timing>
</p:sld>
</file>

<file path=ppt/theme/theme1.xml><?xml version="1.0" encoding="utf-8"?>
<a:theme xmlns:a="http://schemas.openxmlformats.org/drawingml/2006/main" name="Berlin">
  <a:themeElements>
    <a:clrScheme name="Berlin">
      <a:dk1>
        <a:sysClr val="windowText" lastClr="000000"/>
      </a:dk1>
      <a:lt1>
        <a:sysClr val="window" lastClr="FFFFFF"/>
      </a:lt1>
      <a:dk2>
        <a:srgbClr val="9D360E"/>
      </a:dk2>
      <a:lt2>
        <a:srgbClr val="E7E6E6"/>
      </a:lt2>
      <a:accent1>
        <a:srgbClr val="F09415"/>
      </a:accent1>
      <a:accent2>
        <a:srgbClr val="C1B56B"/>
      </a:accent2>
      <a:accent3>
        <a:srgbClr val="4BAF73"/>
      </a:accent3>
      <a:accent4>
        <a:srgbClr val="5AA6C0"/>
      </a:accent4>
      <a:accent5>
        <a:srgbClr val="D17DF9"/>
      </a:accent5>
      <a:accent6>
        <a:srgbClr val="FA7E5C"/>
      </a:accent6>
      <a:hlink>
        <a:srgbClr val="FFAE3E"/>
      </a:hlink>
      <a:folHlink>
        <a:srgbClr val="FCC77E"/>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0CBE056-4EF4-4D92-969E-947779DA7AA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Berlin</Template>
  <TotalTime>903</TotalTime>
  <Words>3590</Words>
  <Application>Microsoft Office PowerPoint</Application>
  <PresentationFormat>Widescreen</PresentationFormat>
  <Paragraphs>273</Paragraphs>
  <Slides>45</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45</vt:i4>
      </vt:variant>
    </vt:vector>
  </HeadingPairs>
  <TitlesOfParts>
    <vt:vector size="50" baseType="lpstr">
      <vt:lpstr>Arial</vt:lpstr>
      <vt:lpstr>Calibri</vt:lpstr>
      <vt:lpstr>inherit</vt:lpstr>
      <vt:lpstr>Trebuchet MS</vt:lpstr>
      <vt:lpstr>Berlin</vt:lpstr>
      <vt:lpstr>EMPLOYMENT RIGHTS AND HUMAN RIGHTS</vt:lpstr>
      <vt:lpstr>RECAP ON “HUMAN RIGHTS”</vt:lpstr>
      <vt:lpstr>RECAP ON “HUMAN RIGHTS”</vt:lpstr>
      <vt:lpstr>RECAP ON “HUMAN RIGHTS”</vt:lpstr>
      <vt:lpstr>What is meant by “rights” in U.K. Law?</vt:lpstr>
      <vt:lpstr>The Mysterious Case of the Nail-bar Employee!</vt:lpstr>
      <vt:lpstr>WHAT ARE EMPLOYMENT RIGHTS?</vt:lpstr>
      <vt:lpstr>WHAT ARE EMPLOYMENT RIGHTS?</vt:lpstr>
      <vt:lpstr>WHAT ARE EMPLOYMENT RIGHTS?</vt:lpstr>
      <vt:lpstr>Are Employment Rights Human Rights?</vt:lpstr>
      <vt:lpstr>Has the Nail-bar Employee had their employment rights abused?</vt:lpstr>
      <vt:lpstr>Has the Nail-bar employee had their human rights abused? </vt:lpstr>
      <vt:lpstr>The Mysterious Case of the Nail-bar Worker!</vt:lpstr>
      <vt:lpstr>Has the Nail-bar employee had their human rights abused?</vt:lpstr>
      <vt:lpstr>Where are my employment rights set out in UK law?</vt:lpstr>
      <vt:lpstr>Where are my employment rights set out in UK law?</vt:lpstr>
      <vt:lpstr>Where are my employment rights set out in UK law?</vt:lpstr>
      <vt:lpstr>Where are my human rights set out in UK law? – The Human Rights Act 1998.</vt:lpstr>
      <vt:lpstr>The Human Rights Act.</vt:lpstr>
      <vt:lpstr>Human Rights Act and Employment Rights?</vt:lpstr>
      <vt:lpstr>Human Rights Act and Employment Rights?</vt:lpstr>
      <vt:lpstr>To what does the Human Rights Act refer?</vt:lpstr>
      <vt:lpstr>The European Connection!</vt:lpstr>
      <vt:lpstr>The Council of Europe</vt:lpstr>
      <vt:lpstr>The European Convention on Human Rights</vt:lpstr>
      <vt:lpstr>The European Court</vt:lpstr>
      <vt:lpstr>The European Union and Rights</vt:lpstr>
      <vt:lpstr>The Treaty of the European Union</vt:lpstr>
      <vt:lpstr>The European Court of Justice</vt:lpstr>
      <vt:lpstr>The European Court of Justice</vt:lpstr>
      <vt:lpstr>Connection with the UN Declaration</vt:lpstr>
      <vt:lpstr>Human Right Act Relation to International Treaties.  </vt:lpstr>
      <vt:lpstr>Human Right Act Relation to International Treaties. </vt:lpstr>
      <vt:lpstr>The International Covenant on Economic, Social and Cultural Rights (ICESCR) </vt:lpstr>
      <vt:lpstr> International Covenant on Economic, Social and Cultural Rights </vt:lpstr>
      <vt:lpstr> International Covenant on Economic, Social and Cultural Rights </vt:lpstr>
      <vt:lpstr>The International Labour Organization</vt:lpstr>
      <vt:lpstr>The International Labour Organization</vt:lpstr>
      <vt:lpstr>UK : Equality and Human Rights Commission</vt:lpstr>
      <vt:lpstr>Human Rights post-Brexit</vt:lpstr>
      <vt:lpstr>Human Rights post-Brexit?</vt:lpstr>
      <vt:lpstr>Rights and Benefits of membership of the EU?</vt:lpstr>
      <vt:lpstr>Unfair Dismissal and the Nail-bar Employee</vt:lpstr>
      <vt:lpstr>Unfair Dismissal and the Two Year Rule</vt:lpstr>
      <vt:lpstr>ILO and Employment Protection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EMPLOYMENT RIGHTS AND HUMAN RIGHTS</dc:title>
  <dc:creator>kirsty palmer</dc:creator>
  <cp:lastModifiedBy>kirsty palmer</cp:lastModifiedBy>
  <cp:revision>74</cp:revision>
  <dcterms:created xsi:type="dcterms:W3CDTF">2017-10-27T08:17:24Z</dcterms:created>
  <dcterms:modified xsi:type="dcterms:W3CDTF">2017-10-30T10:36:05Z</dcterms:modified>
</cp:coreProperties>
</file>