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4" autoAdjust="0"/>
    <p:restoredTop sz="94660"/>
  </p:normalViewPr>
  <p:slideViewPr>
    <p:cSldViewPr snapToGrid="0">
      <p:cViewPr varScale="1">
        <p:scale>
          <a:sx n="67" d="100"/>
          <a:sy n="67" d="100"/>
        </p:scale>
        <p:origin x="102"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A4D2C-89BC-4618-B7FC-716F44C5952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2C0092-DC71-440A-ADEA-5F266FB2AC2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B340D26-E6EE-40F2-A26B-A9CCCF2426C4}"/>
              </a:ext>
            </a:extLst>
          </p:cNvPr>
          <p:cNvSpPr>
            <a:spLocks noGrp="1"/>
          </p:cNvSpPr>
          <p:nvPr>
            <p:ph type="dt" sz="half" idx="10"/>
          </p:nvPr>
        </p:nvSpPr>
        <p:spPr/>
        <p:txBody>
          <a:bodyPr/>
          <a:lstStyle/>
          <a:p>
            <a:fld id="{F43AE7B0-07A0-4EBE-A59E-DC518BB5E633}" type="datetimeFigureOut">
              <a:rPr lang="en-GB" smtClean="0"/>
              <a:t>09/12/2021</a:t>
            </a:fld>
            <a:endParaRPr lang="en-GB"/>
          </a:p>
        </p:txBody>
      </p:sp>
      <p:sp>
        <p:nvSpPr>
          <p:cNvPr id="5" name="Footer Placeholder 4">
            <a:extLst>
              <a:ext uri="{FF2B5EF4-FFF2-40B4-BE49-F238E27FC236}">
                <a16:creationId xmlns:a16="http://schemas.microsoft.com/office/drawing/2014/main" id="{C9D9421A-7496-4359-A9A8-9726A5BCFF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91AEAA-4880-4733-913C-89586AEE0756}"/>
              </a:ext>
            </a:extLst>
          </p:cNvPr>
          <p:cNvSpPr>
            <a:spLocks noGrp="1"/>
          </p:cNvSpPr>
          <p:nvPr>
            <p:ph type="sldNum" sz="quarter" idx="12"/>
          </p:nvPr>
        </p:nvSpPr>
        <p:spPr/>
        <p:txBody>
          <a:bodyPr/>
          <a:lstStyle/>
          <a:p>
            <a:fld id="{7B4B34BF-C33D-4436-8917-87D4508984C3}" type="slidenum">
              <a:rPr lang="en-GB" smtClean="0"/>
              <a:t>‹#›</a:t>
            </a:fld>
            <a:endParaRPr lang="en-GB"/>
          </a:p>
        </p:txBody>
      </p:sp>
    </p:spTree>
    <p:extLst>
      <p:ext uri="{BB962C8B-B14F-4D97-AF65-F5344CB8AC3E}">
        <p14:creationId xmlns:p14="http://schemas.microsoft.com/office/powerpoint/2010/main" val="944441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CA6E6-732B-42C5-A5FF-D478F60412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C07AA41-069F-41DA-9D62-CF0ABF95233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7793F4-BB36-479E-ACFF-77C358B5114F}"/>
              </a:ext>
            </a:extLst>
          </p:cNvPr>
          <p:cNvSpPr>
            <a:spLocks noGrp="1"/>
          </p:cNvSpPr>
          <p:nvPr>
            <p:ph type="dt" sz="half" idx="10"/>
          </p:nvPr>
        </p:nvSpPr>
        <p:spPr/>
        <p:txBody>
          <a:bodyPr/>
          <a:lstStyle/>
          <a:p>
            <a:fld id="{F43AE7B0-07A0-4EBE-A59E-DC518BB5E633}" type="datetimeFigureOut">
              <a:rPr lang="en-GB" smtClean="0"/>
              <a:t>09/12/2021</a:t>
            </a:fld>
            <a:endParaRPr lang="en-GB"/>
          </a:p>
        </p:txBody>
      </p:sp>
      <p:sp>
        <p:nvSpPr>
          <p:cNvPr id="5" name="Footer Placeholder 4">
            <a:extLst>
              <a:ext uri="{FF2B5EF4-FFF2-40B4-BE49-F238E27FC236}">
                <a16:creationId xmlns:a16="http://schemas.microsoft.com/office/drawing/2014/main" id="{79BF89F2-BA63-496A-96C8-EDA2159CC6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E92C10-49C9-4DF9-BFCD-A0FAACF6D3BB}"/>
              </a:ext>
            </a:extLst>
          </p:cNvPr>
          <p:cNvSpPr>
            <a:spLocks noGrp="1"/>
          </p:cNvSpPr>
          <p:nvPr>
            <p:ph type="sldNum" sz="quarter" idx="12"/>
          </p:nvPr>
        </p:nvSpPr>
        <p:spPr/>
        <p:txBody>
          <a:bodyPr/>
          <a:lstStyle/>
          <a:p>
            <a:fld id="{7B4B34BF-C33D-4436-8917-87D4508984C3}" type="slidenum">
              <a:rPr lang="en-GB" smtClean="0"/>
              <a:t>‹#›</a:t>
            </a:fld>
            <a:endParaRPr lang="en-GB"/>
          </a:p>
        </p:txBody>
      </p:sp>
    </p:spTree>
    <p:extLst>
      <p:ext uri="{BB962C8B-B14F-4D97-AF65-F5344CB8AC3E}">
        <p14:creationId xmlns:p14="http://schemas.microsoft.com/office/powerpoint/2010/main" val="935080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2223A-D1C0-444C-8766-C07CD7C5D9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1A00061-C747-40D5-8233-DE9B0EDBD7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23203F9-A18B-4CEE-A5D2-0A81ECEADE89}"/>
              </a:ext>
            </a:extLst>
          </p:cNvPr>
          <p:cNvSpPr>
            <a:spLocks noGrp="1"/>
          </p:cNvSpPr>
          <p:nvPr>
            <p:ph type="dt" sz="half" idx="10"/>
          </p:nvPr>
        </p:nvSpPr>
        <p:spPr/>
        <p:txBody>
          <a:bodyPr/>
          <a:lstStyle/>
          <a:p>
            <a:fld id="{F43AE7B0-07A0-4EBE-A59E-DC518BB5E633}" type="datetimeFigureOut">
              <a:rPr lang="en-GB" smtClean="0"/>
              <a:t>09/12/2021</a:t>
            </a:fld>
            <a:endParaRPr lang="en-GB"/>
          </a:p>
        </p:txBody>
      </p:sp>
      <p:sp>
        <p:nvSpPr>
          <p:cNvPr id="5" name="Footer Placeholder 4">
            <a:extLst>
              <a:ext uri="{FF2B5EF4-FFF2-40B4-BE49-F238E27FC236}">
                <a16:creationId xmlns:a16="http://schemas.microsoft.com/office/drawing/2014/main" id="{21AEA55F-7C32-4613-A0CD-B5DB8D0042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95F27E-E30A-4127-8805-039B2F03DA43}"/>
              </a:ext>
            </a:extLst>
          </p:cNvPr>
          <p:cNvSpPr>
            <a:spLocks noGrp="1"/>
          </p:cNvSpPr>
          <p:nvPr>
            <p:ph type="sldNum" sz="quarter" idx="12"/>
          </p:nvPr>
        </p:nvSpPr>
        <p:spPr/>
        <p:txBody>
          <a:bodyPr/>
          <a:lstStyle/>
          <a:p>
            <a:fld id="{7B4B34BF-C33D-4436-8917-87D4508984C3}" type="slidenum">
              <a:rPr lang="en-GB" smtClean="0"/>
              <a:t>‹#›</a:t>
            </a:fld>
            <a:endParaRPr lang="en-GB"/>
          </a:p>
        </p:txBody>
      </p:sp>
    </p:spTree>
    <p:extLst>
      <p:ext uri="{BB962C8B-B14F-4D97-AF65-F5344CB8AC3E}">
        <p14:creationId xmlns:p14="http://schemas.microsoft.com/office/powerpoint/2010/main" val="4197117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D1319-FDF1-4C1A-ACE1-A56B2BF201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5BEF95F-2DD0-4BC3-B116-E2D6E740A7A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D41E441-C583-4DE5-849B-CEF4A8A782E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C5DDE1E-3501-4C65-A423-2981C158204D}"/>
              </a:ext>
            </a:extLst>
          </p:cNvPr>
          <p:cNvSpPr>
            <a:spLocks noGrp="1"/>
          </p:cNvSpPr>
          <p:nvPr>
            <p:ph type="dt" sz="half" idx="10"/>
          </p:nvPr>
        </p:nvSpPr>
        <p:spPr/>
        <p:txBody>
          <a:bodyPr/>
          <a:lstStyle/>
          <a:p>
            <a:fld id="{F43AE7B0-07A0-4EBE-A59E-DC518BB5E633}" type="datetimeFigureOut">
              <a:rPr lang="en-GB" smtClean="0"/>
              <a:t>09/12/2021</a:t>
            </a:fld>
            <a:endParaRPr lang="en-GB"/>
          </a:p>
        </p:txBody>
      </p:sp>
      <p:sp>
        <p:nvSpPr>
          <p:cNvPr id="6" name="Footer Placeholder 5">
            <a:extLst>
              <a:ext uri="{FF2B5EF4-FFF2-40B4-BE49-F238E27FC236}">
                <a16:creationId xmlns:a16="http://schemas.microsoft.com/office/drawing/2014/main" id="{C66708AD-3CD2-4A22-866E-449A87A6E9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8A2467-1261-4D33-B9C4-C8839149B4C6}"/>
              </a:ext>
            </a:extLst>
          </p:cNvPr>
          <p:cNvSpPr>
            <a:spLocks noGrp="1"/>
          </p:cNvSpPr>
          <p:nvPr>
            <p:ph type="sldNum" sz="quarter" idx="12"/>
          </p:nvPr>
        </p:nvSpPr>
        <p:spPr/>
        <p:txBody>
          <a:bodyPr/>
          <a:lstStyle/>
          <a:p>
            <a:fld id="{7B4B34BF-C33D-4436-8917-87D4508984C3}" type="slidenum">
              <a:rPr lang="en-GB" smtClean="0"/>
              <a:t>‹#›</a:t>
            </a:fld>
            <a:endParaRPr lang="en-GB"/>
          </a:p>
        </p:txBody>
      </p:sp>
    </p:spTree>
    <p:extLst>
      <p:ext uri="{BB962C8B-B14F-4D97-AF65-F5344CB8AC3E}">
        <p14:creationId xmlns:p14="http://schemas.microsoft.com/office/powerpoint/2010/main" val="722573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06799-ADC4-4BAA-A213-3BA54556F97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0A0C6AD-E67D-4866-A62C-F79E25A2A1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0E33E5-55FA-4FF1-869D-90AA24CA19E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AE494FB-9B96-408F-AFE0-8B6E8CA7F0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081CAEF-086A-42E6-BE6F-08E06B133DB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193A65D-CBC2-417C-940C-960C2005342E}"/>
              </a:ext>
            </a:extLst>
          </p:cNvPr>
          <p:cNvSpPr>
            <a:spLocks noGrp="1"/>
          </p:cNvSpPr>
          <p:nvPr>
            <p:ph type="dt" sz="half" idx="10"/>
          </p:nvPr>
        </p:nvSpPr>
        <p:spPr/>
        <p:txBody>
          <a:bodyPr/>
          <a:lstStyle/>
          <a:p>
            <a:fld id="{F43AE7B0-07A0-4EBE-A59E-DC518BB5E633}" type="datetimeFigureOut">
              <a:rPr lang="en-GB" smtClean="0"/>
              <a:t>09/12/2021</a:t>
            </a:fld>
            <a:endParaRPr lang="en-GB"/>
          </a:p>
        </p:txBody>
      </p:sp>
      <p:sp>
        <p:nvSpPr>
          <p:cNvPr id="8" name="Footer Placeholder 7">
            <a:extLst>
              <a:ext uri="{FF2B5EF4-FFF2-40B4-BE49-F238E27FC236}">
                <a16:creationId xmlns:a16="http://schemas.microsoft.com/office/drawing/2014/main" id="{A65E25D4-FC2C-4D59-9C59-8FCFB0BB851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513247-E6E0-4BE0-85E8-D11CBD36E1F4}"/>
              </a:ext>
            </a:extLst>
          </p:cNvPr>
          <p:cNvSpPr>
            <a:spLocks noGrp="1"/>
          </p:cNvSpPr>
          <p:nvPr>
            <p:ph type="sldNum" sz="quarter" idx="12"/>
          </p:nvPr>
        </p:nvSpPr>
        <p:spPr/>
        <p:txBody>
          <a:bodyPr/>
          <a:lstStyle/>
          <a:p>
            <a:fld id="{7B4B34BF-C33D-4436-8917-87D4508984C3}" type="slidenum">
              <a:rPr lang="en-GB" smtClean="0"/>
              <a:t>‹#›</a:t>
            </a:fld>
            <a:endParaRPr lang="en-GB"/>
          </a:p>
        </p:txBody>
      </p:sp>
    </p:spTree>
    <p:extLst>
      <p:ext uri="{BB962C8B-B14F-4D97-AF65-F5344CB8AC3E}">
        <p14:creationId xmlns:p14="http://schemas.microsoft.com/office/powerpoint/2010/main" val="1870708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D3C51-E7A3-4754-9D29-831F7361339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1FF44D2-8F68-4AD7-B296-C2F686C6C211}"/>
              </a:ext>
            </a:extLst>
          </p:cNvPr>
          <p:cNvSpPr>
            <a:spLocks noGrp="1"/>
          </p:cNvSpPr>
          <p:nvPr>
            <p:ph type="dt" sz="half" idx="10"/>
          </p:nvPr>
        </p:nvSpPr>
        <p:spPr/>
        <p:txBody>
          <a:bodyPr/>
          <a:lstStyle/>
          <a:p>
            <a:fld id="{F43AE7B0-07A0-4EBE-A59E-DC518BB5E633}" type="datetimeFigureOut">
              <a:rPr lang="en-GB" smtClean="0"/>
              <a:t>09/12/2021</a:t>
            </a:fld>
            <a:endParaRPr lang="en-GB"/>
          </a:p>
        </p:txBody>
      </p:sp>
      <p:sp>
        <p:nvSpPr>
          <p:cNvPr id="4" name="Footer Placeholder 3">
            <a:extLst>
              <a:ext uri="{FF2B5EF4-FFF2-40B4-BE49-F238E27FC236}">
                <a16:creationId xmlns:a16="http://schemas.microsoft.com/office/drawing/2014/main" id="{C5146BB2-6ED2-4EA8-A0E6-E5CB23A6ABF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B04AFDE-F6FD-4BC4-9E0F-BBAFFC3D0DAD}"/>
              </a:ext>
            </a:extLst>
          </p:cNvPr>
          <p:cNvSpPr>
            <a:spLocks noGrp="1"/>
          </p:cNvSpPr>
          <p:nvPr>
            <p:ph type="sldNum" sz="quarter" idx="12"/>
          </p:nvPr>
        </p:nvSpPr>
        <p:spPr/>
        <p:txBody>
          <a:bodyPr/>
          <a:lstStyle/>
          <a:p>
            <a:fld id="{7B4B34BF-C33D-4436-8917-87D4508984C3}" type="slidenum">
              <a:rPr lang="en-GB" smtClean="0"/>
              <a:t>‹#›</a:t>
            </a:fld>
            <a:endParaRPr lang="en-GB"/>
          </a:p>
        </p:txBody>
      </p:sp>
    </p:spTree>
    <p:extLst>
      <p:ext uri="{BB962C8B-B14F-4D97-AF65-F5344CB8AC3E}">
        <p14:creationId xmlns:p14="http://schemas.microsoft.com/office/powerpoint/2010/main" val="1036483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B45C37-2F8B-40BA-8B08-22D7E931F78A}"/>
              </a:ext>
            </a:extLst>
          </p:cNvPr>
          <p:cNvSpPr>
            <a:spLocks noGrp="1"/>
          </p:cNvSpPr>
          <p:nvPr>
            <p:ph type="dt" sz="half" idx="10"/>
          </p:nvPr>
        </p:nvSpPr>
        <p:spPr/>
        <p:txBody>
          <a:bodyPr/>
          <a:lstStyle/>
          <a:p>
            <a:fld id="{F43AE7B0-07A0-4EBE-A59E-DC518BB5E633}" type="datetimeFigureOut">
              <a:rPr lang="en-GB" smtClean="0"/>
              <a:t>09/12/2021</a:t>
            </a:fld>
            <a:endParaRPr lang="en-GB"/>
          </a:p>
        </p:txBody>
      </p:sp>
      <p:sp>
        <p:nvSpPr>
          <p:cNvPr id="3" name="Footer Placeholder 2">
            <a:extLst>
              <a:ext uri="{FF2B5EF4-FFF2-40B4-BE49-F238E27FC236}">
                <a16:creationId xmlns:a16="http://schemas.microsoft.com/office/drawing/2014/main" id="{497A2CB7-1218-46BE-B836-7C1B8FD9553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77ED403-0532-4779-B7FA-FFEC68170F5A}"/>
              </a:ext>
            </a:extLst>
          </p:cNvPr>
          <p:cNvSpPr>
            <a:spLocks noGrp="1"/>
          </p:cNvSpPr>
          <p:nvPr>
            <p:ph type="sldNum" sz="quarter" idx="12"/>
          </p:nvPr>
        </p:nvSpPr>
        <p:spPr/>
        <p:txBody>
          <a:bodyPr/>
          <a:lstStyle/>
          <a:p>
            <a:fld id="{7B4B34BF-C33D-4436-8917-87D4508984C3}" type="slidenum">
              <a:rPr lang="en-GB" smtClean="0"/>
              <a:t>‹#›</a:t>
            </a:fld>
            <a:endParaRPr lang="en-GB"/>
          </a:p>
        </p:txBody>
      </p:sp>
    </p:spTree>
    <p:extLst>
      <p:ext uri="{BB962C8B-B14F-4D97-AF65-F5344CB8AC3E}">
        <p14:creationId xmlns:p14="http://schemas.microsoft.com/office/powerpoint/2010/main" val="1487791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47F00F-F477-410C-8F53-7B68AA359B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50ADBBA-5B6A-4063-81C2-6C98000FB0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F410BEA-CB87-4C14-A770-260DF08819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ADE627-EC0E-46E3-8BD4-9BC3F45CC839}"/>
              </a:ext>
            </a:extLst>
          </p:cNvPr>
          <p:cNvSpPr>
            <a:spLocks noGrp="1"/>
          </p:cNvSpPr>
          <p:nvPr>
            <p:ph type="dt" sz="half" idx="10"/>
          </p:nvPr>
        </p:nvSpPr>
        <p:spPr/>
        <p:txBody>
          <a:bodyPr/>
          <a:lstStyle/>
          <a:p>
            <a:fld id="{F43AE7B0-07A0-4EBE-A59E-DC518BB5E633}" type="datetimeFigureOut">
              <a:rPr lang="en-GB" smtClean="0"/>
              <a:t>09/12/2021</a:t>
            </a:fld>
            <a:endParaRPr lang="en-GB"/>
          </a:p>
        </p:txBody>
      </p:sp>
      <p:sp>
        <p:nvSpPr>
          <p:cNvPr id="6" name="Footer Placeholder 5">
            <a:extLst>
              <a:ext uri="{FF2B5EF4-FFF2-40B4-BE49-F238E27FC236}">
                <a16:creationId xmlns:a16="http://schemas.microsoft.com/office/drawing/2014/main" id="{82EDB5E2-FFF2-44C1-9BD8-DE6F67B359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59C57E-ADB5-4AE1-AF0E-43EF04D01BE7}"/>
              </a:ext>
            </a:extLst>
          </p:cNvPr>
          <p:cNvSpPr>
            <a:spLocks noGrp="1"/>
          </p:cNvSpPr>
          <p:nvPr>
            <p:ph type="sldNum" sz="quarter" idx="12"/>
          </p:nvPr>
        </p:nvSpPr>
        <p:spPr/>
        <p:txBody>
          <a:bodyPr/>
          <a:lstStyle/>
          <a:p>
            <a:fld id="{7B4B34BF-C33D-4436-8917-87D4508984C3}" type="slidenum">
              <a:rPr lang="en-GB" smtClean="0"/>
              <a:t>‹#›</a:t>
            </a:fld>
            <a:endParaRPr lang="en-GB"/>
          </a:p>
        </p:txBody>
      </p:sp>
    </p:spTree>
    <p:extLst>
      <p:ext uri="{BB962C8B-B14F-4D97-AF65-F5344CB8AC3E}">
        <p14:creationId xmlns:p14="http://schemas.microsoft.com/office/powerpoint/2010/main" val="1241522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410F5-CB0A-471D-8918-29FF37EEE5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92051D5-CDD2-46CC-B815-7FC62DAEE5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4932BF2-41EE-4AF4-8F89-E153EE1688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2095BF-E917-4256-8C55-89B8E6BF1FB3}"/>
              </a:ext>
            </a:extLst>
          </p:cNvPr>
          <p:cNvSpPr>
            <a:spLocks noGrp="1"/>
          </p:cNvSpPr>
          <p:nvPr>
            <p:ph type="dt" sz="half" idx="10"/>
          </p:nvPr>
        </p:nvSpPr>
        <p:spPr/>
        <p:txBody>
          <a:bodyPr/>
          <a:lstStyle/>
          <a:p>
            <a:fld id="{F43AE7B0-07A0-4EBE-A59E-DC518BB5E633}" type="datetimeFigureOut">
              <a:rPr lang="en-GB" smtClean="0"/>
              <a:t>09/12/2021</a:t>
            </a:fld>
            <a:endParaRPr lang="en-GB"/>
          </a:p>
        </p:txBody>
      </p:sp>
      <p:sp>
        <p:nvSpPr>
          <p:cNvPr id="6" name="Footer Placeholder 5">
            <a:extLst>
              <a:ext uri="{FF2B5EF4-FFF2-40B4-BE49-F238E27FC236}">
                <a16:creationId xmlns:a16="http://schemas.microsoft.com/office/drawing/2014/main" id="{1F96AF72-E928-4A21-87AA-7E78D7C08A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00E147-BAE7-4256-82D1-58C1D71ECD35}"/>
              </a:ext>
            </a:extLst>
          </p:cNvPr>
          <p:cNvSpPr>
            <a:spLocks noGrp="1"/>
          </p:cNvSpPr>
          <p:nvPr>
            <p:ph type="sldNum" sz="quarter" idx="12"/>
          </p:nvPr>
        </p:nvSpPr>
        <p:spPr/>
        <p:txBody>
          <a:bodyPr/>
          <a:lstStyle/>
          <a:p>
            <a:fld id="{7B4B34BF-C33D-4436-8917-87D4508984C3}" type="slidenum">
              <a:rPr lang="en-GB" smtClean="0"/>
              <a:t>‹#›</a:t>
            </a:fld>
            <a:endParaRPr lang="en-GB"/>
          </a:p>
        </p:txBody>
      </p:sp>
    </p:spTree>
    <p:extLst>
      <p:ext uri="{BB962C8B-B14F-4D97-AF65-F5344CB8AC3E}">
        <p14:creationId xmlns:p14="http://schemas.microsoft.com/office/powerpoint/2010/main" val="1643219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A1ABE-E13B-4941-A2CC-F2C72CA133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EA22AD-0F68-43B5-92E8-86C4F6F430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BAE1A7-900B-47C7-85FA-F5A7B1BD45B7}"/>
              </a:ext>
            </a:extLst>
          </p:cNvPr>
          <p:cNvSpPr>
            <a:spLocks noGrp="1"/>
          </p:cNvSpPr>
          <p:nvPr>
            <p:ph type="dt" sz="half" idx="10"/>
          </p:nvPr>
        </p:nvSpPr>
        <p:spPr/>
        <p:txBody>
          <a:bodyPr/>
          <a:lstStyle/>
          <a:p>
            <a:fld id="{F43AE7B0-07A0-4EBE-A59E-DC518BB5E633}" type="datetimeFigureOut">
              <a:rPr lang="en-GB" smtClean="0"/>
              <a:t>09/12/2021</a:t>
            </a:fld>
            <a:endParaRPr lang="en-GB"/>
          </a:p>
        </p:txBody>
      </p:sp>
      <p:sp>
        <p:nvSpPr>
          <p:cNvPr id="5" name="Footer Placeholder 4">
            <a:extLst>
              <a:ext uri="{FF2B5EF4-FFF2-40B4-BE49-F238E27FC236}">
                <a16:creationId xmlns:a16="http://schemas.microsoft.com/office/drawing/2014/main" id="{4D175557-35E8-4F7A-A95E-2887995345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7A0016-F46E-42BC-8F6B-9D1E213652F0}"/>
              </a:ext>
            </a:extLst>
          </p:cNvPr>
          <p:cNvSpPr>
            <a:spLocks noGrp="1"/>
          </p:cNvSpPr>
          <p:nvPr>
            <p:ph type="sldNum" sz="quarter" idx="12"/>
          </p:nvPr>
        </p:nvSpPr>
        <p:spPr/>
        <p:txBody>
          <a:bodyPr/>
          <a:lstStyle/>
          <a:p>
            <a:fld id="{7B4B34BF-C33D-4436-8917-87D4508984C3}" type="slidenum">
              <a:rPr lang="en-GB" smtClean="0"/>
              <a:t>‹#›</a:t>
            </a:fld>
            <a:endParaRPr lang="en-GB"/>
          </a:p>
        </p:txBody>
      </p:sp>
    </p:spTree>
    <p:extLst>
      <p:ext uri="{BB962C8B-B14F-4D97-AF65-F5344CB8AC3E}">
        <p14:creationId xmlns:p14="http://schemas.microsoft.com/office/powerpoint/2010/main" val="11717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1C41F9-ED30-40C8-97FC-369C1D4E72B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CFC5B4A-550B-4D16-A4DD-285947593B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ED8BE7-99E0-4BA6-A391-22638ACCD383}"/>
              </a:ext>
            </a:extLst>
          </p:cNvPr>
          <p:cNvSpPr>
            <a:spLocks noGrp="1"/>
          </p:cNvSpPr>
          <p:nvPr>
            <p:ph type="dt" sz="half" idx="10"/>
          </p:nvPr>
        </p:nvSpPr>
        <p:spPr/>
        <p:txBody>
          <a:bodyPr/>
          <a:lstStyle/>
          <a:p>
            <a:fld id="{F43AE7B0-07A0-4EBE-A59E-DC518BB5E633}" type="datetimeFigureOut">
              <a:rPr lang="en-GB" smtClean="0"/>
              <a:t>09/12/2021</a:t>
            </a:fld>
            <a:endParaRPr lang="en-GB"/>
          </a:p>
        </p:txBody>
      </p:sp>
      <p:sp>
        <p:nvSpPr>
          <p:cNvPr id="5" name="Footer Placeholder 4">
            <a:extLst>
              <a:ext uri="{FF2B5EF4-FFF2-40B4-BE49-F238E27FC236}">
                <a16:creationId xmlns:a16="http://schemas.microsoft.com/office/drawing/2014/main" id="{5ECC66C9-5AD7-46F0-993A-1153D2A709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818366-0622-495D-A25F-5616CDF46F24}"/>
              </a:ext>
            </a:extLst>
          </p:cNvPr>
          <p:cNvSpPr>
            <a:spLocks noGrp="1"/>
          </p:cNvSpPr>
          <p:nvPr>
            <p:ph type="sldNum" sz="quarter" idx="12"/>
          </p:nvPr>
        </p:nvSpPr>
        <p:spPr/>
        <p:txBody>
          <a:bodyPr/>
          <a:lstStyle/>
          <a:p>
            <a:fld id="{7B4B34BF-C33D-4436-8917-87D4508984C3}" type="slidenum">
              <a:rPr lang="en-GB" smtClean="0"/>
              <a:t>‹#›</a:t>
            </a:fld>
            <a:endParaRPr lang="en-GB"/>
          </a:p>
        </p:txBody>
      </p:sp>
    </p:spTree>
    <p:extLst>
      <p:ext uri="{BB962C8B-B14F-4D97-AF65-F5344CB8AC3E}">
        <p14:creationId xmlns:p14="http://schemas.microsoft.com/office/powerpoint/2010/main" val="1595411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51FCAA-2D8A-4BEA-95BA-DE8AE75E28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D8ECDF-F2B5-449D-9CEB-EEA4FF2800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C4D075-D0E0-48E5-BC3E-1D42AAD649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3AE7B0-07A0-4EBE-A59E-DC518BB5E633}" type="datetimeFigureOut">
              <a:rPr lang="en-GB" smtClean="0"/>
              <a:t>09/12/2021</a:t>
            </a:fld>
            <a:endParaRPr lang="en-GB"/>
          </a:p>
        </p:txBody>
      </p:sp>
      <p:sp>
        <p:nvSpPr>
          <p:cNvPr id="5" name="Footer Placeholder 4">
            <a:extLst>
              <a:ext uri="{FF2B5EF4-FFF2-40B4-BE49-F238E27FC236}">
                <a16:creationId xmlns:a16="http://schemas.microsoft.com/office/drawing/2014/main" id="{440D8019-99C4-4C25-91E2-198F99D4DC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2D5AD94-93E8-4F42-91EC-BCA1A7E96AC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4B34BF-C33D-4436-8917-87D4508984C3}" type="slidenum">
              <a:rPr lang="en-GB" smtClean="0"/>
              <a:t>‹#›</a:t>
            </a:fld>
            <a:endParaRPr lang="en-GB"/>
          </a:p>
        </p:txBody>
      </p:sp>
    </p:spTree>
    <p:extLst>
      <p:ext uri="{BB962C8B-B14F-4D97-AF65-F5344CB8AC3E}">
        <p14:creationId xmlns:p14="http://schemas.microsoft.com/office/powerpoint/2010/main" val="6243423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8FA09-7CE8-46D5-AB5D-81CB091D8911}"/>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D8C9EF46-84F2-49B7-9074-55427CE54FF6}"/>
              </a:ext>
            </a:extLst>
          </p:cNvPr>
          <p:cNvSpPr>
            <a:spLocks noGrp="1"/>
          </p:cNvSpPr>
          <p:nvPr>
            <p:ph idx="1"/>
          </p:nvPr>
        </p:nvSpPr>
        <p:spPr/>
        <p:txBody>
          <a:bodyPr>
            <a:normAutofit/>
          </a:bodyPr>
          <a:lstStyle/>
          <a:p>
            <a:pPr marL="0" indent="0">
              <a:buNone/>
            </a:pPr>
            <a:r>
              <a:rPr lang="en-GB" sz="4400" dirty="0"/>
              <a:t>Exploring well-being and its domains</a:t>
            </a:r>
          </a:p>
          <a:p>
            <a:pPr marL="0" indent="0">
              <a:buNone/>
            </a:pPr>
            <a:endParaRPr lang="en-GB" sz="4400" dirty="0"/>
          </a:p>
          <a:p>
            <a:pPr marL="0" indent="0">
              <a:buNone/>
            </a:pPr>
            <a:r>
              <a:rPr lang="en-GB" sz="4400"/>
              <a:t>Internal and External factors</a:t>
            </a:r>
            <a:endParaRPr lang="en-GB" sz="4400" dirty="0"/>
          </a:p>
        </p:txBody>
      </p:sp>
    </p:spTree>
    <p:extLst>
      <p:ext uri="{BB962C8B-B14F-4D97-AF65-F5344CB8AC3E}">
        <p14:creationId xmlns:p14="http://schemas.microsoft.com/office/powerpoint/2010/main" val="4286716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8B7A6-C75A-4408-B829-4FD9BDC18A56}"/>
              </a:ext>
            </a:extLst>
          </p:cNvPr>
          <p:cNvSpPr>
            <a:spLocks noGrp="1"/>
          </p:cNvSpPr>
          <p:nvPr>
            <p:ph type="title"/>
          </p:nvPr>
        </p:nvSpPr>
        <p:spPr/>
        <p:txBody>
          <a:bodyPr/>
          <a:lstStyle/>
          <a:p>
            <a:r>
              <a:rPr lang="en-GB" dirty="0"/>
              <a:t>What is well-being?</a:t>
            </a:r>
          </a:p>
        </p:txBody>
      </p:sp>
      <p:sp>
        <p:nvSpPr>
          <p:cNvPr id="3" name="Content Placeholder 2">
            <a:extLst>
              <a:ext uri="{FF2B5EF4-FFF2-40B4-BE49-F238E27FC236}">
                <a16:creationId xmlns:a16="http://schemas.microsoft.com/office/drawing/2014/main" id="{76A31CF5-6046-467A-A2B1-D1197BD1B638}"/>
              </a:ext>
            </a:extLst>
          </p:cNvPr>
          <p:cNvSpPr>
            <a:spLocks noGrp="1"/>
          </p:cNvSpPr>
          <p:nvPr>
            <p:ph idx="1"/>
          </p:nvPr>
        </p:nvSpPr>
        <p:spPr/>
        <p:txBody>
          <a:bodyPr/>
          <a:lstStyle/>
          <a:p>
            <a:pPr marL="0" indent="0">
              <a:buNone/>
            </a:pPr>
            <a:endParaRPr lang="en-GB" b="0" i="0" dirty="0">
              <a:solidFill>
                <a:srgbClr val="1B2426"/>
              </a:solidFill>
              <a:effectLst/>
              <a:latin typeface="HK Nova R"/>
            </a:endParaRPr>
          </a:p>
          <a:p>
            <a:pPr marL="0" indent="0">
              <a:buNone/>
            </a:pPr>
            <a:r>
              <a:rPr lang="en-GB" b="0" i="0" dirty="0">
                <a:solidFill>
                  <a:srgbClr val="1B2426"/>
                </a:solidFill>
                <a:effectLst/>
                <a:latin typeface="HK Nova R"/>
              </a:rPr>
              <a:t>Wellbeing, put simply, is about ‘how we are doing’ as individuals, communities and as a nation. Improving wellbeing is a key measure of success, something for us all to aim for, now and for the future.</a:t>
            </a:r>
          </a:p>
          <a:p>
            <a:pPr marL="0" indent="0">
              <a:buNone/>
            </a:pPr>
            <a:endParaRPr lang="en-GB" b="0" i="0" dirty="0">
              <a:solidFill>
                <a:srgbClr val="1B2426"/>
              </a:solidFill>
              <a:effectLst/>
              <a:latin typeface="HK Nova R"/>
            </a:endParaRPr>
          </a:p>
          <a:p>
            <a:pPr marL="0" indent="0" algn="r">
              <a:buNone/>
            </a:pPr>
            <a:r>
              <a:rPr lang="en-GB" dirty="0">
                <a:solidFill>
                  <a:srgbClr val="1B2426"/>
                </a:solidFill>
                <a:latin typeface="HK Nova R"/>
              </a:rPr>
              <a:t>(What Works Wellbeing, no date, np)</a:t>
            </a:r>
            <a:endParaRPr lang="en-GB" dirty="0"/>
          </a:p>
        </p:txBody>
      </p:sp>
    </p:spTree>
    <p:extLst>
      <p:ext uri="{BB962C8B-B14F-4D97-AF65-F5344CB8AC3E}">
        <p14:creationId xmlns:p14="http://schemas.microsoft.com/office/powerpoint/2010/main" val="3097264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88EB5-8BFE-459E-AE27-CF9655EA7160}"/>
              </a:ext>
            </a:extLst>
          </p:cNvPr>
          <p:cNvSpPr>
            <a:spLocks noGrp="1"/>
          </p:cNvSpPr>
          <p:nvPr>
            <p:ph type="title"/>
          </p:nvPr>
        </p:nvSpPr>
        <p:spPr/>
        <p:txBody>
          <a:bodyPr/>
          <a:lstStyle/>
          <a:p>
            <a:r>
              <a:rPr lang="en-GB" dirty="0"/>
              <a:t>What impacts our individual well-being?</a:t>
            </a:r>
          </a:p>
        </p:txBody>
      </p:sp>
      <p:sp>
        <p:nvSpPr>
          <p:cNvPr id="3" name="Content Placeholder 2">
            <a:extLst>
              <a:ext uri="{FF2B5EF4-FFF2-40B4-BE49-F238E27FC236}">
                <a16:creationId xmlns:a16="http://schemas.microsoft.com/office/drawing/2014/main" id="{C1695D08-D9A2-4EF4-971C-91A77ADC608E}"/>
              </a:ext>
            </a:extLst>
          </p:cNvPr>
          <p:cNvSpPr>
            <a:spLocks noGrp="1"/>
          </p:cNvSpPr>
          <p:nvPr>
            <p:ph idx="1"/>
          </p:nvPr>
        </p:nvSpPr>
        <p:spPr/>
        <p:txBody>
          <a:bodyPr/>
          <a:lstStyle/>
          <a:p>
            <a:pPr marL="0" indent="0">
              <a:buNone/>
            </a:pPr>
            <a:r>
              <a:rPr lang="en-GB" dirty="0"/>
              <a:t>It has been argued that:</a:t>
            </a:r>
          </a:p>
          <a:p>
            <a:pPr marL="0" indent="0">
              <a:buNone/>
            </a:pPr>
            <a:endParaRPr lang="en-GB" dirty="0"/>
          </a:p>
          <a:p>
            <a:pPr marL="0" indent="0">
              <a:buNone/>
            </a:pPr>
            <a:r>
              <a:rPr lang="en-GB" b="0" i="0" dirty="0">
                <a:effectLst/>
                <a:latin typeface="HK Nova"/>
              </a:rPr>
              <a:t>We can now be more specific about which factors matter for us to thrive. Current evidence on the relationships between different aspects of our lives and individual wellbeing outcomes means we can identify </a:t>
            </a:r>
            <a:r>
              <a:rPr lang="en-GB" b="0" i="1" dirty="0">
                <a:effectLst/>
                <a:highlight>
                  <a:srgbClr val="FFFF00"/>
                </a:highlight>
                <a:latin typeface="HK Nova"/>
              </a:rPr>
              <a:t>categories that have the greatest impact</a:t>
            </a:r>
            <a:r>
              <a:rPr lang="en-GB" b="0" i="0" dirty="0">
                <a:effectLst/>
                <a:latin typeface="HK Nova"/>
              </a:rPr>
              <a:t>. As individuals, we can distinguish between </a:t>
            </a:r>
            <a:r>
              <a:rPr lang="en-GB" b="0" i="1" dirty="0">
                <a:effectLst/>
                <a:highlight>
                  <a:srgbClr val="FFFF00"/>
                </a:highlight>
                <a:latin typeface="HK Nova"/>
              </a:rPr>
              <a:t>external factors </a:t>
            </a:r>
            <a:r>
              <a:rPr lang="en-GB" b="0" i="0" dirty="0">
                <a:effectLst/>
                <a:latin typeface="HK Nova"/>
              </a:rPr>
              <a:t>that affect our lives, and our own </a:t>
            </a:r>
            <a:r>
              <a:rPr lang="en-GB" b="0" i="1" dirty="0">
                <a:effectLst/>
                <a:highlight>
                  <a:srgbClr val="FFFF00"/>
                </a:highlight>
                <a:latin typeface="HK Nova"/>
              </a:rPr>
              <a:t>internal psychological needs</a:t>
            </a:r>
            <a:r>
              <a:rPr lang="en-GB" b="0" i="0" dirty="0">
                <a:effectLst/>
                <a:latin typeface="HK Nova"/>
              </a:rPr>
              <a:t>.</a:t>
            </a:r>
            <a:endParaRPr lang="en-GB" dirty="0"/>
          </a:p>
        </p:txBody>
      </p:sp>
    </p:spTree>
    <p:extLst>
      <p:ext uri="{BB962C8B-B14F-4D97-AF65-F5344CB8AC3E}">
        <p14:creationId xmlns:p14="http://schemas.microsoft.com/office/powerpoint/2010/main" val="13648634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E613C-B85F-4347-9585-4E24C5BEA02B}"/>
              </a:ext>
            </a:extLst>
          </p:cNvPr>
          <p:cNvSpPr>
            <a:spLocks noGrp="1"/>
          </p:cNvSpPr>
          <p:nvPr>
            <p:ph type="title"/>
          </p:nvPr>
        </p:nvSpPr>
        <p:spPr/>
        <p:txBody>
          <a:bodyPr/>
          <a:lstStyle/>
          <a:p>
            <a:r>
              <a:rPr lang="en-GB" dirty="0"/>
              <a:t>Domains which influence out well-being</a:t>
            </a:r>
          </a:p>
        </p:txBody>
      </p:sp>
      <p:sp>
        <p:nvSpPr>
          <p:cNvPr id="3" name="Content Placeholder 2">
            <a:extLst>
              <a:ext uri="{FF2B5EF4-FFF2-40B4-BE49-F238E27FC236}">
                <a16:creationId xmlns:a16="http://schemas.microsoft.com/office/drawing/2014/main" id="{152698B6-FF71-4DCA-AAD9-213B539AD36C}"/>
              </a:ext>
            </a:extLst>
          </p:cNvPr>
          <p:cNvSpPr>
            <a:spLocks noGrp="1"/>
          </p:cNvSpPr>
          <p:nvPr>
            <p:ph idx="1"/>
          </p:nvPr>
        </p:nvSpPr>
        <p:spPr/>
        <p:txBody>
          <a:bodyPr>
            <a:normAutofit lnSpcReduction="10000"/>
          </a:bodyPr>
          <a:lstStyle/>
          <a:p>
            <a:r>
              <a:rPr lang="en-GB" dirty="0"/>
              <a:t>Education and Skills</a:t>
            </a:r>
          </a:p>
          <a:p>
            <a:r>
              <a:rPr lang="en-GB" dirty="0"/>
              <a:t>Personal finance</a:t>
            </a:r>
          </a:p>
          <a:p>
            <a:r>
              <a:rPr lang="en-GB" dirty="0"/>
              <a:t>Governance</a:t>
            </a:r>
          </a:p>
          <a:p>
            <a:r>
              <a:rPr lang="en-GB" dirty="0"/>
              <a:t>Environment</a:t>
            </a:r>
          </a:p>
          <a:p>
            <a:r>
              <a:rPr lang="en-GB" dirty="0"/>
              <a:t>What we do</a:t>
            </a:r>
          </a:p>
          <a:p>
            <a:r>
              <a:rPr lang="en-GB" dirty="0"/>
              <a:t>Personal well-being</a:t>
            </a:r>
          </a:p>
          <a:p>
            <a:r>
              <a:rPr lang="en-GB" dirty="0"/>
              <a:t>Where we live</a:t>
            </a:r>
          </a:p>
          <a:p>
            <a:r>
              <a:rPr lang="en-GB" dirty="0"/>
              <a:t>Health</a:t>
            </a:r>
          </a:p>
          <a:p>
            <a:r>
              <a:rPr lang="en-GB" dirty="0"/>
              <a:t>Our relationships</a:t>
            </a:r>
          </a:p>
        </p:txBody>
      </p:sp>
    </p:spTree>
    <p:extLst>
      <p:ext uri="{BB962C8B-B14F-4D97-AF65-F5344CB8AC3E}">
        <p14:creationId xmlns:p14="http://schemas.microsoft.com/office/powerpoint/2010/main" val="639507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8B974-4DB3-4B77-ACB5-0F5ABA0A7CCD}"/>
              </a:ext>
            </a:extLst>
          </p:cNvPr>
          <p:cNvSpPr>
            <a:spLocks noGrp="1"/>
          </p:cNvSpPr>
          <p:nvPr>
            <p:ph type="title"/>
          </p:nvPr>
        </p:nvSpPr>
        <p:spPr/>
        <p:txBody>
          <a:bodyPr/>
          <a:lstStyle/>
          <a:p>
            <a:r>
              <a:rPr lang="en-GB" dirty="0"/>
              <a:t>What is the UK picture?</a:t>
            </a:r>
          </a:p>
        </p:txBody>
      </p:sp>
      <p:sp>
        <p:nvSpPr>
          <p:cNvPr id="3" name="Content Placeholder 2">
            <a:extLst>
              <a:ext uri="{FF2B5EF4-FFF2-40B4-BE49-F238E27FC236}">
                <a16:creationId xmlns:a16="http://schemas.microsoft.com/office/drawing/2014/main" id="{447A7DD8-7515-4B49-8FD0-0E0FD315646E}"/>
              </a:ext>
            </a:extLst>
          </p:cNvPr>
          <p:cNvSpPr>
            <a:spLocks noGrp="1"/>
          </p:cNvSpPr>
          <p:nvPr>
            <p:ph idx="1"/>
          </p:nvPr>
        </p:nvSpPr>
        <p:spPr/>
        <p:txBody>
          <a:bodyPr>
            <a:normAutofit/>
          </a:bodyPr>
          <a:lstStyle/>
          <a:p>
            <a:pPr algn="l"/>
            <a:r>
              <a:rPr lang="en-GB" b="0" i="0" dirty="0">
                <a:solidFill>
                  <a:srgbClr val="53565A"/>
                </a:solidFill>
                <a:effectLst/>
                <a:latin typeface="HK Nova"/>
              </a:rPr>
              <a:t>There are 2.3 million people who report their life satisfaction as low, and 10.4 million reporting high anxiety in the UK according to the  2016-18 Office for National Statistics. </a:t>
            </a:r>
          </a:p>
          <a:p>
            <a:pPr marL="0" indent="0">
              <a:buNone/>
            </a:pPr>
            <a:endParaRPr lang="en-GB" dirty="0"/>
          </a:p>
        </p:txBody>
      </p:sp>
    </p:spTree>
    <p:extLst>
      <p:ext uri="{BB962C8B-B14F-4D97-AF65-F5344CB8AC3E}">
        <p14:creationId xmlns:p14="http://schemas.microsoft.com/office/powerpoint/2010/main" val="40504562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B118A-58D4-4652-A5DE-F1B7B6159F5F}"/>
              </a:ext>
            </a:extLst>
          </p:cNvPr>
          <p:cNvSpPr>
            <a:spLocks noGrp="1"/>
          </p:cNvSpPr>
          <p:nvPr>
            <p:ph type="title"/>
          </p:nvPr>
        </p:nvSpPr>
        <p:spPr/>
        <p:txBody>
          <a:bodyPr/>
          <a:lstStyle/>
          <a:p>
            <a:r>
              <a:rPr lang="en-GB" dirty="0"/>
              <a:t>Social factors associated with poor well-being</a:t>
            </a:r>
          </a:p>
        </p:txBody>
      </p:sp>
      <p:sp>
        <p:nvSpPr>
          <p:cNvPr id="3" name="Content Placeholder 2">
            <a:extLst>
              <a:ext uri="{FF2B5EF4-FFF2-40B4-BE49-F238E27FC236}">
                <a16:creationId xmlns:a16="http://schemas.microsoft.com/office/drawing/2014/main" id="{7845A3DD-3339-46BD-A901-5A24467959BE}"/>
              </a:ext>
            </a:extLst>
          </p:cNvPr>
          <p:cNvSpPr>
            <a:spLocks noGrp="1"/>
          </p:cNvSpPr>
          <p:nvPr>
            <p:ph idx="1"/>
          </p:nvPr>
        </p:nvSpPr>
        <p:spPr/>
        <p:txBody>
          <a:bodyPr>
            <a:normAutofit lnSpcReduction="10000"/>
          </a:bodyPr>
          <a:lstStyle/>
          <a:p>
            <a:pPr marL="0" indent="0" algn="l">
              <a:buNone/>
            </a:pPr>
            <a:r>
              <a:rPr lang="en-GB" b="0" i="0" dirty="0">
                <a:solidFill>
                  <a:srgbClr val="53565A"/>
                </a:solidFill>
                <a:effectLst/>
                <a:latin typeface="HK Nova"/>
              </a:rPr>
              <a:t>People with the poorest personal well-being are most likely to have at least one of the following characteristics or circumstances:</a:t>
            </a:r>
          </a:p>
          <a:p>
            <a:pPr marL="0" indent="0" algn="l">
              <a:buNone/>
            </a:pPr>
            <a:endParaRPr lang="en-GB" b="0" i="0" dirty="0">
              <a:solidFill>
                <a:srgbClr val="53565A"/>
              </a:solidFill>
              <a:effectLst/>
              <a:latin typeface="HK Nova"/>
            </a:endParaRPr>
          </a:p>
          <a:p>
            <a:pPr algn="l">
              <a:buFont typeface="Arial" panose="020B0604020202020204" pitchFamily="34" charset="0"/>
              <a:buChar char="•"/>
            </a:pPr>
            <a:r>
              <a:rPr lang="en-GB" b="0" i="0" dirty="0">
                <a:solidFill>
                  <a:srgbClr val="2B3743"/>
                </a:solidFill>
                <a:effectLst/>
                <a:latin typeface="HK Nova R"/>
              </a:rPr>
              <a:t>self-report very bad or bad health</a:t>
            </a:r>
          </a:p>
          <a:p>
            <a:pPr algn="l">
              <a:buFont typeface="Arial" panose="020B0604020202020204" pitchFamily="34" charset="0"/>
              <a:buChar char="•"/>
            </a:pPr>
            <a:r>
              <a:rPr lang="en-GB" b="0" i="0" dirty="0">
                <a:solidFill>
                  <a:srgbClr val="2B3743"/>
                </a:solidFill>
                <a:effectLst/>
                <a:latin typeface="HK Nova R"/>
              </a:rPr>
              <a:t>be economically inactive with long-term illness or disability</a:t>
            </a:r>
          </a:p>
          <a:p>
            <a:pPr algn="l">
              <a:buFont typeface="Arial" panose="020B0604020202020204" pitchFamily="34" charset="0"/>
              <a:buChar char="•"/>
            </a:pPr>
            <a:r>
              <a:rPr lang="en-GB" b="0" i="0" dirty="0">
                <a:solidFill>
                  <a:srgbClr val="2B3743"/>
                </a:solidFill>
                <a:effectLst/>
                <a:latin typeface="HK Nova R"/>
              </a:rPr>
              <a:t>be middle-aged</a:t>
            </a:r>
          </a:p>
          <a:p>
            <a:pPr algn="l">
              <a:buFont typeface="Arial" panose="020B0604020202020204" pitchFamily="34" charset="0"/>
              <a:buChar char="•"/>
            </a:pPr>
            <a:r>
              <a:rPr lang="en-GB" b="0" i="0" dirty="0">
                <a:solidFill>
                  <a:srgbClr val="2B3743"/>
                </a:solidFill>
                <a:effectLst/>
                <a:latin typeface="HK Nova R"/>
              </a:rPr>
              <a:t>be single, separated, widowed or divorced</a:t>
            </a:r>
          </a:p>
          <a:p>
            <a:pPr algn="l">
              <a:buFont typeface="Arial" panose="020B0604020202020204" pitchFamily="34" charset="0"/>
              <a:buChar char="•"/>
            </a:pPr>
            <a:r>
              <a:rPr lang="en-GB" b="0" i="0" dirty="0">
                <a:solidFill>
                  <a:srgbClr val="2B3743"/>
                </a:solidFill>
                <a:effectLst/>
                <a:latin typeface="HK Nova R"/>
              </a:rPr>
              <a:t>be renters</a:t>
            </a:r>
          </a:p>
          <a:p>
            <a:pPr algn="l">
              <a:buFont typeface="Arial" panose="020B0604020202020204" pitchFamily="34" charset="0"/>
              <a:buChar char="•"/>
            </a:pPr>
            <a:r>
              <a:rPr lang="en-GB" b="0" i="0" dirty="0">
                <a:solidFill>
                  <a:srgbClr val="2B3743"/>
                </a:solidFill>
                <a:effectLst/>
                <a:latin typeface="HK Nova R"/>
              </a:rPr>
              <a:t>have no or basic education</a:t>
            </a:r>
          </a:p>
          <a:p>
            <a:endParaRPr lang="en-GB" dirty="0"/>
          </a:p>
        </p:txBody>
      </p:sp>
    </p:spTree>
    <p:extLst>
      <p:ext uri="{BB962C8B-B14F-4D97-AF65-F5344CB8AC3E}">
        <p14:creationId xmlns:p14="http://schemas.microsoft.com/office/powerpoint/2010/main" val="863324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BC944-2661-468F-8EEE-5DB234A03C01}"/>
              </a:ext>
            </a:extLst>
          </p:cNvPr>
          <p:cNvSpPr>
            <a:spLocks noGrp="1"/>
          </p:cNvSpPr>
          <p:nvPr>
            <p:ph type="title"/>
          </p:nvPr>
        </p:nvSpPr>
        <p:spPr/>
        <p:txBody>
          <a:bodyPr/>
          <a:lstStyle/>
          <a:p>
            <a:r>
              <a:rPr lang="en-GB" dirty="0"/>
              <a:t>Community Engagement</a:t>
            </a:r>
          </a:p>
        </p:txBody>
      </p:sp>
      <p:sp>
        <p:nvSpPr>
          <p:cNvPr id="3" name="Content Placeholder 2">
            <a:extLst>
              <a:ext uri="{FF2B5EF4-FFF2-40B4-BE49-F238E27FC236}">
                <a16:creationId xmlns:a16="http://schemas.microsoft.com/office/drawing/2014/main" id="{12C5F344-53A5-4F0D-9225-61C0592ECA50}"/>
              </a:ext>
            </a:extLst>
          </p:cNvPr>
          <p:cNvSpPr>
            <a:spLocks noGrp="1"/>
          </p:cNvSpPr>
          <p:nvPr>
            <p:ph idx="1"/>
          </p:nvPr>
        </p:nvSpPr>
        <p:spPr/>
        <p:txBody>
          <a:bodyPr/>
          <a:lstStyle/>
          <a:p>
            <a:pPr algn="l"/>
            <a:r>
              <a:rPr lang="en-GB" b="0" i="0" dirty="0">
                <a:solidFill>
                  <a:srgbClr val="53565A"/>
                </a:solidFill>
                <a:effectLst/>
                <a:latin typeface="HK Nova R"/>
              </a:rPr>
              <a:t>There is strong theoretical literature on why community engagement is crucial to how we survive and thrive and emerging data shows the benefits for wellbeing.</a:t>
            </a:r>
          </a:p>
          <a:p>
            <a:pPr algn="l"/>
            <a:endParaRPr lang="en-GB" b="0" i="0" dirty="0">
              <a:solidFill>
                <a:srgbClr val="53565A"/>
              </a:solidFill>
              <a:effectLst/>
              <a:latin typeface="HK Nova R"/>
            </a:endParaRPr>
          </a:p>
          <a:p>
            <a:pPr algn="l"/>
            <a:r>
              <a:rPr lang="en-GB" b="0" i="0" dirty="0">
                <a:solidFill>
                  <a:srgbClr val="53565A"/>
                </a:solidFill>
                <a:effectLst/>
                <a:latin typeface="HK Nova R"/>
              </a:rPr>
              <a:t>But there is limited high-quality, large-scale, and longitudinal research on which community activities affect our wellbeing, whether they be arts engagement, volunteering or sport and who is most likely to benefit.</a:t>
            </a:r>
          </a:p>
          <a:p>
            <a:endParaRPr lang="en-GB" dirty="0"/>
          </a:p>
        </p:txBody>
      </p:sp>
    </p:spTree>
    <p:extLst>
      <p:ext uri="{BB962C8B-B14F-4D97-AF65-F5344CB8AC3E}">
        <p14:creationId xmlns:p14="http://schemas.microsoft.com/office/powerpoint/2010/main" val="4059869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10C72-15D8-499E-A654-E57BE35919A8}"/>
              </a:ext>
            </a:extLst>
          </p:cNvPr>
          <p:cNvSpPr>
            <a:spLocks noGrp="1"/>
          </p:cNvSpPr>
          <p:nvPr>
            <p:ph type="title"/>
          </p:nvPr>
        </p:nvSpPr>
        <p:spPr/>
        <p:txBody>
          <a:bodyPr/>
          <a:lstStyle/>
          <a:p>
            <a:r>
              <a:rPr lang="en-GB" dirty="0"/>
              <a:t>Loneliness</a:t>
            </a:r>
          </a:p>
        </p:txBody>
      </p:sp>
      <p:sp>
        <p:nvSpPr>
          <p:cNvPr id="3" name="Content Placeholder 2">
            <a:extLst>
              <a:ext uri="{FF2B5EF4-FFF2-40B4-BE49-F238E27FC236}">
                <a16:creationId xmlns:a16="http://schemas.microsoft.com/office/drawing/2014/main" id="{438CE87A-15C3-47BD-B33E-4B8B62B16F8C}"/>
              </a:ext>
            </a:extLst>
          </p:cNvPr>
          <p:cNvSpPr>
            <a:spLocks noGrp="1"/>
          </p:cNvSpPr>
          <p:nvPr>
            <p:ph idx="1"/>
          </p:nvPr>
        </p:nvSpPr>
        <p:spPr/>
        <p:txBody>
          <a:bodyPr/>
          <a:lstStyle/>
          <a:p>
            <a:pPr algn="l"/>
            <a:r>
              <a:rPr lang="en-GB" b="0" i="0" dirty="0">
                <a:solidFill>
                  <a:srgbClr val="53565A"/>
                </a:solidFill>
                <a:effectLst/>
                <a:latin typeface="HK Nova R"/>
              </a:rPr>
              <a:t>Loneliness is increasingly recognised as a serious public health concern within the UK, with robust links to physical health, use of health care services, and early mortality.</a:t>
            </a:r>
          </a:p>
          <a:p>
            <a:pPr algn="l"/>
            <a:endParaRPr lang="en-GB" b="0" i="0" dirty="0">
              <a:solidFill>
                <a:srgbClr val="53565A"/>
              </a:solidFill>
              <a:effectLst/>
              <a:latin typeface="HK Nova R"/>
            </a:endParaRPr>
          </a:p>
          <a:p>
            <a:pPr algn="l"/>
            <a:r>
              <a:rPr lang="en-GB" b="0" i="0" dirty="0">
                <a:solidFill>
                  <a:srgbClr val="53565A"/>
                </a:solidFill>
                <a:effectLst/>
                <a:latin typeface="HK Nova R"/>
              </a:rPr>
              <a:t>Though loneliness has historically been viewed as an issue amongst older adults, recent research has shown elevated levels of loneliness among young people, with effects accumulating across the lifespan.</a:t>
            </a:r>
          </a:p>
          <a:p>
            <a:endParaRPr lang="en-GB" dirty="0"/>
          </a:p>
        </p:txBody>
      </p:sp>
    </p:spTree>
    <p:extLst>
      <p:ext uri="{BB962C8B-B14F-4D97-AF65-F5344CB8AC3E}">
        <p14:creationId xmlns:p14="http://schemas.microsoft.com/office/powerpoint/2010/main" val="434896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ildren's mental illness and wellbeing at age 11">
            <a:extLst>
              <a:ext uri="{FF2B5EF4-FFF2-40B4-BE49-F238E27FC236}">
                <a16:creationId xmlns:a16="http://schemas.microsoft.com/office/drawing/2014/main" id="{A7DCB200-0575-450B-9CF7-76AFA4D4E85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97279" y="140042"/>
            <a:ext cx="9392619" cy="6717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6189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99827-8F4B-4D23-B263-980465599255}"/>
              </a:ext>
            </a:extLst>
          </p:cNvPr>
          <p:cNvSpPr>
            <a:spLocks noGrp="1"/>
          </p:cNvSpPr>
          <p:nvPr>
            <p:ph type="title"/>
          </p:nvPr>
        </p:nvSpPr>
        <p:spPr/>
        <p:txBody>
          <a:bodyPr/>
          <a:lstStyle/>
          <a:p>
            <a:r>
              <a:rPr lang="en-GB" dirty="0"/>
              <a:t>Mental Illness and Wellbeing</a:t>
            </a:r>
          </a:p>
        </p:txBody>
      </p:sp>
      <p:sp>
        <p:nvSpPr>
          <p:cNvPr id="3" name="Content Placeholder 2">
            <a:extLst>
              <a:ext uri="{FF2B5EF4-FFF2-40B4-BE49-F238E27FC236}">
                <a16:creationId xmlns:a16="http://schemas.microsoft.com/office/drawing/2014/main" id="{D34003EF-8EC0-454C-8929-88D17E1D4E2D}"/>
              </a:ext>
            </a:extLst>
          </p:cNvPr>
          <p:cNvSpPr>
            <a:spLocks noGrp="1"/>
          </p:cNvSpPr>
          <p:nvPr>
            <p:ph idx="1"/>
          </p:nvPr>
        </p:nvSpPr>
        <p:spPr/>
        <p:txBody>
          <a:bodyPr/>
          <a:lstStyle/>
          <a:p>
            <a:r>
              <a:rPr lang="en-GB" dirty="0">
                <a:solidFill>
                  <a:srgbClr val="424242"/>
                </a:solidFill>
                <a:latin typeface="HK Nova R"/>
              </a:rPr>
              <a:t>S</a:t>
            </a:r>
            <a:r>
              <a:rPr lang="en-GB" b="0" i="0" dirty="0">
                <a:solidFill>
                  <a:srgbClr val="424242"/>
                </a:solidFill>
                <a:effectLst/>
                <a:latin typeface="HK Nova R"/>
              </a:rPr>
              <a:t>ome of the risk factors unique to mental illness (on the left hand side of the diagram): here we see that having siblings, lower family income and chronic illness are associated with having greater symptoms of ill health. However, these factors don’t seem to be associated with children’s subjective wellbeing. Instead, children being overweight, having arguments with friends, perceiving their neighbourhoods as being unsafe, and perceived inequality (richer than their friends) are all associated with lower wellbeing (on the right hand side of the diagram).</a:t>
            </a:r>
            <a:endParaRPr lang="en-GB" dirty="0"/>
          </a:p>
        </p:txBody>
      </p:sp>
    </p:spTree>
    <p:extLst>
      <p:ext uri="{BB962C8B-B14F-4D97-AF65-F5344CB8AC3E}">
        <p14:creationId xmlns:p14="http://schemas.microsoft.com/office/powerpoint/2010/main" val="1367810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86EEE-ECC2-43A8-BDF6-9E03F57B8694}"/>
              </a:ext>
            </a:extLst>
          </p:cNvPr>
          <p:cNvSpPr>
            <a:spLocks noGrp="1"/>
          </p:cNvSpPr>
          <p:nvPr>
            <p:ph type="title"/>
          </p:nvPr>
        </p:nvSpPr>
        <p:spPr/>
        <p:txBody>
          <a:bodyPr/>
          <a:lstStyle/>
          <a:p>
            <a:r>
              <a:rPr lang="en-GB" dirty="0"/>
              <a:t>Unexpected findings</a:t>
            </a:r>
          </a:p>
        </p:txBody>
      </p:sp>
      <p:sp>
        <p:nvSpPr>
          <p:cNvPr id="3" name="Content Placeholder 2">
            <a:extLst>
              <a:ext uri="{FF2B5EF4-FFF2-40B4-BE49-F238E27FC236}">
                <a16:creationId xmlns:a16="http://schemas.microsoft.com/office/drawing/2014/main" id="{2C386F39-9030-4909-A5CF-1C799A681AA3}"/>
              </a:ext>
            </a:extLst>
          </p:cNvPr>
          <p:cNvSpPr>
            <a:spLocks noGrp="1"/>
          </p:cNvSpPr>
          <p:nvPr>
            <p:ph idx="1"/>
          </p:nvPr>
        </p:nvSpPr>
        <p:spPr/>
        <p:txBody>
          <a:bodyPr/>
          <a:lstStyle/>
          <a:p>
            <a:r>
              <a:rPr lang="en-GB" b="0" i="0" dirty="0">
                <a:solidFill>
                  <a:srgbClr val="424242"/>
                </a:solidFill>
                <a:effectLst/>
                <a:latin typeface="HK Nova R"/>
              </a:rPr>
              <a:t>Some findings were unexpected. For example, children who perceived themselves as being richer than their friends reported lower wellbeing. Children with chronic illnesses (such as asthma and diabetes) did not report lower wellbeing than their peers. Also, we observed a reverse income gradient in wellbeing to the one observed for mental illness (in the middle area of the figure), whereby higher household income was associated with lower wellbeing when compared to children from lower income households.</a:t>
            </a:r>
            <a:endParaRPr lang="en-GB" dirty="0"/>
          </a:p>
        </p:txBody>
      </p:sp>
    </p:spTree>
    <p:extLst>
      <p:ext uri="{BB962C8B-B14F-4D97-AF65-F5344CB8AC3E}">
        <p14:creationId xmlns:p14="http://schemas.microsoft.com/office/powerpoint/2010/main" val="26293412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B003A-6B5A-420A-833B-D5F0397C6973}"/>
              </a:ext>
            </a:extLst>
          </p:cNvPr>
          <p:cNvSpPr>
            <a:spLocks noGrp="1"/>
          </p:cNvSpPr>
          <p:nvPr>
            <p:ph type="title"/>
          </p:nvPr>
        </p:nvSpPr>
        <p:spPr/>
        <p:txBody>
          <a:bodyPr/>
          <a:lstStyle/>
          <a:p>
            <a:r>
              <a:rPr lang="en-GB"/>
              <a:t>Looking in more depth..</a:t>
            </a:r>
          </a:p>
        </p:txBody>
      </p:sp>
      <p:sp>
        <p:nvSpPr>
          <p:cNvPr id="3" name="Content Placeholder 2">
            <a:extLst>
              <a:ext uri="{FF2B5EF4-FFF2-40B4-BE49-F238E27FC236}">
                <a16:creationId xmlns:a16="http://schemas.microsoft.com/office/drawing/2014/main" id="{DA1C9181-3021-4EBA-AEBE-C5F328EC87FE}"/>
              </a:ext>
            </a:extLst>
          </p:cNvPr>
          <p:cNvSpPr>
            <a:spLocks noGrp="1"/>
          </p:cNvSpPr>
          <p:nvPr>
            <p:ph idx="1"/>
          </p:nvPr>
        </p:nvSpPr>
        <p:spPr/>
        <p:txBody>
          <a:bodyPr>
            <a:normAutofit fontScale="92500" lnSpcReduction="10000"/>
          </a:bodyPr>
          <a:lstStyle/>
          <a:p>
            <a:r>
              <a:rPr lang="en-GB" b="0" i="0" dirty="0">
                <a:solidFill>
                  <a:srgbClr val="424242"/>
                </a:solidFill>
                <a:effectLst/>
                <a:latin typeface="HK Nova R"/>
              </a:rPr>
              <a:t>If we consider the relative size of the impact of different factors, we can see that parent reported arguments with the child and problems with peers have the largest influence on their mental ill-health, followed by chronic illness and communication difficulties. Being bullied, school engagement and perceived neighbourhood safety have large impacts on children’s wellbeing. Even when looking at the common factors in the middle area of the figure that are associated with both outcomes, we see that some factors have a much stronger association with one or the other outcome, for instance, arguing with parents predicts a 21 percentile score difference in mental illness and comparatively only 2 percentile points in wellbeing, representing a negative effect that is ten times greater in terms of its impact on mental illness.</a:t>
            </a:r>
            <a:endParaRPr lang="en-GB" dirty="0"/>
          </a:p>
        </p:txBody>
      </p:sp>
    </p:spTree>
    <p:extLst>
      <p:ext uri="{BB962C8B-B14F-4D97-AF65-F5344CB8AC3E}">
        <p14:creationId xmlns:p14="http://schemas.microsoft.com/office/powerpoint/2010/main" val="28684983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724</Words>
  <Application>Microsoft Office PowerPoint</Application>
  <PresentationFormat>Widescreen</PresentationFormat>
  <Paragraphs>47</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HK Nova</vt:lpstr>
      <vt:lpstr>HK Nova R</vt:lpstr>
      <vt:lpstr>Arial</vt:lpstr>
      <vt:lpstr>Calibri</vt:lpstr>
      <vt:lpstr>Calibri Light</vt:lpstr>
      <vt:lpstr>Office Theme</vt:lpstr>
      <vt:lpstr>PowerPoint Presentation</vt:lpstr>
      <vt:lpstr>What is well-being?</vt:lpstr>
      <vt:lpstr>What impacts our individual well-being?</vt:lpstr>
      <vt:lpstr>Domains which influence out well-being</vt:lpstr>
      <vt:lpstr>What is the UK picture?</vt:lpstr>
      <vt:lpstr>Social factors associated with poor well-being</vt:lpstr>
      <vt:lpstr>Community Engagement</vt:lpstr>
      <vt:lpstr>Loneliness</vt:lpstr>
      <vt:lpstr>PowerPoint Presentation</vt:lpstr>
      <vt:lpstr>Mental Illness and Wellbeing</vt:lpstr>
      <vt:lpstr>Unexpected findings</vt:lpstr>
      <vt:lpstr>Looking in more depth..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Darrel Williams</dc:creator>
  <cp:lastModifiedBy>Darrel Williams</cp:lastModifiedBy>
  <cp:revision>2</cp:revision>
  <dcterms:created xsi:type="dcterms:W3CDTF">2021-12-09T11:48:47Z</dcterms:created>
  <dcterms:modified xsi:type="dcterms:W3CDTF">2021-12-09T13:01:14Z</dcterms:modified>
</cp:coreProperties>
</file>