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77" r:id="rId1"/>
  </p:sldMasterIdLst>
  <p:notesMasterIdLst>
    <p:notesMasterId r:id="rId15"/>
  </p:notesMasterIdLst>
  <p:sldIdLst>
    <p:sldId id="256" r:id="rId2"/>
    <p:sldId id="257" r:id="rId3"/>
    <p:sldId id="258" r:id="rId4"/>
    <p:sldId id="259" r:id="rId5"/>
    <p:sldId id="260" r:id="rId6"/>
    <p:sldId id="264" r:id="rId7"/>
    <p:sldId id="265" r:id="rId8"/>
    <p:sldId id="266" r:id="rId9"/>
    <p:sldId id="267" r:id="rId10"/>
    <p:sldId id="262" r:id="rId11"/>
    <p:sldId id="263"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74" autoAdjust="0"/>
    <p:restoredTop sz="94660"/>
  </p:normalViewPr>
  <p:slideViewPr>
    <p:cSldViewPr snapToGrid="0">
      <p:cViewPr varScale="1">
        <p:scale>
          <a:sx n="105" d="100"/>
          <a:sy n="105" d="100"/>
        </p:scale>
        <p:origin x="82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E248D2-8C8C-492E-AA9C-8845524DA5E1}" type="datetimeFigureOut">
              <a:rPr lang="en-US" smtClean="0"/>
              <a:t>6/24/2023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E8EEF8-E073-4988-AA69-C13AF72C420A}" type="slidenum">
              <a:rPr lang="en-US" smtClean="0"/>
              <a:t>‹#›</a:t>
            </a:fld>
            <a:endParaRPr lang="en-US"/>
          </a:p>
        </p:txBody>
      </p:sp>
    </p:spTree>
    <p:extLst>
      <p:ext uri="{BB962C8B-B14F-4D97-AF65-F5344CB8AC3E}">
        <p14:creationId xmlns:p14="http://schemas.microsoft.com/office/powerpoint/2010/main" val="1928036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An organisation runs with the help of different people and functions, which help to attain success in the market. Managing the workforce of an organisation is an essential task, which indicates the success of the business. The Department of Human Resources plays an important role in managing the people and gaining success. The responsibility of the professional of human resources is to recruit proper candidates and train them for the job role. The success of the organisation depends on the HR professionals and their way of working. The respective context will focus on the roles and responsibilities of HR. The areas of function of the respective professionals will be stated in the following. The values and ethics HR professionals abide by while managing people will be explained here. The factors responsible for influencing a positive relationship between the recruiter and employees will be mentioned in the respective section. Personal experience will also be provided here in terms of positive experience in the aforesaid job field. </a:t>
            </a:r>
            <a:endParaRPr lang="en-US" sz="1800" dirty="0">
              <a:effectLst/>
              <a:latin typeface="Times New Roman" panose="02020603050405020304" pitchFamily="18" charset="0"/>
              <a:ea typeface="Times New Roman" panose="02020603050405020304" pitchFamily="18" charset="0"/>
              <a:cs typeface="Verdana" panose="020B0604030504040204" pitchFamily="34" charset="0"/>
            </a:endParaRPr>
          </a:p>
          <a:p>
            <a:pPr marL="0" marR="0" algn="l">
              <a:lnSpc>
                <a:spcPct val="107000"/>
              </a:lnSpc>
              <a:spcBef>
                <a:spcPts val="0"/>
              </a:spcBef>
              <a:spcAft>
                <a:spcPts val="800"/>
              </a:spcAft>
            </a:pPr>
            <a:b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b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 </a:t>
            </a:r>
            <a:endParaRPr lang="en-US" sz="1800" dirty="0">
              <a:effectLst/>
              <a:latin typeface="Times New Roman" panose="02020603050405020304" pitchFamily="18" charset="0"/>
              <a:ea typeface="Times New Roman" panose="02020603050405020304" pitchFamily="18" charset="0"/>
              <a:cs typeface="Verdana" panose="020B0604030504040204" pitchFamily="34" charset="0"/>
            </a:endParaRPr>
          </a:p>
        </p:txBody>
      </p:sp>
      <p:sp>
        <p:nvSpPr>
          <p:cNvPr id="4" name="Slide Number Placeholder 3"/>
          <p:cNvSpPr>
            <a:spLocks noGrp="1"/>
          </p:cNvSpPr>
          <p:nvPr>
            <p:ph type="sldNum" sz="quarter" idx="10"/>
          </p:nvPr>
        </p:nvSpPr>
        <p:spPr/>
        <p:txBody>
          <a:bodyPr/>
          <a:lstStyle/>
          <a:p>
            <a:fld id="{FEE8EEF8-E073-4988-AA69-C13AF72C420A}" type="slidenum">
              <a:rPr lang="en-US" smtClean="0"/>
              <a:t>3</a:t>
            </a:fld>
            <a:endParaRPr lang="en-US"/>
          </a:p>
        </p:txBody>
      </p:sp>
    </p:spTree>
    <p:extLst>
      <p:ext uri="{BB962C8B-B14F-4D97-AF65-F5344CB8AC3E}">
        <p14:creationId xmlns:p14="http://schemas.microsoft.com/office/powerpoint/2010/main" val="18818977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The aforesaid department is a group that manages the life cycle of the employees and administers the benefits of the employees. There are some ethics and regulations that HR professionals are required to abide by while treating employees. Some of the responsibilities of HR professionals are stated in the following (</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Herrera </a:t>
            </a:r>
            <a:r>
              <a:rPr lang="en-GB" sz="1800" i="1"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et al</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2020)</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a:t>
            </a:r>
            <a:endParaRPr lang="en-US" sz="1800" dirty="0">
              <a:effectLst/>
              <a:latin typeface="Times New Roman" panose="02020603050405020304" pitchFamily="18" charset="0"/>
              <a:ea typeface="Times New Roman" panose="02020603050405020304" pitchFamily="18" charset="0"/>
              <a:cs typeface="Verdana" panose="020B0604030504040204" pitchFamily="34" charset="0"/>
            </a:endParaRPr>
          </a:p>
          <a:p>
            <a:pPr marL="0" marR="0" algn="just">
              <a:lnSpc>
                <a:spcPct val="20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Recruit candidates: </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The needs of the organisation require to be understood by the HR professionals. Therefore, the role of HR is to select employees that are accurate for the organisation. It is the responsibility of HR to research properly and recruit candidates who will ensure the growth of the business. The right workforce plays an important part in an organisation. Hence, HR arranges interviews and conducts paperwork in order to hire the right people for the respective organisation.</a:t>
            </a:r>
            <a:endParaRPr lang="en-US" sz="1800" dirty="0">
              <a:effectLst/>
              <a:latin typeface="Times New Roman" panose="02020603050405020304" pitchFamily="18" charset="0"/>
              <a:ea typeface="Times New Roman" panose="02020603050405020304" pitchFamily="18" charset="0"/>
              <a:cs typeface="Verdana" panose="020B0604030504040204" pitchFamily="34" charset="0"/>
            </a:endParaRPr>
          </a:p>
          <a:p>
            <a:pPr marL="0" marR="0" algn="just">
              <a:lnSpc>
                <a:spcPct val="20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Conduct payrolls: </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HR requires to have proper knowledge regarding the finance of the organisation. Conducting payroll, calculating expenses, and providing bonuses and benefits to employees are some of the key responsibilities of HR. It also helps in maintaining an effective relationship among the employees. HR is also required to make a routine investigation of similar organisations to check the competition regarding the benefits. </a:t>
            </a:r>
            <a:endParaRPr lang="en-US" sz="1800" dirty="0">
              <a:effectLst/>
              <a:latin typeface="Times New Roman" panose="02020603050405020304" pitchFamily="18" charset="0"/>
              <a:ea typeface="Times New Roman" panose="02020603050405020304" pitchFamily="18" charset="0"/>
              <a:cs typeface="Verdana" panose="020B0604030504040204" pitchFamily="34" charset="0"/>
            </a:endParaRPr>
          </a:p>
          <a:p>
            <a:pPr marL="0" marR="0" algn="just">
              <a:lnSpc>
                <a:spcPct val="20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Updating policies and providing growth: </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The market and organisation change every day, which influences the business and its operations. It’s the role of HR to update the policies regularly and modify those for the benefit of the company. The decisions of HR have a significant role in the success of the business. The employees receive guidance from HR which aids in their career growth. Therefore, both the personal and professional growth of the employees and the organisation can be achieved (</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Fenech </a:t>
            </a:r>
            <a:r>
              <a:rPr lang="en-GB" sz="1800" i="1"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et al</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2019)</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 </a:t>
            </a:r>
            <a:endParaRPr lang="en-US" sz="1800" dirty="0">
              <a:effectLst/>
              <a:latin typeface="Times New Roman" panose="02020603050405020304" pitchFamily="18" charset="0"/>
              <a:ea typeface="Times New Roman" panose="02020603050405020304" pitchFamily="18" charset="0"/>
              <a:cs typeface="Verdana" panose="020B0604030504040204" pitchFamily="34" charset="0"/>
            </a:endParaRPr>
          </a:p>
          <a:p>
            <a:endParaRPr lang="en-US" dirty="0"/>
          </a:p>
        </p:txBody>
      </p:sp>
      <p:sp>
        <p:nvSpPr>
          <p:cNvPr id="4" name="Slide Number Placeholder 3"/>
          <p:cNvSpPr>
            <a:spLocks noGrp="1"/>
          </p:cNvSpPr>
          <p:nvPr>
            <p:ph type="sldNum" sz="quarter" idx="10"/>
          </p:nvPr>
        </p:nvSpPr>
        <p:spPr/>
        <p:txBody>
          <a:bodyPr/>
          <a:lstStyle/>
          <a:p>
            <a:fld id="{FEE8EEF8-E073-4988-AA69-C13AF72C420A}" type="slidenum">
              <a:rPr lang="en-US" smtClean="0"/>
              <a:t>4</a:t>
            </a:fld>
            <a:endParaRPr lang="en-US"/>
          </a:p>
        </p:txBody>
      </p:sp>
    </p:spTree>
    <p:extLst>
      <p:ext uri="{BB962C8B-B14F-4D97-AF65-F5344CB8AC3E}">
        <p14:creationId xmlns:p14="http://schemas.microsoft.com/office/powerpoint/2010/main" val="3615091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Some of the significant values that HR is required to follow are stated in the following.</a:t>
            </a:r>
            <a:endParaRPr lang="en-US" sz="1800" dirty="0">
              <a:effectLst/>
              <a:latin typeface="Times New Roman" panose="02020603050405020304" pitchFamily="18" charset="0"/>
              <a:ea typeface="Times New Roman" panose="02020603050405020304" pitchFamily="18" charset="0"/>
              <a:cs typeface="Verdana" panose="020B0604030504040204" pitchFamily="34" charset="0"/>
            </a:endParaRPr>
          </a:p>
          <a:p>
            <a:pPr marL="0" marR="0" algn="just">
              <a:lnSpc>
                <a:spcPct val="20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Promoting integrity and honesty: </a:t>
            </a:r>
            <a:r>
              <a:rPr lang="en-US" sz="1800" dirty="0">
                <a:effectLst/>
                <a:latin typeface="Times New Roman" panose="02020603050405020304" pitchFamily="18" charset="0"/>
                <a:ea typeface="Times New Roman" panose="02020603050405020304" pitchFamily="18" charset="0"/>
                <a:cs typeface="Verdana" panose="020B0604030504040204" pitchFamily="34" charset="0"/>
              </a:rPr>
              <a:t>Maintaining honesty and integrity within the organisation is an essential part. HR is responsible for promoting such values in the organisation. </a:t>
            </a:r>
          </a:p>
          <a:p>
            <a:pPr marL="0" marR="0" algn="just">
              <a:lnSpc>
                <a:spcPct val="20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cs typeface="Verdana" panose="020B0604030504040204" pitchFamily="34" charset="0"/>
              </a:rPr>
              <a:t>Encouraging teamwork: </a:t>
            </a:r>
            <a:r>
              <a:rPr lang="en-US" sz="1800" dirty="0">
                <a:effectLst/>
                <a:latin typeface="Times New Roman" panose="02020603050405020304" pitchFamily="18" charset="0"/>
                <a:ea typeface="Times New Roman" panose="02020603050405020304" pitchFamily="18" charset="0"/>
                <a:cs typeface="Verdana" panose="020B0604030504040204" pitchFamily="34" charset="0"/>
              </a:rPr>
              <a:t>Encouraging diversity within the workplace is an essential feature, which the HR of the organisation ensures to maintain. </a:t>
            </a:r>
          </a:p>
          <a:p>
            <a:pPr marL="0" marR="0" algn="just">
              <a:lnSpc>
                <a:spcPct val="20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cs typeface="Verdana" panose="020B0604030504040204" pitchFamily="34" charset="0"/>
              </a:rPr>
              <a:t>Effective communication: </a:t>
            </a:r>
            <a:r>
              <a:rPr lang="en-US" sz="1800" dirty="0">
                <a:effectLst/>
                <a:latin typeface="Times New Roman" panose="02020603050405020304" pitchFamily="18" charset="0"/>
                <a:ea typeface="Times New Roman" panose="02020603050405020304" pitchFamily="18" charset="0"/>
                <a:cs typeface="Verdana" panose="020B0604030504040204" pitchFamily="34" charset="0"/>
              </a:rPr>
              <a:t>Encouraging effective communication is one of the most important tasks which enhances clarity and reduces confusion in the workplace. Therefore, it is the responsibility of the HR to promote effective communication within the workplace (</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Luu, 2020)</a:t>
            </a:r>
            <a:r>
              <a:rPr lang="en-US" sz="1800" dirty="0">
                <a:effectLst/>
                <a:latin typeface="Times New Roman" panose="02020603050405020304" pitchFamily="18" charset="0"/>
                <a:ea typeface="Times New Roman" panose="02020603050405020304" pitchFamily="18" charset="0"/>
                <a:cs typeface="Verdana" panose="020B0604030504040204" pitchFamily="34" charset="0"/>
              </a:rPr>
              <a:t>. </a:t>
            </a: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 </a:t>
            </a:r>
            <a:endParaRPr lang="en-US" sz="1800" dirty="0">
              <a:effectLst/>
              <a:latin typeface="Times New Roman" panose="02020603050405020304" pitchFamily="18" charset="0"/>
              <a:ea typeface="Times New Roman" panose="02020603050405020304" pitchFamily="18" charset="0"/>
              <a:cs typeface="Verdana" panose="020B0604030504040204" pitchFamily="34" charset="0"/>
            </a:endParaRPr>
          </a:p>
          <a:p>
            <a:pPr marL="0" marR="0" algn="just">
              <a:lnSpc>
                <a:spcPct val="20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 </a:t>
            </a:r>
            <a:endParaRPr lang="en-US" sz="1800" dirty="0">
              <a:effectLst/>
              <a:latin typeface="Times New Roman" panose="02020603050405020304" pitchFamily="18" charset="0"/>
              <a:ea typeface="Times New Roman" panose="02020603050405020304" pitchFamily="18" charset="0"/>
              <a:cs typeface="Verdana" panose="020B0604030504040204" pitchFamily="34" charset="0"/>
            </a:endParaRPr>
          </a:p>
        </p:txBody>
      </p:sp>
      <p:sp>
        <p:nvSpPr>
          <p:cNvPr id="4" name="Slide Number Placeholder 3"/>
          <p:cNvSpPr>
            <a:spLocks noGrp="1"/>
          </p:cNvSpPr>
          <p:nvPr>
            <p:ph type="sldNum" sz="quarter" idx="10"/>
          </p:nvPr>
        </p:nvSpPr>
        <p:spPr/>
        <p:txBody>
          <a:bodyPr/>
          <a:lstStyle/>
          <a:p>
            <a:fld id="{FEE8EEF8-E073-4988-AA69-C13AF72C420A}" type="slidenum">
              <a:rPr lang="en-US" smtClean="0"/>
              <a:t>5</a:t>
            </a:fld>
            <a:endParaRPr lang="en-US"/>
          </a:p>
        </p:txBody>
      </p:sp>
    </p:spTree>
    <p:extLst>
      <p:ext uri="{BB962C8B-B14F-4D97-AF65-F5344CB8AC3E}">
        <p14:creationId xmlns:p14="http://schemas.microsoft.com/office/powerpoint/2010/main" val="1719906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The particular terminology determines the global standard for any profession, settled in discussion with over 20,000 professionals, employers, CIPD members, and academics. The professional map has some values and purpose such as capturing the </a:t>
            </a:r>
            <a:r>
              <a:rPr lang="en-GB" sz="1800" dirty="0" err="1">
                <a:effectLst/>
                <a:latin typeface="Times New Roman" panose="02020603050405020304" pitchFamily="18" charset="0"/>
                <a:ea typeface="Times New Roman" panose="02020603050405020304" pitchFamily="18" charset="0"/>
                <a:cs typeface="Verdana" panose="020B0604030504040204" pitchFamily="34" charset="0"/>
              </a:rPr>
              <a:t>behaviors</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 and knowledge that are required to learn and know, monitoring progress, and creating an effect in the working settings.  The profession map is very essential for every professional to understand their levels, roles, and specialised areas. The adoption of the professional map can help professionals to build credibility in the working area (</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Hunter-Hill 2019)</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 It assists individuals to make standard decisions, boosts confidence, drives change in businesses, and develops careers. The purposes of the professional map are highlighted as follows;</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The three kinds of core values that have impacted people positively to contribute their best efforts in the professional area. </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1. </a:t>
            </a: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Evidence-based</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 The use of better evidence helps the expertise to make informed decisions. </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2. </a:t>
            </a: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Results-driven- </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The expertise is concentrating on the work values for the organisations as well as people. </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3. </a:t>
            </a: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Principles-led- </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The maintenance right strategy, process, and policy</a:t>
            </a: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 </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will guide the expertise to stay in the suitable path. </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ctr">
              <a:lnSpc>
                <a:spcPct val="200000"/>
              </a:lnSpc>
            </a:pP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Figure- Profession Map</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ctr">
              <a:lnSpc>
                <a:spcPct val="200000"/>
              </a:lnSpc>
            </a:pP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Source- </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Hunter-Hill 2019)</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The three layers of the profession map have been stated as follows;</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Core knowledge</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 The value of this layer demonstrates the knowledge for being an expert in the range of people, work and change. They are prime knowledge as the particular aspects apply to each and every people and their role, sector, specialised area, and position in the career. </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Core behaviours</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 These describe constant ways of doing best for better working lives. The values of proof-based, outcomes, and principles-oriented help individuals to complete the assigned work in an effective and organised manner. </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r>
              <a:rPr lang="en-GB" sz="1800" b="1" kern="0" dirty="0">
                <a:effectLst/>
                <a:latin typeface="Times New Roman" panose="02020603050405020304" pitchFamily="18" charset="0"/>
                <a:ea typeface="Times New Roman" panose="02020603050405020304" pitchFamily="18" charset="0"/>
                <a:cs typeface="Verdana" panose="020B0604030504040204" pitchFamily="34" charset="0"/>
              </a:rPr>
              <a:t>Specialist knowledge- </a:t>
            </a: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The standards of this layer</a:t>
            </a:r>
            <a:r>
              <a:rPr lang="en-GB" sz="1800" b="1" kern="0" dirty="0">
                <a:effectLst/>
                <a:latin typeface="Times New Roman" panose="02020603050405020304" pitchFamily="18" charset="0"/>
                <a:ea typeface="Times New Roman" panose="02020603050405020304" pitchFamily="18" charset="0"/>
                <a:cs typeface="Verdana" panose="020B0604030504040204" pitchFamily="34" charset="0"/>
              </a:rPr>
              <a:t> </a:t>
            </a: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define the specific knowledge and skills that are required to be proficient in the particular specialisation area. For example, as a Human Resource professional, the individual must need to gather basic knowledge about the roles and responsibilities of HR to be an expert in that profession. </a:t>
            </a:r>
            <a:endParaRPr lang="en-IN" dirty="0"/>
          </a:p>
        </p:txBody>
      </p:sp>
      <p:sp>
        <p:nvSpPr>
          <p:cNvPr id="4" name="Slide Number Placeholder 3"/>
          <p:cNvSpPr>
            <a:spLocks noGrp="1"/>
          </p:cNvSpPr>
          <p:nvPr>
            <p:ph type="sldNum" sz="quarter" idx="5"/>
          </p:nvPr>
        </p:nvSpPr>
        <p:spPr/>
        <p:txBody>
          <a:bodyPr/>
          <a:lstStyle/>
          <a:p>
            <a:fld id="{FEE8EEF8-E073-4988-AA69-C13AF72C420A}" type="slidenum">
              <a:rPr lang="en-US" smtClean="0"/>
              <a:t>6</a:t>
            </a:fld>
            <a:endParaRPr lang="en-US"/>
          </a:p>
        </p:txBody>
      </p:sp>
    </p:spTree>
    <p:extLst>
      <p:ext uri="{BB962C8B-B14F-4D97-AF65-F5344CB8AC3E}">
        <p14:creationId xmlns:p14="http://schemas.microsoft.com/office/powerpoint/2010/main" val="7380709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The employers recruit new staff for boosting the productivity of the business and then new relationships between them have been started. The managing and maintenance of these relationships are very essential to get success in the business in the future. Employees are directly linked with the business entity and they are not recognised as independent contractors. They play vital duties for a limited time span at the specified location. The degree of close relationships will rely on the attitudes and personalities of both employer and employee </a:t>
            </a:r>
            <a:r>
              <a:rPr lang="en-US" sz="1800" dirty="0">
                <a:effectLst/>
                <a:latin typeface="Times New Roman" panose="02020603050405020304" pitchFamily="18" charset="0"/>
                <a:ea typeface="Arial" panose="020B0604020202020204" pitchFamily="34" charset="0"/>
                <a:cs typeface="Verdana" panose="020B0604030504040204" pitchFamily="34" charset="0"/>
              </a:rPr>
              <a:t>(Schreiner, 2019)</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 Multiple employers elect to keep their workers at a particular distance. Several kinds of relationships have been outlined in the following section;</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Mutual relationship-</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 The employee-employer connection can be mutual reliance. The employer depends upon the performance of the employee for running the business functions successfully and smoothly. In turn, the employee will be getting paid to provide financial support to the families. </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The setting of bonding over time- </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Sometimes, the relationship between the owner and employees has been developed over time. Employers can encourage relationships by interacting clearly with their staff about their interests, lives, learning criteria and others. Similarly, the staff can boost their connections by sharing different information about various aspects openly with the employers. </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Set relationship boundaries- </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The particular type of relationship usually varies from business to business, boundaries occur at every company. The employer needs to create specific boundaries to incorporate fairness and effective connections in the workplace </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(Mowbray </a:t>
            </a:r>
            <a:r>
              <a:rPr lang="en-GB" sz="1800" i="1"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et al.,</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2021)</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 </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endParaRPr lang="en-IN" dirty="0"/>
          </a:p>
        </p:txBody>
      </p:sp>
      <p:sp>
        <p:nvSpPr>
          <p:cNvPr id="4" name="Slide Number Placeholder 3"/>
          <p:cNvSpPr>
            <a:spLocks noGrp="1"/>
          </p:cNvSpPr>
          <p:nvPr>
            <p:ph type="sldNum" sz="quarter" idx="5"/>
          </p:nvPr>
        </p:nvSpPr>
        <p:spPr/>
        <p:txBody>
          <a:bodyPr/>
          <a:lstStyle/>
          <a:p>
            <a:fld id="{FEE8EEF8-E073-4988-AA69-C13AF72C420A}" type="slidenum">
              <a:rPr lang="en-US" smtClean="0"/>
              <a:t>7</a:t>
            </a:fld>
            <a:endParaRPr lang="en-US"/>
          </a:p>
        </p:txBody>
      </p:sp>
    </p:spTree>
    <p:extLst>
      <p:ext uri="{BB962C8B-B14F-4D97-AF65-F5344CB8AC3E}">
        <p14:creationId xmlns:p14="http://schemas.microsoft.com/office/powerpoint/2010/main" val="303444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There are multiple factors that provide the typical impacts on building relationships between the employees and employer in the enterprise. These crucial elements are discussed in the following section. </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Be authentic- </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Employers</a:t>
            </a: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 </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need to</a:t>
            </a: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 </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use authentic</a:t>
            </a: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 </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and smart strategies to</a:t>
            </a: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 </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create safe and pleasant working conditions for building good relationships. Due to this, the employees can perform their job roles as per the expectations of the business. A concrete foundation is required in the relationship between business owners and professionals. For instance, the HRM of Morrisons ensures a safe work culture for the staff to boost their performance and continue their practice in an effective manner</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(Alves </a:t>
            </a:r>
            <a:r>
              <a:rPr lang="en-GB" sz="1800" i="1"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et al.,</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2020)</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 </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200000"/>
              </a:lnSpc>
            </a:pP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Offer adequate training- </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Employees can be successful</a:t>
            </a: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 </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in the workplace by getting an adequate level of training and a development program. The relationships can be improved by incorporating a training program. </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It is important to improve efficiencies of the employees that is beneficial for scaling up the entire productivity of the company. The organisational training can surge the potential of the overall team and can navigate the skills gap of the staff. With the assistance of the training session, the business person can cope with the obstacles due to digital transformation in the workplace</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(Mowbray </a:t>
            </a:r>
            <a:r>
              <a:rPr lang="en-GB" sz="1800" i="1"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et al.,</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2021)</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In this way, positive relationships have been set up in the working environment among the employees. example, JD Sports Plc serves a proper training program to the employees to upgrade their professional and personal skills in a constructive manner.</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200000"/>
              </a:lnSpc>
            </a:pPr>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Create clear expectations</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The employee/ employer relationship can be enhanced if the productivity of the staff is in the upswing condition. The employers expect some minimal expectations from the employees to opt for the business functions successfully. It can be accomplished by providing personalised training to the staff and constant feedback to them to improve their performance. </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endParaRPr lang="en-IN" dirty="0"/>
          </a:p>
        </p:txBody>
      </p:sp>
      <p:sp>
        <p:nvSpPr>
          <p:cNvPr id="4" name="Slide Number Placeholder 3"/>
          <p:cNvSpPr>
            <a:spLocks noGrp="1"/>
          </p:cNvSpPr>
          <p:nvPr>
            <p:ph type="sldNum" sz="quarter" idx="5"/>
          </p:nvPr>
        </p:nvSpPr>
        <p:spPr/>
        <p:txBody>
          <a:bodyPr/>
          <a:lstStyle/>
          <a:p>
            <a:fld id="{FEE8EEF8-E073-4988-AA69-C13AF72C420A}" type="slidenum">
              <a:rPr lang="en-US" smtClean="0"/>
              <a:t>8</a:t>
            </a:fld>
            <a:endParaRPr lang="en-US"/>
          </a:p>
        </p:txBody>
      </p:sp>
    </p:spTree>
    <p:extLst>
      <p:ext uri="{BB962C8B-B14F-4D97-AF65-F5344CB8AC3E}">
        <p14:creationId xmlns:p14="http://schemas.microsoft.com/office/powerpoint/2010/main" val="32861579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Positive employee/employer relationships can be built in both directions by maintaining flexibility. I as a business professional, have realised that one of the significant elements is flexibility. A healthy relationship and work-life balance both are crucial to attain employee retention and satisfaction. It can be achieved with the help of flexibility such as time off, shifts, hours, remote work, and adapting quality to unexpected circumstances and emergencies. It is essential to meet the demands and targets of both workers and employers in the business environment </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a:t>
            </a:r>
            <a:r>
              <a:rPr lang="en-GB" sz="1800" dirty="0" err="1">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Tzenios</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2019)</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 </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endParaRPr lang="en-IN" dirty="0"/>
          </a:p>
        </p:txBody>
      </p:sp>
      <p:sp>
        <p:nvSpPr>
          <p:cNvPr id="4" name="Slide Number Placeholder 3"/>
          <p:cNvSpPr>
            <a:spLocks noGrp="1"/>
          </p:cNvSpPr>
          <p:nvPr>
            <p:ph type="sldNum" sz="quarter" idx="5"/>
          </p:nvPr>
        </p:nvSpPr>
        <p:spPr/>
        <p:txBody>
          <a:bodyPr/>
          <a:lstStyle/>
          <a:p>
            <a:fld id="{FEE8EEF8-E073-4988-AA69-C13AF72C420A}" type="slidenum">
              <a:rPr lang="en-US" smtClean="0"/>
              <a:t>9</a:t>
            </a:fld>
            <a:endParaRPr lang="en-US"/>
          </a:p>
        </p:txBody>
      </p:sp>
    </p:spTree>
    <p:extLst>
      <p:ext uri="{BB962C8B-B14F-4D97-AF65-F5344CB8AC3E}">
        <p14:creationId xmlns:p14="http://schemas.microsoft.com/office/powerpoint/2010/main" val="2995436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200000"/>
              </a:lnSpc>
              <a:spcBef>
                <a:spcPts val="0"/>
              </a:spcBef>
              <a:spcAft>
                <a:spcPts val="800"/>
              </a:spcAft>
              <a:buClrTx/>
              <a:buSzTx/>
              <a:buFontTx/>
              <a:buNone/>
              <a:tabLst/>
              <a:defRPr/>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The respective context has shed light on the essential practice such as managing the workforce in the business entity. The HR team of the company takes an indispensable part in managing the employees in a suitable way for achieving success. The study has elevated the primary roles of the human resource department of the enterprise. The functioning areas and values of this profession have been highlighted in the context. In addition to this, the profession map has been illustrated here. Moreover, the factors for creating a healthy relationship between the business and employees have been outlined here. Furthermore, the context has highlighted the personal experience for building effective relationships between owner/employee in the working area. </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marL="0" marR="0" algn="just">
              <a:lnSpc>
                <a:spcPct val="200000"/>
              </a:lnSpc>
              <a:spcBef>
                <a:spcPts val="0"/>
              </a:spcBef>
              <a:spcAft>
                <a:spcPts val="800"/>
              </a:spcAft>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EE8EEF8-E073-4988-AA69-C13AF72C420A}" type="slidenum">
              <a:rPr lang="en-US" smtClean="0"/>
              <a:t>10</a:t>
            </a:fld>
            <a:endParaRPr lang="en-US"/>
          </a:p>
        </p:txBody>
      </p:sp>
    </p:spTree>
    <p:extLst>
      <p:ext uri="{BB962C8B-B14F-4D97-AF65-F5344CB8AC3E}">
        <p14:creationId xmlns:p14="http://schemas.microsoft.com/office/powerpoint/2010/main" val="40641310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Alves, P., Santos, V., Reis, I., </a:t>
            </a:r>
            <a:r>
              <a:rPr lang="en-GB" sz="1800" dirty="0" err="1">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Martinho</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F., </a:t>
            </a:r>
            <a:r>
              <a:rPr lang="en-GB" sz="1800" dirty="0" err="1">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Martinho</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D., Correia Sampaio, M., José Sousa, M. and Au-Yong-Oliveira, M., (2020). Strategic talent management: The impact of employer branding on the affective commitment of employees. </a:t>
            </a:r>
            <a:r>
              <a:rPr lang="en-IN" sz="1800" i="1" dirty="0">
                <a:effectLst/>
                <a:latin typeface="Times New Roman" panose="02020603050405020304" pitchFamily="18" charset="0"/>
                <a:ea typeface="Times New Roman" panose="02020603050405020304" pitchFamily="18" charset="0"/>
                <a:cs typeface="Verdana" panose="020B0604030504040204" pitchFamily="34" charset="0"/>
              </a:rPr>
              <a:t>Sustainability</a:t>
            </a:r>
            <a:r>
              <a:rPr lang="en-IN" sz="1800" dirty="0">
                <a:effectLst/>
                <a:latin typeface="Times New Roman" panose="02020603050405020304" pitchFamily="18" charset="0"/>
                <a:ea typeface="Times New Roman" panose="02020603050405020304" pitchFamily="18" charset="0"/>
                <a:cs typeface="Verdana" panose="020B0604030504040204" pitchFamily="34" charset="0"/>
              </a:rPr>
              <a:t>, </a:t>
            </a:r>
            <a:r>
              <a:rPr lang="en-IN" sz="1800" i="1" dirty="0">
                <a:effectLst/>
                <a:latin typeface="Times New Roman" panose="02020603050405020304" pitchFamily="18" charset="0"/>
                <a:ea typeface="Times New Roman" panose="02020603050405020304" pitchFamily="18" charset="0"/>
                <a:cs typeface="Verdana" panose="020B0604030504040204" pitchFamily="34" charset="0"/>
              </a:rPr>
              <a:t>12</a:t>
            </a:r>
            <a:r>
              <a:rPr lang="en-IN" sz="1800" dirty="0">
                <a:effectLst/>
                <a:latin typeface="Times New Roman" panose="02020603050405020304" pitchFamily="18" charset="0"/>
                <a:ea typeface="Times New Roman" panose="02020603050405020304" pitchFamily="18" charset="0"/>
                <a:cs typeface="Verdana" panose="020B0604030504040204" pitchFamily="34" charset="0"/>
              </a:rPr>
              <a:t>(23).</a:t>
            </a:r>
          </a:p>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Fenech, R., </a:t>
            </a:r>
            <a:r>
              <a:rPr lang="en-GB" sz="1800" dirty="0" err="1">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Baguant</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P. and Ivanov, D., (2019). The changing role of human resource management in an era of digital transformation. </a:t>
            </a:r>
            <a:r>
              <a:rPr lang="en-GB" sz="1800" i="1"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Journal of Management Information &amp; Decision Sciences</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a:t>
            </a:r>
            <a:r>
              <a:rPr lang="en-GB" sz="1800" i="1"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22</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(2).</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Herrera, J. and de las Heras-Rosas, C., (2020). Corporate social responsibility and human resource management: Towards sustainable business organizations. </a:t>
            </a:r>
            <a:r>
              <a:rPr lang="en-GB" sz="1800" i="1"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Sustainability</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a:t>
            </a:r>
            <a:r>
              <a:rPr lang="en-GB" sz="1800" i="1"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12</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(3).</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Hunter-Hill, M., (2019). Strategies to Develop Core Behaviours through Psychometrics &amp; Coaching: A Profession Mapping Exercise.: Professional Development Workshop (PDW).</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Luu, T.T., (2020). Discretionary HR practices and employee well-being: The roles of job crafting and abusive supervision. </a:t>
            </a:r>
            <a:r>
              <a:rPr lang="en-GB" sz="1800" i="1"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Personnel Review</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a:t>
            </a:r>
            <a:r>
              <a:rPr lang="en-GB" sz="1800" i="1"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49</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(1).</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Mowbray, P.K., Wilkinson, A. and </a:t>
            </a:r>
            <a:r>
              <a:rPr lang="en-GB" sz="1800" dirty="0" err="1">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Tse</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H.H., (2021). High-performance work systems and employee voice behaviour: An integrated model and research agenda. </a:t>
            </a:r>
            <a:r>
              <a:rPr lang="en-IN" sz="1800" i="1" dirty="0">
                <a:effectLst/>
                <a:latin typeface="Times New Roman" panose="02020603050405020304" pitchFamily="18" charset="0"/>
                <a:ea typeface="Times New Roman" panose="02020603050405020304" pitchFamily="18" charset="0"/>
                <a:cs typeface="Verdana" panose="020B0604030504040204" pitchFamily="34" charset="0"/>
              </a:rPr>
              <a:t>Personnel Review</a:t>
            </a:r>
            <a:r>
              <a:rPr lang="en-IN" sz="1800" dirty="0">
                <a:effectLst/>
                <a:latin typeface="Times New Roman" panose="02020603050405020304" pitchFamily="18" charset="0"/>
                <a:ea typeface="Times New Roman" panose="02020603050405020304" pitchFamily="18" charset="0"/>
                <a:cs typeface="Verdana" panose="020B0604030504040204" pitchFamily="34" charset="0"/>
              </a:rPr>
              <a:t>, </a:t>
            </a:r>
            <a:r>
              <a:rPr lang="en-IN" sz="1800" i="1" dirty="0">
                <a:effectLst/>
                <a:latin typeface="Times New Roman" panose="02020603050405020304" pitchFamily="18" charset="0"/>
                <a:ea typeface="Times New Roman" panose="02020603050405020304" pitchFamily="18" charset="0"/>
                <a:cs typeface="Verdana" panose="020B0604030504040204" pitchFamily="34" charset="0"/>
              </a:rPr>
              <a:t>50</a:t>
            </a:r>
            <a:r>
              <a:rPr lang="en-IN" sz="1800" dirty="0">
                <a:effectLst/>
                <a:latin typeface="Times New Roman" panose="02020603050405020304" pitchFamily="18" charset="0"/>
                <a:ea typeface="Times New Roman" panose="02020603050405020304" pitchFamily="18" charset="0"/>
                <a:cs typeface="Verdana" panose="020B0604030504040204" pitchFamily="34" charset="0"/>
              </a:rPr>
              <a:t>(6).</a:t>
            </a:r>
          </a:p>
          <a:p>
            <a:pPr algn="just">
              <a:lnSpc>
                <a:spcPct val="200000"/>
              </a:lnSpc>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Schreiner, E., (2019). What Is an Employer-Employee Relationship?. [Online] Available at: https://smallbusiness.chron.com/employee-relationship-management-709.html [Accessed 12 June 2023].</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Tzenios</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N., (2019). The Impact of Health Literacy on Employee Productivity: An Empirical Investigation. </a:t>
            </a:r>
            <a:r>
              <a:rPr lang="en-IN" sz="1800" i="1" dirty="0">
                <a:effectLst/>
                <a:latin typeface="Times New Roman" panose="02020603050405020304" pitchFamily="18" charset="0"/>
                <a:ea typeface="Times New Roman" panose="02020603050405020304" pitchFamily="18" charset="0"/>
                <a:cs typeface="Verdana" panose="020B0604030504040204" pitchFamily="34" charset="0"/>
              </a:rPr>
              <a:t>Empirical Quests for Management Essences</a:t>
            </a:r>
            <a:r>
              <a:rPr lang="en-IN" sz="1800" dirty="0">
                <a:effectLst/>
                <a:latin typeface="Times New Roman" panose="02020603050405020304" pitchFamily="18" charset="0"/>
                <a:ea typeface="Times New Roman" panose="02020603050405020304" pitchFamily="18" charset="0"/>
                <a:cs typeface="Verdana" panose="020B0604030504040204" pitchFamily="34" charset="0"/>
              </a:rPr>
              <a:t>, </a:t>
            </a:r>
            <a:r>
              <a:rPr lang="en-IN" sz="1800" i="1" dirty="0">
                <a:effectLst/>
                <a:latin typeface="Times New Roman" panose="02020603050405020304" pitchFamily="18" charset="0"/>
                <a:ea typeface="Times New Roman" panose="02020603050405020304" pitchFamily="18" charset="0"/>
                <a:cs typeface="Verdana" panose="020B0604030504040204" pitchFamily="34" charset="0"/>
              </a:rPr>
              <a:t>3</a:t>
            </a:r>
            <a:r>
              <a:rPr lang="en-IN" sz="1800" dirty="0">
                <a:effectLst/>
                <a:latin typeface="Times New Roman" panose="02020603050405020304" pitchFamily="18" charset="0"/>
                <a:ea typeface="Times New Roman" panose="02020603050405020304" pitchFamily="18" charset="0"/>
                <a:cs typeface="Verdana" panose="020B0604030504040204" pitchFamily="34" charset="0"/>
              </a:rPr>
              <a:t>(1).</a:t>
            </a:r>
          </a:p>
          <a:p>
            <a:endParaRPr lang="en-US" dirty="0"/>
          </a:p>
        </p:txBody>
      </p:sp>
      <p:sp>
        <p:nvSpPr>
          <p:cNvPr id="4" name="Slide Number Placeholder 3"/>
          <p:cNvSpPr>
            <a:spLocks noGrp="1"/>
          </p:cNvSpPr>
          <p:nvPr>
            <p:ph type="sldNum" sz="quarter" idx="10"/>
          </p:nvPr>
        </p:nvSpPr>
        <p:spPr/>
        <p:txBody>
          <a:bodyPr/>
          <a:lstStyle/>
          <a:p>
            <a:fld id="{FEE8EEF8-E073-4988-AA69-C13AF72C420A}" type="slidenum">
              <a:rPr lang="en-US" smtClean="0"/>
              <a:t>11</a:t>
            </a:fld>
            <a:endParaRPr lang="en-US"/>
          </a:p>
        </p:txBody>
      </p:sp>
    </p:spTree>
    <p:extLst>
      <p:ext uri="{BB962C8B-B14F-4D97-AF65-F5344CB8AC3E}">
        <p14:creationId xmlns:p14="http://schemas.microsoft.com/office/powerpoint/2010/main" val="101717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7B39C-02CF-2B7C-BA61-FFDD5CFAC7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D5F93E2-7B46-A2EE-64AE-E886133B08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2908D6D-69C8-CA39-5D28-169351B9CCAC}"/>
              </a:ext>
            </a:extLst>
          </p:cNvPr>
          <p:cNvSpPr>
            <a:spLocks noGrp="1"/>
          </p:cNvSpPr>
          <p:nvPr>
            <p:ph type="dt" sz="half" idx="10"/>
          </p:nvPr>
        </p:nvSpPr>
        <p:spPr/>
        <p:txBody>
          <a:bodyPr/>
          <a:lstStyle/>
          <a:p>
            <a:fld id="{EC1EADD9-044E-4C37-A6C8-8792F57A8D62}" type="datetimeFigureOut">
              <a:rPr lang="en-US" smtClean="0"/>
              <a:t>6/24/2023</a:t>
            </a:fld>
            <a:endParaRPr lang="en-US"/>
          </a:p>
        </p:txBody>
      </p:sp>
      <p:sp>
        <p:nvSpPr>
          <p:cNvPr id="5" name="Footer Placeholder 4">
            <a:extLst>
              <a:ext uri="{FF2B5EF4-FFF2-40B4-BE49-F238E27FC236}">
                <a16:creationId xmlns:a16="http://schemas.microsoft.com/office/drawing/2014/main" id="{75658645-C916-EE62-B7DC-888DA21B5A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432C2C-D9AF-9825-2F27-AA0594A53712}"/>
              </a:ext>
            </a:extLst>
          </p:cNvPr>
          <p:cNvSpPr>
            <a:spLocks noGrp="1"/>
          </p:cNvSpPr>
          <p:nvPr>
            <p:ph type="sldNum" sz="quarter" idx="12"/>
          </p:nvPr>
        </p:nvSpPr>
        <p:spPr/>
        <p:txBody>
          <a:bodyPr/>
          <a:lstStyle/>
          <a:p>
            <a:fld id="{286FF81C-234D-4E68-AF92-92DB260DD1BE}" type="slidenum">
              <a:rPr lang="en-US" smtClean="0"/>
              <a:t>‹#›</a:t>
            </a:fld>
            <a:endParaRPr lang="en-US"/>
          </a:p>
        </p:txBody>
      </p:sp>
    </p:spTree>
    <p:extLst>
      <p:ext uri="{BB962C8B-B14F-4D97-AF65-F5344CB8AC3E}">
        <p14:creationId xmlns:p14="http://schemas.microsoft.com/office/powerpoint/2010/main" val="3618576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D80B4-7F54-FAD9-9CB3-45955BAA553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A1FB3C-1425-B1EC-FED2-B269F6E9C4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62AE93-D1E9-2B45-9D06-CD6C6F357501}"/>
              </a:ext>
            </a:extLst>
          </p:cNvPr>
          <p:cNvSpPr>
            <a:spLocks noGrp="1"/>
          </p:cNvSpPr>
          <p:nvPr>
            <p:ph type="dt" sz="half" idx="10"/>
          </p:nvPr>
        </p:nvSpPr>
        <p:spPr/>
        <p:txBody>
          <a:bodyPr/>
          <a:lstStyle/>
          <a:p>
            <a:fld id="{EC1EADD9-044E-4C37-A6C8-8792F57A8D62}" type="datetimeFigureOut">
              <a:rPr lang="en-US" smtClean="0"/>
              <a:t>6/24/2023</a:t>
            </a:fld>
            <a:endParaRPr lang="en-US"/>
          </a:p>
        </p:txBody>
      </p:sp>
      <p:sp>
        <p:nvSpPr>
          <p:cNvPr id="5" name="Footer Placeholder 4">
            <a:extLst>
              <a:ext uri="{FF2B5EF4-FFF2-40B4-BE49-F238E27FC236}">
                <a16:creationId xmlns:a16="http://schemas.microsoft.com/office/drawing/2014/main" id="{064FD643-8553-4836-E481-41A6D72F55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9B016C-9636-1512-984B-C66D8EC6D0BC}"/>
              </a:ext>
            </a:extLst>
          </p:cNvPr>
          <p:cNvSpPr>
            <a:spLocks noGrp="1"/>
          </p:cNvSpPr>
          <p:nvPr>
            <p:ph type="sldNum" sz="quarter" idx="12"/>
          </p:nvPr>
        </p:nvSpPr>
        <p:spPr/>
        <p:txBody>
          <a:bodyPr/>
          <a:lstStyle/>
          <a:p>
            <a:fld id="{286FF81C-234D-4E68-AF92-92DB260DD1BE}" type="slidenum">
              <a:rPr lang="en-US" smtClean="0"/>
              <a:t>‹#›</a:t>
            </a:fld>
            <a:endParaRPr lang="en-US"/>
          </a:p>
        </p:txBody>
      </p:sp>
    </p:spTree>
    <p:extLst>
      <p:ext uri="{BB962C8B-B14F-4D97-AF65-F5344CB8AC3E}">
        <p14:creationId xmlns:p14="http://schemas.microsoft.com/office/powerpoint/2010/main" val="418891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CEFD1-E578-2939-C219-4FD1B7C5A0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EFEE1E1-3036-7BAA-68A5-FDE19EC636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1DF25A-D2AD-10FD-35C8-766ADCC1A863}"/>
              </a:ext>
            </a:extLst>
          </p:cNvPr>
          <p:cNvSpPr>
            <a:spLocks noGrp="1"/>
          </p:cNvSpPr>
          <p:nvPr>
            <p:ph type="dt" sz="half" idx="10"/>
          </p:nvPr>
        </p:nvSpPr>
        <p:spPr/>
        <p:txBody>
          <a:bodyPr/>
          <a:lstStyle/>
          <a:p>
            <a:fld id="{EC1EADD9-044E-4C37-A6C8-8792F57A8D62}" type="datetimeFigureOut">
              <a:rPr lang="en-US" smtClean="0"/>
              <a:t>6/24/2023</a:t>
            </a:fld>
            <a:endParaRPr lang="en-US"/>
          </a:p>
        </p:txBody>
      </p:sp>
      <p:sp>
        <p:nvSpPr>
          <p:cNvPr id="5" name="Footer Placeholder 4">
            <a:extLst>
              <a:ext uri="{FF2B5EF4-FFF2-40B4-BE49-F238E27FC236}">
                <a16:creationId xmlns:a16="http://schemas.microsoft.com/office/drawing/2014/main" id="{65C912EA-8079-C2F9-FF1B-3F6CA939AF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F376F2-145F-B682-3DD2-58B06E242214}"/>
              </a:ext>
            </a:extLst>
          </p:cNvPr>
          <p:cNvSpPr>
            <a:spLocks noGrp="1"/>
          </p:cNvSpPr>
          <p:nvPr>
            <p:ph type="sldNum" sz="quarter" idx="12"/>
          </p:nvPr>
        </p:nvSpPr>
        <p:spPr/>
        <p:txBody>
          <a:bodyPr/>
          <a:lstStyle/>
          <a:p>
            <a:fld id="{286FF81C-234D-4E68-AF92-92DB260DD1BE}" type="slidenum">
              <a:rPr lang="en-US" smtClean="0"/>
              <a:t>‹#›</a:t>
            </a:fld>
            <a:endParaRPr lang="en-US"/>
          </a:p>
        </p:txBody>
      </p:sp>
    </p:spTree>
    <p:extLst>
      <p:ext uri="{BB962C8B-B14F-4D97-AF65-F5344CB8AC3E}">
        <p14:creationId xmlns:p14="http://schemas.microsoft.com/office/powerpoint/2010/main" val="2380036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68035-624F-75F4-F658-7539BBEC6E6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CA0288F-C4E4-D776-708B-B2E478692D4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C5D4D50-17C2-D303-3B06-41C19003C8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ADE34AA-E0E0-254C-2B04-2BE88360305C}"/>
              </a:ext>
            </a:extLst>
          </p:cNvPr>
          <p:cNvSpPr>
            <a:spLocks noGrp="1"/>
          </p:cNvSpPr>
          <p:nvPr>
            <p:ph type="dt" sz="half" idx="10"/>
          </p:nvPr>
        </p:nvSpPr>
        <p:spPr/>
        <p:txBody>
          <a:bodyPr/>
          <a:lstStyle/>
          <a:p>
            <a:fld id="{EC1EADD9-044E-4C37-A6C8-8792F57A8D62}" type="datetimeFigureOut">
              <a:rPr lang="en-US" smtClean="0"/>
              <a:t>6/24/2023</a:t>
            </a:fld>
            <a:endParaRPr lang="en-US"/>
          </a:p>
        </p:txBody>
      </p:sp>
      <p:sp>
        <p:nvSpPr>
          <p:cNvPr id="6" name="Footer Placeholder 5">
            <a:extLst>
              <a:ext uri="{FF2B5EF4-FFF2-40B4-BE49-F238E27FC236}">
                <a16:creationId xmlns:a16="http://schemas.microsoft.com/office/drawing/2014/main" id="{21A23183-382E-C1D4-CB8A-F9CEEF28C6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335ED5-CBB4-3F33-EEDD-61A38AEB4208}"/>
              </a:ext>
            </a:extLst>
          </p:cNvPr>
          <p:cNvSpPr>
            <a:spLocks noGrp="1"/>
          </p:cNvSpPr>
          <p:nvPr>
            <p:ph type="sldNum" sz="quarter" idx="12"/>
          </p:nvPr>
        </p:nvSpPr>
        <p:spPr/>
        <p:txBody>
          <a:bodyPr/>
          <a:lstStyle/>
          <a:p>
            <a:fld id="{286FF81C-234D-4E68-AF92-92DB260DD1BE}" type="slidenum">
              <a:rPr lang="en-US" smtClean="0"/>
              <a:t>‹#›</a:t>
            </a:fld>
            <a:endParaRPr lang="en-US"/>
          </a:p>
        </p:txBody>
      </p:sp>
    </p:spTree>
    <p:extLst>
      <p:ext uri="{BB962C8B-B14F-4D97-AF65-F5344CB8AC3E}">
        <p14:creationId xmlns:p14="http://schemas.microsoft.com/office/powerpoint/2010/main" val="2596943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9559D-8818-D0E3-F953-B1F8DD8EEF0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AF217C0-2DE6-81D6-116E-2645E71F92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7C3D55-3AF9-C37B-5B99-DEB0494BF3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128AA67-58A5-8640-D8CE-FCE069ED85E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131AAE-D35C-EEE8-4153-D2EB7CA87C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5F9E5F2-3456-FD87-A36F-CD4DC8D5DD17}"/>
              </a:ext>
            </a:extLst>
          </p:cNvPr>
          <p:cNvSpPr>
            <a:spLocks noGrp="1"/>
          </p:cNvSpPr>
          <p:nvPr>
            <p:ph type="dt" sz="half" idx="10"/>
          </p:nvPr>
        </p:nvSpPr>
        <p:spPr/>
        <p:txBody>
          <a:bodyPr/>
          <a:lstStyle/>
          <a:p>
            <a:fld id="{EC1EADD9-044E-4C37-A6C8-8792F57A8D62}" type="datetimeFigureOut">
              <a:rPr lang="en-US" smtClean="0"/>
              <a:t>6/24/2023</a:t>
            </a:fld>
            <a:endParaRPr lang="en-US"/>
          </a:p>
        </p:txBody>
      </p:sp>
      <p:sp>
        <p:nvSpPr>
          <p:cNvPr id="8" name="Footer Placeholder 7">
            <a:extLst>
              <a:ext uri="{FF2B5EF4-FFF2-40B4-BE49-F238E27FC236}">
                <a16:creationId xmlns:a16="http://schemas.microsoft.com/office/drawing/2014/main" id="{DE9B6EA0-EEA8-299C-9123-AF3F036284D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87C4392-AF6F-4034-E650-B43D55628601}"/>
              </a:ext>
            </a:extLst>
          </p:cNvPr>
          <p:cNvSpPr>
            <a:spLocks noGrp="1"/>
          </p:cNvSpPr>
          <p:nvPr>
            <p:ph type="sldNum" sz="quarter" idx="12"/>
          </p:nvPr>
        </p:nvSpPr>
        <p:spPr/>
        <p:txBody>
          <a:bodyPr/>
          <a:lstStyle/>
          <a:p>
            <a:fld id="{286FF81C-234D-4E68-AF92-92DB260DD1BE}" type="slidenum">
              <a:rPr lang="en-US" smtClean="0"/>
              <a:t>‹#›</a:t>
            </a:fld>
            <a:endParaRPr lang="en-US"/>
          </a:p>
        </p:txBody>
      </p:sp>
    </p:spTree>
    <p:extLst>
      <p:ext uri="{BB962C8B-B14F-4D97-AF65-F5344CB8AC3E}">
        <p14:creationId xmlns:p14="http://schemas.microsoft.com/office/powerpoint/2010/main" val="1920019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831AE-4550-16C2-76BA-6706E6553D3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CEDF46F-97D2-C105-8614-290FE0D66CD8}"/>
              </a:ext>
            </a:extLst>
          </p:cNvPr>
          <p:cNvSpPr>
            <a:spLocks noGrp="1"/>
          </p:cNvSpPr>
          <p:nvPr>
            <p:ph type="dt" sz="half" idx="10"/>
          </p:nvPr>
        </p:nvSpPr>
        <p:spPr/>
        <p:txBody>
          <a:bodyPr/>
          <a:lstStyle/>
          <a:p>
            <a:fld id="{EC1EADD9-044E-4C37-A6C8-8792F57A8D62}" type="datetimeFigureOut">
              <a:rPr lang="en-US" smtClean="0"/>
              <a:t>6/24/2023</a:t>
            </a:fld>
            <a:endParaRPr lang="en-US"/>
          </a:p>
        </p:txBody>
      </p:sp>
      <p:sp>
        <p:nvSpPr>
          <p:cNvPr id="4" name="Footer Placeholder 3">
            <a:extLst>
              <a:ext uri="{FF2B5EF4-FFF2-40B4-BE49-F238E27FC236}">
                <a16:creationId xmlns:a16="http://schemas.microsoft.com/office/drawing/2014/main" id="{77893E05-EF83-53DF-1CFB-9E463B96AAB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1AF410-0DD6-54F1-9543-638C46501960}"/>
              </a:ext>
            </a:extLst>
          </p:cNvPr>
          <p:cNvSpPr>
            <a:spLocks noGrp="1"/>
          </p:cNvSpPr>
          <p:nvPr>
            <p:ph type="sldNum" sz="quarter" idx="12"/>
          </p:nvPr>
        </p:nvSpPr>
        <p:spPr/>
        <p:txBody>
          <a:bodyPr/>
          <a:lstStyle/>
          <a:p>
            <a:fld id="{286FF81C-234D-4E68-AF92-92DB260DD1BE}" type="slidenum">
              <a:rPr lang="en-US" smtClean="0"/>
              <a:t>‹#›</a:t>
            </a:fld>
            <a:endParaRPr lang="en-US"/>
          </a:p>
        </p:txBody>
      </p:sp>
    </p:spTree>
    <p:extLst>
      <p:ext uri="{BB962C8B-B14F-4D97-AF65-F5344CB8AC3E}">
        <p14:creationId xmlns:p14="http://schemas.microsoft.com/office/powerpoint/2010/main" val="4200530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8EB731-256F-1672-E638-B6C6C4BE6442}"/>
              </a:ext>
            </a:extLst>
          </p:cNvPr>
          <p:cNvSpPr>
            <a:spLocks noGrp="1"/>
          </p:cNvSpPr>
          <p:nvPr>
            <p:ph type="dt" sz="half" idx="10"/>
          </p:nvPr>
        </p:nvSpPr>
        <p:spPr/>
        <p:txBody>
          <a:bodyPr/>
          <a:lstStyle/>
          <a:p>
            <a:fld id="{EC1EADD9-044E-4C37-A6C8-8792F57A8D62}" type="datetimeFigureOut">
              <a:rPr lang="en-US" smtClean="0"/>
              <a:t>6/24/2023</a:t>
            </a:fld>
            <a:endParaRPr lang="en-US"/>
          </a:p>
        </p:txBody>
      </p:sp>
      <p:sp>
        <p:nvSpPr>
          <p:cNvPr id="3" name="Footer Placeholder 2">
            <a:extLst>
              <a:ext uri="{FF2B5EF4-FFF2-40B4-BE49-F238E27FC236}">
                <a16:creationId xmlns:a16="http://schemas.microsoft.com/office/drawing/2014/main" id="{D588FF96-E6ED-D57E-0C71-50A2C9E565F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028D780-3694-032C-E7ED-D70AC03ECEB2}"/>
              </a:ext>
            </a:extLst>
          </p:cNvPr>
          <p:cNvSpPr>
            <a:spLocks noGrp="1"/>
          </p:cNvSpPr>
          <p:nvPr>
            <p:ph type="sldNum" sz="quarter" idx="12"/>
          </p:nvPr>
        </p:nvSpPr>
        <p:spPr/>
        <p:txBody>
          <a:bodyPr/>
          <a:lstStyle/>
          <a:p>
            <a:fld id="{286FF81C-234D-4E68-AF92-92DB260DD1BE}" type="slidenum">
              <a:rPr lang="en-US" smtClean="0"/>
              <a:t>‹#›</a:t>
            </a:fld>
            <a:endParaRPr lang="en-US"/>
          </a:p>
        </p:txBody>
      </p:sp>
    </p:spTree>
    <p:extLst>
      <p:ext uri="{BB962C8B-B14F-4D97-AF65-F5344CB8AC3E}">
        <p14:creationId xmlns:p14="http://schemas.microsoft.com/office/powerpoint/2010/main" val="787575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22441-397B-23FC-4CF5-227AC90188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4D50DBB-1DBF-4DBB-788B-9768B06AEA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3267305-F032-F052-A005-2DDEC19196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E7D693-3AB5-16C1-C471-4594BCE7F23C}"/>
              </a:ext>
            </a:extLst>
          </p:cNvPr>
          <p:cNvSpPr>
            <a:spLocks noGrp="1"/>
          </p:cNvSpPr>
          <p:nvPr>
            <p:ph type="dt" sz="half" idx="10"/>
          </p:nvPr>
        </p:nvSpPr>
        <p:spPr/>
        <p:txBody>
          <a:bodyPr/>
          <a:lstStyle/>
          <a:p>
            <a:fld id="{EC1EADD9-044E-4C37-A6C8-8792F57A8D62}" type="datetimeFigureOut">
              <a:rPr lang="en-US" smtClean="0"/>
              <a:t>6/24/2023</a:t>
            </a:fld>
            <a:endParaRPr lang="en-US"/>
          </a:p>
        </p:txBody>
      </p:sp>
      <p:sp>
        <p:nvSpPr>
          <p:cNvPr id="6" name="Footer Placeholder 5">
            <a:extLst>
              <a:ext uri="{FF2B5EF4-FFF2-40B4-BE49-F238E27FC236}">
                <a16:creationId xmlns:a16="http://schemas.microsoft.com/office/drawing/2014/main" id="{8D0486D5-4DE9-426D-9D46-5D1AE05486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7AD8A2-8486-3200-1815-8D9B6C60FE7E}"/>
              </a:ext>
            </a:extLst>
          </p:cNvPr>
          <p:cNvSpPr>
            <a:spLocks noGrp="1"/>
          </p:cNvSpPr>
          <p:nvPr>
            <p:ph type="sldNum" sz="quarter" idx="12"/>
          </p:nvPr>
        </p:nvSpPr>
        <p:spPr/>
        <p:txBody>
          <a:bodyPr/>
          <a:lstStyle/>
          <a:p>
            <a:fld id="{286FF81C-234D-4E68-AF92-92DB260DD1BE}" type="slidenum">
              <a:rPr lang="en-US" smtClean="0"/>
              <a:t>‹#›</a:t>
            </a:fld>
            <a:endParaRPr lang="en-US"/>
          </a:p>
        </p:txBody>
      </p:sp>
    </p:spTree>
    <p:extLst>
      <p:ext uri="{BB962C8B-B14F-4D97-AF65-F5344CB8AC3E}">
        <p14:creationId xmlns:p14="http://schemas.microsoft.com/office/powerpoint/2010/main" val="3432030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835C4-C737-B5BF-565F-B047F0D355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EFC6F3F-44DD-B5A7-B1E3-5EC02AB274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26F8E70-6589-6622-999F-22D7413022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874CB1-3A2F-DC8D-2B9F-DD5E44A47A31}"/>
              </a:ext>
            </a:extLst>
          </p:cNvPr>
          <p:cNvSpPr>
            <a:spLocks noGrp="1"/>
          </p:cNvSpPr>
          <p:nvPr>
            <p:ph type="dt" sz="half" idx="10"/>
          </p:nvPr>
        </p:nvSpPr>
        <p:spPr/>
        <p:txBody>
          <a:bodyPr/>
          <a:lstStyle/>
          <a:p>
            <a:fld id="{EC1EADD9-044E-4C37-A6C8-8792F57A8D62}" type="datetimeFigureOut">
              <a:rPr lang="en-US" smtClean="0"/>
              <a:t>6/24/2023</a:t>
            </a:fld>
            <a:endParaRPr lang="en-US"/>
          </a:p>
        </p:txBody>
      </p:sp>
      <p:sp>
        <p:nvSpPr>
          <p:cNvPr id="6" name="Footer Placeholder 5">
            <a:extLst>
              <a:ext uri="{FF2B5EF4-FFF2-40B4-BE49-F238E27FC236}">
                <a16:creationId xmlns:a16="http://schemas.microsoft.com/office/drawing/2014/main" id="{D7C5BA03-E3C9-B9D8-ECA7-C677774029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2220E4-648E-3808-3491-2D93FFC74CE4}"/>
              </a:ext>
            </a:extLst>
          </p:cNvPr>
          <p:cNvSpPr>
            <a:spLocks noGrp="1"/>
          </p:cNvSpPr>
          <p:nvPr>
            <p:ph type="sldNum" sz="quarter" idx="12"/>
          </p:nvPr>
        </p:nvSpPr>
        <p:spPr/>
        <p:txBody>
          <a:bodyPr/>
          <a:lstStyle/>
          <a:p>
            <a:fld id="{286FF81C-234D-4E68-AF92-92DB260DD1BE}" type="slidenum">
              <a:rPr lang="en-US" smtClean="0"/>
              <a:t>‹#›</a:t>
            </a:fld>
            <a:endParaRPr lang="en-US"/>
          </a:p>
        </p:txBody>
      </p:sp>
    </p:spTree>
    <p:extLst>
      <p:ext uri="{BB962C8B-B14F-4D97-AF65-F5344CB8AC3E}">
        <p14:creationId xmlns:p14="http://schemas.microsoft.com/office/powerpoint/2010/main" val="4146505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2052E-8E1E-FE5C-64A0-B5FDFC225A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44A813-3A3D-C1E7-4EF9-CF33C8A2EE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2C2E80-87AB-9FBA-E9C5-5122F05EA2C4}"/>
              </a:ext>
            </a:extLst>
          </p:cNvPr>
          <p:cNvSpPr>
            <a:spLocks noGrp="1"/>
          </p:cNvSpPr>
          <p:nvPr>
            <p:ph type="dt" sz="half" idx="10"/>
          </p:nvPr>
        </p:nvSpPr>
        <p:spPr/>
        <p:txBody>
          <a:bodyPr/>
          <a:lstStyle/>
          <a:p>
            <a:fld id="{EC1EADD9-044E-4C37-A6C8-8792F57A8D62}" type="datetimeFigureOut">
              <a:rPr lang="en-US" smtClean="0"/>
              <a:t>6/24/2023</a:t>
            </a:fld>
            <a:endParaRPr lang="en-US"/>
          </a:p>
        </p:txBody>
      </p:sp>
      <p:sp>
        <p:nvSpPr>
          <p:cNvPr id="5" name="Footer Placeholder 4">
            <a:extLst>
              <a:ext uri="{FF2B5EF4-FFF2-40B4-BE49-F238E27FC236}">
                <a16:creationId xmlns:a16="http://schemas.microsoft.com/office/drawing/2014/main" id="{B5FF7F64-8AFA-C042-B1E8-92CC277C47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33236F-7CCB-CFCE-D62B-9BC09872311B}"/>
              </a:ext>
            </a:extLst>
          </p:cNvPr>
          <p:cNvSpPr>
            <a:spLocks noGrp="1"/>
          </p:cNvSpPr>
          <p:nvPr>
            <p:ph type="sldNum" sz="quarter" idx="12"/>
          </p:nvPr>
        </p:nvSpPr>
        <p:spPr/>
        <p:txBody>
          <a:bodyPr/>
          <a:lstStyle/>
          <a:p>
            <a:fld id="{286FF81C-234D-4E68-AF92-92DB260DD1BE}" type="slidenum">
              <a:rPr lang="en-US" smtClean="0"/>
              <a:t>‹#›</a:t>
            </a:fld>
            <a:endParaRPr lang="en-US"/>
          </a:p>
        </p:txBody>
      </p:sp>
    </p:spTree>
    <p:extLst>
      <p:ext uri="{BB962C8B-B14F-4D97-AF65-F5344CB8AC3E}">
        <p14:creationId xmlns:p14="http://schemas.microsoft.com/office/powerpoint/2010/main" val="13052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E7BC21-F8BA-491B-1F33-D0CB13A6BAA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45F11F-68DD-A151-1971-D904ACF1BB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10A7CB-C61A-6CBC-76ED-E3709C7CF208}"/>
              </a:ext>
            </a:extLst>
          </p:cNvPr>
          <p:cNvSpPr>
            <a:spLocks noGrp="1"/>
          </p:cNvSpPr>
          <p:nvPr>
            <p:ph type="dt" sz="half" idx="10"/>
          </p:nvPr>
        </p:nvSpPr>
        <p:spPr/>
        <p:txBody>
          <a:bodyPr/>
          <a:lstStyle/>
          <a:p>
            <a:fld id="{EC1EADD9-044E-4C37-A6C8-8792F57A8D62}" type="datetimeFigureOut">
              <a:rPr lang="en-US" smtClean="0"/>
              <a:t>6/24/2023</a:t>
            </a:fld>
            <a:endParaRPr lang="en-US"/>
          </a:p>
        </p:txBody>
      </p:sp>
      <p:sp>
        <p:nvSpPr>
          <p:cNvPr id="5" name="Footer Placeholder 4">
            <a:extLst>
              <a:ext uri="{FF2B5EF4-FFF2-40B4-BE49-F238E27FC236}">
                <a16:creationId xmlns:a16="http://schemas.microsoft.com/office/drawing/2014/main" id="{885206B8-7179-2483-F03A-837C29FD06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B4A450-2C69-2405-7E71-510722A82AB9}"/>
              </a:ext>
            </a:extLst>
          </p:cNvPr>
          <p:cNvSpPr>
            <a:spLocks noGrp="1"/>
          </p:cNvSpPr>
          <p:nvPr>
            <p:ph type="sldNum" sz="quarter" idx="12"/>
          </p:nvPr>
        </p:nvSpPr>
        <p:spPr/>
        <p:txBody>
          <a:bodyPr/>
          <a:lstStyle/>
          <a:p>
            <a:fld id="{286FF81C-234D-4E68-AF92-92DB260DD1BE}" type="slidenum">
              <a:rPr lang="en-US" smtClean="0"/>
              <a:t>‹#›</a:t>
            </a:fld>
            <a:endParaRPr lang="en-US"/>
          </a:p>
        </p:txBody>
      </p:sp>
    </p:spTree>
    <p:extLst>
      <p:ext uri="{BB962C8B-B14F-4D97-AF65-F5344CB8AC3E}">
        <p14:creationId xmlns:p14="http://schemas.microsoft.com/office/powerpoint/2010/main" val="2599795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8000"/>
            <a:lum/>
          </a:blip>
          <a:srcRect/>
          <a:stretch>
            <a:fillRect l="-4000" r="-4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A718F0-6F87-CDF8-D8C6-6D9FFA3887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19EDD6D-2A03-475A-AE25-481594F0D5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4CEB208-0AC3-9C24-8ED3-29DF864C94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EADD9-044E-4C37-A6C8-8792F57A8D62}" type="datetimeFigureOut">
              <a:rPr lang="en-US" smtClean="0"/>
              <a:t>6/24/2023</a:t>
            </a:fld>
            <a:endParaRPr lang="en-US"/>
          </a:p>
        </p:txBody>
      </p:sp>
      <p:sp>
        <p:nvSpPr>
          <p:cNvPr id="5" name="Footer Placeholder 4">
            <a:extLst>
              <a:ext uri="{FF2B5EF4-FFF2-40B4-BE49-F238E27FC236}">
                <a16:creationId xmlns:a16="http://schemas.microsoft.com/office/drawing/2014/main" id="{0F6CEBB8-FD65-DBFC-892F-0887167B7B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A5589F7-1858-E44E-7CEF-703390C761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6FF81C-234D-4E68-AF92-92DB260DD1BE}" type="slidenum">
              <a:rPr lang="en-US" smtClean="0"/>
              <a:t>‹#›</a:t>
            </a:fld>
            <a:endParaRPr lang="en-US"/>
          </a:p>
        </p:txBody>
      </p:sp>
    </p:spTree>
    <p:extLst>
      <p:ext uri="{BB962C8B-B14F-4D97-AF65-F5344CB8AC3E}">
        <p14:creationId xmlns:p14="http://schemas.microsoft.com/office/powerpoint/2010/main" val="865725606"/>
      </p:ext>
    </p:extLst>
  </p:cSld>
  <p:clrMap bg1="lt1" tx1="dk1" bg2="lt2" tx2="dk2" accent1="accent1" accent2="accent2" accent3="accent3" accent4="accent4" accent5="accent5" accent6="accent6" hlink="hlink" folHlink="folHlink"/>
  <p:sldLayoutIdLst>
    <p:sldLayoutId id="2147483878" r:id="rId1"/>
    <p:sldLayoutId id="2147483879" r:id="rId2"/>
    <p:sldLayoutId id="2147483880" r:id="rId3"/>
    <p:sldLayoutId id="2147483881" r:id="rId4"/>
    <p:sldLayoutId id="2147483882" r:id="rId5"/>
    <p:sldLayoutId id="2147483883" r:id="rId6"/>
    <p:sldLayoutId id="2147483884" r:id="rId7"/>
    <p:sldLayoutId id="2147483885" r:id="rId8"/>
    <p:sldLayoutId id="2147483886" r:id="rId9"/>
    <p:sldLayoutId id="2147483887" r:id="rId10"/>
    <p:sldLayoutId id="21474838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_Toc113618168"/><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524000" y="3892354"/>
            <a:ext cx="9144000" cy="2387600"/>
          </a:xfrm>
          <a:ln>
            <a:solidFill>
              <a:schemeClr val="accent4">
                <a:lumMod val="60000"/>
                <a:lumOff val="40000"/>
              </a:schemeClr>
            </a:solidFill>
          </a:ln>
        </p:spPr>
        <p:txBody>
          <a:bodyPr>
            <a:noAutofit/>
          </a:bodyPr>
          <a:lstStyle/>
          <a:p>
            <a:pPr algn="ctr"/>
            <a:r>
              <a:rPr lang="en-US" sz="5400" b="1" dirty="0">
                <a:ln w="9525">
                  <a:solidFill>
                    <a:schemeClr val="bg1"/>
                  </a:solidFill>
                  <a:prstDash val="solid"/>
                </a:ln>
                <a:solidFill>
                  <a:schemeClr val="bg2">
                    <a:lumMod val="10000"/>
                  </a:schemeClr>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t>LCBB5004_BIRM </a:t>
            </a:r>
            <a:br>
              <a:rPr lang="en-US" sz="5400" b="1" dirty="0">
                <a:ln w="9525">
                  <a:solidFill>
                    <a:schemeClr val="bg1"/>
                  </a:solidFill>
                  <a:prstDash val="solid"/>
                </a:ln>
                <a:solidFill>
                  <a:schemeClr val="bg2">
                    <a:lumMod val="10000"/>
                  </a:schemeClr>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br>
            <a:r>
              <a:rPr lang="en-US" sz="5400" b="1" cap="none" spc="0" dirty="0">
                <a:ln w="9525">
                  <a:solidFill>
                    <a:schemeClr val="bg1"/>
                  </a:solidFill>
                  <a:prstDash val="solid"/>
                </a:ln>
                <a:solidFill>
                  <a:schemeClr val="bg2">
                    <a:lumMod val="10000"/>
                  </a:schemeClr>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t>Managing People</a:t>
            </a:r>
            <a:br>
              <a:rPr lang="en-US" b="1" cap="none" spc="0" dirty="0">
                <a:ln w="9525">
                  <a:solidFill>
                    <a:schemeClr val="bg1"/>
                  </a:solidFill>
                  <a:prstDash val="solid"/>
                </a:ln>
                <a:solidFill>
                  <a:schemeClr val="bg2">
                    <a:lumMod val="10000"/>
                  </a:schemeClr>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br>
            <a:br>
              <a:rPr lang="en-US" b="1" cap="none" spc="0" dirty="0">
                <a:ln w="9525">
                  <a:solidFill>
                    <a:schemeClr val="bg1"/>
                  </a:solidFill>
                  <a:prstDash val="solid"/>
                </a:ln>
                <a:solidFill>
                  <a:schemeClr val="bg2">
                    <a:lumMod val="10000"/>
                  </a:schemeClr>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br>
            <a:r>
              <a:rPr lang="en-US" sz="4000" b="1" dirty="0">
                <a:ln w="9525">
                  <a:solidFill>
                    <a:schemeClr val="bg1"/>
                  </a:solidFill>
                  <a:prstDash val="solid"/>
                </a:ln>
                <a:solidFill>
                  <a:schemeClr val="bg2">
                    <a:lumMod val="10000"/>
                  </a:schemeClr>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t>Individual Assignment 1</a:t>
            </a:r>
            <a:br>
              <a:rPr lang="en-US" sz="4000" b="1" dirty="0">
                <a:ln w="9525">
                  <a:solidFill>
                    <a:schemeClr val="bg1"/>
                  </a:solidFill>
                  <a:prstDash val="solid"/>
                </a:ln>
                <a:solidFill>
                  <a:schemeClr val="bg2">
                    <a:lumMod val="10000"/>
                  </a:schemeClr>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br>
            <a:br>
              <a:rPr lang="en-US" sz="4000" b="1" dirty="0">
                <a:ln w="9525">
                  <a:solidFill>
                    <a:schemeClr val="bg1"/>
                  </a:solidFill>
                  <a:prstDash val="solid"/>
                </a:ln>
                <a:solidFill>
                  <a:schemeClr val="bg2">
                    <a:lumMod val="10000"/>
                  </a:schemeClr>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br>
            <a:r>
              <a:rPr lang="en-US" sz="4000" b="1" dirty="0">
                <a:ln w="9525">
                  <a:solidFill>
                    <a:schemeClr val="bg1"/>
                  </a:solidFill>
                  <a:prstDash val="solid"/>
                </a:ln>
                <a:solidFill>
                  <a:schemeClr val="bg2">
                    <a:lumMod val="10000"/>
                  </a:schemeClr>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t>Student: </a:t>
            </a:r>
            <a:r>
              <a:rPr lang="en-US" sz="4000" b="1" cap="none" spc="0" dirty="0">
                <a:ln w="9525">
                  <a:solidFill>
                    <a:schemeClr val="bg1"/>
                  </a:solidFill>
                  <a:prstDash val="solid"/>
                </a:ln>
                <a:solidFill>
                  <a:schemeClr val="bg2">
                    <a:lumMod val="10000"/>
                  </a:schemeClr>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t>Silviu Mircea Moisa</a:t>
            </a:r>
            <a:br>
              <a:rPr lang="en-US" sz="4000" b="1" cap="none" spc="0" dirty="0">
                <a:ln w="9525">
                  <a:solidFill>
                    <a:schemeClr val="bg1"/>
                  </a:solidFill>
                  <a:prstDash val="solid"/>
                </a:ln>
                <a:solidFill>
                  <a:schemeClr val="bg2">
                    <a:lumMod val="10000"/>
                  </a:schemeClr>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br>
            <a:r>
              <a:rPr lang="en-US" sz="4000" b="1" cap="none" spc="0" dirty="0">
                <a:ln w="9525">
                  <a:solidFill>
                    <a:schemeClr val="bg1"/>
                  </a:solidFill>
                  <a:prstDash val="solid"/>
                </a:ln>
                <a:solidFill>
                  <a:schemeClr val="bg2">
                    <a:lumMod val="10000"/>
                  </a:schemeClr>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t>2014968</a:t>
            </a:r>
            <a:br>
              <a:rPr lang="en-US" sz="4000" b="1" cap="none" spc="0" dirty="0">
                <a:ln w="9525">
                  <a:solidFill>
                    <a:schemeClr val="bg1"/>
                  </a:solidFill>
                  <a:prstDash val="solid"/>
                </a:ln>
                <a:solidFill>
                  <a:schemeClr val="bg2">
                    <a:lumMod val="10000"/>
                  </a:schemeClr>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br>
            <a:br>
              <a:rPr lang="en-US" sz="4000" b="1" dirty="0">
                <a:ln w="9525">
                  <a:solidFill>
                    <a:schemeClr val="bg1"/>
                  </a:solidFill>
                  <a:prstDash val="solid"/>
                </a:ln>
                <a:solidFill>
                  <a:schemeClr val="bg2">
                    <a:lumMod val="10000"/>
                  </a:schemeClr>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br>
            <a:r>
              <a:rPr lang="en-US" sz="4000" b="1" dirty="0">
                <a:ln w="9525">
                  <a:solidFill>
                    <a:schemeClr val="bg1"/>
                  </a:solidFill>
                  <a:prstDash val="solid"/>
                </a:ln>
                <a:solidFill>
                  <a:schemeClr val="bg2">
                    <a:lumMod val="10000"/>
                  </a:schemeClr>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t>Lecturer: Samuel Ofori</a:t>
            </a:r>
            <a:endParaRPr lang="en-US" b="1" dirty="0">
              <a:solidFill>
                <a:schemeClr val="bg2">
                  <a:lumMod val="1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06611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62757" y="927131"/>
            <a:ext cx="6296297" cy="584775"/>
          </a:xfrm>
          <a:prstGeom prst="rect">
            <a:avLst/>
          </a:prstGeom>
          <a:noFill/>
        </p:spPr>
        <p:txBody>
          <a:bodyPr wrap="square" rtlCol="0">
            <a:spAutoFit/>
          </a:bodyPr>
          <a:lstStyle/>
          <a:p>
            <a:r>
              <a:rPr lang="en-US" sz="32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Table of contents</a:t>
            </a:r>
          </a:p>
        </p:txBody>
      </p:sp>
      <p:sp>
        <p:nvSpPr>
          <p:cNvPr id="6" name="Rectangle 1"/>
          <p:cNvSpPr>
            <a:spLocks noChangeArrowheads="1"/>
          </p:cNvSpPr>
          <p:nvPr/>
        </p:nvSpPr>
        <p:spPr bwMode="auto">
          <a:xfrm>
            <a:off x="1562757" y="1560442"/>
            <a:ext cx="7856546"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i="0" u="none" strike="noStrike" cap="none" normalizeH="0" baseline="0" dirty="0">
                <a:ln>
                  <a:noFill/>
                </a:ln>
                <a:solidFill>
                  <a:schemeClr val="bg2">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Introduction ……………………………. …….……….3</a:t>
            </a:r>
            <a:endParaRPr kumimoji="0" lang="en-US" altLang="en-US" sz="2400" i="0" u="none" strike="noStrike" cap="none" normalizeH="0" baseline="0" dirty="0">
              <a:ln>
                <a:noFill/>
              </a:ln>
              <a:solidFill>
                <a:schemeClr val="bg2">
                  <a:lumMod val="10000"/>
                </a:schemeClr>
              </a:solidFill>
              <a:effectLst/>
              <a:latin typeface="Times New Roman" panose="02020603050405020304" pitchFamily="18" charset="0"/>
              <a:cs typeface="Times New Roman" panose="02020603050405020304" pitchFamily="18" charset="0"/>
            </a:endParaRPr>
          </a:p>
          <a:p>
            <a:r>
              <a:rPr lang="en-US" sz="2400" kern="0" dirty="0">
                <a:latin typeface="Times New Roman" panose="02020603050405020304" pitchFamily="18" charset="0"/>
                <a:ea typeface="Times New Roman" panose="02020603050405020304" pitchFamily="18" charset="0"/>
                <a:cs typeface="Times New Roman" panose="02020603050405020304" pitchFamily="18" charset="0"/>
              </a:rPr>
              <a:t>Functional areas and job responsibility of HR</a:t>
            </a:r>
            <a:r>
              <a:rPr kumimoji="0" lang="en-US" altLang="en-US" sz="2400" i="0" u="none" strike="noStrike" cap="none" normalizeH="0" dirty="0">
                <a:ln>
                  <a:noFill/>
                </a:ln>
                <a:solidFill>
                  <a:schemeClr val="bg2">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 4</a:t>
            </a:r>
            <a:endParaRPr kumimoji="0" lang="en-US" altLang="en-US" sz="2400" i="0" u="none" strike="noStrike" cap="none" normalizeH="0" baseline="0" dirty="0">
              <a:ln>
                <a:noFill/>
              </a:ln>
              <a:solidFill>
                <a:schemeClr val="bg2">
                  <a:lumMod val="10000"/>
                </a:schemeClr>
              </a:solidFill>
              <a:effectLst/>
              <a:latin typeface="Times New Roman" panose="02020603050405020304" pitchFamily="18" charset="0"/>
              <a:cs typeface="Times New Roman" panose="02020603050405020304" pitchFamily="18" charset="0"/>
            </a:endParaRPr>
          </a:p>
          <a:p>
            <a:r>
              <a:rPr lang="en-GB" sz="2400" dirty="0">
                <a:effectLst/>
                <a:latin typeface="Times New Roman" panose="02020603050405020304" pitchFamily="18" charset="0"/>
                <a:ea typeface="Times New Roman" panose="02020603050405020304" pitchFamily="18" charset="0"/>
                <a:cs typeface="Verdana" panose="020B0604030504040204" pitchFamily="34" charset="0"/>
              </a:rPr>
              <a:t>Values abided by HR professional</a:t>
            </a:r>
            <a:r>
              <a:rPr kumimoji="0" lang="en-US" altLang="en-US" sz="2400" i="0" u="none" strike="noStrike" cap="none" normalizeH="0" baseline="0" dirty="0">
                <a:ln>
                  <a:noFill/>
                </a:ln>
                <a:solidFill>
                  <a:schemeClr val="bg2">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 5</a:t>
            </a:r>
          </a:p>
          <a:p>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Defining profession map………………………………….6</a:t>
            </a:r>
            <a:br>
              <a:rPr lang="en-IN" sz="24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Stating various types of relationships between the employee and employer………………………………………………7</a:t>
            </a:r>
          </a:p>
          <a:p>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Highlighting the crucial factors that influence building relationships with example…………………………………8</a:t>
            </a:r>
            <a:br>
              <a:rPr lang="en-IN" sz="24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Outlining personal experiences to portray positive relationships………………………………………………..9</a:t>
            </a:r>
            <a:br>
              <a:rPr lang="en-IN" sz="24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US" altLang="en-US" sz="2400" i="0" u="none" strike="noStrike" cap="none" normalizeH="0" baseline="0" dirty="0">
                <a:ln>
                  <a:noFill/>
                </a:ln>
                <a:solidFill>
                  <a:schemeClr val="bg2">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Conclusion</a:t>
            </a:r>
            <a:r>
              <a:rPr lang="en-US" altLang="en-US" sz="2400" dirty="0">
                <a:solidFill>
                  <a:schemeClr val="bg2">
                    <a:lumMod val="10000"/>
                  </a:schemeClr>
                </a:solidFill>
                <a:latin typeface="Times New Roman" panose="02020603050405020304" pitchFamily="18" charset="0"/>
                <a:ea typeface="Calibri" panose="020F0502020204030204" pitchFamily="34" charset="0"/>
                <a:cs typeface="Times New Roman" panose="02020603050405020304" pitchFamily="18" charset="0"/>
              </a:rPr>
              <a:t> .........................................................................10 </a:t>
            </a:r>
            <a:endParaRPr kumimoji="0" lang="en-US" altLang="en-US" sz="2400" i="0" u="none" strike="noStrike" cap="none" normalizeH="0" baseline="0" dirty="0">
              <a:ln>
                <a:noFill/>
              </a:ln>
              <a:solidFill>
                <a:schemeClr val="bg2">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i="0" u="none" strike="noStrike" cap="none" normalizeH="0" baseline="0" dirty="0">
                <a:ln>
                  <a:noFill/>
                </a:ln>
                <a:solidFill>
                  <a:schemeClr val="bg2">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References ……………………………… ……………….11</a:t>
            </a:r>
            <a:endParaRPr kumimoji="0" lang="en-US" altLang="en-US" sz="2400" i="0" u="none" strike="noStrike" cap="none" normalizeH="0" baseline="0" dirty="0">
              <a:ln>
                <a:noFill/>
              </a:ln>
              <a:solidFill>
                <a:schemeClr val="bg2">
                  <a:lumMod val="10000"/>
                </a:schemeClr>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53991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65416" y="237876"/>
            <a:ext cx="7680960" cy="707886"/>
          </a:xfrm>
          <a:prstGeom prst="rect">
            <a:avLst/>
          </a:prstGeom>
          <a:noFill/>
        </p:spPr>
        <p:txBody>
          <a:bodyPr wrap="square" rtlCol="0">
            <a:spAutoFit/>
          </a:bodyPr>
          <a:lstStyle/>
          <a:p>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2" name="Rectangle 1"/>
          <p:cNvSpPr/>
          <p:nvPr/>
        </p:nvSpPr>
        <p:spPr>
          <a:xfrm>
            <a:off x="809489" y="1404595"/>
            <a:ext cx="6072078" cy="5078313"/>
          </a:xfrm>
          <a:prstGeom prst="rect">
            <a:avLst/>
          </a:prstGeom>
        </p:spPr>
        <p:txBody>
          <a:bodyPr wrap="square">
            <a:spAutoFit/>
          </a:bodyPr>
          <a:lstStyle/>
          <a:p>
            <a:pPr marL="285750" marR="0" indent="-285750" algn="just">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Managing the workforce of an organisation is an essential task, which indicates the success of the business.</a:t>
            </a:r>
          </a:p>
          <a:p>
            <a:pPr marR="0" algn="just">
              <a:spcBef>
                <a:spcPts val="0"/>
              </a:spcBef>
              <a:spcAft>
                <a:spcPts val="0"/>
              </a:spcAft>
            </a:pPr>
            <a:endParaRPr lang="en-GB" sz="1800" dirty="0">
              <a:effectLst/>
              <a:latin typeface="Times New Roman" panose="02020603050405020304" pitchFamily="18" charset="0"/>
              <a:ea typeface="Times New Roman" panose="02020603050405020304" pitchFamily="18" charset="0"/>
              <a:cs typeface="Verdana" panose="020B0604030504040204" pitchFamily="34" charset="0"/>
            </a:endParaRPr>
          </a:p>
          <a:p>
            <a:pPr marL="285750" marR="0" indent="-285750" algn="just">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The responsibility of the professional of human resources is to recruit proper candidates and train them for the job role.</a:t>
            </a:r>
          </a:p>
          <a:p>
            <a:pPr marR="0" algn="just">
              <a:spcBef>
                <a:spcPts val="0"/>
              </a:spcBef>
              <a:spcAft>
                <a:spcPts val="0"/>
              </a:spcAft>
            </a:pPr>
            <a:endParaRPr lang="en-GB" sz="1800" dirty="0">
              <a:effectLst/>
              <a:latin typeface="Times New Roman" panose="02020603050405020304" pitchFamily="18" charset="0"/>
              <a:ea typeface="Times New Roman" panose="02020603050405020304" pitchFamily="18" charset="0"/>
              <a:cs typeface="Verdana" panose="020B0604030504040204" pitchFamily="34" charset="0"/>
            </a:endParaRPr>
          </a:p>
          <a:p>
            <a:pPr marL="285750" marR="0" indent="-285750" algn="just">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The respective context will focus on the roles and responsibilities of HR.</a:t>
            </a:r>
          </a:p>
          <a:p>
            <a:pPr marR="0" algn="just">
              <a:spcBef>
                <a:spcPts val="0"/>
              </a:spcBef>
              <a:spcAft>
                <a:spcPts val="0"/>
              </a:spcAft>
            </a:pPr>
            <a:endParaRPr lang="en-GB" sz="1800" dirty="0">
              <a:effectLst/>
              <a:latin typeface="Times New Roman" panose="02020603050405020304" pitchFamily="18" charset="0"/>
              <a:ea typeface="Times New Roman" panose="02020603050405020304" pitchFamily="18" charset="0"/>
              <a:cs typeface="Verdana" panose="020B0604030504040204" pitchFamily="34" charset="0"/>
            </a:endParaRPr>
          </a:p>
          <a:p>
            <a:pPr marL="285750" marR="0" indent="-285750" algn="just">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The values and ethics HR professionals abide by while managing people will be explained here.</a:t>
            </a:r>
          </a:p>
          <a:p>
            <a:pPr marR="0" algn="just">
              <a:spcBef>
                <a:spcPts val="0"/>
              </a:spcBef>
              <a:spcAft>
                <a:spcPts val="0"/>
              </a:spcAft>
            </a:pPr>
            <a:endParaRPr lang="en-GB" sz="1800" dirty="0">
              <a:effectLst/>
              <a:latin typeface="Times New Roman" panose="02020603050405020304" pitchFamily="18" charset="0"/>
              <a:ea typeface="Times New Roman" panose="02020603050405020304" pitchFamily="18" charset="0"/>
              <a:cs typeface="Verdana" panose="020B0604030504040204" pitchFamily="34" charset="0"/>
            </a:endParaRPr>
          </a:p>
          <a:p>
            <a:pPr marL="285750" marR="0" indent="-285750" algn="just">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The factors responsible for influencing a positive relationship between the recruiter and employees will be mentioned in the respective section.</a:t>
            </a:r>
          </a:p>
          <a:p>
            <a:pPr marR="0" algn="just">
              <a:spcBef>
                <a:spcPts val="0"/>
              </a:spcBef>
              <a:spcAft>
                <a:spcPts val="0"/>
              </a:spcAft>
            </a:pPr>
            <a:endParaRPr lang="en-GB" sz="1800" dirty="0">
              <a:effectLst/>
              <a:latin typeface="Times New Roman" panose="02020603050405020304" pitchFamily="18" charset="0"/>
              <a:ea typeface="Times New Roman" panose="02020603050405020304" pitchFamily="18" charset="0"/>
              <a:cs typeface="Verdana" panose="020B0604030504040204" pitchFamily="34" charset="0"/>
            </a:endParaRPr>
          </a:p>
          <a:p>
            <a:pPr marL="285750" marR="0" indent="-285750" algn="just">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Personal experience will also be provided here in terms of positive experience in the aforesaid job field. </a:t>
            </a:r>
            <a:endParaRPr lang="en-US" sz="1800" dirty="0">
              <a:effectLst/>
              <a:latin typeface="Times New Roman" panose="02020603050405020304" pitchFamily="18" charset="0"/>
              <a:ea typeface="Times New Roman" panose="02020603050405020304" pitchFamily="18" charset="0"/>
              <a:cs typeface="Verdana" panose="020B0604030504040204" pitchFamily="34" charset="0"/>
            </a:endParaRPr>
          </a:p>
        </p:txBody>
      </p:sp>
      <p:pic>
        <p:nvPicPr>
          <p:cNvPr id="1026" name="Picture 2" descr="HR Career Path: Types of Jobs, Salary, and Qualifications | FlexJobs">
            <a:extLst>
              <a:ext uri="{FF2B5EF4-FFF2-40B4-BE49-F238E27FC236}">
                <a16:creationId xmlns:a16="http://schemas.microsoft.com/office/drawing/2014/main" id="{0871C25F-4583-8E43-4BD8-D67FD7F88CB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05307" y="2849849"/>
            <a:ext cx="4375608" cy="218780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35998DA-7077-655D-DCD0-C54C568ABC5C}"/>
              </a:ext>
            </a:extLst>
          </p:cNvPr>
          <p:cNvSpPr txBox="1"/>
          <p:nvPr/>
        </p:nvSpPr>
        <p:spPr>
          <a:xfrm>
            <a:off x="8187965" y="5754220"/>
            <a:ext cx="3692950" cy="369332"/>
          </a:xfrm>
          <a:prstGeom prst="rect">
            <a:avLst/>
          </a:prstGeom>
          <a:noFill/>
        </p:spPr>
        <p:txBody>
          <a:bodyPr wrap="square">
            <a:spAutoFit/>
          </a:bodyPr>
          <a:lstStyle/>
          <a:p>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a:t>
            </a:r>
            <a:r>
              <a:rPr lang="en-GB" sz="1800" kern="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Herrera </a:t>
            </a:r>
            <a:r>
              <a:rPr lang="en-GB" sz="1800" i="1" kern="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et al</a:t>
            </a:r>
            <a:r>
              <a:rPr lang="en-GB" sz="1800" kern="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2020)</a:t>
            </a:r>
            <a:endParaRPr lang="en-US" dirty="0"/>
          </a:p>
        </p:txBody>
      </p:sp>
    </p:spTree>
    <p:extLst>
      <p:ext uri="{BB962C8B-B14F-4D97-AF65-F5344CB8AC3E}">
        <p14:creationId xmlns:p14="http://schemas.microsoft.com/office/powerpoint/2010/main" val="9505152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11034" y="197963"/>
            <a:ext cx="8721298" cy="707886"/>
          </a:xfrm>
          <a:prstGeom prst="rect">
            <a:avLst/>
          </a:prstGeom>
        </p:spPr>
        <p:txBody>
          <a:bodyPr wrap="none">
            <a:spAutoFit/>
          </a:bodyPr>
          <a:lstStyle/>
          <a:p>
            <a:pPr marL="0" marR="0" algn="just">
              <a:spcBef>
                <a:spcPts val="0"/>
              </a:spcBef>
              <a:spcAft>
                <a:spcPts val="0"/>
              </a:spcAft>
            </a:pPr>
            <a:r>
              <a:rPr lang="en-GB" sz="4000" b="1" dirty="0">
                <a:effectLst/>
                <a:latin typeface="Times New Roman" panose="02020603050405020304" pitchFamily="18" charset="0"/>
                <a:ea typeface="Times New Roman" panose="02020603050405020304" pitchFamily="18" charset="0"/>
                <a:cs typeface="Verdana" panose="020B0604030504040204" pitchFamily="34" charset="0"/>
              </a:rPr>
              <a:t>Functional areas and job responsibility</a:t>
            </a:r>
            <a:endParaRPr lang="en-US" sz="4000" dirty="0">
              <a:effectLst/>
              <a:latin typeface="Times New Roman" panose="02020603050405020304" pitchFamily="18" charset="0"/>
              <a:ea typeface="Times New Roman" panose="02020603050405020304" pitchFamily="18" charset="0"/>
              <a:cs typeface="Verdana" panose="020B0604030504040204" pitchFamily="34" charset="0"/>
            </a:endParaRPr>
          </a:p>
        </p:txBody>
      </p:sp>
      <p:sp>
        <p:nvSpPr>
          <p:cNvPr id="5" name="Rectangle 4"/>
          <p:cNvSpPr/>
          <p:nvPr/>
        </p:nvSpPr>
        <p:spPr>
          <a:xfrm>
            <a:off x="739219" y="1449143"/>
            <a:ext cx="6096000" cy="4247317"/>
          </a:xfrm>
          <a:prstGeom prst="rect">
            <a:avLst/>
          </a:prstGeom>
        </p:spPr>
        <p:txBody>
          <a:bodyPr wrap="square">
            <a:spAutoFit/>
          </a:bodyPr>
          <a:lstStyle/>
          <a:p>
            <a:pPr marL="0" marR="0" algn="just">
              <a:spcBef>
                <a:spcPts val="0"/>
              </a:spcBef>
              <a:spcAft>
                <a:spcPts val="0"/>
              </a:spcAft>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The HR department is a group that manages the life cycle of the employees and administers the benefits of the employees (</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Herrera </a:t>
            </a:r>
            <a:r>
              <a:rPr lang="en-GB" sz="1800" i="1"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et al</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2020)</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a:t>
            </a:r>
          </a:p>
          <a:p>
            <a:pPr marL="0" marR="0" algn="just">
              <a:spcBef>
                <a:spcPts val="0"/>
              </a:spcBef>
              <a:spcAft>
                <a:spcPts val="0"/>
              </a:spcAft>
            </a:pPr>
            <a:endParaRPr lang="en-US" sz="1800" dirty="0">
              <a:effectLst/>
              <a:latin typeface="Times New Roman" panose="02020603050405020304" pitchFamily="18" charset="0"/>
              <a:ea typeface="Times New Roman" panose="02020603050405020304" pitchFamily="18" charset="0"/>
              <a:cs typeface="Verdana" panose="020B0604030504040204" pitchFamily="34" charset="0"/>
            </a:endParaRPr>
          </a:p>
          <a:p>
            <a:pPr marL="285750" marR="0" indent="-285750" algn="just">
              <a:spcBef>
                <a:spcPts val="0"/>
              </a:spcBef>
              <a:spcAft>
                <a:spcPts val="0"/>
              </a:spcAft>
              <a:buFont typeface="Arial" panose="020B0604020202020204" pitchFamily="34" charset="0"/>
              <a:buChar char="•"/>
            </a:pP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Recruit candidates: </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It is the responsibility of HR to research properly and recruit candidates who will ensure the growth of the business. Hence, HR arranges interviews and conducts paperwork in order to hire the right people for the respective organisation.</a:t>
            </a:r>
          </a:p>
          <a:p>
            <a:pPr marL="285750" marR="0" indent="-285750" algn="just">
              <a:spcBef>
                <a:spcPts val="0"/>
              </a:spcBef>
              <a:spcAft>
                <a:spcPts val="0"/>
              </a:spcAft>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cs typeface="Verdana" panose="020B0604030504040204" pitchFamily="34" charset="0"/>
            </a:endParaRPr>
          </a:p>
          <a:p>
            <a:pPr marL="285750" marR="0" indent="-285750" algn="just">
              <a:spcBef>
                <a:spcPts val="0"/>
              </a:spcBef>
              <a:spcAft>
                <a:spcPts val="0"/>
              </a:spcAft>
              <a:buFont typeface="Arial" panose="020B0604020202020204" pitchFamily="34" charset="0"/>
              <a:buChar char="•"/>
            </a:pP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Conduct payrolls: </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HR requires to have proper knowledge regarding the finance of the organisation. Conducting payroll, calculating expenses, and providing bonuses and benefits to employees are some of the key responsibilities of HR. </a:t>
            </a:r>
            <a:endParaRPr lang="en-US" sz="1800" dirty="0">
              <a:effectLst/>
              <a:latin typeface="Times New Roman" panose="02020603050405020304" pitchFamily="18" charset="0"/>
              <a:ea typeface="Times New Roman" panose="02020603050405020304" pitchFamily="18" charset="0"/>
              <a:cs typeface="Verdana" panose="020B0604030504040204" pitchFamily="34" charset="0"/>
            </a:endParaRPr>
          </a:p>
        </p:txBody>
      </p:sp>
      <p:sp>
        <p:nvSpPr>
          <p:cNvPr id="3" name="TextBox 2">
            <a:extLst>
              <a:ext uri="{FF2B5EF4-FFF2-40B4-BE49-F238E27FC236}">
                <a16:creationId xmlns:a16="http://schemas.microsoft.com/office/drawing/2014/main" id="{671952B0-642B-D914-7CDC-BEFF4C9BA143}"/>
              </a:ext>
            </a:extLst>
          </p:cNvPr>
          <p:cNvSpPr txBox="1"/>
          <p:nvPr/>
        </p:nvSpPr>
        <p:spPr>
          <a:xfrm>
            <a:off x="8684444" y="5516510"/>
            <a:ext cx="2929379" cy="561949"/>
          </a:xfrm>
          <a:prstGeom prst="rect">
            <a:avLst/>
          </a:prstGeom>
          <a:noFill/>
        </p:spPr>
        <p:txBody>
          <a:bodyPr wrap="square">
            <a:spAutoFit/>
          </a:bodyPr>
          <a:lstStyle/>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Fenech </a:t>
            </a:r>
            <a:r>
              <a:rPr lang="en-GB" sz="1800" i="1"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et al</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2019)</a:t>
            </a:r>
            <a:endParaRPr lang="en-US" sz="1800" dirty="0">
              <a:effectLst/>
              <a:latin typeface="Times New Roman" panose="02020603050405020304" pitchFamily="18" charset="0"/>
              <a:ea typeface="Times New Roman" panose="02020603050405020304" pitchFamily="18" charset="0"/>
              <a:cs typeface="Verdana" panose="020B0604030504040204" pitchFamily="34" charset="0"/>
            </a:endParaRPr>
          </a:p>
        </p:txBody>
      </p:sp>
      <p:pic>
        <p:nvPicPr>
          <p:cNvPr id="2050" name="Picture 2" descr="Functions of Human Resources: How the department works">
            <a:extLst>
              <a:ext uri="{FF2B5EF4-FFF2-40B4-BE49-F238E27FC236}">
                <a16:creationId xmlns:a16="http://schemas.microsoft.com/office/drawing/2014/main" id="{5A189DF8-67A5-9AAF-695E-1A1B7B01D1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0229" y="1779680"/>
            <a:ext cx="3987862" cy="35365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0530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82489" y="202066"/>
            <a:ext cx="7571047" cy="707886"/>
          </a:xfrm>
          <a:prstGeom prst="rect">
            <a:avLst/>
          </a:prstGeom>
        </p:spPr>
        <p:txBody>
          <a:bodyPr wrap="none">
            <a:spAutoFit/>
          </a:bodyPr>
          <a:lstStyle/>
          <a:p>
            <a:pPr marL="0" marR="0" algn="just">
              <a:spcBef>
                <a:spcPts val="0"/>
              </a:spcBef>
              <a:spcAft>
                <a:spcPts val="0"/>
              </a:spcAft>
            </a:pPr>
            <a:r>
              <a:rPr lang="en-GB" sz="4000" b="1" dirty="0">
                <a:effectLst/>
                <a:latin typeface="Times New Roman" panose="02020603050405020304" pitchFamily="18" charset="0"/>
                <a:ea typeface="Times New Roman" panose="02020603050405020304" pitchFamily="18" charset="0"/>
                <a:cs typeface="Verdana" panose="020B0604030504040204" pitchFamily="34" charset="0"/>
              </a:rPr>
              <a:t>Values abided by HR professional</a:t>
            </a:r>
            <a:endParaRPr lang="en-US" sz="4000" dirty="0">
              <a:effectLst/>
              <a:latin typeface="Times New Roman" panose="02020603050405020304" pitchFamily="18" charset="0"/>
              <a:ea typeface="Times New Roman" panose="02020603050405020304" pitchFamily="18" charset="0"/>
              <a:cs typeface="Verdana" panose="020B0604030504040204" pitchFamily="34" charset="0"/>
            </a:endParaRPr>
          </a:p>
        </p:txBody>
      </p:sp>
      <p:sp>
        <p:nvSpPr>
          <p:cNvPr id="5" name="TextBox 4">
            <a:extLst>
              <a:ext uri="{FF2B5EF4-FFF2-40B4-BE49-F238E27FC236}">
                <a16:creationId xmlns:a16="http://schemas.microsoft.com/office/drawing/2014/main" id="{3667420B-0801-A74C-85AB-A934DE250A15}"/>
              </a:ext>
            </a:extLst>
          </p:cNvPr>
          <p:cNvSpPr txBox="1"/>
          <p:nvPr/>
        </p:nvSpPr>
        <p:spPr>
          <a:xfrm>
            <a:off x="822711" y="1985990"/>
            <a:ext cx="6145966" cy="3693319"/>
          </a:xfrm>
          <a:prstGeom prst="rect">
            <a:avLst/>
          </a:prstGeom>
          <a:noFill/>
        </p:spPr>
        <p:txBody>
          <a:bodyPr wrap="square">
            <a:spAutoFit/>
          </a:bodyPr>
          <a:lstStyle/>
          <a:p>
            <a:pPr marL="285750" marR="0" indent="-285750" algn="just">
              <a:spcBef>
                <a:spcPts val="0"/>
              </a:spcBef>
              <a:spcAft>
                <a:spcPts val="0"/>
              </a:spcAft>
              <a:buFont typeface="Arial" panose="020B0604020202020204" pitchFamily="34" charset="0"/>
              <a:buChar char="•"/>
            </a:pPr>
            <a:r>
              <a:rPr lang="en-GB" sz="1800" b="1" dirty="0">
                <a:effectLst/>
                <a:latin typeface="Times New Roman" panose="02020603050405020304" pitchFamily="18" charset="0"/>
                <a:ea typeface="Times New Roman" panose="02020603050405020304" pitchFamily="18" charset="0"/>
                <a:cs typeface="Verdana" panose="020B0604030504040204" pitchFamily="34" charset="0"/>
              </a:rPr>
              <a:t>Promoting integrity and honesty: </a:t>
            </a:r>
            <a:r>
              <a:rPr lang="en-US" sz="1800" dirty="0">
                <a:effectLst/>
                <a:latin typeface="Times New Roman" panose="02020603050405020304" pitchFamily="18" charset="0"/>
                <a:ea typeface="Times New Roman" panose="02020603050405020304" pitchFamily="18" charset="0"/>
                <a:cs typeface="Verdana" panose="020B0604030504040204" pitchFamily="34" charset="0"/>
              </a:rPr>
              <a:t>Maintaining honesty and integrity within the organisation is an essential part. HR is responsible for promoting such values in the organisation.</a:t>
            </a:r>
          </a:p>
          <a:p>
            <a:pPr marR="0" algn="just">
              <a:spcBef>
                <a:spcPts val="0"/>
              </a:spcBef>
              <a:spcAft>
                <a:spcPts val="0"/>
              </a:spcAft>
            </a:pPr>
            <a:endParaRPr lang="en-US" sz="1800" dirty="0">
              <a:effectLst/>
              <a:latin typeface="Times New Roman" panose="02020603050405020304" pitchFamily="18" charset="0"/>
              <a:ea typeface="Times New Roman" panose="02020603050405020304" pitchFamily="18" charset="0"/>
              <a:cs typeface="Verdana" panose="020B0604030504040204" pitchFamily="34" charset="0"/>
            </a:endParaRPr>
          </a:p>
          <a:p>
            <a:pPr marL="285750" marR="0" indent="-285750" algn="just">
              <a:spcBef>
                <a:spcPts val="0"/>
              </a:spcBef>
              <a:spcAft>
                <a:spcPts val="0"/>
              </a:spcAft>
              <a:buFont typeface="Arial" panose="020B0604020202020204" pitchFamily="34" charset="0"/>
              <a:buChar char="•"/>
            </a:pPr>
            <a:r>
              <a:rPr lang="en-US" sz="1800" b="1" dirty="0">
                <a:effectLst/>
                <a:latin typeface="Times New Roman" panose="02020603050405020304" pitchFamily="18" charset="0"/>
                <a:ea typeface="Times New Roman" panose="02020603050405020304" pitchFamily="18" charset="0"/>
                <a:cs typeface="Verdana" panose="020B0604030504040204" pitchFamily="34" charset="0"/>
              </a:rPr>
              <a:t>Encouraging teamwork: </a:t>
            </a:r>
            <a:r>
              <a:rPr lang="en-US" sz="1800" dirty="0">
                <a:effectLst/>
                <a:latin typeface="Times New Roman" panose="02020603050405020304" pitchFamily="18" charset="0"/>
                <a:ea typeface="Times New Roman" panose="02020603050405020304" pitchFamily="18" charset="0"/>
                <a:cs typeface="Verdana" panose="020B0604030504040204" pitchFamily="34" charset="0"/>
              </a:rPr>
              <a:t>Encouraging diversity within the workplace is an essential feature, which the HR of the organisation ensures to maintain.</a:t>
            </a:r>
          </a:p>
          <a:p>
            <a:pPr marR="0" algn="just">
              <a:spcBef>
                <a:spcPts val="0"/>
              </a:spcBef>
              <a:spcAft>
                <a:spcPts val="0"/>
              </a:spcAft>
            </a:pPr>
            <a:endParaRPr lang="en-US" sz="1800" dirty="0">
              <a:effectLst/>
              <a:latin typeface="Times New Roman" panose="02020603050405020304" pitchFamily="18" charset="0"/>
              <a:ea typeface="Times New Roman" panose="02020603050405020304" pitchFamily="18" charset="0"/>
              <a:cs typeface="Verdana" panose="020B0604030504040204" pitchFamily="34" charset="0"/>
            </a:endParaRPr>
          </a:p>
          <a:p>
            <a:pPr marL="285750" marR="0" indent="-285750" algn="just">
              <a:spcBef>
                <a:spcPts val="0"/>
              </a:spcBef>
              <a:spcAft>
                <a:spcPts val="0"/>
              </a:spcAft>
              <a:buFont typeface="Arial" panose="020B0604020202020204" pitchFamily="34" charset="0"/>
              <a:buChar char="•"/>
            </a:pPr>
            <a:r>
              <a:rPr lang="en-US" sz="1800" b="1" dirty="0">
                <a:effectLst/>
                <a:latin typeface="Times New Roman" panose="02020603050405020304" pitchFamily="18" charset="0"/>
                <a:ea typeface="Times New Roman" panose="02020603050405020304" pitchFamily="18" charset="0"/>
                <a:cs typeface="Verdana" panose="020B0604030504040204" pitchFamily="34" charset="0"/>
              </a:rPr>
              <a:t>Effective communication: </a:t>
            </a:r>
            <a:r>
              <a:rPr lang="en-US" sz="1800" dirty="0">
                <a:effectLst/>
                <a:latin typeface="Times New Roman" panose="02020603050405020304" pitchFamily="18" charset="0"/>
                <a:ea typeface="Times New Roman" panose="02020603050405020304" pitchFamily="18" charset="0"/>
                <a:cs typeface="Verdana" panose="020B0604030504040204" pitchFamily="34" charset="0"/>
              </a:rPr>
              <a:t>Encouraging effective communication is one of the most important tasks which enhances clarity and reduces confusion in the workplace. Therefore, it is the responsibility of the HR to promote effective communication within the workplace (</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Luu, 2020)</a:t>
            </a:r>
            <a:r>
              <a:rPr lang="en-US" sz="1800" dirty="0">
                <a:effectLst/>
                <a:latin typeface="Times New Roman" panose="02020603050405020304" pitchFamily="18" charset="0"/>
                <a:ea typeface="Times New Roman" panose="02020603050405020304" pitchFamily="18" charset="0"/>
                <a:cs typeface="Verdana" panose="020B0604030504040204" pitchFamily="34" charset="0"/>
              </a:rPr>
              <a:t>. </a:t>
            </a:r>
          </a:p>
        </p:txBody>
      </p:sp>
      <p:pic>
        <p:nvPicPr>
          <p:cNvPr id="2" name="Picture 2" descr="The Seven Principles of Business Integrity - Integrity Solutions">
            <a:extLst>
              <a:ext uri="{FF2B5EF4-FFF2-40B4-BE49-F238E27FC236}">
                <a16:creationId xmlns:a16="http://schemas.microsoft.com/office/drawing/2014/main" id="{D0FDA30C-DF88-161B-E8FA-BD6DFAEF90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5524" y="2356701"/>
            <a:ext cx="3852567" cy="258125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BDD5ADF-E60D-FABA-8A52-B6579473E00A}"/>
              </a:ext>
            </a:extLst>
          </p:cNvPr>
          <p:cNvSpPr txBox="1"/>
          <p:nvPr/>
        </p:nvSpPr>
        <p:spPr>
          <a:xfrm>
            <a:off x="9023809" y="5309977"/>
            <a:ext cx="2439185"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cs typeface="Verdana" panose="020B0604030504040204" pitchFamily="34" charset="0"/>
              </a:rPr>
              <a:t>(</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Luu, 2020)</a:t>
            </a:r>
            <a:endParaRPr lang="en-US" dirty="0"/>
          </a:p>
        </p:txBody>
      </p:sp>
    </p:spTree>
    <p:extLst>
      <p:ext uri="{BB962C8B-B14F-4D97-AF65-F5344CB8AC3E}">
        <p14:creationId xmlns:p14="http://schemas.microsoft.com/office/powerpoint/2010/main" val="4250806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209EB-5065-E6E6-289C-9E5DCEF00DF8}"/>
              </a:ext>
            </a:extLst>
          </p:cNvPr>
          <p:cNvSpPr>
            <a:spLocks noGrp="1"/>
          </p:cNvSpPr>
          <p:nvPr>
            <p:ph type="title"/>
          </p:nvPr>
        </p:nvSpPr>
        <p:spPr/>
        <p:txBody>
          <a:bodyPr>
            <a:normAutofit/>
          </a:bodyPr>
          <a:lstStyle/>
          <a:p>
            <a:r>
              <a:rPr lang="en-GB" sz="4000" b="1" kern="0" dirty="0">
                <a:effectLst/>
                <a:latin typeface="Times New Roman" panose="02020603050405020304" pitchFamily="18" charset="0"/>
                <a:ea typeface="Times New Roman" panose="02020603050405020304" pitchFamily="18" charset="0"/>
                <a:cs typeface="Times New Roman" panose="02020603050405020304" pitchFamily="18" charset="0"/>
              </a:rPr>
              <a:t>Defining profession map</a:t>
            </a:r>
            <a:br>
              <a:rPr lang="en-IN" sz="40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4000" dirty="0"/>
          </a:p>
        </p:txBody>
      </p:sp>
      <p:sp>
        <p:nvSpPr>
          <p:cNvPr id="3" name="Content Placeholder 2">
            <a:extLst>
              <a:ext uri="{FF2B5EF4-FFF2-40B4-BE49-F238E27FC236}">
                <a16:creationId xmlns:a16="http://schemas.microsoft.com/office/drawing/2014/main" id="{F494B074-C729-C923-E3B4-7E7108379649}"/>
              </a:ext>
            </a:extLst>
          </p:cNvPr>
          <p:cNvSpPr>
            <a:spLocks noGrp="1"/>
          </p:cNvSpPr>
          <p:nvPr>
            <p:ph idx="1"/>
          </p:nvPr>
        </p:nvSpPr>
        <p:spPr>
          <a:xfrm>
            <a:off x="838200" y="1256044"/>
            <a:ext cx="6115666" cy="4920919"/>
          </a:xfrm>
        </p:spPr>
        <p:txBody>
          <a:bodyPr>
            <a:normAutofit lnSpcReduction="10000"/>
          </a:bodyPr>
          <a:lstStyle/>
          <a:p>
            <a:pPr algn="just"/>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The particular terminology determines the global standard for any profession, settled in discussion with over 20,000 professionals, employers, CIPD members, and academics. </a:t>
            </a:r>
          </a:p>
          <a:p>
            <a:pPr algn="just"/>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The professional map has some values and purpose such as capturing the behaviours and knowledge that are required to learn and know, monitoring progress, and creating an effect in the working settings. </a:t>
            </a:r>
          </a:p>
          <a:p>
            <a:pPr marL="0" indent="0" algn="just">
              <a:lnSpc>
                <a:spcPct val="110000"/>
              </a:lnSpc>
              <a:buNone/>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The three layers of the profession map have been stated as follows;</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r>
              <a:rPr lang="en-GB" sz="1800" b="1" kern="0" dirty="0">
                <a:effectLst/>
                <a:latin typeface="Times New Roman" panose="02020603050405020304" pitchFamily="18" charset="0"/>
                <a:ea typeface="Times New Roman" panose="02020603050405020304" pitchFamily="18" charset="0"/>
                <a:cs typeface="Verdana" panose="020B0604030504040204" pitchFamily="34" charset="0"/>
              </a:rPr>
              <a:t>Core knowledge</a:t>
            </a: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 The value of this layer demonstrates the knowledge for being an expert in the range of people, work and change. </a:t>
            </a:r>
          </a:p>
          <a:p>
            <a:r>
              <a:rPr lang="en-GB" sz="1800" b="1" kern="0" dirty="0">
                <a:effectLst/>
                <a:latin typeface="Times New Roman" panose="02020603050405020304" pitchFamily="18" charset="0"/>
                <a:ea typeface="Times New Roman" panose="02020603050405020304" pitchFamily="18" charset="0"/>
                <a:cs typeface="Verdana" panose="020B0604030504040204" pitchFamily="34" charset="0"/>
              </a:rPr>
              <a:t>Core behaviours</a:t>
            </a: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 These describe constant ways of doing best for better working lives. </a:t>
            </a:r>
          </a:p>
          <a:p>
            <a:r>
              <a:rPr lang="en-GB" sz="1800" b="1" kern="0" dirty="0">
                <a:effectLst/>
                <a:latin typeface="Times New Roman" panose="02020603050405020304" pitchFamily="18" charset="0"/>
                <a:ea typeface="Times New Roman" panose="02020603050405020304" pitchFamily="18" charset="0"/>
                <a:cs typeface="Verdana" panose="020B0604030504040204" pitchFamily="34" charset="0"/>
              </a:rPr>
              <a:t>Specialist knowledge- </a:t>
            </a: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The standards of this layer</a:t>
            </a:r>
            <a:r>
              <a:rPr lang="en-GB" sz="1800" b="1" kern="0" dirty="0">
                <a:effectLst/>
                <a:latin typeface="Times New Roman" panose="02020603050405020304" pitchFamily="18" charset="0"/>
                <a:ea typeface="Times New Roman" panose="02020603050405020304" pitchFamily="18" charset="0"/>
                <a:cs typeface="Verdana" panose="020B0604030504040204" pitchFamily="34" charset="0"/>
              </a:rPr>
              <a:t> </a:t>
            </a: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define the specific knowledge and skills that are required to be proficient in the particular specialisation area. </a:t>
            </a:r>
            <a:endParaRPr lang="en-IN" sz="1800" dirty="0">
              <a:latin typeface="Times New Roman" panose="02020603050405020304" pitchFamily="18" charset="0"/>
              <a:cs typeface="Times New Roman" panose="02020603050405020304" pitchFamily="18" charset="0"/>
            </a:endParaRPr>
          </a:p>
        </p:txBody>
      </p:sp>
      <p:pic>
        <p:nvPicPr>
          <p:cNvPr id="4" name="Picture 3" descr="diagram of the Profession Map">
            <a:extLst>
              <a:ext uri="{FF2B5EF4-FFF2-40B4-BE49-F238E27FC236}">
                <a16:creationId xmlns:a16="http://schemas.microsoft.com/office/drawing/2014/main" id="{F5B4E367-13EB-2BB7-3038-EB919CCF5FF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94553" y="1570867"/>
            <a:ext cx="3718560" cy="3342640"/>
          </a:xfrm>
          <a:prstGeom prst="rect">
            <a:avLst/>
          </a:prstGeom>
          <a:noFill/>
          <a:ln>
            <a:noFill/>
          </a:ln>
        </p:spPr>
      </p:pic>
      <p:sp>
        <p:nvSpPr>
          <p:cNvPr id="6" name="TextBox 5">
            <a:extLst>
              <a:ext uri="{FF2B5EF4-FFF2-40B4-BE49-F238E27FC236}">
                <a16:creationId xmlns:a16="http://schemas.microsoft.com/office/drawing/2014/main" id="{ECD9FFAC-4A61-DB00-38B9-A0F9DE55EC86}"/>
              </a:ext>
            </a:extLst>
          </p:cNvPr>
          <p:cNvSpPr txBox="1"/>
          <p:nvPr/>
        </p:nvSpPr>
        <p:spPr>
          <a:xfrm>
            <a:off x="7836309" y="4917801"/>
            <a:ext cx="6096000" cy="369332"/>
          </a:xfrm>
          <a:prstGeom prst="rect">
            <a:avLst/>
          </a:prstGeom>
          <a:noFill/>
        </p:spPr>
        <p:txBody>
          <a:bodyPr wrap="square">
            <a:spAutoFit/>
          </a:bodyPr>
          <a:lstStyle/>
          <a:p>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a:t>
            </a:r>
            <a:r>
              <a:rPr lang="en-GB" sz="1800" kern="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Hunter-Hill 2019)</a:t>
            </a:r>
            <a:endParaRPr lang="en-IN" dirty="0"/>
          </a:p>
        </p:txBody>
      </p:sp>
    </p:spTree>
    <p:extLst>
      <p:ext uri="{BB962C8B-B14F-4D97-AF65-F5344CB8AC3E}">
        <p14:creationId xmlns:p14="http://schemas.microsoft.com/office/powerpoint/2010/main" val="3445509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6F16F-EA4E-D319-378E-AE8417F3DFE5}"/>
              </a:ext>
            </a:extLst>
          </p:cNvPr>
          <p:cNvSpPr>
            <a:spLocks noGrp="1"/>
          </p:cNvSpPr>
          <p:nvPr>
            <p:ph type="title"/>
          </p:nvPr>
        </p:nvSpPr>
        <p:spPr/>
        <p:txBody>
          <a:bodyPr>
            <a:noAutofit/>
          </a:bodyPr>
          <a:lstStyle/>
          <a:p>
            <a:r>
              <a:rPr lang="en-GB" sz="4000" b="1" kern="0" dirty="0">
                <a:effectLst/>
                <a:latin typeface="Times New Roman" panose="02020603050405020304" pitchFamily="18" charset="0"/>
                <a:ea typeface="Times New Roman" panose="02020603050405020304" pitchFamily="18" charset="0"/>
                <a:cs typeface="Times New Roman" panose="02020603050405020304" pitchFamily="18" charset="0"/>
              </a:rPr>
              <a:t>Stating various types of relationships between the employee and employer</a:t>
            </a:r>
            <a:br>
              <a:rPr lang="en-IN" sz="40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4000" dirty="0"/>
          </a:p>
        </p:txBody>
      </p:sp>
      <p:sp>
        <p:nvSpPr>
          <p:cNvPr id="3" name="Content Placeholder 2">
            <a:extLst>
              <a:ext uri="{FF2B5EF4-FFF2-40B4-BE49-F238E27FC236}">
                <a16:creationId xmlns:a16="http://schemas.microsoft.com/office/drawing/2014/main" id="{438438A9-F99F-F65B-37E7-C5C33FF86450}"/>
              </a:ext>
            </a:extLst>
          </p:cNvPr>
          <p:cNvSpPr>
            <a:spLocks noGrp="1"/>
          </p:cNvSpPr>
          <p:nvPr>
            <p:ph idx="1"/>
          </p:nvPr>
        </p:nvSpPr>
        <p:spPr>
          <a:xfrm>
            <a:off x="838200" y="1825625"/>
            <a:ext cx="5847735" cy="4351338"/>
          </a:xfrm>
        </p:spPr>
        <p:txBody>
          <a:bodyPr/>
          <a:lstStyle/>
          <a:p>
            <a:pPr marL="0" indent="0" algn="just">
              <a:lnSpc>
                <a:spcPct val="100000"/>
              </a:lnSpc>
              <a:buNone/>
            </a:pP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The employers recruit new staff for boosting the productivity of the business and then new relationships between them have been started. </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Several kinds of relationships have been outlined in the following section;</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100000"/>
              </a:lnSpc>
            </a:pPr>
            <a:r>
              <a:rPr lang="en-GB" sz="1800" b="1" kern="0" dirty="0">
                <a:effectLst/>
                <a:latin typeface="Times New Roman" panose="02020603050405020304" pitchFamily="18" charset="0"/>
                <a:ea typeface="Times New Roman" panose="02020603050405020304" pitchFamily="18" charset="0"/>
                <a:cs typeface="Verdana" panose="020B0604030504040204" pitchFamily="34" charset="0"/>
              </a:rPr>
              <a:t>Mutual relationship-</a:t>
            </a: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 The employee-employer connection can be mutual reliance.</a:t>
            </a:r>
          </a:p>
          <a:p>
            <a:pPr algn="just">
              <a:lnSpc>
                <a:spcPct val="100000"/>
              </a:lnSpc>
            </a:pPr>
            <a:r>
              <a:rPr lang="en-GB" sz="1800" b="1" kern="0" dirty="0">
                <a:effectLst/>
                <a:latin typeface="Times New Roman" panose="02020603050405020304" pitchFamily="18" charset="0"/>
                <a:ea typeface="Times New Roman" panose="02020603050405020304" pitchFamily="18" charset="0"/>
                <a:cs typeface="Verdana" panose="020B0604030504040204" pitchFamily="34" charset="0"/>
              </a:rPr>
              <a:t>The setting of bonding over time- </a:t>
            </a: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Sometimes, the relationship between the owner and employees has been developed over time. </a:t>
            </a:r>
            <a:endParaRPr lang="en-GB" sz="1800" kern="0" dirty="0">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100000"/>
              </a:lnSpc>
            </a:pPr>
            <a:r>
              <a:rPr lang="en-GB" sz="1800" b="1" kern="0" dirty="0">
                <a:effectLst/>
                <a:latin typeface="Times New Roman" panose="02020603050405020304" pitchFamily="18" charset="0"/>
                <a:ea typeface="Times New Roman" panose="02020603050405020304" pitchFamily="18" charset="0"/>
                <a:cs typeface="Verdana" panose="020B0604030504040204" pitchFamily="34" charset="0"/>
              </a:rPr>
              <a:t>Set relationship boundaries- </a:t>
            </a: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The particular type of relationship usually varies from business to business, boundaries occur at every company. </a:t>
            </a:r>
            <a:endParaRPr lang="en-IN" dirty="0"/>
          </a:p>
        </p:txBody>
      </p:sp>
      <p:sp>
        <p:nvSpPr>
          <p:cNvPr id="5" name="TextBox 4">
            <a:extLst>
              <a:ext uri="{FF2B5EF4-FFF2-40B4-BE49-F238E27FC236}">
                <a16:creationId xmlns:a16="http://schemas.microsoft.com/office/drawing/2014/main" id="{CE0CED74-182D-0BEB-F443-9A3DAF0FBA08}"/>
              </a:ext>
            </a:extLst>
          </p:cNvPr>
          <p:cNvSpPr txBox="1"/>
          <p:nvPr/>
        </p:nvSpPr>
        <p:spPr>
          <a:xfrm>
            <a:off x="7893575" y="4987588"/>
            <a:ext cx="6096000" cy="369332"/>
          </a:xfrm>
          <a:prstGeom prst="rect">
            <a:avLst/>
          </a:prstGeom>
          <a:noFill/>
        </p:spPr>
        <p:txBody>
          <a:bodyPr wrap="square">
            <a:spAutoFit/>
          </a:bodyPr>
          <a:lstStyle/>
          <a:p>
            <a:r>
              <a:rPr lang="en-IN" sz="1800" kern="0" dirty="0">
                <a:effectLst/>
                <a:latin typeface="Times New Roman" panose="02020603050405020304" pitchFamily="18" charset="0"/>
                <a:ea typeface="Times New Roman" panose="02020603050405020304" pitchFamily="18" charset="0"/>
                <a:cs typeface="Verdana" panose="020B0604030504040204" pitchFamily="34" charset="0"/>
              </a:rPr>
              <a:t> </a:t>
            </a:r>
            <a:r>
              <a:rPr lang="en-GB" sz="1800" kern="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(Mowbray </a:t>
            </a:r>
            <a:r>
              <a:rPr lang="en-GB" sz="1800" i="1" kern="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et al.,</a:t>
            </a:r>
            <a:r>
              <a:rPr lang="en-GB" sz="1800" kern="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2021)</a:t>
            </a: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 </a:t>
            </a:r>
            <a:endParaRPr lang="en-IN" dirty="0"/>
          </a:p>
        </p:txBody>
      </p:sp>
      <p:pic>
        <p:nvPicPr>
          <p:cNvPr id="3074" name="Picture 2" descr="The Key Pillars of Employee Relations | LeaveBoard">
            <a:extLst>
              <a:ext uri="{FF2B5EF4-FFF2-40B4-BE49-F238E27FC236}">
                <a16:creationId xmlns:a16="http://schemas.microsoft.com/office/drawing/2014/main" id="{16B489B4-067B-9957-DC11-154F0513B9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5119" y="1998993"/>
            <a:ext cx="4330699" cy="27840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4780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1D0FA-DD94-7DEB-427A-21420783291D}"/>
              </a:ext>
            </a:extLst>
          </p:cNvPr>
          <p:cNvSpPr>
            <a:spLocks noGrp="1"/>
          </p:cNvSpPr>
          <p:nvPr>
            <p:ph type="title"/>
          </p:nvPr>
        </p:nvSpPr>
        <p:spPr/>
        <p:txBody>
          <a:bodyPr>
            <a:noAutofit/>
          </a:bodyPr>
          <a:lstStyle/>
          <a:p>
            <a:r>
              <a:rPr lang="en-GB" sz="4000" b="1" kern="0" dirty="0">
                <a:effectLst/>
                <a:latin typeface="Times New Roman" panose="02020603050405020304" pitchFamily="18" charset="0"/>
                <a:ea typeface="Times New Roman" panose="02020603050405020304" pitchFamily="18" charset="0"/>
                <a:cs typeface="Times New Roman" panose="02020603050405020304" pitchFamily="18" charset="0"/>
              </a:rPr>
              <a:t>Highlighting the crucial factors that influence building relationships with example</a:t>
            </a:r>
            <a:br>
              <a:rPr lang="en-IN" sz="40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4000" dirty="0"/>
          </a:p>
        </p:txBody>
      </p:sp>
      <p:sp>
        <p:nvSpPr>
          <p:cNvPr id="3" name="Content Placeholder 2">
            <a:extLst>
              <a:ext uri="{FF2B5EF4-FFF2-40B4-BE49-F238E27FC236}">
                <a16:creationId xmlns:a16="http://schemas.microsoft.com/office/drawing/2014/main" id="{49D6EB47-DA1B-8D7F-E8CA-341F1ECECA45}"/>
              </a:ext>
            </a:extLst>
          </p:cNvPr>
          <p:cNvSpPr>
            <a:spLocks noGrp="1"/>
          </p:cNvSpPr>
          <p:nvPr>
            <p:ph idx="1"/>
          </p:nvPr>
        </p:nvSpPr>
        <p:spPr>
          <a:xfrm>
            <a:off x="838200" y="1825625"/>
            <a:ext cx="6211529" cy="4351338"/>
          </a:xfrm>
        </p:spPr>
        <p:txBody>
          <a:bodyPr/>
          <a:lstStyle/>
          <a:p>
            <a:pPr marL="0" indent="0" algn="just">
              <a:buNone/>
            </a:pP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There are multiple factors that provide the typical impacts on building relationships between the employees and employer in the enterprise. </a:t>
            </a:r>
          </a:p>
          <a:p>
            <a:pPr marL="0" indent="0" algn="just">
              <a:buNone/>
            </a:pPr>
            <a:endParaRPr lang="en-GB" sz="1800" kern="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r>
              <a:rPr lang="en-GB" sz="1800" b="1" kern="0" dirty="0">
                <a:effectLst/>
                <a:latin typeface="Times New Roman" panose="02020603050405020304" pitchFamily="18" charset="0"/>
                <a:ea typeface="Times New Roman" panose="02020603050405020304" pitchFamily="18" charset="0"/>
                <a:cs typeface="Verdana" panose="020B0604030504040204" pitchFamily="34" charset="0"/>
              </a:rPr>
              <a:t>Be authentic- </a:t>
            </a: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Employers</a:t>
            </a:r>
            <a:r>
              <a:rPr lang="en-GB" sz="1800" b="1" kern="0" dirty="0">
                <a:effectLst/>
                <a:latin typeface="Times New Roman" panose="02020603050405020304" pitchFamily="18" charset="0"/>
                <a:ea typeface="Times New Roman" panose="02020603050405020304" pitchFamily="18" charset="0"/>
                <a:cs typeface="Verdana" panose="020B0604030504040204" pitchFamily="34" charset="0"/>
              </a:rPr>
              <a:t> </a:t>
            </a: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need to</a:t>
            </a:r>
            <a:r>
              <a:rPr lang="en-GB" sz="1800" b="1" kern="0" dirty="0">
                <a:effectLst/>
                <a:latin typeface="Times New Roman" panose="02020603050405020304" pitchFamily="18" charset="0"/>
                <a:ea typeface="Times New Roman" panose="02020603050405020304" pitchFamily="18" charset="0"/>
                <a:cs typeface="Verdana" panose="020B0604030504040204" pitchFamily="34" charset="0"/>
              </a:rPr>
              <a:t> </a:t>
            </a: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use authentic</a:t>
            </a:r>
            <a:r>
              <a:rPr lang="en-GB" sz="1800" b="1" kern="0" dirty="0">
                <a:effectLst/>
                <a:latin typeface="Times New Roman" panose="02020603050405020304" pitchFamily="18" charset="0"/>
                <a:ea typeface="Times New Roman" panose="02020603050405020304" pitchFamily="18" charset="0"/>
                <a:cs typeface="Verdana" panose="020B0604030504040204" pitchFamily="34" charset="0"/>
              </a:rPr>
              <a:t> </a:t>
            </a: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and smart strategies to</a:t>
            </a:r>
            <a:r>
              <a:rPr lang="en-GB" sz="1800" b="1" kern="0" dirty="0">
                <a:effectLst/>
                <a:latin typeface="Times New Roman" panose="02020603050405020304" pitchFamily="18" charset="0"/>
                <a:ea typeface="Times New Roman" panose="02020603050405020304" pitchFamily="18" charset="0"/>
                <a:cs typeface="Verdana" panose="020B0604030504040204" pitchFamily="34" charset="0"/>
              </a:rPr>
              <a:t> </a:t>
            </a: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create safe and pleasant working conditions for building good relationships. </a:t>
            </a:r>
            <a:endParaRPr lang="en-GB" sz="1800" kern="0" dirty="0">
              <a:latin typeface="Times New Roman" panose="02020603050405020304" pitchFamily="18" charset="0"/>
              <a:ea typeface="Times New Roman" panose="02020603050405020304" pitchFamily="18" charset="0"/>
              <a:cs typeface="Verdana" panose="020B0604030504040204" pitchFamily="34" charset="0"/>
            </a:endParaRPr>
          </a:p>
          <a:p>
            <a:pPr algn="just"/>
            <a:r>
              <a:rPr lang="en-GB" sz="1800" b="1" kern="0" dirty="0">
                <a:effectLst/>
                <a:latin typeface="Times New Roman" panose="02020603050405020304" pitchFamily="18" charset="0"/>
                <a:ea typeface="Times New Roman" panose="02020603050405020304" pitchFamily="18" charset="0"/>
                <a:cs typeface="Verdana" panose="020B0604030504040204" pitchFamily="34" charset="0"/>
              </a:rPr>
              <a:t>Offer adequate training- </a:t>
            </a: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Employees can be successful</a:t>
            </a:r>
            <a:r>
              <a:rPr lang="en-GB" sz="1800" b="1" kern="0" dirty="0">
                <a:effectLst/>
                <a:latin typeface="Times New Roman" panose="02020603050405020304" pitchFamily="18" charset="0"/>
                <a:ea typeface="Times New Roman" panose="02020603050405020304" pitchFamily="18" charset="0"/>
                <a:cs typeface="Verdana" panose="020B0604030504040204" pitchFamily="34" charset="0"/>
              </a:rPr>
              <a:t> </a:t>
            </a: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in the workplace by getting an adequate level of training and a development program. </a:t>
            </a:r>
          </a:p>
          <a:p>
            <a:pPr algn="just"/>
            <a:r>
              <a:rPr lang="en-IN" sz="1800" b="1" kern="0" dirty="0">
                <a:effectLst/>
                <a:latin typeface="Times New Roman" panose="02020603050405020304" pitchFamily="18" charset="0"/>
                <a:ea typeface="Times New Roman" panose="02020603050405020304" pitchFamily="18" charset="0"/>
              </a:rPr>
              <a:t>Create clear expectations</a:t>
            </a:r>
            <a:r>
              <a:rPr lang="en-IN" sz="1800" kern="0" dirty="0">
                <a:effectLst/>
                <a:latin typeface="Times New Roman" panose="02020603050405020304" pitchFamily="18" charset="0"/>
                <a:ea typeface="Times New Roman" panose="02020603050405020304" pitchFamily="18" charset="0"/>
              </a:rPr>
              <a:t>- The employee/ employer relationship can be enhanced if the productivity of the staff is in the upswing condition. </a:t>
            </a:r>
            <a:endParaRPr lang="en-IN" dirty="0"/>
          </a:p>
        </p:txBody>
      </p:sp>
      <p:sp>
        <p:nvSpPr>
          <p:cNvPr id="5" name="TextBox 4">
            <a:extLst>
              <a:ext uri="{FF2B5EF4-FFF2-40B4-BE49-F238E27FC236}">
                <a16:creationId xmlns:a16="http://schemas.microsoft.com/office/drawing/2014/main" id="{1C2A39B8-6784-DF14-E6E9-08BAB951DBEE}"/>
              </a:ext>
            </a:extLst>
          </p:cNvPr>
          <p:cNvSpPr txBox="1"/>
          <p:nvPr/>
        </p:nvSpPr>
        <p:spPr>
          <a:xfrm>
            <a:off x="8189621" y="5258570"/>
            <a:ext cx="6096000" cy="369332"/>
          </a:xfrm>
          <a:prstGeom prst="rect">
            <a:avLst/>
          </a:prstGeom>
          <a:noFill/>
        </p:spPr>
        <p:txBody>
          <a:bodyPr wrap="square">
            <a:spAutoFit/>
          </a:bodyPr>
          <a:lstStyle/>
          <a:p>
            <a:r>
              <a:rPr lang="en-GB" sz="1800" kern="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(Alves </a:t>
            </a:r>
            <a:r>
              <a:rPr lang="en-GB" sz="1800" i="1" kern="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et al.,</a:t>
            </a:r>
            <a:r>
              <a:rPr lang="en-GB" sz="1800" kern="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2020)</a:t>
            </a: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 </a:t>
            </a:r>
            <a:endParaRPr lang="en-IN" dirty="0"/>
          </a:p>
        </p:txBody>
      </p:sp>
      <p:pic>
        <p:nvPicPr>
          <p:cNvPr id="4098" name="Picture 2" descr="Employee Relations: How to Build Strong Bonds With Your Team">
            <a:extLst>
              <a:ext uri="{FF2B5EF4-FFF2-40B4-BE49-F238E27FC236}">
                <a16:creationId xmlns:a16="http://schemas.microsoft.com/office/drawing/2014/main" id="{AF8014EA-3AD4-D3FD-F15B-D3487EB25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1873" y="1987297"/>
            <a:ext cx="4341111" cy="28834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7388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033EB-4CD9-998B-CA39-093BBF12312E}"/>
              </a:ext>
            </a:extLst>
          </p:cNvPr>
          <p:cNvSpPr>
            <a:spLocks noGrp="1"/>
          </p:cNvSpPr>
          <p:nvPr>
            <p:ph type="title"/>
          </p:nvPr>
        </p:nvSpPr>
        <p:spPr/>
        <p:txBody>
          <a:bodyPr>
            <a:noAutofit/>
          </a:bodyPr>
          <a:lstStyle/>
          <a:p>
            <a:r>
              <a:rPr lang="en-GB" sz="4000" b="1" kern="0" dirty="0">
                <a:effectLst/>
                <a:latin typeface="Times New Roman" panose="02020603050405020304" pitchFamily="18" charset="0"/>
                <a:ea typeface="Times New Roman" panose="02020603050405020304" pitchFamily="18" charset="0"/>
                <a:cs typeface="Times New Roman" panose="02020603050405020304" pitchFamily="18" charset="0"/>
              </a:rPr>
              <a:t>Outlining personal experiences to portray positive relationships </a:t>
            </a:r>
            <a:br>
              <a:rPr lang="en-IN" sz="40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4000" dirty="0"/>
          </a:p>
        </p:txBody>
      </p:sp>
      <p:sp>
        <p:nvSpPr>
          <p:cNvPr id="3" name="Content Placeholder 2">
            <a:extLst>
              <a:ext uri="{FF2B5EF4-FFF2-40B4-BE49-F238E27FC236}">
                <a16:creationId xmlns:a16="http://schemas.microsoft.com/office/drawing/2014/main" id="{5CE0B893-DC10-3ABD-8771-2A91C45382A2}"/>
              </a:ext>
            </a:extLst>
          </p:cNvPr>
          <p:cNvSpPr>
            <a:spLocks noGrp="1"/>
          </p:cNvSpPr>
          <p:nvPr>
            <p:ph idx="1"/>
          </p:nvPr>
        </p:nvSpPr>
        <p:spPr>
          <a:xfrm>
            <a:off x="838200" y="1825625"/>
            <a:ext cx="5906729" cy="4351338"/>
          </a:xfrm>
        </p:spPr>
        <p:txBody>
          <a:bodyPr/>
          <a:lstStyle/>
          <a:p>
            <a:pPr algn="just"/>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Positive employee/employer relationships can be built in both directions by maintaining flexibility. </a:t>
            </a:r>
          </a:p>
          <a:p>
            <a:pPr algn="just"/>
            <a:endParaRPr lang="en-GB" sz="1800" kern="0" dirty="0">
              <a:latin typeface="Times New Roman" panose="02020603050405020304" pitchFamily="18" charset="0"/>
              <a:ea typeface="Times New Roman" panose="02020603050405020304" pitchFamily="18" charset="0"/>
              <a:cs typeface="Verdana" panose="020B0604030504040204" pitchFamily="34" charset="0"/>
            </a:endParaRPr>
          </a:p>
          <a:p>
            <a:pPr marL="0" indent="0" algn="just">
              <a:buNone/>
            </a:pPr>
            <a:endParaRPr lang="en-GB" sz="1800" kern="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A healthy relationship and work-life balance both are crucial to attain the employee retention and satisfaction. </a:t>
            </a:r>
          </a:p>
          <a:p>
            <a:pPr marL="0" indent="0" algn="just">
              <a:buNone/>
            </a:pPr>
            <a:endParaRPr lang="en-GB" sz="1800" kern="0" dirty="0">
              <a:latin typeface="Times New Roman" panose="02020603050405020304" pitchFamily="18" charset="0"/>
              <a:ea typeface="Times New Roman" panose="02020603050405020304" pitchFamily="18" charset="0"/>
              <a:cs typeface="Verdana" panose="020B0604030504040204" pitchFamily="34" charset="0"/>
            </a:endParaRPr>
          </a:p>
          <a:p>
            <a:pPr marL="0" indent="0" algn="just">
              <a:buNone/>
            </a:pPr>
            <a:endParaRPr lang="en-GB" sz="1800" kern="0" dirty="0">
              <a:latin typeface="Times New Roman" panose="02020603050405020304" pitchFamily="18" charset="0"/>
              <a:ea typeface="Times New Roman" panose="02020603050405020304" pitchFamily="18" charset="0"/>
              <a:cs typeface="Verdana" panose="020B0604030504040204" pitchFamily="34" charset="0"/>
            </a:endParaRPr>
          </a:p>
          <a:p>
            <a:pPr algn="just"/>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It can be achieved with the help of flexibility such as time off, shifts, hours, remote work, and adapting quality to unexpected circumstances and emergencies. </a:t>
            </a:r>
          </a:p>
          <a:p>
            <a:pPr algn="just"/>
            <a:endParaRPr lang="en-IN" dirty="0"/>
          </a:p>
        </p:txBody>
      </p:sp>
      <p:sp>
        <p:nvSpPr>
          <p:cNvPr id="5" name="TextBox 4">
            <a:extLst>
              <a:ext uri="{FF2B5EF4-FFF2-40B4-BE49-F238E27FC236}">
                <a16:creationId xmlns:a16="http://schemas.microsoft.com/office/drawing/2014/main" id="{A6CCDD61-0971-B90F-D580-B885E88E34CB}"/>
              </a:ext>
            </a:extLst>
          </p:cNvPr>
          <p:cNvSpPr txBox="1"/>
          <p:nvPr/>
        </p:nvSpPr>
        <p:spPr>
          <a:xfrm>
            <a:off x="8305800" y="4810295"/>
            <a:ext cx="6096000" cy="561949"/>
          </a:xfrm>
          <a:prstGeom prst="rect">
            <a:avLst/>
          </a:prstGeom>
          <a:noFill/>
        </p:spPr>
        <p:txBody>
          <a:bodyPr wrap="square">
            <a:spAutoFit/>
          </a:bodyPr>
          <a:lstStyle/>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a:t>
            </a:r>
            <a:r>
              <a:rPr lang="en-GB" sz="1800" dirty="0" err="1">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Tzenios</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2019)</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 </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p:txBody>
      </p:sp>
      <p:pic>
        <p:nvPicPr>
          <p:cNvPr id="5122" name="Picture 2" descr="Employee Relationship Management - Definition, Meaning, Functions |  Marketing91">
            <a:extLst>
              <a:ext uri="{FF2B5EF4-FFF2-40B4-BE49-F238E27FC236}">
                <a16:creationId xmlns:a16="http://schemas.microsoft.com/office/drawing/2014/main" id="{DE8DDC66-B516-6C0D-0042-9A5F0DF0CE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7519" y="1825625"/>
            <a:ext cx="3646296" cy="2984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8704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42885" y="467352"/>
            <a:ext cx="2637260" cy="1135888"/>
          </a:xfrm>
          <a:prstGeom prst="rect">
            <a:avLst/>
          </a:prstGeom>
        </p:spPr>
        <p:txBody>
          <a:bodyPr wrap="none">
            <a:spAutoFit/>
          </a:bodyPr>
          <a:lstStyle/>
          <a:p>
            <a:pPr>
              <a:lnSpc>
                <a:spcPct val="200000"/>
              </a:lnSpc>
              <a:spcBef>
                <a:spcPts val="1200"/>
              </a:spcBef>
            </a:pPr>
            <a:r>
              <a:rPr lang="en-IN" sz="4000" b="1" kern="0" dirty="0">
                <a:solidFill>
                  <a:srgbClr val="000000"/>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4000" b="1" kern="0" dirty="0">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7150E924-8B58-8A65-D5F6-87D9DB723F2B}"/>
              </a:ext>
            </a:extLst>
          </p:cNvPr>
          <p:cNvSpPr txBox="1"/>
          <p:nvPr/>
        </p:nvSpPr>
        <p:spPr>
          <a:xfrm>
            <a:off x="926576" y="1849764"/>
            <a:ext cx="6096000" cy="5078313"/>
          </a:xfrm>
          <a:prstGeom prst="rect">
            <a:avLst/>
          </a:prstGeom>
          <a:noFill/>
        </p:spPr>
        <p:txBody>
          <a:bodyPr wrap="square">
            <a:spAutoFit/>
          </a:bodyPr>
          <a:lstStyle/>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The respective context has shed light on the essential practice such as managing the workforce in the business entity. </a:t>
            </a:r>
          </a:p>
          <a:p>
            <a:pPr algn="just"/>
            <a:endParaRPr lang="en-GB" kern="0" dirty="0">
              <a:latin typeface="Times New Roman" panose="02020603050405020304" pitchFamily="18" charset="0"/>
              <a:ea typeface="Times New Roman" panose="02020603050405020304" pitchFamily="18" charset="0"/>
              <a:cs typeface="Verdana" panose="020B0604030504040204" pitchFamily="34" charset="0"/>
            </a:endParaRPr>
          </a:p>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The HR team of the company takes an indispensable part in managing the employees in a suitable way for achieving success. </a:t>
            </a:r>
          </a:p>
          <a:p>
            <a:pPr algn="just"/>
            <a:endParaRPr lang="en-GB" sz="1800" kern="0" dirty="0">
              <a:effectLst/>
              <a:latin typeface="Times New Roman" panose="02020603050405020304" pitchFamily="18" charset="0"/>
              <a:ea typeface="Times New Roman" panose="02020603050405020304" pitchFamily="18" charset="0"/>
              <a:cs typeface="Verdana" panose="020B0604030504040204" pitchFamily="34" charset="0"/>
            </a:endParaRPr>
          </a:p>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cs typeface="Verdana" panose="020B0604030504040204" pitchFamily="34" charset="0"/>
              </a:rPr>
              <a:t>The functioning areas and values of this profession have been highlighted in the context. In addition to this, the profession map has been illustrated here.</a:t>
            </a:r>
          </a:p>
          <a:p>
            <a:pPr algn="just"/>
            <a:endParaRPr lang="en-GB" kern="0" dirty="0">
              <a:latin typeface="Times New Roman" panose="02020603050405020304" pitchFamily="18" charset="0"/>
              <a:ea typeface="Times New Roman" panose="02020603050405020304" pitchFamily="18" charset="0"/>
              <a:cs typeface="Verdana" panose="020B060403050404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Furthermore, the context has highlighted the personal experience for building effective relationships between owner/employee in the working area. </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200000"/>
              </a:lnSpc>
            </a:pPr>
            <a:r>
              <a:rPr lang="en-US" sz="1800" dirty="0">
                <a:effectLst/>
                <a:latin typeface="Times New Roman" panose="02020603050405020304" pitchFamily="18" charset="0"/>
                <a:ea typeface="Times New Roman" panose="02020603050405020304" pitchFamily="18" charset="0"/>
                <a:cs typeface="Verdana" panose="020B0604030504040204" pitchFamily="34" charset="0"/>
              </a:rPr>
              <a:t> </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a:p>
            <a:pPr marL="285750" indent="-285750" algn="just">
              <a:buFont typeface="Arial" panose="020B0604020202020204" pitchFamily="34" charset="0"/>
              <a:buChar char="•"/>
            </a:pPr>
            <a:endParaRPr lang="en-IN" dirty="0"/>
          </a:p>
        </p:txBody>
      </p:sp>
      <p:pic>
        <p:nvPicPr>
          <p:cNvPr id="2050" name="Picture 2" descr="12 Essential Insights for Managing Teams">
            <a:extLst>
              <a:ext uri="{FF2B5EF4-FFF2-40B4-BE49-F238E27FC236}">
                <a16:creationId xmlns:a16="http://schemas.microsoft.com/office/drawing/2014/main" id="{33CB3C48-8975-3C3E-3B3F-AED55C135A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199" y="2194053"/>
            <a:ext cx="4277032" cy="288922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E0640CA-493D-BD95-3196-820FB1C76F4E}"/>
              </a:ext>
            </a:extLst>
          </p:cNvPr>
          <p:cNvSpPr txBox="1"/>
          <p:nvPr/>
        </p:nvSpPr>
        <p:spPr>
          <a:xfrm>
            <a:off x="8622890" y="4915375"/>
            <a:ext cx="6096000" cy="561949"/>
          </a:xfrm>
          <a:prstGeom prst="rect">
            <a:avLst/>
          </a:prstGeom>
          <a:noFill/>
        </p:spPr>
        <p:txBody>
          <a:bodyPr wrap="square">
            <a:spAutoFit/>
          </a:bodyPr>
          <a:lstStyle/>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a:t>
            </a:r>
            <a:r>
              <a:rPr lang="en-GB" sz="1800" dirty="0" err="1">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Tzenios</a:t>
            </a:r>
            <a:r>
              <a:rPr lang="en-GB" sz="18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2019)</a:t>
            </a:r>
            <a:r>
              <a:rPr lang="en-GB" sz="1800" dirty="0">
                <a:effectLst/>
                <a:latin typeface="Times New Roman" panose="02020603050405020304" pitchFamily="18" charset="0"/>
                <a:ea typeface="Times New Roman" panose="02020603050405020304" pitchFamily="18" charset="0"/>
                <a:cs typeface="Verdana" panose="020B0604030504040204" pitchFamily="34" charset="0"/>
              </a:rPr>
              <a:t>. </a:t>
            </a:r>
            <a:endParaRPr lang="en-IN" sz="1800" dirty="0">
              <a:effectLst/>
              <a:latin typeface="Times New Roman" panose="02020603050405020304" pitchFamily="18" charset="0"/>
              <a:ea typeface="Times New Roman" panose="02020603050405020304" pitchFamily="18" charset="0"/>
              <a:cs typeface="Verdana" panose="020B0604030504040204" pitchFamily="34" charset="0"/>
            </a:endParaRPr>
          </a:p>
        </p:txBody>
      </p:sp>
    </p:spTree>
    <p:extLst>
      <p:ext uri="{BB962C8B-B14F-4D97-AF65-F5344CB8AC3E}">
        <p14:creationId xmlns:p14="http://schemas.microsoft.com/office/powerpoint/2010/main" val="2529169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37431" y="0"/>
            <a:ext cx="2339102" cy="1031501"/>
          </a:xfrm>
          <a:prstGeom prst="rect">
            <a:avLst/>
          </a:prstGeom>
        </p:spPr>
        <p:txBody>
          <a:bodyPr wrap="none">
            <a:spAutoFit/>
          </a:bodyPr>
          <a:lstStyle/>
          <a:p>
            <a:pPr>
              <a:lnSpc>
                <a:spcPct val="200000"/>
              </a:lnSpc>
              <a:spcBef>
                <a:spcPts val="1200"/>
              </a:spcBef>
            </a:pPr>
            <a:r>
              <a:rPr lang="en-US" sz="3600" b="1" kern="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References</a:t>
            </a:r>
          </a:p>
        </p:txBody>
      </p:sp>
      <p:sp>
        <p:nvSpPr>
          <p:cNvPr id="3" name="TextBox 2">
            <a:extLst>
              <a:ext uri="{FF2B5EF4-FFF2-40B4-BE49-F238E27FC236}">
                <a16:creationId xmlns:a16="http://schemas.microsoft.com/office/drawing/2014/main" id="{0251A8F6-EB86-48DB-2B0C-2A7A7EC3C6C4}"/>
              </a:ext>
            </a:extLst>
          </p:cNvPr>
          <p:cNvSpPr txBox="1"/>
          <p:nvPr/>
        </p:nvSpPr>
        <p:spPr>
          <a:xfrm>
            <a:off x="637431" y="900600"/>
            <a:ext cx="11377587" cy="5957400"/>
          </a:xfrm>
          <a:prstGeom prst="rect">
            <a:avLst/>
          </a:prstGeom>
          <a:noFill/>
        </p:spPr>
        <p:txBody>
          <a:bodyPr wrap="square">
            <a:spAutoFit/>
          </a:bodyPr>
          <a:lstStyle/>
          <a:p>
            <a:pPr algn="just">
              <a:lnSpc>
                <a:spcPct val="150000"/>
              </a:lnSpc>
            </a:pPr>
            <a:r>
              <a:rPr lang="en-GB" sz="16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Alves, P., Santos, V., Reis, I., </a:t>
            </a:r>
            <a:r>
              <a:rPr lang="en-GB" sz="1600" dirty="0" err="1">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Martinho</a:t>
            </a:r>
            <a:r>
              <a:rPr lang="en-GB" sz="16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F., </a:t>
            </a:r>
            <a:r>
              <a:rPr lang="en-GB" sz="1600" dirty="0" err="1">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Martinho</a:t>
            </a:r>
            <a:r>
              <a:rPr lang="en-GB" sz="16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D., Correia Sampaio, M., José Sousa, M. and Au-Yong-Oliveira, M., (2020). Strategic talent management: The impact of employer branding on the affective commitment of employees. </a:t>
            </a:r>
            <a:r>
              <a:rPr lang="en-IN" sz="1600" i="1" dirty="0">
                <a:effectLst/>
                <a:latin typeface="Times New Roman" panose="02020603050405020304" pitchFamily="18" charset="0"/>
                <a:ea typeface="Times New Roman" panose="02020603050405020304" pitchFamily="18" charset="0"/>
                <a:cs typeface="Verdana" panose="020B0604030504040204" pitchFamily="34" charset="0"/>
              </a:rPr>
              <a:t>Sustainability</a:t>
            </a:r>
            <a:r>
              <a:rPr lang="en-IN" sz="1600" dirty="0">
                <a:effectLst/>
                <a:latin typeface="Times New Roman" panose="02020603050405020304" pitchFamily="18" charset="0"/>
                <a:ea typeface="Times New Roman" panose="02020603050405020304" pitchFamily="18" charset="0"/>
                <a:cs typeface="Verdana" panose="020B0604030504040204" pitchFamily="34" charset="0"/>
              </a:rPr>
              <a:t>, </a:t>
            </a:r>
            <a:r>
              <a:rPr lang="en-IN" sz="1600" i="1" dirty="0">
                <a:effectLst/>
                <a:latin typeface="Times New Roman" panose="02020603050405020304" pitchFamily="18" charset="0"/>
                <a:ea typeface="Times New Roman" panose="02020603050405020304" pitchFamily="18" charset="0"/>
                <a:cs typeface="Verdana" panose="020B0604030504040204" pitchFamily="34" charset="0"/>
              </a:rPr>
              <a:t>12</a:t>
            </a:r>
            <a:r>
              <a:rPr lang="en-IN" sz="1600" dirty="0">
                <a:effectLst/>
                <a:latin typeface="Times New Roman" panose="02020603050405020304" pitchFamily="18" charset="0"/>
                <a:ea typeface="Times New Roman" panose="02020603050405020304" pitchFamily="18" charset="0"/>
                <a:cs typeface="Verdana" panose="020B0604030504040204" pitchFamily="34" charset="0"/>
              </a:rPr>
              <a:t>(23).</a:t>
            </a:r>
          </a:p>
          <a:p>
            <a:pPr algn="just">
              <a:lnSpc>
                <a:spcPct val="150000"/>
              </a:lnSpc>
            </a:pPr>
            <a:r>
              <a:rPr lang="en-GB" sz="16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Fenech, R., </a:t>
            </a:r>
            <a:r>
              <a:rPr lang="en-GB" sz="1600" dirty="0" err="1">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Baguant</a:t>
            </a:r>
            <a:r>
              <a:rPr lang="en-GB" sz="16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P. and Ivanov, D., (2019). The changing role of human resource management in an era of digital transformation. </a:t>
            </a:r>
            <a:r>
              <a:rPr lang="en-GB" sz="1600" i="1"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Journal of Management Information &amp; Decision Sciences</a:t>
            </a:r>
            <a:r>
              <a:rPr lang="en-GB" sz="16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a:t>
            </a:r>
            <a:r>
              <a:rPr lang="en-GB" sz="1600" i="1"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22</a:t>
            </a:r>
            <a:r>
              <a:rPr lang="en-GB" sz="16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(2).</a:t>
            </a:r>
            <a:endParaRPr lang="en-IN" sz="16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150000"/>
              </a:lnSpc>
            </a:pPr>
            <a:r>
              <a:rPr lang="en-GB" sz="16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Herrera, J. and de las Heras-Rosas, C., (2020). Corporate social responsibility and human resource management: Towards sustainable business organizations. </a:t>
            </a:r>
            <a:r>
              <a:rPr lang="en-GB" sz="1600" i="1"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Sustainability</a:t>
            </a:r>
            <a:r>
              <a:rPr lang="en-GB" sz="16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a:t>
            </a:r>
            <a:r>
              <a:rPr lang="en-GB" sz="1600" i="1"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12</a:t>
            </a:r>
            <a:r>
              <a:rPr lang="en-GB" sz="16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(3).</a:t>
            </a:r>
            <a:endParaRPr lang="en-IN" sz="16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150000"/>
              </a:lnSpc>
            </a:pPr>
            <a:r>
              <a:rPr lang="en-GB" sz="16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Hunter-Hill, M., (2019). Strategies to Develop Core Behaviours through Psychometrics &amp; Coaching: A Profession Mapping Exercise.: Professional Development Workshop (PDW).</a:t>
            </a:r>
            <a:endParaRPr lang="en-IN" sz="16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150000"/>
              </a:lnSpc>
            </a:pPr>
            <a:r>
              <a:rPr lang="en-GB" sz="16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Luu, T.T., (2020). Discretionary HR practices and employee well-being: The roles of job crafting and abusive supervision. </a:t>
            </a:r>
            <a:r>
              <a:rPr lang="en-GB" sz="1600" i="1"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Personnel Review</a:t>
            </a:r>
            <a:r>
              <a:rPr lang="en-GB" sz="16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a:t>
            </a:r>
            <a:r>
              <a:rPr lang="en-GB" sz="1600" i="1"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49</a:t>
            </a:r>
            <a:r>
              <a:rPr lang="en-GB" sz="16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(1).</a:t>
            </a:r>
            <a:endParaRPr lang="en-IN" sz="16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150000"/>
              </a:lnSpc>
            </a:pPr>
            <a:r>
              <a:rPr lang="en-GB" sz="16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Mowbray, P.K., Wilkinson, A. and </a:t>
            </a:r>
            <a:r>
              <a:rPr lang="en-GB" sz="1600" dirty="0" err="1">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Tse</a:t>
            </a:r>
            <a:r>
              <a:rPr lang="en-GB" sz="16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H.H., (2021). High-performance work systems and employee voice behaviour: An integrated model and research agenda. </a:t>
            </a:r>
            <a:r>
              <a:rPr lang="en-IN" sz="1600" i="1" dirty="0">
                <a:effectLst/>
                <a:latin typeface="Times New Roman" panose="02020603050405020304" pitchFamily="18" charset="0"/>
                <a:ea typeface="Times New Roman" panose="02020603050405020304" pitchFamily="18" charset="0"/>
                <a:cs typeface="Verdana" panose="020B0604030504040204" pitchFamily="34" charset="0"/>
              </a:rPr>
              <a:t>Personnel Review</a:t>
            </a:r>
            <a:r>
              <a:rPr lang="en-IN" sz="1600" dirty="0">
                <a:effectLst/>
                <a:latin typeface="Times New Roman" panose="02020603050405020304" pitchFamily="18" charset="0"/>
                <a:ea typeface="Times New Roman" panose="02020603050405020304" pitchFamily="18" charset="0"/>
                <a:cs typeface="Verdana" panose="020B0604030504040204" pitchFamily="34" charset="0"/>
              </a:rPr>
              <a:t>, </a:t>
            </a:r>
            <a:r>
              <a:rPr lang="en-IN" sz="1600" i="1" dirty="0">
                <a:effectLst/>
                <a:latin typeface="Times New Roman" panose="02020603050405020304" pitchFamily="18" charset="0"/>
                <a:ea typeface="Times New Roman" panose="02020603050405020304" pitchFamily="18" charset="0"/>
                <a:cs typeface="Verdana" panose="020B0604030504040204" pitchFamily="34" charset="0"/>
              </a:rPr>
              <a:t>50</a:t>
            </a:r>
            <a:r>
              <a:rPr lang="en-IN" sz="1600" dirty="0">
                <a:effectLst/>
                <a:latin typeface="Times New Roman" panose="02020603050405020304" pitchFamily="18" charset="0"/>
                <a:ea typeface="Times New Roman" panose="02020603050405020304" pitchFamily="18" charset="0"/>
                <a:cs typeface="Verdana" panose="020B0604030504040204" pitchFamily="34" charset="0"/>
              </a:rPr>
              <a:t>(6).</a:t>
            </a:r>
          </a:p>
          <a:p>
            <a:pPr algn="just">
              <a:lnSpc>
                <a:spcPct val="150000"/>
              </a:lnSpc>
            </a:pPr>
            <a:r>
              <a:rPr lang="en-GB" sz="1600" dirty="0">
                <a:effectLst/>
                <a:latin typeface="Times New Roman" panose="02020603050405020304" pitchFamily="18" charset="0"/>
                <a:ea typeface="Times New Roman" panose="02020603050405020304" pitchFamily="18" charset="0"/>
                <a:cs typeface="Verdana" panose="020B0604030504040204" pitchFamily="34" charset="0"/>
              </a:rPr>
              <a:t>Schreiner, E., (2019). What Is an Employer-Employee Relationship?. [Online] Available at: https://smallbusiness.chron.com/employee-relationship-management-709.html [Accessed 12 June 2023].</a:t>
            </a:r>
            <a:endParaRPr lang="en-IN" sz="1600" dirty="0">
              <a:effectLst/>
              <a:latin typeface="Times New Roman" panose="02020603050405020304" pitchFamily="18" charset="0"/>
              <a:ea typeface="Times New Roman" panose="02020603050405020304" pitchFamily="18" charset="0"/>
              <a:cs typeface="Verdana" panose="020B0604030504040204" pitchFamily="34" charset="0"/>
            </a:endParaRPr>
          </a:p>
          <a:p>
            <a:pPr algn="just">
              <a:lnSpc>
                <a:spcPct val="150000"/>
              </a:lnSpc>
            </a:pPr>
            <a:r>
              <a:rPr lang="en-GB" sz="1600" dirty="0" err="1">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Tzenios</a:t>
            </a:r>
            <a:r>
              <a:rPr lang="en-GB" sz="1600" dirty="0">
                <a:solidFill>
                  <a:srgbClr val="000000"/>
                </a:solidFill>
                <a:effectLst/>
                <a:latin typeface="Times New Roman" panose="02020603050405020304" pitchFamily="18" charset="0"/>
                <a:ea typeface="Times New Roman" panose="02020603050405020304" pitchFamily="18" charset="0"/>
                <a:cs typeface="Verdana" panose="020B0604030504040204" pitchFamily="34" charset="0"/>
              </a:rPr>
              <a:t>, N., (2019). The Impact of Health Literacy on Employee Productivity: An Empirical Investigation. </a:t>
            </a:r>
            <a:r>
              <a:rPr lang="en-IN" sz="1600" i="1" dirty="0">
                <a:effectLst/>
                <a:latin typeface="Times New Roman" panose="02020603050405020304" pitchFamily="18" charset="0"/>
                <a:ea typeface="Times New Roman" panose="02020603050405020304" pitchFamily="18" charset="0"/>
                <a:cs typeface="Verdana" panose="020B0604030504040204" pitchFamily="34" charset="0"/>
              </a:rPr>
              <a:t>Empirical Quests for Management Essences</a:t>
            </a:r>
            <a:r>
              <a:rPr lang="en-IN" sz="1600" dirty="0">
                <a:effectLst/>
                <a:latin typeface="Times New Roman" panose="02020603050405020304" pitchFamily="18" charset="0"/>
                <a:ea typeface="Times New Roman" panose="02020603050405020304" pitchFamily="18" charset="0"/>
                <a:cs typeface="Verdana" panose="020B0604030504040204" pitchFamily="34" charset="0"/>
              </a:rPr>
              <a:t>, </a:t>
            </a:r>
            <a:r>
              <a:rPr lang="en-IN" sz="1600" i="1" dirty="0">
                <a:effectLst/>
                <a:latin typeface="Times New Roman" panose="02020603050405020304" pitchFamily="18" charset="0"/>
                <a:ea typeface="Times New Roman" panose="02020603050405020304" pitchFamily="18" charset="0"/>
                <a:cs typeface="Verdana" panose="020B0604030504040204" pitchFamily="34" charset="0"/>
              </a:rPr>
              <a:t>3</a:t>
            </a:r>
            <a:r>
              <a:rPr lang="en-IN" sz="1600" dirty="0">
                <a:effectLst/>
                <a:latin typeface="Times New Roman" panose="02020603050405020304" pitchFamily="18" charset="0"/>
                <a:ea typeface="Times New Roman" panose="02020603050405020304" pitchFamily="18" charset="0"/>
                <a:cs typeface="Verdana" panose="020B0604030504040204" pitchFamily="34" charset="0"/>
              </a:rPr>
              <a:t>(1).</a:t>
            </a:r>
          </a:p>
        </p:txBody>
      </p:sp>
    </p:spTree>
    <p:extLst>
      <p:ext uri="{BB962C8B-B14F-4D97-AF65-F5344CB8AC3E}">
        <p14:creationId xmlns:p14="http://schemas.microsoft.com/office/powerpoint/2010/main" val="5676042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B4D74-AFBA-B984-D357-C265CD4B48E7}"/>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Questions?</a:t>
            </a:r>
            <a:endParaRPr lang="en-IN" sz="4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62089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412,514 Thank You Images, Stock Photos &amp; Vectors | Shutterstock">
            <a:extLst>
              <a:ext uri="{FF2B5EF4-FFF2-40B4-BE49-F238E27FC236}">
                <a16:creationId xmlns:a16="http://schemas.microsoft.com/office/drawing/2014/main" id="{43307B78-10F9-CC37-1C88-6CE15071B7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759" y="1207138"/>
            <a:ext cx="10979078" cy="3951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98184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3376</Words>
  <Application>Microsoft Office PowerPoint</Application>
  <PresentationFormat>Widescreen</PresentationFormat>
  <Paragraphs>135</Paragraphs>
  <Slides>13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LCBB5004_BIRM  Managing People  Individual Assignment 1  Student: Silviu Mircea Moisa 2014968  Lecturer: Samuel Ofori</vt:lpstr>
      <vt:lpstr>PowerPoint Presentation</vt:lpstr>
      <vt:lpstr>PowerPoint Presentation</vt:lpstr>
      <vt:lpstr>PowerPoint Presentation</vt:lpstr>
      <vt:lpstr>PowerPoint Presentation</vt:lpstr>
      <vt:lpstr>Defining profession map </vt:lpstr>
      <vt:lpstr>Stating various types of relationships between the employee and employer </vt:lpstr>
      <vt:lpstr>Highlighting the crucial factors that influence building relationships with example </vt:lpstr>
      <vt:lpstr>Outlining personal experiences to portray positive relationships  </vt:lpstr>
      <vt:lpstr>PowerPoint Presentation</vt:lpstr>
      <vt:lpstr>PowerPoint Presentation</vt:lpstr>
      <vt:lpstr>Questions?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Managing People</dc:title>
  <dc:creator/>
  <cp:lastModifiedBy/>
  <cp:revision>2</cp:revision>
  <dcterms:created xsi:type="dcterms:W3CDTF">2023-05-31T12:21:32Z</dcterms:created>
  <dcterms:modified xsi:type="dcterms:W3CDTF">2023-06-24T19:39:21Z</dcterms:modified>
</cp:coreProperties>
</file>