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40"/>
  </p:notesMasterIdLst>
  <p:sldIdLst>
    <p:sldId id="256" r:id="rId2"/>
    <p:sldId id="258" r:id="rId3"/>
    <p:sldId id="281" r:id="rId4"/>
    <p:sldId id="260" r:id="rId5"/>
    <p:sldId id="264" r:id="rId6"/>
    <p:sldId id="338" r:id="rId7"/>
    <p:sldId id="348" r:id="rId8"/>
    <p:sldId id="350" r:id="rId9"/>
    <p:sldId id="269" r:id="rId10"/>
    <p:sldId id="356" r:id="rId11"/>
    <p:sldId id="270" r:id="rId12"/>
    <p:sldId id="271" r:id="rId13"/>
    <p:sldId id="272" r:id="rId14"/>
    <p:sldId id="345" r:id="rId15"/>
    <p:sldId id="355" r:id="rId16"/>
    <p:sldId id="273" r:id="rId17"/>
    <p:sldId id="275" r:id="rId18"/>
    <p:sldId id="277" r:id="rId19"/>
    <p:sldId id="278" r:id="rId20"/>
    <p:sldId id="326" r:id="rId21"/>
    <p:sldId id="334" r:id="rId22"/>
    <p:sldId id="354" r:id="rId23"/>
    <p:sldId id="337" r:id="rId24"/>
    <p:sldId id="291" r:id="rId25"/>
    <p:sldId id="292" r:id="rId26"/>
    <p:sldId id="293" r:id="rId27"/>
    <p:sldId id="352" r:id="rId28"/>
    <p:sldId id="346" r:id="rId29"/>
    <p:sldId id="347" r:id="rId30"/>
    <p:sldId id="301" r:id="rId31"/>
    <p:sldId id="302" r:id="rId32"/>
    <p:sldId id="308" r:id="rId33"/>
    <p:sldId id="309" r:id="rId34"/>
    <p:sldId id="310" r:id="rId35"/>
    <p:sldId id="311" r:id="rId36"/>
    <p:sldId id="312" r:id="rId37"/>
    <p:sldId id="313" r:id="rId38"/>
    <p:sldId id="314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-21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notesMaster" Target="notesMasters/notesMaster1.xml"/><Relationship Id="rId41" Type="http://schemas.openxmlformats.org/officeDocument/2006/relationships/printerSettings" Target="printerSettings/printerSettings1.bin"/><Relationship Id="rId42" Type="http://schemas.openxmlformats.org/officeDocument/2006/relationships/presProps" Target="presProps.xml"/><Relationship Id="rId43" Type="http://schemas.openxmlformats.org/officeDocument/2006/relationships/viewProps" Target="viewProps.xml"/><Relationship Id="rId44" Type="http://schemas.openxmlformats.org/officeDocument/2006/relationships/theme" Target="theme/theme1.xml"/><Relationship Id="rId4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509FB-BA91-404F-94CB-C9221A92D679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811D9-5669-E145-82F8-CC957548AE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05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143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53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nl-NL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1021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114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144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1183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321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24/10/2018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6880" y="3863108"/>
            <a:ext cx="8066829" cy="1164548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/>
              <a:t>Week 3 – Sport and Exercise Psychology</a:t>
            </a:r>
          </a:p>
          <a:p>
            <a:r>
              <a:rPr lang="en-US" sz="2400" dirty="0" smtClean="0"/>
              <a:t>SHSS5092</a:t>
            </a:r>
            <a:endParaRPr lang="en-US" sz="24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2371" y="930122"/>
            <a:ext cx="8066830" cy="933450"/>
          </a:xfrm>
        </p:spPr>
        <p:txBody>
          <a:bodyPr>
            <a:normAutofit/>
          </a:bodyPr>
          <a:lstStyle/>
          <a:p>
            <a:r>
              <a:rPr lang="en-US" sz="4000" dirty="0" smtClean="0"/>
              <a:t>Team Cohesion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3594150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88885"/>
            <a:ext cx="8229600" cy="1143000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959077"/>
            <a:ext cx="8229600" cy="38473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makes 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outstanding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24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 list of characteristics of teams </a:t>
            </a:r>
            <a:r>
              <a:rPr lang="nl-NL" sz="2400" b="1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function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very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well.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How would you measure the functioning of a team?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nl-NL" sz="24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70719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3841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235365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000000"/>
                </a:solidFill>
                <a:cs typeface="Arial"/>
              </a:rPr>
              <a:t/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>What is the relationship between cohesion and performance? </a:t>
            </a:r>
            <a:r>
              <a:rPr lang="en-US" b="1" dirty="0">
                <a:solidFill>
                  <a:srgbClr val="000000"/>
                </a:solidFill>
                <a:cs typeface="Arial"/>
              </a:rPr>
              <a:t/>
            </a:r>
            <a:br>
              <a:rPr lang="en-US" b="1" dirty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</a:br>
            <a:endParaRPr lang="en-US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88655"/>
            <a:ext cx="8503920" cy="6099048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r>
              <a:rPr lang="en-US" sz="2800" dirty="0" smtClean="0">
                <a:solidFill>
                  <a:srgbClr val="000000"/>
                </a:solidFill>
              </a:rPr>
              <a:t>What does the research suggest?</a:t>
            </a:r>
          </a:p>
          <a:p>
            <a:r>
              <a:rPr lang="en-US" sz="2800" dirty="0" smtClean="0">
                <a:solidFill>
                  <a:srgbClr val="000000"/>
                </a:solidFill>
              </a:rPr>
              <a:t>What are the issues with research in this area?</a:t>
            </a:r>
          </a:p>
          <a:p>
            <a:pPr marL="0" indent="0">
              <a:buNone/>
            </a:pPr>
            <a:endParaRPr lang="en-US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6866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chemeClr val="bg1"/>
                </a:solidFill>
              </a:rPr>
              <a:t>What’s the aim?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05325" y="1479088"/>
            <a:ext cx="8391995" cy="38687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Part 1: Build a conceptual framework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 smtClean="0">
                <a:solidFill>
                  <a:schemeClr val="tx1"/>
                </a:solidFill>
                <a:latin typeface="Arial"/>
                <a:cs typeface="Arial"/>
              </a:rPr>
              <a:t>Part 2: Overview of cohesion research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 smtClean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Part 3: Build cohesion using interventions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endParaRPr lang="nl-NL" sz="16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endParaRPr lang="nl-NL" sz="2800" b="1" dirty="0" smtClean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Topics to be covered today…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01752" y="4451926"/>
            <a:ext cx="8503920" cy="1647121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7685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0857" y="3035170"/>
            <a:ext cx="7772400" cy="431138"/>
          </a:xfrm>
        </p:spPr>
        <p:txBody>
          <a:bodyPr>
            <a:normAutofit fontScale="90000"/>
          </a:bodyPr>
          <a:lstStyle/>
          <a:p>
            <a:r>
              <a:rPr lang="en-US" sz="2200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sz="2200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sz="2200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sz="2200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sz="2200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sz="2200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200" b="1" dirty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sz="2200" b="1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200" b="1" dirty="0">
                <a:solidFill>
                  <a:schemeClr val="tx1"/>
                </a:solidFill>
                <a:latin typeface="Arial"/>
                <a:cs typeface="Arial"/>
              </a:rPr>
              <a:t>Is cohesion </a:t>
            </a:r>
            <a: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  <a:t>important?</a:t>
            </a:r>
            <a:b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sz="2200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2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r>
              <a:rPr lang="en-US" sz="22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2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Examples </a:t>
            </a:r>
            <a:r>
              <a:rPr lang="en-US" sz="22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successful teams / with or without social </a:t>
            </a:r>
            <a:r>
              <a:rPr lang="en-US" sz="22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cohesion?</a:t>
            </a:r>
            <a:r>
              <a:rPr lang="en-US" sz="22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endParaRPr lang="en-US" b="1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96060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Linked to competition</a:t>
            </a:r>
          </a:p>
          <a:p>
            <a:endParaRPr lang="en-US" dirty="0" smtClean="0"/>
          </a:p>
          <a:p>
            <a:r>
              <a:rPr lang="en-US" dirty="0" smtClean="0"/>
              <a:t>Tours are about bonding together…Success depends on whether you come together or you split into factions…There were times with this lions squad when we felt invincible – that we could take on the whole world and beat them (Jeremy Guscott</a:t>
            </a:r>
            <a:r>
              <a:rPr lang="en-US" dirty="0"/>
              <a:t>,</a:t>
            </a:r>
            <a:r>
              <a:rPr lang="en-US" dirty="0" smtClean="0"/>
              <a:t>1997).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1974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Cohesion historically, has been identified as the most important small-group variable </a:t>
            </a:r>
          </a:p>
          <a:p>
            <a:pPr marL="0" indent="0">
              <a:buNone/>
            </a:pPr>
            <a:r>
              <a:rPr lang="en-US" sz="3600" dirty="0" smtClean="0"/>
              <a:t>(</a:t>
            </a:r>
            <a:r>
              <a:rPr lang="en-US" sz="3600" dirty="0" err="1" smtClean="0"/>
              <a:t>Golembiewski</a:t>
            </a:r>
            <a:r>
              <a:rPr lang="en-US" sz="3600" dirty="0" smtClean="0"/>
              <a:t>, 1962; </a:t>
            </a:r>
            <a:r>
              <a:rPr lang="en-US" sz="3600" dirty="0" err="1" smtClean="0"/>
              <a:t>lott</a:t>
            </a:r>
            <a:r>
              <a:rPr lang="en-US" sz="3600" dirty="0" smtClean="0"/>
              <a:t> and Lott)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539439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8473"/>
            <a:ext cx="8212137" cy="951345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Re-cap: Definition </a:t>
            </a:r>
            <a:r>
              <a:rPr lang="en-US" dirty="0">
                <a:cs typeface="Times New Roman" charset="0"/>
              </a:rPr>
              <a:t>of Group </a:t>
            </a:r>
            <a:r>
              <a:rPr lang="en-US" dirty="0" smtClean="0">
                <a:cs typeface="Times New Roman" charset="0"/>
              </a:rPr>
              <a:t>Cohesion</a:t>
            </a:r>
            <a:endParaRPr lang="en-US" dirty="0">
              <a:cs typeface="Times New Roman" charset="0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6265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557"/>
            <a:ext cx="8229600" cy="82997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Characteristics of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sz="quarter" idx="1"/>
          </p:nvPr>
        </p:nvSpPr>
        <p:spPr>
          <a:xfrm>
            <a:off x="457200" y="1347048"/>
            <a:ext cx="8229600" cy="333265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Multidimensional: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stick together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differ</a:t>
            </a:r>
            <a:endParaRPr lang="nl-NL" sz="22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 construct: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eam cohesion-performance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link with temporal proximity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Instrumental: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groups stick together for a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purpose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must have a purpose for its actions</a:t>
            </a:r>
            <a:endParaRPr lang="nl-NL" sz="2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Affective: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groups provide a context for the development of social relationships – good/bad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20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6024484" y="5617029"/>
            <a:ext cx="2662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  <a:latin typeface="+mj-lt"/>
              </a:rPr>
              <a:t>Carron &amp; </a:t>
            </a:r>
            <a:r>
              <a:rPr lang="nl-NL" dirty="0" err="1" smtClean="0">
                <a:solidFill>
                  <a:srgbClr val="031D3E"/>
                </a:solidFill>
                <a:latin typeface="+mj-lt"/>
              </a:rPr>
              <a:t>Eys</a:t>
            </a:r>
            <a:r>
              <a:rPr lang="nl-NL" dirty="0">
                <a:solidFill>
                  <a:srgbClr val="031D3E"/>
                </a:solidFill>
                <a:latin typeface="+mj-lt"/>
              </a:rPr>
              <a:t> 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(2012)</a:t>
            </a:r>
            <a:endParaRPr lang="en-GB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11147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teammates need to get 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204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51351"/>
            <a:ext cx="7772400" cy="887573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  <a:cs typeface="Arial"/>
              </a:rPr>
              <a:t>Conceptual framework of cohesion</a:t>
            </a:r>
            <a:endParaRPr lang="en-US" dirty="0">
              <a:solidFill>
                <a:srgbClr val="000000"/>
              </a:solidFill>
              <a:latin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9129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2"/>
            <a:ext cx="8229600" cy="716594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sz="quarter" idx="1"/>
          </p:nvPr>
        </p:nvSpPr>
        <p:spPr>
          <a:xfrm>
            <a:off x="457200" y="1350042"/>
            <a:ext cx="8229600" cy="515242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Group integration: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err="1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nl-NL" sz="2400" dirty="0" err="1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ndividual’s</a:t>
            </a: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perceptions about the closeness, similarity, and bonding of the group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Unification of the group</a:t>
            </a:r>
          </a:p>
          <a:p>
            <a:pPr marL="0" lvl="0" indent="0">
              <a:buNone/>
            </a:pPr>
            <a:endParaRPr lang="nl-NL" sz="2400" b="1" dirty="0" smtClean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 attractions to the group: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 perceptions about personal motivations acting to attract and retain him/her 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6483927" y="5617029"/>
            <a:ext cx="2338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</a:rPr>
              <a:t>Carron et al. (1985)</a:t>
            </a:r>
            <a:endParaRPr lang="en-GB" sz="1600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455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727571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sz="quarter" idx="1"/>
          </p:nvPr>
        </p:nvSpPr>
        <p:spPr>
          <a:xfrm>
            <a:off x="457200" y="1350043"/>
            <a:ext cx="8229600" cy="386322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orientation: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the group’s instrumental objectives </a:t>
            </a:r>
          </a:p>
          <a:p>
            <a:pPr marL="0" lvl="0" indent="0">
              <a:buNone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orientation: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developing and maintaining social relationships and activities within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6483927" y="5617029"/>
            <a:ext cx="18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  <a:latin typeface="+mj-lt"/>
              </a:rPr>
              <a:t>Carron et al 1985</a:t>
            </a:r>
            <a:endParaRPr lang="en-GB" sz="16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5896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1607127"/>
            <a:ext cx="7989744" cy="451903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0000"/>
                </a:solidFill>
              </a:rPr>
              <a:t>Individual </a:t>
            </a:r>
            <a:r>
              <a:rPr lang="en-US" b="1" dirty="0">
                <a:solidFill>
                  <a:srgbClr val="000000"/>
                </a:solidFill>
              </a:rPr>
              <a:t>attractions to the group (task) ATG-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Attractiveness of team’s task, productivity and goals for the individual personally.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(social) ATG-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Feelings about his or her personal acceptance, and social interaction with the team. 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(task) GI-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perceptions of similarity, closeness and bonding within the team as a whole around the task.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(social) GI-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</a:t>
            </a:r>
            <a:r>
              <a:rPr lang="en-US" dirty="0">
                <a:solidFill>
                  <a:srgbClr val="000000"/>
                </a:solidFill>
              </a:rPr>
              <a:t>perceptions of </a:t>
            </a:r>
            <a:r>
              <a:rPr lang="en-US" dirty="0" smtClean="0">
                <a:solidFill>
                  <a:srgbClr val="000000"/>
                </a:solidFill>
              </a:rPr>
              <a:t>similarity</a:t>
            </a:r>
            <a:r>
              <a:rPr lang="en-US" dirty="0">
                <a:solidFill>
                  <a:srgbClr val="000000"/>
                </a:solidFill>
              </a:rPr>
              <a:t>, closeness and bonding within the </a:t>
            </a:r>
            <a:r>
              <a:rPr lang="en-US" dirty="0" smtClean="0">
                <a:solidFill>
                  <a:srgbClr val="000000"/>
                </a:solidFill>
              </a:rPr>
              <a:t>entire group as a social unit.</a:t>
            </a: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54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Group Environment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7516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983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Conceptual framework cohesion</a:t>
            </a:r>
            <a:endParaRPr lang="en-US" sz="3600" b="1" dirty="0">
              <a:solidFill>
                <a:srgbClr val="031D3E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0" y="1211284"/>
            <a:ext cx="8712700" cy="519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2473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Measurement…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69945"/>
            <a:ext cx="8077200" cy="3388706"/>
          </a:xfrm>
        </p:spPr>
        <p:txBody>
          <a:bodyPr wrap="square"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</a:pPr>
            <a:endParaRPr lang="en-US" sz="10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37" t="21287" r="25526" b="31696"/>
          <a:stretch/>
        </p:blipFill>
        <p:spPr bwMode="auto">
          <a:xfrm>
            <a:off x="1040535" y="1380725"/>
            <a:ext cx="7070419" cy="5383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6914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8194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An alternative method…</a:t>
            </a:r>
            <a:r>
              <a:rPr lang="en-US" sz="3200" b="1" dirty="0" err="1" smtClean="0">
                <a:solidFill>
                  <a:srgbClr val="031D3E"/>
                </a:solidFill>
              </a:rPr>
              <a:t>Sociograms</a:t>
            </a:r>
            <a:r>
              <a:rPr lang="en-US" sz="3200" b="1" dirty="0" smtClean="0">
                <a:solidFill>
                  <a:srgbClr val="031D3E"/>
                </a:solidFill>
              </a:rPr>
              <a:t/>
            </a:r>
            <a:br>
              <a:rPr lang="en-US" sz="3200" b="1" dirty="0" smtClean="0">
                <a:solidFill>
                  <a:srgbClr val="031D3E"/>
                </a:solidFill>
              </a:rPr>
            </a:b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1121609" y="1558445"/>
            <a:ext cx="7412791" cy="33326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buNone/>
            </a:pPr>
            <a:r>
              <a:rPr lang="nl-NL" sz="3400" b="1" dirty="0" smtClean="0">
                <a:solidFill>
                  <a:srgbClr val="031D3E"/>
                </a:solidFill>
                <a:latin typeface="+mj-lt"/>
              </a:rPr>
              <a:t>Sociograms: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Can detect presence/absence of cliques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Member perceptions of closeness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Friendship </a:t>
            </a: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choices</a:t>
            </a: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within</a:t>
            </a: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group</a:t>
            </a:r>
            <a:endParaRPr lang="nl-NL" sz="3000" dirty="0" smtClean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endParaRPr lang="nl-NL" sz="3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014834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0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Other ways…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Rechteck 2"/>
          <p:cNvSpPr/>
          <p:nvPr/>
        </p:nvSpPr>
        <p:spPr>
          <a:xfrm>
            <a:off x="457200" y="1505943"/>
            <a:ext cx="75755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0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Observational analysis</a:t>
            </a:r>
            <a:r>
              <a:rPr lang="en-US" sz="20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GB" altLang="en-US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 </a:t>
            </a:r>
            <a:r>
              <a:rPr lang="en-GB" altLang="en-US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of behaviours of teams/players in a specific context and </a:t>
            </a:r>
            <a:r>
              <a:rPr lang="en-GB" altLang="en-US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recording </a:t>
            </a:r>
            <a:r>
              <a:rPr lang="en-GB" altLang="en-US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the degree of cohesion (amount of communication, support, distance between players)</a:t>
            </a:r>
            <a:r>
              <a:rPr lang="en-GB" altLang="en-US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" name="Rechteck 3"/>
          <p:cNvSpPr/>
          <p:nvPr/>
        </p:nvSpPr>
        <p:spPr>
          <a:xfrm>
            <a:off x="7863" y="2733474"/>
            <a:ext cx="8436713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ct val="150000"/>
              </a:lnSpc>
              <a:defRPr/>
            </a:pPr>
            <a:endParaRPr lang="nl-NL" altLang="en-US" b="1" u="sng" dirty="0" smtClean="0">
              <a:solidFill>
                <a:srgbClr val="031D3E"/>
              </a:solidFill>
              <a:latin typeface="+mj-lt"/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 err="1" smtClean="0">
                <a:solidFill>
                  <a:srgbClr val="031D3E"/>
                </a:solidFill>
              </a:rPr>
              <a:t>Bornstein</a:t>
            </a:r>
            <a:r>
              <a:rPr lang="nl-NL" altLang="en-US" b="1" dirty="0" smtClean="0">
                <a:solidFill>
                  <a:srgbClr val="031D3E"/>
                </a:solidFill>
              </a:rPr>
              <a:t> </a:t>
            </a:r>
            <a:r>
              <a:rPr lang="nl-NL" altLang="en-US" b="1" dirty="0">
                <a:solidFill>
                  <a:srgbClr val="031D3E"/>
                </a:solidFill>
              </a:rPr>
              <a:t>&amp; Goldsmith (2008</a:t>
            </a:r>
            <a:r>
              <a:rPr lang="nl-NL" altLang="en-US" b="1" dirty="0" smtClean="0">
                <a:solidFill>
                  <a:srgbClr val="031D3E"/>
                </a:solidFill>
              </a:rPr>
              <a:t>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smtClean="0">
                <a:solidFill>
                  <a:srgbClr val="031D3E"/>
                </a:solidFill>
              </a:rPr>
              <a:t>the </a:t>
            </a:r>
            <a:r>
              <a:rPr lang="nl-NL" altLang="en-US" sz="1600" dirty="0">
                <a:solidFill>
                  <a:srgbClr val="031D3E"/>
                </a:solidFill>
              </a:rPr>
              <a:t>post-score behaviours of football players on a scale of individualistic to team-</a:t>
            </a:r>
            <a:r>
              <a:rPr lang="nl-NL" altLang="en-US" sz="1600" dirty="0" err="1">
                <a:solidFill>
                  <a:srgbClr val="031D3E"/>
                </a:solidFill>
              </a:rPr>
              <a:t>orientated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</a:t>
            </a:r>
            <a:endParaRPr lang="nl-N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endParaRPr lang="nl-NL" altLang="en-US" sz="1600" dirty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>
                <a:solidFill>
                  <a:srgbClr val="031D3E"/>
                </a:solidFill>
              </a:rPr>
              <a:t>Krause et al. (</a:t>
            </a:r>
            <a:r>
              <a:rPr lang="nl-NL" altLang="en-US" b="1" dirty="0" smtClean="0">
                <a:solidFill>
                  <a:srgbClr val="031D3E"/>
                </a:solidFill>
              </a:rPr>
              <a:t>2010)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behaviours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such</a:t>
            </a:r>
            <a:r>
              <a:rPr lang="nl-NL" altLang="en-US" sz="1600" dirty="0" smtClean="0">
                <a:solidFill>
                  <a:srgbClr val="031D3E"/>
                </a:solidFill>
              </a:rPr>
              <a:t> as </a:t>
            </a:r>
            <a:r>
              <a:rPr lang="en-GB" altLang="en-US" sz="1600" dirty="0">
                <a:solidFill>
                  <a:srgbClr val="031D3E"/>
                </a:solidFill>
              </a:rPr>
              <a:t>talking to teammates during </a:t>
            </a:r>
            <a:r>
              <a:rPr lang="en-GB" altLang="en-US" sz="1600" dirty="0" smtClean="0">
                <a:solidFill>
                  <a:srgbClr val="031D3E"/>
                </a:solidFill>
              </a:rPr>
              <a:t>games, helping </a:t>
            </a:r>
            <a:r>
              <a:rPr lang="en-GB" altLang="en-US" sz="1600" dirty="0">
                <a:solidFill>
                  <a:srgbClr val="031D3E"/>
                </a:solidFill>
              </a:rPr>
              <a:t>other teammates escape defensive pressure</a:t>
            </a:r>
          </a:p>
        </p:txBody>
      </p:sp>
    </p:spTree>
    <p:extLst>
      <p:ext uri="{BB962C8B-B14F-4D97-AF65-F5344CB8AC3E}">
        <p14:creationId xmlns:p14="http://schemas.microsoft.com/office/powerpoint/2010/main" val="24167927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 Practical Tasks…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521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477982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R</a:t>
            </a:r>
            <a: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  <a:t>eflection!</a:t>
            </a:r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000000"/>
                </a:solidFill>
                <a:latin typeface="Arial"/>
                <a:cs typeface="Arial"/>
              </a:rPr>
            </a:br>
            <a:endParaRPr lang="en-US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652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Effectiveness…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26113" y="3097917"/>
            <a:ext cx="2368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Actual Productivity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407461" y="3107161"/>
            <a:ext cx="23362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Potential Productivity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324810" y="3097917"/>
            <a:ext cx="21219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Process Losses</a:t>
            </a:r>
          </a:p>
          <a:p>
            <a:pPr algn="ctr"/>
            <a:endParaRPr lang="en-US" sz="2800" dirty="0"/>
          </a:p>
          <a:p>
            <a:pPr algn="ctr"/>
            <a:r>
              <a:rPr lang="en-US" dirty="0" smtClean="0"/>
              <a:t>(Co-ordination / motivation)</a:t>
            </a:r>
            <a:endParaRPr lang="en-US" dirty="0"/>
          </a:p>
        </p:txBody>
      </p:sp>
      <p:sp>
        <p:nvSpPr>
          <p:cNvPr id="9" name="Equal 8"/>
          <p:cNvSpPr/>
          <p:nvPr/>
        </p:nvSpPr>
        <p:spPr>
          <a:xfrm>
            <a:off x="2865365" y="3438687"/>
            <a:ext cx="542096" cy="418218"/>
          </a:xfrm>
          <a:prstGeom prst="math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>
            <a:off x="5901104" y="3438687"/>
            <a:ext cx="557584" cy="418218"/>
          </a:xfrm>
          <a:prstGeom prst="mathMinu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738475" y="5574527"/>
            <a:ext cx="2948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Steiner (1972)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27590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480" y="-96002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031D3E"/>
                </a:solidFill>
              </a:rPr>
              <a:t>Factors affecting performance</a:t>
            </a:r>
            <a:endParaRPr lang="en-US" sz="4000" b="1" dirty="0">
              <a:solidFill>
                <a:srgbClr val="031D3E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8480" y="1250400"/>
            <a:ext cx="8077200" cy="4459520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8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Coordination of activities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cs typeface="Arial"/>
              </a:rPr>
              <a:t>communication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Group structure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cs typeface="Arial"/>
              </a:rPr>
              <a:t>Leadership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Team climate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Cohesion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/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Font typeface="Arial"/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94243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571500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Disadvantages of high levels of team cohesion</a:t>
            </a:r>
            <a:endParaRPr lang="en-US" sz="24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1188593" y="5385998"/>
            <a:ext cx="220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</a:rPr>
              <a:t>Hardy et al. (2005)</a:t>
            </a:r>
            <a:endParaRPr lang="en-GB" dirty="0">
              <a:solidFill>
                <a:srgbClr val="031D3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388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Social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Time wasting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Goal related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focus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Task commitment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isolation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attachment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20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Task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Reduced social relations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Negative affect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Incompatible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Perceived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member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96301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So.....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601193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Cohesion is a crucial factor for individual and team functioning!</a:t>
            </a:r>
          </a:p>
        </p:txBody>
      </p:sp>
    </p:spTree>
    <p:extLst>
      <p:ext uri="{BB962C8B-B14F-4D97-AF65-F5344CB8AC3E}">
        <p14:creationId xmlns:p14="http://schemas.microsoft.com/office/powerpoint/2010/main" val="3803693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Great!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932279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Which factors predict cohesion?</a:t>
            </a:r>
          </a:p>
        </p:txBody>
      </p:sp>
    </p:spTree>
    <p:extLst>
      <p:ext uri="{BB962C8B-B14F-4D97-AF65-F5344CB8AC3E}">
        <p14:creationId xmlns:p14="http://schemas.microsoft.com/office/powerpoint/2010/main" val="13822456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919" y="774376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</a:rPr>
              <a:t>Model of Cohesion </a:t>
            </a:r>
            <a:br>
              <a:rPr lang="en-US" dirty="0" smtClean="0">
                <a:solidFill>
                  <a:srgbClr val="000000"/>
                </a:solidFill>
                <a:latin typeface="+mn-lt"/>
              </a:rPr>
            </a:br>
            <a:r>
              <a:rPr lang="nl-NL" dirty="0" err="1" smtClean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Carron</a:t>
            </a:r>
            <a:r>
              <a:rPr lang="nl-NL" dirty="0" smtClean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nl-NL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&amp; </a:t>
            </a:r>
            <a:r>
              <a:rPr lang="nl-NL" dirty="0" err="1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Hausenblas</a:t>
            </a:r>
            <a:r>
              <a:rPr lang="nl-NL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, (1998)</a:t>
            </a:r>
            <a:r>
              <a:rPr lang="en-GB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46858" y="3498726"/>
            <a:ext cx="1982523" cy="5847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Cohesion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98474" y="2148639"/>
            <a:ext cx="26147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Environmental Factors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787427" y="4593493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Personal Factors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5725762" y="23010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Leadership Factors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878162" y="4855103"/>
            <a:ext cx="2325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Team Factors</a:t>
            </a:r>
            <a:endParaRPr lang="en-US" sz="2800" dirty="0"/>
          </a:p>
        </p:txBody>
      </p:sp>
      <p:cxnSp>
        <p:nvCxnSpPr>
          <p:cNvPr id="10" name="Elbow Connector 9"/>
          <p:cNvCxnSpPr/>
          <p:nvPr/>
        </p:nvCxnSpPr>
        <p:spPr>
          <a:xfrm rot="16200000" flipH="1">
            <a:off x="2734928" y="2577796"/>
            <a:ext cx="927460" cy="9144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5400000" flipH="1" flipV="1">
            <a:off x="2705136" y="4119825"/>
            <a:ext cx="987045" cy="9144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>
            <a:endCxn id="4" idx="3"/>
          </p:cNvCxnSpPr>
          <p:nvPr/>
        </p:nvCxnSpPr>
        <p:spPr>
          <a:xfrm rot="5400000">
            <a:off x="5422844" y="2956615"/>
            <a:ext cx="941036" cy="727962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/>
          <p:nvPr/>
        </p:nvCxnSpPr>
        <p:spPr>
          <a:xfrm rot="16200000" flipV="1">
            <a:off x="5432984" y="4030744"/>
            <a:ext cx="920758" cy="727963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6253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521707" y="1359945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Carron’s </a:t>
            </a:r>
            <a:r>
              <a:rPr lang="en-US" sz="3200" dirty="0"/>
              <a:t>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1. Environmental (situational)</a:t>
            </a:r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/>
              <a:t>R</a:t>
            </a:r>
            <a:r>
              <a:rPr lang="en-US" sz="3200" dirty="0" smtClean="0"/>
              <a:t>elated </a:t>
            </a:r>
            <a:r>
              <a:rPr lang="en-US" sz="3200" dirty="0"/>
              <a:t>to the group's resistance to disruption and also the group size. </a:t>
            </a:r>
            <a:endParaRPr lang="en-US" sz="3200" dirty="0" smtClean="0"/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 smtClean="0"/>
              <a:t>Proximity </a:t>
            </a:r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 smtClean="0"/>
              <a:t>Distinctiveness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5732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2. Personal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Sacrifice </a:t>
            </a:r>
            <a:r>
              <a:rPr lang="en-US" sz="2800" dirty="0" err="1">
                <a:solidFill>
                  <a:srgbClr val="000000"/>
                </a:solidFill>
              </a:rPr>
              <a:t>behaviour</a:t>
            </a:r>
            <a:r>
              <a:rPr lang="en-US" sz="2800" dirty="0">
                <a:solidFill>
                  <a:srgbClr val="000000"/>
                </a:solidFill>
              </a:rPr>
              <a:t>, </a:t>
            </a:r>
            <a:r>
              <a:rPr lang="en-US" sz="2800" dirty="0" smtClean="0">
                <a:solidFill>
                  <a:srgbClr val="000000"/>
                </a:solidFill>
              </a:rPr>
              <a:t>anxiety, work </a:t>
            </a:r>
            <a:r>
              <a:rPr lang="en-US" sz="2800" dirty="0">
                <a:solidFill>
                  <a:srgbClr val="000000"/>
                </a:solidFill>
              </a:rPr>
              <a:t>output, self-handicapping (excuse making) and mood (CG – enhanced mood)</a:t>
            </a:r>
            <a:r>
              <a:rPr lang="en-US" sz="2800" dirty="0" smtClean="0">
                <a:solidFill>
                  <a:srgbClr val="000000"/>
                </a:solidFill>
              </a:rPr>
              <a:t>.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>
              <a:solidFill>
                <a:srgbClr val="000000"/>
              </a:solidFill>
            </a:endParaRP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>
                <a:solidFill>
                  <a:srgbClr val="000000"/>
                </a:solidFill>
              </a:rPr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L</a:t>
            </a:r>
            <a:r>
              <a:rPr lang="en-US" sz="2800" dirty="0" smtClean="0">
                <a:solidFill>
                  <a:srgbClr val="000000"/>
                </a:solidFill>
              </a:rPr>
              <a:t>eader's </a:t>
            </a:r>
            <a:r>
              <a:rPr lang="en-US" sz="2800" dirty="0" err="1">
                <a:solidFill>
                  <a:srgbClr val="000000"/>
                </a:solidFill>
              </a:rPr>
              <a:t>behaviour</a:t>
            </a:r>
            <a:r>
              <a:rPr lang="en-US" sz="2800" dirty="0">
                <a:solidFill>
                  <a:srgbClr val="000000"/>
                </a:solidFill>
              </a:rPr>
              <a:t> and decision </a:t>
            </a:r>
            <a:r>
              <a:rPr lang="en-US" sz="2800" dirty="0" smtClean="0">
                <a:solidFill>
                  <a:srgbClr val="000000"/>
                </a:solidFill>
              </a:rPr>
              <a:t>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>
              <a:solidFill>
                <a:srgbClr val="000000"/>
              </a:solidFill>
            </a:endParaRP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>
                <a:solidFill>
                  <a:srgbClr val="000000"/>
                </a:solidFill>
              </a:rPr>
              <a:t>4. Team (Group)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G</a:t>
            </a:r>
            <a:r>
              <a:rPr lang="en-US" sz="2800" dirty="0" smtClean="0">
                <a:solidFill>
                  <a:srgbClr val="000000"/>
                </a:solidFill>
              </a:rPr>
              <a:t>roup </a:t>
            </a:r>
            <a:r>
              <a:rPr lang="en-US" sz="2800" dirty="0">
                <a:solidFill>
                  <a:srgbClr val="000000"/>
                </a:solidFill>
              </a:rPr>
              <a:t>norms and </a:t>
            </a:r>
            <a:r>
              <a:rPr lang="en-US" sz="2800" dirty="0" smtClean="0">
                <a:solidFill>
                  <a:srgbClr val="000000"/>
                </a:solidFill>
              </a:rPr>
              <a:t>roles (clearly defined – </a:t>
            </a:r>
            <a:r>
              <a:rPr lang="en-US" sz="2800" dirty="0" err="1" smtClean="0">
                <a:solidFill>
                  <a:srgbClr val="000000"/>
                </a:solidFill>
              </a:rPr>
              <a:t>inc</a:t>
            </a:r>
            <a:r>
              <a:rPr lang="en-US" sz="2800" dirty="0" smtClean="0">
                <a:solidFill>
                  <a:srgbClr val="000000"/>
                </a:solidFill>
              </a:rPr>
              <a:t> GC)</a:t>
            </a:r>
            <a:endParaRPr lang="en-US" sz="2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8882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54412"/>
            <a:ext cx="8534400" cy="758952"/>
          </a:xfrm>
        </p:spPr>
        <p:txBody>
          <a:bodyPr>
            <a:normAutofit fontScale="90000"/>
          </a:bodyPr>
          <a:lstStyle/>
          <a:p>
            <a:pPr lvl="1" algn="ctr" defTabSz="457200" rtl="0">
              <a:spcBef>
                <a:spcPct val="0"/>
              </a:spcBef>
            </a:pPr>
            <a:r>
              <a:rPr lang="en-US" sz="4800" b="1" dirty="0" smtClean="0">
                <a:solidFill>
                  <a:schemeClr val="bg1"/>
                </a:solidFill>
                <a:cs typeface="Arial"/>
              </a:rPr>
              <a:t/>
            </a:r>
            <a:br>
              <a:rPr lang="en-US" sz="4800" b="1" dirty="0" smtClean="0">
                <a:solidFill>
                  <a:schemeClr val="bg1"/>
                </a:solidFill>
                <a:cs typeface="Arial"/>
              </a:rPr>
            </a:br>
            <a:r>
              <a:rPr lang="nl-NL" sz="4800" b="1" dirty="0" smtClean="0">
                <a:solidFill>
                  <a:srgbClr val="000000"/>
                </a:solidFill>
                <a:latin typeface="Arial"/>
                <a:cs typeface="Arial"/>
              </a:rPr>
              <a:t>Team building strategies to improve cohesion</a:t>
            </a:r>
            <a:endParaRPr lang="en-US" sz="4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32232" y="1702539"/>
            <a:ext cx="8503920" cy="457200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201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346" y="677697"/>
            <a:ext cx="8686800" cy="1143000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Team building strategies</a:t>
            </a:r>
            <a:endParaRPr lang="en-US" sz="3600" b="1" dirty="0">
              <a:solidFill>
                <a:srgbClr val="031D3E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quarter" idx="1"/>
          </p:nvPr>
        </p:nvSpPr>
        <p:spPr>
          <a:xfrm>
            <a:off x="457199" y="1358773"/>
            <a:ext cx="8391995" cy="3868738"/>
          </a:xfrm>
        </p:spPr>
        <p:txBody>
          <a:bodyPr>
            <a:noAutofit/>
          </a:bodyPr>
          <a:lstStyle/>
          <a:p>
            <a:pPr lvl="1">
              <a:spcBef>
                <a:spcPts val="0"/>
              </a:spcBef>
              <a:defRPr/>
            </a:pPr>
            <a:endParaRPr lang="en-GB" sz="10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What is team building?</a:t>
            </a:r>
            <a:endParaRPr lang="en-GB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General strategies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Specific approaches in sport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Effectiveness</a:t>
            </a:r>
            <a:endParaRPr lang="en-GB" sz="2200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206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249196"/>
            <a:ext cx="9143999" cy="5608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57197" y="300152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00000"/>
                </a:solidFill>
              </a:rPr>
              <a:t>Carron &amp; Spink (1993)</a:t>
            </a:r>
            <a:endParaRPr lang="en-US" sz="3600" b="1" dirty="0">
              <a:solidFill>
                <a:srgbClr val="000000"/>
              </a:solidFill>
            </a:endParaRPr>
          </a:p>
        </p:txBody>
      </p:sp>
      <p:cxnSp>
        <p:nvCxnSpPr>
          <p:cNvPr id="7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6966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quarter" idx="1"/>
          </p:nvPr>
        </p:nvSpPr>
        <p:spPr>
          <a:xfrm>
            <a:off x="498474" y="1246324"/>
            <a:ext cx="7556313" cy="5611676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nl-NL" sz="3200" b="1" dirty="0" err="1" smtClean="0">
                <a:solidFill>
                  <a:srgbClr val="031D3E"/>
                </a:solidFill>
                <a:latin typeface="+mj-lt"/>
              </a:rPr>
              <a:t>Distinctiveness</a:t>
            </a: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: </a:t>
            </a:r>
            <a:r>
              <a:rPr lang="nl-NL" sz="3200" dirty="0" err="1">
                <a:solidFill>
                  <a:srgbClr val="031D3E"/>
                </a:solidFill>
                <a:latin typeface="+mj-lt"/>
              </a:rPr>
              <a:t>S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trategies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to enhance the uniqueness of the group (develop a sense of “we);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emphasise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traditions</a:t>
            </a:r>
            <a:endParaRPr lang="nl-NL" sz="3200" dirty="0" smtClean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Team norms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: Establish postive group standards. Show how group standards contribute to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effective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functioning</a:t>
            </a: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Team roles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: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Create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a team structure in which there is a clear differentiation in team positions/roles. Clarity and discuss role expectations for all athletes – ensure acceptance.</a:t>
            </a:r>
          </a:p>
          <a:p>
            <a:pPr marL="457200" indent="-457200">
              <a:buFont typeface="+mj-lt"/>
              <a:buAutoNum type="arabicPeriod"/>
            </a:pP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nl-NL" sz="3200" dirty="0" smtClean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 smtClean="0">
                <a:solidFill>
                  <a:srgbClr val="031D3E"/>
                </a:solidFill>
              </a:rPr>
              <a:t>Carron &amp; Spink (1993) </a:t>
            </a:r>
            <a:endParaRPr lang="en-US" sz="3600" b="1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3056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nl-NL" sz="2800" b="1" dirty="0" smtClean="0">
                <a:solidFill>
                  <a:srgbClr val="031D3E"/>
                </a:solidFill>
                <a:latin typeface="+mj-lt"/>
              </a:rPr>
              <a:t>Team communication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: </a:t>
            </a:r>
          </a:p>
          <a:p>
            <a:pPr marL="0" indent="0">
              <a:buNone/>
            </a:pPr>
            <a:endParaRPr lang="nl-NL" sz="1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1. </a:t>
            </a:r>
            <a:r>
              <a:rPr lang="nl-NL" sz="2800" dirty="0" err="1" smtClean="0">
                <a:solidFill>
                  <a:srgbClr val="031D3E"/>
                </a:solidFill>
                <a:latin typeface="+mj-lt"/>
              </a:rPr>
              <a:t>Provide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 opportunties for athlete input; </a:t>
            </a: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2. </a:t>
            </a:r>
            <a:r>
              <a:rPr lang="nl-NL" sz="2800" dirty="0" err="1" smtClean="0">
                <a:solidFill>
                  <a:srgbClr val="031D3E"/>
                </a:solidFill>
                <a:latin typeface="+mj-lt"/>
              </a:rPr>
              <a:t>Reduce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 uncertainty by being supportive; </a:t>
            </a: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3. </a:t>
            </a:r>
            <a:r>
              <a:rPr lang="nl-NL" sz="2800" dirty="0">
                <a:solidFill>
                  <a:srgbClr val="031D3E"/>
                </a:solidFill>
                <a:latin typeface="+mj-lt"/>
              </a:rPr>
              <a:t>L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ead by example</a:t>
            </a:r>
          </a:p>
          <a:p>
            <a:pPr marL="0" indent="0">
              <a:buNone/>
            </a:pPr>
            <a:endParaRPr lang="nl-NL" sz="28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8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8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en-GB" sz="28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31D3E"/>
                </a:solidFill>
              </a:rPr>
              <a:t>Carron &amp; Spink (1993)</a:t>
            </a:r>
            <a:endParaRPr lang="en-US" sz="3600" b="1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1322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19468"/>
            <a:ext cx="7772400" cy="1435108"/>
          </a:xfrm>
        </p:spPr>
        <p:txBody>
          <a:bodyPr>
            <a:normAutofit fontScale="90000"/>
          </a:bodyPr>
          <a:lstStyle/>
          <a:p>
            <a:pPr lvl="1" algn="ctr" defTabSz="457200" rtl="0">
              <a:spcBef>
                <a:spcPct val="0"/>
              </a:spcBef>
            </a:pPr>
            <a:r>
              <a:rPr lang="nl-NL" sz="4800" b="1" dirty="0" smtClean="0">
                <a:solidFill>
                  <a:srgbClr val="000000"/>
                </a:solidFill>
                <a:latin typeface="Arial"/>
                <a:cs typeface="Arial"/>
              </a:rPr>
              <a:t>Team building approaches</a:t>
            </a:r>
            <a:endParaRPr lang="en-US" sz="4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44716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nl-NL" sz="2000" dirty="0"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building approaches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416541"/>
            <a:ext cx="8229600" cy="38687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l-NL" sz="35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 approach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sport psychology consultant works directly with athletes in terms of forming a partnership while implementing the team building program</a:t>
            </a:r>
          </a:p>
          <a:p>
            <a:pPr>
              <a:buFont typeface="Wingdings" panose="05000000000000000000" pitchFamily="2" charset="2"/>
              <a:buChar char="§"/>
            </a:pPr>
            <a:endParaRPr lang="nl-NL" sz="36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nl-NL" sz="35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Indirect approach</a:t>
            </a:r>
          </a:p>
          <a:p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Practitioner implements team building intervention through the coach</a:t>
            </a:r>
          </a:p>
          <a:p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Coach implements the program to the team</a:t>
            </a:r>
            <a:endParaRPr lang="nl-NL" sz="26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193769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031D3E"/>
                </a:solidFill>
              </a:rPr>
              <a:t>Direct approach </a:t>
            </a:r>
            <a:r>
              <a:rPr lang="en-US" sz="1600" b="1" dirty="0" smtClean="0">
                <a:solidFill>
                  <a:srgbClr val="031D3E"/>
                </a:solidFill>
              </a:rPr>
              <a:t>(</a:t>
            </a:r>
            <a:r>
              <a:rPr lang="en-US" sz="1600" b="1" dirty="0" err="1" smtClean="0">
                <a:solidFill>
                  <a:srgbClr val="031D3E"/>
                </a:solidFill>
              </a:rPr>
              <a:t>Yukelson</a:t>
            </a:r>
            <a:r>
              <a:rPr lang="en-US" sz="1600" b="1" dirty="0" smtClean="0">
                <a:solidFill>
                  <a:srgbClr val="031D3E"/>
                </a:solidFill>
              </a:rPr>
              <a:t>, 1997)</a:t>
            </a:r>
            <a:endParaRPr lang="en-US" sz="1600" b="1" dirty="0">
              <a:solidFill>
                <a:srgbClr val="031D3E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570149"/>
            <a:ext cx="8229600" cy="38687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nl-NL" sz="2000" b="1" dirty="0" smtClean="0">
                <a:solidFill>
                  <a:srgbClr val="031D3E"/>
                </a:solidFill>
                <a:latin typeface="+mj-lt"/>
              </a:rPr>
              <a:t>Sport psychologist implements the approach (mainly advocated in sports, Stevens, 2002)</a:t>
            </a:r>
          </a:p>
          <a:p>
            <a:pPr marL="0" indent="0">
              <a:buFont typeface="Arial"/>
              <a:buNone/>
            </a:pPr>
            <a:endParaRPr lang="nl-NL" sz="2000" b="1" dirty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nl-NL" sz="2000" b="1" dirty="0" smtClean="0">
                <a:solidFill>
                  <a:srgbClr val="031D3E"/>
                </a:solidFill>
                <a:latin typeface="+mj-lt"/>
              </a:rPr>
              <a:t>Four stage process: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>
                <a:solidFill>
                  <a:srgbClr val="031D3E"/>
                </a:solidFill>
                <a:latin typeface="Arial"/>
              </a:rPr>
              <a:t>Assessment of the 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situation 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Education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en-US" sz="2400" dirty="0" smtClean="0">
                <a:solidFill>
                  <a:srgbClr val="031D3E"/>
                </a:solidFill>
                <a:latin typeface="Arial"/>
              </a:rPr>
              <a:t>–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overview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the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nature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groups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Tuckman’s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1965 model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group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development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) Form, Storm, Norm,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Perform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Brainstorming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identification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areas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for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improvement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)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Implementation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stage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apply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tailored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team building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strategies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generated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at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previous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stage). </a:t>
            </a:r>
          </a:p>
          <a:p>
            <a:pPr marL="0" indent="0">
              <a:buFont typeface="Arial"/>
              <a:buNone/>
            </a:pPr>
            <a:endParaRPr lang="nl-NL" sz="2000" b="1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82692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nl-NL" sz="2000" dirty="0"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031D3E"/>
                </a:solidFill>
              </a:rPr>
              <a:t>Indirect approach </a:t>
            </a:r>
            <a:r>
              <a:rPr lang="en-US" sz="1600" b="1" dirty="0" smtClean="0">
                <a:solidFill>
                  <a:srgbClr val="031D3E"/>
                </a:solidFill>
              </a:rPr>
              <a:t>(Carron &amp; Spink, 1993)</a:t>
            </a:r>
            <a:endParaRPr lang="en-US" sz="1600" b="1" dirty="0">
              <a:solidFill>
                <a:srgbClr val="031D3E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249197"/>
            <a:ext cx="8229600" cy="49569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nl-NL" sz="2600" b="1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nl-NL" b="1" dirty="0" smtClean="0">
                <a:solidFill>
                  <a:srgbClr val="031D3E"/>
                </a:solidFill>
                <a:latin typeface="+mj-lt"/>
              </a:rPr>
              <a:t>Introductory phase: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provide the rationale for the importance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of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teambuilding along with the benefits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derived of a highly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cohesive group (Carron et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al., 1997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).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031D3E"/>
                </a:solidFill>
                <a:latin typeface="+mj-lt"/>
              </a:rPr>
              <a:t>Conceptual stage: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 o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pportunityto explain the Carron and Spink teambuilding model in a simplified manner and focus of possible intervention is discussed.</a:t>
            </a:r>
          </a:p>
          <a:p>
            <a:pPr marL="514350" indent="-514350">
              <a:buFont typeface="+mj-lt"/>
              <a:buAutoNum type="arabicPeriod"/>
            </a:pPr>
            <a:endParaRPr lang="nl-NL" dirty="0" smtClean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nl-NL" b="1" dirty="0" smtClean="0">
                <a:solidFill>
                  <a:srgbClr val="031D3E"/>
                </a:solidFill>
                <a:latin typeface="+mj-lt"/>
              </a:rPr>
              <a:t>Practical stage: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interactive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brainstorming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session (with coach)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attempt to generate as many specific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strategies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as possible to use for team building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in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their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group</a:t>
            </a:r>
          </a:p>
          <a:p>
            <a:pPr marL="514350" indent="-514350">
              <a:buFont typeface="+mj-lt"/>
              <a:buAutoNum type="arabicPeriod"/>
            </a:pPr>
            <a:endParaRPr lang="nl-NL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031D3E"/>
                </a:solidFill>
                <a:latin typeface="+mj-lt"/>
              </a:rPr>
              <a:t>Intervention </a:t>
            </a:r>
            <a:r>
              <a:rPr lang="en-GB" b="1" dirty="0" smtClean="0">
                <a:solidFill>
                  <a:srgbClr val="031D3E"/>
                </a:solidFill>
                <a:latin typeface="+mj-lt"/>
              </a:rPr>
              <a:t>stage: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 team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building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protocols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are introduced and maintained by the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coaches. Monitor use &amp; adherence.</a:t>
            </a:r>
          </a:p>
          <a:p>
            <a:pPr marL="0" indent="0">
              <a:buNone/>
            </a:pPr>
            <a:endParaRPr lang="nl-NL" sz="20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67317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433</TotalTime>
  <Words>1201</Words>
  <Application>Microsoft Macintosh PowerPoint</Application>
  <PresentationFormat>On-screen Show (4:3)</PresentationFormat>
  <Paragraphs>219</Paragraphs>
  <Slides>38</Slides>
  <Notes>23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Civic</vt:lpstr>
      <vt:lpstr>Team Cohesion</vt:lpstr>
      <vt:lpstr>  Task:     </vt:lpstr>
      <vt:lpstr> What is the relationship between cohesion and performance?   </vt:lpstr>
      <vt:lpstr>Topics to be covered today…</vt:lpstr>
      <vt:lpstr>      Is cohesion important?  Task: Examples of successful teams / with or without social cohesion?   </vt:lpstr>
      <vt:lpstr>Examples…</vt:lpstr>
      <vt:lpstr>Importance</vt:lpstr>
      <vt:lpstr>Re-cap: Definition of Group Cohesion</vt:lpstr>
      <vt:lpstr>Characteristics of cohesion</vt:lpstr>
      <vt:lpstr>Do teammates need to get on?</vt:lpstr>
      <vt:lpstr>Conceptual framework of cohesion</vt:lpstr>
      <vt:lpstr>Why stick together?</vt:lpstr>
      <vt:lpstr>Why stick together?</vt:lpstr>
      <vt:lpstr>PowerPoint Presentation</vt:lpstr>
      <vt:lpstr>Group Environment Questionnaire</vt:lpstr>
      <vt:lpstr>Conceptual framework cohesion</vt:lpstr>
      <vt:lpstr>Measurement…</vt:lpstr>
      <vt:lpstr>An alternative method…Sociograms </vt:lpstr>
      <vt:lpstr>Other ways…</vt:lpstr>
      <vt:lpstr>Cohesion Practical Tasks…</vt:lpstr>
      <vt:lpstr>Reflection! </vt:lpstr>
      <vt:lpstr>Group Effectiveness…</vt:lpstr>
      <vt:lpstr>Factors affecting performance</vt:lpstr>
      <vt:lpstr>Disadvantages of high levels of team cohesion</vt:lpstr>
      <vt:lpstr>So.....</vt:lpstr>
      <vt:lpstr>Great!</vt:lpstr>
      <vt:lpstr>Model of Cohesion  Carron &amp; Hausenblas, (1998) </vt:lpstr>
      <vt:lpstr>PowerPoint Presentation</vt:lpstr>
      <vt:lpstr>PowerPoint Presentation</vt:lpstr>
      <vt:lpstr> Team building strategies to improve cohesion</vt:lpstr>
      <vt:lpstr>Team building strategies</vt:lpstr>
      <vt:lpstr>PowerPoint Presentation</vt:lpstr>
      <vt:lpstr>PowerPoint Presentation</vt:lpstr>
      <vt:lpstr>PowerPoint Presentation</vt:lpstr>
      <vt:lpstr>Team building approaches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Cohesion</dc:title>
  <dc:creator>SHOE4</dc:creator>
  <cp:lastModifiedBy>SHOE4</cp:lastModifiedBy>
  <cp:revision>32</cp:revision>
  <dcterms:created xsi:type="dcterms:W3CDTF">2016-02-01T17:46:30Z</dcterms:created>
  <dcterms:modified xsi:type="dcterms:W3CDTF">2018-10-24T17:12:06Z</dcterms:modified>
</cp:coreProperties>
</file>