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58" r:id="rId3"/>
    <p:sldId id="259" r:id="rId4"/>
    <p:sldId id="305" r:id="rId5"/>
    <p:sldId id="308" r:id="rId6"/>
    <p:sldId id="256" r:id="rId7"/>
    <p:sldId id="265" r:id="rId8"/>
    <p:sldId id="266" r:id="rId9"/>
    <p:sldId id="267" r:id="rId10"/>
    <p:sldId id="306" r:id="rId11"/>
    <p:sldId id="307" r:id="rId12"/>
    <p:sldId id="263" r:id="rId13"/>
    <p:sldId id="260" r:id="rId14"/>
    <p:sldId id="261" r:id="rId15"/>
    <p:sldId id="262" r:id="rId16"/>
    <p:sldId id="264" r:id="rId17"/>
    <p:sldId id="268" r:id="rId18"/>
    <p:sldId id="279" r:id="rId19"/>
    <p:sldId id="280" r:id="rId20"/>
    <p:sldId id="281" r:id="rId21"/>
    <p:sldId id="282" r:id="rId22"/>
    <p:sldId id="283" r:id="rId23"/>
    <p:sldId id="284"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87" autoAdjust="0"/>
    <p:restoredTop sz="93347" autoAdjust="0"/>
  </p:normalViewPr>
  <p:slideViewPr>
    <p:cSldViewPr>
      <p:cViewPr>
        <p:scale>
          <a:sx n="130" d="100"/>
          <a:sy n="130" d="100"/>
        </p:scale>
        <p:origin x="992" y="1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8.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4549976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pPr>
              <a:defRPr/>
            </a:pPr>
            <a:fld id="{8EFCBBD8-CF39-48F7-8656-50407EDD0B37}" type="datetime1">
              <a:rPr lang="en-GB" altLang="en-US"/>
              <a:pPr>
                <a:defRPr/>
              </a:pPr>
              <a:t>06/10/2020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06/10/2020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06/10/2020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06/10/2020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06/10/2020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06/10/2020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fld id="{9A9480EC-F3F6-4006-B02E-8C8A54398A24}" type="datetime1">
              <a:rPr lang="en-GB" altLang="en-US"/>
              <a:pPr>
                <a:defRPr/>
              </a:pPr>
              <a:t>06/10/2020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TZPyOJ8tFcI" TargetMode="External"/><Relationship Id="rId2" Type="http://schemas.openxmlformats.org/officeDocument/2006/relationships/hyperlink" Target="https://www.youtube.com/watch?v=27pOf3_Kq3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image" Target="../media/image19.png"/></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1656160" y="1538287"/>
            <a:ext cx="5829300" cy="926300"/>
          </a:xfrm>
        </p:spPr>
        <p:txBody>
          <a:bodyPr/>
          <a:lstStyle/>
          <a:p>
            <a:pPr eaLnBrk="1" hangingPunct="1"/>
            <a:r>
              <a:rPr lang="en-GB" altLang="en-US" b="1" dirty="0">
                <a:solidFill>
                  <a:schemeClr val="accent2"/>
                </a:solidFill>
              </a:rPr>
              <a:t>SPSS</a:t>
            </a:r>
          </a:p>
        </p:txBody>
      </p:sp>
      <p:sp>
        <p:nvSpPr>
          <p:cNvPr id="6147" name="Subtitle 4"/>
          <p:cNvSpPr>
            <a:spLocks noGrp="1"/>
          </p:cNvSpPr>
          <p:nvPr>
            <p:ph type="subTitle" idx="1"/>
          </p:nvPr>
        </p:nvSpPr>
        <p:spPr>
          <a:xfrm>
            <a:off x="1571604" y="2303852"/>
            <a:ext cx="5840057" cy="2518190"/>
          </a:xfrm>
        </p:spPr>
        <p:txBody>
          <a:bodyPr/>
          <a:lstStyle/>
          <a:p>
            <a:pPr eaLnBrk="1" hangingPunct="1"/>
            <a:r>
              <a:rPr lang="en-GB" altLang="en-US" sz="2700" b="1" dirty="0">
                <a:solidFill>
                  <a:schemeClr val="accent2"/>
                </a:solidFill>
              </a:rPr>
              <a:t>MBA – SPSS Workshop</a:t>
            </a:r>
            <a:endParaRPr lang="en-GB" altLang="en-US" dirty="0">
              <a:solidFill>
                <a:schemeClr val="accent2"/>
              </a:solidFill>
            </a:endParaRPr>
          </a:p>
          <a:p>
            <a:pPr eaLnBrk="1" hangingPunct="1"/>
            <a:endParaRPr lang="en-GB" altLang="en-US" dirty="0">
              <a:solidFill>
                <a:schemeClr val="accent2"/>
              </a:solidFill>
            </a:endParaRPr>
          </a:p>
          <a:p>
            <a:pPr eaLnBrk="1" hangingPunct="1"/>
            <a:r>
              <a:rPr lang="en-GB" altLang="en-US" sz="3600" b="1" dirty="0">
                <a:solidFill>
                  <a:schemeClr val="accent2"/>
                </a:solidFill>
              </a:rPr>
              <a:t>Introduction</a:t>
            </a:r>
          </a:p>
          <a:p>
            <a:pPr eaLnBrk="1" hangingPunct="1"/>
            <a:endParaRPr lang="en-GB" altLang="en-US" sz="3600" b="1"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5" name="Rectangle 2">
            <a:extLst>
              <a:ext uri="{FF2B5EF4-FFF2-40B4-BE49-F238E27FC236}">
                <a16:creationId xmlns:a16="http://schemas.microsoft.com/office/drawing/2014/main" id="{AA00B33B-93C3-A54E-89F5-A183A70F3A7D}"/>
              </a:ext>
            </a:extLst>
          </p:cNvPr>
          <p:cNvSpPr>
            <a:spLocks noGrp="1" noChangeArrowheads="1"/>
          </p:cNvSpPr>
          <p:nvPr>
            <p:ph type="title"/>
          </p:nvPr>
        </p:nvSpPr>
        <p:spPr/>
        <p:txBody>
          <a:bodyPr/>
          <a:lstStyle/>
          <a:p>
            <a:pPr eaLnBrk="1" hangingPunct="1"/>
            <a:r>
              <a:rPr lang="en-US" altLang="en-US" dirty="0">
                <a:ea typeface="ヒラギノ角ゴ Pro W3" panose="020B0300000000000000" pitchFamily="34" charset="-128"/>
              </a:rPr>
              <a:t>Outline</a:t>
            </a:r>
          </a:p>
        </p:txBody>
      </p:sp>
      <p:sp>
        <p:nvSpPr>
          <p:cNvPr id="4099" name="Rectangle 3">
            <a:extLst>
              <a:ext uri="{FF2B5EF4-FFF2-40B4-BE49-F238E27FC236}">
                <a16:creationId xmlns:a16="http://schemas.microsoft.com/office/drawing/2014/main" id="{969003D0-36C6-BF48-B72E-C25649B2DC54}"/>
              </a:ext>
            </a:extLst>
          </p:cNvPr>
          <p:cNvSpPr>
            <a:spLocks noGrp="1" noChangeArrowheads="1"/>
          </p:cNvSpPr>
          <p:nvPr>
            <p:ph idx="1"/>
          </p:nvPr>
        </p:nvSpPr>
        <p:spPr/>
        <p:txBody>
          <a:bodyPr/>
          <a:lstStyle/>
          <a:p>
            <a:pPr eaLnBrk="1" hangingPunct="1"/>
            <a:r>
              <a:rPr lang="en-US" altLang="en-US" dirty="0">
                <a:ea typeface="ヒラギノ角ゴ Pro W3" panose="020B0300000000000000" pitchFamily="34" charset="-128"/>
              </a:rPr>
              <a:t>Introduction about SPSS</a:t>
            </a:r>
          </a:p>
          <a:p>
            <a:pPr eaLnBrk="1" hangingPunct="1"/>
            <a:r>
              <a:rPr lang="en-US" altLang="en-US" dirty="0">
                <a:ea typeface="ヒラギノ角ゴ Pro W3" panose="020B0300000000000000" pitchFamily="34" charset="-128"/>
              </a:rPr>
              <a:t>Discuss different features of SPSS</a:t>
            </a:r>
          </a:p>
          <a:p>
            <a:pPr eaLnBrk="1" hangingPunct="1"/>
            <a:r>
              <a:rPr lang="en-US" altLang="en-US" dirty="0">
                <a:ea typeface="ヒラギノ角ゴ Pro W3" panose="020B0300000000000000" pitchFamily="34" charset="-128"/>
              </a:rPr>
              <a:t>Example</a:t>
            </a:r>
          </a:p>
          <a:p>
            <a:pPr eaLnBrk="1" hangingPunct="1"/>
            <a:r>
              <a:rPr lang="en-US" altLang="en-US" dirty="0">
                <a:ea typeface="ヒラギノ角ゴ Pro W3" panose="020B0300000000000000" pitchFamily="34" charset="-128"/>
              </a:rPr>
              <a:t>Q&amp;A</a:t>
            </a:r>
          </a:p>
        </p:txBody>
      </p:sp>
    </p:spTree>
    <p:extLst>
      <p:ext uri="{BB962C8B-B14F-4D97-AF65-F5344CB8AC3E}">
        <p14:creationId xmlns:p14="http://schemas.microsoft.com/office/powerpoint/2010/main" val="12603915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wipe(up)">
                                      <p:cBhvr>
                                        <p:cTn id="7" dur="500"/>
                                        <p:tgtEl>
                                          <p:spTgt spid="40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grpId="0" nodeType="clickEffect">
                                  <p:stCondLst>
                                    <p:cond delay="0"/>
                                  </p:stCondLst>
                                  <p:childTnLst>
                                    <p:set>
                                      <p:cBhvr>
                                        <p:cTn id="11" dur="1" fill="hold">
                                          <p:stCondLst>
                                            <p:cond delay="0"/>
                                          </p:stCondLst>
                                        </p:cTn>
                                        <p:tgtEl>
                                          <p:spTgt spid="4099">
                                            <p:txEl>
                                              <p:pRg st="1" end="1"/>
                                            </p:txEl>
                                          </p:spTgt>
                                        </p:tgtEl>
                                        <p:attrNameLst>
                                          <p:attrName>style.visibility</p:attrName>
                                        </p:attrNameLst>
                                      </p:cBhvr>
                                      <p:to>
                                        <p:strVal val="visible"/>
                                      </p:to>
                                    </p:set>
                                    <p:animEffect transition="in" filter="wipe(up)">
                                      <p:cBhvr>
                                        <p:cTn id="12" dur="500"/>
                                        <p:tgtEl>
                                          <p:spTgt spid="40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4099">
                                            <p:txEl>
                                              <p:pRg st="2" end="2"/>
                                            </p:txEl>
                                          </p:spTgt>
                                        </p:tgtEl>
                                        <p:attrNameLst>
                                          <p:attrName>style.visibility</p:attrName>
                                        </p:attrNameLst>
                                      </p:cBhvr>
                                      <p:to>
                                        <p:strVal val="visible"/>
                                      </p:to>
                                    </p:set>
                                    <p:animEffect transition="in" filter="wipe(up)">
                                      <p:cBhvr>
                                        <p:cTn id="17" dur="500"/>
                                        <p:tgtEl>
                                          <p:spTgt spid="409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grpId="0" nodeType="clickEffect">
                                  <p:stCondLst>
                                    <p:cond delay="0"/>
                                  </p:stCondLst>
                                  <p:childTnLst>
                                    <p:set>
                                      <p:cBhvr>
                                        <p:cTn id="21" dur="1" fill="hold">
                                          <p:stCondLst>
                                            <p:cond delay="0"/>
                                          </p:stCondLst>
                                        </p:cTn>
                                        <p:tgtEl>
                                          <p:spTgt spid="4099">
                                            <p:txEl>
                                              <p:pRg st="3" end="3"/>
                                            </p:txEl>
                                          </p:spTgt>
                                        </p:tgtEl>
                                        <p:attrNameLst>
                                          <p:attrName>style.visibility</p:attrName>
                                        </p:attrNameLst>
                                      </p:cBhvr>
                                      <p:to>
                                        <p:strVal val="visible"/>
                                      </p:to>
                                    </p:set>
                                    <p:animEffect transition="in" filter="wipe(up)">
                                      <p:cBhvr>
                                        <p:cTn id="22" dur="500"/>
                                        <p:tgtEl>
                                          <p:spTgt spid="409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a:extLst>
              <a:ext uri="{FF2B5EF4-FFF2-40B4-BE49-F238E27FC236}">
                <a16:creationId xmlns:a16="http://schemas.microsoft.com/office/drawing/2014/main" id="{23C927CB-1628-9041-B8E1-AD4700D13865}"/>
              </a:ext>
            </a:extLst>
          </p:cNvPr>
          <p:cNvSpPr>
            <a:spLocks noGrp="1" noChangeArrowheads="1"/>
          </p:cNvSpPr>
          <p:nvPr>
            <p:ph type="title"/>
          </p:nvPr>
        </p:nvSpPr>
        <p:spPr/>
        <p:txBody>
          <a:bodyPr/>
          <a:lstStyle/>
          <a:p>
            <a:pPr eaLnBrk="1" hangingPunct="1"/>
            <a:r>
              <a:rPr lang="en-US" altLang="en-US">
                <a:ea typeface="ヒラギノ角ゴ Pro W3" panose="020B0300000000000000" pitchFamily="34" charset="-128"/>
              </a:rPr>
              <a:t>Learning Objectives</a:t>
            </a:r>
          </a:p>
        </p:txBody>
      </p:sp>
      <p:sp>
        <p:nvSpPr>
          <p:cNvPr id="7170" name="Rectangle 3">
            <a:extLst>
              <a:ext uri="{FF2B5EF4-FFF2-40B4-BE49-F238E27FC236}">
                <a16:creationId xmlns:a16="http://schemas.microsoft.com/office/drawing/2014/main" id="{1984F4D7-2BB5-D74C-9175-E67C4546413D}"/>
              </a:ext>
            </a:extLst>
          </p:cNvPr>
          <p:cNvSpPr>
            <a:spLocks noGrp="1" noChangeArrowheads="1"/>
          </p:cNvSpPr>
          <p:nvPr>
            <p:ph idx="1"/>
          </p:nvPr>
        </p:nvSpPr>
        <p:spPr/>
        <p:txBody>
          <a:bodyPr/>
          <a:lstStyle/>
          <a:p>
            <a:pPr eaLnBrk="1" hangingPunct="1"/>
            <a:r>
              <a:rPr lang="en-US" altLang="en-US" sz="2100" dirty="0">
                <a:ea typeface="ヒラギノ角ゴ Pro W3" panose="020B0300000000000000" pitchFamily="34" charset="-128"/>
              </a:rPr>
              <a:t>Understand the background of SPSS</a:t>
            </a:r>
          </a:p>
          <a:p>
            <a:pPr eaLnBrk="1" hangingPunct="1"/>
            <a:r>
              <a:rPr lang="en-US" altLang="en-US" sz="2100" dirty="0">
                <a:ea typeface="ヒラギノ角ゴ Pro W3" panose="020B0300000000000000" pitchFamily="34" charset="-128"/>
              </a:rPr>
              <a:t>Know how to start and use the software</a:t>
            </a:r>
          </a:p>
          <a:p>
            <a:pPr eaLnBrk="1" hangingPunct="1"/>
            <a:r>
              <a:rPr lang="en-US" altLang="en-US" sz="2100" dirty="0">
                <a:ea typeface="ヒラギノ角ゴ Pro W3" panose="020B0300000000000000" pitchFamily="34" charset="-128"/>
              </a:rPr>
              <a:t>Describe the main features and commands </a:t>
            </a:r>
          </a:p>
          <a:p>
            <a:pPr eaLnBrk="1" hangingPunct="1"/>
            <a:r>
              <a:rPr lang="en-US" altLang="en-US" sz="2100" dirty="0">
                <a:ea typeface="ヒラギノ角ゴ Pro W3" panose="020B0300000000000000" pitchFamily="34" charset="-128"/>
              </a:rPr>
              <a:t>Explain basic functioning through an example</a:t>
            </a:r>
            <a:endParaRPr lang="en-US" altLang="en-US" dirty="0">
              <a:ea typeface="ヒラギノ角ゴ Pro W3" panose="020B0300000000000000" pitchFamily="34" charset="-128"/>
            </a:endParaRPr>
          </a:p>
        </p:txBody>
      </p:sp>
    </p:spTree>
    <p:extLst>
      <p:ext uri="{BB962C8B-B14F-4D97-AF65-F5344CB8AC3E}">
        <p14:creationId xmlns:p14="http://schemas.microsoft.com/office/powerpoint/2010/main" val="3602111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 email&#10;&#10;Description automatically generated">
            <a:extLst>
              <a:ext uri="{FF2B5EF4-FFF2-40B4-BE49-F238E27FC236}">
                <a16:creationId xmlns:a16="http://schemas.microsoft.com/office/drawing/2014/main" id="{63B37A8A-C548-524C-8F44-3EDF3E5532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1700" y="1268761"/>
            <a:ext cx="5562618" cy="3725912"/>
          </a:xfrm>
        </p:spPr>
      </p:pic>
      <p:sp>
        <p:nvSpPr>
          <p:cNvPr id="4" name="Date Placeholder 3">
            <a:extLst>
              <a:ext uri="{FF2B5EF4-FFF2-40B4-BE49-F238E27FC236}">
                <a16:creationId xmlns:a16="http://schemas.microsoft.com/office/drawing/2014/main" id="{EFE799DA-9445-1D4A-A293-ADF655994E13}"/>
              </a:ext>
            </a:extLst>
          </p:cNvPr>
          <p:cNvSpPr>
            <a:spLocks noGrp="1"/>
          </p:cNvSpPr>
          <p:nvPr>
            <p:ph type="dt" sz="half" idx="10"/>
          </p:nvPr>
        </p:nvSpPr>
        <p:spPr/>
        <p:txBody>
          <a:bodyPr/>
          <a:lstStyle/>
          <a:p>
            <a:pPr>
              <a:defRPr/>
            </a:pPr>
            <a:fld id="{2303D31F-598B-47EE-BA37-93F097A3D676}" type="datetime1">
              <a:rPr lang="en-GB" altLang="en-US" smtClean="0"/>
              <a:pPr>
                <a:defRPr/>
              </a:pPr>
              <a:t>06/10/2020</a:t>
            </a:fld>
            <a:endParaRPr lang="en-GB" altLang="en-US"/>
          </a:p>
        </p:txBody>
      </p:sp>
      <p:sp>
        <p:nvSpPr>
          <p:cNvPr id="5" name="Slide Number Placeholder 4">
            <a:extLst>
              <a:ext uri="{FF2B5EF4-FFF2-40B4-BE49-F238E27FC236}">
                <a16:creationId xmlns:a16="http://schemas.microsoft.com/office/drawing/2014/main" id="{7A5F8950-04AF-C746-A816-F8CC8B12D46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639126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8762F-80C5-7841-865D-55A336B8F3B5}"/>
              </a:ext>
            </a:extLst>
          </p:cNvPr>
          <p:cNvSpPr>
            <a:spLocks noGrp="1"/>
          </p:cNvSpPr>
          <p:nvPr>
            <p:ph type="title"/>
          </p:nvPr>
        </p:nvSpPr>
        <p:spPr/>
        <p:txBody>
          <a:bodyPr/>
          <a:lstStyle/>
          <a:p>
            <a:r>
              <a:rPr lang="en-US" dirty="0"/>
              <a:t>SPSS overview</a:t>
            </a:r>
          </a:p>
        </p:txBody>
      </p:sp>
      <p:sp>
        <p:nvSpPr>
          <p:cNvPr id="3" name="Content Placeholder 2">
            <a:extLst>
              <a:ext uri="{FF2B5EF4-FFF2-40B4-BE49-F238E27FC236}">
                <a16:creationId xmlns:a16="http://schemas.microsoft.com/office/drawing/2014/main" id="{B4A380ED-A222-084F-ACA5-0970722EE5FD}"/>
              </a:ext>
            </a:extLst>
          </p:cNvPr>
          <p:cNvSpPr>
            <a:spLocks noGrp="1"/>
          </p:cNvSpPr>
          <p:nvPr>
            <p:ph idx="1"/>
          </p:nvPr>
        </p:nvSpPr>
        <p:spPr/>
        <p:txBody>
          <a:bodyPr/>
          <a:lstStyle/>
          <a:p>
            <a:endParaRPr lang="en-US" dirty="0">
              <a:hlinkClick r:id="rId2"/>
            </a:endParaRPr>
          </a:p>
          <a:p>
            <a:r>
              <a:rPr lang="en-US" dirty="0">
                <a:hlinkClick r:id="rId2"/>
              </a:rPr>
              <a:t>https://www.youtube.com/watch?v=27pOf3_Kq3s</a:t>
            </a:r>
            <a:endParaRPr lang="en-US" dirty="0"/>
          </a:p>
          <a:p>
            <a:pPr marL="0" indent="0">
              <a:buNone/>
            </a:pPr>
            <a:endParaRPr lang="en-US" dirty="0">
              <a:hlinkClick r:id="rId2"/>
            </a:endParaRPr>
          </a:p>
          <a:p>
            <a:endParaRPr lang="en-US" dirty="0">
              <a:hlinkClick r:id="rId2"/>
            </a:endParaRPr>
          </a:p>
          <a:p>
            <a:r>
              <a:rPr lang="en-US" dirty="0">
                <a:hlinkClick r:id="rId3"/>
              </a:rPr>
              <a:t>https://www.youtube.com/watch?v=TZPyOJ8tFcI</a:t>
            </a:r>
            <a:endParaRPr lang="en-US" dirty="0"/>
          </a:p>
          <a:p>
            <a:endParaRPr lang="en-US" dirty="0"/>
          </a:p>
          <a:p>
            <a:endParaRPr lang="en-US" dirty="0"/>
          </a:p>
        </p:txBody>
      </p:sp>
      <p:sp>
        <p:nvSpPr>
          <p:cNvPr id="4" name="Date Placeholder 3">
            <a:extLst>
              <a:ext uri="{FF2B5EF4-FFF2-40B4-BE49-F238E27FC236}">
                <a16:creationId xmlns:a16="http://schemas.microsoft.com/office/drawing/2014/main" id="{3CAA07D2-D8B3-0B48-A3A8-43CF83A83C0F}"/>
              </a:ext>
            </a:extLst>
          </p:cNvPr>
          <p:cNvSpPr>
            <a:spLocks noGrp="1"/>
          </p:cNvSpPr>
          <p:nvPr>
            <p:ph type="dt" sz="half" idx="10"/>
          </p:nvPr>
        </p:nvSpPr>
        <p:spPr/>
        <p:txBody>
          <a:bodyPr/>
          <a:lstStyle/>
          <a:p>
            <a:pPr>
              <a:defRPr/>
            </a:pPr>
            <a:fld id="{2303D31F-598B-47EE-BA37-93F097A3D676}" type="datetime1">
              <a:rPr lang="en-GB" altLang="en-US" smtClean="0"/>
              <a:pPr>
                <a:defRPr/>
              </a:pPr>
              <a:t>06/10/2020</a:t>
            </a:fld>
            <a:endParaRPr lang="en-GB" altLang="en-US"/>
          </a:p>
        </p:txBody>
      </p:sp>
      <p:sp>
        <p:nvSpPr>
          <p:cNvPr id="5" name="Slide Number Placeholder 4">
            <a:extLst>
              <a:ext uri="{FF2B5EF4-FFF2-40B4-BE49-F238E27FC236}">
                <a16:creationId xmlns:a16="http://schemas.microsoft.com/office/drawing/2014/main" id="{4FE80B58-D26A-7340-B9B7-A62F9447E9B0}"/>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603739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Number Placeholder 3">
            <a:extLst>
              <a:ext uri="{FF2B5EF4-FFF2-40B4-BE49-F238E27FC236}">
                <a16:creationId xmlns:a16="http://schemas.microsoft.com/office/drawing/2014/main" id="{8C2295F6-8278-F743-84E6-D964580A1F9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6</a:t>
            </a:fld>
            <a:endParaRPr lang="en-US" altLang="en-US" sz="788"/>
          </a:p>
        </p:txBody>
      </p:sp>
      <p:sp>
        <p:nvSpPr>
          <p:cNvPr id="2" name="Text Box 3">
            <a:extLst>
              <a:ext uri="{FF2B5EF4-FFF2-40B4-BE49-F238E27FC236}">
                <a16:creationId xmlns:a16="http://schemas.microsoft.com/office/drawing/2014/main" id="{2BE20FCF-AC20-FA45-93B5-71BF0D973320}"/>
              </a:ext>
            </a:extLst>
          </p:cNvPr>
          <p:cNvSpPr txBox="1">
            <a:spLocks noChangeArrowheads="1"/>
          </p:cNvSpPr>
          <p:nvPr/>
        </p:nvSpPr>
        <p:spPr bwMode="auto">
          <a:xfrm>
            <a:off x="2943225" y="1200151"/>
            <a:ext cx="4077047" cy="1450718"/>
          </a:xfrm>
          <a:prstGeom prst="rect">
            <a:avLst/>
          </a:prstGeom>
          <a:noFill/>
          <a:ln w="9525">
            <a:noFill/>
            <a:miter lim="800000"/>
            <a:headEnd/>
            <a:tailEnd/>
          </a:ln>
          <a:effectLst/>
        </p:spPr>
        <p:txBody>
          <a:bodyPr wrap="square">
            <a:spAutoFit/>
          </a:bodyPr>
          <a:lstStyle/>
          <a:p>
            <a:pPr algn="ctr">
              <a:spcBef>
                <a:spcPct val="50000"/>
              </a:spcBef>
              <a:defRPr/>
            </a:pPr>
            <a:r>
              <a:rPr lang="en-US" sz="788" b="1" i="1" dirty="0">
                <a:effectLst>
                  <a:outerShdw blurRad="38100" dist="38100" dir="2700000" algn="tl">
                    <a:srgbClr val="C0C0C0"/>
                  </a:outerShdw>
                </a:effectLst>
              </a:rPr>
              <a:t>Beginning An SPSS Session</a:t>
            </a:r>
          </a:p>
          <a:p>
            <a:pPr>
              <a:spcBef>
                <a:spcPct val="50000"/>
              </a:spcBef>
              <a:defRPr/>
            </a:pPr>
            <a:endParaRPr lang="en-US" sz="675" dirty="0"/>
          </a:p>
          <a:p>
            <a:pPr>
              <a:spcBef>
                <a:spcPct val="50000"/>
              </a:spcBef>
              <a:defRPr/>
            </a:pPr>
            <a:r>
              <a:rPr lang="en-US" sz="675" dirty="0"/>
              <a:t>Begin by opening SPSS 26 for Windows.</a:t>
            </a:r>
          </a:p>
          <a:p>
            <a:pPr>
              <a:lnSpc>
                <a:spcPct val="0"/>
              </a:lnSpc>
              <a:spcBef>
                <a:spcPct val="50000"/>
              </a:spcBef>
              <a:defRPr/>
            </a:pPr>
            <a:endParaRPr lang="en-US" sz="675" dirty="0"/>
          </a:p>
          <a:p>
            <a:pPr>
              <a:spcBef>
                <a:spcPct val="50000"/>
              </a:spcBef>
              <a:defRPr/>
            </a:pPr>
            <a:r>
              <a:rPr lang="en-US" sz="675" dirty="0"/>
              <a:t>	1. Click on the </a:t>
            </a:r>
            <a:r>
              <a:rPr lang="en-US" sz="675" i="1" dirty="0"/>
              <a:t>IBM</a:t>
            </a:r>
            <a:r>
              <a:rPr lang="en-US" sz="675" dirty="0"/>
              <a:t> </a:t>
            </a:r>
            <a:r>
              <a:rPr lang="en-US" sz="675" i="1" dirty="0"/>
              <a:t>SPSS</a:t>
            </a:r>
            <a:r>
              <a:rPr lang="en-US" sz="675" dirty="0"/>
              <a:t> shortcut button on your desktop.</a:t>
            </a:r>
          </a:p>
          <a:p>
            <a:pPr>
              <a:spcBef>
                <a:spcPct val="50000"/>
              </a:spcBef>
              <a:defRPr/>
            </a:pPr>
            <a:r>
              <a:rPr lang="en-US" sz="675" dirty="0"/>
              <a:t>		OR</a:t>
            </a:r>
          </a:p>
          <a:p>
            <a:pPr>
              <a:spcBef>
                <a:spcPct val="50000"/>
              </a:spcBef>
              <a:defRPr/>
            </a:pPr>
            <a:r>
              <a:rPr lang="en-US" sz="675" dirty="0"/>
              <a:t>	2.  Go to </a:t>
            </a:r>
            <a:r>
              <a:rPr lang="en-US" sz="675" i="1" dirty="0"/>
              <a:t>START</a:t>
            </a:r>
            <a:r>
              <a:rPr lang="en-US" sz="675" dirty="0"/>
              <a:t>, click on </a:t>
            </a:r>
            <a:r>
              <a:rPr lang="en-US" sz="675" i="1" dirty="0"/>
              <a:t>PROGRAMS</a:t>
            </a:r>
            <a:r>
              <a:rPr lang="en-US" sz="675" dirty="0"/>
              <a:t>, and click on  </a:t>
            </a:r>
            <a:r>
              <a:rPr lang="en-US" sz="675" i="1" dirty="0"/>
              <a:t>IBM SPSS </a:t>
            </a:r>
            <a:r>
              <a:rPr lang="en-US" sz="675" dirty="0"/>
              <a:t>.</a:t>
            </a:r>
          </a:p>
          <a:p>
            <a:pPr>
              <a:lnSpc>
                <a:spcPct val="40000"/>
              </a:lnSpc>
              <a:spcBef>
                <a:spcPct val="50000"/>
              </a:spcBef>
              <a:defRPr/>
            </a:pPr>
            <a:endParaRPr lang="en-US" sz="675" dirty="0"/>
          </a:p>
          <a:p>
            <a:pPr>
              <a:spcBef>
                <a:spcPct val="50000"/>
              </a:spcBef>
              <a:defRPr/>
            </a:pPr>
            <a:endParaRPr lang="en-US" sz="675" dirty="0"/>
          </a:p>
          <a:p>
            <a:pPr>
              <a:spcBef>
                <a:spcPct val="50000"/>
              </a:spcBef>
              <a:defRPr/>
            </a:pPr>
            <a:r>
              <a:rPr lang="en-US" sz="675" dirty="0"/>
              <a:t>Below is an illustration of how the first page should appear.</a:t>
            </a:r>
          </a:p>
        </p:txBody>
      </p:sp>
      <p:sp>
        <p:nvSpPr>
          <p:cNvPr id="4100" name="Text Box 7">
            <a:extLst>
              <a:ext uri="{FF2B5EF4-FFF2-40B4-BE49-F238E27FC236}">
                <a16:creationId xmlns:a16="http://schemas.microsoft.com/office/drawing/2014/main" id="{0FD74932-A3A2-CE43-9CC3-3960A11A39E8}"/>
              </a:ext>
            </a:extLst>
          </p:cNvPr>
          <p:cNvSpPr txBox="1">
            <a:spLocks noChangeArrowheads="1"/>
          </p:cNvSpPr>
          <p:nvPr/>
        </p:nvSpPr>
        <p:spPr bwMode="auto">
          <a:xfrm>
            <a:off x="4250531" y="3119868"/>
            <a:ext cx="3300413" cy="7166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The three most common options at this point are:</a:t>
            </a:r>
          </a:p>
          <a:p>
            <a:pPr eaLnBrk="1" hangingPunct="1">
              <a:lnSpc>
                <a:spcPct val="0"/>
              </a:lnSpc>
              <a:spcBef>
                <a:spcPct val="50000"/>
              </a:spcBef>
            </a:pPr>
            <a:endParaRPr lang="en-US" altLang="en-US" sz="675" dirty="0"/>
          </a:p>
          <a:p>
            <a:pPr eaLnBrk="1" hangingPunct="1">
              <a:spcBef>
                <a:spcPct val="50000"/>
              </a:spcBef>
            </a:pPr>
            <a:r>
              <a:rPr lang="en-US" altLang="en-US" sz="675" dirty="0"/>
              <a:t>             a.  Run a tutorial – this will take you through a tour of how to use SPSS</a:t>
            </a:r>
          </a:p>
          <a:p>
            <a:pPr eaLnBrk="1" hangingPunct="1">
              <a:spcBef>
                <a:spcPct val="50000"/>
              </a:spcBef>
            </a:pPr>
            <a:r>
              <a:rPr lang="en-US" altLang="en-US" sz="675" dirty="0"/>
              <a:t>             b.  Type in data – this is used to begin entering a new data set</a:t>
            </a:r>
          </a:p>
          <a:p>
            <a:pPr eaLnBrk="1" hangingPunct="1">
              <a:spcBef>
                <a:spcPct val="50000"/>
              </a:spcBef>
            </a:pPr>
            <a:r>
              <a:rPr lang="en-US" altLang="en-US" sz="675" dirty="0"/>
              <a:t>             c.  Open an existing data source – this is used to work with an existing data set</a:t>
            </a:r>
          </a:p>
        </p:txBody>
      </p:sp>
      <p:pic>
        <p:nvPicPr>
          <p:cNvPr id="4101" name="Picture 6">
            <a:extLst>
              <a:ext uri="{FF2B5EF4-FFF2-40B4-BE49-F238E27FC236}">
                <a16:creationId xmlns:a16="http://schemas.microsoft.com/office/drawing/2014/main" id="{9EECEEE8-D0B4-1143-B42F-384F1974F8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28950" y="1701107"/>
            <a:ext cx="271463" cy="2277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2" name="Picture 9">
            <a:extLst>
              <a:ext uri="{FF2B5EF4-FFF2-40B4-BE49-F238E27FC236}">
                <a16:creationId xmlns:a16="http://schemas.microsoft.com/office/drawing/2014/main" id="{227B2EBB-E0ED-8C4C-B05E-193E445175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1640" y="2826246"/>
            <a:ext cx="2725341" cy="1974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15668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14">
            <a:extLst>
              <a:ext uri="{FF2B5EF4-FFF2-40B4-BE49-F238E27FC236}">
                <a16:creationId xmlns:a16="http://schemas.microsoft.com/office/drawing/2014/main" id="{9B66589D-C312-B54F-BC68-200BFC1E9E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3208" y="2258207"/>
            <a:ext cx="3128963" cy="2259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123" name="Slide Number Placeholder 3">
            <a:extLst>
              <a:ext uri="{FF2B5EF4-FFF2-40B4-BE49-F238E27FC236}">
                <a16:creationId xmlns:a16="http://schemas.microsoft.com/office/drawing/2014/main" id="{5735C543-54D0-FB47-8ADD-509421FB8675}"/>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7</a:t>
            </a:fld>
            <a:endParaRPr lang="en-US" altLang="en-US" sz="788"/>
          </a:p>
        </p:txBody>
      </p:sp>
      <p:sp>
        <p:nvSpPr>
          <p:cNvPr id="16387" name="Text Box 3">
            <a:extLst>
              <a:ext uri="{FF2B5EF4-FFF2-40B4-BE49-F238E27FC236}">
                <a16:creationId xmlns:a16="http://schemas.microsoft.com/office/drawing/2014/main" id="{42D173D4-5FB3-5A42-B145-A097C0E10804}"/>
              </a:ext>
            </a:extLst>
          </p:cNvPr>
          <p:cNvSpPr txBox="1">
            <a:spLocks noChangeArrowheads="1"/>
          </p:cNvSpPr>
          <p:nvPr/>
        </p:nvSpPr>
        <p:spPr bwMode="auto">
          <a:xfrm>
            <a:off x="1277634" y="1190105"/>
            <a:ext cx="3128963" cy="4265014"/>
          </a:xfrm>
          <a:prstGeom prst="rect">
            <a:avLst/>
          </a:prstGeom>
          <a:noFill/>
          <a:ln w="9525">
            <a:noFill/>
            <a:miter lim="800000"/>
            <a:headEnd/>
            <a:tailEnd/>
          </a:ln>
          <a:effectLst/>
        </p:spPr>
        <p:txBody>
          <a:bodyPr>
            <a:spAutoFit/>
          </a:bodyPr>
          <a:lstStyle/>
          <a:p>
            <a:pPr algn="ctr">
              <a:spcBef>
                <a:spcPct val="50000"/>
              </a:spcBef>
              <a:defRPr/>
            </a:pPr>
            <a:r>
              <a:rPr lang="en-US" sz="900" b="1" i="1" dirty="0">
                <a:effectLst>
                  <a:outerShdw blurRad="38100" dist="38100" dir="2700000" algn="tl">
                    <a:srgbClr val="C0C0C0"/>
                  </a:outerShdw>
                </a:effectLst>
              </a:rPr>
              <a:t>Basic Information</a:t>
            </a:r>
          </a:p>
          <a:p>
            <a:pPr>
              <a:spcBef>
                <a:spcPct val="50000"/>
              </a:spcBef>
              <a:defRPr/>
            </a:pPr>
            <a:endParaRPr lang="en-US" sz="900" dirty="0"/>
          </a:p>
          <a:p>
            <a:pPr>
              <a:spcBef>
                <a:spcPct val="50000"/>
              </a:spcBef>
              <a:defRPr/>
            </a:pPr>
            <a:r>
              <a:rPr lang="en-US" sz="900" dirty="0"/>
              <a:t>Each little box is called a </a:t>
            </a:r>
            <a:r>
              <a:rPr lang="en-US" sz="900" u="sng" dirty="0"/>
              <a:t>“cell”</a:t>
            </a:r>
            <a:r>
              <a:rPr lang="en-US" sz="900" dirty="0"/>
              <a:t> </a:t>
            </a:r>
            <a:r>
              <a:rPr lang="en-US" sz="900" b="1" i="1" dirty="0"/>
              <a:t>(1)</a:t>
            </a:r>
            <a:r>
              <a:rPr lang="en-US" sz="900" dirty="0"/>
              <a:t>.  To access a cell, simply move the mouse pointer to the cell and click the left mouse button.</a:t>
            </a:r>
          </a:p>
          <a:p>
            <a:pPr>
              <a:lnSpc>
                <a:spcPct val="0"/>
              </a:lnSpc>
              <a:spcBef>
                <a:spcPct val="50000"/>
              </a:spcBef>
              <a:defRPr/>
            </a:pPr>
            <a:endParaRPr lang="en-US" sz="900" dirty="0"/>
          </a:p>
          <a:p>
            <a:pPr>
              <a:lnSpc>
                <a:spcPct val="120000"/>
              </a:lnSpc>
              <a:spcBef>
                <a:spcPct val="50000"/>
              </a:spcBef>
              <a:defRPr/>
            </a:pPr>
            <a:r>
              <a:rPr lang="en-US" sz="900" dirty="0"/>
              <a:t>Once you have entered data in a cell, you can either hit ENTER, or one of the direction arrows.</a:t>
            </a:r>
          </a:p>
          <a:p>
            <a:pPr>
              <a:lnSpc>
                <a:spcPct val="0"/>
              </a:lnSpc>
              <a:spcBef>
                <a:spcPct val="50000"/>
              </a:spcBef>
              <a:defRPr/>
            </a:pPr>
            <a:endParaRPr lang="en-US" sz="900" dirty="0"/>
          </a:p>
          <a:p>
            <a:pPr>
              <a:spcBef>
                <a:spcPct val="50000"/>
              </a:spcBef>
              <a:defRPr/>
            </a:pPr>
            <a:r>
              <a:rPr lang="en-US" sz="900" dirty="0"/>
              <a:t>To modify information in a cell, you can also use the </a:t>
            </a:r>
            <a:r>
              <a:rPr lang="en-US" sz="900" u="sng" dirty="0"/>
              <a:t>data view “window</a:t>
            </a:r>
            <a:r>
              <a:rPr lang="en-US" sz="900" dirty="0"/>
              <a:t>” </a:t>
            </a:r>
            <a:r>
              <a:rPr lang="en-US" sz="900" b="1" i="1" dirty="0"/>
              <a:t>(2)</a:t>
            </a:r>
            <a:r>
              <a:rPr lang="en-US" sz="900" dirty="0"/>
              <a:t>.  Click on the cell you want to modify and then click the mouse pointer in the data view window (the data presently in the cell should appear once you click on the window).  Now you move around in the data by using the direction arrows to delete all or some of the information (by using the DELETE button) or add new information.    </a:t>
            </a:r>
          </a:p>
          <a:p>
            <a:pPr>
              <a:lnSpc>
                <a:spcPct val="0"/>
              </a:lnSpc>
              <a:spcBef>
                <a:spcPct val="50000"/>
              </a:spcBef>
              <a:defRPr/>
            </a:pPr>
            <a:endParaRPr lang="en-US" sz="900" dirty="0"/>
          </a:p>
          <a:p>
            <a:pPr>
              <a:spcBef>
                <a:spcPct val="50000"/>
              </a:spcBef>
              <a:defRPr/>
            </a:pPr>
            <a:r>
              <a:rPr lang="en-US" sz="900" dirty="0"/>
              <a:t>Along the side and bottom of SPSS, you will find </a:t>
            </a:r>
            <a:r>
              <a:rPr lang="en-US" sz="900" u="sng" dirty="0"/>
              <a:t>“scroll bars”</a:t>
            </a:r>
            <a:r>
              <a:rPr lang="en-US" sz="900" dirty="0"/>
              <a:t> </a:t>
            </a:r>
            <a:r>
              <a:rPr lang="en-US" sz="900" b="1" i="1" dirty="0"/>
              <a:t>(3)</a:t>
            </a:r>
            <a:r>
              <a:rPr lang="en-US" sz="900" dirty="0"/>
              <a:t> that allow you to move the view up/down or left/right (by clicking the appropriate arrows at the ends of the scroll bars).</a:t>
            </a:r>
          </a:p>
          <a:p>
            <a:pPr>
              <a:spcBef>
                <a:spcPct val="50000"/>
              </a:spcBef>
              <a:defRPr/>
            </a:pPr>
            <a:endParaRPr lang="en-US" sz="900" dirty="0"/>
          </a:p>
          <a:p>
            <a:pPr>
              <a:spcBef>
                <a:spcPct val="50000"/>
              </a:spcBef>
              <a:defRPr/>
            </a:pPr>
            <a:endParaRPr lang="en-US" sz="900" dirty="0"/>
          </a:p>
          <a:p>
            <a:pPr>
              <a:spcBef>
                <a:spcPct val="50000"/>
              </a:spcBef>
              <a:defRPr/>
            </a:pPr>
            <a:endParaRPr lang="en-US" sz="900" dirty="0"/>
          </a:p>
          <a:p>
            <a:pPr>
              <a:spcBef>
                <a:spcPct val="50000"/>
              </a:spcBef>
              <a:defRPr/>
            </a:pPr>
            <a:endParaRPr lang="en-US" sz="900" dirty="0"/>
          </a:p>
          <a:p>
            <a:pPr>
              <a:lnSpc>
                <a:spcPct val="0"/>
              </a:lnSpc>
              <a:spcBef>
                <a:spcPct val="50000"/>
              </a:spcBef>
              <a:defRPr/>
            </a:pPr>
            <a:endParaRPr lang="en-US" sz="900" dirty="0"/>
          </a:p>
        </p:txBody>
      </p:sp>
      <p:sp>
        <p:nvSpPr>
          <p:cNvPr id="5125" name="AutoShape 12">
            <a:extLst>
              <a:ext uri="{FF2B5EF4-FFF2-40B4-BE49-F238E27FC236}">
                <a16:creationId xmlns:a16="http://schemas.microsoft.com/office/drawing/2014/main" id="{230B72BA-99C0-8044-BCC7-9C2EF445E50E}"/>
              </a:ext>
            </a:extLst>
          </p:cNvPr>
          <p:cNvSpPr>
            <a:spLocks noChangeArrowheads="1"/>
          </p:cNvSpPr>
          <p:nvPr/>
        </p:nvSpPr>
        <p:spPr bwMode="auto">
          <a:xfrm rot="18699783">
            <a:off x="6341636" y="3706975"/>
            <a:ext cx="1359992" cy="52685"/>
          </a:xfrm>
          <a:prstGeom prst="leftRightArrow">
            <a:avLst>
              <a:gd name="adj1" fmla="val 50000"/>
              <a:gd name="adj2" fmla="val 386365"/>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26" name="Text Box 13">
            <a:extLst>
              <a:ext uri="{FF2B5EF4-FFF2-40B4-BE49-F238E27FC236}">
                <a16:creationId xmlns:a16="http://schemas.microsoft.com/office/drawing/2014/main" id="{E2909F93-4C2A-BA4E-B1F3-5269324986A0}"/>
              </a:ext>
            </a:extLst>
          </p:cNvPr>
          <p:cNvSpPr txBox="1">
            <a:spLocks noChangeArrowheads="1"/>
          </p:cNvSpPr>
          <p:nvPr/>
        </p:nvSpPr>
        <p:spPr bwMode="auto">
          <a:xfrm>
            <a:off x="5257800" y="4972050"/>
            <a:ext cx="257175"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(3)</a:t>
            </a:r>
          </a:p>
        </p:txBody>
      </p:sp>
      <p:sp>
        <p:nvSpPr>
          <p:cNvPr id="5127" name="AutoShape 14">
            <a:extLst>
              <a:ext uri="{FF2B5EF4-FFF2-40B4-BE49-F238E27FC236}">
                <a16:creationId xmlns:a16="http://schemas.microsoft.com/office/drawing/2014/main" id="{7383081F-9273-954C-9D85-9B4D0B09365B}"/>
              </a:ext>
            </a:extLst>
          </p:cNvPr>
          <p:cNvSpPr>
            <a:spLocks noChangeArrowheads="1"/>
          </p:cNvSpPr>
          <p:nvPr/>
        </p:nvSpPr>
        <p:spPr bwMode="auto">
          <a:xfrm>
            <a:off x="4925467" y="2186862"/>
            <a:ext cx="85725" cy="471488"/>
          </a:xfrm>
          <a:prstGeom prst="downArrow">
            <a:avLst>
              <a:gd name="adj1" fmla="val 50000"/>
              <a:gd name="adj2" fmla="val 1375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28" name="Text Box 15">
            <a:extLst>
              <a:ext uri="{FF2B5EF4-FFF2-40B4-BE49-F238E27FC236}">
                <a16:creationId xmlns:a16="http://schemas.microsoft.com/office/drawing/2014/main" id="{A8211D7A-4D4B-EF48-87D4-FAEE96B35663}"/>
              </a:ext>
            </a:extLst>
          </p:cNvPr>
          <p:cNvSpPr txBox="1">
            <a:spLocks noChangeArrowheads="1"/>
          </p:cNvSpPr>
          <p:nvPr/>
        </p:nvSpPr>
        <p:spPr bwMode="auto">
          <a:xfrm>
            <a:off x="4826741" y="1962848"/>
            <a:ext cx="386672"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(2)</a:t>
            </a:r>
          </a:p>
        </p:txBody>
      </p:sp>
      <p:sp>
        <p:nvSpPr>
          <p:cNvPr id="5129" name="AutoShape 14">
            <a:extLst>
              <a:ext uri="{FF2B5EF4-FFF2-40B4-BE49-F238E27FC236}">
                <a16:creationId xmlns:a16="http://schemas.microsoft.com/office/drawing/2014/main" id="{FF61A83C-A4AF-2A49-AA25-473676CFF2FB}"/>
              </a:ext>
            </a:extLst>
          </p:cNvPr>
          <p:cNvSpPr>
            <a:spLocks noChangeArrowheads="1"/>
          </p:cNvSpPr>
          <p:nvPr/>
        </p:nvSpPr>
        <p:spPr bwMode="auto">
          <a:xfrm>
            <a:off x="4694543" y="2186863"/>
            <a:ext cx="85725" cy="621506"/>
          </a:xfrm>
          <a:prstGeom prst="downArrow">
            <a:avLst>
              <a:gd name="adj1" fmla="val 50000"/>
              <a:gd name="adj2" fmla="val 137582"/>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5130" name="Text Box 15">
            <a:extLst>
              <a:ext uri="{FF2B5EF4-FFF2-40B4-BE49-F238E27FC236}">
                <a16:creationId xmlns:a16="http://schemas.microsoft.com/office/drawing/2014/main" id="{D787779D-4BA1-AD41-8377-6DEC02A3C266}"/>
              </a:ext>
            </a:extLst>
          </p:cNvPr>
          <p:cNvSpPr txBox="1">
            <a:spLocks noChangeArrowheads="1"/>
          </p:cNvSpPr>
          <p:nvPr/>
        </p:nvSpPr>
        <p:spPr bwMode="auto">
          <a:xfrm>
            <a:off x="4583104" y="1962848"/>
            <a:ext cx="342363"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(1)</a:t>
            </a:r>
          </a:p>
        </p:txBody>
      </p:sp>
    </p:spTree>
    <p:extLst>
      <p:ext uri="{BB962C8B-B14F-4D97-AF65-F5344CB8AC3E}">
        <p14:creationId xmlns:p14="http://schemas.microsoft.com/office/powerpoint/2010/main" val="195947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7">
            <a:extLst>
              <a:ext uri="{FF2B5EF4-FFF2-40B4-BE49-F238E27FC236}">
                <a16:creationId xmlns:a16="http://schemas.microsoft.com/office/drawing/2014/main" id="{FE61F24F-CB8C-E24B-9674-EC89C354CE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77746" y="3499488"/>
            <a:ext cx="2941439" cy="1549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147" name="Slide Number Placeholder 3">
            <a:extLst>
              <a:ext uri="{FF2B5EF4-FFF2-40B4-BE49-F238E27FC236}">
                <a16:creationId xmlns:a16="http://schemas.microsoft.com/office/drawing/2014/main" id="{4128F71E-FCE1-C34E-82EC-0B081E9CB470}"/>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8</a:t>
            </a:fld>
            <a:endParaRPr lang="en-US" altLang="en-US" sz="788"/>
          </a:p>
        </p:txBody>
      </p:sp>
      <p:sp>
        <p:nvSpPr>
          <p:cNvPr id="17410" name="Text Box 2">
            <a:extLst>
              <a:ext uri="{FF2B5EF4-FFF2-40B4-BE49-F238E27FC236}">
                <a16:creationId xmlns:a16="http://schemas.microsoft.com/office/drawing/2014/main" id="{3D813177-D9CC-0D46-99D6-20D222A4C3C7}"/>
              </a:ext>
            </a:extLst>
          </p:cNvPr>
          <p:cNvSpPr txBox="1">
            <a:spLocks noChangeArrowheads="1"/>
          </p:cNvSpPr>
          <p:nvPr/>
        </p:nvSpPr>
        <p:spPr bwMode="auto">
          <a:xfrm>
            <a:off x="2943225" y="1011736"/>
            <a:ext cx="3128963" cy="1408142"/>
          </a:xfrm>
          <a:prstGeom prst="rect">
            <a:avLst/>
          </a:prstGeom>
          <a:noFill/>
          <a:ln w="9525">
            <a:noFill/>
            <a:miter lim="800000"/>
            <a:headEnd/>
            <a:tailEnd/>
          </a:ln>
          <a:effectLst/>
        </p:spPr>
        <p:txBody>
          <a:bodyPr>
            <a:spAutoFit/>
          </a:bodyPr>
          <a:lstStyle/>
          <a:p>
            <a:pPr algn="ctr">
              <a:spcBef>
                <a:spcPct val="50000"/>
              </a:spcBef>
              <a:defRPr/>
            </a:pPr>
            <a:r>
              <a:rPr lang="en-US" sz="788" b="1" i="1" dirty="0">
                <a:effectLst>
                  <a:outerShdw blurRad="38100" dist="38100" dir="2700000" algn="tl">
                    <a:srgbClr val="C0C0C0"/>
                  </a:outerShdw>
                </a:effectLst>
              </a:rPr>
              <a:t>Basic Information</a:t>
            </a:r>
          </a:p>
          <a:p>
            <a:pPr>
              <a:spcBef>
                <a:spcPct val="50000"/>
              </a:spcBef>
              <a:defRPr/>
            </a:pPr>
            <a:endParaRPr lang="en-US" sz="675" dirty="0"/>
          </a:p>
          <a:p>
            <a:pPr>
              <a:spcBef>
                <a:spcPct val="50000"/>
              </a:spcBef>
              <a:defRPr/>
            </a:pPr>
            <a:r>
              <a:rPr lang="en-US" sz="675" dirty="0"/>
              <a:t>Above the data cells, you will find the toolbar </a:t>
            </a:r>
            <a:r>
              <a:rPr lang="en-US" sz="675" b="1" i="1" dirty="0"/>
              <a:t>(1) </a:t>
            </a:r>
            <a:r>
              <a:rPr lang="en-US" sz="675" dirty="0"/>
              <a:t> and the menu bar </a:t>
            </a:r>
            <a:r>
              <a:rPr lang="en-US" sz="675" b="1" i="1" dirty="0"/>
              <a:t>(2)</a:t>
            </a:r>
            <a:r>
              <a:rPr lang="en-US" sz="675" dirty="0"/>
              <a:t>.  Each provides the functions you will need to open/save data, perform transformations, and conduct your statistical operations.</a:t>
            </a:r>
          </a:p>
          <a:p>
            <a:pPr>
              <a:spcBef>
                <a:spcPct val="50000"/>
              </a:spcBef>
              <a:defRPr/>
            </a:pPr>
            <a:endParaRPr lang="en-US" sz="675" dirty="0"/>
          </a:p>
          <a:p>
            <a:pPr>
              <a:spcBef>
                <a:spcPct val="50000"/>
              </a:spcBef>
              <a:defRPr/>
            </a:pPr>
            <a:r>
              <a:rPr lang="en-US" sz="675" b="1" u="sng" dirty="0">
                <a:effectLst>
                  <a:outerShdw blurRad="38100" dist="38100" dir="2700000" algn="tl">
                    <a:srgbClr val="C0C0C0"/>
                  </a:outerShdw>
                </a:effectLst>
              </a:rPr>
              <a:t>Toolbar:</a:t>
            </a:r>
          </a:p>
          <a:p>
            <a:pPr>
              <a:spcBef>
                <a:spcPct val="50000"/>
              </a:spcBef>
              <a:defRPr/>
            </a:pPr>
            <a:r>
              <a:rPr lang="en-US" sz="675" dirty="0"/>
              <a:t>The toolbar contains icons to facilitate easy point and click operations.  Because these can be customized, they may vary slightly between systems.  Below is a description of the main icons:</a:t>
            </a:r>
          </a:p>
        </p:txBody>
      </p:sp>
      <p:sp>
        <p:nvSpPr>
          <p:cNvPr id="6149" name="Text Box 10">
            <a:extLst>
              <a:ext uri="{FF2B5EF4-FFF2-40B4-BE49-F238E27FC236}">
                <a16:creationId xmlns:a16="http://schemas.microsoft.com/office/drawing/2014/main" id="{32595CB2-0DE7-A241-8698-3C0E53A73CAE}"/>
              </a:ext>
            </a:extLst>
          </p:cNvPr>
          <p:cNvSpPr txBox="1">
            <a:spLocks noChangeArrowheads="1"/>
          </p:cNvSpPr>
          <p:nvPr/>
        </p:nvSpPr>
        <p:spPr bwMode="auto">
          <a:xfrm>
            <a:off x="3431041" y="3147326"/>
            <a:ext cx="35922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(2)</a:t>
            </a:r>
          </a:p>
        </p:txBody>
      </p:sp>
      <p:sp>
        <p:nvSpPr>
          <p:cNvPr id="6150" name="AutoShape 12">
            <a:extLst>
              <a:ext uri="{FF2B5EF4-FFF2-40B4-BE49-F238E27FC236}">
                <a16:creationId xmlns:a16="http://schemas.microsoft.com/office/drawing/2014/main" id="{8F46B710-03AD-3642-8D29-541FE7F8A8CB}"/>
              </a:ext>
            </a:extLst>
          </p:cNvPr>
          <p:cNvSpPr>
            <a:spLocks noChangeArrowheads="1"/>
          </p:cNvSpPr>
          <p:nvPr/>
        </p:nvSpPr>
        <p:spPr bwMode="auto">
          <a:xfrm>
            <a:off x="3225850" y="3257295"/>
            <a:ext cx="85725" cy="428625"/>
          </a:xfrm>
          <a:prstGeom prst="downArrow">
            <a:avLst>
              <a:gd name="adj1" fmla="val 50000"/>
              <a:gd name="adj2" fmla="val 1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6151" name="AutoShape 13">
            <a:extLst>
              <a:ext uri="{FF2B5EF4-FFF2-40B4-BE49-F238E27FC236}">
                <a16:creationId xmlns:a16="http://schemas.microsoft.com/office/drawing/2014/main" id="{7D7A68CA-A68F-3A41-A9AD-65E1D6CB0951}"/>
              </a:ext>
            </a:extLst>
          </p:cNvPr>
          <p:cNvSpPr>
            <a:spLocks noChangeArrowheads="1"/>
          </p:cNvSpPr>
          <p:nvPr/>
        </p:nvSpPr>
        <p:spPr bwMode="auto">
          <a:xfrm>
            <a:off x="3516766" y="3291165"/>
            <a:ext cx="85725" cy="308074"/>
          </a:xfrm>
          <a:prstGeom prst="downArrow">
            <a:avLst>
              <a:gd name="adj1" fmla="val 50000"/>
              <a:gd name="adj2" fmla="val 125182"/>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6152" name="Text Box 14">
            <a:extLst>
              <a:ext uri="{FF2B5EF4-FFF2-40B4-BE49-F238E27FC236}">
                <a16:creationId xmlns:a16="http://schemas.microsoft.com/office/drawing/2014/main" id="{69E98F1A-443D-FA42-8EAB-31D907225D55}"/>
              </a:ext>
            </a:extLst>
          </p:cNvPr>
          <p:cNvSpPr txBox="1">
            <a:spLocks noChangeArrowheads="1"/>
          </p:cNvSpPr>
          <p:nvPr/>
        </p:nvSpPr>
        <p:spPr bwMode="auto">
          <a:xfrm>
            <a:off x="3157538" y="3118997"/>
            <a:ext cx="35922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dirty="0"/>
              <a:t>(1)</a:t>
            </a:r>
          </a:p>
        </p:txBody>
      </p:sp>
      <p:sp>
        <p:nvSpPr>
          <p:cNvPr id="6153" name="Text Box 18">
            <a:extLst>
              <a:ext uri="{FF2B5EF4-FFF2-40B4-BE49-F238E27FC236}">
                <a16:creationId xmlns:a16="http://schemas.microsoft.com/office/drawing/2014/main" id="{9614CC03-E87B-B444-9523-66AAA05231B7}"/>
              </a:ext>
            </a:extLst>
          </p:cNvPr>
          <p:cNvSpPr txBox="1">
            <a:spLocks noChangeArrowheads="1"/>
          </p:cNvSpPr>
          <p:nvPr/>
        </p:nvSpPr>
        <p:spPr bwMode="auto">
          <a:xfrm>
            <a:off x="3157538" y="2460977"/>
            <a:ext cx="3086100" cy="663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Open files		Undo last operation	</a:t>
            </a:r>
          </a:p>
          <a:p>
            <a:pPr eaLnBrk="1" hangingPunct="1">
              <a:spcBef>
                <a:spcPct val="50000"/>
              </a:spcBef>
            </a:pPr>
            <a:r>
              <a:rPr lang="en-US" altLang="en-US" sz="675" dirty="0"/>
              <a:t>Save data		Redo last operation</a:t>
            </a:r>
          </a:p>
          <a:p>
            <a:pPr eaLnBrk="1" hangingPunct="1">
              <a:spcBef>
                <a:spcPct val="50000"/>
              </a:spcBef>
            </a:pPr>
            <a:r>
              <a:rPr lang="en-US" altLang="en-US" sz="675" dirty="0"/>
              <a:t>Print file		Insert case</a:t>
            </a:r>
          </a:p>
          <a:p>
            <a:pPr eaLnBrk="1" hangingPunct="1">
              <a:spcBef>
                <a:spcPct val="50000"/>
              </a:spcBef>
            </a:pPr>
            <a:r>
              <a:rPr lang="en-US" altLang="en-US" sz="675" dirty="0"/>
              <a:t>Find data		Insert variable</a:t>
            </a:r>
          </a:p>
        </p:txBody>
      </p:sp>
      <p:pic>
        <p:nvPicPr>
          <p:cNvPr id="6154" name="Picture 28">
            <a:extLst>
              <a:ext uri="{FF2B5EF4-FFF2-40B4-BE49-F238E27FC236}">
                <a16:creationId xmlns:a16="http://schemas.microsoft.com/office/drawing/2014/main" id="{F182D20C-137D-AD4F-AEC8-37CEA9DF29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9568" y="2483347"/>
            <a:ext cx="134838" cy="128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5" name="Picture 35">
            <a:extLst>
              <a:ext uri="{FF2B5EF4-FFF2-40B4-BE49-F238E27FC236}">
                <a16:creationId xmlns:a16="http://schemas.microsoft.com/office/drawing/2014/main" id="{9E2A8944-2456-AD4D-B917-9CE2D3BA7F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7158" y="2667156"/>
            <a:ext cx="133946" cy="1143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6" name="Picture 36">
            <a:extLst>
              <a:ext uri="{FF2B5EF4-FFF2-40B4-BE49-F238E27FC236}">
                <a16:creationId xmlns:a16="http://schemas.microsoft.com/office/drawing/2014/main" id="{C1CDB9BF-A558-0E41-A7CF-8F61E9AFAE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6229" y="2807815"/>
            <a:ext cx="108050" cy="117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7" name="Picture 37">
            <a:extLst>
              <a:ext uri="{FF2B5EF4-FFF2-40B4-BE49-F238E27FC236}">
                <a16:creationId xmlns:a16="http://schemas.microsoft.com/office/drawing/2014/main" id="{1D3D507F-35F3-F441-A195-AEECAE78335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96229" y="2970533"/>
            <a:ext cx="120551" cy="1178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8" name="Picture 38">
            <a:extLst>
              <a:ext uri="{FF2B5EF4-FFF2-40B4-BE49-F238E27FC236}">
                <a16:creationId xmlns:a16="http://schemas.microsoft.com/office/drawing/2014/main" id="{A10AB90A-DAD0-034A-8E03-7BFDB7959B4A}"/>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247965" y="2510336"/>
            <a:ext cx="120551" cy="937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59" name="Picture 39">
            <a:extLst>
              <a:ext uri="{FF2B5EF4-FFF2-40B4-BE49-F238E27FC236}">
                <a16:creationId xmlns:a16="http://schemas.microsoft.com/office/drawing/2014/main" id="{B80EB916-EF66-F140-8D38-9DEC0220FC9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256894" y="2640768"/>
            <a:ext cx="111621" cy="85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60" name="Picture 40">
            <a:extLst>
              <a:ext uri="{FF2B5EF4-FFF2-40B4-BE49-F238E27FC236}">
                <a16:creationId xmlns:a16="http://schemas.microsoft.com/office/drawing/2014/main" id="{1C6491ED-924B-004F-A51E-55B80867BC7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247965" y="2772259"/>
            <a:ext cx="112514" cy="1125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61" name="Picture 41">
            <a:extLst>
              <a:ext uri="{FF2B5EF4-FFF2-40B4-BE49-F238E27FC236}">
                <a16:creationId xmlns:a16="http://schemas.microsoft.com/office/drawing/2014/main" id="{7511A4FB-3398-B04B-AC7A-513B972F9F2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245367" y="2941773"/>
            <a:ext cx="111622" cy="120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06270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Number Placeholder 3">
            <a:extLst>
              <a:ext uri="{FF2B5EF4-FFF2-40B4-BE49-F238E27FC236}">
                <a16:creationId xmlns:a16="http://schemas.microsoft.com/office/drawing/2014/main" id="{7C2C97F0-FFE3-F540-9FED-DA83F455716E}"/>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9</a:t>
            </a:fld>
            <a:endParaRPr lang="en-US" altLang="en-US" sz="788"/>
          </a:p>
        </p:txBody>
      </p:sp>
      <p:sp>
        <p:nvSpPr>
          <p:cNvPr id="18434" name="Text Box 1026">
            <a:extLst>
              <a:ext uri="{FF2B5EF4-FFF2-40B4-BE49-F238E27FC236}">
                <a16:creationId xmlns:a16="http://schemas.microsoft.com/office/drawing/2014/main" id="{80596741-37B2-8B48-AFF6-C5FCBCFB0A42}"/>
              </a:ext>
            </a:extLst>
          </p:cNvPr>
          <p:cNvSpPr txBox="1">
            <a:spLocks noChangeArrowheads="1"/>
          </p:cNvSpPr>
          <p:nvPr/>
        </p:nvSpPr>
        <p:spPr bwMode="auto">
          <a:xfrm>
            <a:off x="1475656" y="1200152"/>
            <a:ext cx="5976664" cy="4478149"/>
          </a:xfrm>
          <a:prstGeom prst="rect">
            <a:avLst/>
          </a:prstGeom>
          <a:noFill/>
          <a:ln w="9525">
            <a:noFill/>
            <a:miter lim="800000"/>
            <a:headEnd/>
            <a:tailEnd/>
          </a:ln>
          <a:effectLst/>
        </p:spPr>
        <p:txBody>
          <a:bodyPr wrap="square">
            <a:spAutoFit/>
          </a:bodyPr>
          <a:lstStyle/>
          <a:p>
            <a:pPr algn="ctr">
              <a:spcBef>
                <a:spcPct val="50000"/>
              </a:spcBef>
              <a:defRPr/>
            </a:pPr>
            <a:r>
              <a:rPr lang="en-US" sz="1000" b="1" i="1" dirty="0">
                <a:effectLst>
                  <a:outerShdw blurRad="38100" dist="38100" dir="2700000" algn="tl">
                    <a:srgbClr val="C0C0C0"/>
                  </a:outerShdw>
                </a:effectLst>
              </a:rPr>
              <a:t>Basic Information</a:t>
            </a:r>
          </a:p>
          <a:p>
            <a:pPr>
              <a:spcBef>
                <a:spcPct val="50000"/>
              </a:spcBef>
              <a:defRPr/>
            </a:pPr>
            <a:endParaRPr lang="en-US" sz="1000" dirty="0"/>
          </a:p>
          <a:p>
            <a:pPr>
              <a:spcBef>
                <a:spcPct val="50000"/>
              </a:spcBef>
              <a:defRPr/>
            </a:pPr>
            <a:r>
              <a:rPr lang="en-US" sz="1000" b="1" u="sng" dirty="0">
                <a:effectLst>
                  <a:outerShdw blurRad="38100" dist="38100" dir="2700000" algn="tl">
                    <a:srgbClr val="C0C0C0"/>
                  </a:outerShdw>
                </a:effectLst>
              </a:rPr>
              <a:t>Menu Bar:</a:t>
            </a:r>
          </a:p>
          <a:p>
            <a:pPr>
              <a:spcBef>
                <a:spcPct val="50000"/>
              </a:spcBef>
              <a:defRPr/>
            </a:pPr>
            <a:r>
              <a:rPr lang="en-US" sz="1000" dirty="0"/>
              <a:t>The menu bar provides a series of “drop down” commands to perform most essential SPSS functions.  By clicking on a menu command, a further series of menu options will appear.  Many of these submenu commands will be discussed in further detail in this manual.</a:t>
            </a:r>
          </a:p>
          <a:p>
            <a:pPr>
              <a:spcBef>
                <a:spcPct val="50000"/>
              </a:spcBef>
              <a:defRPr/>
            </a:pPr>
            <a:endParaRPr lang="en-US" sz="1000" dirty="0"/>
          </a:p>
          <a:p>
            <a:pPr>
              <a:spcBef>
                <a:spcPct val="50000"/>
              </a:spcBef>
              <a:defRPr/>
            </a:pPr>
            <a:r>
              <a:rPr lang="en-US" sz="1000" b="1" u="sng" dirty="0"/>
              <a:t>F</a:t>
            </a:r>
            <a:r>
              <a:rPr lang="en-US" sz="1000" b="1" dirty="0"/>
              <a:t>ile</a:t>
            </a:r>
            <a:r>
              <a:rPr lang="en-US" sz="1000" dirty="0"/>
              <a:t>: These are the basic file management operations.</a:t>
            </a:r>
          </a:p>
          <a:p>
            <a:pPr>
              <a:spcBef>
                <a:spcPct val="50000"/>
              </a:spcBef>
              <a:defRPr/>
            </a:pPr>
            <a:r>
              <a:rPr lang="en-US" sz="1000" dirty="0"/>
              <a:t>              e.g. opening, saving,  and printing files</a:t>
            </a:r>
          </a:p>
          <a:p>
            <a:pPr>
              <a:spcBef>
                <a:spcPct val="50000"/>
              </a:spcBef>
              <a:defRPr/>
            </a:pPr>
            <a:r>
              <a:rPr lang="en-US" sz="1000" b="1" u="sng" dirty="0"/>
              <a:t>E</a:t>
            </a:r>
            <a:r>
              <a:rPr lang="en-US" sz="1000" b="1" dirty="0"/>
              <a:t>dit</a:t>
            </a:r>
            <a:r>
              <a:rPr lang="en-US" sz="1000" dirty="0"/>
              <a:t>: This allows you to perform editing functions on the current data set.</a:t>
            </a:r>
          </a:p>
          <a:p>
            <a:pPr>
              <a:spcBef>
                <a:spcPct val="50000"/>
              </a:spcBef>
              <a:defRPr/>
            </a:pPr>
            <a:r>
              <a:rPr lang="en-US" sz="1000" dirty="0"/>
              <a:t>              e.g. cut, copy, clear, undo changes and redo changes</a:t>
            </a:r>
          </a:p>
          <a:p>
            <a:pPr>
              <a:spcBef>
                <a:spcPct val="50000"/>
              </a:spcBef>
              <a:defRPr/>
            </a:pPr>
            <a:r>
              <a:rPr lang="en-US" sz="1000" b="1" u="sng" dirty="0"/>
              <a:t>V</a:t>
            </a:r>
            <a:r>
              <a:rPr lang="en-US" sz="1000" b="1" dirty="0"/>
              <a:t>iew</a:t>
            </a:r>
            <a:r>
              <a:rPr lang="en-US" sz="1000" dirty="0"/>
              <a:t>: Allows you to change the current view of data, as well as toolbar options.</a:t>
            </a:r>
          </a:p>
          <a:p>
            <a:pPr>
              <a:spcBef>
                <a:spcPct val="50000"/>
              </a:spcBef>
              <a:defRPr/>
            </a:pPr>
            <a:r>
              <a:rPr lang="en-US" sz="1000" dirty="0"/>
              <a:t>              e.g. grid lines, value labels</a:t>
            </a:r>
          </a:p>
          <a:p>
            <a:pPr>
              <a:spcBef>
                <a:spcPct val="50000"/>
              </a:spcBef>
              <a:defRPr/>
            </a:pPr>
            <a:r>
              <a:rPr lang="en-US" sz="1000" b="1" u="sng" dirty="0"/>
              <a:t>D</a:t>
            </a:r>
            <a:r>
              <a:rPr lang="en-US" sz="1000" b="1" dirty="0"/>
              <a:t>ata</a:t>
            </a:r>
            <a:r>
              <a:rPr lang="en-US" sz="1000" dirty="0"/>
              <a:t>: These functions deal with the configuration, defining, and management of data.</a:t>
            </a:r>
          </a:p>
          <a:p>
            <a:pPr>
              <a:spcBef>
                <a:spcPct val="50000"/>
              </a:spcBef>
              <a:defRPr/>
            </a:pPr>
            <a:r>
              <a:rPr lang="en-US" sz="1000" dirty="0"/>
              <a:t>              e.g. insert variables/cases, sort data, merge files</a:t>
            </a:r>
          </a:p>
          <a:p>
            <a:pPr>
              <a:spcBef>
                <a:spcPct val="50000"/>
              </a:spcBef>
              <a:defRPr/>
            </a:pPr>
            <a:r>
              <a:rPr lang="en-US" sz="1000" b="1" u="sng" dirty="0"/>
              <a:t>T</a:t>
            </a:r>
            <a:r>
              <a:rPr lang="en-US" sz="1000" b="1" dirty="0"/>
              <a:t>ransform</a:t>
            </a:r>
            <a:r>
              <a:rPr lang="en-US" sz="1000" dirty="0"/>
              <a:t>: This allows you to transform the data set you’ve entered.</a:t>
            </a:r>
          </a:p>
          <a:p>
            <a:pPr>
              <a:spcBef>
                <a:spcPct val="50000"/>
              </a:spcBef>
              <a:defRPr/>
            </a:pPr>
            <a:r>
              <a:rPr lang="en-US" sz="1000" dirty="0"/>
              <a:t>              e.g. calculating new variables, recoding, missing values</a:t>
            </a:r>
          </a:p>
          <a:p>
            <a:pPr>
              <a:spcBef>
                <a:spcPct val="50000"/>
              </a:spcBef>
              <a:defRPr/>
            </a:pPr>
            <a:r>
              <a:rPr lang="en-US" sz="1000" b="1" u="sng" dirty="0"/>
              <a:t>A</a:t>
            </a:r>
            <a:r>
              <a:rPr lang="en-US" sz="1000" b="1" dirty="0"/>
              <a:t>nalyze</a:t>
            </a:r>
            <a:r>
              <a:rPr lang="en-US" sz="1000" dirty="0"/>
              <a:t>: Includes the main data analysis functions.</a:t>
            </a:r>
          </a:p>
          <a:p>
            <a:pPr>
              <a:spcBef>
                <a:spcPct val="50000"/>
              </a:spcBef>
              <a:defRPr/>
            </a:pPr>
            <a:r>
              <a:rPr lang="en-US" sz="1000" dirty="0"/>
              <a:t>              e.g. descriptive statistics, t-Tests, ANOVA, correlation, data reduction</a:t>
            </a:r>
          </a:p>
          <a:p>
            <a:pPr>
              <a:spcBef>
                <a:spcPct val="50000"/>
              </a:spcBef>
              <a:defRPr/>
            </a:pPr>
            <a:r>
              <a:rPr lang="en-US" sz="1000" b="1" u="sng" dirty="0"/>
              <a:t>W</a:t>
            </a:r>
            <a:r>
              <a:rPr lang="en-US" sz="1000" b="1" dirty="0"/>
              <a:t>indows</a:t>
            </a:r>
            <a:r>
              <a:rPr lang="en-US" sz="1000" dirty="0"/>
              <a:t>: Allows you to alter the appearance, format, position of the SPSS windows.</a:t>
            </a:r>
          </a:p>
        </p:txBody>
      </p:sp>
    </p:spTree>
    <p:extLst>
      <p:ext uri="{BB962C8B-B14F-4D97-AF65-F5344CB8AC3E}">
        <p14:creationId xmlns:p14="http://schemas.microsoft.com/office/powerpoint/2010/main" val="42653774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2">
            <a:extLst>
              <a:ext uri="{FF2B5EF4-FFF2-40B4-BE49-F238E27FC236}">
                <a16:creationId xmlns:a16="http://schemas.microsoft.com/office/drawing/2014/main" id="{14D69438-6186-4F4A-A598-8A3B001CBB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13053" y="1800226"/>
            <a:ext cx="2075260" cy="13207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5" name="Picture 21">
            <a:extLst>
              <a:ext uri="{FF2B5EF4-FFF2-40B4-BE49-F238E27FC236}">
                <a16:creationId xmlns:a16="http://schemas.microsoft.com/office/drawing/2014/main" id="{48932A0A-E213-9A47-B3CE-548127BDC3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02150" y="3969247"/>
            <a:ext cx="1798439" cy="16546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196" name="Slide Number Placeholder 3">
            <a:extLst>
              <a:ext uri="{FF2B5EF4-FFF2-40B4-BE49-F238E27FC236}">
                <a16:creationId xmlns:a16="http://schemas.microsoft.com/office/drawing/2014/main" id="{3BDA4EB4-D914-2C49-89C8-98A3319B2BFA}"/>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10</a:t>
            </a:fld>
            <a:endParaRPr lang="en-US" altLang="en-US" sz="788"/>
          </a:p>
        </p:txBody>
      </p:sp>
      <p:sp>
        <p:nvSpPr>
          <p:cNvPr id="4099" name="Text Box 3">
            <a:extLst>
              <a:ext uri="{FF2B5EF4-FFF2-40B4-BE49-F238E27FC236}">
                <a16:creationId xmlns:a16="http://schemas.microsoft.com/office/drawing/2014/main" id="{B0387061-D04D-7642-B949-FD36F444BB01}"/>
              </a:ext>
            </a:extLst>
          </p:cNvPr>
          <p:cNvSpPr txBox="1">
            <a:spLocks noChangeArrowheads="1"/>
          </p:cNvSpPr>
          <p:nvPr/>
        </p:nvSpPr>
        <p:spPr bwMode="auto">
          <a:xfrm>
            <a:off x="2943225" y="1200150"/>
            <a:ext cx="3128963" cy="213585"/>
          </a:xfrm>
          <a:prstGeom prst="rect">
            <a:avLst/>
          </a:prstGeom>
          <a:noFill/>
          <a:ln w="9525">
            <a:noFill/>
            <a:miter lim="800000"/>
            <a:headEnd/>
            <a:tailEnd/>
          </a:ln>
          <a:effectLst/>
        </p:spPr>
        <p:txBody>
          <a:bodyPr>
            <a:spAutoFit/>
          </a:bodyPr>
          <a:lstStyle/>
          <a:p>
            <a:pPr algn="ctr">
              <a:spcBef>
                <a:spcPct val="50000"/>
              </a:spcBef>
              <a:defRPr/>
            </a:pPr>
            <a:r>
              <a:rPr lang="en-US" sz="788" b="1" i="1">
                <a:effectLst>
                  <a:outerShdw blurRad="38100" dist="38100" dir="2700000" algn="tl">
                    <a:srgbClr val="C0C0C0"/>
                  </a:outerShdw>
                </a:effectLst>
              </a:rPr>
              <a:t>Entering New Data</a:t>
            </a:r>
          </a:p>
        </p:txBody>
      </p:sp>
      <p:sp>
        <p:nvSpPr>
          <p:cNvPr id="8198" name="Text Box 6">
            <a:extLst>
              <a:ext uri="{FF2B5EF4-FFF2-40B4-BE49-F238E27FC236}">
                <a16:creationId xmlns:a16="http://schemas.microsoft.com/office/drawing/2014/main" id="{41C9A966-A381-E64D-A5EE-6D1BB9D5BF7A}"/>
              </a:ext>
            </a:extLst>
          </p:cNvPr>
          <p:cNvSpPr txBox="1">
            <a:spLocks noChangeArrowheads="1"/>
          </p:cNvSpPr>
          <p:nvPr/>
        </p:nvSpPr>
        <p:spPr bwMode="auto">
          <a:xfrm>
            <a:off x="3028950" y="1543050"/>
            <a:ext cx="1885950"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To begin, click on the </a:t>
            </a:r>
            <a:r>
              <a:rPr lang="en-US" altLang="en-US" sz="675" i="1"/>
              <a:t>“Type in data”</a:t>
            </a:r>
            <a:r>
              <a:rPr lang="en-US" altLang="en-US" sz="675"/>
              <a:t> option from the opening SPSS for Windows menu.</a:t>
            </a:r>
          </a:p>
        </p:txBody>
      </p:sp>
      <p:sp>
        <p:nvSpPr>
          <p:cNvPr id="8199" name="AutoShape 7">
            <a:extLst>
              <a:ext uri="{FF2B5EF4-FFF2-40B4-BE49-F238E27FC236}">
                <a16:creationId xmlns:a16="http://schemas.microsoft.com/office/drawing/2014/main" id="{F66FA533-4107-0743-A014-835384BF3D53}"/>
              </a:ext>
            </a:extLst>
          </p:cNvPr>
          <p:cNvSpPr>
            <a:spLocks noChangeArrowheads="1"/>
          </p:cNvSpPr>
          <p:nvPr/>
        </p:nvSpPr>
        <p:spPr bwMode="auto">
          <a:xfrm>
            <a:off x="4700588" y="2399408"/>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0" name="Text Box 8">
            <a:extLst>
              <a:ext uri="{FF2B5EF4-FFF2-40B4-BE49-F238E27FC236}">
                <a16:creationId xmlns:a16="http://schemas.microsoft.com/office/drawing/2014/main" id="{DE0BB5BE-A934-5C43-B5B5-B0AABF2CFDE3}"/>
              </a:ext>
            </a:extLst>
          </p:cNvPr>
          <p:cNvSpPr txBox="1">
            <a:spLocks noChangeArrowheads="1"/>
          </p:cNvSpPr>
          <p:nvPr/>
        </p:nvSpPr>
        <p:spPr bwMode="auto">
          <a:xfrm>
            <a:off x="3071813" y="3043238"/>
            <a:ext cx="188595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Then click </a:t>
            </a:r>
            <a:r>
              <a:rPr lang="en-US" altLang="en-US" sz="675" i="1" dirty="0"/>
              <a:t>“OK”.</a:t>
            </a:r>
          </a:p>
        </p:txBody>
      </p:sp>
      <p:sp>
        <p:nvSpPr>
          <p:cNvPr id="4106" name="Text Box 10">
            <a:extLst>
              <a:ext uri="{FF2B5EF4-FFF2-40B4-BE49-F238E27FC236}">
                <a16:creationId xmlns:a16="http://schemas.microsoft.com/office/drawing/2014/main" id="{4B919C65-8303-DD4A-A73C-9B7E8A017556}"/>
              </a:ext>
            </a:extLst>
          </p:cNvPr>
          <p:cNvSpPr txBox="1">
            <a:spLocks noChangeArrowheads="1"/>
          </p:cNvSpPr>
          <p:nvPr/>
        </p:nvSpPr>
        <p:spPr bwMode="auto">
          <a:xfrm>
            <a:off x="2986087" y="3429001"/>
            <a:ext cx="3214688" cy="455894"/>
          </a:xfrm>
          <a:prstGeom prst="rect">
            <a:avLst/>
          </a:prstGeom>
          <a:noFill/>
          <a:ln w="9525">
            <a:noFill/>
            <a:miter lim="800000"/>
            <a:headEnd/>
            <a:tailEnd/>
          </a:ln>
          <a:effectLst/>
        </p:spPr>
        <p:txBody>
          <a:bodyPr>
            <a:spAutoFit/>
          </a:bodyPr>
          <a:lstStyle/>
          <a:p>
            <a:pPr>
              <a:spcBef>
                <a:spcPct val="50000"/>
              </a:spcBef>
              <a:defRPr/>
            </a:pPr>
            <a:r>
              <a:rPr lang="en-US" sz="675"/>
              <a:t>Before you can enter any data, you have to </a:t>
            </a:r>
            <a:r>
              <a:rPr lang="en-US" sz="675" b="1" i="1">
                <a:effectLst>
                  <a:outerShdw blurRad="38100" dist="38100" dir="2700000" algn="tl">
                    <a:srgbClr val="C0C0C0"/>
                  </a:outerShdw>
                </a:effectLst>
              </a:rPr>
              <a:t>define your variables</a:t>
            </a:r>
            <a:r>
              <a:rPr lang="en-US" sz="675"/>
              <a:t>.</a:t>
            </a:r>
          </a:p>
          <a:p>
            <a:pPr>
              <a:spcBef>
                <a:spcPct val="50000"/>
              </a:spcBef>
              <a:defRPr/>
            </a:pPr>
            <a:r>
              <a:rPr lang="en-US" sz="675"/>
              <a:t>To do this, we click on the </a:t>
            </a:r>
            <a:r>
              <a:rPr lang="en-US" sz="675" i="1"/>
              <a:t>VARIABLES VIEW</a:t>
            </a:r>
            <a:r>
              <a:rPr lang="en-US" sz="675"/>
              <a:t> tab </a:t>
            </a:r>
            <a:r>
              <a:rPr lang="en-US" sz="675" i="1"/>
              <a:t>(1)</a:t>
            </a:r>
            <a:r>
              <a:rPr lang="en-US" sz="675"/>
              <a:t> from the bottom left corner.</a:t>
            </a:r>
            <a:endParaRPr lang="en-US" sz="675" i="1"/>
          </a:p>
        </p:txBody>
      </p:sp>
      <p:sp>
        <p:nvSpPr>
          <p:cNvPr id="8202" name="AutoShape 13">
            <a:extLst>
              <a:ext uri="{FF2B5EF4-FFF2-40B4-BE49-F238E27FC236}">
                <a16:creationId xmlns:a16="http://schemas.microsoft.com/office/drawing/2014/main" id="{72C671BF-72B5-EA42-A4B9-A70ABA1B9111}"/>
              </a:ext>
            </a:extLst>
          </p:cNvPr>
          <p:cNvSpPr>
            <a:spLocks noChangeArrowheads="1"/>
          </p:cNvSpPr>
          <p:nvPr/>
        </p:nvSpPr>
        <p:spPr bwMode="auto">
          <a:xfrm rot="13474399" flipH="1">
            <a:off x="3328989" y="5118497"/>
            <a:ext cx="107156" cy="466130"/>
          </a:xfrm>
          <a:prstGeom prst="upArrow">
            <a:avLst>
              <a:gd name="adj1" fmla="val 50000"/>
              <a:gd name="adj2" fmla="val 12609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3" name="Text Box 15">
            <a:extLst>
              <a:ext uri="{FF2B5EF4-FFF2-40B4-BE49-F238E27FC236}">
                <a16:creationId xmlns:a16="http://schemas.microsoft.com/office/drawing/2014/main" id="{ACDB0008-AF0A-C844-9654-7EBDE06FC2B9}"/>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8204" name="Text Box 16">
            <a:extLst>
              <a:ext uri="{FF2B5EF4-FFF2-40B4-BE49-F238E27FC236}">
                <a16:creationId xmlns:a16="http://schemas.microsoft.com/office/drawing/2014/main" id="{1D1D0701-FC43-4A4F-83B9-67CFD90115E8}"/>
              </a:ext>
            </a:extLst>
          </p:cNvPr>
          <p:cNvSpPr txBox="1">
            <a:spLocks noChangeArrowheads="1"/>
          </p:cNvSpPr>
          <p:nvPr/>
        </p:nvSpPr>
        <p:spPr bwMode="auto">
          <a:xfrm>
            <a:off x="6281340" y="3892451"/>
            <a:ext cx="2075260"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Each row represents a different variable that you will use in your analysis.</a:t>
            </a:r>
          </a:p>
          <a:p>
            <a:pPr eaLnBrk="1" hangingPunct="1">
              <a:spcBef>
                <a:spcPct val="50000"/>
              </a:spcBef>
            </a:pPr>
            <a:r>
              <a:rPr lang="en-US" altLang="en-US" sz="675" dirty="0"/>
              <a:t>At the very least you need to enter a name for each variable.  It is always good to use a name you might remember.  </a:t>
            </a:r>
          </a:p>
          <a:p>
            <a:pPr eaLnBrk="1" hangingPunct="1">
              <a:spcBef>
                <a:spcPct val="50000"/>
              </a:spcBef>
            </a:pPr>
            <a:r>
              <a:rPr lang="en-US" altLang="en-US" sz="675" dirty="0"/>
              <a:t>However, SPSS doesn’t let you use blanks in the name.</a:t>
            </a:r>
          </a:p>
          <a:p>
            <a:pPr eaLnBrk="1" hangingPunct="1">
              <a:spcBef>
                <a:spcPct val="50000"/>
              </a:spcBef>
            </a:pPr>
            <a:r>
              <a:rPr lang="en-US" altLang="en-US" sz="675" dirty="0"/>
              <a:t>To enter a variable name, click on the “name” cell </a:t>
            </a:r>
            <a:r>
              <a:rPr lang="en-US" altLang="en-US" sz="675" i="1" dirty="0"/>
              <a:t>(2)</a:t>
            </a:r>
            <a:r>
              <a:rPr lang="en-US" altLang="en-US" sz="675" dirty="0"/>
              <a:t> and type in the name of the variable.</a:t>
            </a:r>
          </a:p>
          <a:p>
            <a:pPr eaLnBrk="1" hangingPunct="1">
              <a:spcBef>
                <a:spcPct val="50000"/>
              </a:spcBef>
            </a:pPr>
            <a:r>
              <a:rPr lang="en-US" altLang="en-US" sz="675" dirty="0"/>
              <a:t>Repeat this for each variable you will have data for.</a:t>
            </a:r>
          </a:p>
        </p:txBody>
      </p:sp>
      <p:sp>
        <p:nvSpPr>
          <p:cNvPr id="8205" name="AutoShape 20">
            <a:extLst>
              <a:ext uri="{FF2B5EF4-FFF2-40B4-BE49-F238E27FC236}">
                <a16:creationId xmlns:a16="http://schemas.microsoft.com/office/drawing/2014/main" id="{D8EABE62-8563-8642-AC45-796A8129809B}"/>
              </a:ext>
            </a:extLst>
          </p:cNvPr>
          <p:cNvSpPr>
            <a:spLocks noChangeArrowheads="1"/>
          </p:cNvSpPr>
          <p:nvPr/>
        </p:nvSpPr>
        <p:spPr bwMode="auto">
          <a:xfrm>
            <a:off x="4850606" y="2934296"/>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6" name="AutoShape 22">
            <a:extLst>
              <a:ext uri="{FF2B5EF4-FFF2-40B4-BE49-F238E27FC236}">
                <a16:creationId xmlns:a16="http://schemas.microsoft.com/office/drawing/2014/main" id="{C1BA95BD-987D-2C4B-B02B-347D09E8AF7A}"/>
              </a:ext>
            </a:extLst>
          </p:cNvPr>
          <p:cNvSpPr>
            <a:spLocks noChangeArrowheads="1"/>
          </p:cNvSpPr>
          <p:nvPr/>
        </p:nvSpPr>
        <p:spPr bwMode="auto">
          <a:xfrm rot="10800000">
            <a:off x="3152180" y="3892451"/>
            <a:ext cx="85725" cy="428625"/>
          </a:xfrm>
          <a:prstGeom prst="upArrow">
            <a:avLst>
              <a:gd name="adj1" fmla="val 50000"/>
              <a:gd name="adj2" fmla="val 1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8207" name="Text Box 23">
            <a:extLst>
              <a:ext uri="{FF2B5EF4-FFF2-40B4-BE49-F238E27FC236}">
                <a16:creationId xmlns:a16="http://schemas.microsoft.com/office/drawing/2014/main" id="{65C4E887-9DE2-C144-ACE9-81CF6FD8F288}"/>
              </a:ext>
            </a:extLst>
          </p:cNvPr>
          <p:cNvSpPr txBox="1">
            <a:spLocks noChangeArrowheads="1"/>
          </p:cNvSpPr>
          <p:nvPr/>
        </p:nvSpPr>
        <p:spPr bwMode="auto">
          <a:xfrm>
            <a:off x="3500438" y="5068492"/>
            <a:ext cx="362545"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b="1" i="1"/>
              <a:t>(1)</a:t>
            </a:r>
          </a:p>
        </p:txBody>
      </p:sp>
      <p:sp>
        <p:nvSpPr>
          <p:cNvPr id="8208" name="Text Box 24">
            <a:extLst>
              <a:ext uri="{FF2B5EF4-FFF2-40B4-BE49-F238E27FC236}">
                <a16:creationId xmlns:a16="http://schemas.microsoft.com/office/drawing/2014/main" id="{45E3BB3A-5E0B-2243-8F99-37BC2D497646}"/>
              </a:ext>
            </a:extLst>
          </p:cNvPr>
          <p:cNvSpPr txBox="1">
            <a:spLocks noChangeArrowheads="1"/>
          </p:cNvSpPr>
          <p:nvPr/>
        </p:nvSpPr>
        <p:spPr bwMode="auto">
          <a:xfrm>
            <a:off x="3108424" y="3767437"/>
            <a:ext cx="311448"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b="1" i="1" dirty="0"/>
              <a:t>(2)</a:t>
            </a:r>
          </a:p>
        </p:txBody>
      </p:sp>
    </p:spTree>
    <p:extLst>
      <p:ext uri="{BB962C8B-B14F-4D97-AF65-F5344CB8AC3E}">
        <p14:creationId xmlns:p14="http://schemas.microsoft.com/office/powerpoint/2010/main" val="843133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Number Placeholder 3">
            <a:extLst>
              <a:ext uri="{FF2B5EF4-FFF2-40B4-BE49-F238E27FC236}">
                <a16:creationId xmlns:a16="http://schemas.microsoft.com/office/drawing/2014/main" id="{9983AD8C-8F56-EF48-BD3C-D06DBAE60CF1}"/>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11</a:t>
            </a:fld>
            <a:endParaRPr lang="en-US" altLang="en-US" sz="788"/>
          </a:p>
        </p:txBody>
      </p:sp>
      <p:sp>
        <p:nvSpPr>
          <p:cNvPr id="9219" name="Text Box 2">
            <a:extLst>
              <a:ext uri="{FF2B5EF4-FFF2-40B4-BE49-F238E27FC236}">
                <a16:creationId xmlns:a16="http://schemas.microsoft.com/office/drawing/2014/main" id="{F6820146-4B61-2046-8FAA-DD60C8A0603D}"/>
              </a:ext>
            </a:extLst>
          </p:cNvPr>
          <p:cNvSpPr txBox="1">
            <a:spLocks noChangeArrowheads="1"/>
          </p:cNvSpPr>
          <p:nvPr/>
        </p:nvSpPr>
        <p:spPr bwMode="auto">
          <a:xfrm>
            <a:off x="1979713" y="1200150"/>
            <a:ext cx="5112568"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You can also change the options available for your data at this time (although you can come back at any time simply by clicking the </a:t>
            </a:r>
            <a:r>
              <a:rPr lang="en-US" altLang="en-US" sz="900" i="1" dirty="0"/>
              <a:t>VARIABLE VIEW</a:t>
            </a:r>
            <a:r>
              <a:rPr lang="en-US" altLang="en-US" sz="900" dirty="0"/>
              <a:t> tab.</a:t>
            </a:r>
          </a:p>
          <a:p>
            <a:pPr eaLnBrk="1" hangingPunct="1">
              <a:spcBef>
                <a:spcPct val="50000"/>
              </a:spcBef>
            </a:pPr>
            <a:r>
              <a:rPr lang="en-US" altLang="en-US" sz="900" dirty="0"/>
              <a:t>At this point the options that you might consider are as follows:</a:t>
            </a:r>
          </a:p>
          <a:p>
            <a:pPr eaLnBrk="1" hangingPunct="1">
              <a:spcBef>
                <a:spcPct val="50000"/>
              </a:spcBef>
            </a:pPr>
            <a:endParaRPr lang="en-US" altLang="en-US" sz="900" dirty="0"/>
          </a:p>
        </p:txBody>
      </p:sp>
      <p:sp>
        <p:nvSpPr>
          <p:cNvPr id="9220" name="Text Box 10">
            <a:extLst>
              <a:ext uri="{FF2B5EF4-FFF2-40B4-BE49-F238E27FC236}">
                <a16:creationId xmlns:a16="http://schemas.microsoft.com/office/drawing/2014/main" id="{E3C404C7-D574-F644-A858-938015C3005F}"/>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9221" name="Rectangle 256">
            <a:extLst>
              <a:ext uri="{FF2B5EF4-FFF2-40B4-BE49-F238E27FC236}">
                <a16:creationId xmlns:a16="http://schemas.microsoft.com/office/drawing/2014/main" id="{A8DAB37D-2407-2648-9C3D-C5141E742817}"/>
              </a:ext>
            </a:extLst>
          </p:cNvPr>
          <p:cNvSpPr>
            <a:spLocks noChangeArrowheads="1"/>
          </p:cNvSpPr>
          <p:nvPr/>
        </p:nvSpPr>
        <p:spPr bwMode="auto">
          <a:xfrm>
            <a:off x="2644973" y="3740648"/>
            <a:ext cx="3857625" cy="403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 </a:t>
            </a:r>
            <a:endParaRPr lang="en-US" altLang="en-US" sz="675">
              <a:cs typeface="Times New Roman" panose="02020603050405020304" pitchFamily="18" charset="0"/>
            </a:endParaRPr>
          </a:p>
          <a:p>
            <a:endParaRPr lang="en-US" altLang="en-US" sz="1350"/>
          </a:p>
        </p:txBody>
      </p:sp>
      <p:grpSp>
        <p:nvGrpSpPr>
          <p:cNvPr id="9222" name="Group 329">
            <a:extLst>
              <a:ext uri="{FF2B5EF4-FFF2-40B4-BE49-F238E27FC236}">
                <a16:creationId xmlns:a16="http://schemas.microsoft.com/office/drawing/2014/main" id="{845F4DC0-4527-3F4F-AF70-FBEA38E96537}"/>
              </a:ext>
            </a:extLst>
          </p:cNvPr>
          <p:cNvGrpSpPr>
            <a:grpSpLocks/>
          </p:cNvGrpSpPr>
          <p:nvPr/>
        </p:nvGrpSpPr>
        <p:grpSpPr bwMode="auto">
          <a:xfrm>
            <a:off x="2995017" y="1757363"/>
            <a:ext cx="3153966" cy="2382441"/>
            <a:chOff x="43" y="0"/>
            <a:chExt cx="3532" cy="2668"/>
          </a:xfrm>
        </p:grpSpPr>
        <p:sp>
          <p:nvSpPr>
            <p:cNvPr id="9234" name="Rectangle 321">
              <a:extLst>
                <a:ext uri="{FF2B5EF4-FFF2-40B4-BE49-F238E27FC236}">
                  <a16:creationId xmlns:a16="http://schemas.microsoft.com/office/drawing/2014/main" id="{DD4CBEAC-3F68-3A4D-A352-D89D44246B57}"/>
                </a:ext>
              </a:extLst>
            </p:cNvPr>
            <p:cNvSpPr>
              <a:spLocks noChangeArrowheads="1"/>
            </p:cNvSpPr>
            <p:nvPr/>
          </p:nvSpPr>
          <p:spPr bwMode="auto">
            <a:xfrm>
              <a:off x="43" y="0"/>
              <a:ext cx="763" cy="1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TYPE:</a:t>
              </a:r>
              <a:endParaRPr lang="en-US" altLang="en-US" sz="675">
                <a:cs typeface="Times New Roman" panose="02020603050405020304" pitchFamily="18" charset="0"/>
              </a:endParaRPr>
            </a:p>
            <a:p>
              <a:endParaRPr lang="en-US" altLang="en-US" sz="1350"/>
            </a:p>
          </p:txBody>
        </p:sp>
        <p:sp>
          <p:nvSpPr>
            <p:cNvPr id="9235" name="Rectangle 322">
              <a:extLst>
                <a:ext uri="{FF2B5EF4-FFF2-40B4-BE49-F238E27FC236}">
                  <a16:creationId xmlns:a16="http://schemas.microsoft.com/office/drawing/2014/main" id="{0A50C5ED-D935-5D40-9D6C-A12C9DF20707}"/>
                </a:ext>
              </a:extLst>
            </p:cNvPr>
            <p:cNvSpPr>
              <a:spLocks noChangeArrowheads="1"/>
            </p:cNvSpPr>
            <p:nvPr/>
          </p:nvSpPr>
          <p:spPr bwMode="auto">
            <a:xfrm>
              <a:off x="705" y="0"/>
              <a:ext cx="2870" cy="11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28600"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default is numeric data.</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will allow you to change from numeric data to other formats.</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You can change formats by clicking the cell, then clicking the three dots in the right corner of the cell.</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most common format change is to “string” data, which will allow you to enter words rather than numbers.</a:t>
              </a:r>
            </a:p>
            <a:p>
              <a:r>
                <a:rPr lang="en-US" altLang="en-US" sz="675">
                  <a:cs typeface="Times New Roman" panose="02020603050405020304" pitchFamily="18" charset="0"/>
                </a:rPr>
                <a:t> </a:t>
              </a:r>
            </a:p>
            <a:p>
              <a:endParaRPr lang="en-US" altLang="en-US" sz="1350"/>
            </a:p>
          </p:txBody>
        </p:sp>
        <p:sp>
          <p:nvSpPr>
            <p:cNvPr id="9236" name="Rectangle 323">
              <a:extLst>
                <a:ext uri="{FF2B5EF4-FFF2-40B4-BE49-F238E27FC236}">
                  <a16:creationId xmlns:a16="http://schemas.microsoft.com/office/drawing/2014/main" id="{5230D157-6941-D142-BCDC-10D8B0DC673C}"/>
                </a:ext>
              </a:extLst>
            </p:cNvPr>
            <p:cNvSpPr>
              <a:spLocks noChangeArrowheads="1"/>
            </p:cNvSpPr>
            <p:nvPr/>
          </p:nvSpPr>
          <p:spPr bwMode="auto">
            <a:xfrm>
              <a:off x="43" y="1086"/>
              <a:ext cx="763" cy="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WIDTH</a:t>
              </a:r>
              <a:endParaRPr lang="en-US" altLang="en-US" sz="675">
                <a:cs typeface="Times New Roman" panose="02020603050405020304" pitchFamily="18" charset="0"/>
              </a:endParaRPr>
            </a:p>
            <a:p>
              <a:endParaRPr lang="en-US" altLang="en-US" sz="1350"/>
            </a:p>
          </p:txBody>
        </p:sp>
        <p:sp>
          <p:nvSpPr>
            <p:cNvPr id="9237" name="Rectangle 324">
              <a:extLst>
                <a:ext uri="{FF2B5EF4-FFF2-40B4-BE49-F238E27FC236}">
                  <a16:creationId xmlns:a16="http://schemas.microsoft.com/office/drawing/2014/main" id="{81FD471D-91F6-1F45-AC90-CCE75E4A2C11}"/>
                </a:ext>
              </a:extLst>
            </p:cNvPr>
            <p:cNvSpPr>
              <a:spLocks noChangeArrowheads="1"/>
            </p:cNvSpPr>
            <p:nvPr/>
          </p:nvSpPr>
          <p:spPr bwMode="auto">
            <a:xfrm>
              <a:off x="705" y="1056"/>
              <a:ext cx="2870" cy="7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indent="-228600"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allows you to set the maximum number of digits (or letters in a string format) you can enter in cell.</a:t>
              </a:r>
            </a:p>
            <a:p>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The decimal and all decimal points count as digits in the width.</a:t>
              </a:r>
            </a:p>
            <a:p>
              <a:r>
                <a:rPr lang="en-US" altLang="en-US" sz="675">
                  <a:cs typeface="Times New Roman" panose="02020603050405020304" pitchFamily="18" charset="0"/>
                </a:rPr>
                <a:t> </a:t>
              </a:r>
            </a:p>
            <a:p>
              <a:endParaRPr lang="en-US" altLang="en-US" sz="1350"/>
            </a:p>
          </p:txBody>
        </p:sp>
        <p:sp>
          <p:nvSpPr>
            <p:cNvPr id="9238" name="Rectangle 325">
              <a:extLst>
                <a:ext uri="{FF2B5EF4-FFF2-40B4-BE49-F238E27FC236}">
                  <a16:creationId xmlns:a16="http://schemas.microsoft.com/office/drawing/2014/main" id="{F7AE5697-77F7-6947-ADF9-6ECEE744B66C}"/>
                </a:ext>
              </a:extLst>
            </p:cNvPr>
            <p:cNvSpPr>
              <a:spLocks noChangeArrowheads="1"/>
            </p:cNvSpPr>
            <p:nvPr/>
          </p:nvSpPr>
          <p:spPr bwMode="auto">
            <a:xfrm>
              <a:off x="43" y="1671"/>
              <a:ext cx="763" cy="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DECIMALS</a:t>
              </a:r>
              <a:endParaRPr lang="en-US" altLang="en-US" sz="675">
                <a:cs typeface="Times New Roman" panose="02020603050405020304" pitchFamily="18" charset="0"/>
              </a:endParaRPr>
            </a:p>
            <a:p>
              <a:endParaRPr lang="en-US" altLang="en-US" sz="1350"/>
            </a:p>
          </p:txBody>
        </p:sp>
        <p:sp>
          <p:nvSpPr>
            <p:cNvPr id="9239" name="Rectangle 326">
              <a:extLst>
                <a:ext uri="{FF2B5EF4-FFF2-40B4-BE49-F238E27FC236}">
                  <a16:creationId xmlns:a16="http://schemas.microsoft.com/office/drawing/2014/main" id="{D3B4C588-EB5C-BA41-A78C-797DA21055AB}"/>
                </a:ext>
              </a:extLst>
            </p:cNvPr>
            <p:cNvSpPr>
              <a:spLocks noChangeArrowheads="1"/>
            </p:cNvSpPr>
            <p:nvPr/>
          </p:nvSpPr>
          <p:spPr bwMode="auto">
            <a:xfrm>
              <a:off x="705" y="1680"/>
              <a:ext cx="2870" cy="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This indicates how many decimal points you can have in your cell.</a:t>
              </a:r>
            </a:p>
            <a:p>
              <a:r>
                <a:rPr lang="en-US" altLang="en-US" sz="675">
                  <a:cs typeface="Times New Roman" panose="02020603050405020304" pitchFamily="18" charset="0"/>
                </a:rPr>
                <a:t> </a:t>
              </a:r>
            </a:p>
            <a:p>
              <a:endParaRPr lang="en-US" altLang="en-US" sz="1350"/>
            </a:p>
          </p:txBody>
        </p:sp>
        <p:sp>
          <p:nvSpPr>
            <p:cNvPr id="9240" name="Rectangle 327">
              <a:extLst>
                <a:ext uri="{FF2B5EF4-FFF2-40B4-BE49-F238E27FC236}">
                  <a16:creationId xmlns:a16="http://schemas.microsoft.com/office/drawing/2014/main" id="{AEC7B9DE-1F2E-6E44-B209-389357952640}"/>
                </a:ext>
              </a:extLst>
            </p:cNvPr>
            <p:cNvSpPr>
              <a:spLocks noChangeArrowheads="1"/>
            </p:cNvSpPr>
            <p:nvPr/>
          </p:nvSpPr>
          <p:spPr bwMode="auto">
            <a:xfrm>
              <a:off x="43" y="2016"/>
              <a:ext cx="763" cy="3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LABELS</a:t>
              </a:r>
              <a:endParaRPr lang="en-US" altLang="en-US" sz="675">
                <a:cs typeface="Times New Roman" panose="02020603050405020304" pitchFamily="18" charset="0"/>
              </a:endParaRPr>
            </a:p>
            <a:p>
              <a:endParaRPr lang="en-US" altLang="en-US" sz="1350"/>
            </a:p>
          </p:txBody>
        </p:sp>
        <p:sp>
          <p:nvSpPr>
            <p:cNvPr id="9241" name="Rectangle 328">
              <a:extLst>
                <a:ext uri="{FF2B5EF4-FFF2-40B4-BE49-F238E27FC236}">
                  <a16:creationId xmlns:a16="http://schemas.microsoft.com/office/drawing/2014/main" id="{4AEB3AF2-96CB-1D42-8E0F-3C6B5B403BF9}"/>
                </a:ext>
              </a:extLst>
            </p:cNvPr>
            <p:cNvSpPr>
              <a:spLocks noChangeArrowheads="1"/>
            </p:cNvSpPr>
            <p:nvPr/>
          </p:nvSpPr>
          <p:spPr bwMode="auto">
            <a:xfrm>
              <a:off x="705" y="2016"/>
              <a:ext cx="2870" cy="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a:latin typeface="Symbol" pitchFamily="2" charset="2"/>
                  <a:cs typeface="Times New Roman" panose="02020603050405020304" pitchFamily="18" charset="0"/>
                </a:rPr>
                <a:t>·</a:t>
              </a:r>
              <a:r>
                <a:rPr lang="en-US" altLang="en-US" sz="394">
                  <a:cs typeface="Times New Roman" panose="02020603050405020304" pitchFamily="18" charset="0"/>
                </a:rPr>
                <a:t>       </a:t>
              </a:r>
              <a:r>
                <a:rPr lang="en-US" altLang="en-US" sz="675">
                  <a:cs typeface="Times New Roman" panose="02020603050405020304" pitchFamily="18" charset="0"/>
                </a:rPr>
                <a:t>You can enter a longer description of the variable here.</a:t>
              </a:r>
            </a:p>
            <a:p>
              <a:r>
                <a:rPr lang="en-US" altLang="en-US" sz="675">
                  <a:cs typeface="Times New Roman" panose="02020603050405020304" pitchFamily="18" charset="0"/>
                </a:rPr>
                <a:t> </a:t>
              </a:r>
            </a:p>
            <a:p>
              <a:endParaRPr lang="en-US" altLang="en-US" sz="1350"/>
            </a:p>
          </p:txBody>
        </p:sp>
      </p:grpSp>
      <p:sp>
        <p:nvSpPr>
          <p:cNvPr id="9223" name="Rectangle 327">
            <a:extLst>
              <a:ext uri="{FF2B5EF4-FFF2-40B4-BE49-F238E27FC236}">
                <a16:creationId xmlns:a16="http://schemas.microsoft.com/office/drawing/2014/main" id="{A55132F1-62FE-5F41-9A1C-FA271C2F22FC}"/>
              </a:ext>
            </a:extLst>
          </p:cNvPr>
          <p:cNvSpPr>
            <a:spLocks noChangeArrowheads="1"/>
          </p:cNvSpPr>
          <p:nvPr/>
        </p:nvSpPr>
        <p:spPr bwMode="auto">
          <a:xfrm>
            <a:off x="3014665" y="3857625"/>
            <a:ext cx="681335" cy="2911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675" b="1">
                <a:cs typeface="Times New Roman" panose="02020603050405020304" pitchFamily="18" charset="0"/>
              </a:rPr>
              <a:t>VALUES</a:t>
            </a:r>
            <a:endParaRPr lang="en-US" altLang="en-US" sz="675">
              <a:cs typeface="Times New Roman" panose="02020603050405020304" pitchFamily="18" charset="0"/>
            </a:endParaRPr>
          </a:p>
          <a:p>
            <a:endParaRPr lang="en-US" altLang="en-US" sz="1350"/>
          </a:p>
        </p:txBody>
      </p:sp>
      <p:sp>
        <p:nvSpPr>
          <p:cNvPr id="9224" name="Rectangle 328">
            <a:extLst>
              <a:ext uri="{FF2B5EF4-FFF2-40B4-BE49-F238E27FC236}">
                <a16:creationId xmlns:a16="http://schemas.microsoft.com/office/drawing/2014/main" id="{C2387259-33B7-A84D-A199-C78151D738EC}"/>
              </a:ext>
            </a:extLst>
          </p:cNvPr>
          <p:cNvSpPr>
            <a:spLocks noChangeArrowheads="1"/>
          </p:cNvSpPr>
          <p:nvPr/>
        </p:nvSpPr>
        <p:spPr bwMode="auto">
          <a:xfrm>
            <a:off x="3586162" y="3832621"/>
            <a:ext cx="3002062" cy="8822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tabLst>
                <a:tab pos="228600" algn="l"/>
              </a:tabLst>
              <a:defRPr sz="2400">
                <a:solidFill>
                  <a:schemeClr val="tx1"/>
                </a:solidFill>
                <a:latin typeface="Times New Roman" panose="02020603050405020304" pitchFamily="18" charset="0"/>
              </a:defRPr>
            </a:lvl1pPr>
            <a:lvl2pPr marL="742950" indent="-285750" eaLnBrk="0" hangingPunct="0">
              <a:tabLst>
                <a:tab pos="228600" algn="l"/>
              </a:tabLst>
              <a:defRPr sz="2400">
                <a:solidFill>
                  <a:schemeClr val="tx1"/>
                </a:solidFill>
                <a:latin typeface="Times New Roman" panose="02020603050405020304" pitchFamily="18" charset="0"/>
              </a:defRPr>
            </a:lvl2pPr>
            <a:lvl3pPr marL="1143000" indent="-228600" eaLnBrk="0" hangingPunct="0">
              <a:tabLst>
                <a:tab pos="228600" algn="l"/>
              </a:tabLst>
              <a:defRPr sz="2400">
                <a:solidFill>
                  <a:schemeClr val="tx1"/>
                </a:solidFill>
                <a:latin typeface="Times New Roman" panose="02020603050405020304" pitchFamily="18" charset="0"/>
              </a:defRPr>
            </a:lvl3pPr>
            <a:lvl4pPr marL="1600200" indent="-228600" eaLnBrk="0" hangingPunct="0">
              <a:tabLst>
                <a:tab pos="228600" algn="l"/>
              </a:tabLst>
              <a:defRPr sz="2400">
                <a:solidFill>
                  <a:schemeClr val="tx1"/>
                </a:solidFill>
                <a:latin typeface="Times New Roman" panose="02020603050405020304" pitchFamily="18" charset="0"/>
              </a:defRPr>
            </a:lvl4pPr>
            <a:lvl5pPr marL="2057400" indent="-228600" eaLnBrk="0" hangingPunct="0">
              <a:tabLst>
                <a:tab pos="228600" algn="l"/>
              </a:tabLst>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tabLst>
                <a:tab pos="228600" algn="l"/>
              </a:tabLst>
              <a:defRPr sz="2400">
                <a:solidFill>
                  <a:schemeClr val="tx1"/>
                </a:solidFill>
                <a:latin typeface="Times New Roman" panose="02020603050405020304" pitchFamily="18" charset="0"/>
              </a:defRPr>
            </a:lvl9pPr>
          </a:lstStyle>
          <a:p>
            <a:pPr eaLnBrk="1" hangingPunct="1"/>
            <a:r>
              <a:rPr lang="en-US" altLang="en-US" sz="788" dirty="0">
                <a:latin typeface="Symbol" pitchFamily="2" charset="2"/>
                <a:cs typeface="Times New Roman" panose="02020603050405020304" pitchFamily="18" charset="0"/>
              </a:rPr>
              <a:t>·</a:t>
            </a:r>
            <a:r>
              <a:rPr lang="en-US" altLang="en-US" sz="394" dirty="0">
                <a:cs typeface="Times New Roman" panose="02020603050405020304" pitchFamily="18" charset="0"/>
              </a:rPr>
              <a:t>       </a:t>
            </a:r>
            <a:r>
              <a:rPr lang="en-US" altLang="en-US" sz="675" dirty="0">
                <a:cs typeface="Times New Roman" panose="02020603050405020304" pitchFamily="18" charset="0"/>
              </a:rPr>
              <a:t>You can tell SPSS what the values (mainly for categorical data like gender) actually represent.  For example if you have a code of “-1” for men and “1” for women you would </a:t>
            </a:r>
            <a:r>
              <a:rPr lang="en-US" altLang="en-US" sz="675" b="1" dirty="0">
                <a:cs typeface="Times New Roman" panose="02020603050405020304" pitchFamily="18" charset="0"/>
              </a:rPr>
              <a:t>click the “values” box</a:t>
            </a:r>
            <a:r>
              <a:rPr lang="en-US" altLang="en-US" sz="675" dirty="0">
                <a:cs typeface="Times New Roman" panose="02020603050405020304" pitchFamily="18" charset="0"/>
              </a:rPr>
              <a:t>, then the “dots”:                             .Now in the new box (see below), you enter </a:t>
            </a:r>
          </a:p>
          <a:p>
            <a:pPr eaLnBrk="1" hangingPunct="1"/>
            <a:endParaRPr lang="en-US" altLang="en-US" sz="675" dirty="0">
              <a:cs typeface="Times New Roman" panose="02020603050405020304" pitchFamily="18" charset="0"/>
            </a:endParaRPr>
          </a:p>
          <a:p>
            <a:pPr eaLnBrk="1" hangingPunct="1"/>
            <a:endParaRPr lang="en-US" altLang="en-US" sz="675" dirty="0">
              <a:cs typeface="Times New Roman" panose="02020603050405020304" pitchFamily="18" charset="0"/>
            </a:endParaRPr>
          </a:p>
          <a:p>
            <a:pPr eaLnBrk="1" hangingPunct="1"/>
            <a:r>
              <a:rPr lang="en-US" altLang="en-US" sz="675" dirty="0">
                <a:cs typeface="Times New Roman" panose="02020603050405020304" pitchFamily="18" charset="0"/>
              </a:rPr>
              <a:t>the value (-1) and label (men) then click “Add”.  You will now see the value and label in the big box.  Repeat this for all values &amp; labels &amp; click OK.</a:t>
            </a:r>
          </a:p>
          <a:p>
            <a:endParaRPr lang="en-US" altLang="en-US" sz="1350" dirty="0"/>
          </a:p>
        </p:txBody>
      </p:sp>
      <p:pic>
        <p:nvPicPr>
          <p:cNvPr id="9225" name="Picture 15">
            <a:extLst>
              <a:ext uri="{FF2B5EF4-FFF2-40B4-BE49-F238E27FC236}">
                <a16:creationId xmlns:a16="http://schemas.microsoft.com/office/drawing/2014/main" id="{F833CC4D-B6F4-504E-AFEF-4F1C8F3E50C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08435" y="4193382"/>
            <a:ext cx="467023" cy="300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26" name="AutoShape 22">
            <a:extLst>
              <a:ext uri="{FF2B5EF4-FFF2-40B4-BE49-F238E27FC236}">
                <a16:creationId xmlns:a16="http://schemas.microsoft.com/office/drawing/2014/main" id="{6C4FAC6E-D2AB-3A42-96FE-95A4940BB088}"/>
              </a:ext>
            </a:extLst>
          </p:cNvPr>
          <p:cNvSpPr>
            <a:spLocks noChangeArrowheads="1"/>
          </p:cNvSpPr>
          <p:nvPr/>
        </p:nvSpPr>
        <p:spPr bwMode="auto">
          <a:xfrm rot="6571386" flipH="1">
            <a:off x="4156273" y="4112286"/>
            <a:ext cx="58043" cy="385763"/>
          </a:xfrm>
          <a:prstGeom prst="upArrow">
            <a:avLst>
              <a:gd name="adj1" fmla="val 50000"/>
              <a:gd name="adj2" fmla="val 124276"/>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9227" name="Picture 16">
            <a:extLst>
              <a:ext uri="{FF2B5EF4-FFF2-40B4-BE49-F238E27FC236}">
                <a16:creationId xmlns:a16="http://schemas.microsoft.com/office/drawing/2014/main" id="{05FE1D6E-C472-7644-A423-1EF4116980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67336" y="4972050"/>
            <a:ext cx="1027807"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8" name="Picture 17">
            <a:extLst>
              <a:ext uri="{FF2B5EF4-FFF2-40B4-BE49-F238E27FC236}">
                <a16:creationId xmlns:a16="http://schemas.microsoft.com/office/drawing/2014/main" id="{1F6EC131-BCFB-4840-B611-B7A7FAD76DA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057650" y="4951512"/>
            <a:ext cx="1053704" cy="706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9" name="Picture 18">
            <a:extLst>
              <a:ext uri="{FF2B5EF4-FFF2-40B4-BE49-F238E27FC236}">
                <a16:creationId xmlns:a16="http://schemas.microsoft.com/office/drawing/2014/main" id="{A979A8FA-59D5-C14C-86A8-07C4195D8B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72075" y="4947941"/>
            <a:ext cx="1042988" cy="709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30" name="AutoShape 22">
            <a:extLst>
              <a:ext uri="{FF2B5EF4-FFF2-40B4-BE49-F238E27FC236}">
                <a16:creationId xmlns:a16="http://schemas.microsoft.com/office/drawing/2014/main" id="{07B223C3-33EA-F349-B655-E9CF38C437D8}"/>
              </a:ext>
            </a:extLst>
          </p:cNvPr>
          <p:cNvSpPr>
            <a:spLocks noChangeArrowheads="1"/>
          </p:cNvSpPr>
          <p:nvPr/>
        </p:nvSpPr>
        <p:spPr bwMode="auto">
          <a:xfrm rot="10800000">
            <a:off x="3157537" y="4703267"/>
            <a:ext cx="71438" cy="440234"/>
          </a:xfrm>
          <a:prstGeom prst="upArrow">
            <a:avLst>
              <a:gd name="adj1" fmla="val 50000"/>
              <a:gd name="adj2" fmla="val 125019"/>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1" name="AutoShape 22">
            <a:extLst>
              <a:ext uri="{FF2B5EF4-FFF2-40B4-BE49-F238E27FC236}">
                <a16:creationId xmlns:a16="http://schemas.microsoft.com/office/drawing/2014/main" id="{BBCD6A98-058D-DB46-ABAF-786382ABDCDC}"/>
              </a:ext>
            </a:extLst>
          </p:cNvPr>
          <p:cNvSpPr>
            <a:spLocks noChangeArrowheads="1"/>
          </p:cNvSpPr>
          <p:nvPr/>
        </p:nvSpPr>
        <p:spPr bwMode="auto">
          <a:xfrm rot="14113808" flipH="1">
            <a:off x="3378548" y="4923385"/>
            <a:ext cx="62508" cy="386656"/>
          </a:xfrm>
          <a:prstGeom prst="upArrow">
            <a:avLst>
              <a:gd name="adj1" fmla="val 50000"/>
              <a:gd name="adj2" fmla="val 125433"/>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2" name="AutoShape 22">
            <a:extLst>
              <a:ext uri="{FF2B5EF4-FFF2-40B4-BE49-F238E27FC236}">
                <a16:creationId xmlns:a16="http://schemas.microsoft.com/office/drawing/2014/main" id="{A08D9037-6E0B-BE46-8877-2F16518259A5}"/>
              </a:ext>
            </a:extLst>
          </p:cNvPr>
          <p:cNvSpPr>
            <a:spLocks noChangeArrowheads="1"/>
          </p:cNvSpPr>
          <p:nvPr/>
        </p:nvSpPr>
        <p:spPr bwMode="auto">
          <a:xfrm rot="16200000" flipH="1">
            <a:off x="3376762" y="5135911"/>
            <a:ext cx="25896" cy="392906"/>
          </a:xfrm>
          <a:prstGeom prst="upArrow">
            <a:avLst>
              <a:gd name="adj1" fmla="val 50000"/>
              <a:gd name="adj2" fmla="val 12412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9233" name="AutoShape 22">
            <a:extLst>
              <a:ext uri="{FF2B5EF4-FFF2-40B4-BE49-F238E27FC236}">
                <a16:creationId xmlns:a16="http://schemas.microsoft.com/office/drawing/2014/main" id="{B21AF720-DF68-4B4A-86A6-BBE6D15E1C18}"/>
              </a:ext>
            </a:extLst>
          </p:cNvPr>
          <p:cNvSpPr>
            <a:spLocks noChangeArrowheads="1"/>
          </p:cNvSpPr>
          <p:nvPr/>
        </p:nvSpPr>
        <p:spPr bwMode="auto">
          <a:xfrm rot="14113808" flipH="1">
            <a:off x="5689997" y="5262265"/>
            <a:ext cx="62508" cy="385763"/>
          </a:xfrm>
          <a:prstGeom prst="upArrow">
            <a:avLst>
              <a:gd name="adj1" fmla="val 50000"/>
              <a:gd name="adj2" fmla="val 125143"/>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Tree>
    <p:extLst>
      <p:ext uri="{BB962C8B-B14F-4D97-AF65-F5344CB8AC3E}">
        <p14:creationId xmlns:p14="http://schemas.microsoft.com/office/powerpoint/2010/main" val="3317725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
            <a:extLst>
              <a:ext uri="{FF2B5EF4-FFF2-40B4-BE49-F238E27FC236}">
                <a16:creationId xmlns:a16="http://schemas.microsoft.com/office/drawing/2014/main" id="{B13FCF8B-EBE4-1244-BCAB-8BEDF6BBA8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1039" y="3886200"/>
            <a:ext cx="2375297" cy="1694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0243" name="Slide Number Placeholder 3">
            <a:extLst>
              <a:ext uri="{FF2B5EF4-FFF2-40B4-BE49-F238E27FC236}">
                <a16:creationId xmlns:a16="http://schemas.microsoft.com/office/drawing/2014/main" id="{E43A4377-4F0A-3D40-939C-B8FBB3FD9A09}"/>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12</a:t>
            </a:fld>
            <a:endParaRPr lang="en-US" altLang="en-US" sz="788"/>
          </a:p>
        </p:txBody>
      </p:sp>
      <p:sp>
        <p:nvSpPr>
          <p:cNvPr id="12290" name="Text Box 2">
            <a:extLst>
              <a:ext uri="{FF2B5EF4-FFF2-40B4-BE49-F238E27FC236}">
                <a16:creationId xmlns:a16="http://schemas.microsoft.com/office/drawing/2014/main" id="{DB7DA184-3EBE-0E47-B1B4-28D705D8FE65}"/>
              </a:ext>
            </a:extLst>
          </p:cNvPr>
          <p:cNvSpPr txBox="1">
            <a:spLocks noChangeArrowheads="1"/>
          </p:cNvSpPr>
          <p:nvPr/>
        </p:nvSpPr>
        <p:spPr bwMode="auto">
          <a:xfrm>
            <a:off x="1264779" y="290853"/>
            <a:ext cx="7128792" cy="3693319"/>
          </a:xfrm>
          <a:prstGeom prst="rect">
            <a:avLst/>
          </a:prstGeom>
          <a:noFill/>
          <a:ln w="9525">
            <a:noFill/>
            <a:miter lim="800000"/>
            <a:headEnd/>
            <a:tailEnd/>
          </a:ln>
          <a:effectLst/>
        </p:spPr>
        <p:txBody>
          <a:bodyPr wrap="square">
            <a:spAutoFit/>
          </a:bodyPr>
          <a:lstStyle/>
          <a:p>
            <a:pPr>
              <a:spcBef>
                <a:spcPct val="50000"/>
              </a:spcBef>
              <a:defRPr/>
            </a:pPr>
            <a:r>
              <a:rPr lang="en-US" sz="900" b="1" dirty="0">
                <a:effectLst>
                  <a:outerShdw blurRad="38100" dist="38100" dir="2700000" algn="tl">
                    <a:srgbClr val="C0C0C0"/>
                  </a:outerShdw>
                </a:effectLst>
              </a:rPr>
              <a:t>EXAMPLE 1:</a:t>
            </a:r>
          </a:p>
          <a:p>
            <a:pPr>
              <a:spcBef>
                <a:spcPct val="50000"/>
              </a:spcBef>
              <a:defRPr/>
            </a:pPr>
            <a:r>
              <a:rPr lang="en-US" sz="900" dirty="0"/>
              <a:t>Suppose we have collected a list that contains both a person’s weight and their height.</a:t>
            </a:r>
          </a:p>
          <a:p>
            <a:pPr>
              <a:spcBef>
                <a:spcPct val="50000"/>
              </a:spcBef>
              <a:defRPr/>
            </a:pPr>
            <a:r>
              <a:rPr lang="en-US" sz="900" dirty="0"/>
              <a:t>Each person has a different measurement of height and weight (see Table below).</a:t>
            </a:r>
          </a:p>
          <a:p>
            <a:pPr>
              <a:spcBef>
                <a:spcPct val="50000"/>
              </a:spcBef>
              <a:defRPr/>
            </a:pPr>
            <a:endParaRPr lang="en-US" sz="900" dirty="0"/>
          </a:p>
          <a:p>
            <a:pPr>
              <a:spcBef>
                <a:spcPct val="50000"/>
              </a:spcBef>
              <a:defRPr/>
            </a:pPr>
            <a:r>
              <a:rPr lang="en-US" sz="900" dirty="0"/>
              <a:t>		Height	Weight</a:t>
            </a:r>
          </a:p>
          <a:p>
            <a:pPr>
              <a:spcBef>
                <a:spcPct val="50000"/>
              </a:spcBef>
              <a:defRPr/>
            </a:pPr>
            <a:r>
              <a:rPr lang="en-US" sz="900" dirty="0"/>
              <a:t>Participant 1		  79	   200</a:t>
            </a:r>
          </a:p>
          <a:p>
            <a:pPr>
              <a:spcBef>
                <a:spcPct val="50000"/>
              </a:spcBef>
              <a:defRPr/>
            </a:pPr>
            <a:r>
              <a:rPr lang="en-US" sz="900" dirty="0"/>
              <a:t>Participant 2		  79	   185</a:t>
            </a:r>
          </a:p>
          <a:p>
            <a:pPr>
              <a:spcBef>
                <a:spcPct val="50000"/>
              </a:spcBef>
              <a:defRPr/>
            </a:pPr>
            <a:r>
              <a:rPr lang="en-US" sz="900" dirty="0"/>
              <a:t>Participant 3		  51	   111</a:t>
            </a:r>
          </a:p>
          <a:p>
            <a:pPr>
              <a:spcBef>
                <a:spcPct val="50000"/>
              </a:spcBef>
              <a:defRPr/>
            </a:pPr>
            <a:r>
              <a:rPr lang="en-US" sz="900" dirty="0"/>
              <a:t>Participant 4		  49	     85</a:t>
            </a:r>
          </a:p>
          <a:p>
            <a:pPr>
              <a:spcBef>
                <a:spcPct val="50000"/>
              </a:spcBef>
              <a:defRPr/>
            </a:pPr>
            <a:r>
              <a:rPr lang="en-US" sz="900" dirty="0"/>
              <a:t>Participant 5		  55	   117</a:t>
            </a:r>
          </a:p>
          <a:p>
            <a:pPr>
              <a:spcBef>
                <a:spcPct val="50000"/>
              </a:spcBef>
              <a:defRPr/>
            </a:pPr>
            <a:r>
              <a:rPr lang="en-US" sz="900" dirty="0"/>
              <a:t>Participant 6		  64	   125</a:t>
            </a:r>
          </a:p>
          <a:p>
            <a:pPr>
              <a:spcBef>
                <a:spcPct val="50000"/>
              </a:spcBef>
              <a:defRPr/>
            </a:pPr>
            <a:r>
              <a:rPr lang="en-US" sz="900" dirty="0"/>
              <a:t>Participant 7		  66	   129</a:t>
            </a:r>
          </a:p>
          <a:p>
            <a:pPr>
              <a:spcBef>
                <a:spcPct val="50000"/>
              </a:spcBef>
              <a:defRPr/>
            </a:pPr>
            <a:endParaRPr lang="en-US" sz="900" dirty="0"/>
          </a:p>
          <a:p>
            <a:pPr>
              <a:spcBef>
                <a:spcPct val="50000"/>
              </a:spcBef>
              <a:defRPr/>
            </a:pPr>
            <a:r>
              <a:rPr lang="en-US" sz="900" dirty="0"/>
              <a:t>From this set of data, we see that we have 7 participants, 7 heights, and 7 weights.</a:t>
            </a:r>
          </a:p>
          <a:p>
            <a:pPr>
              <a:spcBef>
                <a:spcPct val="50000"/>
              </a:spcBef>
              <a:defRPr/>
            </a:pPr>
            <a:r>
              <a:rPr lang="en-US" sz="900" dirty="0"/>
              <a:t>In other words, we have 3 variables – participant number, height, and weight.</a:t>
            </a:r>
          </a:p>
          <a:p>
            <a:pPr>
              <a:spcBef>
                <a:spcPct val="50000"/>
              </a:spcBef>
              <a:defRPr/>
            </a:pPr>
            <a:endParaRPr lang="en-US" sz="900" dirty="0"/>
          </a:p>
          <a:p>
            <a:pPr>
              <a:spcBef>
                <a:spcPct val="50000"/>
              </a:spcBef>
              <a:defRPr/>
            </a:pPr>
            <a:r>
              <a:rPr lang="en-US" sz="900" dirty="0"/>
              <a:t>In the variable box, type  </a:t>
            </a:r>
            <a:r>
              <a:rPr lang="en-US" sz="900" dirty="0" err="1"/>
              <a:t>PARTIC</a:t>
            </a:r>
            <a:r>
              <a:rPr lang="en-US" sz="900" dirty="0"/>
              <a:t> (remember only 8 characters maximum) then arrow down to the next variable and type HEIGHT, then arrow down again and type WEIGHT.</a:t>
            </a:r>
          </a:p>
        </p:txBody>
      </p:sp>
      <p:sp>
        <p:nvSpPr>
          <p:cNvPr id="10245" name="Text Box 3">
            <a:extLst>
              <a:ext uri="{FF2B5EF4-FFF2-40B4-BE49-F238E27FC236}">
                <a16:creationId xmlns:a16="http://schemas.microsoft.com/office/drawing/2014/main" id="{47A1CEF7-BAD7-F444-9EBF-A15F1E4C8B7E}"/>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0246" name="AutoShape 5">
            <a:extLst>
              <a:ext uri="{FF2B5EF4-FFF2-40B4-BE49-F238E27FC236}">
                <a16:creationId xmlns:a16="http://schemas.microsoft.com/office/drawing/2014/main" id="{4C7D16F9-81B8-674E-A895-8302FE3AB53E}"/>
              </a:ext>
            </a:extLst>
          </p:cNvPr>
          <p:cNvSpPr>
            <a:spLocks noChangeArrowheads="1"/>
          </p:cNvSpPr>
          <p:nvPr/>
        </p:nvSpPr>
        <p:spPr bwMode="auto">
          <a:xfrm>
            <a:off x="3156726" y="43684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0247" name="AutoShape 6">
            <a:extLst>
              <a:ext uri="{FF2B5EF4-FFF2-40B4-BE49-F238E27FC236}">
                <a16:creationId xmlns:a16="http://schemas.microsoft.com/office/drawing/2014/main" id="{204AB71A-F9CC-294C-A2A3-33C5B2CEADC1}"/>
              </a:ext>
            </a:extLst>
          </p:cNvPr>
          <p:cNvSpPr>
            <a:spLocks noChangeArrowheads="1"/>
          </p:cNvSpPr>
          <p:nvPr/>
        </p:nvSpPr>
        <p:spPr bwMode="auto">
          <a:xfrm>
            <a:off x="3156726" y="44827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0248" name="AutoShape 7">
            <a:extLst>
              <a:ext uri="{FF2B5EF4-FFF2-40B4-BE49-F238E27FC236}">
                <a16:creationId xmlns:a16="http://schemas.microsoft.com/office/drawing/2014/main" id="{9F69AA61-270C-6241-96BA-38F1CBE6E0F0}"/>
              </a:ext>
            </a:extLst>
          </p:cNvPr>
          <p:cNvSpPr>
            <a:spLocks noChangeArrowheads="1"/>
          </p:cNvSpPr>
          <p:nvPr/>
        </p:nvSpPr>
        <p:spPr bwMode="auto">
          <a:xfrm>
            <a:off x="3156726" y="4597046"/>
            <a:ext cx="428625" cy="42863"/>
          </a:xfrm>
          <a:prstGeom prst="rightArrow">
            <a:avLst>
              <a:gd name="adj1" fmla="val 50000"/>
              <a:gd name="adj2" fmla="val 2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Tree>
    <p:extLst>
      <p:ext uri="{BB962C8B-B14F-4D97-AF65-F5344CB8AC3E}">
        <p14:creationId xmlns:p14="http://schemas.microsoft.com/office/powerpoint/2010/main" val="3446089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14">
            <a:extLst>
              <a:ext uri="{FF2B5EF4-FFF2-40B4-BE49-F238E27FC236}">
                <a16:creationId xmlns:a16="http://schemas.microsoft.com/office/drawing/2014/main" id="{B7DAA667-0448-B44A-BF0B-EA0148F92A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24844" y="1182887"/>
            <a:ext cx="2371676" cy="1157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267" name="Slide Number Placeholder 3">
            <a:extLst>
              <a:ext uri="{FF2B5EF4-FFF2-40B4-BE49-F238E27FC236}">
                <a16:creationId xmlns:a16="http://schemas.microsoft.com/office/drawing/2014/main" id="{CA0913C4-DDA0-7143-B73D-C0657F51C76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13</a:t>
            </a:fld>
            <a:endParaRPr lang="en-US" altLang="en-US" sz="788"/>
          </a:p>
        </p:txBody>
      </p:sp>
      <p:sp>
        <p:nvSpPr>
          <p:cNvPr id="11268" name="Text Box 2">
            <a:extLst>
              <a:ext uri="{FF2B5EF4-FFF2-40B4-BE49-F238E27FC236}">
                <a16:creationId xmlns:a16="http://schemas.microsoft.com/office/drawing/2014/main" id="{8277F18A-38A7-9447-9E65-BE7C2FEFC159}"/>
              </a:ext>
            </a:extLst>
          </p:cNvPr>
          <p:cNvSpPr txBox="1">
            <a:spLocks noChangeArrowheads="1"/>
          </p:cNvSpPr>
          <p:nvPr/>
        </p:nvSpPr>
        <p:spPr bwMode="auto">
          <a:xfrm>
            <a:off x="2836068" y="504996"/>
            <a:ext cx="3128963" cy="7384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You are now ready to begin entering the actual data.</a:t>
            </a:r>
          </a:p>
          <a:p>
            <a:pPr eaLnBrk="1" hangingPunct="1">
              <a:spcBef>
                <a:spcPct val="50000"/>
              </a:spcBef>
            </a:pPr>
            <a:r>
              <a:rPr lang="en-US" altLang="en-US" sz="675" dirty="0"/>
              <a:t>Click on the </a:t>
            </a:r>
            <a:r>
              <a:rPr lang="en-US" altLang="en-US" sz="675" i="1" dirty="0"/>
              <a:t>DATA VIEW</a:t>
            </a:r>
            <a:r>
              <a:rPr lang="en-US" altLang="en-US" sz="675" dirty="0"/>
              <a:t> tab (next to the </a:t>
            </a:r>
            <a:r>
              <a:rPr lang="en-US" altLang="en-US" sz="675" i="1" dirty="0"/>
              <a:t>VARIABLE VIEW</a:t>
            </a:r>
            <a:r>
              <a:rPr lang="en-US" altLang="en-US" sz="675" dirty="0"/>
              <a:t> tab) at the bottom at the bottom left corner.</a:t>
            </a:r>
          </a:p>
          <a:p>
            <a:pPr eaLnBrk="1" hangingPunct="1">
              <a:spcBef>
                <a:spcPct val="50000"/>
              </a:spcBef>
            </a:pPr>
            <a:endParaRPr lang="en-US" altLang="en-US" sz="675" dirty="0"/>
          </a:p>
          <a:p>
            <a:pPr eaLnBrk="1" hangingPunct="1">
              <a:lnSpc>
                <a:spcPct val="70000"/>
              </a:lnSpc>
              <a:spcBef>
                <a:spcPct val="50000"/>
              </a:spcBef>
            </a:pPr>
            <a:endParaRPr lang="en-US" altLang="en-US" sz="675" dirty="0"/>
          </a:p>
        </p:txBody>
      </p:sp>
      <p:sp>
        <p:nvSpPr>
          <p:cNvPr id="11269" name="Text Box 3">
            <a:extLst>
              <a:ext uri="{FF2B5EF4-FFF2-40B4-BE49-F238E27FC236}">
                <a16:creationId xmlns:a16="http://schemas.microsoft.com/office/drawing/2014/main" id="{1D1FAD1D-282E-4542-9127-C0C03074A221}"/>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1270" name="AutoShape 10">
            <a:extLst>
              <a:ext uri="{FF2B5EF4-FFF2-40B4-BE49-F238E27FC236}">
                <a16:creationId xmlns:a16="http://schemas.microsoft.com/office/drawing/2014/main" id="{33579EC6-32FA-A24A-A077-036E74AB2094}"/>
              </a:ext>
            </a:extLst>
          </p:cNvPr>
          <p:cNvSpPr>
            <a:spLocks noChangeArrowheads="1"/>
          </p:cNvSpPr>
          <p:nvPr/>
        </p:nvSpPr>
        <p:spPr bwMode="auto">
          <a:xfrm>
            <a:off x="4357688" y="1622086"/>
            <a:ext cx="342900" cy="257175"/>
          </a:xfrm>
          <a:prstGeom prst="leftRightArrow">
            <a:avLst>
              <a:gd name="adj1" fmla="val 50000"/>
              <a:gd name="adj2" fmla="val 26667"/>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1271" name="Text Box 11">
            <a:extLst>
              <a:ext uri="{FF2B5EF4-FFF2-40B4-BE49-F238E27FC236}">
                <a16:creationId xmlns:a16="http://schemas.microsoft.com/office/drawing/2014/main" id="{A5153988-B981-FF47-B74F-6E2DA5C4A681}"/>
              </a:ext>
            </a:extLst>
          </p:cNvPr>
          <p:cNvSpPr txBox="1">
            <a:spLocks noChangeArrowheads="1"/>
          </p:cNvSpPr>
          <p:nvPr/>
        </p:nvSpPr>
        <p:spPr bwMode="auto">
          <a:xfrm>
            <a:off x="2267745" y="2560745"/>
            <a:ext cx="5040560" cy="981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lnSpc>
                <a:spcPct val="110000"/>
              </a:lnSpc>
              <a:spcBef>
                <a:spcPct val="50000"/>
              </a:spcBef>
            </a:pPr>
            <a:r>
              <a:rPr lang="en-US" altLang="en-US" sz="900" dirty="0"/>
              <a:t>Each </a:t>
            </a:r>
            <a:r>
              <a:rPr lang="en-US" altLang="en-US" sz="900" u="sng" dirty="0"/>
              <a:t>column</a:t>
            </a:r>
            <a:r>
              <a:rPr lang="en-US" altLang="en-US" sz="900" dirty="0"/>
              <a:t> now represents a different variable, and each </a:t>
            </a:r>
            <a:r>
              <a:rPr lang="en-US" altLang="en-US" sz="900" u="sng" dirty="0"/>
              <a:t>row</a:t>
            </a:r>
            <a:r>
              <a:rPr lang="en-US" altLang="en-US" sz="900" dirty="0"/>
              <a:t> represents a different participant.</a:t>
            </a:r>
          </a:p>
          <a:p>
            <a:pPr eaLnBrk="1" hangingPunct="1">
              <a:lnSpc>
                <a:spcPct val="110000"/>
              </a:lnSpc>
              <a:spcBef>
                <a:spcPct val="50000"/>
              </a:spcBef>
            </a:pPr>
            <a:r>
              <a:rPr lang="en-US" altLang="en-US" sz="900" dirty="0"/>
              <a:t>With the present example, begin by entering the values for participant 1 as shown above.  Type in “1” for PARTIC value, then arrow to the right, type in 79 for HEIGHT, arrow to the right and type in 200 for WEIGHT.</a:t>
            </a:r>
          </a:p>
          <a:p>
            <a:pPr eaLnBrk="1" hangingPunct="1">
              <a:lnSpc>
                <a:spcPct val="110000"/>
              </a:lnSpc>
              <a:spcBef>
                <a:spcPct val="50000"/>
              </a:spcBef>
            </a:pPr>
            <a:r>
              <a:rPr lang="en-US" altLang="en-US" sz="900" dirty="0"/>
              <a:t>Then move on to Participant 2 and continue.  The final data set should look as follows:</a:t>
            </a:r>
          </a:p>
        </p:txBody>
      </p:sp>
      <p:sp>
        <p:nvSpPr>
          <p:cNvPr id="11272" name="AutoShape 16">
            <a:extLst>
              <a:ext uri="{FF2B5EF4-FFF2-40B4-BE49-F238E27FC236}">
                <a16:creationId xmlns:a16="http://schemas.microsoft.com/office/drawing/2014/main" id="{63EDF020-EC2E-5548-808E-F663448058A3}"/>
              </a:ext>
            </a:extLst>
          </p:cNvPr>
          <p:cNvSpPr>
            <a:spLocks noChangeArrowheads="1"/>
          </p:cNvSpPr>
          <p:nvPr/>
        </p:nvSpPr>
        <p:spPr bwMode="auto">
          <a:xfrm>
            <a:off x="2078980" y="2380953"/>
            <a:ext cx="128588" cy="257175"/>
          </a:xfrm>
          <a:prstGeom prst="upArrow">
            <a:avLst>
              <a:gd name="adj1" fmla="val 50000"/>
              <a:gd name="adj2" fmla="val 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11273" name="Picture 15">
            <a:extLst>
              <a:ext uri="{FF2B5EF4-FFF2-40B4-BE49-F238E27FC236}">
                <a16:creationId xmlns:a16="http://schemas.microsoft.com/office/drawing/2014/main" id="{24669FD3-1586-4240-8BA7-0E36E9930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9169" y="1152866"/>
            <a:ext cx="2127086" cy="1175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74" name="Picture 16">
            <a:extLst>
              <a:ext uri="{FF2B5EF4-FFF2-40B4-BE49-F238E27FC236}">
                <a16:creationId xmlns:a16="http://schemas.microsoft.com/office/drawing/2014/main" id="{87FF06E2-6847-E244-BBC2-09904512D6B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207568" y="3707049"/>
            <a:ext cx="4596680" cy="1811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09342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Number Placeholder 3">
            <a:extLst>
              <a:ext uri="{FF2B5EF4-FFF2-40B4-BE49-F238E27FC236}">
                <a16:creationId xmlns:a16="http://schemas.microsoft.com/office/drawing/2014/main" id="{627B6AFA-5DF8-734A-B4D1-164AE21DE4E4}"/>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14</a:t>
            </a:fld>
            <a:endParaRPr lang="en-US" altLang="en-US" sz="788"/>
          </a:p>
        </p:txBody>
      </p:sp>
      <p:sp>
        <p:nvSpPr>
          <p:cNvPr id="12291" name="Text Box 2">
            <a:extLst>
              <a:ext uri="{FF2B5EF4-FFF2-40B4-BE49-F238E27FC236}">
                <a16:creationId xmlns:a16="http://schemas.microsoft.com/office/drawing/2014/main" id="{0E158A3A-B108-A044-B7F2-54932508D743}"/>
              </a:ext>
            </a:extLst>
          </p:cNvPr>
          <p:cNvSpPr txBox="1">
            <a:spLocks noChangeArrowheads="1"/>
          </p:cNvSpPr>
          <p:nvPr/>
        </p:nvSpPr>
        <p:spPr bwMode="auto">
          <a:xfrm>
            <a:off x="2771775" y="478577"/>
            <a:ext cx="3128963" cy="6076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The final step in entering new data is to save your work.</a:t>
            </a:r>
          </a:p>
          <a:p>
            <a:pPr eaLnBrk="1" hangingPunct="1">
              <a:spcBef>
                <a:spcPct val="50000"/>
              </a:spcBef>
            </a:pPr>
            <a:r>
              <a:rPr lang="en-US" altLang="en-US" sz="900" dirty="0"/>
              <a:t>Click on </a:t>
            </a:r>
            <a:r>
              <a:rPr lang="en-US" altLang="en-US" sz="900" i="1" dirty="0"/>
              <a:t>FILE</a:t>
            </a:r>
            <a:r>
              <a:rPr lang="en-US" altLang="en-US" sz="900" dirty="0"/>
              <a:t>, then </a:t>
            </a:r>
            <a:r>
              <a:rPr lang="en-US" altLang="en-US" sz="900" i="1" dirty="0"/>
              <a:t>SAVE AS…</a:t>
            </a:r>
            <a:endParaRPr lang="en-US" altLang="en-US" sz="900" dirty="0"/>
          </a:p>
          <a:p>
            <a:pPr eaLnBrk="1" hangingPunct="1">
              <a:lnSpc>
                <a:spcPct val="70000"/>
              </a:lnSpc>
              <a:spcBef>
                <a:spcPct val="50000"/>
              </a:spcBef>
            </a:pPr>
            <a:endParaRPr lang="en-US" altLang="en-US" sz="900" dirty="0"/>
          </a:p>
        </p:txBody>
      </p:sp>
      <p:sp>
        <p:nvSpPr>
          <p:cNvPr id="12292" name="Text Box 3">
            <a:extLst>
              <a:ext uri="{FF2B5EF4-FFF2-40B4-BE49-F238E27FC236}">
                <a16:creationId xmlns:a16="http://schemas.microsoft.com/office/drawing/2014/main" id="{6D0C2D30-D8FB-2C41-92E8-DFAB3CBF90AC}"/>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2293" name="Text Box 16">
            <a:extLst>
              <a:ext uri="{FF2B5EF4-FFF2-40B4-BE49-F238E27FC236}">
                <a16:creationId xmlns:a16="http://schemas.microsoft.com/office/drawing/2014/main" id="{BC112032-29F4-5449-9898-C136328E1A9E}"/>
              </a:ext>
            </a:extLst>
          </p:cNvPr>
          <p:cNvSpPr txBox="1">
            <a:spLocks noChangeArrowheads="1"/>
          </p:cNvSpPr>
          <p:nvPr/>
        </p:nvSpPr>
        <p:spPr bwMode="auto">
          <a:xfrm>
            <a:off x="2915816" y="2904277"/>
            <a:ext cx="3128963" cy="7461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900" dirty="0"/>
              <a:t>Save to flash drive so choose whatever drive represents your flash (D: in this case).</a:t>
            </a:r>
          </a:p>
          <a:p>
            <a:pPr eaLnBrk="1" hangingPunct="1">
              <a:spcBef>
                <a:spcPct val="50000"/>
              </a:spcBef>
            </a:pPr>
            <a:r>
              <a:rPr lang="en-US" altLang="en-US" sz="900" dirty="0"/>
              <a:t>Finally, enter a name (</a:t>
            </a:r>
            <a:r>
              <a:rPr lang="en-US" altLang="en-US" sz="900" dirty="0" err="1"/>
              <a:t>sample_data</a:t>
            </a:r>
            <a:r>
              <a:rPr lang="en-US" altLang="en-US" sz="900" dirty="0"/>
              <a:t>) for your file and hit save .</a:t>
            </a:r>
          </a:p>
          <a:p>
            <a:pPr eaLnBrk="1" hangingPunct="1">
              <a:lnSpc>
                <a:spcPct val="70000"/>
              </a:lnSpc>
              <a:spcBef>
                <a:spcPct val="50000"/>
              </a:spcBef>
            </a:pPr>
            <a:endParaRPr lang="en-US" altLang="en-US" sz="900" dirty="0"/>
          </a:p>
        </p:txBody>
      </p:sp>
      <p:pic>
        <p:nvPicPr>
          <p:cNvPr id="12294" name="Picture 17">
            <a:extLst>
              <a:ext uri="{FF2B5EF4-FFF2-40B4-BE49-F238E27FC236}">
                <a16:creationId xmlns:a16="http://schemas.microsoft.com/office/drawing/2014/main" id="{B2694044-CC9A-0848-8DB8-659C88B83C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1120621"/>
            <a:ext cx="4176464" cy="1543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295" name="Picture 19">
            <a:extLst>
              <a:ext uri="{FF2B5EF4-FFF2-40B4-BE49-F238E27FC236}">
                <a16:creationId xmlns:a16="http://schemas.microsoft.com/office/drawing/2014/main" id="{E0E04EDB-8295-D945-9596-23B9AF6C53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3623669"/>
            <a:ext cx="4896543" cy="1644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561478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4">
            <a:extLst>
              <a:ext uri="{FF2B5EF4-FFF2-40B4-BE49-F238E27FC236}">
                <a16:creationId xmlns:a16="http://schemas.microsoft.com/office/drawing/2014/main" id="{494FC0A5-D4E8-1844-A734-43DA22845B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1981" y="1800226"/>
            <a:ext cx="1896666" cy="1374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3315" name="Slide Number Placeholder 3">
            <a:extLst>
              <a:ext uri="{FF2B5EF4-FFF2-40B4-BE49-F238E27FC236}">
                <a16:creationId xmlns:a16="http://schemas.microsoft.com/office/drawing/2014/main" id="{C30B9C40-3A36-7C41-BC2D-F6AC5A2C6DC1}"/>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15</a:t>
            </a:fld>
            <a:endParaRPr lang="en-US" altLang="en-US" sz="788"/>
          </a:p>
        </p:txBody>
      </p:sp>
      <p:sp>
        <p:nvSpPr>
          <p:cNvPr id="10242" name="Text Box 2">
            <a:extLst>
              <a:ext uri="{FF2B5EF4-FFF2-40B4-BE49-F238E27FC236}">
                <a16:creationId xmlns:a16="http://schemas.microsoft.com/office/drawing/2014/main" id="{5EFD608D-8FFB-3749-A261-0CF1F435B03B}"/>
              </a:ext>
            </a:extLst>
          </p:cNvPr>
          <p:cNvSpPr txBox="1">
            <a:spLocks noChangeArrowheads="1"/>
          </p:cNvSpPr>
          <p:nvPr/>
        </p:nvSpPr>
        <p:spPr bwMode="auto">
          <a:xfrm>
            <a:off x="2943225" y="1200150"/>
            <a:ext cx="3128963" cy="230832"/>
          </a:xfrm>
          <a:prstGeom prst="rect">
            <a:avLst/>
          </a:prstGeom>
          <a:noFill/>
          <a:ln w="9525">
            <a:noFill/>
            <a:miter lim="800000"/>
            <a:headEnd/>
            <a:tailEnd/>
          </a:ln>
          <a:effectLst/>
        </p:spPr>
        <p:txBody>
          <a:bodyPr>
            <a:spAutoFit/>
          </a:bodyPr>
          <a:lstStyle/>
          <a:p>
            <a:pPr algn="ctr">
              <a:spcBef>
                <a:spcPct val="50000"/>
              </a:spcBef>
              <a:defRPr/>
            </a:pPr>
            <a:r>
              <a:rPr lang="en-US" sz="900" b="1" i="1" dirty="0">
                <a:effectLst>
                  <a:outerShdw blurRad="38100" dist="38100" dir="2700000" algn="tl">
                    <a:srgbClr val="C0C0C0"/>
                  </a:outerShdw>
                </a:effectLst>
              </a:rPr>
              <a:t>Opening Existing Data</a:t>
            </a:r>
          </a:p>
        </p:txBody>
      </p:sp>
      <p:sp>
        <p:nvSpPr>
          <p:cNvPr id="13317" name="Text Box 9">
            <a:extLst>
              <a:ext uri="{FF2B5EF4-FFF2-40B4-BE49-F238E27FC236}">
                <a16:creationId xmlns:a16="http://schemas.microsoft.com/office/drawing/2014/main" id="{B004CB0D-E96D-D64F-A3CE-0101F333E699}"/>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3318" name="Text Box 12">
            <a:extLst>
              <a:ext uri="{FF2B5EF4-FFF2-40B4-BE49-F238E27FC236}">
                <a16:creationId xmlns:a16="http://schemas.microsoft.com/office/drawing/2014/main" id="{325D227F-B71A-2C41-A76E-F20D92376A36}"/>
              </a:ext>
            </a:extLst>
          </p:cNvPr>
          <p:cNvSpPr txBox="1">
            <a:spLocks noChangeArrowheads="1"/>
          </p:cNvSpPr>
          <p:nvPr/>
        </p:nvSpPr>
        <p:spPr bwMode="auto">
          <a:xfrm>
            <a:off x="2986087" y="1500188"/>
            <a:ext cx="287178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There are two ways of accessing existing data from a saved file.</a:t>
            </a:r>
          </a:p>
        </p:txBody>
      </p:sp>
      <p:sp>
        <p:nvSpPr>
          <p:cNvPr id="13319" name="Text Box 14">
            <a:extLst>
              <a:ext uri="{FF2B5EF4-FFF2-40B4-BE49-F238E27FC236}">
                <a16:creationId xmlns:a16="http://schemas.microsoft.com/office/drawing/2014/main" id="{ADBE73A5-B128-B942-8EB8-DF712F4E3FC8}"/>
              </a:ext>
            </a:extLst>
          </p:cNvPr>
          <p:cNvSpPr txBox="1">
            <a:spLocks noChangeArrowheads="1"/>
          </p:cNvSpPr>
          <p:nvPr/>
        </p:nvSpPr>
        <p:spPr bwMode="auto">
          <a:xfrm>
            <a:off x="2986089" y="1685033"/>
            <a:ext cx="1435894" cy="1183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dirty="0"/>
              <a:t>From the opening screen, the first method is to click on the “</a:t>
            </a:r>
            <a:r>
              <a:rPr lang="en-US" altLang="en-US" sz="675" i="1" dirty="0"/>
              <a:t>Open existing data source</a:t>
            </a:r>
            <a:r>
              <a:rPr lang="en-US" altLang="en-US" sz="675" dirty="0"/>
              <a:t>” option.</a:t>
            </a:r>
          </a:p>
          <a:p>
            <a:pPr eaLnBrk="1" hangingPunct="1">
              <a:spcBef>
                <a:spcPct val="50000"/>
              </a:spcBef>
            </a:pPr>
            <a:endParaRPr lang="en-US" altLang="en-US" sz="675" dirty="0"/>
          </a:p>
          <a:p>
            <a:pPr eaLnBrk="1" hangingPunct="1">
              <a:spcBef>
                <a:spcPct val="50000"/>
              </a:spcBef>
            </a:pPr>
            <a:endParaRPr lang="en-US" altLang="en-US" sz="675" dirty="0"/>
          </a:p>
          <a:p>
            <a:pPr eaLnBrk="1" hangingPunct="1">
              <a:spcBef>
                <a:spcPct val="50000"/>
              </a:spcBef>
            </a:pPr>
            <a:r>
              <a:rPr lang="en-US" altLang="en-US" sz="675" dirty="0"/>
              <a:t>Then click “</a:t>
            </a:r>
            <a:r>
              <a:rPr lang="en-US" altLang="en-US" sz="675" i="1" dirty="0"/>
              <a:t>OK</a:t>
            </a:r>
            <a:r>
              <a:rPr lang="en-US" altLang="en-US" sz="675" dirty="0"/>
              <a:t>”.</a:t>
            </a:r>
          </a:p>
          <a:p>
            <a:pPr eaLnBrk="1" hangingPunct="1">
              <a:spcBef>
                <a:spcPct val="50000"/>
              </a:spcBef>
            </a:pPr>
            <a:r>
              <a:rPr lang="en-US" altLang="en-US" sz="675" dirty="0"/>
              <a:t>Then select the disk that contains </a:t>
            </a:r>
          </a:p>
          <a:p>
            <a:pPr eaLnBrk="1" hangingPunct="1">
              <a:spcBef>
                <a:spcPct val="50000"/>
              </a:spcBef>
            </a:pPr>
            <a:r>
              <a:rPr lang="en-US" altLang="en-US" sz="675" dirty="0"/>
              <a:t>the data, and open the data.</a:t>
            </a:r>
          </a:p>
        </p:txBody>
      </p:sp>
      <p:sp>
        <p:nvSpPr>
          <p:cNvPr id="13320" name="AutoShape 15">
            <a:extLst>
              <a:ext uri="{FF2B5EF4-FFF2-40B4-BE49-F238E27FC236}">
                <a16:creationId xmlns:a16="http://schemas.microsoft.com/office/drawing/2014/main" id="{01CF5FD9-6C4B-764F-A1D7-6D30A789E7FA}"/>
              </a:ext>
            </a:extLst>
          </p:cNvPr>
          <p:cNvSpPr>
            <a:spLocks noChangeArrowheads="1"/>
          </p:cNvSpPr>
          <p:nvPr/>
        </p:nvSpPr>
        <p:spPr bwMode="auto">
          <a:xfrm>
            <a:off x="3414713" y="2192239"/>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3321" name="Text Box 20">
            <a:extLst>
              <a:ext uri="{FF2B5EF4-FFF2-40B4-BE49-F238E27FC236}">
                <a16:creationId xmlns:a16="http://schemas.microsoft.com/office/drawing/2014/main" id="{CE5E6266-43E8-4A4C-AD38-E6175EF8B7B5}"/>
              </a:ext>
            </a:extLst>
          </p:cNvPr>
          <p:cNvSpPr txBox="1">
            <a:spLocks noChangeArrowheads="1"/>
          </p:cNvSpPr>
          <p:nvPr/>
        </p:nvSpPr>
        <p:spPr bwMode="auto">
          <a:xfrm>
            <a:off x="2986086" y="3471863"/>
            <a:ext cx="381816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800" dirty="0"/>
              <a:t>You can also access saved data when you are already in the data screen.</a:t>
            </a:r>
          </a:p>
        </p:txBody>
      </p:sp>
      <p:sp>
        <p:nvSpPr>
          <p:cNvPr id="13322" name="Text Box 22">
            <a:extLst>
              <a:ext uri="{FF2B5EF4-FFF2-40B4-BE49-F238E27FC236}">
                <a16:creationId xmlns:a16="http://schemas.microsoft.com/office/drawing/2014/main" id="{B7392B61-25B4-804F-B926-C237B4821766}"/>
              </a:ext>
            </a:extLst>
          </p:cNvPr>
          <p:cNvSpPr txBox="1">
            <a:spLocks noChangeArrowheads="1"/>
          </p:cNvSpPr>
          <p:nvPr/>
        </p:nvSpPr>
        <p:spPr bwMode="auto">
          <a:xfrm>
            <a:off x="2986088" y="3643313"/>
            <a:ext cx="2657475"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a:t>Click on </a:t>
            </a:r>
            <a:r>
              <a:rPr lang="en-US" altLang="en-US" sz="675" i="1"/>
              <a:t>FILE, OPEN</a:t>
            </a:r>
            <a:r>
              <a:rPr lang="en-US" altLang="en-US" sz="675"/>
              <a:t>, then </a:t>
            </a:r>
            <a:r>
              <a:rPr lang="en-US" altLang="en-US" sz="675" i="1"/>
              <a:t>DATA</a:t>
            </a:r>
            <a:r>
              <a:rPr lang="en-US" altLang="en-US" sz="675"/>
              <a:t>.</a:t>
            </a:r>
          </a:p>
        </p:txBody>
      </p:sp>
      <p:sp>
        <p:nvSpPr>
          <p:cNvPr id="13323" name="AutoShape 15">
            <a:extLst>
              <a:ext uri="{FF2B5EF4-FFF2-40B4-BE49-F238E27FC236}">
                <a16:creationId xmlns:a16="http://schemas.microsoft.com/office/drawing/2014/main" id="{FBBCB783-37A8-EA44-957E-F125B6AA81B0}"/>
              </a:ext>
            </a:extLst>
          </p:cNvPr>
          <p:cNvSpPr>
            <a:spLocks noChangeArrowheads="1"/>
          </p:cNvSpPr>
          <p:nvPr/>
        </p:nvSpPr>
        <p:spPr bwMode="auto">
          <a:xfrm rot="20875532">
            <a:off x="4662191" y="3174504"/>
            <a:ext cx="1200150" cy="85725"/>
          </a:xfrm>
          <a:prstGeom prst="rightArrow">
            <a:avLst>
              <a:gd name="adj1" fmla="val 50000"/>
              <a:gd name="adj2" fmla="val 350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pic>
        <p:nvPicPr>
          <p:cNvPr id="13324" name="Picture 17">
            <a:extLst>
              <a:ext uri="{FF2B5EF4-FFF2-40B4-BE49-F238E27FC236}">
                <a16:creationId xmlns:a16="http://schemas.microsoft.com/office/drawing/2014/main" id="{D1BFFEE4-4235-C742-BEC9-49F53F81B5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7178" y="3814762"/>
            <a:ext cx="2372618" cy="18564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057920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3">
            <a:extLst>
              <a:ext uri="{FF2B5EF4-FFF2-40B4-BE49-F238E27FC236}">
                <a16:creationId xmlns:a16="http://schemas.microsoft.com/office/drawing/2014/main" id="{3D2D2C11-9E11-784F-A614-723D4ACA71DC}"/>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16</a:t>
            </a:fld>
            <a:endParaRPr lang="en-US" altLang="en-US" sz="788"/>
          </a:p>
        </p:txBody>
      </p:sp>
      <p:sp>
        <p:nvSpPr>
          <p:cNvPr id="14339" name="Text Box 2">
            <a:extLst>
              <a:ext uri="{FF2B5EF4-FFF2-40B4-BE49-F238E27FC236}">
                <a16:creationId xmlns:a16="http://schemas.microsoft.com/office/drawing/2014/main" id="{A114F385-A3E1-874D-ACEC-7952E1CBCB07}"/>
              </a:ext>
            </a:extLst>
          </p:cNvPr>
          <p:cNvSpPr txBox="1">
            <a:spLocks noChangeArrowheads="1"/>
          </p:cNvSpPr>
          <p:nvPr/>
        </p:nvSpPr>
        <p:spPr bwMode="auto">
          <a:xfrm>
            <a:off x="2943225" y="1200151"/>
            <a:ext cx="3128963" cy="5878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000" dirty="0"/>
              <a:t>Now simply go to the drive that has your data, highlight the data file and click Open.</a:t>
            </a:r>
          </a:p>
          <a:p>
            <a:pPr eaLnBrk="1" hangingPunct="1">
              <a:lnSpc>
                <a:spcPct val="70000"/>
              </a:lnSpc>
              <a:spcBef>
                <a:spcPct val="50000"/>
              </a:spcBef>
            </a:pPr>
            <a:endParaRPr lang="en-US" altLang="en-US" sz="1000" dirty="0"/>
          </a:p>
        </p:txBody>
      </p:sp>
      <p:sp>
        <p:nvSpPr>
          <p:cNvPr id="14340" name="Text Box 3">
            <a:extLst>
              <a:ext uri="{FF2B5EF4-FFF2-40B4-BE49-F238E27FC236}">
                <a16:creationId xmlns:a16="http://schemas.microsoft.com/office/drawing/2014/main" id="{E3466DD3-3F50-0943-9E99-BC5ACEE880AB}"/>
              </a:ext>
            </a:extLst>
          </p:cNvPr>
          <p:cNvSpPr txBox="1">
            <a:spLocks noChangeArrowheads="1"/>
          </p:cNvSpPr>
          <p:nvPr/>
        </p:nvSpPr>
        <p:spPr bwMode="auto">
          <a:xfrm>
            <a:off x="4829175" y="3814763"/>
            <a:ext cx="1371600"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endParaRPr lang="en-US" altLang="en-US" sz="675"/>
          </a:p>
        </p:txBody>
      </p:sp>
      <p:sp>
        <p:nvSpPr>
          <p:cNvPr id="14341" name="AutoShape 17">
            <a:extLst>
              <a:ext uri="{FF2B5EF4-FFF2-40B4-BE49-F238E27FC236}">
                <a16:creationId xmlns:a16="http://schemas.microsoft.com/office/drawing/2014/main" id="{B643BE39-401E-BE45-A905-37987B2CF1F8}"/>
              </a:ext>
            </a:extLst>
          </p:cNvPr>
          <p:cNvSpPr>
            <a:spLocks noChangeArrowheads="1"/>
          </p:cNvSpPr>
          <p:nvPr/>
        </p:nvSpPr>
        <p:spPr bwMode="auto">
          <a:xfrm>
            <a:off x="3886200" y="2486025"/>
            <a:ext cx="171450" cy="385763"/>
          </a:xfrm>
          <a:prstGeom prst="downArrow">
            <a:avLst>
              <a:gd name="adj1" fmla="val 50000"/>
              <a:gd name="adj2" fmla="val 5625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4342" name="Text Box 20">
            <a:extLst>
              <a:ext uri="{FF2B5EF4-FFF2-40B4-BE49-F238E27FC236}">
                <a16:creationId xmlns:a16="http://schemas.microsoft.com/office/drawing/2014/main" id="{F3651DEE-5F99-5D4C-9555-7E213EA128A6}"/>
              </a:ext>
            </a:extLst>
          </p:cNvPr>
          <p:cNvSpPr txBox="1">
            <a:spLocks noChangeArrowheads="1"/>
          </p:cNvSpPr>
          <p:nvPr/>
        </p:nvSpPr>
        <p:spPr bwMode="auto">
          <a:xfrm>
            <a:off x="3879056" y="2366369"/>
            <a:ext cx="300038" cy="1789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563" i="1"/>
              <a:t>(1)</a:t>
            </a:r>
          </a:p>
        </p:txBody>
      </p:sp>
      <p:sp>
        <p:nvSpPr>
          <p:cNvPr id="14343" name="Text Box 23">
            <a:extLst>
              <a:ext uri="{FF2B5EF4-FFF2-40B4-BE49-F238E27FC236}">
                <a16:creationId xmlns:a16="http://schemas.microsoft.com/office/drawing/2014/main" id="{C08F8511-6F9F-454B-BE96-5FD6904F4B96}"/>
              </a:ext>
            </a:extLst>
          </p:cNvPr>
          <p:cNvSpPr txBox="1">
            <a:spLocks noChangeArrowheads="1"/>
          </p:cNvSpPr>
          <p:nvPr/>
        </p:nvSpPr>
        <p:spPr bwMode="auto">
          <a:xfrm>
            <a:off x="2123728" y="4071937"/>
            <a:ext cx="5400600"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000" dirty="0"/>
              <a:t>At this point, you are free to add new variables, remove old variables, change existing data, or add new cases.</a:t>
            </a:r>
          </a:p>
          <a:p>
            <a:pPr eaLnBrk="1" hangingPunct="1">
              <a:spcBef>
                <a:spcPct val="50000"/>
              </a:spcBef>
            </a:pPr>
            <a:r>
              <a:rPr lang="en-US" altLang="en-US" sz="1000" dirty="0"/>
              <a:t>When you are finished, you can save your data as a new file (i.e. new name) by using Save As, or simply overwrite your existing file by using the Save function.</a:t>
            </a:r>
          </a:p>
          <a:p>
            <a:pPr eaLnBrk="1" hangingPunct="1">
              <a:spcBef>
                <a:spcPct val="50000"/>
              </a:spcBef>
            </a:pPr>
            <a:r>
              <a:rPr lang="en-US" altLang="en-US" sz="1000" i="1" dirty="0"/>
              <a:t>**A word of warning regarding the Save function.  If you use Save, you automatically overwrite anything you had in the file before the changes.  Ask yourself first if this is what you really want.  There are times when people have accidentally hit the save button on the toolbar and overwritten information they did not want to lose.  Its always a safe bet to go to File and use Save As.</a:t>
            </a:r>
          </a:p>
        </p:txBody>
      </p:sp>
      <p:pic>
        <p:nvPicPr>
          <p:cNvPr id="14344" name="Picture 14">
            <a:extLst>
              <a:ext uri="{FF2B5EF4-FFF2-40B4-BE49-F238E27FC236}">
                <a16:creationId xmlns:a16="http://schemas.microsoft.com/office/drawing/2014/main" id="{5848DFD8-AB69-A647-A20E-41C93D6F33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787724"/>
            <a:ext cx="5040560" cy="20154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95515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3">
            <a:extLst>
              <a:ext uri="{FF2B5EF4-FFF2-40B4-BE49-F238E27FC236}">
                <a16:creationId xmlns:a16="http://schemas.microsoft.com/office/drawing/2014/main" id="{282D9178-295D-6047-AAE5-12EF25AE7D30}"/>
              </a:ext>
            </a:extLst>
          </p:cNvPr>
          <p:cNvSpPr>
            <a:spLocks noGrp="1"/>
          </p:cNvSpPr>
          <p:nvPr>
            <p:ph type="sldNum" sz="quarter" idx="12"/>
          </p:nvPr>
        </p:nvSpPr>
        <p:spPr bwMode="auto">
          <a:xfrm>
            <a:off x="4829175" y="7962900"/>
            <a:ext cx="1071563" cy="45720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defPPr>
              <a:defRPr lang="en-US"/>
            </a:defPPr>
            <a:lvl1pPr algn="r" rtl="0" fontAlgn="base">
              <a:spcBef>
                <a:spcPct val="0"/>
              </a:spcBef>
              <a:spcAft>
                <a:spcPct val="0"/>
              </a:spcAft>
              <a:defRPr sz="1050" kern="1200">
                <a:solidFill>
                  <a:schemeClr val="tx1"/>
                </a:solidFill>
                <a:latin typeface="Times New Roman" panose="02020603050405020304" pitchFamily="18" charset="0"/>
                <a:ea typeface="+mn-ea"/>
                <a:cs typeface="+mn-cs"/>
              </a:defRPr>
            </a:lvl1pPr>
            <a:lvl2pPr marL="342900" algn="l" rtl="0" fontAlgn="base">
              <a:spcBef>
                <a:spcPct val="0"/>
              </a:spcBef>
              <a:spcAft>
                <a:spcPct val="0"/>
              </a:spcAft>
              <a:defRPr sz="1800" kern="1200">
                <a:solidFill>
                  <a:schemeClr val="tx1"/>
                </a:solidFill>
                <a:latin typeface="Times New Roman" panose="02020603050405020304" pitchFamily="18" charset="0"/>
                <a:ea typeface="+mn-ea"/>
                <a:cs typeface="+mn-cs"/>
              </a:defRPr>
            </a:lvl2pPr>
            <a:lvl3pPr marL="685800" algn="l" rtl="0" fontAlgn="base">
              <a:spcBef>
                <a:spcPct val="0"/>
              </a:spcBef>
              <a:spcAft>
                <a:spcPct val="0"/>
              </a:spcAft>
              <a:defRPr sz="1800" kern="1200">
                <a:solidFill>
                  <a:schemeClr val="tx1"/>
                </a:solidFill>
                <a:latin typeface="Times New Roman" panose="02020603050405020304" pitchFamily="18" charset="0"/>
                <a:ea typeface="+mn-ea"/>
                <a:cs typeface="+mn-cs"/>
              </a:defRPr>
            </a:lvl3pPr>
            <a:lvl4pPr marL="1028700" algn="l" rtl="0" fontAlgn="base">
              <a:spcBef>
                <a:spcPct val="0"/>
              </a:spcBef>
              <a:spcAft>
                <a:spcPct val="0"/>
              </a:spcAft>
              <a:defRPr sz="1800" kern="1200">
                <a:solidFill>
                  <a:schemeClr val="tx1"/>
                </a:solidFill>
                <a:latin typeface="Times New Roman" panose="02020603050405020304" pitchFamily="18" charset="0"/>
                <a:ea typeface="+mn-ea"/>
                <a:cs typeface="+mn-cs"/>
              </a:defRPr>
            </a:lvl4pPr>
            <a:lvl5pPr marL="1371600" algn="l" rtl="0" fontAlgn="base">
              <a:spcBef>
                <a:spcPct val="0"/>
              </a:spcBef>
              <a:spcAft>
                <a:spcPct val="0"/>
              </a:spcAft>
              <a:defRPr sz="1800" kern="1200">
                <a:solidFill>
                  <a:schemeClr val="tx1"/>
                </a:solidFill>
                <a:latin typeface="Times New Roman" panose="02020603050405020304" pitchFamily="18" charset="0"/>
                <a:ea typeface="+mn-ea"/>
                <a:cs typeface="+mn-cs"/>
              </a:defRPr>
            </a:lvl5pPr>
            <a:lvl6pPr marL="1714500" algn="l" defTabSz="685800" rtl="0" eaLnBrk="1" latinLnBrk="0" hangingPunct="1">
              <a:defRPr sz="1800" kern="1200">
                <a:solidFill>
                  <a:schemeClr val="tx1"/>
                </a:solidFill>
                <a:latin typeface="Times New Roman" panose="02020603050405020304" pitchFamily="18" charset="0"/>
                <a:ea typeface="+mn-ea"/>
                <a:cs typeface="+mn-cs"/>
              </a:defRPr>
            </a:lvl6pPr>
            <a:lvl7pPr marL="2057400" algn="l" defTabSz="685800" rtl="0" eaLnBrk="1" latinLnBrk="0" hangingPunct="1">
              <a:defRPr sz="1800" kern="1200">
                <a:solidFill>
                  <a:schemeClr val="tx1"/>
                </a:solidFill>
                <a:latin typeface="Times New Roman" panose="02020603050405020304" pitchFamily="18" charset="0"/>
                <a:ea typeface="+mn-ea"/>
                <a:cs typeface="+mn-cs"/>
              </a:defRPr>
            </a:lvl7pPr>
            <a:lvl8pPr marL="2400300" algn="l" defTabSz="685800" rtl="0" eaLnBrk="1" latinLnBrk="0" hangingPunct="1">
              <a:defRPr sz="1800" kern="1200">
                <a:solidFill>
                  <a:schemeClr val="tx1"/>
                </a:solidFill>
                <a:latin typeface="Times New Roman" panose="02020603050405020304" pitchFamily="18" charset="0"/>
                <a:ea typeface="+mn-ea"/>
                <a:cs typeface="+mn-cs"/>
              </a:defRPr>
            </a:lvl8pPr>
            <a:lvl9pPr marL="2743200" algn="l" defTabSz="685800" rtl="0" eaLnBrk="1" latinLnBrk="0" hangingPunct="1">
              <a:defRPr sz="1800" kern="1200">
                <a:solidFill>
                  <a:schemeClr val="tx1"/>
                </a:solidFill>
                <a:latin typeface="Times New Roman" panose="02020603050405020304" pitchFamily="18" charset="0"/>
                <a:ea typeface="+mn-ea"/>
                <a:cs typeface="+mn-cs"/>
              </a:defRPr>
            </a:lvl9pPr>
          </a:lstStyle>
          <a:p>
            <a:pPr eaLnBrk="1" hangingPunct="1"/>
            <a:fld id="{EEC790F9-6DA3-974C-8B80-E56882668B70}" type="slidenum">
              <a:rPr lang="en-US" altLang="en-US" smtClean="0"/>
              <a:pPr eaLnBrk="1" hangingPunct="1"/>
              <a:t>17</a:t>
            </a:fld>
            <a:endParaRPr lang="en-US" altLang="en-US" sz="788"/>
          </a:p>
        </p:txBody>
      </p:sp>
      <p:sp>
        <p:nvSpPr>
          <p:cNvPr id="19458" name="Text Box 2">
            <a:extLst>
              <a:ext uri="{FF2B5EF4-FFF2-40B4-BE49-F238E27FC236}">
                <a16:creationId xmlns:a16="http://schemas.microsoft.com/office/drawing/2014/main" id="{9B067253-5340-D843-AEAA-ED3AE44A4C67}"/>
              </a:ext>
            </a:extLst>
          </p:cNvPr>
          <p:cNvSpPr txBox="1">
            <a:spLocks noChangeArrowheads="1"/>
          </p:cNvSpPr>
          <p:nvPr/>
        </p:nvSpPr>
        <p:spPr bwMode="auto">
          <a:xfrm>
            <a:off x="827585" y="1200151"/>
            <a:ext cx="7200800" cy="2246769"/>
          </a:xfrm>
          <a:prstGeom prst="rect">
            <a:avLst/>
          </a:prstGeom>
          <a:noFill/>
          <a:ln w="9525">
            <a:noFill/>
            <a:miter lim="800000"/>
            <a:headEnd/>
            <a:tailEnd/>
          </a:ln>
          <a:effectLst/>
        </p:spPr>
        <p:txBody>
          <a:bodyPr wrap="square">
            <a:spAutoFit/>
          </a:bodyPr>
          <a:lstStyle/>
          <a:p>
            <a:pPr algn="ctr">
              <a:spcBef>
                <a:spcPct val="50000"/>
              </a:spcBef>
              <a:defRPr/>
            </a:pPr>
            <a:r>
              <a:rPr lang="en-US" sz="1000" b="1" i="1" dirty="0">
                <a:effectLst>
                  <a:outerShdw blurRad="38100" dist="38100" dir="2700000" algn="tl">
                    <a:srgbClr val="C0C0C0"/>
                  </a:outerShdw>
                </a:effectLst>
              </a:rPr>
              <a:t>Moving Existing Data</a:t>
            </a:r>
          </a:p>
          <a:p>
            <a:pPr>
              <a:spcBef>
                <a:spcPct val="50000"/>
              </a:spcBef>
              <a:defRPr/>
            </a:pPr>
            <a:endParaRPr lang="en-US" sz="1000" dirty="0"/>
          </a:p>
          <a:p>
            <a:pPr>
              <a:spcBef>
                <a:spcPct val="50000"/>
              </a:spcBef>
              <a:defRPr/>
            </a:pPr>
            <a:r>
              <a:rPr lang="en-US" sz="1000" b="1" dirty="0">
                <a:effectLst>
                  <a:outerShdw blurRad="38100" dist="38100" dir="2700000" algn="tl">
                    <a:srgbClr val="C0C0C0"/>
                  </a:outerShdw>
                </a:effectLst>
              </a:rPr>
              <a:t>Cutting and Pasting:</a:t>
            </a:r>
          </a:p>
          <a:p>
            <a:pPr>
              <a:spcBef>
                <a:spcPct val="50000"/>
              </a:spcBef>
              <a:defRPr/>
            </a:pPr>
            <a:r>
              <a:rPr lang="en-US" sz="1000" dirty="0"/>
              <a:t>You can move a variable, a case, or a data cell.</a:t>
            </a:r>
          </a:p>
          <a:p>
            <a:pPr>
              <a:spcBef>
                <a:spcPct val="50000"/>
              </a:spcBef>
              <a:defRPr/>
            </a:pPr>
            <a:r>
              <a:rPr lang="en-US" sz="1000" dirty="0"/>
              <a:t>To move a variable to the end of your current data, click on the variable name </a:t>
            </a:r>
            <a:r>
              <a:rPr lang="en-US" sz="1000" b="1" i="1" dirty="0"/>
              <a:t>(1)</a:t>
            </a:r>
            <a:r>
              <a:rPr lang="en-US" sz="1000" dirty="0"/>
              <a:t> across the top of the data set.  The column should turn dark.  Now click on cut (to completely remove) or copy (to make a copy).  Click on a new column at the end of your data set (it should turn dark) and click paste.  The new data should appear in that column.</a:t>
            </a:r>
          </a:p>
          <a:p>
            <a:pPr>
              <a:spcBef>
                <a:spcPct val="50000"/>
              </a:spcBef>
              <a:defRPr/>
            </a:pPr>
            <a:r>
              <a:rPr lang="en-US" sz="1000" dirty="0"/>
              <a:t>The same applies to moving a particular case to the end of your data set.  Click on the row you  want to move </a:t>
            </a:r>
            <a:r>
              <a:rPr lang="en-US" sz="1000" b="1" i="1" dirty="0"/>
              <a:t>(2)</a:t>
            </a:r>
            <a:r>
              <a:rPr lang="en-US" sz="1000" dirty="0"/>
              <a:t> (i.e. on the case number along the left edge of the data set), click cut or copy, click on a new row, then click paste.</a:t>
            </a:r>
          </a:p>
          <a:p>
            <a:pPr>
              <a:spcBef>
                <a:spcPct val="50000"/>
              </a:spcBef>
              <a:defRPr/>
            </a:pPr>
            <a:r>
              <a:rPr lang="en-US" sz="1000" dirty="0"/>
              <a:t>When moving an individual cell, click on the cell, click cut or copy, click on the new cell, then click paste.  Note, when you cut a cell, the data will be replaced with a “.” which indicates missing data.  </a:t>
            </a:r>
          </a:p>
        </p:txBody>
      </p:sp>
      <p:graphicFrame>
        <p:nvGraphicFramePr>
          <p:cNvPr id="15364" name="Object 12">
            <a:extLst>
              <a:ext uri="{FF2B5EF4-FFF2-40B4-BE49-F238E27FC236}">
                <a16:creationId xmlns:a16="http://schemas.microsoft.com/office/drawing/2014/main" id="{9485CD55-3F14-1844-A410-E49FD4E346E4}"/>
              </a:ext>
            </a:extLst>
          </p:cNvPr>
          <p:cNvGraphicFramePr>
            <a:graphicFrameLocks noChangeAspect="1"/>
          </p:cNvGraphicFramePr>
          <p:nvPr/>
        </p:nvGraphicFramePr>
        <p:xfrm>
          <a:off x="3457576" y="3986213"/>
          <a:ext cx="1875235" cy="1639491"/>
        </p:xfrm>
        <a:graphic>
          <a:graphicData uri="http://schemas.openxmlformats.org/presentationml/2006/ole">
            <mc:AlternateContent xmlns:mc="http://schemas.openxmlformats.org/markup-compatibility/2006">
              <mc:Choice xmlns:v="urn:schemas-microsoft-com:vml" Requires="v">
                <p:oleObj spid="_x0000_s111624" name="Bitmap Image" r:id="rId3" imgW="2679700" imgH="2343150" progId="Paint.Picture">
                  <p:embed/>
                </p:oleObj>
              </mc:Choice>
              <mc:Fallback>
                <p:oleObj name="Bitmap Image" r:id="rId3" imgW="2679700" imgH="2343150" progId="Paint.Picture">
                  <p:embed/>
                  <p:pic>
                    <p:nvPicPr>
                      <p:cNvPr id="15364" name="Object 12">
                        <a:extLst>
                          <a:ext uri="{FF2B5EF4-FFF2-40B4-BE49-F238E27FC236}">
                            <a16:creationId xmlns:a16="http://schemas.microsoft.com/office/drawing/2014/main" id="{9485CD55-3F14-1844-A410-E49FD4E346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57576" y="3986213"/>
                        <a:ext cx="1875235" cy="1639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5365" name="AutoShape 13">
            <a:extLst>
              <a:ext uri="{FF2B5EF4-FFF2-40B4-BE49-F238E27FC236}">
                <a16:creationId xmlns:a16="http://schemas.microsoft.com/office/drawing/2014/main" id="{737782A0-E882-3047-9F49-678F23E61720}"/>
              </a:ext>
            </a:extLst>
          </p:cNvPr>
          <p:cNvSpPr>
            <a:spLocks noChangeArrowheads="1"/>
          </p:cNvSpPr>
          <p:nvPr/>
        </p:nvSpPr>
        <p:spPr bwMode="auto">
          <a:xfrm>
            <a:off x="3843338" y="3686175"/>
            <a:ext cx="85725" cy="771525"/>
          </a:xfrm>
          <a:prstGeom prst="downArrow">
            <a:avLst>
              <a:gd name="adj1" fmla="val 50000"/>
              <a:gd name="adj2" fmla="val 2250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5366" name="AutoShape 14">
            <a:extLst>
              <a:ext uri="{FF2B5EF4-FFF2-40B4-BE49-F238E27FC236}">
                <a16:creationId xmlns:a16="http://schemas.microsoft.com/office/drawing/2014/main" id="{7873A146-C4CA-934C-900D-5DDB27EC43D7}"/>
              </a:ext>
            </a:extLst>
          </p:cNvPr>
          <p:cNvSpPr>
            <a:spLocks noChangeArrowheads="1"/>
          </p:cNvSpPr>
          <p:nvPr/>
        </p:nvSpPr>
        <p:spPr bwMode="auto">
          <a:xfrm>
            <a:off x="3114675" y="4586288"/>
            <a:ext cx="471488" cy="85725"/>
          </a:xfrm>
          <a:prstGeom prst="rightArrow">
            <a:avLst>
              <a:gd name="adj1" fmla="val 50000"/>
              <a:gd name="adj2" fmla="val 137500"/>
            </a:avLst>
          </a:prstGeom>
          <a:solidFill>
            <a:srgbClr val="DDDDDD"/>
          </a:solidFill>
          <a:ln w="9525">
            <a:solidFill>
              <a:schemeClr val="tx1"/>
            </a:solidFill>
            <a:miter lim="800000"/>
            <a:headEnd/>
            <a:tailEnd/>
          </a:ln>
        </p:spPr>
        <p:txBody>
          <a:bodyPr wrap="none" anchor="ct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350"/>
          </a:p>
        </p:txBody>
      </p:sp>
      <p:sp>
        <p:nvSpPr>
          <p:cNvPr id="15367" name="Text Box 15">
            <a:extLst>
              <a:ext uri="{FF2B5EF4-FFF2-40B4-BE49-F238E27FC236}">
                <a16:creationId xmlns:a16="http://schemas.microsoft.com/office/drawing/2014/main" id="{12679E93-C635-0C4E-8EFB-D974902E2F8E}"/>
              </a:ext>
            </a:extLst>
          </p:cNvPr>
          <p:cNvSpPr txBox="1">
            <a:spLocks noChangeArrowheads="1"/>
          </p:cNvSpPr>
          <p:nvPr/>
        </p:nvSpPr>
        <p:spPr bwMode="auto">
          <a:xfrm>
            <a:off x="3782616" y="3532585"/>
            <a:ext cx="300038" cy="1962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(1)</a:t>
            </a:r>
          </a:p>
        </p:txBody>
      </p:sp>
      <p:sp>
        <p:nvSpPr>
          <p:cNvPr id="15368" name="Text Box 16">
            <a:extLst>
              <a:ext uri="{FF2B5EF4-FFF2-40B4-BE49-F238E27FC236}">
                <a16:creationId xmlns:a16="http://schemas.microsoft.com/office/drawing/2014/main" id="{A6B9F5A4-1694-AC43-96FF-73B982522974}"/>
              </a:ext>
            </a:extLst>
          </p:cNvPr>
          <p:cNvSpPr txBox="1">
            <a:spLocks noChangeArrowheads="1"/>
          </p:cNvSpPr>
          <p:nvPr/>
        </p:nvSpPr>
        <p:spPr bwMode="auto">
          <a:xfrm>
            <a:off x="2925366" y="4542533"/>
            <a:ext cx="214313" cy="403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panose="02020603050405020304" pitchFamily="18" charset="0"/>
              </a:defRPr>
            </a:lvl1pPr>
            <a:lvl2pPr marL="742950" indent="-285750" eaLnBrk="0" hangingPunct="0">
              <a:defRPr sz="2400">
                <a:solidFill>
                  <a:schemeClr val="tx1"/>
                </a:solidFill>
                <a:latin typeface="Times New Roman" panose="02020603050405020304" pitchFamily="18" charset="0"/>
              </a:defRPr>
            </a:lvl2pPr>
            <a:lvl3pPr marL="1143000" indent="-228600" eaLnBrk="0" hangingPunct="0">
              <a:defRPr sz="2400">
                <a:solidFill>
                  <a:schemeClr val="tx1"/>
                </a:solidFill>
                <a:latin typeface="Times New Roman" panose="02020603050405020304" pitchFamily="18" charset="0"/>
              </a:defRPr>
            </a:lvl3pPr>
            <a:lvl4pPr marL="1600200" indent="-228600" eaLnBrk="0" hangingPunct="0">
              <a:defRPr sz="2400">
                <a:solidFill>
                  <a:schemeClr val="tx1"/>
                </a:solidFill>
                <a:latin typeface="Times New Roman" panose="02020603050405020304" pitchFamily="18" charset="0"/>
              </a:defRPr>
            </a:lvl4pPr>
            <a:lvl5pPr marL="2057400" indent="-228600" eaLnBrk="0" hangingPunct="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675" b="1" i="1"/>
              <a:t>(2)</a:t>
            </a:r>
          </a:p>
        </p:txBody>
      </p:sp>
    </p:spTree>
    <p:extLst>
      <p:ext uri="{BB962C8B-B14F-4D97-AF65-F5344CB8AC3E}">
        <p14:creationId xmlns:p14="http://schemas.microsoft.com/office/powerpoint/2010/main" val="2643899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0743B-AB35-0241-8FF9-F91D32867F1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9BC892E-EE2E-2349-8A09-2F69BFB66A15}"/>
              </a:ext>
            </a:extLst>
          </p:cNvPr>
          <p:cNvSpPr>
            <a:spLocks noGrp="1"/>
          </p:cNvSpPr>
          <p:nvPr>
            <p:ph idx="1"/>
          </p:nvPr>
        </p:nvSpPr>
        <p:spPr/>
        <p:txBody>
          <a:bodyPr/>
          <a:lstStyle/>
          <a:p>
            <a:r>
              <a:rPr lang="en-GB" dirty="0"/>
              <a:t>SPSS utilizes multiple types of windows, or screens, in its basic operations. Each window is associated with specific tasks and types of SPSS files. The windows include the Data Editor, Output Viewer, Syntax Editor, Pivot Table Editor, Chart Editor, and Text Output Editor. The following sections describe the basic purposes and functions of the three most common windows—the Data Editor, Output Viewer, and Syntax Editor—since these three windows are integral for most every action performed in the program. The other windows are relevant to more specific types of tasks.</a:t>
            </a:r>
            <a:endParaRPr lang="en-US" dirty="0"/>
          </a:p>
        </p:txBody>
      </p:sp>
      <p:sp>
        <p:nvSpPr>
          <p:cNvPr id="4" name="Date Placeholder 3">
            <a:extLst>
              <a:ext uri="{FF2B5EF4-FFF2-40B4-BE49-F238E27FC236}">
                <a16:creationId xmlns:a16="http://schemas.microsoft.com/office/drawing/2014/main" id="{A981235A-EBCD-354A-9165-BFC257EE2FC4}"/>
              </a:ext>
            </a:extLst>
          </p:cNvPr>
          <p:cNvSpPr>
            <a:spLocks noGrp="1"/>
          </p:cNvSpPr>
          <p:nvPr>
            <p:ph type="dt" sz="half" idx="10"/>
          </p:nvPr>
        </p:nvSpPr>
        <p:spPr/>
        <p:txBody>
          <a:bodyPr/>
          <a:lstStyle/>
          <a:p>
            <a:pPr>
              <a:defRPr/>
            </a:pPr>
            <a:fld id="{2303D31F-598B-47EE-BA37-93F097A3D676}" type="datetime1">
              <a:rPr lang="en-GB" altLang="en-US" smtClean="0"/>
              <a:pPr>
                <a:defRPr/>
              </a:pPr>
              <a:t>06/10/2020</a:t>
            </a:fld>
            <a:endParaRPr lang="en-GB" altLang="en-US"/>
          </a:p>
        </p:txBody>
      </p:sp>
      <p:sp>
        <p:nvSpPr>
          <p:cNvPr id="5" name="Slide Number Placeholder 4">
            <a:extLst>
              <a:ext uri="{FF2B5EF4-FFF2-40B4-BE49-F238E27FC236}">
                <a16:creationId xmlns:a16="http://schemas.microsoft.com/office/drawing/2014/main" id="{7B1170FE-0C5B-8643-9C73-B14E74172E0A}"/>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095743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28B6-E311-CE4F-B550-434D92203D0B}"/>
              </a:ext>
            </a:extLst>
          </p:cNvPr>
          <p:cNvSpPr>
            <a:spLocks noGrp="1"/>
          </p:cNvSpPr>
          <p:nvPr>
            <p:ph type="title"/>
          </p:nvPr>
        </p:nvSpPr>
        <p:spPr>
          <a:xfrm>
            <a:off x="457200" y="274638"/>
            <a:ext cx="8229600" cy="1143000"/>
          </a:xfrm>
        </p:spPr>
        <p:txBody>
          <a:bodyPr wrap="square" anchor="ctr">
            <a:normAutofit/>
          </a:bodyPr>
          <a:lstStyle/>
          <a:p>
            <a:r>
              <a:rPr lang="en-GB" cap="all" dirty="0"/>
              <a:t>DATA EDITOR</a:t>
            </a:r>
            <a:br>
              <a:rPr lang="en-GB" cap="all" dirty="0"/>
            </a:br>
            <a:endParaRPr lang="en-US" dirty="0"/>
          </a:p>
        </p:txBody>
      </p:sp>
      <p:sp>
        <p:nvSpPr>
          <p:cNvPr id="3" name="Content Placeholder 2">
            <a:extLst>
              <a:ext uri="{FF2B5EF4-FFF2-40B4-BE49-F238E27FC236}">
                <a16:creationId xmlns:a16="http://schemas.microsoft.com/office/drawing/2014/main" id="{A39DDF2F-A7B1-344B-83EB-BC68A6E19654}"/>
              </a:ext>
            </a:extLst>
          </p:cNvPr>
          <p:cNvSpPr>
            <a:spLocks noGrp="1"/>
          </p:cNvSpPr>
          <p:nvPr>
            <p:ph sz="half" idx="1"/>
          </p:nvPr>
        </p:nvSpPr>
        <p:spPr>
          <a:xfrm>
            <a:off x="107504" y="1600201"/>
            <a:ext cx="4038600" cy="3989040"/>
          </a:xfrm>
        </p:spPr>
        <p:txBody>
          <a:bodyPr wrap="square" anchor="t">
            <a:normAutofit/>
          </a:bodyPr>
          <a:lstStyle/>
          <a:p>
            <a:pPr>
              <a:lnSpc>
                <a:spcPct val="90000"/>
              </a:lnSpc>
            </a:pPr>
            <a:r>
              <a:rPr lang="en-GB" sz="1500" dirty="0"/>
              <a:t>The Data Editor window is the default window and opens when SPSS starts. This window displays the content of any open data files and provides drop-down menus that allow you to modify and </a:t>
            </a:r>
            <a:r>
              <a:rPr lang="en-GB" sz="1500" dirty="0" err="1"/>
              <a:t>analyze</a:t>
            </a:r>
            <a:r>
              <a:rPr lang="en-GB" sz="1500" dirty="0"/>
              <a:t> data. The data are displayed in a spreadsheet format where columns represent variables and rows represent cases. The spreadsheet format includes two tabs at the bottom </a:t>
            </a:r>
            <a:r>
              <a:rPr lang="en-GB" sz="1500" dirty="0" err="1"/>
              <a:t>labeled</a:t>
            </a:r>
            <a:r>
              <a:rPr lang="en-GB" sz="1500" dirty="0"/>
              <a:t> </a:t>
            </a:r>
            <a:r>
              <a:rPr lang="en-GB" sz="1500" b="1" dirty="0"/>
              <a:t>Data View</a:t>
            </a:r>
            <a:r>
              <a:rPr lang="en-GB" sz="1500" dirty="0"/>
              <a:t> and </a:t>
            </a:r>
            <a:r>
              <a:rPr lang="en-GB" sz="1500" b="1" dirty="0"/>
              <a:t>Variable View</a:t>
            </a:r>
            <a:r>
              <a:rPr lang="en-GB" sz="1500" dirty="0"/>
              <a:t>. The</a:t>
            </a:r>
            <a:r>
              <a:rPr lang="en-GB" sz="1500" b="1" dirty="0"/>
              <a:t> Data View</a:t>
            </a:r>
            <a:r>
              <a:rPr lang="en-GB" sz="1500" dirty="0"/>
              <a:t> tab displays the open data set: variables appear in columns, and cases appear in rows. The </a:t>
            </a:r>
            <a:r>
              <a:rPr lang="en-GB" sz="1500" b="1" dirty="0"/>
              <a:t>Variable View</a:t>
            </a:r>
            <a:r>
              <a:rPr lang="en-GB" sz="1500" dirty="0"/>
              <a:t> tab displays information about variables in the open data (but not the data themselves), such as variable names, types, and labels, etc. The tab that is currently displayed will be yellow in </a:t>
            </a:r>
            <a:r>
              <a:rPr lang="en-GB" sz="1500" dirty="0" err="1"/>
              <a:t>color</a:t>
            </a:r>
            <a:r>
              <a:rPr lang="en-GB" sz="1500" dirty="0"/>
              <a:t>.</a:t>
            </a:r>
          </a:p>
          <a:p>
            <a:pPr>
              <a:lnSpc>
                <a:spcPct val="90000"/>
              </a:lnSpc>
            </a:pPr>
            <a:endParaRPr lang="en-US" sz="1500" dirty="0"/>
          </a:p>
        </p:txBody>
      </p:sp>
      <p:pic>
        <p:nvPicPr>
          <p:cNvPr id="112642" name="Picture 2" descr="Data Editor window with Data View tab active (SPSS Statistics version 24). The appearance is very similar to spreadsheet applications like Microsoft Excel.">
            <a:extLst>
              <a:ext uri="{FF2B5EF4-FFF2-40B4-BE49-F238E27FC236}">
                <a16:creationId xmlns:a16="http://schemas.microsoft.com/office/drawing/2014/main" id="{3E690799-31F6-AB49-9015-4337E28CFBC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55976" y="2569011"/>
            <a:ext cx="4038600" cy="205142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A85F1A2F-D3C2-9647-BB42-F0C75996ACA8}"/>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06/10/2020</a:t>
            </a:fld>
            <a:endParaRPr lang="en-GB" altLang="en-US"/>
          </a:p>
        </p:txBody>
      </p:sp>
      <p:sp>
        <p:nvSpPr>
          <p:cNvPr id="5" name="Slide Number Placeholder 4">
            <a:extLst>
              <a:ext uri="{FF2B5EF4-FFF2-40B4-BE49-F238E27FC236}">
                <a16:creationId xmlns:a16="http://schemas.microsoft.com/office/drawing/2014/main" id="{2CECD67A-B7D9-9A43-993A-8AC6A8F54A29}"/>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8583230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CE1D5-ABC1-E848-9F80-A47F37C82EA0}"/>
              </a:ext>
            </a:extLst>
          </p:cNvPr>
          <p:cNvSpPr>
            <a:spLocks noGrp="1"/>
          </p:cNvSpPr>
          <p:nvPr>
            <p:ph type="title"/>
          </p:nvPr>
        </p:nvSpPr>
        <p:spPr>
          <a:xfrm>
            <a:off x="457200" y="274638"/>
            <a:ext cx="8229600" cy="1143000"/>
          </a:xfrm>
        </p:spPr>
        <p:txBody>
          <a:bodyPr wrap="square" anchor="ctr">
            <a:normAutofit/>
          </a:bodyPr>
          <a:lstStyle/>
          <a:p>
            <a:r>
              <a:rPr lang="en-GB" cap="all" dirty="0"/>
              <a:t>OUTPUT VIEWER</a:t>
            </a:r>
            <a:br>
              <a:rPr lang="en-GB" cap="all" dirty="0"/>
            </a:br>
            <a:endParaRPr lang="en-US" dirty="0"/>
          </a:p>
        </p:txBody>
      </p:sp>
      <p:sp>
        <p:nvSpPr>
          <p:cNvPr id="3" name="Content Placeholder 2">
            <a:extLst>
              <a:ext uri="{FF2B5EF4-FFF2-40B4-BE49-F238E27FC236}">
                <a16:creationId xmlns:a16="http://schemas.microsoft.com/office/drawing/2014/main" id="{6E141157-C6F3-B94E-95EA-134CA14CD533}"/>
              </a:ext>
            </a:extLst>
          </p:cNvPr>
          <p:cNvSpPr>
            <a:spLocks noGrp="1"/>
          </p:cNvSpPr>
          <p:nvPr>
            <p:ph sz="half" idx="1"/>
          </p:nvPr>
        </p:nvSpPr>
        <p:spPr>
          <a:xfrm>
            <a:off x="92968" y="1586696"/>
            <a:ext cx="4038600" cy="3989040"/>
          </a:xfrm>
        </p:spPr>
        <p:txBody>
          <a:bodyPr wrap="square" anchor="t">
            <a:normAutofit/>
          </a:bodyPr>
          <a:lstStyle/>
          <a:p>
            <a:pPr>
              <a:lnSpc>
                <a:spcPct val="90000"/>
              </a:lnSpc>
            </a:pPr>
            <a:r>
              <a:rPr lang="en-GB" sz="1600" dirty="0"/>
              <a:t>When you perform any command in SPSS, the Output Viewer window opens automatically and displays a log of the actions taken and the associated output. Primarily, the Output Viewer is where the results of statistical analysis are shown, but any command invoked through the drop-down menus or syntax will be printed to the Output Viewer. </a:t>
            </a:r>
          </a:p>
          <a:p>
            <a:pPr>
              <a:lnSpc>
                <a:spcPct val="90000"/>
              </a:lnSpc>
            </a:pPr>
            <a:r>
              <a:rPr lang="en-GB" sz="1600" dirty="0"/>
              <a:t>This includes opening, closing, or saving a data file. If an Output Viewer window is not open when a command is run, a new Output Viewer window will automatically be created.</a:t>
            </a:r>
          </a:p>
          <a:p>
            <a:pPr>
              <a:lnSpc>
                <a:spcPct val="90000"/>
              </a:lnSpc>
            </a:pPr>
            <a:endParaRPr lang="en-GB" sz="1600" dirty="0"/>
          </a:p>
          <a:p>
            <a:pPr>
              <a:lnSpc>
                <a:spcPct val="90000"/>
              </a:lnSpc>
            </a:pPr>
            <a:endParaRPr lang="en-US" sz="1600" dirty="0"/>
          </a:p>
        </p:txBody>
      </p:sp>
      <p:pic>
        <p:nvPicPr>
          <p:cNvPr id="113666" name="Picture 2" descr="Output Viewer window (SPSS Statistics version 24). The left panel shows an outline of the commands and output that have been executed. The right panel contains the tables and syntax.">
            <a:extLst>
              <a:ext uri="{FF2B5EF4-FFF2-40B4-BE49-F238E27FC236}">
                <a16:creationId xmlns:a16="http://schemas.microsoft.com/office/drawing/2014/main" id="{37582953-FD5D-CD45-89D0-0E248DF385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283968" y="2924944"/>
            <a:ext cx="4038600" cy="131254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9849F176-DAB1-3D46-8111-4BF013FE07B2}"/>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06/10/2020</a:t>
            </a:fld>
            <a:endParaRPr lang="en-GB" altLang="en-US"/>
          </a:p>
        </p:txBody>
      </p:sp>
      <p:sp>
        <p:nvSpPr>
          <p:cNvPr id="5" name="Slide Number Placeholder 4">
            <a:extLst>
              <a:ext uri="{FF2B5EF4-FFF2-40B4-BE49-F238E27FC236}">
                <a16:creationId xmlns:a16="http://schemas.microsoft.com/office/drawing/2014/main" id="{DBA6D4E7-E4EC-5940-9428-DA1FC60C11EC}"/>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41341311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894FAB-4EE7-6246-8284-B5E2CBB72B9A}"/>
              </a:ext>
            </a:extLst>
          </p:cNvPr>
          <p:cNvSpPr>
            <a:spLocks noGrp="1"/>
          </p:cNvSpPr>
          <p:nvPr>
            <p:ph idx="1"/>
          </p:nvPr>
        </p:nvSpPr>
        <p:spPr/>
        <p:txBody>
          <a:bodyPr/>
          <a:lstStyle/>
          <a:p>
            <a:r>
              <a:rPr lang="en-GB" dirty="0"/>
              <a:t>The Output Viewer window is divided into two sections, or frames. The left frame contains an outline of the content in the Output Viewer. This outline is especially useful when you have run many SPSS commands and need to locate a particular section of output easily. The right frame contains the actual output. Clicking on an item in the left frame will jump to that content in the right frame. Items that have been selected in the right frame are indicated by a red arrow and a box drawn around the content.</a:t>
            </a:r>
          </a:p>
          <a:p>
            <a:br>
              <a:rPr lang="en-GB" dirty="0"/>
            </a:br>
            <a:endParaRPr lang="en-US" dirty="0"/>
          </a:p>
        </p:txBody>
      </p:sp>
      <p:sp>
        <p:nvSpPr>
          <p:cNvPr id="4" name="Date Placeholder 3">
            <a:extLst>
              <a:ext uri="{FF2B5EF4-FFF2-40B4-BE49-F238E27FC236}">
                <a16:creationId xmlns:a16="http://schemas.microsoft.com/office/drawing/2014/main" id="{0C42C3A1-D8C7-4848-BC60-88AFB31372E8}"/>
              </a:ext>
            </a:extLst>
          </p:cNvPr>
          <p:cNvSpPr>
            <a:spLocks noGrp="1"/>
          </p:cNvSpPr>
          <p:nvPr>
            <p:ph type="dt" sz="half" idx="10"/>
          </p:nvPr>
        </p:nvSpPr>
        <p:spPr/>
        <p:txBody>
          <a:bodyPr/>
          <a:lstStyle/>
          <a:p>
            <a:pPr>
              <a:defRPr/>
            </a:pPr>
            <a:fld id="{2303D31F-598B-47EE-BA37-93F097A3D676}" type="datetime1">
              <a:rPr lang="en-GB" altLang="en-US" smtClean="0"/>
              <a:pPr>
                <a:defRPr/>
              </a:pPr>
              <a:t>06/10/2020</a:t>
            </a:fld>
            <a:endParaRPr lang="en-GB" altLang="en-US"/>
          </a:p>
        </p:txBody>
      </p:sp>
      <p:sp>
        <p:nvSpPr>
          <p:cNvPr id="5" name="Slide Number Placeholder 4">
            <a:extLst>
              <a:ext uri="{FF2B5EF4-FFF2-40B4-BE49-F238E27FC236}">
                <a16:creationId xmlns:a16="http://schemas.microsoft.com/office/drawing/2014/main" id="{C5C6AF0A-33CB-4149-B22B-04F6310E243B}"/>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161273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68D5-9AFE-7A49-9F8E-03745B496F8A}"/>
              </a:ext>
            </a:extLst>
          </p:cNvPr>
          <p:cNvSpPr>
            <a:spLocks noGrp="1"/>
          </p:cNvSpPr>
          <p:nvPr>
            <p:ph type="title"/>
          </p:nvPr>
        </p:nvSpPr>
        <p:spPr>
          <a:xfrm>
            <a:off x="457200" y="274638"/>
            <a:ext cx="8229600" cy="1143000"/>
          </a:xfrm>
        </p:spPr>
        <p:txBody>
          <a:bodyPr wrap="square" anchor="ctr">
            <a:normAutofit/>
          </a:bodyPr>
          <a:lstStyle/>
          <a:p>
            <a:r>
              <a:rPr lang="en-GB" cap="all" dirty="0"/>
              <a:t>SYNTAX EDITOR</a:t>
            </a:r>
            <a:br>
              <a:rPr lang="en-GB" cap="all" dirty="0"/>
            </a:br>
            <a:endParaRPr lang="en-US" dirty="0"/>
          </a:p>
        </p:txBody>
      </p:sp>
      <p:sp>
        <p:nvSpPr>
          <p:cNvPr id="3" name="Content Placeholder 2">
            <a:extLst>
              <a:ext uri="{FF2B5EF4-FFF2-40B4-BE49-F238E27FC236}">
                <a16:creationId xmlns:a16="http://schemas.microsoft.com/office/drawing/2014/main" id="{EC629E8D-8E06-B14B-8F5D-A5D4288218C1}"/>
              </a:ext>
            </a:extLst>
          </p:cNvPr>
          <p:cNvSpPr>
            <a:spLocks noGrp="1"/>
          </p:cNvSpPr>
          <p:nvPr>
            <p:ph sz="half" idx="1"/>
          </p:nvPr>
        </p:nvSpPr>
        <p:spPr>
          <a:xfrm>
            <a:off x="-18768" y="1544978"/>
            <a:ext cx="4038600" cy="3989040"/>
          </a:xfrm>
        </p:spPr>
        <p:txBody>
          <a:bodyPr wrap="square" anchor="t">
            <a:normAutofit/>
          </a:bodyPr>
          <a:lstStyle/>
          <a:p>
            <a:r>
              <a:rPr lang="en-GB" dirty="0"/>
              <a:t>SPSS syntax is a programming language unique to SPSS that can be used as an alternative to the drop-down menus for data manipulation and statistical analyses. The Syntax Editor window is where users can write, debug,  and execute SPSS syntax. To open a new Syntax Editor window, click </a:t>
            </a:r>
            <a:r>
              <a:rPr lang="en-GB" b="1" dirty="0"/>
              <a:t>File &gt; New &gt; Syntax</a:t>
            </a:r>
            <a:r>
              <a:rPr lang="en-GB" dirty="0"/>
              <a:t>.</a:t>
            </a:r>
          </a:p>
          <a:p>
            <a:endParaRPr lang="en-US" dirty="0"/>
          </a:p>
        </p:txBody>
      </p:sp>
      <p:pic>
        <p:nvPicPr>
          <p:cNvPr id="114690" name="Picture 2" descr="Syntax Editor window (SPSS Statistics version 24).">
            <a:extLst>
              <a:ext uri="{FF2B5EF4-FFF2-40B4-BE49-F238E27FC236}">
                <a16:creationId xmlns:a16="http://schemas.microsoft.com/office/drawing/2014/main" id="{29CE0383-ECAC-A94D-BF03-7868B2DB41D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232" y="2852936"/>
            <a:ext cx="4038600" cy="137312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6A68B7A4-1995-5445-9B14-E556F96773E8}"/>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06/10/2020</a:t>
            </a:fld>
            <a:endParaRPr lang="en-GB" altLang="en-US"/>
          </a:p>
        </p:txBody>
      </p:sp>
      <p:sp>
        <p:nvSpPr>
          <p:cNvPr id="5" name="Slide Number Placeholder 4">
            <a:extLst>
              <a:ext uri="{FF2B5EF4-FFF2-40B4-BE49-F238E27FC236}">
                <a16:creationId xmlns:a16="http://schemas.microsoft.com/office/drawing/2014/main" id="{33802E65-CC08-9B4B-8196-20341BD13D87}"/>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1692578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8" name="Picture 6" descr="The Syntax Editor window will show an outline of the navigation based on what commands you use.">
            <a:extLst>
              <a:ext uri="{FF2B5EF4-FFF2-40B4-BE49-F238E27FC236}">
                <a16:creationId xmlns:a16="http://schemas.microsoft.com/office/drawing/2014/main" id="{E12DE539-FA99-A148-BBA0-4A4FE27FBE8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3171351"/>
            <a:ext cx="4038600" cy="8467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C16C06-51E8-B046-89B1-78074E723158}"/>
              </a:ext>
            </a:extLst>
          </p:cNvPr>
          <p:cNvSpPr>
            <a:spLocks noGrp="1"/>
          </p:cNvSpPr>
          <p:nvPr>
            <p:ph sz="half" idx="2"/>
          </p:nvPr>
        </p:nvSpPr>
        <p:spPr>
          <a:xfrm>
            <a:off x="4427984" y="1600201"/>
            <a:ext cx="4038600" cy="3989040"/>
          </a:xfrm>
        </p:spPr>
        <p:txBody>
          <a:bodyPr wrap="square" anchor="t">
            <a:normAutofit lnSpcReduction="10000"/>
          </a:bodyPr>
          <a:lstStyle/>
          <a:p>
            <a:pPr>
              <a:lnSpc>
                <a:spcPct val="90000"/>
              </a:lnSpc>
            </a:pPr>
            <a:r>
              <a:rPr lang="en-GB" sz="1800" dirty="0"/>
              <a:t>The right panel of the Syntax Editor window is where your syntax is entered. The left panel of the Syntax Editor window shows an outline of the commands in your syntax, and can be used to navigate within your code. You can jump to a specific part of your code by clicking on the command in the left panel. This feature is useful for showing the start and end points of a command, especially if the command is longer than one line.</a:t>
            </a:r>
          </a:p>
          <a:p>
            <a:pPr>
              <a:lnSpc>
                <a:spcPct val="90000"/>
              </a:lnSpc>
            </a:pPr>
            <a:r>
              <a:rPr lang="en-GB" dirty="0"/>
              <a:t>Syntax can be saved as an *.</a:t>
            </a:r>
            <a:r>
              <a:rPr lang="en-GB" dirty="0" err="1"/>
              <a:t>sps</a:t>
            </a:r>
            <a:r>
              <a:rPr lang="en-GB" dirty="0"/>
              <a:t> file by clicking </a:t>
            </a:r>
            <a:r>
              <a:rPr lang="en-GB" b="1" dirty="0"/>
              <a:t>File &gt; Save</a:t>
            </a:r>
            <a:r>
              <a:rPr lang="en-GB" dirty="0"/>
              <a:t> or </a:t>
            </a:r>
            <a:r>
              <a:rPr lang="en-GB" b="1" dirty="0"/>
              <a:t>File &gt; Save As</a:t>
            </a:r>
            <a:r>
              <a:rPr lang="en-GB" dirty="0"/>
              <a:t> within the Syntax Editor window</a:t>
            </a:r>
            <a:endParaRPr lang="en-GB" sz="1800" dirty="0"/>
          </a:p>
          <a:p>
            <a:pPr>
              <a:lnSpc>
                <a:spcPct val="90000"/>
              </a:lnSpc>
            </a:pPr>
            <a:endParaRPr lang="en-US" sz="1800" dirty="0"/>
          </a:p>
        </p:txBody>
      </p:sp>
      <p:sp>
        <p:nvSpPr>
          <p:cNvPr id="4" name="Date Placeholder 3">
            <a:extLst>
              <a:ext uri="{FF2B5EF4-FFF2-40B4-BE49-F238E27FC236}">
                <a16:creationId xmlns:a16="http://schemas.microsoft.com/office/drawing/2014/main" id="{352A1919-5F61-CC4C-BCE6-841ADFD82E5B}"/>
              </a:ext>
            </a:extLst>
          </p:cNvPr>
          <p:cNvSpPr>
            <a:spLocks noGrp="1"/>
          </p:cNvSpPr>
          <p:nvPr>
            <p:ph type="dt" sz="half" idx="10"/>
          </p:nvPr>
        </p:nvSpPr>
        <p:spPr>
          <a:xfrm>
            <a:off x="250825" y="6524627"/>
            <a:ext cx="971550" cy="219075"/>
          </a:xfrm>
        </p:spPr>
        <p:txBody>
          <a:bodyPr anchor="ctr">
            <a:normAutofit/>
          </a:bodyPr>
          <a:lstStyle/>
          <a:p>
            <a:pPr>
              <a:spcAft>
                <a:spcPts val="600"/>
              </a:spcAft>
              <a:defRPr/>
            </a:pPr>
            <a:fld id="{2303D31F-598B-47EE-BA37-93F097A3D676}" type="datetime1">
              <a:rPr lang="en-GB" altLang="en-US" smtClean="0"/>
              <a:pPr>
                <a:spcAft>
                  <a:spcPts val="600"/>
                </a:spcAft>
                <a:defRPr/>
              </a:pPr>
              <a:t>06/10/2020</a:t>
            </a:fld>
            <a:endParaRPr lang="en-GB" altLang="en-US"/>
          </a:p>
        </p:txBody>
      </p:sp>
      <p:sp>
        <p:nvSpPr>
          <p:cNvPr id="5" name="Slide Number Placeholder 4">
            <a:extLst>
              <a:ext uri="{FF2B5EF4-FFF2-40B4-BE49-F238E27FC236}">
                <a16:creationId xmlns:a16="http://schemas.microsoft.com/office/drawing/2014/main" id="{A23569DD-5D16-394E-8CAC-5124C1037AE7}"/>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23</a:t>
            </a:fld>
            <a:endParaRPr lang="en-GB" altLang="en-US"/>
          </a:p>
        </p:txBody>
      </p:sp>
    </p:spTree>
    <p:extLst>
      <p:ext uri="{BB962C8B-B14F-4D97-AF65-F5344CB8AC3E}">
        <p14:creationId xmlns:p14="http://schemas.microsoft.com/office/powerpoint/2010/main" val="277398059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2643</Words>
  <Application>Microsoft Macintosh PowerPoint</Application>
  <PresentationFormat>On-screen Show (4:3)</PresentationFormat>
  <Paragraphs>208</Paragraphs>
  <Slides>23</Slides>
  <Notes>1</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0" baseType="lpstr">
      <vt:lpstr>Arial</vt:lpstr>
      <vt:lpstr>Myriad Pro</vt:lpstr>
      <vt:lpstr>Symbol</vt:lpstr>
      <vt:lpstr>Times New Roman</vt:lpstr>
      <vt:lpstr>Verdana</vt:lpstr>
      <vt:lpstr>20140311PresentationUWTSDTemplate</vt:lpstr>
      <vt:lpstr>Bitmap Image</vt:lpstr>
      <vt:lpstr>SPSS</vt:lpstr>
      <vt:lpstr>Outline</vt:lpstr>
      <vt:lpstr>Learning Objectives</vt:lpstr>
      <vt:lpstr>PowerPoint Presentation</vt:lpstr>
      <vt:lpstr>SPSS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DATA EDITOR </vt:lpstr>
      <vt:lpstr>OUTPUT VIEWER </vt:lpstr>
      <vt:lpstr>PowerPoint Presentation</vt:lpstr>
      <vt:lpstr>SYNTAX EDITOR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SPSS</dc:title>
  <dc:creator>BMC Training</dc:creator>
  <cp:lastModifiedBy>BMC Training</cp:lastModifiedBy>
  <cp:revision>3</cp:revision>
  <dcterms:created xsi:type="dcterms:W3CDTF">2020-10-06T17:29:24Z</dcterms:created>
  <dcterms:modified xsi:type="dcterms:W3CDTF">2020-10-06T19:09:40Z</dcterms:modified>
</cp:coreProperties>
</file>