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10"/>
  </p:notesMasterIdLst>
  <p:sldIdLst>
    <p:sldId id="256" r:id="rId2"/>
    <p:sldId id="265" r:id="rId3"/>
    <p:sldId id="257" r:id="rId4"/>
    <p:sldId id="262" r:id="rId5"/>
    <p:sldId id="263" r:id="rId6"/>
    <p:sldId id="261" r:id="rId7"/>
    <p:sldId id="264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175" autoAdjust="0"/>
  </p:normalViewPr>
  <p:slideViewPr>
    <p:cSldViewPr snapToGrid="0">
      <p:cViewPr varScale="1">
        <p:scale>
          <a:sx n="80" d="100"/>
          <a:sy n="80" d="100"/>
        </p:scale>
        <p:origin x="17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386C63-2EE4-4D68-9CBB-7D832147CC59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038D82-666B-4CED-9516-FAC84C6C9D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01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695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023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34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91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330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38D82-666B-4CED-9516-FAC84C6C9D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517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0C0817-A112-4847-8014-A94B7D2A4EA3}" type="datetime1">
              <a:rPr lang="en-US" smtClean="0"/>
              <a:t>12/12/2019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480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12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12/12/2019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29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33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118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872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12/12/2019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965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405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12/12/2019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39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11477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6509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31724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39860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08575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713398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34F40B7-36AB-4376-BE14-EF7004D79BB9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8705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F87CAB8-DCAE-46A5-AADA-B3FAD11A54E0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70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FA2B21-3FCD-4721-B95C-427943F61125}" type="datetime1">
              <a:rPr lang="en-US" smtClean="0"/>
              <a:t>12/12/2019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133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vestopedia.com/terms/p.porter.asp" TargetMode="External"/><Relationship Id="rId3" Type="http://schemas.openxmlformats.org/officeDocument/2006/relationships/hyperlink" Target="https://www.amazon.jobs/en/principles" TargetMode="External"/><Relationship Id="rId7" Type="http://schemas.openxmlformats.org/officeDocument/2006/relationships/hyperlink" Target="https://www.businessnewsdaily.com/?4245-swot-analysis.html" TargetMode="External"/><Relationship Id="rId2" Type="http://schemas.openxmlformats.org/officeDocument/2006/relationships/hyperlink" Target="https://www.thebalancesmb.com/amazon-mission-statement-40685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rategicmanagementinsight.com/topics/strategic-management-planning.html" TargetMode="External"/><Relationship Id="rId5" Type="http://schemas.openxmlformats.org/officeDocument/2006/relationships/hyperlink" Target="https://www.investopedia.com/terms/s/strategic-management.asp" TargetMode="External"/><Relationship Id="rId4" Type="http://schemas.openxmlformats.org/officeDocument/2006/relationships/hyperlink" Target="https://searchio.techtarget.com/definition/strategic-mana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7F599-09D4-42A7-974F-7193ADC759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100" dirty="0">
                <a:solidFill>
                  <a:srgbClr val="EBEBEB"/>
                </a:solidFill>
              </a:rPr>
              <a:t>Amazon, Inc. Corporate Strategy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FD8CFD-0CA9-4528-9432-EB1B86CE6B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199" y="5722374"/>
            <a:ext cx="10407602" cy="48792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9428E9-A72B-4229-8214-9B5A247D66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12" r="6823" b="-1"/>
          <a:stretch/>
        </p:blipFill>
        <p:spPr>
          <a:xfrm>
            <a:off x="2719137" y="884860"/>
            <a:ext cx="6412561" cy="3969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978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502AE-3A8F-4FE8-98E9-423469EA7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Strategic Management?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FFD4C-0B5F-45E9-8ECE-E7CEF4EE4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Strategic Management is the continuing monitoring, planning, analysis and assessment of those that are required for an organisation to meet its goals and objectives(Rouse, 2019). </a:t>
            </a:r>
          </a:p>
          <a:p>
            <a:pPr marL="0" indent="0">
              <a:buNone/>
            </a:pPr>
            <a:r>
              <a:rPr lang="en-GB" dirty="0"/>
              <a:t>Strategic Management consists of setting objectives, examining the competitive environment, examining the internal organisation, assessing strategies and make certain that management rolls out said strategies across the company (Kenton, 2019)</a:t>
            </a:r>
          </a:p>
          <a:p>
            <a:pPr marL="0" indent="0">
              <a:buNone/>
            </a:pPr>
            <a:r>
              <a:rPr lang="en-GB" dirty="0"/>
              <a:t>Strategic management is the art and science of putting together, carrying out cross-functional decisions that allows an organisation to achieve its objectives (Jurevicius, 2013).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963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FFA58-9B6C-4442-8306-05F952E2C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chemeClr val="tx1"/>
                </a:solidFill>
              </a:rPr>
              <a:t>Overview of Amazon Inc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25624D-A639-4A9D-8109-C840A5C642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12" r="6823" b="-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Oval 18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07DC8-94D2-4E59-8080-357F01AE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Established in 1994</a:t>
            </a:r>
          </a:p>
          <a:p>
            <a:r>
              <a:rPr lang="en-GB" dirty="0">
                <a:solidFill>
                  <a:schemeClr val="tx1"/>
                </a:solidFill>
              </a:rPr>
              <a:t>Customer Centricity</a:t>
            </a:r>
          </a:p>
          <a:p>
            <a:r>
              <a:rPr lang="en-GB" dirty="0">
                <a:solidFill>
                  <a:schemeClr val="tx1"/>
                </a:solidFill>
              </a:rPr>
              <a:t>Ownership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3120805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61958-E314-460C-870B-BF50BCB93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Bowman’s Strategic Clock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7B5157-12A6-44B9-BC90-E200D027ABEE}"/>
              </a:ext>
            </a:extLst>
          </p:cNvPr>
          <p:cNvSpPr txBox="1"/>
          <p:nvPr/>
        </p:nvSpPr>
        <p:spPr>
          <a:xfrm>
            <a:off x="517358" y="2321653"/>
            <a:ext cx="308008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Bowman’s Strategic Clock is a model that was created by Cliff Bowman and David Faulkner which focuses on making companies aware of their market positions (Bowman &amp; Faulkner, 1997). This model highlights the characteristics on how a company can position its services and product offerings within the market based on these dimensions (Bhasin, 2019). 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98D69CF-2377-42C8-9503-8964540AF3D3}"/>
              </a:ext>
            </a:extLst>
          </p:cNvPr>
          <p:cNvSpPr/>
          <p:nvPr/>
        </p:nvSpPr>
        <p:spPr>
          <a:xfrm>
            <a:off x="5522495" y="2321653"/>
            <a:ext cx="5041232" cy="4283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A671CDD-0C9D-4B11-A4D8-EF21AA9C283E}"/>
              </a:ext>
            </a:extLst>
          </p:cNvPr>
          <p:cNvCxnSpPr>
            <a:cxnSpLocks/>
          </p:cNvCxnSpPr>
          <p:nvPr/>
        </p:nvCxnSpPr>
        <p:spPr>
          <a:xfrm>
            <a:off x="8043111" y="3308684"/>
            <a:ext cx="0" cy="220177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0F48128-7FCB-4746-89B2-D6BDAD99F6F7}"/>
              </a:ext>
            </a:extLst>
          </p:cNvPr>
          <p:cNvCxnSpPr>
            <a:cxnSpLocks/>
          </p:cNvCxnSpPr>
          <p:nvPr/>
        </p:nvCxnSpPr>
        <p:spPr>
          <a:xfrm flipH="1">
            <a:off x="7385136" y="3697879"/>
            <a:ext cx="1391149" cy="14655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2A66608-E30C-48BA-BB66-4754DDCA0A1D}"/>
              </a:ext>
            </a:extLst>
          </p:cNvPr>
          <p:cNvCxnSpPr>
            <a:cxnSpLocks/>
          </p:cNvCxnSpPr>
          <p:nvPr/>
        </p:nvCxnSpPr>
        <p:spPr>
          <a:xfrm flipH="1">
            <a:off x="6773779" y="4463495"/>
            <a:ext cx="2658980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6E1C977-C5C7-4408-8F18-3EF6F38ECB9B}"/>
              </a:ext>
            </a:extLst>
          </p:cNvPr>
          <p:cNvCxnSpPr>
            <a:cxnSpLocks/>
          </p:cNvCxnSpPr>
          <p:nvPr/>
        </p:nvCxnSpPr>
        <p:spPr>
          <a:xfrm>
            <a:off x="7300661" y="3729789"/>
            <a:ext cx="1484897" cy="14655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83285FC6-7907-43E1-977D-A2A3923C42CA}"/>
              </a:ext>
            </a:extLst>
          </p:cNvPr>
          <p:cNvSpPr txBox="1"/>
          <p:nvPr/>
        </p:nvSpPr>
        <p:spPr>
          <a:xfrm>
            <a:off x="7413216" y="2438360"/>
            <a:ext cx="12597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1B87B8-4986-4965-89DE-B27589CFFD31}"/>
              </a:ext>
            </a:extLst>
          </p:cNvPr>
          <p:cNvSpPr txBox="1"/>
          <p:nvPr/>
        </p:nvSpPr>
        <p:spPr>
          <a:xfrm>
            <a:off x="8897212" y="3112128"/>
            <a:ext cx="1259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Focused Differentiation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1742ED2-AE0C-4DBD-86A4-024F584415AF}"/>
              </a:ext>
            </a:extLst>
          </p:cNvPr>
          <p:cNvSpPr txBox="1"/>
          <p:nvPr/>
        </p:nvSpPr>
        <p:spPr>
          <a:xfrm>
            <a:off x="9382142" y="4324054"/>
            <a:ext cx="1259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Risky High Margins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F2BC1E3-08A4-4CFD-8A1F-8B148926C8C3}"/>
              </a:ext>
            </a:extLst>
          </p:cNvPr>
          <p:cNvSpPr txBox="1"/>
          <p:nvPr/>
        </p:nvSpPr>
        <p:spPr>
          <a:xfrm>
            <a:off x="8863762" y="5326195"/>
            <a:ext cx="1259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Monopoly Pricing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5958CC0-CEDE-41A6-B890-C4429C836C96}"/>
              </a:ext>
            </a:extLst>
          </p:cNvPr>
          <p:cNvSpPr txBox="1"/>
          <p:nvPr/>
        </p:nvSpPr>
        <p:spPr>
          <a:xfrm>
            <a:off x="7450817" y="6169332"/>
            <a:ext cx="12597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Loss of Market Share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E0BD1CC-48EC-4A6D-8C7E-17DBE8CBE029}"/>
              </a:ext>
            </a:extLst>
          </p:cNvPr>
          <p:cNvSpPr txBox="1"/>
          <p:nvPr/>
        </p:nvSpPr>
        <p:spPr>
          <a:xfrm>
            <a:off x="6208079" y="5349670"/>
            <a:ext cx="1259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Low Price &amp; Low Added Value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CF5516E-FEC3-4D7F-A5C8-0B097C3D3AD6}"/>
              </a:ext>
            </a:extLst>
          </p:cNvPr>
          <p:cNvSpPr txBox="1"/>
          <p:nvPr/>
        </p:nvSpPr>
        <p:spPr>
          <a:xfrm>
            <a:off x="5508981" y="4324053"/>
            <a:ext cx="12597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Low Price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1D2CF57-5707-4914-BB35-F4D68940A909}"/>
              </a:ext>
            </a:extLst>
          </p:cNvPr>
          <p:cNvSpPr txBox="1"/>
          <p:nvPr/>
        </p:nvSpPr>
        <p:spPr>
          <a:xfrm>
            <a:off x="6040875" y="3132279"/>
            <a:ext cx="12597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Hybrid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979BFB6-B4B4-4CF1-9665-FBBDDC69B7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874" y="3668075"/>
            <a:ext cx="699079" cy="461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8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8DEC4-2076-4324-A513-C7E148536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Five Forces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F723E6-DB18-442F-A3C1-1585D30279D8}"/>
              </a:ext>
            </a:extLst>
          </p:cNvPr>
          <p:cNvSpPr txBox="1"/>
          <p:nvPr/>
        </p:nvSpPr>
        <p:spPr>
          <a:xfrm>
            <a:off x="7170821" y="2461270"/>
            <a:ext cx="43634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Porter’s Five Forces is a model that was created by Michael Porter which is used to pinpoint and analyse 5 competitive forces that form and assists organisations with determining their strengths and weaknesses (Chappelow, 2019). This model is often used to analyse an organisations structure to establish a corporate strategy (Porter, 2008). 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E4C3D8E-7410-41D5-B046-83CF6263BECA}"/>
              </a:ext>
            </a:extLst>
          </p:cNvPr>
          <p:cNvSpPr/>
          <p:nvPr/>
        </p:nvSpPr>
        <p:spPr>
          <a:xfrm>
            <a:off x="2328109" y="3642369"/>
            <a:ext cx="2213811" cy="1461455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Rivalry Among Competitors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BC850D2-9C99-4F91-B9C9-825CF9B7383B}"/>
              </a:ext>
            </a:extLst>
          </p:cNvPr>
          <p:cNvSpPr/>
          <p:nvPr/>
        </p:nvSpPr>
        <p:spPr>
          <a:xfrm>
            <a:off x="136358" y="3937357"/>
            <a:ext cx="1979193" cy="871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Bargaining Power of Suppliers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ED8A1E-A048-468A-BF32-466084338DCF}"/>
              </a:ext>
            </a:extLst>
          </p:cNvPr>
          <p:cNvSpPr/>
          <p:nvPr/>
        </p:nvSpPr>
        <p:spPr>
          <a:xfrm>
            <a:off x="4744452" y="3937357"/>
            <a:ext cx="1979193" cy="871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Bargaining Power of Buyers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92EED9F-042C-4676-B46B-378752275378}"/>
              </a:ext>
            </a:extLst>
          </p:cNvPr>
          <p:cNvSpPr/>
          <p:nvPr/>
        </p:nvSpPr>
        <p:spPr>
          <a:xfrm>
            <a:off x="2445417" y="5323592"/>
            <a:ext cx="1979193" cy="871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Threats of Substitution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70D8DD9-5632-4807-81A9-EAC2D0DBFB5B}"/>
              </a:ext>
            </a:extLst>
          </p:cNvPr>
          <p:cNvSpPr/>
          <p:nvPr/>
        </p:nvSpPr>
        <p:spPr>
          <a:xfrm>
            <a:off x="2449424" y="2557523"/>
            <a:ext cx="1979193" cy="87147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Threats of New Entrants</a:t>
            </a:r>
          </a:p>
        </p:txBody>
      </p:sp>
    </p:spTree>
    <p:extLst>
      <p:ext uri="{BB962C8B-B14F-4D97-AF65-F5344CB8AC3E}">
        <p14:creationId xmlns:p14="http://schemas.microsoft.com/office/powerpoint/2010/main" val="3115890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D6FCC-C7EC-483E-B38E-AA5C3456C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of Amazon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D0CE88-6E56-4F39-B0D6-488E0F6762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4023772"/>
              </p:ext>
            </p:extLst>
          </p:nvPr>
        </p:nvGraphicFramePr>
        <p:xfrm>
          <a:off x="280737" y="2550695"/>
          <a:ext cx="7844590" cy="38501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22295">
                  <a:extLst>
                    <a:ext uri="{9D8B030D-6E8A-4147-A177-3AD203B41FA5}">
                      <a16:colId xmlns:a16="http://schemas.microsoft.com/office/drawing/2014/main" val="2452203069"/>
                    </a:ext>
                  </a:extLst>
                </a:gridCol>
                <a:gridCol w="3922295">
                  <a:extLst>
                    <a:ext uri="{9D8B030D-6E8A-4147-A177-3AD203B41FA5}">
                      <a16:colId xmlns:a16="http://schemas.microsoft.com/office/drawing/2014/main" val="4007665902"/>
                    </a:ext>
                  </a:extLst>
                </a:gridCol>
              </a:tblGrid>
              <a:tr h="2207429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Strengths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Strong financial performance 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Wide customer base 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Secure distribution channel network</a:t>
                      </a:r>
                      <a:endParaRPr lang="en-GB" sz="1100" dirty="0">
                        <a:effectLst/>
                      </a:endParaRPr>
                    </a:p>
                    <a:p>
                      <a:pPr marL="45339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Weaknesses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Limited penetration within developing markets 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Patent infringement problems affect confidence of stakeholders  </a:t>
                      </a:r>
                      <a:endParaRPr lang="en-GB" sz="1100" dirty="0">
                        <a:effectLst/>
                      </a:endParaRPr>
                    </a:p>
                    <a:p>
                      <a:pPr marL="45720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4949895"/>
                  </a:ext>
                </a:extLst>
              </a:tr>
              <a:tr h="1642677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Opportunities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Global Expansion 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Strategic acquisitions and agreements  </a:t>
                      </a:r>
                      <a:endParaRPr lang="en-GB" sz="1100" dirty="0">
                        <a:effectLst/>
                      </a:endParaRPr>
                    </a:p>
                    <a:p>
                      <a:pPr marL="228600"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Threats </a:t>
                      </a:r>
                      <a:endParaRPr lang="en-GB" sz="1600" b="1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Competitive environment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Price Wars </a:t>
                      </a:r>
                      <a:endParaRPr lang="en-GB" sz="1100" dirty="0">
                        <a:effectLst/>
                      </a:endParaRPr>
                    </a:p>
                    <a:p>
                      <a:pPr marL="342900" lvl="0" indent="-342900" algn="l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GB" sz="1200" dirty="0">
                          <a:effectLst/>
                        </a:rPr>
                        <a:t>Low entry barriers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9349362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F9684E0-9B3C-430D-B610-77E5625B4563}"/>
              </a:ext>
            </a:extLst>
          </p:cNvPr>
          <p:cNvSpPr txBox="1"/>
          <p:nvPr/>
        </p:nvSpPr>
        <p:spPr>
          <a:xfrm>
            <a:off x="8452525" y="2550695"/>
            <a:ext cx="34587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SWOT analysis is a model that puts together the strengths, weaknesses, opportunities and threats of a company. The core objective of a SWOT analysis is to generate a full understanding of the factors involved and to come to a successful decision (Schooley, 2019). </a:t>
            </a:r>
          </a:p>
        </p:txBody>
      </p:sp>
    </p:spTree>
    <p:extLst>
      <p:ext uri="{BB962C8B-B14F-4D97-AF65-F5344CB8AC3E}">
        <p14:creationId xmlns:p14="http://schemas.microsoft.com/office/powerpoint/2010/main" val="3204141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D916D-4335-4FB2-9E50-72E221DE5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Strategic Direction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0EE98-C3A3-4C61-91EC-02A2F744A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Improvement of Brand Image</a:t>
            </a:r>
          </a:p>
          <a:p>
            <a:r>
              <a:rPr lang="en-GB" dirty="0"/>
              <a:t>Optimisation of User Experience</a:t>
            </a:r>
          </a:p>
          <a:p>
            <a:r>
              <a:rPr lang="en-GB" dirty="0"/>
              <a:t>Company Growth </a:t>
            </a:r>
          </a:p>
          <a:p>
            <a:r>
              <a:rPr lang="en-GB" dirty="0"/>
              <a:t>Development of Partnerships</a:t>
            </a:r>
          </a:p>
        </p:txBody>
      </p:sp>
    </p:spTree>
    <p:extLst>
      <p:ext uri="{BB962C8B-B14F-4D97-AF65-F5344CB8AC3E}">
        <p14:creationId xmlns:p14="http://schemas.microsoft.com/office/powerpoint/2010/main" val="2286444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039F6-0340-4961-9EC0-3D21844EB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01FD9-1902-4D0E-ACDF-3D5C52941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>
                <a:cs typeface="Times New Roman" panose="02020603050405020304" pitchFamily="18" charset="0"/>
              </a:rPr>
              <a:t>Farfan</a:t>
            </a:r>
            <a:r>
              <a:rPr lang="en-GB" dirty="0">
                <a:cs typeface="Times New Roman" panose="02020603050405020304" pitchFamily="18" charset="0"/>
              </a:rPr>
              <a:t>, B. (2019, November 20). </a:t>
            </a:r>
            <a:r>
              <a:rPr lang="en-GB" i="1" dirty="0">
                <a:cs typeface="Times New Roman" panose="02020603050405020304" pitchFamily="18" charset="0"/>
              </a:rPr>
              <a:t>Amazon’s Mission Statement. </a:t>
            </a:r>
            <a:r>
              <a:rPr lang="en-GB" dirty="0">
                <a:cs typeface="Times New Roman" panose="02020603050405020304" pitchFamily="18" charset="0"/>
              </a:rPr>
              <a:t>Retrieved from The Balance Small Business: </a:t>
            </a:r>
            <a:r>
              <a:rPr lang="en-GB" dirty="0">
                <a:cs typeface="Times New Roman" panose="02020603050405020304" pitchFamily="18" charset="0"/>
                <a:hlinkClick r:id="rId2"/>
              </a:rPr>
              <a:t>https://www.thebalancesmb.com/amazon-mission-statement-4068548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Amazon. (2019). </a:t>
            </a:r>
            <a:r>
              <a:rPr lang="en-GB" i="1" dirty="0">
                <a:cs typeface="Times New Roman" panose="02020603050405020304" pitchFamily="18" charset="0"/>
              </a:rPr>
              <a:t>Leadership Principles. </a:t>
            </a:r>
            <a:r>
              <a:rPr lang="en-GB" dirty="0">
                <a:cs typeface="Times New Roman" panose="02020603050405020304" pitchFamily="18" charset="0"/>
              </a:rPr>
              <a:t>Retrieved from Amazon: </a:t>
            </a:r>
            <a:r>
              <a:rPr lang="en-GB" dirty="0">
                <a:cs typeface="Times New Roman" panose="02020603050405020304" pitchFamily="18" charset="0"/>
                <a:hlinkClick r:id="rId3"/>
              </a:rPr>
              <a:t>https://www.amazon.jobs/en/principles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Rouse, M. (2019, October). </a:t>
            </a:r>
            <a:r>
              <a:rPr lang="en-GB" i="1" dirty="0">
                <a:cs typeface="Times New Roman" panose="02020603050405020304" pitchFamily="18" charset="0"/>
              </a:rPr>
              <a:t>Strategic Management. </a:t>
            </a:r>
            <a:r>
              <a:rPr lang="en-GB" dirty="0">
                <a:cs typeface="Times New Roman" panose="02020603050405020304" pitchFamily="18" charset="0"/>
              </a:rPr>
              <a:t>Retrieved from TechTarget: </a:t>
            </a:r>
            <a:r>
              <a:rPr lang="en-GB" dirty="0">
                <a:cs typeface="Times New Roman" panose="02020603050405020304" pitchFamily="18" charset="0"/>
                <a:hlinkClick r:id="rId4"/>
              </a:rPr>
              <a:t>https://searchio.techtarget.com/definition/strategic-management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Kenton, W. (2019, June 9). </a:t>
            </a:r>
            <a:r>
              <a:rPr lang="en-GB" i="1" dirty="0">
                <a:cs typeface="Times New Roman" panose="02020603050405020304" pitchFamily="18" charset="0"/>
              </a:rPr>
              <a:t>Strategic Management. </a:t>
            </a:r>
            <a:r>
              <a:rPr lang="en-GB" dirty="0">
                <a:cs typeface="Times New Roman" panose="02020603050405020304" pitchFamily="18" charset="0"/>
              </a:rPr>
              <a:t>Retrieved from Investopedia: </a:t>
            </a:r>
            <a:r>
              <a:rPr lang="en-GB" dirty="0">
                <a:cs typeface="Times New Roman" panose="02020603050405020304" pitchFamily="18" charset="0"/>
                <a:hlinkClick r:id="rId5"/>
              </a:rPr>
              <a:t>https://www.Investopedia.com/terms/s/strategic-management.asp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Jurevicius, O. (2013, February 13). </a:t>
            </a:r>
            <a:r>
              <a:rPr lang="en-GB" i="1" dirty="0">
                <a:cs typeface="Times New Roman" panose="02020603050405020304" pitchFamily="18" charset="0"/>
              </a:rPr>
              <a:t>Strategic Management &amp; Strategic Planning. </a:t>
            </a:r>
            <a:r>
              <a:rPr lang="en-GB" dirty="0">
                <a:cs typeface="Times New Roman" panose="02020603050405020304" pitchFamily="18" charset="0"/>
              </a:rPr>
              <a:t>Retrieved from Strategic Management Insight: </a:t>
            </a:r>
            <a:r>
              <a:rPr lang="en-GB" dirty="0">
                <a:cs typeface="Times New Roman" panose="02020603050405020304" pitchFamily="18" charset="0"/>
                <a:hlinkClick r:id="rId6"/>
              </a:rPr>
              <a:t>https://www.strategicmanagementinsight.com/topics/strategic-management-planning.html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Schooley, S. (2019, June 23). </a:t>
            </a:r>
            <a:r>
              <a:rPr lang="en-GB" i="1" dirty="0">
                <a:cs typeface="Times New Roman" panose="02020603050405020304" pitchFamily="18" charset="0"/>
              </a:rPr>
              <a:t>SWOT Analysis: What It Is and When to Use It. </a:t>
            </a:r>
            <a:r>
              <a:rPr lang="en-GB" dirty="0">
                <a:cs typeface="Times New Roman" panose="02020603050405020304" pitchFamily="18" charset="0"/>
              </a:rPr>
              <a:t>Retrieved from Business News Daily: </a:t>
            </a:r>
            <a:r>
              <a:rPr lang="en-GB" dirty="0">
                <a:cs typeface="Times New Roman" panose="02020603050405020304" pitchFamily="18" charset="0"/>
                <a:hlinkClick r:id="rId7"/>
              </a:rPr>
              <a:t>https://www.businessnewsdaily.com?4245-swot-analysis.html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Bowman, C., &amp; Faulkner, D. (1997). </a:t>
            </a:r>
            <a:r>
              <a:rPr lang="en-GB" i="1" dirty="0">
                <a:cs typeface="Times New Roman" panose="02020603050405020304" pitchFamily="18" charset="0"/>
              </a:rPr>
              <a:t>Competitive and Corporate Strategy. </a:t>
            </a:r>
            <a:r>
              <a:rPr lang="en-GB" dirty="0">
                <a:cs typeface="Times New Roman" panose="02020603050405020304" pitchFamily="18" charset="0"/>
              </a:rPr>
              <a:t>Irwin</a:t>
            </a:r>
          </a:p>
          <a:p>
            <a:r>
              <a:rPr lang="en-GB" dirty="0">
                <a:cs typeface="Times New Roman" panose="02020603050405020304" pitchFamily="18" charset="0"/>
              </a:rPr>
              <a:t>Bhasin, H. (2019, April 17). </a:t>
            </a:r>
            <a:r>
              <a:rPr lang="en-GB" i="1" dirty="0">
                <a:cs typeface="Times New Roman" panose="02020603050405020304" pitchFamily="18" charset="0"/>
              </a:rPr>
              <a:t>What is Bowman’s Strategy Clock? </a:t>
            </a:r>
            <a:r>
              <a:rPr lang="en-GB" dirty="0">
                <a:cs typeface="Times New Roman" panose="02020603050405020304" pitchFamily="18" charset="0"/>
              </a:rPr>
              <a:t>Retrieved from Marketing91: https://www.marketing91.com/what-is-bowmans-strategy-clock/</a:t>
            </a:r>
          </a:p>
          <a:p>
            <a:r>
              <a:rPr lang="en-GB" dirty="0">
                <a:cs typeface="Times New Roman" panose="02020603050405020304" pitchFamily="18" charset="0"/>
              </a:rPr>
              <a:t>Chappelow, J. (2019, October 18). </a:t>
            </a:r>
            <a:r>
              <a:rPr lang="en-GB" i="1" dirty="0">
                <a:cs typeface="Times New Roman" panose="02020603050405020304" pitchFamily="18" charset="0"/>
              </a:rPr>
              <a:t>Porter’s 5 Forces. </a:t>
            </a:r>
            <a:r>
              <a:rPr lang="en-GB" dirty="0">
                <a:cs typeface="Times New Roman" panose="02020603050405020304" pitchFamily="18" charset="0"/>
              </a:rPr>
              <a:t>Retrieved from Investopedia: </a:t>
            </a:r>
            <a:r>
              <a:rPr lang="en-GB" dirty="0">
                <a:cs typeface="Times New Roman" panose="02020603050405020304" pitchFamily="18" charset="0"/>
                <a:hlinkClick r:id="rId8"/>
              </a:rPr>
              <a:t>https://www.Investopedia.com/terms/p.porter.asp</a:t>
            </a:r>
            <a:endParaRPr lang="en-GB" dirty="0">
              <a:cs typeface="Times New Roman" panose="02020603050405020304" pitchFamily="18" charset="0"/>
            </a:endParaRPr>
          </a:p>
          <a:p>
            <a:r>
              <a:rPr lang="en-GB" dirty="0">
                <a:cs typeface="Times New Roman" panose="02020603050405020304" pitchFamily="18" charset="0"/>
              </a:rPr>
              <a:t>Porter, M. E. (2008). </a:t>
            </a:r>
            <a:r>
              <a:rPr lang="en-GB" i="1" dirty="0">
                <a:cs typeface="Times New Roman" panose="02020603050405020304" pitchFamily="18" charset="0"/>
              </a:rPr>
              <a:t>Competitive Advantage: Creating and Sustaining Superior Performance. </a:t>
            </a:r>
            <a:r>
              <a:rPr lang="en-GB" dirty="0">
                <a:cs typeface="Times New Roman" panose="02020603050405020304" pitchFamily="18" charset="0"/>
              </a:rPr>
              <a:t>Simon and Schuster</a:t>
            </a:r>
          </a:p>
          <a:p>
            <a:endParaRPr lang="en-GB" dirty="0">
              <a:cs typeface="Times New Roman" panose="02020603050405020304" pitchFamily="18" charset="0"/>
            </a:endParaRPr>
          </a:p>
          <a:p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3482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803</TotalTime>
  <Words>689</Words>
  <Application>Microsoft Office PowerPoint</Application>
  <PresentationFormat>Widescreen</PresentationFormat>
  <Paragraphs>73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Century Gothic</vt:lpstr>
      <vt:lpstr>Wingdings 3</vt:lpstr>
      <vt:lpstr>Ion Boardroom</vt:lpstr>
      <vt:lpstr>Amazon, Inc. Corporate Strategy </vt:lpstr>
      <vt:lpstr>What is Strategic Management?  </vt:lpstr>
      <vt:lpstr>Overview of Amazon Inc</vt:lpstr>
      <vt:lpstr>Bowman’s Strategic Clock</vt:lpstr>
      <vt:lpstr>Porter’s Five Forces</vt:lpstr>
      <vt:lpstr>SWOT Analysis of Amazon</vt:lpstr>
      <vt:lpstr>Proposed Strategic Direction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 (BMSP6006)</dc:title>
  <dc:creator>Fiona Hudson</dc:creator>
  <cp:lastModifiedBy>Fiona Hudson</cp:lastModifiedBy>
  <cp:revision>81</cp:revision>
  <dcterms:created xsi:type="dcterms:W3CDTF">2019-12-05T13:35:47Z</dcterms:created>
  <dcterms:modified xsi:type="dcterms:W3CDTF">2019-12-12T18:23:41Z</dcterms:modified>
</cp:coreProperties>
</file>