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 id="268" r:id="rId3"/>
    <p:sldId id="260" r:id="rId4"/>
    <p:sldId id="258" r:id="rId5"/>
    <p:sldId id="257" r:id="rId6"/>
    <p:sldId id="259" r:id="rId7"/>
    <p:sldId id="261" r:id="rId8"/>
    <p:sldId id="263" r:id="rId9"/>
    <p:sldId id="267"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40" d="100"/>
          <a:sy n="40" d="100"/>
        </p:scale>
        <p:origin x="1896" y="7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30225-9EFA-4401-826E-C3BA5D8800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DEA5BD-1D56-4F96-BCC7-F000BC0374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B06D5A-719F-441D-9C77-97A97031E793}"/>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5" name="Footer Placeholder 4">
            <a:extLst>
              <a:ext uri="{FF2B5EF4-FFF2-40B4-BE49-F238E27FC236}">
                <a16:creationId xmlns:a16="http://schemas.microsoft.com/office/drawing/2014/main" id="{F8FBE158-64D5-4C32-9D53-79EBCCF8E1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11002D-421A-4C1E-88B2-2FD5EA0D61D0}"/>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2994391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A775F-3689-497D-BECE-C0AFE8B0E4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19C4DB-661A-4451-B695-9FA21002A1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0187BC-54CB-4A3A-B31A-8A41A1B39F19}"/>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5" name="Footer Placeholder 4">
            <a:extLst>
              <a:ext uri="{FF2B5EF4-FFF2-40B4-BE49-F238E27FC236}">
                <a16:creationId xmlns:a16="http://schemas.microsoft.com/office/drawing/2014/main" id="{07192FEB-65B2-4555-8D19-259A17111C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73862A-D8F2-40EE-9091-7A7E737BABE0}"/>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557534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36795-6EE3-42D9-A26C-D02E6CBDE3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21A3D2-EA24-4A16-BE9B-1FFE3C28EA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8552E8-B793-47B9-9376-2D2F6A1E7C67}"/>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5" name="Footer Placeholder 4">
            <a:extLst>
              <a:ext uri="{FF2B5EF4-FFF2-40B4-BE49-F238E27FC236}">
                <a16:creationId xmlns:a16="http://schemas.microsoft.com/office/drawing/2014/main" id="{195644F1-A3C5-4133-8B34-D56A7D2DB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48324C-ABCE-4CA2-8DD5-ACEA2F64A079}"/>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697943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5630F-F411-40CA-AE0D-45DB5BC031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E1F111-463E-4841-9FC3-69800C8155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3EEEE7-8FE1-449F-AD55-2B254A1E1E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A55970-F2C0-4F67-AD12-1CAFCFA71D9D}"/>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6" name="Footer Placeholder 5">
            <a:extLst>
              <a:ext uri="{FF2B5EF4-FFF2-40B4-BE49-F238E27FC236}">
                <a16:creationId xmlns:a16="http://schemas.microsoft.com/office/drawing/2014/main" id="{3550C5C0-0283-4FBE-A0BB-635BA555CC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C11160-9353-4432-9B10-185B18DAB2A3}"/>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4107843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533A-AE17-4F47-9B94-7916DDE6F1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328CEF-E6B0-40BE-B4DB-EA9C6D40A5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664FF3-93F6-48A8-AA83-84C25323DE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D04C107-DD6A-4C32-A9B1-2B177F3B06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33CB0DA-871A-491C-933D-BECB097873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9B6876-B65D-4A9F-8ABB-3169C3B81814}"/>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8" name="Footer Placeholder 7">
            <a:extLst>
              <a:ext uri="{FF2B5EF4-FFF2-40B4-BE49-F238E27FC236}">
                <a16:creationId xmlns:a16="http://schemas.microsoft.com/office/drawing/2014/main" id="{58B025A7-F29B-4A83-ADBA-F62AE21581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B7457E-B9A5-4605-A55F-47FF70E9E8CD}"/>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1711522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B988-5F7F-46C5-88B0-39B525D053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4B5F70-0965-4C2E-828E-E44B68A92A3C}"/>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4" name="Footer Placeholder 3">
            <a:extLst>
              <a:ext uri="{FF2B5EF4-FFF2-40B4-BE49-F238E27FC236}">
                <a16:creationId xmlns:a16="http://schemas.microsoft.com/office/drawing/2014/main" id="{9833A9B3-6D5C-49D6-B270-2F6FB5288A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AEDB4D-7E6E-4EC4-9974-FFBB26268AA5}"/>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368474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0D4C2E-EC5E-430A-930A-2A1D692538FA}"/>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3" name="Footer Placeholder 2">
            <a:extLst>
              <a:ext uri="{FF2B5EF4-FFF2-40B4-BE49-F238E27FC236}">
                <a16:creationId xmlns:a16="http://schemas.microsoft.com/office/drawing/2014/main" id="{49A1BEFE-4044-4287-967B-DE78A3FDAE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D75F20-1395-4C0E-80CB-A509095884C6}"/>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2621020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E1840-9636-412A-A84D-80EA869018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9BF214-3C8F-4099-9227-284655EEFB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8F60F4-633D-40CD-944C-7D77CB2B6A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3D5F9E-6569-4EC7-A40B-96B12420D76C}"/>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6" name="Footer Placeholder 5">
            <a:extLst>
              <a:ext uri="{FF2B5EF4-FFF2-40B4-BE49-F238E27FC236}">
                <a16:creationId xmlns:a16="http://schemas.microsoft.com/office/drawing/2014/main" id="{91BE31BB-056B-4B98-811C-879BE76BB6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7C3D45-27DE-4874-8AEF-50C81E8F373D}"/>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4285921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014C6-4D2C-46C7-A2CF-9F93549081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7BF363-0659-4CBB-9AFA-FC2E1B7151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C6A880-6755-42C1-87E1-EDF436BAC0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1DC7BF-967F-466D-B6ED-B3DA777F465C}"/>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6" name="Footer Placeholder 5">
            <a:extLst>
              <a:ext uri="{FF2B5EF4-FFF2-40B4-BE49-F238E27FC236}">
                <a16:creationId xmlns:a16="http://schemas.microsoft.com/office/drawing/2014/main" id="{520A85F9-9708-4952-BAD2-17EBDF013E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5E10B9-47CF-46F4-97D8-82012AF87CDB}"/>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1777622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520EE-6AF6-4909-AE64-45ED991EF9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DF2A83-DBBE-489B-9A72-D0B3494231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FD4879-E6E0-4898-B15F-55ADB67ACE59}"/>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5" name="Footer Placeholder 4">
            <a:extLst>
              <a:ext uri="{FF2B5EF4-FFF2-40B4-BE49-F238E27FC236}">
                <a16:creationId xmlns:a16="http://schemas.microsoft.com/office/drawing/2014/main" id="{C0F29C74-E620-4402-A46D-BB466B8AAE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C346C-7C56-4242-A7B2-DB37EF2213D6}"/>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1613077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F9D03F-E877-4F54-AA96-7161159BC0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20F5D7-93E0-4054-9A33-5F0729567F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7FC298-1147-47DC-93A0-F7334B24FF32}"/>
              </a:ext>
            </a:extLst>
          </p:cNvPr>
          <p:cNvSpPr>
            <a:spLocks noGrp="1"/>
          </p:cNvSpPr>
          <p:nvPr>
            <p:ph type="dt" sz="half" idx="10"/>
          </p:nvPr>
        </p:nvSpPr>
        <p:spPr/>
        <p:txBody>
          <a:bodyPr/>
          <a:lstStyle/>
          <a:p>
            <a:fld id="{EFF82AC9-9C47-42BD-8CAC-77AC1BB21A87}" type="datetimeFigureOut">
              <a:rPr lang="en-GB" smtClean="0"/>
              <a:t>02/05/2021</a:t>
            </a:fld>
            <a:endParaRPr lang="en-GB"/>
          </a:p>
        </p:txBody>
      </p:sp>
      <p:sp>
        <p:nvSpPr>
          <p:cNvPr id="5" name="Footer Placeholder 4">
            <a:extLst>
              <a:ext uri="{FF2B5EF4-FFF2-40B4-BE49-F238E27FC236}">
                <a16:creationId xmlns:a16="http://schemas.microsoft.com/office/drawing/2014/main" id="{A455C216-6EC0-434F-8474-6CBF07D62B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ADC156-1F84-497D-A7D7-F04F1963E39A}"/>
              </a:ext>
            </a:extLst>
          </p:cNvPr>
          <p:cNvSpPr>
            <a:spLocks noGrp="1"/>
          </p:cNvSpPr>
          <p:nvPr>
            <p:ph type="sldNum" sz="quarter" idx="12"/>
          </p:nvPr>
        </p:nvSpPr>
        <p:spPr/>
        <p:txBody>
          <a:bodyPr/>
          <a:lstStyle/>
          <a:p>
            <a:fld id="{8DDE2ABE-9BEA-4CD9-B9E4-14C964525E07}" type="slidenum">
              <a:rPr lang="en-GB" smtClean="0"/>
              <a:t>‹#›</a:t>
            </a:fld>
            <a:endParaRPr lang="en-GB"/>
          </a:p>
        </p:txBody>
      </p:sp>
    </p:spTree>
    <p:extLst>
      <p:ext uri="{BB962C8B-B14F-4D97-AF65-F5344CB8AC3E}">
        <p14:creationId xmlns:p14="http://schemas.microsoft.com/office/powerpoint/2010/main" val="3234761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1000">
              <a:schemeClr val="accent1">
                <a:lumMod val="45000"/>
                <a:lumOff val="55000"/>
              </a:schemeClr>
            </a:gs>
            <a:gs pos="85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456D65-CEA5-429A-B676-A996604A2E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713633-F59F-49B7-A97C-1A2FA2D95A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476D7F-6F37-4B9F-9A75-DDF8B69D98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F82AC9-9C47-42BD-8CAC-77AC1BB21A87}" type="datetimeFigureOut">
              <a:rPr lang="en-GB" smtClean="0"/>
              <a:t>02/05/2021</a:t>
            </a:fld>
            <a:endParaRPr lang="en-GB"/>
          </a:p>
        </p:txBody>
      </p:sp>
      <p:sp>
        <p:nvSpPr>
          <p:cNvPr id="5" name="Footer Placeholder 4">
            <a:extLst>
              <a:ext uri="{FF2B5EF4-FFF2-40B4-BE49-F238E27FC236}">
                <a16:creationId xmlns:a16="http://schemas.microsoft.com/office/drawing/2014/main" id="{3309E19D-4CAF-4F9B-9AD3-553D260AD2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7F12B7-727A-4910-A87E-D247261A1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DE2ABE-9BEA-4CD9-B9E4-14C964525E07}" type="slidenum">
              <a:rPr lang="en-GB" smtClean="0"/>
              <a:t>‹#›</a:t>
            </a:fld>
            <a:endParaRPr lang="en-GB"/>
          </a:p>
        </p:txBody>
      </p:sp>
    </p:spTree>
    <p:extLst>
      <p:ext uri="{BB962C8B-B14F-4D97-AF65-F5344CB8AC3E}">
        <p14:creationId xmlns:p14="http://schemas.microsoft.com/office/powerpoint/2010/main" val="474896861"/>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
            <a:extLst>
              <a:ext uri="{FF2B5EF4-FFF2-40B4-BE49-F238E27FC236}">
                <a16:creationId xmlns:a16="http://schemas.microsoft.com/office/drawing/2014/main" id="{B48AFAC2-35E5-4F83-A077-9913035E24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772" r="95642"/>
          <a:stretch/>
        </p:blipFill>
        <p:spPr bwMode="auto">
          <a:xfrm>
            <a:off x="11632830" y="2806904"/>
            <a:ext cx="530009" cy="4109110"/>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2">
            <a:extLst>
              <a:ext uri="{FF2B5EF4-FFF2-40B4-BE49-F238E27FC236}">
                <a16:creationId xmlns:a16="http://schemas.microsoft.com/office/drawing/2014/main" id="{3763BD99-38D1-45E0-A919-73FAE23FA8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602" b="23741"/>
          <a:stretch/>
        </p:blipFill>
        <p:spPr bwMode="auto">
          <a:xfrm>
            <a:off x="-95009" y="2354110"/>
            <a:ext cx="11992843" cy="456141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A 1945 photo of skulls, bleached white by the sun, discovered around King William Island in what is now Nunavut.">
            <a:extLst>
              <a:ext uri="{FF2B5EF4-FFF2-40B4-BE49-F238E27FC236}">
                <a16:creationId xmlns:a16="http://schemas.microsoft.com/office/drawing/2014/main" id="{A895877B-F731-495F-A6D9-CFD78E6C1A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693" r="2" b="11308"/>
          <a:stretch/>
        </p:blipFill>
        <p:spPr bwMode="auto">
          <a:xfrm>
            <a:off x="6066859" y="-57527"/>
            <a:ext cx="6096000" cy="326361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e the source image">
            <a:extLst>
              <a:ext uri="{FF2B5EF4-FFF2-40B4-BE49-F238E27FC236}">
                <a16:creationId xmlns:a16="http://schemas.microsoft.com/office/drawing/2014/main" id="{526F5C2A-30CC-47F9-8D89-878587AA0AF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9779" y="-14177"/>
            <a:ext cx="6095980" cy="32636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E374046-4E5E-41A2-A8CA-C3C315177627}"/>
              </a:ext>
            </a:extLst>
          </p:cNvPr>
          <p:cNvSpPr>
            <a:spLocks noGrp="1"/>
          </p:cNvSpPr>
          <p:nvPr>
            <p:ph type="ctrTitle"/>
          </p:nvPr>
        </p:nvSpPr>
        <p:spPr>
          <a:xfrm>
            <a:off x="1919001" y="3063904"/>
            <a:ext cx="8295716" cy="1345720"/>
          </a:xfrm>
          <a:noFill/>
        </p:spPr>
        <p:txBody>
          <a:bodyPr anchor="ctr">
            <a:normAutofit/>
          </a:bodyPr>
          <a:lstStyle/>
          <a:p>
            <a:r>
              <a:rPr lang="en-GB" sz="2800" b="1" dirty="0">
                <a:solidFill>
                  <a:srgbClr val="080808"/>
                </a:solidFill>
              </a:rPr>
              <a:t>Cans, Caribou and Cannibalism: </a:t>
            </a:r>
            <a:br>
              <a:rPr lang="en-GB" sz="2800" b="1" dirty="0">
                <a:solidFill>
                  <a:srgbClr val="080808"/>
                </a:solidFill>
              </a:rPr>
            </a:br>
            <a:r>
              <a:rPr lang="en-GB" sz="2800" b="1" dirty="0">
                <a:solidFill>
                  <a:srgbClr val="080808"/>
                </a:solidFill>
              </a:rPr>
              <a:t>Exploration and Exploitation in the Arctic.</a:t>
            </a:r>
          </a:p>
        </p:txBody>
      </p:sp>
      <p:sp>
        <p:nvSpPr>
          <p:cNvPr id="3" name="Subtitle 2">
            <a:extLst>
              <a:ext uri="{FF2B5EF4-FFF2-40B4-BE49-F238E27FC236}">
                <a16:creationId xmlns:a16="http://schemas.microsoft.com/office/drawing/2014/main" id="{0A4D5BD3-CE9F-4335-BF94-7D87AC74878D}"/>
              </a:ext>
            </a:extLst>
          </p:cNvPr>
          <p:cNvSpPr>
            <a:spLocks noGrp="1"/>
          </p:cNvSpPr>
          <p:nvPr>
            <p:ph type="subTitle" idx="1"/>
          </p:nvPr>
        </p:nvSpPr>
        <p:spPr>
          <a:xfrm>
            <a:off x="4043958" y="4172396"/>
            <a:ext cx="3714908" cy="659993"/>
          </a:xfrm>
          <a:noFill/>
        </p:spPr>
        <p:txBody>
          <a:bodyPr>
            <a:normAutofit fontScale="92500" lnSpcReduction="10000"/>
          </a:bodyPr>
          <a:lstStyle/>
          <a:p>
            <a:r>
              <a:rPr lang="en-GB" sz="1600" dirty="0">
                <a:solidFill>
                  <a:srgbClr val="080808"/>
                </a:solidFill>
              </a:rPr>
              <a:t>Shackleton’s Imperial Trans-Antarctic Expedition and Franklin’s ill-fated search for the North-West passage.</a:t>
            </a:r>
          </a:p>
        </p:txBody>
      </p:sp>
    </p:spTree>
    <p:extLst>
      <p:ext uri="{BB962C8B-B14F-4D97-AF65-F5344CB8AC3E}">
        <p14:creationId xmlns:p14="http://schemas.microsoft.com/office/powerpoint/2010/main" val="1043381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5"/>
                                        </p:tgtEl>
                                        <p:attrNameLst>
                                          <p:attrName>style.visibility</p:attrName>
                                        </p:attrNameLst>
                                      </p:cBhvr>
                                      <p:to>
                                        <p:strVal val="visible"/>
                                      </p:to>
                                    </p:set>
                                    <p:animEffect transition="in" filter="fade">
                                      <p:cBhvr>
                                        <p:cTn id="13" dur="700"/>
                                        <p:tgtEl>
                                          <p:spTgt spid="5"/>
                                        </p:tgtEl>
                                      </p:cBhvr>
                                    </p:animEffect>
                                  </p:childTnLst>
                                </p:cTn>
                              </p:par>
                              <p:par>
                                <p:cTn id="14" presetID="10" presetClass="entr" presetSubtype="0" fill="hold" nodeType="withEffect">
                                  <p:stCondLst>
                                    <p:cond delay="0"/>
                                  </p:stCondLst>
                                  <p:iterate>
                                    <p:tmPct val="10000"/>
                                  </p:iterate>
                                  <p:childTnLst>
                                    <p:set>
                                      <p:cBhvr>
                                        <p:cTn id="15" dur="1" fill="hold">
                                          <p:stCondLst>
                                            <p:cond delay="0"/>
                                          </p:stCondLst>
                                        </p:cTn>
                                        <p:tgtEl>
                                          <p:spTgt spid="28"/>
                                        </p:tgtEl>
                                        <p:attrNameLst>
                                          <p:attrName>style.visibility</p:attrName>
                                        </p:attrNameLst>
                                      </p:cBhvr>
                                      <p:to>
                                        <p:strVal val="visible"/>
                                      </p:to>
                                    </p:set>
                                    <p:animEffect transition="in" filter="fade">
                                      <p:cBhvr>
                                        <p:cTn id="16" dur="700"/>
                                        <p:tgtEl>
                                          <p:spTgt spid="28"/>
                                        </p:tgtEl>
                                      </p:cBhvr>
                                    </p:animEffect>
                                  </p:childTnLst>
                                </p:cTn>
                              </p:par>
                              <p:par>
                                <p:cTn id="17" presetID="10" presetClass="entr" presetSubtype="0" fill="hold" nodeType="withEffect">
                                  <p:stCondLst>
                                    <p:cond delay="0"/>
                                  </p:stCondLst>
                                  <p:iterate>
                                    <p:tmPct val="10000"/>
                                  </p:iterate>
                                  <p:childTnLst>
                                    <p:set>
                                      <p:cBhvr>
                                        <p:cTn id="18" dur="1" fill="hold">
                                          <p:stCondLst>
                                            <p:cond delay="0"/>
                                          </p:stCondLst>
                                        </p:cTn>
                                        <p:tgtEl>
                                          <p:spTgt spid="35"/>
                                        </p:tgtEl>
                                        <p:attrNameLst>
                                          <p:attrName>style.visibility</p:attrName>
                                        </p:attrNameLst>
                                      </p:cBhvr>
                                      <p:to>
                                        <p:strVal val="visible"/>
                                      </p:to>
                                    </p:set>
                                    <p:animEffect transition="in" filter="fade">
                                      <p:cBhvr>
                                        <p:cTn id="19" dur="7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 name="Rectangle 255">
            <a:extLst>
              <a:ext uri="{FF2B5EF4-FFF2-40B4-BE49-F238E27FC236}">
                <a16:creationId xmlns:a16="http://schemas.microsoft.com/office/drawing/2014/main" id="{23CBEF12-C9B8-466E-A7FE-B00B9ADF4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2AF074-BB8B-43BB-90AE-5619CB7CEC0E}"/>
              </a:ext>
            </a:extLst>
          </p:cNvPr>
          <p:cNvSpPr>
            <a:spLocks noGrp="1"/>
          </p:cNvSpPr>
          <p:nvPr>
            <p:ph type="title"/>
          </p:nvPr>
        </p:nvSpPr>
        <p:spPr>
          <a:xfrm>
            <a:off x="838199" y="370319"/>
            <a:ext cx="4164401" cy="1851885"/>
          </a:xfrm>
        </p:spPr>
        <p:txBody>
          <a:bodyPr>
            <a:normAutofit/>
          </a:bodyPr>
          <a:lstStyle/>
          <a:p>
            <a:r>
              <a:rPr kumimoji="0" lang="en-GB" sz="2000" b="1" i="0" u="none" strike="noStrike" kern="1200" cap="none" spc="0" normalizeH="0" baseline="0" noProof="0" dirty="0">
                <a:ln>
                  <a:noFill/>
                </a:ln>
                <a:solidFill>
                  <a:srgbClr val="000000"/>
                </a:solidFill>
                <a:effectLst/>
                <a:uLnTx/>
                <a:uFillTx/>
                <a:latin typeface="Calibri" panose="020F0502020204030204"/>
                <a:ea typeface="+mn-ea"/>
                <a:cs typeface="+mn-cs"/>
              </a:rPr>
              <a:t>Erebus, Terror and the North-West Passage Expedition:</a:t>
            </a:r>
            <a:endParaRPr lang="en-GB" sz="4000" dirty="0"/>
          </a:p>
        </p:txBody>
      </p:sp>
      <p:sp>
        <p:nvSpPr>
          <p:cNvPr id="3" name="Content Placeholder 2">
            <a:extLst>
              <a:ext uri="{FF2B5EF4-FFF2-40B4-BE49-F238E27FC236}">
                <a16:creationId xmlns:a16="http://schemas.microsoft.com/office/drawing/2014/main" id="{E2834EF9-9FE4-4202-AE43-2B1EBFDEB1FC}"/>
              </a:ext>
            </a:extLst>
          </p:cNvPr>
          <p:cNvSpPr>
            <a:spLocks noGrp="1"/>
          </p:cNvSpPr>
          <p:nvPr>
            <p:ph idx="1"/>
          </p:nvPr>
        </p:nvSpPr>
        <p:spPr>
          <a:xfrm>
            <a:off x="5188941" y="370319"/>
            <a:ext cx="6298971" cy="1851885"/>
          </a:xfrm>
        </p:spPr>
        <p:txBody>
          <a:bodyPr anchor="ctr">
            <a:normAutofit/>
          </a:bodyPr>
          <a:lstStyle/>
          <a:p>
            <a:pPr marL="0" indent="0">
              <a:buNone/>
            </a:pPr>
            <a:r>
              <a:rPr lang="en-US" sz="2000" b="1" dirty="0">
                <a:solidFill>
                  <a:srgbClr val="000000"/>
                </a:solidFill>
              </a:rPr>
              <a:t>Endurance and the Imperial Trans-Antarctic Expedition:</a:t>
            </a:r>
            <a:endParaRPr lang="en-GB" sz="2000" dirty="0"/>
          </a:p>
        </p:txBody>
      </p:sp>
      <p:pic>
        <p:nvPicPr>
          <p:cNvPr id="10242" name="Picture 2">
            <a:extLst>
              <a:ext uri="{FF2B5EF4-FFF2-40B4-BE49-F238E27FC236}">
                <a16:creationId xmlns:a16="http://schemas.microsoft.com/office/drawing/2014/main" id="{2F170884-18B8-4175-A250-2DD5AD5F23F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01" b="2"/>
          <a:stretch/>
        </p:blipFill>
        <p:spPr bwMode="auto">
          <a:xfrm>
            <a:off x="838199" y="2392326"/>
            <a:ext cx="4164414" cy="3917209"/>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See the source image">
            <a:extLst>
              <a:ext uri="{FF2B5EF4-FFF2-40B4-BE49-F238E27FC236}">
                <a16:creationId xmlns:a16="http://schemas.microsoft.com/office/drawing/2014/main" id="{938C64A8-BC3D-48B4-9115-A283D0134E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 b="4958"/>
          <a:stretch/>
        </p:blipFill>
        <p:spPr bwMode="auto">
          <a:xfrm>
            <a:off x="5188940" y="2392326"/>
            <a:ext cx="6298971" cy="3917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6701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15" name="Rectangle 10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rew of Endurance playing football">
            <a:extLst>
              <a:ext uri="{FF2B5EF4-FFF2-40B4-BE49-F238E27FC236}">
                <a16:creationId xmlns:a16="http://schemas.microsoft.com/office/drawing/2014/main" id="{55E63ECD-1A1D-452F-B54D-0E620CB0723A}"/>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7802" r="23361" b="2"/>
          <a:stretch/>
        </p:blipFill>
        <p:spPr bwMode="auto">
          <a:xfrm>
            <a:off x="5768642" y="-1"/>
            <a:ext cx="642305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116" name="Picture 111">
            <a:extLst>
              <a:ext uri="{FF2B5EF4-FFF2-40B4-BE49-F238E27FC236}">
                <a16:creationId xmlns:a16="http://schemas.microsoft.com/office/drawing/2014/main" id="{24F266AD-725B-4A9D-B448-4C000F95CB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BFB214E2-549D-4A4E-98F2-580EC888EE78}"/>
              </a:ext>
            </a:extLst>
          </p:cNvPr>
          <p:cNvSpPr>
            <a:spLocks noGrp="1"/>
          </p:cNvSpPr>
          <p:nvPr>
            <p:ph type="title"/>
          </p:nvPr>
        </p:nvSpPr>
        <p:spPr>
          <a:xfrm>
            <a:off x="162732" y="321344"/>
            <a:ext cx="5746443" cy="1644592"/>
          </a:xfrm>
        </p:spPr>
        <p:txBody>
          <a:bodyPr vert="horz" lIns="91440" tIns="45720" rIns="91440" bIns="45720" rtlCol="0" anchor="t">
            <a:normAutofit/>
          </a:bodyPr>
          <a:lstStyle/>
          <a:p>
            <a:r>
              <a:rPr lang="en-US" sz="3700" b="1" dirty="0">
                <a:solidFill>
                  <a:srgbClr val="000000"/>
                </a:solidFill>
              </a:rPr>
              <a:t>Endurance and the Imperial Trans-Antarctic Expedition</a:t>
            </a:r>
          </a:p>
        </p:txBody>
      </p:sp>
      <p:sp>
        <p:nvSpPr>
          <p:cNvPr id="3" name="Content Placeholder 2">
            <a:extLst>
              <a:ext uri="{FF2B5EF4-FFF2-40B4-BE49-F238E27FC236}">
                <a16:creationId xmlns:a16="http://schemas.microsoft.com/office/drawing/2014/main" id="{CFAFD187-8E78-49E9-9FAC-9F6225D49BFD}"/>
              </a:ext>
            </a:extLst>
          </p:cNvPr>
          <p:cNvSpPr>
            <a:spLocks noGrp="1"/>
          </p:cNvSpPr>
          <p:nvPr>
            <p:ph idx="1"/>
          </p:nvPr>
        </p:nvSpPr>
        <p:spPr>
          <a:xfrm>
            <a:off x="162426" y="1601497"/>
            <a:ext cx="5746443" cy="3655004"/>
          </a:xfrm>
        </p:spPr>
        <p:txBody>
          <a:bodyPr vert="horz" lIns="91440" tIns="45720" rIns="91440" bIns="45720" rtlCol="0" anchor="b">
            <a:normAutofit/>
          </a:bodyPr>
          <a:lstStyle/>
          <a:p>
            <a:pPr marL="0" indent="0" algn="ctr">
              <a:buNone/>
            </a:pPr>
            <a:r>
              <a:rPr lang="en-US" sz="2000" dirty="0">
                <a:solidFill>
                  <a:srgbClr val="000000"/>
                </a:solidFill>
              </a:rPr>
              <a:t>Shackleton took a crew to cross the Antarctic. When their ship got stuck and was subsequently taken by the ice, Shackleton had to abandon his original goal and instead fought to get every man home. </a:t>
            </a:r>
            <a:br>
              <a:rPr lang="en-US" sz="2000" dirty="0">
                <a:solidFill>
                  <a:srgbClr val="000000"/>
                </a:solidFill>
              </a:rPr>
            </a:br>
            <a:r>
              <a:rPr lang="en-US" sz="2000" dirty="0">
                <a:solidFill>
                  <a:srgbClr val="000000"/>
                </a:solidFill>
              </a:rPr>
              <a:t>He and his crew had to make a perilous journey across the ice and waters before crossing the sea to Georgia in an open boat, then back again to retrieve his remaining crew. </a:t>
            </a:r>
            <a:br>
              <a:rPr lang="en-US" sz="2000" dirty="0">
                <a:solidFill>
                  <a:srgbClr val="000000"/>
                </a:solidFill>
              </a:rPr>
            </a:br>
            <a:br>
              <a:rPr lang="en-US" sz="2000" dirty="0">
                <a:solidFill>
                  <a:srgbClr val="000000"/>
                </a:solidFill>
              </a:rPr>
            </a:br>
            <a:r>
              <a:rPr lang="en-US" sz="2000" dirty="0">
                <a:solidFill>
                  <a:srgbClr val="000000"/>
                </a:solidFill>
              </a:rPr>
              <a:t>Despite all odds, every man returned alive.</a:t>
            </a:r>
          </a:p>
        </p:txBody>
      </p:sp>
    </p:spTree>
    <p:extLst>
      <p:ext uri="{BB962C8B-B14F-4D97-AF65-F5344CB8AC3E}">
        <p14:creationId xmlns:p14="http://schemas.microsoft.com/office/powerpoint/2010/main" val="1440934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EE3A3-9510-4224-9D0E-30C3750CACE6}"/>
              </a:ext>
            </a:extLst>
          </p:cNvPr>
          <p:cNvSpPr>
            <a:spLocks noGrp="1"/>
          </p:cNvSpPr>
          <p:nvPr>
            <p:ph type="title"/>
          </p:nvPr>
        </p:nvSpPr>
        <p:spPr>
          <a:xfrm>
            <a:off x="6224405" y="28668"/>
            <a:ext cx="5819775" cy="1386235"/>
          </a:xfrm>
        </p:spPr>
        <p:txBody>
          <a:bodyPr vert="horz" lIns="91440" tIns="45720" rIns="91440" bIns="45720" rtlCol="0" anchor="b">
            <a:normAutofit fontScale="90000"/>
          </a:bodyPr>
          <a:lstStyle/>
          <a:p>
            <a:pPr algn="r"/>
            <a:r>
              <a:rPr lang="en-US" sz="7200" b="1" dirty="0"/>
              <a:t>Hunting and diet</a:t>
            </a:r>
          </a:p>
        </p:txBody>
      </p:sp>
      <p:sp>
        <p:nvSpPr>
          <p:cNvPr id="3" name="Content Placeholder 2">
            <a:extLst>
              <a:ext uri="{FF2B5EF4-FFF2-40B4-BE49-F238E27FC236}">
                <a16:creationId xmlns:a16="http://schemas.microsoft.com/office/drawing/2014/main" id="{444CD4BB-B8F6-4A38-ABD8-8B40A2C2681B}"/>
              </a:ext>
            </a:extLst>
          </p:cNvPr>
          <p:cNvSpPr>
            <a:spLocks noGrp="1"/>
          </p:cNvSpPr>
          <p:nvPr>
            <p:ph idx="1"/>
          </p:nvPr>
        </p:nvSpPr>
        <p:spPr>
          <a:xfrm>
            <a:off x="6641432" y="1852863"/>
            <a:ext cx="5550568" cy="4740442"/>
          </a:xfrm>
        </p:spPr>
        <p:txBody>
          <a:bodyPr vert="horz" lIns="91440" tIns="45720" rIns="91440" bIns="45720" rtlCol="0">
            <a:normAutofit fontScale="92500" lnSpcReduction="10000"/>
          </a:bodyPr>
          <a:lstStyle/>
          <a:p>
            <a:pPr>
              <a:buFont typeface="Wingdings" panose="05000000000000000000" pitchFamily="2" charset="2"/>
              <a:buChar char="§"/>
            </a:pPr>
            <a:r>
              <a:rPr lang="en-US" sz="2400" dirty="0"/>
              <a:t>Shackleton, who was already an experienced arctic hunter, got his men to take time to learn hunting skills from the whalers before setting out.</a:t>
            </a:r>
          </a:p>
          <a:p>
            <a:pPr>
              <a:buFont typeface="Wingdings" panose="05000000000000000000" pitchFamily="2" charset="2"/>
              <a:buChar char="§"/>
            </a:pPr>
            <a:r>
              <a:rPr lang="en-US" sz="2400" dirty="0"/>
              <a:t>The crew hunted every day, mainly penguins and seals.</a:t>
            </a:r>
          </a:p>
          <a:p>
            <a:pPr>
              <a:buFont typeface="Wingdings" panose="05000000000000000000" pitchFamily="2" charset="2"/>
              <a:buChar char="§"/>
            </a:pPr>
            <a:r>
              <a:rPr lang="en-US" sz="2400" dirty="0"/>
              <a:t>In spite of this, they still experienced some difficulty due to Shackleton’s reluctance to stock up.</a:t>
            </a:r>
          </a:p>
          <a:p>
            <a:pPr>
              <a:buFont typeface="Wingdings" panose="05000000000000000000" pitchFamily="2" charset="2"/>
              <a:buChar char="§"/>
            </a:pPr>
            <a:r>
              <a:rPr lang="en-US" sz="2400" dirty="0"/>
              <a:t>When they first ran low, he used seal blubber tea and Kendall mint cake to keep the men going.</a:t>
            </a:r>
          </a:p>
          <a:p>
            <a:pPr>
              <a:buFont typeface="Wingdings" panose="05000000000000000000" pitchFamily="2" charset="2"/>
              <a:buChar char="§"/>
            </a:pPr>
            <a:r>
              <a:rPr lang="en-US" sz="2400" dirty="0"/>
              <a:t>At the worst point, they were down to one ship’s biscuit a day, however they never reached starvation. </a:t>
            </a:r>
          </a:p>
        </p:txBody>
      </p:sp>
      <p:pic>
        <p:nvPicPr>
          <p:cNvPr id="2050" name="Picture 2">
            <a:extLst>
              <a:ext uri="{FF2B5EF4-FFF2-40B4-BE49-F238E27FC236}">
                <a16:creationId xmlns:a16="http://schemas.microsoft.com/office/drawing/2014/main" id="{43E5FB74-C932-4B32-9454-7CFB077810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1718"/>
          <a:stretch/>
        </p:blipFill>
        <p:spPr bwMode="auto">
          <a:xfrm>
            <a:off x="1" y="2"/>
            <a:ext cx="6249303" cy="6857998"/>
          </a:xfrm>
          <a:custGeom>
            <a:avLst/>
            <a:gdLst/>
            <a:ahLst/>
            <a:cxnLst/>
            <a:rect l="l" t="t" r="r" b="b"/>
            <a:pathLst>
              <a:path w="6249303" h="6857998">
                <a:moveTo>
                  <a:pt x="5497146" y="6118149"/>
                </a:moveTo>
                <a:cubicBezTo>
                  <a:pt x="5503695" y="6124102"/>
                  <a:pt x="5511317" y="6129341"/>
                  <a:pt x="5518366" y="6133723"/>
                </a:cubicBezTo>
                <a:cubicBezTo>
                  <a:pt x="5525509" y="6138152"/>
                  <a:pt x="5530855" y="6143474"/>
                  <a:pt x="5534525" y="6149380"/>
                </a:cubicBezTo>
                <a:lnTo>
                  <a:pt x="5540000" y="6166562"/>
                </a:lnTo>
                <a:lnTo>
                  <a:pt x="5534525" y="6149379"/>
                </a:lnTo>
                <a:cubicBezTo>
                  <a:pt x="5530855" y="6143474"/>
                  <a:pt x="5525509" y="6138152"/>
                  <a:pt x="5518366" y="6133722"/>
                </a:cubicBezTo>
                <a:cubicBezTo>
                  <a:pt x="5511317" y="6129341"/>
                  <a:pt x="5503695" y="6124102"/>
                  <a:pt x="5497146" y="6118149"/>
                </a:cubicBezTo>
                <a:close/>
                <a:moveTo>
                  <a:pt x="5405304" y="4941372"/>
                </a:moveTo>
                <a:lnTo>
                  <a:pt x="5408634" y="4950869"/>
                </a:lnTo>
                <a:lnTo>
                  <a:pt x="5418318" y="4991382"/>
                </a:lnTo>
                <a:lnTo>
                  <a:pt x="5408634" y="4950868"/>
                </a:lnTo>
                <a:close/>
                <a:moveTo>
                  <a:pt x="5409242" y="4749807"/>
                </a:moveTo>
                <a:cubicBezTo>
                  <a:pt x="5397106" y="4762826"/>
                  <a:pt x="5396249" y="4781365"/>
                  <a:pt x="5394535" y="4799797"/>
                </a:cubicBezTo>
                <a:cubicBezTo>
                  <a:pt x="5396249" y="4781365"/>
                  <a:pt x="5397106" y="4762827"/>
                  <a:pt x="5409242" y="4749807"/>
                </a:cubicBezTo>
                <a:close/>
                <a:moveTo>
                  <a:pt x="5427041" y="4543185"/>
                </a:moveTo>
                <a:cubicBezTo>
                  <a:pt x="5428019" y="4548281"/>
                  <a:pt x="5430065" y="4553662"/>
                  <a:pt x="5432447" y="4557092"/>
                </a:cubicBezTo>
                <a:cubicBezTo>
                  <a:pt x="5444067" y="4573618"/>
                  <a:pt x="5452855" y="4588275"/>
                  <a:pt x="5458810" y="4602021"/>
                </a:cubicBezTo>
                <a:cubicBezTo>
                  <a:pt x="5452855" y="4588275"/>
                  <a:pt x="5444067" y="4573618"/>
                  <a:pt x="5432447" y="4557091"/>
                </a:cubicBezTo>
                <a:close/>
                <a:moveTo>
                  <a:pt x="5893259" y="2819253"/>
                </a:moveTo>
                <a:lnTo>
                  <a:pt x="5904902" y="2827484"/>
                </a:lnTo>
                <a:lnTo>
                  <a:pt x="5904904" y="2827486"/>
                </a:lnTo>
                <a:lnTo>
                  <a:pt x="5933407" y="2861156"/>
                </a:lnTo>
                <a:lnTo>
                  <a:pt x="5923753" y="2842392"/>
                </a:lnTo>
                <a:lnTo>
                  <a:pt x="5904904" y="2827486"/>
                </a:lnTo>
                <a:lnTo>
                  <a:pt x="5904902" y="2827483"/>
                </a:lnTo>
                <a:close/>
                <a:moveTo>
                  <a:pt x="5823604" y="1974015"/>
                </a:moveTo>
                <a:lnTo>
                  <a:pt x="5817090" y="1999763"/>
                </a:lnTo>
                <a:cubicBezTo>
                  <a:pt x="5813281" y="2008056"/>
                  <a:pt x="5807601" y="2016020"/>
                  <a:pt x="5799362" y="2023547"/>
                </a:cubicBezTo>
                <a:cubicBezTo>
                  <a:pt x="5815841" y="2008497"/>
                  <a:pt x="5822079" y="1991685"/>
                  <a:pt x="5823604" y="1974015"/>
                </a:cubicBezTo>
                <a:close/>
                <a:moveTo>
                  <a:pt x="5806410" y="1768838"/>
                </a:moveTo>
                <a:cubicBezTo>
                  <a:pt x="5802029" y="1774411"/>
                  <a:pt x="5799266" y="1779948"/>
                  <a:pt x="5797809" y="1785412"/>
                </a:cubicBezTo>
                <a:lnTo>
                  <a:pt x="5797028" y="1801558"/>
                </a:lnTo>
                <a:cubicBezTo>
                  <a:pt x="5795361" y="1790986"/>
                  <a:pt x="5797647" y="1779981"/>
                  <a:pt x="5806410" y="1768838"/>
                </a:cubicBezTo>
                <a:close/>
                <a:moveTo>
                  <a:pt x="5915999" y="520953"/>
                </a:moveTo>
                <a:lnTo>
                  <a:pt x="5909271" y="549926"/>
                </a:lnTo>
                <a:lnTo>
                  <a:pt x="5903017" y="566616"/>
                </a:lnTo>
                <a:lnTo>
                  <a:pt x="5897067" y="581804"/>
                </a:lnTo>
                <a:lnTo>
                  <a:pt x="5896649" y="583595"/>
                </a:lnTo>
                <a:lnTo>
                  <a:pt x="5894474" y="589388"/>
                </a:lnTo>
                <a:cubicBezTo>
                  <a:pt x="5892074" y="597005"/>
                  <a:pt x="5890316" y="604728"/>
                  <a:pt x="5889851" y="612658"/>
                </a:cubicBezTo>
                <a:lnTo>
                  <a:pt x="5896649" y="583595"/>
                </a:lnTo>
                <a:lnTo>
                  <a:pt x="5902965" y="566754"/>
                </a:lnTo>
                <a:lnTo>
                  <a:pt x="5903017" y="566616"/>
                </a:lnTo>
                <a:lnTo>
                  <a:pt x="5908855" y="551717"/>
                </a:lnTo>
                <a:lnTo>
                  <a:pt x="5909271" y="549926"/>
                </a:lnTo>
                <a:lnTo>
                  <a:pt x="5911436" y="544146"/>
                </a:lnTo>
                <a:cubicBezTo>
                  <a:pt x="5913823" y="536547"/>
                  <a:pt x="5915561" y="528850"/>
                  <a:pt x="5915999" y="520953"/>
                </a:cubicBezTo>
                <a:close/>
                <a:moveTo>
                  <a:pt x="5864896" y="268794"/>
                </a:moveTo>
                <a:cubicBezTo>
                  <a:pt x="5862371" y="279176"/>
                  <a:pt x="5860668" y="289296"/>
                  <a:pt x="5860021" y="299164"/>
                </a:cubicBezTo>
                <a:cubicBezTo>
                  <a:pt x="5859371" y="309031"/>
                  <a:pt x="5859776" y="318646"/>
                  <a:pt x="5861466" y="328017"/>
                </a:cubicBezTo>
                <a:close/>
                <a:moveTo>
                  <a:pt x="0" y="0"/>
                </a:moveTo>
                <a:lnTo>
                  <a:pt x="6182312" y="0"/>
                </a:lnTo>
                <a:lnTo>
                  <a:pt x="6178097" y="24480"/>
                </a:lnTo>
                <a:cubicBezTo>
                  <a:pt x="6175612" y="32636"/>
                  <a:pt x="6171850" y="40471"/>
                  <a:pt x="6166086" y="47806"/>
                </a:cubicBezTo>
                <a:cubicBezTo>
                  <a:pt x="6151226" y="66857"/>
                  <a:pt x="6154655" y="85336"/>
                  <a:pt x="6156942" y="105718"/>
                </a:cubicBezTo>
                <a:cubicBezTo>
                  <a:pt x="6158656" y="121150"/>
                  <a:pt x="6158085" y="136963"/>
                  <a:pt x="6158277" y="152584"/>
                </a:cubicBezTo>
                <a:cubicBezTo>
                  <a:pt x="6158846" y="180017"/>
                  <a:pt x="6159037" y="207450"/>
                  <a:pt x="6159990" y="234883"/>
                </a:cubicBezTo>
                <a:cubicBezTo>
                  <a:pt x="6160370" y="243648"/>
                  <a:pt x="6165135" y="252600"/>
                  <a:pt x="6164373" y="261173"/>
                </a:cubicBezTo>
                <a:cubicBezTo>
                  <a:pt x="6160752" y="300800"/>
                  <a:pt x="6155037" y="340425"/>
                  <a:pt x="6151798" y="380050"/>
                </a:cubicBezTo>
                <a:cubicBezTo>
                  <a:pt x="6149894" y="402529"/>
                  <a:pt x="6153511" y="425581"/>
                  <a:pt x="6150846" y="447870"/>
                </a:cubicBezTo>
                <a:cubicBezTo>
                  <a:pt x="6147798" y="473587"/>
                  <a:pt x="6139988" y="498733"/>
                  <a:pt x="6135223" y="524262"/>
                </a:cubicBezTo>
                <a:cubicBezTo>
                  <a:pt x="6133891" y="531310"/>
                  <a:pt x="6135606" y="539121"/>
                  <a:pt x="6135985" y="546552"/>
                </a:cubicBezTo>
                <a:cubicBezTo>
                  <a:pt x="6136367" y="554933"/>
                  <a:pt x="6137129" y="563125"/>
                  <a:pt x="6137320" y="571508"/>
                </a:cubicBezTo>
                <a:cubicBezTo>
                  <a:pt x="6137702" y="597037"/>
                  <a:pt x="6137129" y="622564"/>
                  <a:pt x="6138464" y="648092"/>
                </a:cubicBezTo>
                <a:cubicBezTo>
                  <a:pt x="6139225" y="663713"/>
                  <a:pt x="6147035" y="680096"/>
                  <a:pt x="6144177" y="694576"/>
                </a:cubicBezTo>
                <a:cubicBezTo>
                  <a:pt x="6138654" y="724104"/>
                  <a:pt x="6151036" y="753633"/>
                  <a:pt x="6140750" y="783158"/>
                </a:cubicBezTo>
                <a:cubicBezTo>
                  <a:pt x="6137702" y="792306"/>
                  <a:pt x="6145322" y="804877"/>
                  <a:pt x="6145702" y="815929"/>
                </a:cubicBezTo>
                <a:cubicBezTo>
                  <a:pt x="6146654" y="843552"/>
                  <a:pt x="6146464" y="871173"/>
                  <a:pt x="6146274" y="898797"/>
                </a:cubicBezTo>
                <a:cubicBezTo>
                  <a:pt x="6146084" y="923562"/>
                  <a:pt x="6148750" y="949281"/>
                  <a:pt x="6143416" y="973095"/>
                </a:cubicBezTo>
                <a:cubicBezTo>
                  <a:pt x="6137702" y="998052"/>
                  <a:pt x="6138464" y="1020529"/>
                  <a:pt x="6144940" y="1044725"/>
                </a:cubicBezTo>
                <a:cubicBezTo>
                  <a:pt x="6149322" y="1061298"/>
                  <a:pt x="6149894" y="1078826"/>
                  <a:pt x="6151226" y="1095972"/>
                </a:cubicBezTo>
                <a:cubicBezTo>
                  <a:pt x="6152750" y="1114449"/>
                  <a:pt x="6148750" y="1134834"/>
                  <a:pt x="6155037" y="1151600"/>
                </a:cubicBezTo>
                <a:cubicBezTo>
                  <a:pt x="6173706" y="1201512"/>
                  <a:pt x="6177706" y="1252757"/>
                  <a:pt x="6177706" y="1304955"/>
                </a:cubicBezTo>
                <a:cubicBezTo>
                  <a:pt x="6177706" y="1314483"/>
                  <a:pt x="6175041" y="1324198"/>
                  <a:pt x="6172183" y="1333341"/>
                </a:cubicBezTo>
                <a:cubicBezTo>
                  <a:pt x="6155037" y="1386684"/>
                  <a:pt x="6156560" y="1440216"/>
                  <a:pt x="6167039" y="1494509"/>
                </a:cubicBezTo>
                <a:cubicBezTo>
                  <a:pt x="6169325" y="1505751"/>
                  <a:pt x="6169706" y="1518324"/>
                  <a:pt x="6167421" y="1529563"/>
                </a:cubicBezTo>
                <a:cubicBezTo>
                  <a:pt x="6160752" y="1561189"/>
                  <a:pt x="6149702" y="1591859"/>
                  <a:pt x="6144940" y="1623675"/>
                </a:cubicBezTo>
                <a:cubicBezTo>
                  <a:pt x="6137129" y="1676253"/>
                  <a:pt x="6163417" y="1721785"/>
                  <a:pt x="6180565" y="1768838"/>
                </a:cubicBezTo>
                <a:cubicBezTo>
                  <a:pt x="6196758" y="1813610"/>
                  <a:pt x="6233335" y="1851709"/>
                  <a:pt x="6225142" y="1904673"/>
                </a:cubicBezTo>
                <a:cubicBezTo>
                  <a:pt x="6224381" y="1910004"/>
                  <a:pt x="6229524" y="1915912"/>
                  <a:pt x="6230858" y="1921817"/>
                </a:cubicBezTo>
                <a:cubicBezTo>
                  <a:pt x="6234479" y="1938009"/>
                  <a:pt x="6238857" y="1954202"/>
                  <a:pt x="6240574" y="1970586"/>
                </a:cubicBezTo>
                <a:cubicBezTo>
                  <a:pt x="6242861" y="1990589"/>
                  <a:pt x="6242100" y="2010974"/>
                  <a:pt x="6244004" y="2030977"/>
                </a:cubicBezTo>
                <a:cubicBezTo>
                  <a:pt x="6245147" y="2043835"/>
                  <a:pt x="6247242" y="2056600"/>
                  <a:pt x="6249052" y="2069340"/>
                </a:cubicBezTo>
                <a:lnTo>
                  <a:pt x="6249303" y="2072225"/>
                </a:lnTo>
                <a:lnTo>
                  <a:pt x="6249303" y="2131532"/>
                </a:lnTo>
                <a:lnTo>
                  <a:pt x="6248432" y="2138304"/>
                </a:lnTo>
                <a:cubicBezTo>
                  <a:pt x="6246241" y="2148519"/>
                  <a:pt x="6243623" y="2158712"/>
                  <a:pt x="6241908" y="2168903"/>
                </a:cubicBezTo>
                <a:cubicBezTo>
                  <a:pt x="6237145" y="2197670"/>
                  <a:pt x="6238479" y="2229296"/>
                  <a:pt x="6226286" y="2254633"/>
                </a:cubicBezTo>
                <a:cubicBezTo>
                  <a:pt x="6213332" y="2281683"/>
                  <a:pt x="6207426" y="2307402"/>
                  <a:pt x="6211426" y="2335405"/>
                </a:cubicBezTo>
                <a:cubicBezTo>
                  <a:pt x="6212760" y="2344741"/>
                  <a:pt x="6220762" y="2356744"/>
                  <a:pt x="6228952" y="2360933"/>
                </a:cubicBezTo>
                <a:cubicBezTo>
                  <a:pt x="6247241" y="2370270"/>
                  <a:pt x="6250481" y="2383032"/>
                  <a:pt x="6244193" y="2400369"/>
                </a:cubicBezTo>
                <a:cubicBezTo>
                  <a:pt x="6238857" y="2415420"/>
                  <a:pt x="6236192" y="2433897"/>
                  <a:pt x="6225904" y="2444184"/>
                </a:cubicBezTo>
                <a:cubicBezTo>
                  <a:pt x="6196758" y="2473333"/>
                  <a:pt x="6195806" y="2510483"/>
                  <a:pt x="6187996" y="2546678"/>
                </a:cubicBezTo>
                <a:cubicBezTo>
                  <a:pt x="6183231" y="2568774"/>
                  <a:pt x="6183041" y="2589352"/>
                  <a:pt x="6186279" y="2611450"/>
                </a:cubicBezTo>
                <a:cubicBezTo>
                  <a:pt x="6193518" y="2659455"/>
                  <a:pt x="6183231" y="2706131"/>
                  <a:pt x="6170087" y="2752235"/>
                </a:cubicBezTo>
                <a:cubicBezTo>
                  <a:pt x="6161325" y="2782716"/>
                  <a:pt x="6155990" y="2813958"/>
                  <a:pt x="6147035" y="2844248"/>
                </a:cubicBezTo>
                <a:cubicBezTo>
                  <a:pt x="6140177" y="2866918"/>
                  <a:pt x="6131985" y="2889587"/>
                  <a:pt x="6120937" y="2910353"/>
                </a:cubicBezTo>
                <a:cubicBezTo>
                  <a:pt x="6104743" y="2940455"/>
                  <a:pt x="6080358" y="2966742"/>
                  <a:pt x="6086835" y="3005035"/>
                </a:cubicBezTo>
                <a:cubicBezTo>
                  <a:pt x="6092550" y="3038756"/>
                  <a:pt x="6080550" y="3069235"/>
                  <a:pt x="6069119" y="3100099"/>
                </a:cubicBezTo>
                <a:cubicBezTo>
                  <a:pt x="6060737" y="3122770"/>
                  <a:pt x="6052162" y="3145436"/>
                  <a:pt x="6046828" y="3168870"/>
                </a:cubicBezTo>
                <a:cubicBezTo>
                  <a:pt x="6040542" y="3196686"/>
                  <a:pt x="6043210" y="3228119"/>
                  <a:pt x="6031589" y="3252885"/>
                </a:cubicBezTo>
                <a:cubicBezTo>
                  <a:pt x="6019396" y="3278795"/>
                  <a:pt x="6027588" y="3300319"/>
                  <a:pt x="6031017" y="3323372"/>
                </a:cubicBezTo>
                <a:cubicBezTo>
                  <a:pt x="6036353" y="3360139"/>
                  <a:pt x="6046258" y="3396719"/>
                  <a:pt x="6033685" y="3433866"/>
                </a:cubicBezTo>
                <a:cubicBezTo>
                  <a:pt x="6018444" y="3479015"/>
                  <a:pt x="6002060" y="3523785"/>
                  <a:pt x="5987583" y="3569124"/>
                </a:cubicBezTo>
                <a:cubicBezTo>
                  <a:pt x="5982056" y="3586653"/>
                  <a:pt x="5979770" y="3605509"/>
                  <a:pt x="5977295" y="3623799"/>
                </a:cubicBezTo>
                <a:cubicBezTo>
                  <a:pt x="5975197" y="3641134"/>
                  <a:pt x="5980533" y="3661899"/>
                  <a:pt x="5972533" y="3675238"/>
                </a:cubicBezTo>
                <a:cubicBezTo>
                  <a:pt x="5951958" y="3709529"/>
                  <a:pt x="5941860" y="3744770"/>
                  <a:pt x="5941860" y="3784397"/>
                </a:cubicBezTo>
                <a:cubicBezTo>
                  <a:pt x="5941860" y="3799258"/>
                  <a:pt x="5933287" y="3813737"/>
                  <a:pt x="5931762" y="3828785"/>
                </a:cubicBezTo>
                <a:cubicBezTo>
                  <a:pt x="5929858" y="3849362"/>
                  <a:pt x="5924714" y="3872985"/>
                  <a:pt x="5931955" y="3890891"/>
                </a:cubicBezTo>
                <a:cubicBezTo>
                  <a:pt x="5949100" y="3932993"/>
                  <a:pt x="5934810" y="3967091"/>
                  <a:pt x="5917857" y="4003861"/>
                </a:cubicBezTo>
                <a:cubicBezTo>
                  <a:pt x="5901092" y="4040058"/>
                  <a:pt x="5887757" y="4078159"/>
                  <a:pt x="5876707" y="4116641"/>
                </a:cubicBezTo>
                <a:cubicBezTo>
                  <a:pt x="5872706" y="4131119"/>
                  <a:pt x="5879375" y="4148453"/>
                  <a:pt x="5880708" y="4164458"/>
                </a:cubicBezTo>
                <a:cubicBezTo>
                  <a:pt x="5881089" y="4170174"/>
                  <a:pt x="5881661" y="4176461"/>
                  <a:pt x="5879756" y="4181603"/>
                </a:cubicBezTo>
                <a:cubicBezTo>
                  <a:pt x="5861466" y="4231324"/>
                  <a:pt x="5847560" y="4281810"/>
                  <a:pt x="5857085" y="4335722"/>
                </a:cubicBezTo>
                <a:cubicBezTo>
                  <a:pt x="5858038" y="4340674"/>
                  <a:pt x="5855942" y="4346201"/>
                  <a:pt x="5854608" y="4351154"/>
                </a:cubicBezTo>
                <a:cubicBezTo>
                  <a:pt x="5847751" y="4375349"/>
                  <a:pt x="5836892" y="4398972"/>
                  <a:pt x="5834415" y="4423545"/>
                </a:cubicBezTo>
                <a:cubicBezTo>
                  <a:pt x="5828319" y="4484127"/>
                  <a:pt x="5825841" y="4545086"/>
                  <a:pt x="5821841" y="4606053"/>
                </a:cubicBezTo>
                <a:cubicBezTo>
                  <a:pt x="5821653" y="4609863"/>
                  <a:pt x="5821653" y="4613864"/>
                  <a:pt x="5820317" y="4617291"/>
                </a:cubicBezTo>
                <a:cubicBezTo>
                  <a:pt x="5812125" y="4639772"/>
                  <a:pt x="5814794" y="4659393"/>
                  <a:pt x="5830414" y="4678445"/>
                </a:cubicBezTo>
                <a:cubicBezTo>
                  <a:pt x="5837273" y="4686828"/>
                  <a:pt x="5840892" y="4698258"/>
                  <a:pt x="5844703" y="4708734"/>
                </a:cubicBezTo>
                <a:cubicBezTo>
                  <a:pt x="5850418" y="4724167"/>
                  <a:pt x="5855942" y="4739978"/>
                  <a:pt x="5859562" y="4755980"/>
                </a:cubicBezTo>
                <a:cubicBezTo>
                  <a:pt x="5862991" y="4771793"/>
                  <a:pt x="5867753" y="4788747"/>
                  <a:pt x="5865088" y="4803988"/>
                </a:cubicBezTo>
                <a:cubicBezTo>
                  <a:pt x="5860326" y="4831420"/>
                  <a:pt x="5849657" y="4857522"/>
                  <a:pt x="5842606" y="4884572"/>
                </a:cubicBezTo>
                <a:cubicBezTo>
                  <a:pt x="5840129" y="4893907"/>
                  <a:pt x="5840512" y="4904195"/>
                  <a:pt x="5840321" y="4913909"/>
                </a:cubicBezTo>
                <a:cubicBezTo>
                  <a:pt x="5839750" y="4936201"/>
                  <a:pt x="5845274" y="4959061"/>
                  <a:pt x="5829462" y="4979253"/>
                </a:cubicBezTo>
                <a:cubicBezTo>
                  <a:pt x="5814602" y="4997922"/>
                  <a:pt x="5818983" y="5016785"/>
                  <a:pt x="5830223" y="5036405"/>
                </a:cubicBezTo>
                <a:cubicBezTo>
                  <a:pt x="5838225" y="5050504"/>
                  <a:pt x="5844513" y="5066505"/>
                  <a:pt x="5847560" y="5082317"/>
                </a:cubicBezTo>
                <a:cubicBezTo>
                  <a:pt x="5851752" y="5104036"/>
                  <a:pt x="5853466" y="5125562"/>
                  <a:pt x="5850988" y="5148995"/>
                </a:cubicBezTo>
                <a:cubicBezTo>
                  <a:pt x="5849275" y="5165570"/>
                  <a:pt x="5848512" y="5179097"/>
                  <a:pt x="5838416" y="5192051"/>
                </a:cubicBezTo>
                <a:cubicBezTo>
                  <a:pt x="5836892" y="5194145"/>
                  <a:pt x="5836510" y="5197955"/>
                  <a:pt x="5836703" y="5200813"/>
                </a:cubicBezTo>
                <a:cubicBezTo>
                  <a:pt x="5839941" y="5238343"/>
                  <a:pt x="5838225" y="5275491"/>
                  <a:pt x="5835937" y="5313403"/>
                </a:cubicBezTo>
                <a:cubicBezTo>
                  <a:pt x="5832892" y="5361598"/>
                  <a:pt x="5841844" y="5412276"/>
                  <a:pt x="5873849" y="5453995"/>
                </a:cubicBezTo>
                <a:cubicBezTo>
                  <a:pt x="5878613" y="5460092"/>
                  <a:pt x="5880708" y="5469236"/>
                  <a:pt x="5881852" y="5477239"/>
                </a:cubicBezTo>
                <a:cubicBezTo>
                  <a:pt x="5886804" y="5514957"/>
                  <a:pt x="5890233" y="5552869"/>
                  <a:pt x="5895758" y="5590590"/>
                </a:cubicBezTo>
                <a:cubicBezTo>
                  <a:pt x="5898806" y="5611164"/>
                  <a:pt x="5901474" y="5632691"/>
                  <a:pt x="5909856" y="5651360"/>
                </a:cubicBezTo>
                <a:cubicBezTo>
                  <a:pt x="5918047" y="5669647"/>
                  <a:pt x="5927762" y="5684320"/>
                  <a:pt x="5910618" y="5695178"/>
                </a:cubicBezTo>
                <a:cubicBezTo>
                  <a:pt x="5919762" y="5714607"/>
                  <a:pt x="5927383" y="5731564"/>
                  <a:pt x="5935573" y="5748136"/>
                </a:cubicBezTo>
                <a:cubicBezTo>
                  <a:pt x="5938620" y="5754234"/>
                  <a:pt x="5943575" y="5759378"/>
                  <a:pt x="5946433" y="5765474"/>
                </a:cubicBezTo>
                <a:cubicBezTo>
                  <a:pt x="5949481" y="5771953"/>
                  <a:pt x="5951385" y="5779191"/>
                  <a:pt x="5952911" y="5786239"/>
                </a:cubicBezTo>
                <a:cubicBezTo>
                  <a:pt x="5959768" y="5817674"/>
                  <a:pt x="5966054" y="5849107"/>
                  <a:pt x="5973485" y="5880348"/>
                </a:cubicBezTo>
                <a:cubicBezTo>
                  <a:pt x="5975008" y="5886447"/>
                  <a:pt x="5981104" y="5891590"/>
                  <a:pt x="5985103" y="5897114"/>
                </a:cubicBezTo>
                <a:cubicBezTo>
                  <a:pt x="5987772" y="5900735"/>
                  <a:pt x="5991773" y="5904353"/>
                  <a:pt x="5992345" y="5908355"/>
                </a:cubicBezTo>
                <a:cubicBezTo>
                  <a:pt x="5996917" y="5938836"/>
                  <a:pt x="6002252" y="5969124"/>
                  <a:pt x="6004537" y="5999796"/>
                </a:cubicBezTo>
                <a:cubicBezTo>
                  <a:pt x="6006440" y="6025515"/>
                  <a:pt x="6005871" y="6050282"/>
                  <a:pt x="6039018" y="6056948"/>
                </a:cubicBezTo>
                <a:cubicBezTo>
                  <a:pt x="6044734" y="6058092"/>
                  <a:pt x="6050831" y="6066284"/>
                  <a:pt x="6053687" y="6072569"/>
                </a:cubicBezTo>
                <a:cubicBezTo>
                  <a:pt x="6061879" y="6090477"/>
                  <a:pt x="6067404" y="6109530"/>
                  <a:pt x="6075785" y="6127247"/>
                </a:cubicBezTo>
                <a:cubicBezTo>
                  <a:pt x="6103790" y="6185351"/>
                  <a:pt x="6121508" y="6246121"/>
                  <a:pt x="6118269" y="6311084"/>
                </a:cubicBezTo>
                <a:cubicBezTo>
                  <a:pt x="6117317" y="6331277"/>
                  <a:pt x="6107028" y="6350899"/>
                  <a:pt x="6103217" y="6363664"/>
                </a:cubicBezTo>
                <a:cubicBezTo>
                  <a:pt x="6118269" y="6400429"/>
                  <a:pt x="6132747" y="6431292"/>
                  <a:pt x="6143606" y="6463490"/>
                </a:cubicBezTo>
                <a:cubicBezTo>
                  <a:pt x="6153322" y="6491874"/>
                  <a:pt x="6159418" y="6521593"/>
                  <a:pt x="6166466" y="6550742"/>
                </a:cubicBezTo>
                <a:cubicBezTo>
                  <a:pt x="6169135" y="6561411"/>
                  <a:pt x="6170658" y="6572269"/>
                  <a:pt x="6171993" y="6583128"/>
                </a:cubicBezTo>
                <a:cubicBezTo>
                  <a:pt x="6176183" y="6617036"/>
                  <a:pt x="6166086" y="6652472"/>
                  <a:pt x="6182089" y="6685617"/>
                </a:cubicBezTo>
                <a:cubicBezTo>
                  <a:pt x="6190471" y="6702955"/>
                  <a:pt x="6200567" y="6720103"/>
                  <a:pt x="6204949" y="6738388"/>
                </a:cubicBezTo>
                <a:cubicBezTo>
                  <a:pt x="6209712" y="6758011"/>
                  <a:pt x="6217142" y="6777207"/>
                  <a:pt x="6222453" y="6796804"/>
                </a:cubicBezTo>
                <a:lnTo>
                  <a:pt x="6227224" y="6857457"/>
                </a:lnTo>
                <a:lnTo>
                  <a:pt x="6099985" y="6857457"/>
                </a:lnTo>
                <a:lnTo>
                  <a:pt x="6099985" y="6857998"/>
                </a:lnTo>
                <a:lnTo>
                  <a:pt x="0" y="6857998"/>
                </a:lnTo>
                <a:close/>
              </a:path>
            </a:pathLst>
          </a:custGeom>
          <a:noFill/>
          <a:effectLst>
            <a:outerShdw blurRad="381000" dist="1524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824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700"/>
                                        <p:tgtEl>
                                          <p:spTgt spid="2050"/>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9" name="Rectangle 198">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200">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a:extLst>
              <a:ext uri="{FF2B5EF4-FFF2-40B4-BE49-F238E27FC236}">
                <a16:creationId xmlns:a16="http://schemas.microsoft.com/office/drawing/2014/main" id="{A3E9D824-E0D2-44D8-82EA-2E44CE944EBD}"/>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3399" r="3265" b="2"/>
          <a:stretch/>
        </p:blipFill>
        <p:spPr bwMode="auto">
          <a:xfrm>
            <a:off x="-339" y="-240632"/>
            <a:ext cx="9023152" cy="729113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83F3257-6DBF-4C71-87C3-DDBD89DDAAE8}"/>
              </a:ext>
            </a:extLst>
          </p:cNvPr>
          <p:cNvSpPr>
            <a:spLocks noGrp="1"/>
          </p:cNvSpPr>
          <p:nvPr>
            <p:ph type="title"/>
          </p:nvPr>
        </p:nvSpPr>
        <p:spPr>
          <a:xfrm>
            <a:off x="66134" y="-127785"/>
            <a:ext cx="4620584" cy="992828"/>
          </a:xfrm>
        </p:spPr>
        <p:txBody>
          <a:bodyPr vert="horz" lIns="91440" tIns="45720" rIns="91440" bIns="45720" rtlCol="0" anchor="b">
            <a:normAutofit/>
          </a:bodyPr>
          <a:lstStyle/>
          <a:p>
            <a:r>
              <a:rPr lang="en-US" b="1" kern="1200" dirty="0">
                <a:solidFill>
                  <a:srgbClr val="FFFFFF"/>
                </a:solidFill>
                <a:latin typeface="+mj-lt"/>
                <a:ea typeface="+mj-ea"/>
                <a:cs typeface="+mj-cs"/>
              </a:rPr>
              <a:t>Shackleton’s Dogs</a:t>
            </a:r>
          </a:p>
        </p:txBody>
      </p:sp>
      <p:sp>
        <p:nvSpPr>
          <p:cNvPr id="3" name="Content Placeholder 2">
            <a:extLst>
              <a:ext uri="{FF2B5EF4-FFF2-40B4-BE49-F238E27FC236}">
                <a16:creationId xmlns:a16="http://schemas.microsoft.com/office/drawing/2014/main" id="{FD86C3B0-DD81-4076-B0A8-1B25B0278D1C}"/>
              </a:ext>
            </a:extLst>
          </p:cNvPr>
          <p:cNvSpPr>
            <a:spLocks noGrp="1"/>
          </p:cNvSpPr>
          <p:nvPr>
            <p:ph idx="1"/>
          </p:nvPr>
        </p:nvSpPr>
        <p:spPr>
          <a:xfrm>
            <a:off x="0" y="986588"/>
            <a:ext cx="7531767" cy="8768869"/>
          </a:xfrm>
        </p:spPr>
        <p:txBody>
          <a:bodyPr vert="horz" lIns="91440" tIns="45720" rIns="91440" bIns="45720" rtlCol="0">
            <a:normAutofit/>
          </a:bodyPr>
          <a:lstStyle/>
          <a:p>
            <a:r>
              <a:rPr lang="en-US" sz="2400" kern="1200" dirty="0">
                <a:solidFill>
                  <a:srgbClr val="FFFFFF"/>
                </a:solidFill>
                <a:latin typeface="+mn-lt"/>
                <a:ea typeface="+mn-ea"/>
                <a:cs typeface="+mn-cs"/>
              </a:rPr>
              <a:t>As well as being efficient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working animals, Shackleton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and his men cared for</a:t>
            </a:r>
            <a:r>
              <a:rPr lang="en-US" sz="2400" dirty="0">
                <a:solidFill>
                  <a:srgbClr val="FFFFFF"/>
                </a:solidFill>
              </a:rPr>
              <a:t> </a:t>
            </a:r>
            <a:r>
              <a:rPr lang="en-US" sz="2400" kern="1200" dirty="0">
                <a:solidFill>
                  <a:srgbClr val="FFFFFF"/>
                </a:solidFill>
                <a:latin typeface="+mn-lt"/>
                <a:ea typeface="+mn-ea"/>
                <a:cs typeface="+mn-cs"/>
              </a:rPr>
              <a:t>the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dogs, even breeding and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raising puppies. </a:t>
            </a:r>
          </a:p>
          <a:p>
            <a:r>
              <a:rPr lang="en-US" sz="2400" kern="1200" dirty="0">
                <a:solidFill>
                  <a:srgbClr val="FFFFFF"/>
                </a:solidFill>
                <a:latin typeface="+mn-lt"/>
                <a:ea typeface="+mn-ea"/>
                <a:cs typeface="+mn-cs"/>
              </a:rPr>
              <a:t>When they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abandoned ship,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the puppies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were shot as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there was not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enough food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and buried them.</a:t>
            </a:r>
          </a:p>
          <a:p>
            <a:r>
              <a:rPr lang="en-US" sz="2400" kern="1200" dirty="0">
                <a:solidFill>
                  <a:srgbClr val="FFFFFF"/>
                </a:solidFill>
                <a:latin typeface="+mn-lt"/>
                <a:ea typeface="+mn-ea"/>
                <a:cs typeface="+mn-cs"/>
              </a:rPr>
              <a:t>As the situation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became more dire and it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was clear they couldn’t sled further due to pack ice, </a:t>
            </a:r>
            <a:br>
              <a:rPr lang="en-US" sz="2400" kern="1200" dirty="0">
                <a:solidFill>
                  <a:srgbClr val="FFFFFF"/>
                </a:solidFill>
                <a:latin typeface="+mn-lt"/>
                <a:ea typeface="+mn-ea"/>
                <a:cs typeface="+mn-cs"/>
              </a:rPr>
            </a:br>
            <a:r>
              <a:rPr lang="en-US" sz="2400" kern="1200" dirty="0">
                <a:solidFill>
                  <a:srgbClr val="FFFFFF"/>
                </a:solidFill>
                <a:latin typeface="+mn-lt"/>
                <a:ea typeface="+mn-ea"/>
                <a:cs typeface="+mn-cs"/>
              </a:rPr>
              <a:t>they shot the older dogs and reluctantly ate them.</a:t>
            </a:r>
          </a:p>
        </p:txBody>
      </p:sp>
      <p:pic>
        <p:nvPicPr>
          <p:cNvPr id="4098" name="Picture 2" descr="Taking dogs off Endurance">
            <a:extLst>
              <a:ext uri="{FF2B5EF4-FFF2-40B4-BE49-F238E27FC236}">
                <a16:creationId xmlns:a16="http://schemas.microsoft.com/office/drawing/2014/main" id="{8DC8949B-0F86-4F75-A6FC-A0E51F7463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897" r="-2" b="128"/>
          <a:stretch/>
        </p:blipFill>
        <p:spPr bwMode="auto">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944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098"/>
                                        </p:tgtEl>
                                        <p:attrNameLst>
                                          <p:attrName>style.visibility</p:attrName>
                                        </p:attrNameLst>
                                      </p:cBhvr>
                                      <p:to>
                                        <p:strVal val="visible"/>
                                      </p:to>
                                    </p:set>
                                    <p:animEffect transition="in" filter="fade">
                                      <p:cBhvr>
                                        <p:cTn id="7" dur="700"/>
                                        <p:tgtEl>
                                          <p:spTgt spid="4098"/>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6146"/>
                                        </p:tgtEl>
                                        <p:attrNameLst>
                                          <p:attrName>style.visibility</p:attrName>
                                        </p:attrNameLst>
                                      </p:cBhvr>
                                      <p:to>
                                        <p:strVal val="visible"/>
                                      </p:to>
                                    </p:set>
                                    <p:animEffect transition="in" filter="fade">
                                      <p:cBhvr>
                                        <p:cTn id="13" dur="7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See the source image">
            <a:extLst>
              <a:ext uri="{FF2B5EF4-FFF2-40B4-BE49-F238E27FC236}">
                <a16:creationId xmlns:a16="http://schemas.microsoft.com/office/drawing/2014/main" id="{3EB77761-C90C-46A2-9B80-24AEDE455206}"/>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5767" t="1" r="30295" b="6303"/>
          <a:stretch/>
        </p:blipFill>
        <p:spPr bwMode="auto">
          <a:xfrm>
            <a:off x="7392054" y="1100382"/>
            <a:ext cx="4799946" cy="5757618"/>
          </a:xfrm>
          <a:custGeom>
            <a:avLst/>
            <a:gdLst/>
            <a:ahLst/>
            <a:cxnLst/>
            <a:rect l="l" t="t" r="r" b="b"/>
            <a:pathLst>
              <a:path w="5294678" h="6145051">
                <a:moveTo>
                  <a:pt x="3479124" y="0"/>
                </a:moveTo>
                <a:cubicBezTo>
                  <a:pt x="4079583" y="0"/>
                  <a:pt x="4644513" y="152115"/>
                  <a:pt x="5137482" y="419912"/>
                </a:cubicBezTo>
                <a:lnTo>
                  <a:pt x="5294678" y="515411"/>
                </a:lnTo>
                <a:lnTo>
                  <a:pt x="5294678" y="6145051"/>
                </a:lnTo>
                <a:lnTo>
                  <a:pt x="1245466" y="6145051"/>
                </a:lnTo>
                <a:lnTo>
                  <a:pt x="1019012" y="5939236"/>
                </a:lnTo>
                <a:cubicBezTo>
                  <a:pt x="389414" y="5309639"/>
                  <a:pt x="0" y="4439858"/>
                  <a:pt x="0" y="3479124"/>
                </a:cubicBezTo>
                <a:cubicBezTo>
                  <a:pt x="0" y="1557657"/>
                  <a:pt x="1557657" y="0"/>
                  <a:pt x="3479124"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24" name="Picture 9">
            <a:extLst>
              <a:ext uri="{FF2B5EF4-FFF2-40B4-BE49-F238E27FC236}">
                <a16:creationId xmlns:a16="http://schemas.microsoft.com/office/drawing/2014/main" id="{6D104383-AD7E-45AE-BEBC-A74A7E3364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3" name="Content Placeholder 2">
            <a:extLst>
              <a:ext uri="{FF2B5EF4-FFF2-40B4-BE49-F238E27FC236}">
                <a16:creationId xmlns:a16="http://schemas.microsoft.com/office/drawing/2014/main" id="{447E0118-4AAC-4EB0-A51E-24CD5E4703CE}"/>
              </a:ext>
            </a:extLst>
          </p:cNvPr>
          <p:cNvSpPr>
            <a:spLocks noGrp="1"/>
          </p:cNvSpPr>
          <p:nvPr>
            <p:ph idx="1"/>
          </p:nvPr>
        </p:nvSpPr>
        <p:spPr>
          <a:xfrm>
            <a:off x="397653" y="2200763"/>
            <a:ext cx="6862956" cy="3026330"/>
          </a:xfrm>
        </p:spPr>
        <p:txBody>
          <a:bodyPr vert="horz" lIns="91440" tIns="45720" rIns="91440" bIns="45720" rtlCol="0" anchor="b">
            <a:normAutofit lnSpcReduction="10000"/>
          </a:bodyPr>
          <a:lstStyle/>
          <a:p>
            <a:pPr marL="0" indent="0" algn="ctr">
              <a:buNone/>
            </a:pPr>
            <a:r>
              <a:rPr lang="en-US" sz="2000" dirty="0">
                <a:solidFill>
                  <a:srgbClr val="000000"/>
                </a:solidFill>
              </a:rPr>
              <a:t>Sir John Franklin took his crew on a search to find the North-West Passage, a corridor through the Arctic from the Pacific to the Atlantic. Sadly, the weather was not in their </a:t>
            </a:r>
            <a:r>
              <a:rPr lang="en-US" sz="2000" dirty="0" err="1">
                <a:solidFill>
                  <a:srgbClr val="000000"/>
                </a:solidFill>
              </a:rPr>
              <a:t>favour</a:t>
            </a:r>
            <a:r>
              <a:rPr lang="en-US" sz="2000" dirty="0">
                <a:solidFill>
                  <a:srgbClr val="000000"/>
                </a:solidFill>
              </a:rPr>
              <a:t> and they ended up stuck in the ice for two years before realizing it would not break.</a:t>
            </a:r>
            <a:br>
              <a:rPr lang="en-US" sz="2000" dirty="0">
                <a:solidFill>
                  <a:srgbClr val="000000"/>
                </a:solidFill>
              </a:rPr>
            </a:br>
            <a:r>
              <a:rPr lang="en-US" sz="2000" dirty="0">
                <a:solidFill>
                  <a:srgbClr val="000000"/>
                </a:solidFill>
              </a:rPr>
              <a:t> </a:t>
            </a:r>
            <a:br>
              <a:rPr lang="en-US" sz="2000" dirty="0">
                <a:solidFill>
                  <a:srgbClr val="000000"/>
                </a:solidFill>
              </a:rPr>
            </a:br>
            <a:r>
              <a:rPr lang="en-US" sz="2000" dirty="0">
                <a:solidFill>
                  <a:srgbClr val="000000"/>
                </a:solidFill>
              </a:rPr>
              <a:t>After Franklin passed in 1847, Crozier lead most of the men on what would turn out to be a death march to nowhere. Every last man died of disease, cold or starvation, some resorted to cannibalism. The last reported to be alive were those left on the Erebus who, according to Inuit reports, lived there until 1850.</a:t>
            </a:r>
            <a:endParaRPr lang="en-US" sz="2000" kern="1200" dirty="0">
              <a:solidFill>
                <a:srgbClr val="000000"/>
              </a:solidFill>
              <a:latin typeface="+mn-lt"/>
              <a:ea typeface="+mn-ea"/>
              <a:cs typeface="+mn-cs"/>
            </a:endParaRPr>
          </a:p>
        </p:txBody>
      </p:sp>
      <p:sp>
        <p:nvSpPr>
          <p:cNvPr id="2" name="Title 1">
            <a:extLst>
              <a:ext uri="{FF2B5EF4-FFF2-40B4-BE49-F238E27FC236}">
                <a16:creationId xmlns:a16="http://schemas.microsoft.com/office/drawing/2014/main" id="{94793C3F-49E6-4818-90FA-D82F736F264D}"/>
              </a:ext>
            </a:extLst>
          </p:cNvPr>
          <p:cNvSpPr>
            <a:spLocks noGrp="1"/>
          </p:cNvSpPr>
          <p:nvPr>
            <p:ph type="title"/>
          </p:nvPr>
        </p:nvSpPr>
        <p:spPr>
          <a:xfrm>
            <a:off x="397653" y="373944"/>
            <a:ext cx="8282323" cy="1452875"/>
          </a:xfrm>
        </p:spPr>
        <p:txBody>
          <a:bodyPr vert="horz" lIns="91440" tIns="45720" rIns="91440" bIns="45720" rtlCol="0" anchor="t">
            <a:normAutofit/>
          </a:bodyPr>
          <a:lstStyle/>
          <a:p>
            <a:r>
              <a:rPr lang="en-US" b="1" kern="1200" dirty="0">
                <a:solidFill>
                  <a:srgbClr val="000000"/>
                </a:solidFill>
                <a:latin typeface="+mj-lt"/>
                <a:ea typeface="+mj-ea"/>
                <a:cs typeface="+mj-cs"/>
              </a:rPr>
              <a:t>Erebus, The Terror and the North-West Passage Expedition</a:t>
            </a:r>
          </a:p>
        </p:txBody>
      </p:sp>
    </p:spTree>
    <p:extLst>
      <p:ext uri="{BB962C8B-B14F-4D97-AF65-F5344CB8AC3E}">
        <p14:creationId xmlns:p14="http://schemas.microsoft.com/office/powerpoint/2010/main" val="3915416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24"/>
                                        </p:tgtEl>
                                        <p:attrNameLst>
                                          <p:attrName>style.visibility</p:attrName>
                                        </p:attrNameLst>
                                      </p:cBhvr>
                                      <p:to>
                                        <p:strVal val="visible"/>
                                      </p:to>
                                    </p:set>
                                    <p:animEffect transition="in" filter="fade">
                                      <p:cBhvr>
                                        <p:cTn id="10" dur="700"/>
                                        <p:tgtEl>
                                          <p:spTgt spid="24"/>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0E620-6BA9-4A94-AD7B-E7672F701895}"/>
              </a:ext>
            </a:extLst>
          </p:cNvPr>
          <p:cNvSpPr>
            <a:spLocks noGrp="1"/>
          </p:cNvSpPr>
          <p:nvPr>
            <p:ph type="title"/>
          </p:nvPr>
        </p:nvSpPr>
        <p:spPr>
          <a:xfrm>
            <a:off x="279379" y="281586"/>
            <a:ext cx="4805996" cy="1644592"/>
          </a:xfrm>
        </p:spPr>
        <p:txBody>
          <a:bodyPr vert="horz" lIns="91440" tIns="45720" rIns="91440" bIns="45720" rtlCol="0" anchor="t">
            <a:normAutofit/>
          </a:bodyPr>
          <a:lstStyle/>
          <a:p>
            <a:r>
              <a:rPr lang="en-US" sz="4000" b="1" dirty="0"/>
              <a:t>Hunting and Diet</a:t>
            </a:r>
          </a:p>
        </p:txBody>
      </p:sp>
      <p:sp>
        <p:nvSpPr>
          <p:cNvPr id="3" name="Content Placeholder 2">
            <a:extLst>
              <a:ext uri="{FF2B5EF4-FFF2-40B4-BE49-F238E27FC236}">
                <a16:creationId xmlns:a16="http://schemas.microsoft.com/office/drawing/2014/main" id="{C4D01EF0-313C-4CF1-92C0-7209502539CB}"/>
              </a:ext>
            </a:extLst>
          </p:cNvPr>
          <p:cNvSpPr>
            <a:spLocks noGrp="1"/>
          </p:cNvSpPr>
          <p:nvPr>
            <p:ph idx="1"/>
          </p:nvPr>
        </p:nvSpPr>
        <p:spPr>
          <a:xfrm>
            <a:off x="111348" y="-3937314"/>
            <a:ext cx="5741672" cy="9889956"/>
          </a:xfrm>
        </p:spPr>
        <p:txBody>
          <a:bodyPr vert="horz" lIns="91440" tIns="45720" rIns="91440" bIns="45720" rtlCol="0" anchor="b">
            <a:normAutofit/>
          </a:bodyPr>
          <a:lstStyle/>
          <a:p>
            <a:pPr>
              <a:buFont typeface="Wingdings" panose="05000000000000000000" pitchFamily="2" charset="2"/>
              <a:buChar char="§"/>
            </a:pPr>
            <a:r>
              <a:rPr lang="en-US" sz="2000" dirty="0"/>
              <a:t>To begin with, Franklin’s crew had live animals and more provisions than they would need.</a:t>
            </a:r>
          </a:p>
          <a:p>
            <a:pPr>
              <a:buFont typeface="Wingdings" panose="05000000000000000000" pitchFamily="2" charset="2"/>
              <a:buChar char="§"/>
            </a:pPr>
            <a:r>
              <a:rPr lang="en-US" sz="2000" dirty="0"/>
              <a:t>According to Inuit reports, Franklin’s crew hunted with them on a few occasions, but had little luck alone, relying on fish and their dwindling supplies, which consisted mainly of canned goods.</a:t>
            </a:r>
          </a:p>
          <a:p>
            <a:pPr>
              <a:buFont typeface="Wingdings" panose="05000000000000000000" pitchFamily="2" charset="2"/>
              <a:buChar char="§"/>
            </a:pPr>
            <a:r>
              <a:rPr lang="en-US" sz="2000" dirty="0"/>
              <a:t>On one occasion when they went on a caribou hunt, the Inuit present claimed they’d never seen so many killed at once- it is likely this had something to do with their struggles hunting.</a:t>
            </a:r>
          </a:p>
          <a:p>
            <a:pPr>
              <a:buFont typeface="Wingdings" panose="05000000000000000000" pitchFamily="2" charset="2"/>
              <a:buChar char="§"/>
            </a:pPr>
            <a:r>
              <a:rPr lang="en-US" sz="2000" dirty="0"/>
              <a:t>They also described the crew’s eating habits as wasteful- cooking with the blubber, not setting much aside etc.</a:t>
            </a:r>
            <a:br>
              <a:rPr lang="en-US" sz="2000" dirty="0"/>
            </a:br>
            <a:br>
              <a:rPr lang="en-US" sz="2000" dirty="0">
                <a:solidFill>
                  <a:schemeClr val="tx2"/>
                </a:solidFill>
              </a:rPr>
            </a:br>
            <a:endParaRPr lang="en-US" sz="2000" dirty="0">
              <a:solidFill>
                <a:schemeClr val="tx2"/>
              </a:solidFill>
            </a:endParaRPr>
          </a:p>
        </p:txBody>
      </p:sp>
      <p:pic>
        <p:nvPicPr>
          <p:cNvPr id="7170" name="Picture 2" descr="See the source image">
            <a:extLst>
              <a:ext uri="{FF2B5EF4-FFF2-40B4-BE49-F238E27FC236}">
                <a16:creationId xmlns:a16="http://schemas.microsoft.com/office/drawing/2014/main" id="{B79D23F4-40B5-4B54-A715-40BF8757A35B}"/>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1915" r="35174" b="2"/>
          <a:stretch/>
        </p:blipFill>
        <p:spPr bwMode="auto">
          <a:xfrm>
            <a:off x="5853325" y="10"/>
            <a:ext cx="6338370" cy="6857989"/>
          </a:xfrm>
          <a:prstGeom prst="rect">
            <a:avLst/>
          </a:prstGeom>
          <a:noFill/>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3DFB5C00-6040-4666-9765-4391ECB26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70456" y="-1"/>
            <a:ext cx="6421545" cy="6858001"/>
            <a:chOff x="5770456" y="-12663"/>
            <a:chExt cx="6421545" cy="6858001"/>
          </a:xfrm>
        </p:grpSpPr>
        <p:sp>
          <p:nvSpPr>
            <p:cNvPr id="74" name="Freeform: Shape 73">
              <a:extLst>
                <a:ext uri="{FF2B5EF4-FFF2-40B4-BE49-F238E27FC236}">
                  <a16:creationId xmlns:a16="http://schemas.microsoft.com/office/drawing/2014/main" id="{F5AF136B-F25D-4A62-92D1-409DE6B3A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6158" y="12665"/>
              <a:ext cx="6015842" cy="6832673"/>
            </a:xfrm>
            <a:custGeom>
              <a:avLst/>
              <a:gdLst>
                <a:gd name="connsiteX0" fmla="*/ 6015842 w 6015842"/>
                <a:gd name="connsiteY0" fmla="*/ 6607627 h 6832673"/>
                <a:gd name="connsiteX1" fmla="*/ 6015842 w 6015842"/>
                <a:gd name="connsiteY1" fmla="*/ 6832673 h 6832673"/>
                <a:gd name="connsiteX2" fmla="*/ 5735634 w 6015842"/>
                <a:gd name="connsiteY2" fmla="*/ 6832673 h 6832673"/>
                <a:gd name="connsiteX3" fmla="*/ 5818530 w 6015842"/>
                <a:gd name="connsiteY3" fmla="*/ 6767255 h 6832673"/>
                <a:gd name="connsiteX4" fmla="*/ 4633062 w 6015842"/>
                <a:gd name="connsiteY4" fmla="*/ 499 h 6832673"/>
                <a:gd name="connsiteX5" fmla="*/ 4830740 w 6015842"/>
                <a:gd name="connsiteY5" fmla="*/ 7861 h 6832673"/>
                <a:gd name="connsiteX6" fmla="*/ 5614049 w 6015842"/>
                <a:gd name="connsiteY6" fmla="*/ 130835 h 6832673"/>
                <a:gd name="connsiteX7" fmla="*/ 5900717 w 6015842"/>
                <a:gd name="connsiteY7" fmla="*/ 218147 h 6832673"/>
                <a:gd name="connsiteX8" fmla="*/ 6015842 w 6015842"/>
                <a:gd name="connsiteY8" fmla="*/ 264101 h 6832673"/>
                <a:gd name="connsiteX9" fmla="*/ 6015842 w 6015842"/>
                <a:gd name="connsiteY9" fmla="*/ 662291 h 6832673"/>
                <a:gd name="connsiteX10" fmla="*/ 5865183 w 6015842"/>
                <a:gd name="connsiteY10" fmla="*/ 601873 h 6832673"/>
                <a:gd name="connsiteX11" fmla="*/ 5522516 w 6015842"/>
                <a:gd name="connsiteY11" fmla="*/ 496937 h 6832673"/>
                <a:gd name="connsiteX12" fmla="*/ 4809762 w 6015842"/>
                <a:gd name="connsiteY12" fmla="*/ 394287 h 6832673"/>
                <a:gd name="connsiteX13" fmla="*/ 4087181 w 6015842"/>
                <a:gd name="connsiteY13" fmla="*/ 420838 h 6832673"/>
                <a:gd name="connsiteX14" fmla="*/ 3378242 w 6015842"/>
                <a:gd name="connsiteY14" fmla="*/ 571551 h 6832673"/>
                <a:gd name="connsiteX15" fmla="*/ 1488325 w 6015842"/>
                <a:gd name="connsiteY15" fmla="*/ 1639596 h 6832673"/>
                <a:gd name="connsiteX16" fmla="*/ 993256 w 6015842"/>
                <a:gd name="connsiteY16" fmla="*/ 2176884 h 6832673"/>
                <a:gd name="connsiteX17" fmla="*/ 601602 w 6015842"/>
                <a:gd name="connsiteY17" fmla="*/ 2794422 h 6832673"/>
                <a:gd name="connsiteX18" fmla="*/ 335805 w 6015842"/>
                <a:gd name="connsiteY18" fmla="*/ 3476785 h 6832673"/>
                <a:gd name="connsiteX19" fmla="*/ 238991 w 6015842"/>
                <a:gd name="connsiteY19" fmla="*/ 4205577 h 6832673"/>
                <a:gd name="connsiteX20" fmla="*/ 279770 w 6015842"/>
                <a:gd name="connsiteY20" fmla="*/ 4561593 h 6832673"/>
                <a:gd name="connsiteX21" fmla="*/ 400346 w 6015842"/>
                <a:gd name="connsiteY21" fmla="*/ 4894912 h 6832673"/>
                <a:gd name="connsiteX22" fmla="*/ 484398 w 6015842"/>
                <a:gd name="connsiteY22" fmla="*/ 5051706 h 6832673"/>
                <a:gd name="connsiteX23" fmla="*/ 580920 w 6015842"/>
                <a:gd name="connsiteY23" fmla="*/ 5203606 h 6832673"/>
                <a:gd name="connsiteX24" fmla="*/ 803883 w 6015842"/>
                <a:gd name="connsiteY24" fmla="*/ 5497171 h 6832673"/>
                <a:gd name="connsiteX25" fmla="*/ 1045184 w 6015842"/>
                <a:gd name="connsiteY25" fmla="*/ 5792959 h 6832673"/>
                <a:gd name="connsiteX26" fmla="*/ 1165173 w 6015842"/>
                <a:gd name="connsiteY26" fmla="*/ 5947381 h 6832673"/>
                <a:gd name="connsiteX27" fmla="*/ 1222822 w 6015842"/>
                <a:gd name="connsiteY27" fmla="*/ 6023035 h 6832673"/>
                <a:gd name="connsiteX28" fmla="*/ 1279296 w 6015842"/>
                <a:gd name="connsiteY28" fmla="*/ 6095720 h 6832673"/>
                <a:gd name="connsiteX29" fmla="*/ 1764538 w 6015842"/>
                <a:gd name="connsiteY29" fmla="*/ 6631821 h 6832673"/>
                <a:gd name="connsiteX30" fmla="*/ 1979400 w 6015842"/>
                <a:gd name="connsiteY30" fmla="*/ 6832673 h 6832673"/>
                <a:gd name="connsiteX31" fmla="*/ 1213789 w 6015842"/>
                <a:gd name="connsiteY31" fmla="*/ 6832673 h 6832673"/>
                <a:gd name="connsiteX32" fmla="*/ 1117208 w 6015842"/>
                <a:gd name="connsiteY32" fmla="*/ 6706732 h 6832673"/>
                <a:gd name="connsiteX33" fmla="*/ 894535 w 6015842"/>
                <a:gd name="connsiteY33" fmla="*/ 6375343 h 6832673"/>
                <a:gd name="connsiteX34" fmla="*/ 842461 w 6015842"/>
                <a:gd name="connsiteY34" fmla="*/ 6291085 h 6832673"/>
                <a:gd name="connsiteX35" fmla="*/ 792736 w 6015842"/>
                <a:gd name="connsiteY35" fmla="*/ 6209052 h 6832673"/>
                <a:gd name="connsiteX36" fmla="*/ 694454 w 6015842"/>
                <a:gd name="connsiteY36" fmla="*/ 6050330 h 6832673"/>
                <a:gd name="connsiteX37" fmla="*/ 490706 w 6015842"/>
                <a:gd name="connsiteY37" fmla="*/ 5724130 h 6832673"/>
                <a:gd name="connsiteX38" fmla="*/ 292239 w 6015842"/>
                <a:gd name="connsiteY38" fmla="*/ 5381020 h 6832673"/>
                <a:gd name="connsiteX39" fmla="*/ 202759 w 6015842"/>
                <a:gd name="connsiteY39" fmla="*/ 5199305 h 6832673"/>
                <a:gd name="connsiteX40" fmla="*/ 126628 w 6015842"/>
                <a:gd name="connsiteY40" fmla="*/ 5010171 h 6832673"/>
                <a:gd name="connsiteX41" fmla="*/ 67953 w 6015842"/>
                <a:gd name="connsiteY41" fmla="*/ 4812881 h 6832673"/>
                <a:gd name="connsiteX42" fmla="*/ 46243 w 6015842"/>
                <a:gd name="connsiteY42" fmla="*/ 4712306 h 6832673"/>
                <a:gd name="connsiteX43" fmla="*/ 36709 w 6015842"/>
                <a:gd name="connsiteY43" fmla="*/ 4661870 h 6832673"/>
                <a:gd name="connsiteX44" fmla="*/ 28789 w 6015842"/>
                <a:gd name="connsiteY44" fmla="*/ 4611286 h 6832673"/>
                <a:gd name="connsiteX45" fmla="*/ 38 w 6015842"/>
                <a:gd name="connsiteY45" fmla="*/ 4205577 h 6832673"/>
                <a:gd name="connsiteX46" fmla="*/ 81448 w 6015842"/>
                <a:gd name="connsiteY46" fmla="*/ 3416115 h 6832673"/>
                <a:gd name="connsiteX47" fmla="*/ 326122 w 6015842"/>
                <a:gd name="connsiteY47" fmla="*/ 2659581 h 6832673"/>
                <a:gd name="connsiteX48" fmla="*/ 1243505 w 6015842"/>
                <a:gd name="connsiteY48" fmla="*/ 1374811 h 6832673"/>
                <a:gd name="connsiteX49" fmla="*/ 1851817 w 6015842"/>
                <a:gd name="connsiteY49" fmla="*/ 871494 h 6832673"/>
                <a:gd name="connsiteX50" fmla="*/ 4040976 w 6015842"/>
                <a:gd name="connsiteY50" fmla="*/ 31151 h 6832673"/>
                <a:gd name="connsiteX51" fmla="*/ 4633062 w 6015842"/>
                <a:gd name="connsiteY51" fmla="*/ 499 h 6832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15842" h="6832673">
                  <a:moveTo>
                    <a:pt x="6015842" y="6607627"/>
                  </a:moveTo>
                  <a:lnTo>
                    <a:pt x="6015842" y="6832673"/>
                  </a:lnTo>
                  <a:lnTo>
                    <a:pt x="5735634" y="6832673"/>
                  </a:lnTo>
                  <a:lnTo>
                    <a:pt x="5818530" y="6767255"/>
                  </a:lnTo>
                  <a:close/>
                  <a:moveTo>
                    <a:pt x="4633062" y="499"/>
                  </a:moveTo>
                  <a:cubicBezTo>
                    <a:pt x="4698976" y="1486"/>
                    <a:pt x="4764884" y="3940"/>
                    <a:pt x="4830740" y="7861"/>
                  </a:cubicBezTo>
                  <a:cubicBezTo>
                    <a:pt x="5095128" y="23382"/>
                    <a:pt x="5357448" y="64564"/>
                    <a:pt x="5614049" y="130835"/>
                  </a:cubicBezTo>
                  <a:cubicBezTo>
                    <a:pt x="5710834" y="155913"/>
                    <a:pt x="5806471" y="185048"/>
                    <a:pt x="5900717" y="218147"/>
                  </a:cubicBezTo>
                  <a:lnTo>
                    <a:pt x="6015842" y="264101"/>
                  </a:lnTo>
                  <a:lnTo>
                    <a:pt x="6015842" y="662291"/>
                  </a:lnTo>
                  <a:lnTo>
                    <a:pt x="5865183" y="601873"/>
                  </a:lnTo>
                  <a:cubicBezTo>
                    <a:pt x="5753061" y="560521"/>
                    <a:pt x="5638663" y="525479"/>
                    <a:pt x="5522516" y="496937"/>
                  </a:cubicBezTo>
                  <a:cubicBezTo>
                    <a:pt x="5288740" y="439663"/>
                    <a:pt x="5050052" y="405286"/>
                    <a:pt x="4809762" y="394287"/>
                  </a:cubicBezTo>
                  <a:cubicBezTo>
                    <a:pt x="4568594" y="381810"/>
                    <a:pt x="4326810" y="390696"/>
                    <a:pt x="4087181" y="420838"/>
                  </a:cubicBezTo>
                  <a:cubicBezTo>
                    <a:pt x="3847216" y="451509"/>
                    <a:pt x="3610112" y="501913"/>
                    <a:pt x="3378242" y="571551"/>
                  </a:cubicBezTo>
                  <a:cubicBezTo>
                    <a:pt x="2679220" y="784970"/>
                    <a:pt x="2034383" y="1149380"/>
                    <a:pt x="1488325" y="1639596"/>
                  </a:cubicBezTo>
                  <a:cubicBezTo>
                    <a:pt x="1308517" y="1804150"/>
                    <a:pt x="1142887" y="1983894"/>
                    <a:pt x="993256" y="2176884"/>
                  </a:cubicBezTo>
                  <a:cubicBezTo>
                    <a:pt x="843445" y="2369563"/>
                    <a:pt x="712290" y="2576362"/>
                    <a:pt x="601602" y="2794422"/>
                  </a:cubicBezTo>
                  <a:cubicBezTo>
                    <a:pt x="489834" y="3011933"/>
                    <a:pt x="400757" y="3240628"/>
                    <a:pt x="335805" y="3476785"/>
                  </a:cubicBezTo>
                  <a:cubicBezTo>
                    <a:pt x="271624" y="3714276"/>
                    <a:pt x="239065" y="3959377"/>
                    <a:pt x="238991" y="4205577"/>
                  </a:cubicBezTo>
                  <a:cubicBezTo>
                    <a:pt x="239262" y="4325420"/>
                    <a:pt x="252943" y="4444849"/>
                    <a:pt x="279770" y="4561593"/>
                  </a:cubicBezTo>
                  <a:cubicBezTo>
                    <a:pt x="307988" y="4676763"/>
                    <a:pt x="348413" y="4788524"/>
                    <a:pt x="400346" y="4894912"/>
                  </a:cubicBezTo>
                  <a:cubicBezTo>
                    <a:pt x="426018" y="4948165"/>
                    <a:pt x="454327" y="5000381"/>
                    <a:pt x="484398" y="5051706"/>
                  </a:cubicBezTo>
                  <a:cubicBezTo>
                    <a:pt x="514468" y="5103033"/>
                    <a:pt x="547181" y="5153617"/>
                    <a:pt x="580920" y="5203606"/>
                  </a:cubicBezTo>
                  <a:cubicBezTo>
                    <a:pt x="649275" y="5303291"/>
                    <a:pt x="725259" y="5400008"/>
                    <a:pt x="803883" y="5497171"/>
                  </a:cubicBezTo>
                  <a:cubicBezTo>
                    <a:pt x="882508" y="5594333"/>
                    <a:pt x="965240" y="5691644"/>
                    <a:pt x="1045184" y="5792959"/>
                  </a:cubicBezTo>
                  <a:cubicBezTo>
                    <a:pt x="1085571" y="5843395"/>
                    <a:pt x="1125568" y="5894870"/>
                    <a:pt x="1165173" y="5947381"/>
                  </a:cubicBezTo>
                  <a:lnTo>
                    <a:pt x="1222822" y="6023035"/>
                  </a:lnTo>
                  <a:cubicBezTo>
                    <a:pt x="1241744" y="6047215"/>
                    <a:pt x="1259787" y="6072135"/>
                    <a:pt x="1279296" y="6095720"/>
                  </a:cubicBezTo>
                  <a:cubicBezTo>
                    <a:pt x="1430649" y="6283772"/>
                    <a:pt x="1592663" y="6462773"/>
                    <a:pt x="1764538" y="6631821"/>
                  </a:cubicBezTo>
                  <a:lnTo>
                    <a:pt x="1979400" y="6832673"/>
                  </a:lnTo>
                  <a:lnTo>
                    <a:pt x="1213789" y="6832673"/>
                  </a:lnTo>
                  <a:lnTo>
                    <a:pt x="1117208" y="6706732"/>
                  </a:lnTo>
                  <a:cubicBezTo>
                    <a:pt x="1038730" y="6598297"/>
                    <a:pt x="964066" y="6487930"/>
                    <a:pt x="894535" y="6375343"/>
                  </a:cubicBezTo>
                  <a:cubicBezTo>
                    <a:pt x="876640" y="6347454"/>
                    <a:pt x="859771" y="6319121"/>
                    <a:pt x="842461" y="6291085"/>
                  </a:cubicBezTo>
                  <a:lnTo>
                    <a:pt x="792736" y="6209052"/>
                  </a:lnTo>
                  <a:cubicBezTo>
                    <a:pt x="760903" y="6156245"/>
                    <a:pt x="727753" y="6103584"/>
                    <a:pt x="694454" y="6050330"/>
                  </a:cubicBezTo>
                  <a:lnTo>
                    <a:pt x="490706" y="5724130"/>
                  </a:lnTo>
                  <a:cubicBezTo>
                    <a:pt x="422643" y="5613617"/>
                    <a:pt x="355167" y="5499692"/>
                    <a:pt x="292239" y="5381020"/>
                  </a:cubicBezTo>
                  <a:cubicBezTo>
                    <a:pt x="260847" y="5321686"/>
                    <a:pt x="230631" y="5261310"/>
                    <a:pt x="202759" y="5199305"/>
                  </a:cubicBezTo>
                  <a:cubicBezTo>
                    <a:pt x="174889" y="5137299"/>
                    <a:pt x="149511" y="5074254"/>
                    <a:pt x="126628" y="5010171"/>
                  </a:cubicBezTo>
                  <a:cubicBezTo>
                    <a:pt x="103745" y="4946089"/>
                    <a:pt x="84529" y="4879485"/>
                    <a:pt x="67953" y="4812881"/>
                  </a:cubicBezTo>
                  <a:cubicBezTo>
                    <a:pt x="60179" y="4779355"/>
                    <a:pt x="52551" y="4745979"/>
                    <a:pt x="46243" y="4712306"/>
                  </a:cubicBezTo>
                  <a:lnTo>
                    <a:pt x="36709" y="4661870"/>
                  </a:lnTo>
                  <a:lnTo>
                    <a:pt x="28789" y="4611286"/>
                  </a:lnTo>
                  <a:cubicBezTo>
                    <a:pt x="8927" y="4476995"/>
                    <a:pt x="-684" y="4341352"/>
                    <a:pt x="38" y="4205577"/>
                  </a:cubicBezTo>
                  <a:cubicBezTo>
                    <a:pt x="735" y="3940316"/>
                    <a:pt x="28012" y="3675812"/>
                    <a:pt x="81448" y="3416115"/>
                  </a:cubicBezTo>
                  <a:cubicBezTo>
                    <a:pt x="134458" y="3155392"/>
                    <a:pt x="216542" y="2901597"/>
                    <a:pt x="326122" y="2659581"/>
                  </a:cubicBezTo>
                  <a:cubicBezTo>
                    <a:pt x="546153" y="2175993"/>
                    <a:pt x="866666" y="1743286"/>
                    <a:pt x="1243505" y="1374811"/>
                  </a:cubicBezTo>
                  <a:cubicBezTo>
                    <a:pt x="1432510" y="1190706"/>
                    <a:pt x="1635952" y="1022387"/>
                    <a:pt x="1851817" y="871494"/>
                  </a:cubicBezTo>
                  <a:cubicBezTo>
                    <a:pt x="2502124" y="413640"/>
                    <a:pt x="3254043" y="125004"/>
                    <a:pt x="4040976" y="31151"/>
                  </a:cubicBezTo>
                  <a:cubicBezTo>
                    <a:pt x="4237529" y="7767"/>
                    <a:pt x="4435320" y="-2463"/>
                    <a:pt x="4633062" y="499"/>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14A545AB-98A3-4EA5-8D41-F52106038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97958" y="32887"/>
              <a:ext cx="5994043" cy="6812451"/>
            </a:xfrm>
            <a:custGeom>
              <a:avLst/>
              <a:gdLst>
                <a:gd name="connsiteX0" fmla="*/ 5994043 w 5994043"/>
                <a:gd name="connsiteY0" fmla="*/ 6088971 h 6812451"/>
                <a:gd name="connsiteX1" fmla="*/ 5994043 w 5994043"/>
                <a:gd name="connsiteY1" fmla="*/ 6812451 h 6812451"/>
                <a:gd name="connsiteX2" fmla="*/ 4989355 w 5994043"/>
                <a:gd name="connsiteY2" fmla="*/ 6812451 h 6812451"/>
                <a:gd name="connsiteX3" fmla="*/ 5129829 w 5994043"/>
                <a:gd name="connsiteY3" fmla="*/ 6731039 h 6812451"/>
                <a:gd name="connsiteX4" fmla="*/ 5840791 w 5994043"/>
                <a:gd name="connsiteY4" fmla="*/ 6209052 h 6812451"/>
                <a:gd name="connsiteX5" fmla="*/ 4646021 w 5994043"/>
                <a:gd name="connsiteY5" fmla="*/ 0 h 6812451"/>
                <a:gd name="connsiteX6" fmla="*/ 5834943 w 5994043"/>
                <a:gd name="connsiteY6" fmla="*/ 187955 h 6812451"/>
                <a:gd name="connsiteX7" fmla="*/ 5994043 w 5994043"/>
                <a:gd name="connsiteY7" fmla="*/ 246737 h 6812451"/>
                <a:gd name="connsiteX8" fmla="*/ 5994043 w 5994043"/>
                <a:gd name="connsiteY8" fmla="*/ 1234190 h 6812451"/>
                <a:gd name="connsiteX9" fmla="*/ 5813213 w 5994043"/>
                <a:gd name="connsiteY9" fmla="*/ 1136134 h 6812451"/>
                <a:gd name="connsiteX10" fmla="*/ 4645435 w 5994043"/>
                <a:gd name="connsiteY10" fmla="*/ 890335 h 6812451"/>
                <a:gd name="connsiteX11" fmla="*/ 3262616 w 5994043"/>
                <a:gd name="connsiteY11" fmla="*/ 1158830 h 6812451"/>
                <a:gd name="connsiteX12" fmla="*/ 2030445 w 5994043"/>
                <a:gd name="connsiteY12" fmla="*/ 1900528 h 6812451"/>
                <a:gd name="connsiteX13" fmla="*/ 1183473 w 5994043"/>
                <a:gd name="connsiteY13" fmla="*/ 2961898 h 6812451"/>
                <a:gd name="connsiteX14" fmla="*/ 880124 w 5994043"/>
                <a:gd name="connsiteY14" fmla="*/ 4180805 h 6812451"/>
                <a:gd name="connsiteX15" fmla="*/ 1381647 w 5994043"/>
                <a:gd name="connsiteY15" fmla="*/ 5288309 h 6812451"/>
                <a:gd name="connsiteX16" fmla="*/ 1651257 w 5994043"/>
                <a:gd name="connsiteY16" fmla="*/ 5671767 h 6812451"/>
                <a:gd name="connsiteX17" fmla="*/ 2679827 w 5994043"/>
                <a:gd name="connsiteY17" fmla="*/ 6733581 h 6812451"/>
                <a:gd name="connsiteX18" fmla="*/ 2818128 w 5994043"/>
                <a:gd name="connsiteY18" fmla="*/ 6812451 h 6812451"/>
                <a:gd name="connsiteX19" fmla="*/ 1420330 w 5994043"/>
                <a:gd name="connsiteY19" fmla="*/ 6812451 h 6812451"/>
                <a:gd name="connsiteX20" fmla="*/ 1286880 w 5994043"/>
                <a:gd name="connsiteY20" fmla="*/ 6661555 h 6812451"/>
                <a:gd name="connsiteX21" fmla="*/ 922515 w 5994043"/>
                <a:gd name="connsiteY21" fmla="*/ 6171671 h 6812451"/>
                <a:gd name="connsiteX22" fmla="*/ 0 w 5994043"/>
                <a:gd name="connsiteY22" fmla="*/ 4180805 h 6812451"/>
                <a:gd name="connsiteX23" fmla="*/ 4645435 w 5994043"/>
                <a:gd name="connsiteY23" fmla="*/ 298 h 6812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94043" h="6812451">
                  <a:moveTo>
                    <a:pt x="5994043" y="6088971"/>
                  </a:moveTo>
                  <a:lnTo>
                    <a:pt x="5994043" y="6812451"/>
                  </a:lnTo>
                  <a:lnTo>
                    <a:pt x="4989355" y="6812451"/>
                  </a:lnTo>
                  <a:lnTo>
                    <a:pt x="5129829" y="6731039"/>
                  </a:lnTo>
                  <a:cubicBezTo>
                    <a:pt x="5358317" y="6586623"/>
                    <a:pt x="5590395" y="6406975"/>
                    <a:pt x="5840791" y="6209052"/>
                  </a:cubicBezTo>
                  <a:close/>
                  <a:moveTo>
                    <a:pt x="4646021" y="0"/>
                  </a:moveTo>
                  <a:cubicBezTo>
                    <a:pt x="5075935" y="0"/>
                    <a:pt x="5473199" y="65804"/>
                    <a:pt x="5834943" y="187955"/>
                  </a:cubicBezTo>
                  <a:lnTo>
                    <a:pt x="5994043" y="246737"/>
                  </a:lnTo>
                  <a:lnTo>
                    <a:pt x="5994043" y="1234190"/>
                  </a:lnTo>
                  <a:lnTo>
                    <a:pt x="5813213" y="1136134"/>
                  </a:lnTo>
                  <a:cubicBezTo>
                    <a:pt x="5466151" y="973109"/>
                    <a:pt x="5073323" y="890335"/>
                    <a:pt x="4645435" y="890335"/>
                  </a:cubicBezTo>
                  <a:cubicBezTo>
                    <a:pt x="4193787" y="890335"/>
                    <a:pt x="3715146" y="983493"/>
                    <a:pt x="3262616" y="1158830"/>
                  </a:cubicBezTo>
                  <a:cubicBezTo>
                    <a:pt x="2813519" y="1334122"/>
                    <a:pt x="2396942" y="1584891"/>
                    <a:pt x="2030445" y="1900528"/>
                  </a:cubicBezTo>
                  <a:cubicBezTo>
                    <a:pt x="1672528" y="2210706"/>
                    <a:pt x="1379593" y="2577698"/>
                    <a:pt x="1183473" y="2961898"/>
                  </a:cubicBezTo>
                  <a:cubicBezTo>
                    <a:pt x="982804" y="3356334"/>
                    <a:pt x="880124" y="3766345"/>
                    <a:pt x="880124" y="4180805"/>
                  </a:cubicBezTo>
                  <a:cubicBezTo>
                    <a:pt x="880124" y="4577020"/>
                    <a:pt x="1033705" y="4806798"/>
                    <a:pt x="1381647" y="5288309"/>
                  </a:cubicBezTo>
                  <a:cubicBezTo>
                    <a:pt x="1468632" y="5408909"/>
                    <a:pt x="1558551" y="5533662"/>
                    <a:pt x="1651257" y="5671767"/>
                  </a:cubicBezTo>
                  <a:cubicBezTo>
                    <a:pt x="1979104" y="6160396"/>
                    <a:pt x="2315457" y="6507809"/>
                    <a:pt x="2679827" y="6733581"/>
                  </a:cubicBezTo>
                  <a:lnTo>
                    <a:pt x="2818128" y="6812451"/>
                  </a:lnTo>
                  <a:lnTo>
                    <a:pt x="1420330" y="6812451"/>
                  </a:lnTo>
                  <a:lnTo>
                    <a:pt x="1286880" y="6661555"/>
                  </a:lnTo>
                  <a:cubicBezTo>
                    <a:pt x="1160113" y="6509154"/>
                    <a:pt x="1039064" y="6345506"/>
                    <a:pt x="922515" y="6171671"/>
                  </a:cubicBezTo>
                  <a:cubicBezTo>
                    <a:pt x="474827" y="5504440"/>
                    <a:pt x="0" y="5046663"/>
                    <a:pt x="0" y="4180805"/>
                  </a:cubicBezTo>
                  <a:cubicBezTo>
                    <a:pt x="0" y="1872047"/>
                    <a:pt x="2339074" y="298"/>
                    <a:pt x="4645435" y="29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Shape 75">
              <a:extLst>
                <a:ext uri="{FF2B5EF4-FFF2-40B4-BE49-F238E27FC236}">
                  <a16:creationId xmlns:a16="http://schemas.microsoft.com/office/drawing/2014/main" id="{D85B985B-4E1C-4D7F-A82E-CE87F95EF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8976" y="32887"/>
              <a:ext cx="6013025" cy="6812451"/>
            </a:xfrm>
            <a:custGeom>
              <a:avLst/>
              <a:gdLst>
                <a:gd name="connsiteX0" fmla="*/ 6013025 w 6013025"/>
                <a:gd name="connsiteY0" fmla="*/ 6261711 h 6812451"/>
                <a:gd name="connsiteX1" fmla="*/ 6013025 w 6013025"/>
                <a:gd name="connsiteY1" fmla="*/ 6812451 h 6812451"/>
                <a:gd name="connsiteX2" fmla="*/ 5273640 w 6013025"/>
                <a:gd name="connsiteY2" fmla="*/ 6812451 h 6812451"/>
                <a:gd name="connsiteX3" fmla="*/ 5321464 w 6013025"/>
                <a:gd name="connsiteY3" fmla="*/ 6781445 h 6812451"/>
                <a:gd name="connsiteX4" fmla="*/ 5931296 w 6013025"/>
                <a:gd name="connsiteY4" fmla="*/ 6325796 h 6812451"/>
                <a:gd name="connsiteX5" fmla="*/ 4646022 w 6013025"/>
                <a:gd name="connsiteY5" fmla="*/ 0 h 6812451"/>
                <a:gd name="connsiteX6" fmla="*/ 6012842 w 6013025"/>
                <a:gd name="connsiteY6" fmla="*/ 253682 h 6812451"/>
                <a:gd name="connsiteX7" fmla="*/ 6013025 w 6013025"/>
                <a:gd name="connsiteY7" fmla="*/ 253762 h 6812451"/>
                <a:gd name="connsiteX8" fmla="*/ 6013025 w 6013025"/>
                <a:gd name="connsiteY8" fmla="*/ 1076411 h 6812451"/>
                <a:gd name="connsiteX9" fmla="*/ 5874968 w 6013025"/>
                <a:gd name="connsiteY9" fmla="*/ 1001590 h 6812451"/>
                <a:gd name="connsiteX10" fmla="*/ 4645435 w 6013025"/>
                <a:gd name="connsiteY10" fmla="*/ 741995 h 6812451"/>
                <a:gd name="connsiteX11" fmla="*/ 3209956 w 6013025"/>
                <a:gd name="connsiteY11" fmla="*/ 1021170 h 6812451"/>
                <a:gd name="connsiteX12" fmla="*/ 1935097 w 6013025"/>
                <a:gd name="connsiteY12" fmla="*/ 1787938 h 6812451"/>
                <a:gd name="connsiteX13" fmla="*/ 1053214 w 6013025"/>
                <a:gd name="connsiteY13" fmla="*/ 2893811 h 6812451"/>
                <a:gd name="connsiteX14" fmla="*/ 733436 w 6013025"/>
                <a:gd name="connsiteY14" fmla="*/ 4180805 h 6812451"/>
                <a:gd name="connsiteX15" fmla="*/ 1262683 w 6013025"/>
                <a:gd name="connsiteY15" fmla="*/ 5375977 h 6812451"/>
                <a:gd name="connsiteX16" fmla="*/ 1529361 w 6013025"/>
                <a:gd name="connsiteY16" fmla="*/ 5755283 h 6812451"/>
                <a:gd name="connsiteX17" fmla="*/ 2477042 w 6013025"/>
                <a:gd name="connsiteY17" fmla="*/ 6776885 h 6812451"/>
                <a:gd name="connsiteX18" fmla="*/ 2533056 w 6013025"/>
                <a:gd name="connsiteY18" fmla="*/ 6812451 h 6812451"/>
                <a:gd name="connsiteX19" fmla="*/ 1420329 w 6013025"/>
                <a:gd name="connsiteY19" fmla="*/ 6812451 h 6812451"/>
                <a:gd name="connsiteX20" fmla="*/ 1286880 w 6013025"/>
                <a:gd name="connsiteY20" fmla="*/ 6661555 h 6812451"/>
                <a:gd name="connsiteX21" fmla="*/ 922515 w 6013025"/>
                <a:gd name="connsiteY21" fmla="*/ 6171671 h 6812451"/>
                <a:gd name="connsiteX22" fmla="*/ 0 w 6013025"/>
                <a:gd name="connsiteY22" fmla="*/ 4180805 h 6812451"/>
                <a:gd name="connsiteX23" fmla="*/ 4645435 w 6013025"/>
                <a:gd name="connsiteY23" fmla="*/ 298 h 6812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013025" h="6812451">
                  <a:moveTo>
                    <a:pt x="6013025" y="6261711"/>
                  </a:moveTo>
                  <a:lnTo>
                    <a:pt x="6013025" y="6812451"/>
                  </a:lnTo>
                  <a:lnTo>
                    <a:pt x="5273640" y="6812451"/>
                  </a:lnTo>
                  <a:lnTo>
                    <a:pt x="5321464" y="6781445"/>
                  </a:lnTo>
                  <a:cubicBezTo>
                    <a:pt x="5513938" y="6651587"/>
                    <a:pt x="5713420" y="6497963"/>
                    <a:pt x="5931296" y="6325796"/>
                  </a:cubicBezTo>
                  <a:close/>
                  <a:moveTo>
                    <a:pt x="4646022" y="0"/>
                  </a:moveTo>
                  <a:cubicBezTo>
                    <a:pt x="5147587" y="0"/>
                    <a:pt x="5604713" y="89566"/>
                    <a:pt x="6012842" y="253682"/>
                  </a:cubicBezTo>
                  <a:lnTo>
                    <a:pt x="6013025" y="253762"/>
                  </a:lnTo>
                  <a:lnTo>
                    <a:pt x="6013025" y="1076411"/>
                  </a:lnTo>
                  <a:lnTo>
                    <a:pt x="5874968" y="1001590"/>
                  </a:lnTo>
                  <a:cubicBezTo>
                    <a:pt x="5508543" y="829367"/>
                    <a:pt x="5094739" y="741995"/>
                    <a:pt x="4645435" y="741995"/>
                  </a:cubicBezTo>
                  <a:cubicBezTo>
                    <a:pt x="4168703" y="741995"/>
                    <a:pt x="3685809" y="835895"/>
                    <a:pt x="3209956" y="1021170"/>
                  </a:cubicBezTo>
                  <a:cubicBezTo>
                    <a:pt x="2745309" y="1202264"/>
                    <a:pt x="2314283" y="1461517"/>
                    <a:pt x="1935097" y="1787938"/>
                  </a:cubicBezTo>
                  <a:cubicBezTo>
                    <a:pt x="1557525" y="2115028"/>
                    <a:pt x="1260777" y="2487212"/>
                    <a:pt x="1053214" y="2893811"/>
                  </a:cubicBezTo>
                  <a:cubicBezTo>
                    <a:pt x="840958" y="3309458"/>
                    <a:pt x="733436" y="3742460"/>
                    <a:pt x="733436" y="4180805"/>
                  </a:cubicBezTo>
                  <a:cubicBezTo>
                    <a:pt x="733436" y="4622561"/>
                    <a:pt x="905208" y="4880374"/>
                    <a:pt x="1262683" y="5375977"/>
                  </a:cubicBezTo>
                  <a:cubicBezTo>
                    <a:pt x="1348936" y="5495539"/>
                    <a:pt x="1438122" y="5619106"/>
                    <a:pt x="1529361" y="5755283"/>
                  </a:cubicBezTo>
                  <a:cubicBezTo>
                    <a:pt x="1828942" y="6201779"/>
                    <a:pt x="2138082" y="6538284"/>
                    <a:pt x="2477042" y="6776885"/>
                  </a:cubicBezTo>
                  <a:lnTo>
                    <a:pt x="2533056" y="6812451"/>
                  </a:lnTo>
                  <a:lnTo>
                    <a:pt x="1420329" y="6812451"/>
                  </a:lnTo>
                  <a:lnTo>
                    <a:pt x="1286880" y="6661555"/>
                  </a:lnTo>
                  <a:cubicBezTo>
                    <a:pt x="1160113" y="6509154"/>
                    <a:pt x="1039064" y="6345506"/>
                    <a:pt x="922515" y="6171671"/>
                  </a:cubicBezTo>
                  <a:cubicBezTo>
                    <a:pt x="474827" y="5504440"/>
                    <a:pt x="0" y="5046663"/>
                    <a:pt x="0" y="4180805"/>
                  </a:cubicBezTo>
                  <a:cubicBezTo>
                    <a:pt x="0" y="1872047"/>
                    <a:pt x="2339075" y="298"/>
                    <a:pt x="4645435" y="29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7" name="Freeform: Shape 76">
              <a:extLst>
                <a:ext uri="{FF2B5EF4-FFF2-40B4-BE49-F238E27FC236}">
                  <a16:creationId xmlns:a16="http://schemas.microsoft.com/office/drawing/2014/main" id="{A13BF9A0-E8BD-4AE9-9312-413ACFE3A1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5112" y="-12663"/>
              <a:ext cx="6156889" cy="6858000"/>
            </a:xfrm>
            <a:custGeom>
              <a:avLst/>
              <a:gdLst>
                <a:gd name="connsiteX0" fmla="*/ 2697511 w 6156889"/>
                <a:gd name="connsiteY0" fmla="*/ 0 h 6858000"/>
                <a:gd name="connsiteX1" fmla="*/ 6012777 w 6156889"/>
                <a:gd name="connsiteY1" fmla="*/ 0 h 6858000"/>
                <a:gd name="connsiteX2" fmla="*/ 6130331 w 6156889"/>
                <a:gd name="connsiteY2" fmla="*/ 54136 h 6858000"/>
                <a:gd name="connsiteX3" fmla="*/ 6156889 w 6156889"/>
                <a:gd name="connsiteY3" fmla="*/ 68258 h 6858000"/>
                <a:gd name="connsiteX4" fmla="*/ 6156889 w 6156889"/>
                <a:gd name="connsiteY4" fmla="*/ 430986 h 6858000"/>
                <a:gd name="connsiteX5" fmla="*/ 5996798 w 6156889"/>
                <a:gd name="connsiteY5" fmla="*/ 361212 h 6858000"/>
                <a:gd name="connsiteX6" fmla="*/ 5637513 w 6156889"/>
                <a:gd name="connsiteY6" fmla="*/ 243549 h 6858000"/>
                <a:gd name="connsiteX7" fmla="*/ 5269544 w 6156889"/>
                <a:gd name="connsiteY7" fmla="*/ 169380 h 6858000"/>
                <a:gd name="connsiteX8" fmla="*/ 4898545 w 6156889"/>
                <a:gd name="connsiteY8" fmla="*/ 136002 h 6858000"/>
                <a:gd name="connsiteX9" fmla="*/ 4736575 w 6156889"/>
                <a:gd name="connsiteY9" fmla="*/ 132591 h 6858000"/>
                <a:gd name="connsiteX10" fmla="*/ 4152501 w 6156889"/>
                <a:gd name="connsiteY10" fmla="*/ 177093 h 6858000"/>
                <a:gd name="connsiteX11" fmla="*/ 3785688 w 6156889"/>
                <a:gd name="connsiteY11" fmla="*/ 251263 h 6858000"/>
                <a:gd name="connsiteX12" fmla="*/ 3424793 w 6156889"/>
                <a:gd name="connsiteY12" fmla="*/ 356583 h 6858000"/>
                <a:gd name="connsiteX13" fmla="*/ 3073425 w 6156889"/>
                <a:gd name="connsiteY13" fmla="*/ 490979 h 6858000"/>
                <a:gd name="connsiteX14" fmla="*/ 2732162 w 6156889"/>
                <a:gd name="connsiteY14" fmla="*/ 653411 h 6858000"/>
                <a:gd name="connsiteX15" fmla="*/ 2083562 w 6156889"/>
                <a:gd name="connsiteY15" fmla="*/ 1054373 h 6858000"/>
                <a:gd name="connsiteX16" fmla="*/ 1930543 w 6156889"/>
                <a:gd name="connsiteY16" fmla="*/ 1169336 h 6858000"/>
                <a:gd name="connsiteX17" fmla="*/ 1867890 w 6156889"/>
                <a:gd name="connsiteY17" fmla="*/ 1218733 h 6858000"/>
                <a:gd name="connsiteX18" fmla="*/ 1855187 w 6156889"/>
                <a:gd name="connsiteY18" fmla="*/ 1228968 h 6858000"/>
                <a:gd name="connsiteX19" fmla="*/ 1781565 w 6156889"/>
                <a:gd name="connsiteY19" fmla="*/ 1289343 h 6858000"/>
                <a:gd name="connsiteX20" fmla="*/ 1495015 w 6156889"/>
                <a:gd name="connsiteY20" fmla="*/ 1547751 h 6858000"/>
                <a:gd name="connsiteX21" fmla="*/ 984708 w 6156889"/>
                <a:gd name="connsiteY21" fmla="*/ 2132951 h 6858000"/>
                <a:gd name="connsiteX22" fmla="*/ 767305 w 6156889"/>
                <a:gd name="connsiteY22" fmla="*/ 2459299 h 6858000"/>
                <a:gd name="connsiteX23" fmla="*/ 582382 w 6156889"/>
                <a:gd name="connsiteY23" fmla="*/ 2806859 h 6858000"/>
                <a:gd name="connsiteX24" fmla="*/ 541818 w 6156889"/>
                <a:gd name="connsiteY24" fmla="*/ 2895863 h 6858000"/>
                <a:gd name="connsiteX25" fmla="*/ 521896 w 6156889"/>
                <a:gd name="connsiteY25" fmla="*/ 2940364 h 6858000"/>
                <a:gd name="connsiteX26" fmla="*/ 503130 w 6156889"/>
                <a:gd name="connsiteY26" fmla="*/ 2985756 h 6858000"/>
                <a:gd name="connsiteX27" fmla="*/ 500243 w 6156889"/>
                <a:gd name="connsiteY27" fmla="*/ 2992728 h 6858000"/>
                <a:gd name="connsiteX28" fmla="*/ 467329 w 6156889"/>
                <a:gd name="connsiteY28" fmla="*/ 3077133 h 6858000"/>
                <a:gd name="connsiteX29" fmla="*/ 454626 w 6156889"/>
                <a:gd name="connsiteY29" fmla="*/ 3111399 h 6858000"/>
                <a:gd name="connsiteX30" fmla="*/ 433548 w 6156889"/>
                <a:gd name="connsiteY30" fmla="*/ 3170735 h 6858000"/>
                <a:gd name="connsiteX31" fmla="*/ 433548 w 6156889"/>
                <a:gd name="connsiteY31" fmla="*/ 3171477 h 6858000"/>
                <a:gd name="connsiteX32" fmla="*/ 323692 w 6156889"/>
                <a:gd name="connsiteY32" fmla="*/ 3552414 h 6858000"/>
                <a:gd name="connsiteX33" fmla="*/ 234768 w 6156889"/>
                <a:gd name="connsiteY33" fmla="*/ 4341877 h 6858000"/>
                <a:gd name="connsiteX34" fmla="*/ 273600 w 6156889"/>
                <a:gd name="connsiteY34" fmla="*/ 4733940 h 6858000"/>
                <a:gd name="connsiteX35" fmla="*/ 386489 w 6156889"/>
                <a:gd name="connsiteY35" fmla="*/ 5105974 h 6858000"/>
                <a:gd name="connsiteX36" fmla="*/ 413628 w 6156889"/>
                <a:gd name="connsiteY36" fmla="*/ 5168870 h 6858000"/>
                <a:gd name="connsiteX37" fmla="*/ 425176 w 6156889"/>
                <a:gd name="connsiteY37" fmla="*/ 5194384 h 6858000"/>
                <a:gd name="connsiteX38" fmla="*/ 435570 w 6156889"/>
                <a:gd name="connsiteY38" fmla="*/ 5215745 h 6858000"/>
                <a:gd name="connsiteX39" fmla="*/ 468194 w 6156889"/>
                <a:gd name="connsiteY39" fmla="*/ 5280867 h 6858000"/>
                <a:gd name="connsiteX40" fmla="*/ 564915 w 6156889"/>
                <a:gd name="connsiteY40" fmla="*/ 5450715 h 6858000"/>
                <a:gd name="connsiteX41" fmla="*/ 672174 w 6156889"/>
                <a:gd name="connsiteY41" fmla="*/ 5615521 h 6858000"/>
                <a:gd name="connsiteX42" fmla="*/ 787660 w 6156889"/>
                <a:gd name="connsiteY42" fmla="*/ 5777360 h 6858000"/>
                <a:gd name="connsiteX43" fmla="*/ 933894 w 6156889"/>
                <a:gd name="connsiteY43" fmla="*/ 5971536 h 6858000"/>
                <a:gd name="connsiteX44" fmla="*/ 1030614 w 6156889"/>
                <a:gd name="connsiteY44" fmla="*/ 6098961 h 6858000"/>
                <a:gd name="connsiteX45" fmla="*/ 1152885 w 6156889"/>
                <a:gd name="connsiteY45" fmla="*/ 6263172 h 6858000"/>
                <a:gd name="connsiteX46" fmla="*/ 1215248 w 6156889"/>
                <a:gd name="connsiteY46" fmla="*/ 6350397 h 6858000"/>
                <a:gd name="connsiteX47" fmla="*/ 1271259 w 6156889"/>
                <a:gd name="connsiteY47" fmla="*/ 6428720 h 6858000"/>
                <a:gd name="connsiteX48" fmla="*/ 1369279 w 6156889"/>
                <a:gd name="connsiteY48" fmla="*/ 6561483 h 6858000"/>
                <a:gd name="connsiteX49" fmla="*/ 1388190 w 6156889"/>
                <a:gd name="connsiteY49" fmla="*/ 6586701 h 6858000"/>
                <a:gd name="connsiteX50" fmla="*/ 1397717 w 6156889"/>
                <a:gd name="connsiteY50" fmla="*/ 6598865 h 6858000"/>
                <a:gd name="connsiteX51" fmla="*/ 1510605 w 6156889"/>
                <a:gd name="connsiteY51" fmla="*/ 6739342 h 6858000"/>
                <a:gd name="connsiteX52" fmla="*/ 1613307 w 6156889"/>
                <a:gd name="connsiteY52" fmla="*/ 6858000 h 6858000"/>
                <a:gd name="connsiteX53" fmla="*/ 916995 w 6156889"/>
                <a:gd name="connsiteY53" fmla="*/ 6858000 h 6858000"/>
                <a:gd name="connsiteX54" fmla="*/ 818055 w 6156889"/>
                <a:gd name="connsiteY54" fmla="*/ 6724213 h 6858000"/>
                <a:gd name="connsiteX55" fmla="*/ 590467 w 6156889"/>
                <a:gd name="connsiteY55" fmla="*/ 6365824 h 6858000"/>
                <a:gd name="connsiteX56" fmla="*/ 1 w 6156889"/>
                <a:gd name="connsiteY56" fmla="*/ 4123180 h 6858000"/>
                <a:gd name="connsiteX57" fmla="*/ 2644788 w 6156889"/>
                <a:gd name="connsiteY57" fmla="*/ 213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156889" h="6858000">
                  <a:moveTo>
                    <a:pt x="2697511" y="0"/>
                  </a:moveTo>
                  <a:lnTo>
                    <a:pt x="6012777" y="0"/>
                  </a:lnTo>
                  <a:lnTo>
                    <a:pt x="6130331" y="54136"/>
                  </a:lnTo>
                  <a:lnTo>
                    <a:pt x="6156889" y="68258"/>
                  </a:lnTo>
                  <a:lnTo>
                    <a:pt x="6156889" y="430986"/>
                  </a:lnTo>
                  <a:lnTo>
                    <a:pt x="5996798" y="361212"/>
                  </a:lnTo>
                  <a:cubicBezTo>
                    <a:pt x="5879619" y="314469"/>
                    <a:pt x="5759632" y="275159"/>
                    <a:pt x="5637513" y="243549"/>
                  </a:cubicBezTo>
                  <a:cubicBezTo>
                    <a:pt x="5516267" y="211953"/>
                    <a:pt x="5393420" y="187194"/>
                    <a:pt x="5269544" y="169380"/>
                  </a:cubicBezTo>
                  <a:cubicBezTo>
                    <a:pt x="5146509" y="151850"/>
                    <a:pt x="5022677" y="140710"/>
                    <a:pt x="4898545" y="136002"/>
                  </a:cubicBezTo>
                  <a:cubicBezTo>
                    <a:pt x="4844843" y="133778"/>
                    <a:pt x="4790421" y="132591"/>
                    <a:pt x="4736575" y="132591"/>
                  </a:cubicBezTo>
                  <a:cubicBezTo>
                    <a:pt x="4541085" y="132750"/>
                    <a:pt x="4345869" y="147625"/>
                    <a:pt x="4152501" y="177093"/>
                  </a:cubicBezTo>
                  <a:cubicBezTo>
                    <a:pt x="4025611" y="197711"/>
                    <a:pt x="3902184" y="222484"/>
                    <a:pt x="3785688" y="251263"/>
                  </a:cubicBezTo>
                  <a:cubicBezTo>
                    <a:pt x="3659662" y="282414"/>
                    <a:pt x="3538548" y="318163"/>
                    <a:pt x="3424793" y="356583"/>
                  </a:cubicBezTo>
                  <a:cubicBezTo>
                    <a:pt x="3306130" y="396636"/>
                    <a:pt x="3188333" y="441582"/>
                    <a:pt x="3073425" y="490979"/>
                  </a:cubicBezTo>
                  <a:cubicBezTo>
                    <a:pt x="2958516" y="540376"/>
                    <a:pt x="2843751" y="595114"/>
                    <a:pt x="2732162" y="653411"/>
                  </a:cubicBezTo>
                  <a:cubicBezTo>
                    <a:pt x="2507123" y="771357"/>
                    <a:pt x="2290398" y="905336"/>
                    <a:pt x="2083562" y="1054373"/>
                  </a:cubicBezTo>
                  <a:cubicBezTo>
                    <a:pt x="2041265" y="1085080"/>
                    <a:pt x="1985686" y="1125874"/>
                    <a:pt x="1930543" y="1169336"/>
                  </a:cubicBezTo>
                  <a:cubicBezTo>
                    <a:pt x="1909611" y="1185209"/>
                    <a:pt x="1888390" y="1202268"/>
                    <a:pt x="1867890" y="1218733"/>
                  </a:cubicBezTo>
                  <a:lnTo>
                    <a:pt x="1855187" y="1228968"/>
                  </a:lnTo>
                  <a:cubicBezTo>
                    <a:pt x="1828481" y="1249736"/>
                    <a:pt x="1803074" y="1271097"/>
                    <a:pt x="1781565" y="1289343"/>
                  </a:cubicBezTo>
                  <a:cubicBezTo>
                    <a:pt x="1674740" y="1379238"/>
                    <a:pt x="1581630" y="1463791"/>
                    <a:pt x="1495015" y="1547751"/>
                  </a:cubicBezTo>
                  <a:cubicBezTo>
                    <a:pt x="1309115" y="1727642"/>
                    <a:pt x="1138401" y="1923407"/>
                    <a:pt x="984708" y="2132951"/>
                  </a:cubicBezTo>
                  <a:cubicBezTo>
                    <a:pt x="906322" y="2240646"/>
                    <a:pt x="833132" y="2350417"/>
                    <a:pt x="767305" y="2459299"/>
                  </a:cubicBezTo>
                  <a:cubicBezTo>
                    <a:pt x="693682" y="2584350"/>
                    <a:pt x="633197" y="2697681"/>
                    <a:pt x="582382" y="2806859"/>
                  </a:cubicBezTo>
                  <a:cubicBezTo>
                    <a:pt x="567369" y="2837564"/>
                    <a:pt x="553511" y="2868864"/>
                    <a:pt x="541818" y="2895863"/>
                  </a:cubicBezTo>
                  <a:lnTo>
                    <a:pt x="521896" y="2940364"/>
                  </a:lnTo>
                  <a:lnTo>
                    <a:pt x="503130" y="2985756"/>
                  </a:lnTo>
                  <a:lnTo>
                    <a:pt x="500243" y="2992728"/>
                  </a:lnTo>
                  <a:cubicBezTo>
                    <a:pt x="488550" y="3021655"/>
                    <a:pt x="477433" y="3049097"/>
                    <a:pt x="467329" y="3077133"/>
                  </a:cubicBezTo>
                  <a:cubicBezTo>
                    <a:pt x="463143" y="3088555"/>
                    <a:pt x="458955" y="3099978"/>
                    <a:pt x="454626" y="3111399"/>
                  </a:cubicBezTo>
                  <a:cubicBezTo>
                    <a:pt x="447119" y="3132315"/>
                    <a:pt x="439900" y="3151302"/>
                    <a:pt x="433548" y="3170735"/>
                  </a:cubicBezTo>
                  <a:lnTo>
                    <a:pt x="433548" y="3171477"/>
                  </a:lnTo>
                  <a:cubicBezTo>
                    <a:pt x="389714" y="3296142"/>
                    <a:pt x="353032" y="3423342"/>
                    <a:pt x="323692" y="3552414"/>
                  </a:cubicBezTo>
                  <a:cubicBezTo>
                    <a:pt x="264660" y="3811192"/>
                    <a:pt x="234820" y="4076083"/>
                    <a:pt x="234768" y="4341877"/>
                  </a:cubicBezTo>
                  <a:cubicBezTo>
                    <a:pt x="235675" y="4473528"/>
                    <a:pt x="248676" y="4604795"/>
                    <a:pt x="273600" y="4733940"/>
                  </a:cubicBezTo>
                  <a:cubicBezTo>
                    <a:pt x="298849" y="4861570"/>
                    <a:pt x="336674" y="4986220"/>
                    <a:pt x="386489" y="5105974"/>
                  </a:cubicBezTo>
                  <a:cubicBezTo>
                    <a:pt x="394716" y="5126742"/>
                    <a:pt x="403955" y="5147213"/>
                    <a:pt x="413628" y="5168870"/>
                  </a:cubicBezTo>
                  <a:cubicBezTo>
                    <a:pt x="417526" y="5177327"/>
                    <a:pt x="421423" y="5185781"/>
                    <a:pt x="425176" y="5194384"/>
                  </a:cubicBezTo>
                  <a:lnTo>
                    <a:pt x="435570" y="5215745"/>
                  </a:lnTo>
                  <a:cubicBezTo>
                    <a:pt x="446542" y="5238442"/>
                    <a:pt x="456936" y="5259803"/>
                    <a:pt x="468194" y="5280867"/>
                  </a:cubicBezTo>
                  <a:cubicBezTo>
                    <a:pt x="494035" y="5332043"/>
                    <a:pt x="523773" y="5383816"/>
                    <a:pt x="564915" y="5450715"/>
                  </a:cubicBezTo>
                  <a:cubicBezTo>
                    <a:pt x="597108" y="5503526"/>
                    <a:pt x="631176" y="5554998"/>
                    <a:pt x="672174" y="5615521"/>
                  </a:cubicBezTo>
                  <a:cubicBezTo>
                    <a:pt x="710284" y="5671296"/>
                    <a:pt x="750127" y="5726035"/>
                    <a:pt x="787660" y="5777360"/>
                  </a:cubicBezTo>
                  <a:cubicBezTo>
                    <a:pt x="835442" y="5842333"/>
                    <a:pt x="885534" y="5908046"/>
                    <a:pt x="933894" y="5971536"/>
                  </a:cubicBezTo>
                  <a:cubicBezTo>
                    <a:pt x="965654" y="6013219"/>
                    <a:pt x="996978" y="6054311"/>
                    <a:pt x="1030614" y="6098961"/>
                  </a:cubicBezTo>
                  <a:cubicBezTo>
                    <a:pt x="1064250" y="6143611"/>
                    <a:pt x="1108567" y="6202502"/>
                    <a:pt x="1152885" y="6263172"/>
                  </a:cubicBezTo>
                  <a:cubicBezTo>
                    <a:pt x="1173816" y="6291949"/>
                    <a:pt x="1195904" y="6322954"/>
                    <a:pt x="1215248" y="6350397"/>
                  </a:cubicBezTo>
                  <a:cubicBezTo>
                    <a:pt x="1234593" y="6377839"/>
                    <a:pt x="1252925" y="6403651"/>
                    <a:pt x="1271259" y="6428720"/>
                  </a:cubicBezTo>
                  <a:cubicBezTo>
                    <a:pt x="1302873" y="6473517"/>
                    <a:pt x="1336653" y="6518317"/>
                    <a:pt x="1369279" y="6561483"/>
                  </a:cubicBezTo>
                  <a:lnTo>
                    <a:pt x="1388190" y="6586701"/>
                  </a:lnTo>
                  <a:lnTo>
                    <a:pt x="1397717" y="6598865"/>
                  </a:lnTo>
                  <a:cubicBezTo>
                    <a:pt x="1434238" y="6645443"/>
                    <a:pt x="1472061" y="6693653"/>
                    <a:pt x="1510605" y="6739342"/>
                  </a:cubicBezTo>
                  <a:lnTo>
                    <a:pt x="1613307" y="6858000"/>
                  </a:lnTo>
                  <a:lnTo>
                    <a:pt x="916995" y="6858000"/>
                  </a:lnTo>
                  <a:lnTo>
                    <a:pt x="818055" y="6724213"/>
                  </a:lnTo>
                  <a:cubicBezTo>
                    <a:pt x="736876" y="6608833"/>
                    <a:pt x="660902" y="6489255"/>
                    <a:pt x="590467" y="6365824"/>
                  </a:cubicBezTo>
                  <a:cubicBezTo>
                    <a:pt x="203909" y="5685167"/>
                    <a:pt x="149" y="4911263"/>
                    <a:pt x="1" y="4123180"/>
                  </a:cubicBezTo>
                  <a:cubicBezTo>
                    <a:pt x="-341" y="2279490"/>
                    <a:pt x="1090234" y="697390"/>
                    <a:pt x="2644788" y="21373"/>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8" name="Freeform: Shape 77">
              <a:extLst>
                <a:ext uri="{FF2B5EF4-FFF2-40B4-BE49-F238E27FC236}">
                  <a16:creationId xmlns:a16="http://schemas.microsoft.com/office/drawing/2014/main" id="{7E71C69F-3D46-48FF-B803-2C3641CA3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0456" y="-12663"/>
              <a:ext cx="6421544" cy="6858000"/>
            </a:xfrm>
            <a:custGeom>
              <a:avLst/>
              <a:gdLst>
                <a:gd name="connsiteX0" fmla="*/ 6209767 w 6421544"/>
                <a:gd name="connsiteY0" fmla="*/ 0 h 6858000"/>
                <a:gd name="connsiteX1" fmla="*/ 6421544 w 6421544"/>
                <a:gd name="connsiteY1" fmla="*/ 0 h 6858000"/>
                <a:gd name="connsiteX2" fmla="*/ 6421544 w 6421544"/>
                <a:gd name="connsiteY2" fmla="*/ 85748 h 6858000"/>
                <a:gd name="connsiteX3" fmla="*/ 6399563 w 6421544"/>
                <a:gd name="connsiteY3" fmla="*/ 75695 h 6858000"/>
                <a:gd name="connsiteX4" fmla="*/ 0 w 6421544"/>
                <a:gd name="connsiteY4" fmla="*/ 0 h 6858000"/>
                <a:gd name="connsiteX5" fmla="*/ 3188107 w 6421544"/>
                <a:gd name="connsiteY5" fmla="*/ 0 h 6858000"/>
                <a:gd name="connsiteX6" fmla="*/ 2888485 w 6421544"/>
                <a:gd name="connsiteY6" fmla="*/ 124347 h 6858000"/>
                <a:gd name="connsiteX7" fmla="*/ 329300 w 6421544"/>
                <a:gd name="connsiteY7" fmla="*/ 4148123 h 6858000"/>
                <a:gd name="connsiteX8" fmla="*/ 1105238 w 6421544"/>
                <a:gd name="connsiteY8" fmla="*/ 6663148 h 6858000"/>
                <a:gd name="connsiteX9" fmla="*/ 1251097 w 6421544"/>
                <a:gd name="connsiteY9" fmla="*/ 6858000 h 6858000"/>
                <a:gd name="connsiteX10" fmla="*/ 0 w 6421544"/>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21544" h="6858000">
                  <a:moveTo>
                    <a:pt x="6209767" y="0"/>
                  </a:moveTo>
                  <a:lnTo>
                    <a:pt x="6421544" y="0"/>
                  </a:lnTo>
                  <a:lnTo>
                    <a:pt x="6421544" y="85748"/>
                  </a:lnTo>
                  <a:lnTo>
                    <a:pt x="6399563" y="75695"/>
                  </a:lnTo>
                  <a:close/>
                  <a:moveTo>
                    <a:pt x="0" y="0"/>
                  </a:moveTo>
                  <a:lnTo>
                    <a:pt x="3188107" y="0"/>
                  </a:lnTo>
                  <a:lnTo>
                    <a:pt x="2888485" y="124347"/>
                  </a:lnTo>
                  <a:cubicBezTo>
                    <a:pt x="1378729" y="820423"/>
                    <a:pt x="329300" y="2360309"/>
                    <a:pt x="329300" y="4148123"/>
                  </a:cubicBezTo>
                  <a:cubicBezTo>
                    <a:pt x="329300" y="5082555"/>
                    <a:pt x="615984" y="5949257"/>
                    <a:pt x="1105238" y="6663148"/>
                  </a:cubicBezTo>
                  <a:lnTo>
                    <a:pt x="1251097"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435992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EA0C8-B4E1-483E-B910-6DBADF0DD387}"/>
              </a:ext>
            </a:extLst>
          </p:cNvPr>
          <p:cNvSpPr>
            <a:spLocks noGrp="1"/>
          </p:cNvSpPr>
          <p:nvPr>
            <p:ph type="title"/>
          </p:nvPr>
        </p:nvSpPr>
        <p:spPr>
          <a:xfrm>
            <a:off x="212559" y="222025"/>
            <a:ext cx="4394200" cy="1323439"/>
          </a:xfrm>
        </p:spPr>
        <p:txBody>
          <a:bodyPr vert="horz" lIns="91440" tIns="45720" rIns="91440" bIns="45720" rtlCol="0" anchor="t">
            <a:normAutofit/>
          </a:bodyPr>
          <a:lstStyle/>
          <a:p>
            <a:r>
              <a:rPr lang="en-US" sz="4000" b="1" dirty="0"/>
              <a:t>Disease</a:t>
            </a:r>
          </a:p>
        </p:txBody>
      </p:sp>
      <p:sp>
        <p:nvSpPr>
          <p:cNvPr id="3" name="Content Placeholder 2">
            <a:extLst>
              <a:ext uri="{FF2B5EF4-FFF2-40B4-BE49-F238E27FC236}">
                <a16:creationId xmlns:a16="http://schemas.microsoft.com/office/drawing/2014/main" id="{9FD199D9-4B76-477D-8131-C4F0C7A63D11}"/>
              </a:ext>
            </a:extLst>
          </p:cNvPr>
          <p:cNvSpPr>
            <a:spLocks noGrp="1"/>
          </p:cNvSpPr>
          <p:nvPr>
            <p:ph idx="1"/>
          </p:nvPr>
        </p:nvSpPr>
        <p:spPr>
          <a:xfrm>
            <a:off x="212559" y="1160452"/>
            <a:ext cx="5472369" cy="5090511"/>
          </a:xfrm>
        </p:spPr>
        <p:txBody>
          <a:bodyPr vert="horz" lIns="91440" tIns="45720" rIns="91440" bIns="45720" rtlCol="0">
            <a:normAutofit fontScale="92500" lnSpcReduction="20000"/>
          </a:bodyPr>
          <a:lstStyle/>
          <a:p>
            <a:pPr>
              <a:buFont typeface="Wingdings" panose="05000000000000000000" pitchFamily="2" charset="2"/>
              <a:buChar char="§"/>
            </a:pPr>
            <a:r>
              <a:rPr lang="en-US" sz="2400" dirty="0">
                <a:solidFill>
                  <a:schemeClr val="tx1">
                    <a:alpha val="80000"/>
                  </a:schemeClr>
                </a:solidFill>
              </a:rPr>
              <a:t>After the lemon juice lost potency, most archaeologists believe some of the crew died of scurvy.</a:t>
            </a:r>
          </a:p>
          <a:p>
            <a:pPr>
              <a:buFont typeface="Wingdings" panose="05000000000000000000" pitchFamily="2" charset="2"/>
              <a:buChar char="§"/>
            </a:pPr>
            <a:r>
              <a:rPr lang="en-US" sz="2400" dirty="0">
                <a:solidFill>
                  <a:schemeClr val="tx1">
                    <a:alpha val="80000"/>
                  </a:schemeClr>
                </a:solidFill>
              </a:rPr>
              <a:t>Mays, Maat and Boer argue even old lemon juice would have enough of an osteoblastic response to prevent serious cases.</a:t>
            </a:r>
          </a:p>
          <a:p>
            <a:pPr>
              <a:buFont typeface="Wingdings" panose="05000000000000000000" pitchFamily="2" charset="2"/>
              <a:buChar char="§"/>
            </a:pPr>
            <a:r>
              <a:rPr lang="en-US" sz="2400" dirty="0">
                <a:solidFill>
                  <a:schemeClr val="tx1">
                    <a:alpha val="80000"/>
                  </a:schemeClr>
                </a:solidFill>
              </a:rPr>
              <a:t>They also note a lack of major periosteal reactions (bone growths sometimes caused by scurvy) in all bar Harry </a:t>
            </a:r>
            <a:r>
              <a:rPr lang="en-US" sz="2400" dirty="0" err="1">
                <a:solidFill>
                  <a:schemeClr val="tx1">
                    <a:alpha val="80000"/>
                  </a:schemeClr>
                </a:solidFill>
              </a:rPr>
              <a:t>Goodsir’s</a:t>
            </a:r>
            <a:r>
              <a:rPr lang="en-US" sz="2400" dirty="0">
                <a:solidFill>
                  <a:schemeClr val="tx1">
                    <a:alpha val="80000"/>
                  </a:schemeClr>
                </a:solidFill>
              </a:rPr>
              <a:t> remains.</a:t>
            </a:r>
          </a:p>
          <a:p>
            <a:pPr>
              <a:buFont typeface="Wingdings" panose="05000000000000000000" pitchFamily="2" charset="2"/>
              <a:buChar char="§"/>
            </a:pPr>
            <a:r>
              <a:rPr lang="en-US" sz="2400" dirty="0">
                <a:solidFill>
                  <a:schemeClr val="tx1">
                    <a:alpha val="80000"/>
                  </a:schemeClr>
                </a:solidFill>
              </a:rPr>
              <a:t>Tuberculosis was detected in  </a:t>
            </a:r>
          </a:p>
          <a:p>
            <a:pPr>
              <a:buFont typeface="Wingdings" panose="05000000000000000000" pitchFamily="2" charset="2"/>
              <a:buChar char="§"/>
            </a:pPr>
            <a:r>
              <a:rPr lang="en-US" sz="2400" dirty="0">
                <a:solidFill>
                  <a:schemeClr val="tx1">
                    <a:alpha val="80000"/>
                  </a:schemeClr>
                </a:solidFill>
              </a:rPr>
              <a:t>More recently, toxicology on ice mummy William Braine’s stomach shows tuberculosis was present, and an unknown Clostridium species had spored in his stomach which could have caused botulism. Horowitz hypothesizes that this could have been caught from an undercooked arctic fish.</a:t>
            </a:r>
          </a:p>
        </p:txBody>
      </p:sp>
      <p:pic>
        <p:nvPicPr>
          <p:cNvPr id="14" name="Picture 2" descr="As múmias encontradas na expedição">
            <a:extLst>
              <a:ext uri="{FF2B5EF4-FFF2-40B4-BE49-F238E27FC236}">
                <a16:creationId xmlns:a16="http://schemas.microsoft.com/office/drawing/2014/main" id="{6712AD86-C4BE-4E69-B18C-B0CB1F9EDC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0091"/>
          <a:stretch/>
        </p:blipFill>
        <p:spPr bwMode="auto">
          <a:xfrm>
            <a:off x="6507073" y="11"/>
            <a:ext cx="6084882"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noFill/>
          <a:effectLst>
            <a:outerShdw blurRad="381000" dist="152400" dir="10800000" algn="tr"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80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8" name="Rectangle 70">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199" name="Rectangle 72">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200" name="Rectangle 74">
            <a:extLst>
              <a:ext uri="{FF2B5EF4-FFF2-40B4-BE49-F238E27FC236}">
                <a16:creationId xmlns:a16="http://schemas.microsoft.com/office/drawing/2014/main" id="{36F31C88-3DEF-4EA8-AE3A-49441413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720878"/>
            <a:ext cx="422144" cy="5431583"/>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77" name="Rectangle 76">
            <a:extLst>
              <a:ext uri="{FF2B5EF4-FFF2-40B4-BE49-F238E27FC236}">
                <a16:creationId xmlns:a16="http://schemas.microsoft.com/office/drawing/2014/main" id="{BA5EAB11-EB44-461B-9A29-CA0923367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2706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FBE81-ABD3-4D80-B323-08573668D039}"/>
              </a:ext>
            </a:extLst>
          </p:cNvPr>
          <p:cNvSpPr>
            <a:spLocks noGrp="1"/>
          </p:cNvSpPr>
          <p:nvPr>
            <p:ph type="title"/>
          </p:nvPr>
        </p:nvSpPr>
        <p:spPr>
          <a:xfrm>
            <a:off x="5012275" y="-1062324"/>
            <a:ext cx="5828376" cy="2135867"/>
          </a:xfrm>
        </p:spPr>
        <p:txBody>
          <a:bodyPr anchor="b">
            <a:normAutofit/>
          </a:bodyPr>
          <a:lstStyle/>
          <a:p>
            <a:r>
              <a:rPr lang="en-GB" sz="4800" b="1" dirty="0"/>
              <a:t>Lead poisoning</a:t>
            </a:r>
          </a:p>
        </p:txBody>
      </p:sp>
      <p:pic>
        <p:nvPicPr>
          <p:cNvPr id="8194" name="Picture 2">
            <a:extLst>
              <a:ext uri="{FF2B5EF4-FFF2-40B4-BE49-F238E27FC236}">
                <a16:creationId xmlns:a16="http://schemas.microsoft.com/office/drawing/2014/main" id="{75D80FC7-3823-465F-A6A0-55A0BC9A83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85" b="2748"/>
          <a:stretch/>
        </p:blipFill>
        <p:spPr bwMode="auto">
          <a:xfrm>
            <a:off x="413003" y="720550"/>
            <a:ext cx="4073933" cy="54319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BC4CFC8-4F55-48EB-8EC6-3D33A7458E50}"/>
              </a:ext>
            </a:extLst>
          </p:cNvPr>
          <p:cNvSpPr>
            <a:spLocks noGrp="1"/>
          </p:cNvSpPr>
          <p:nvPr>
            <p:ph idx="1"/>
          </p:nvPr>
        </p:nvSpPr>
        <p:spPr>
          <a:xfrm>
            <a:off x="5004953" y="1638506"/>
            <a:ext cx="6131593" cy="4243673"/>
          </a:xfrm>
        </p:spPr>
        <p:txBody>
          <a:bodyPr anchor="t">
            <a:normAutofit/>
          </a:bodyPr>
          <a:lstStyle/>
          <a:p>
            <a:endParaRPr lang="en-GB" sz="1800" dirty="0"/>
          </a:p>
          <a:p>
            <a:r>
              <a:rPr lang="en-GB" sz="1800" dirty="0"/>
              <a:t>In 1981, Beattie found bone fragments and three ice mummies with elevated lead levels. The lead tested to be isotopically consistent with that in the cans.</a:t>
            </a:r>
          </a:p>
          <a:p>
            <a:r>
              <a:rPr lang="en-GB" sz="1800" dirty="0"/>
              <a:t>Swanston argues that if the cans were at fault you would see higher levels of lead with those who died later, and her analysis of skeletal microstructures showed that was not the case.</a:t>
            </a:r>
          </a:p>
          <a:p>
            <a:r>
              <a:rPr lang="en-GB" sz="1800" dirty="0"/>
              <a:t>This does not account for the fact that the ship also had lead pipes and that the food itself was running out, so that may not be evident. </a:t>
            </a:r>
          </a:p>
          <a:p>
            <a:r>
              <a:rPr lang="en-GB" sz="1800" dirty="0"/>
              <a:t>Similar levels to those observed in the ice mummies were observed in bodies at the Swedish House at Kapp </a:t>
            </a:r>
            <a:r>
              <a:rPr lang="en-GB" sz="1800" dirty="0" err="1"/>
              <a:t>Thordsen</a:t>
            </a:r>
            <a:r>
              <a:rPr lang="en-GB" sz="1800" dirty="0"/>
              <a:t>, for which lead poisoning is also suspect.</a:t>
            </a:r>
          </a:p>
        </p:txBody>
      </p:sp>
      <p:cxnSp>
        <p:nvCxnSpPr>
          <p:cNvPr id="79" name="Straight Connector 78">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5443840-A796-4C43-8DC1-1B738EFEC5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5193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2346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A 1945 photo of skulls, bleached white by the sun, discovered around King William Island in what is now Nunavut.">
            <a:extLst>
              <a:ext uri="{FF2B5EF4-FFF2-40B4-BE49-F238E27FC236}">
                <a16:creationId xmlns:a16="http://schemas.microsoft.com/office/drawing/2014/main" id="{A008BE99-C366-46E5-9DC4-262F617CB8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90" r="12278"/>
          <a:stretch/>
        </p:blipFill>
        <p:spPr bwMode="auto">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37" name="Freeform: Shape 36">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 name="Freeform: Shape 38">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5F897C-86DC-443E-96A3-A9B8E31871D4}"/>
              </a:ext>
            </a:extLst>
          </p:cNvPr>
          <p:cNvSpPr>
            <a:spLocks noGrp="1"/>
          </p:cNvSpPr>
          <p:nvPr>
            <p:ph type="title"/>
          </p:nvPr>
        </p:nvSpPr>
        <p:spPr>
          <a:xfrm>
            <a:off x="164084" y="274330"/>
            <a:ext cx="4992624" cy="1243584"/>
          </a:xfrm>
        </p:spPr>
        <p:txBody>
          <a:bodyPr vert="horz" lIns="91440" tIns="45720" rIns="91440" bIns="45720" rtlCol="0" anchor="ctr">
            <a:normAutofit/>
          </a:bodyPr>
          <a:lstStyle/>
          <a:p>
            <a:r>
              <a:rPr lang="en-US" sz="3400" b="1" kern="1200" dirty="0">
                <a:latin typeface="+mj-lt"/>
                <a:ea typeface="+mj-ea"/>
                <a:cs typeface="+mj-cs"/>
              </a:rPr>
              <a:t>Cannibalism</a:t>
            </a:r>
          </a:p>
        </p:txBody>
      </p:sp>
      <p:sp>
        <p:nvSpPr>
          <p:cNvPr id="41" name="Rectangle 40">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3" name="Rectangle 42">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E19D545-57C0-4FE5-8CD9-065BE31B6D94}"/>
              </a:ext>
            </a:extLst>
          </p:cNvPr>
          <p:cNvSpPr>
            <a:spLocks noGrp="1"/>
          </p:cNvSpPr>
          <p:nvPr>
            <p:ph idx="1"/>
          </p:nvPr>
        </p:nvSpPr>
        <p:spPr>
          <a:xfrm>
            <a:off x="374905" y="2157596"/>
            <a:ext cx="4992624" cy="4426074"/>
          </a:xfrm>
        </p:spPr>
        <p:txBody>
          <a:bodyPr vert="horz" lIns="91440" tIns="45720" rIns="91440" bIns="45720" rtlCol="0" anchor="t">
            <a:normAutofit fontScale="92500" lnSpcReduction="20000"/>
          </a:bodyPr>
          <a:lstStyle/>
          <a:p>
            <a:pPr>
              <a:buFont typeface="Wingdings" panose="05000000000000000000" pitchFamily="2" charset="2"/>
              <a:buChar char="§"/>
            </a:pPr>
            <a:r>
              <a:rPr lang="en-US" sz="2400" dirty="0"/>
              <a:t>Cannibalism was reported by Rae in the earliest Inuit testimonies, reporting cracked bones, butchered men, pouches of human meat, a box of skulls on a lifeboat. </a:t>
            </a:r>
          </a:p>
          <a:p>
            <a:pPr>
              <a:buFont typeface="Wingdings" panose="05000000000000000000" pitchFamily="2" charset="2"/>
              <a:buChar char="§"/>
            </a:pPr>
            <a:r>
              <a:rPr lang="en-US" sz="2400" dirty="0"/>
              <a:t>This was very unpopular with the public and living relatives, and was discredited.</a:t>
            </a:r>
          </a:p>
          <a:p>
            <a:pPr>
              <a:buFont typeface="Wingdings" panose="05000000000000000000" pitchFamily="2" charset="2"/>
              <a:buChar char="§"/>
            </a:pPr>
            <a:r>
              <a:rPr lang="en-US" sz="2400" dirty="0"/>
              <a:t>In the 1980s-90s remains were recovered from King William’s Island which allowed for a conclusive analysis.</a:t>
            </a:r>
          </a:p>
          <a:p>
            <a:pPr>
              <a:buFont typeface="Wingdings" panose="05000000000000000000" pitchFamily="2" charset="2"/>
              <a:buChar char="§"/>
            </a:pPr>
            <a:r>
              <a:rPr lang="en-US" sz="2400" kern="1200" dirty="0">
                <a:latin typeface="+mn-lt"/>
                <a:ea typeface="+mn-ea"/>
                <a:cs typeface="+mn-cs"/>
              </a:rPr>
              <a:t>Mays and </a:t>
            </a:r>
            <a:r>
              <a:rPr lang="en-US" sz="2400" kern="1200" dirty="0" err="1">
                <a:latin typeface="+mn-lt"/>
                <a:ea typeface="+mn-ea"/>
                <a:cs typeface="+mn-cs"/>
              </a:rPr>
              <a:t>Beattle</a:t>
            </a:r>
            <a:r>
              <a:rPr lang="en-US" sz="2400" kern="1200" dirty="0">
                <a:latin typeface="+mn-lt"/>
                <a:ea typeface="+mn-ea"/>
                <a:cs typeface="+mn-cs"/>
              </a:rPr>
              <a:t> published an osteological study in 2015 confirming evidence of pot wash, that some human bones had been heated and broken, and found that a human bone had been used as cutlery.</a:t>
            </a:r>
          </a:p>
        </p:txBody>
      </p:sp>
    </p:spTree>
    <p:extLst>
      <p:ext uri="{BB962C8B-B14F-4D97-AF65-F5344CB8AC3E}">
        <p14:creationId xmlns:p14="http://schemas.microsoft.com/office/powerpoint/2010/main" val="1718977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FE2AED7-AA24-4C64-B319-B552A6C6A099}"/>
              </a:ext>
            </a:extLst>
          </p:cNvPr>
          <p:cNvSpPr>
            <a:spLocks noGrp="1"/>
          </p:cNvSpPr>
          <p:nvPr>
            <p:ph type="title"/>
          </p:nvPr>
        </p:nvSpPr>
        <p:spPr>
          <a:xfrm>
            <a:off x="1179226" y="826680"/>
            <a:ext cx="9119806" cy="978057"/>
          </a:xfrm>
        </p:spPr>
        <p:txBody>
          <a:bodyPr>
            <a:normAutofit/>
          </a:bodyPr>
          <a:lstStyle/>
          <a:p>
            <a:pPr algn="ctr"/>
            <a:r>
              <a:rPr lang="en-GB" sz="4000" dirty="0">
                <a:solidFill>
                  <a:srgbClr val="FFFFFF"/>
                </a:solidFill>
              </a:rPr>
              <a:t>Bibliography</a:t>
            </a:r>
          </a:p>
        </p:txBody>
      </p:sp>
      <p:sp>
        <p:nvSpPr>
          <p:cNvPr id="26" name="Content Placeholder 2">
            <a:extLst>
              <a:ext uri="{FF2B5EF4-FFF2-40B4-BE49-F238E27FC236}">
                <a16:creationId xmlns:a16="http://schemas.microsoft.com/office/drawing/2014/main" id="{DF463AA8-86A3-4954-B6CC-919FBB8D838C}"/>
              </a:ext>
            </a:extLst>
          </p:cNvPr>
          <p:cNvSpPr>
            <a:spLocks noGrp="1"/>
          </p:cNvSpPr>
          <p:nvPr>
            <p:ph idx="1"/>
          </p:nvPr>
        </p:nvSpPr>
        <p:spPr>
          <a:xfrm>
            <a:off x="1056396" y="2322467"/>
            <a:ext cx="9507330" cy="4535533"/>
          </a:xfrm>
        </p:spPr>
        <p:txBody>
          <a:bodyPr>
            <a:normAutofit fontScale="85000" lnSpcReduction="20000"/>
          </a:bodyPr>
          <a:lstStyle/>
          <a:p>
            <a:pPr marL="0" indent="0">
              <a:buNone/>
            </a:pPr>
            <a:r>
              <a:rPr lang="en-GB" sz="1400" dirty="0" err="1">
                <a:solidFill>
                  <a:srgbClr val="000000"/>
                </a:solidFill>
              </a:rPr>
              <a:t>Aasebø</a:t>
            </a:r>
            <a:r>
              <a:rPr lang="en-GB" sz="1400" dirty="0">
                <a:solidFill>
                  <a:srgbClr val="000000"/>
                </a:solidFill>
              </a:rPr>
              <a:t>, U., </a:t>
            </a:r>
            <a:r>
              <a:rPr lang="en-GB" sz="1400" dirty="0" err="1">
                <a:solidFill>
                  <a:srgbClr val="000000"/>
                </a:solidFill>
              </a:rPr>
              <a:t>Kjaer</a:t>
            </a:r>
            <a:r>
              <a:rPr lang="en-GB" sz="1400" dirty="0">
                <a:solidFill>
                  <a:srgbClr val="000000"/>
                </a:solidFill>
              </a:rPr>
              <a:t>, K. G. (2009). Lead poisoning as possible cause of deaths at the Swedish House at Kapp </a:t>
            </a:r>
            <a:r>
              <a:rPr lang="en-GB" sz="1400" dirty="0" err="1">
                <a:solidFill>
                  <a:srgbClr val="000000"/>
                </a:solidFill>
              </a:rPr>
              <a:t>Thordsen</a:t>
            </a:r>
            <a:r>
              <a:rPr lang="en-GB" sz="1400" dirty="0">
                <a:solidFill>
                  <a:srgbClr val="000000"/>
                </a:solidFill>
              </a:rPr>
              <a:t>, Spitsbergen, winter 1872-3. British Medical Journal. Retrieved from: https://www.bmj.com/content/bmj/339/bmj.b5038.full.pdf.</a:t>
            </a:r>
          </a:p>
          <a:p>
            <a:pPr marL="0" indent="0">
              <a:buNone/>
            </a:pPr>
            <a:r>
              <a:rPr lang="en-GB" sz="1400" dirty="0">
                <a:solidFill>
                  <a:srgbClr val="000000"/>
                </a:solidFill>
              </a:rPr>
              <a:t>Rae, J. et al. (1852-1994). Inuit Testimonies. The FRANKLIN Mystery LIFE &amp; DEATH IN THE ARCTIC. Retrieved from: https://canadianmysteries.ca/sites/franklin/archive/archiveAudioInuitTestimonyIndex_en.htm.</a:t>
            </a:r>
          </a:p>
          <a:p>
            <a:pPr marL="0" indent="0">
              <a:buNone/>
            </a:pPr>
            <a:r>
              <a:rPr lang="en-GB" sz="1400" dirty="0">
                <a:solidFill>
                  <a:srgbClr val="000000"/>
                </a:solidFill>
              </a:rPr>
              <a:t>Battersby, W. (2008). Identification of the Probable Source of the Lead Poisoning Observed in Members of the Franklin Expedition. Journal of the Hakluyt Society. London: Hakluyt Society.</a:t>
            </a:r>
          </a:p>
          <a:p>
            <a:pPr marL="0" indent="0">
              <a:buNone/>
            </a:pPr>
            <a:r>
              <a:rPr lang="en-GB" sz="1400" dirty="0">
                <a:solidFill>
                  <a:srgbClr val="000000"/>
                </a:solidFill>
              </a:rPr>
              <a:t>Butler, G. (2000). The Endurance. Boston: WGBH Boston.</a:t>
            </a:r>
          </a:p>
          <a:p>
            <a:pPr marL="0" indent="0">
              <a:buNone/>
            </a:pPr>
            <a:r>
              <a:rPr lang="en-GB" sz="1400" dirty="0">
                <a:solidFill>
                  <a:srgbClr val="000000"/>
                </a:solidFill>
              </a:rPr>
              <a:t>Ghose, T. (2015). Cracked Bones Reveal Cannibalism by Doomed Arctic Explorers. Live Science. Retrieved from: https://www.livescience.com/51614-doomed-franklin-expedition-cannibalism.html.</a:t>
            </a:r>
          </a:p>
          <a:p>
            <a:pPr marL="0" indent="0">
              <a:buNone/>
            </a:pPr>
            <a:r>
              <a:rPr lang="en-GB" sz="1400" dirty="0">
                <a:solidFill>
                  <a:srgbClr val="000000"/>
                </a:solidFill>
              </a:rPr>
              <a:t>Hopper, T. (2016). Skulls of the Franklin crew [photograph]. ‘They’re not human’: How 19th-century Inuit coped with a real-life invasion of the 'walking dead’. Retrieved from: https://nationalpost.com/news/canada/theyre-not-human-how-19th-century-inuit-coped-with-a-real-life-invasion-of-the-walking-dead.</a:t>
            </a:r>
          </a:p>
          <a:p>
            <a:pPr marL="0" indent="0">
              <a:buNone/>
            </a:pPr>
            <a:r>
              <a:rPr lang="en-GB" sz="1400" dirty="0">
                <a:solidFill>
                  <a:srgbClr val="000000"/>
                </a:solidFill>
              </a:rPr>
              <a:t>Horowitz, Z. (2003). Polar Poisons: Did Botulism Doom the Franklin Expedition? Journal of Clinical Toxicology (Vol. 41, No. 6, pp. 841-847). Oxford: Taylor &amp; Francis.</a:t>
            </a:r>
          </a:p>
          <a:p>
            <a:pPr marL="0" indent="0">
              <a:buNone/>
            </a:pPr>
            <a:r>
              <a:rPr lang="en-GB" sz="1400" dirty="0">
                <a:solidFill>
                  <a:srgbClr val="000000"/>
                </a:solidFill>
              </a:rPr>
              <a:t>Kowal, W. et al. (1991). Source identification of lead found in tissues of sailors from the Franklin Arctic Expedition of 1845. Journal of Archaeological Science (Vol. 18, </a:t>
            </a:r>
            <a:r>
              <a:rPr lang="en-GB" sz="1400" dirty="0" err="1">
                <a:solidFill>
                  <a:srgbClr val="000000"/>
                </a:solidFill>
              </a:rPr>
              <a:t>Iss</a:t>
            </a:r>
            <a:r>
              <a:rPr lang="en-GB" sz="1400" dirty="0">
                <a:solidFill>
                  <a:srgbClr val="000000"/>
                </a:solidFill>
              </a:rPr>
              <a:t>. 2, pp. 193-203). Amsterdam: Elsevier. </a:t>
            </a:r>
          </a:p>
          <a:p>
            <a:pPr marL="0" indent="0">
              <a:buNone/>
            </a:pPr>
            <a:r>
              <a:rPr lang="en-GB" sz="1400" dirty="0">
                <a:solidFill>
                  <a:srgbClr val="000000"/>
                </a:solidFill>
              </a:rPr>
              <a:t>Mays, S. et al. (2012). Scurvy as a factor in the loss of the 1845 Franklin expedition to the Arctic: a reconsideration. International Journal of Osteology (Vol. 25, </a:t>
            </a:r>
            <a:r>
              <a:rPr lang="en-GB" sz="1400" dirty="0" err="1">
                <a:solidFill>
                  <a:srgbClr val="000000"/>
                </a:solidFill>
              </a:rPr>
              <a:t>Iss</a:t>
            </a:r>
            <a:r>
              <a:rPr lang="en-GB" sz="1400" dirty="0">
                <a:solidFill>
                  <a:srgbClr val="000000"/>
                </a:solidFill>
              </a:rPr>
              <a:t>. 3, pp. 334-344). New York: John Wiley &amp; Sons Inc. </a:t>
            </a:r>
          </a:p>
          <a:p>
            <a:pPr marL="0" indent="0">
              <a:buNone/>
            </a:pPr>
            <a:r>
              <a:rPr lang="en-GB" sz="1400" dirty="0">
                <a:solidFill>
                  <a:srgbClr val="000000"/>
                </a:solidFill>
              </a:rPr>
              <a:t>National Maritime Museum. ‘A cylindrical Goldner food can’ [iron; tin]. Franklin Collection. London.</a:t>
            </a:r>
          </a:p>
          <a:p>
            <a:pPr marL="0" indent="0">
              <a:buNone/>
            </a:pPr>
            <a:r>
              <a:rPr lang="en-GB" sz="1400" dirty="0">
                <a:solidFill>
                  <a:srgbClr val="000000"/>
                </a:solidFill>
              </a:rPr>
              <a:t>Swanston, T. et al. (2018). Franklin expedition lead exposure: New insights from high resolution confocal x-ray fluorescence imaging of skeletal microstructure. </a:t>
            </a:r>
            <a:r>
              <a:rPr lang="en-GB" sz="1400" dirty="0" err="1">
                <a:solidFill>
                  <a:srgbClr val="000000"/>
                </a:solidFill>
              </a:rPr>
              <a:t>PLoS</a:t>
            </a:r>
            <a:r>
              <a:rPr lang="en-GB" sz="1400" dirty="0">
                <a:solidFill>
                  <a:srgbClr val="000000"/>
                </a:solidFill>
              </a:rPr>
              <a:t> ONE (Vol. 13, No. 8). Retrieved from:  https://journals.plos.org/plosone/article?id=10.1371/journal.pone.0202983.</a:t>
            </a:r>
          </a:p>
          <a:p>
            <a:pPr marL="0" indent="0">
              <a:buNone/>
            </a:pPr>
            <a:r>
              <a:rPr lang="en-GB" sz="1400" dirty="0">
                <a:solidFill>
                  <a:srgbClr val="000000"/>
                </a:solidFill>
              </a:rPr>
              <a:t>Thompson, H. (2015). Franklin’s Doomed Arctic Expedition Ended in Gruesome Cannibalism. Smithsonian Magazine. </a:t>
            </a:r>
            <a:r>
              <a:rPr lang="en-GB" sz="1400">
                <a:solidFill>
                  <a:srgbClr val="000000"/>
                </a:solidFill>
              </a:rPr>
              <a:t>Retrieved from: https://www.smithsonianmag.com/smart-news/franklins-doomed-arctic-expedition-ended-gruesome-cannibalism-180956054/.</a:t>
            </a:r>
          </a:p>
          <a:p>
            <a:pPr marL="0" indent="0">
              <a:buNone/>
            </a:pPr>
            <a:endParaRPr lang="en-GB" sz="1400" dirty="0">
              <a:solidFill>
                <a:srgbClr val="000000"/>
              </a:solidFill>
            </a:endParaRPr>
          </a:p>
          <a:p>
            <a:pPr marL="0" indent="0">
              <a:buNone/>
            </a:pPr>
            <a:endParaRPr lang="en-GB" sz="1400" dirty="0">
              <a:solidFill>
                <a:srgbClr val="000000"/>
              </a:solidFill>
            </a:endParaRPr>
          </a:p>
          <a:p>
            <a:pPr marL="0" indent="0">
              <a:buNone/>
            </a:pPr>
            <a:endParaRPr lang="en-GB" sz="1400" dirty="0">
              <a:solidFill>
                <a:srgbClr val="000000"/>
              </a:solidFill>
            </a:endParaRPr>
          </a:p>
          <a:p>
            <a:pPr marL="0" indent="0">
              <a:buNone/>
            </a:pPr>
            <a:endParaRPr lang="en-GB" sz="1400" dirty="0">
              <a:solidFill>
                <a:srgbClr val="000000"/>
              </a:solidFill>
            </a:endParaRPr>
          </a:p>
        </p:txBody>
      </p:sp>
    </p:spTree>
    <p:extLst>
      <p:ext uri="{BB962C8B-B14F-4D97-AF65-F5344CB8AC3E}">
        <p14:creationId xmlns:p14="http://schemas.microsoft.com/office/powerpoint/2010/main" val="2514686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408</TotalTime>
  <Words>1407</Words>
  <Application>Microsoft Office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Helvetica Neue Medium</vt:lpstr>
      <vt:lpstr>Wingdings</vt:lpstr>
      <vt:lpstr>Office Theme</vt:lpstr>
      <vt:lpstr>Cans, Caribou and Cannibalism:  Exploration and Exploitation in the Arctic.</vt:lpstr>
      <vt:lpstr>Erebus, Terror and the North-West Passage Expedition:</vt:lpstr>
      <vt:lpstr>Endurance and the Imperial Trans-Antarctic Expedition</vt:lpstr>
      <vt:lpstr>Hunting and diet</vt:lpstr>
      <vt:lpstr>Shackleton’s Dogs</vt:lpstr>
      <vt:lpstr>Erebus, The Terror and the North-West Passage Expedition</vt:lpstr>
      <vt:lpstr>Hunting and Diet</vt:lpstr>
      <vt:lpstr>Disease</vt:lpstr>
      <vt:lpstr>Lead poisoning</vt:lpstr>
      <vt:lpstr>Cannibalism</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Cans, Caribou and Cannibalism:  Exploration and Exploitation in the Arctic.</dc:title>
  <dc:creator>Kirsty Parkes</dc:creator>
  <cp:lastModifiedBy>Kirsty Parkes</cp:lastModifiedBy>
  <cp:revision>23</cp:revision>
  <dcterms:created xsi:type="dcterms:W3CDTF">2021-05-02T16:09:40Z</dcterms:created>
  <dcterms:modified xsi:type="dcterms:W3CDTF">2021-05-02T22:57:53Z</dcterms:modified>
</cp:coreProperties>
</file>