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58" r:id="rId3"/>
    <p:sldId id="256"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372"/>
    <p:restoredTop sz="94676"/>
  </p:normalViewPr>
  <p:slideViewPr>
    <p:cSldViewPr snapToGrid="0">
      <p:cViewPr varScale="1">
        <p:scale>
          <a:sx n="73" d="100"/>
          <a:sy n="73" d="100"/>
        </p:scale>
        <p:origin x="232" y="7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E61821-7E9F-4A2D-AB22-B556A0BCB6B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D654450-FCFF-466B-A877-04E47362F3A1}">
      <dgm:prSet/>
      <dgm:spPr/>
      <dgm:t>
        <a:bodyPr/>
        <a:lstStyle/>
        <a:p>
          <a:pPr>
            <a:lnSpc>
              <a:spcPct val="100000"/>
            </a:lnSpc>
          </a:pPr>
          <a:r>
            <a:rPr lang="en-US" dirty="0"/>
            <a:t>In the case of the group, I will discuss today how to establish effective relationships within a team.</a:t>
          </a:r>
        </a:p>
      </dgm:t>
    </dgm:pt>
    <dgm:pt modelId="{E7F366F4-F89A-472E-8105-1811AA42F966}" type="parTrans" cxnId="{B652C629-9338-4BE6-9317-2CA6B1DCEA53}">
      <dgm:prSet/>
      <dgm:spPr/>
      <dgm:t>
        <a:bodyPr/>
        <a:lstStyle/>
        <a:p>
          <a:endParaRPr lang="en-US"/>
        </a:p>
      </dgm:t>
    </dgm:pt>
    <dgm:pt modelId="{0E7C9124-702D-481C-9A8A-783964B77C02}" type="sibTrans" cxnId="{B652C629-9338-4BE6-9317-2CA6B1DCEA53}">
      <dgm:prSet/>
      <dgm:spPr/>
      <dgm:t>
        <a:bodyPr/>
        <a:lstStyle/>
        <a:p>
          <a:endParaRPr lang="en-US"/>
        </a:p>
      </dgm:t>
    </dgm:pt>
    <dgm:pt modelId="{662E169F-BC3B-4D17-8550-B3A593553E79}">
      <dgm:prSet/>
      <dgm:spPr/>
      <dgm:t>
        <a:bodyPr/>
        <a:lstStyle/>
        <a:p>
          <a:pPr>
            <a:lnSpc>
              <a:spcPct val="100000"/>
            </a:lnSpc>
          </a:pPr>
          <a:r>
            <a:rPr lang="en-US"/>
            <a:t>Positive relationship-building enables team members to interact freely, exchange ideas, resolve disputes effectively, and collaborate to achieve common objectives. </a:t>
          </a:r>
        </a:p>
      </dgm:t>
    </dgm:pt>
    <dgm:pt modelId="{141C9662-85FD-44E0-A722-9A2F2B74FF89}" type="parTrans" cxnId="{60E418C1-0806-412B-8E73-11717B1B0AFC}">
      <dgm:prSet/>
      <dgm:spPr/>
      <dgm:t>
        <a:bodyPr/>
        <a:lstStyle/>
        <a:p>
          <a:endParaRPr lang="en-US"/>
        </a:p>
      </dgm:t>
    </dgm:pt>
    <dgm:pt modelId="{B35F4C4D-2772-41A9-BBBF-E6C16EE78F11}" type="sibTrans" cxnId="{60E418C1-0806-412B-8E73-11717B1B0AFC}">
      <dgm:prSet/>
      <dgm:spPr/>
      <dgm:t>
        <a:bodyPr/>
        <a:lstStyle/>
        <a:p>
          <a:endParaRPr lang="en-US"/>
        </a:p>
      </dgm:t>
    </dgm:pt>
    <dgm:pt modelId="{A3D03CB9-99D7-42B2-BDCC-CA753E1B5BCC}">
      <dgm:prSet/>
      <dgm:spPr/>
      <dgm:t>
        <a:bodyPr/>
        <a:lstStyle/>
        <a:p>
          <a:pPr>
            <a:lnSpc>
              <a:spcPct val="100000"/>
            </a:lnSpc>
          </a:pPr>
          <a:r>
            <a:rPr lang="en-US"/>
            <a:t>In this presentation, I will address the main principles of team relationships, theories applicable to these relationships, including Belbin's nine team roles, Tuckman's team development model, and the Berlo communication model, and provide examples from my experience in professional team-working situations.</a:t>
          </a:r>
        </a:p>
      </dgm:t>
    </dgm:pt>
    <dgm:pt modelId="{B7379277-0378-4204-BFAB-2A8DB54DDBE7}" type="parTrans" cxnId="{C63AD3BE-62E0-4248-80BE-12E7E8D070DB}">
      <dgm:prSet/>
      <dgm:spPr/>
      <dgm:t>
        <a:bodyPr/>
        <a:lstStyle/>
        <a:p>
          <a:endParaRPr lang="en-US"/>
        </a:p>
      </dgm:t>
    </dgm:pt>
    <dgm:pt modelId="{A0D32600-900C-4BC1-A8ED-5CD3E43381FA}" type="sibTrans" cxnId="{C63AD3BE-62E0-4248-80BE-12E7E8D070DB}">
      <dgm:prSet/>
      <dgm:spPr/>
      <dgm:t>
        <a:bodyPr/>
        <a:lstStyle/>
        <a:p>
          <a:endParaRPr lang="en-US"/>
        </a:p>
      </dgm:t>
    </dgm:pt>
    <dgm:pt modelId="{BB526CB0-209C-49B5-9581-97FCD520DC27}" type="pres">
      <dgm:prSet presAssocID="{33E61821-7E9F-4A2D-AB22-B556A0BCB6BB}" presName="root" presStyleCnt="0">
        <dgm:presLayoutVars>
          <dgm:dir/>
          <dgm:resizeHandles val="exact"/>
        </dgm:presLayoutVars>
      </dgm:prSet>
      <dgm:spPr/>
    </dgm:pt>
    <dgm:pt modelId="{83D0312D-6180-4FEB-83F9-50D3A5E6E4ED}" type="pres">
      <dgm:prSet presAssocID="{6D654450-FCFF-466B-A877-04E47362F3A1}" presName="compNode" presStyleCnt="0"/>
      <dgm:spPr/>
    </dgm:pt>
    <dgm:pt modelId="{2FD5F326-29FB-4337-B31B-6D59640149F2}" type="pres">
      <dgm:prSet presAssocID="{6D654450-FCFF-466B-A877-04E47362F3A1}" presName="bgRect" presStyleLbl="bgShp" presStyleIdx="0" presStyleCnt="3"/>
      <dgm:spPr/>
    </dgm:pt>
    <dgm:pt modelId="{73219369-D452-4101-88EE-E6B374C30CE1}" type="pres">
      <dgm:prSet presAssocID="{6D654450-FCFF-466B-A877-04E47362F3A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788742EC-7741-41B6-8844-AC9DA0AEF03C}" type="pres">
      <dgm:prSet presAssocID="{6D654450-FCFF-466B-A877-04E47362F3A1}" presName="spaceRect" presStyleCnt="0"/>
      <dgm:spPr/>
    </dgm:pt>
    <dgm:pt modelId="{410C3211-1952-480E-AAF2-3881C3EA1710}" type="pres">
      <dgm:prSet presAssocID="{6D654450-FCFF-466B-A877-04E47362F3A1}" presName="parTx" presStyleLbl="revTx" presStyleIdx="0" presStyleCnt="3">
        <dgm:presLayoutVars>
          <dgm:chMax val="0"/>
          <dgm:chPref val="0"/>
        </dgm:presLayoutVars>
      </dgm:prSet>
      <dgm:spPr/>
    </dgm:pt>
    <dgm:pt modelId="{077AD1F6-9BF5-42B8-96AD-89C3BB071644}" type="pres">
      <dgm:prSet presAssocID="{0E7C9124-702D-481C-9A8A-783964B77C02}" presName="sibTrans" presStyleCnt="0"/>
      <dgm:spPr/>
    </dgm:pt>
    <dgm:pt modelId="{C427E31F-1B4D-449B-96E4-C8A41460F6CC}" type="pres">
      <dgm:prSet presAssocID="{662E169F-BC3B-4D17-8550-B3A593553E79}" presName="compNode" presStyleCnt="0"/>
      <dgm:spPr/>
    </dgm:pt>
    <dgm:pt modelId="{015FD8E2-9DF9-4929-9FAD-80C6379540B4}" type="pres">
      <dgm:prSet presAssocID="{662E169F-BC3B-4D17-8550-B3A593553E79}" presName="bgRect" presStyleLbl="bgShp" presStyleIdx="1" presStyleCnt="3"/>
      <dgm:spPr/>
    </dgm:pt>
    <dgm:pt modelId="{F5A2BE85-9D04-4E45-80B2-39A27C0F1A90}" type="pres">
      <dgm:prSet presAssocID="{662E169F-BC3B-4D17-8550-B3A593553E7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5EAFC919-6FB1-4965-8935-C9510A0F90E9}" type="pres">
      <dgm:prSet presAssocID="{662E169F-BC3B-4D17-8550-B3A593553E79}" presName="spaceRect" presStyleCnt="0"/>
      <dgm:spPr/>
    </dgm:pt>
    <dgm:pt modelId="{917A30D2-11C8-420A-961B-19EF6E5E36E0}" type="pres">
      <dgm:prSet presAssocID="{662E169F-BC3B-4D17-8550-B3A593553E79}" presName="parTx" presStyleLbl="revTx" presStyleIdx="1" presStyleCnt="3">
        <dgm:presLayoutVars>
          <dgm:chMax val="0"/>
          <dgm:chPref val="0"/>
        </dgm:presLayoutVars>
      </dgm:prSet>
      <dgm:spPr/>
    </dgm:pt>
    <dgm:pt modelId="{7A321C79-7A5F-4EF1-B15C-750FE7F78AFA}" type="pres">
      <dgm:prSet presAssocID="{B35F4C4D-2772-41A9-BBBF-E6C16EE78F11}" presName="sibTrans" presStyleCnt="0"/>
      <dgm:spPr/>
    </dgm:pt>
    <dgm:pt modelId="{9CF2921B-A911-419D-B170-BDD592B3D190}" type="pres">
      <dgm:prSet presAssocID="{A3D03CB9-99D7-42B2-BDCC-CA753E1B5BCC}" presName="compNode" presStyleCnt="0"/>
      <dgm:spPr/>
    </dgm:pt>
    <dgm:pt modelId="{6FD4B4C0-69C2-4157-8869-106C83C21BC7}" type="pres">
      <dgm:prSet presAssocID="{A3D03CB9-99D7-42B2-BDCC-CA753E1B5BCC}" presName="bgRect" presStyleLbl="bgShp" presStyleIdx="2" presStyleCnt="3"/>
      <dgm:spPr/>
    </dgm:pt>
    <dgm:pt modelId="{9A2B8411-89A2-4DA6-8F62-36B7D27C15FD}" type="pres">
      <dgm:prSet presAssocID="{A3D03CB9-99D7-42B2-BDCC-CA753E1B5B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ximise"/>
        </a:ext>
      </dgm:extLst>
    </dgm:pt>
    <dgm:pt modelId="{25D98724-2A5B-48E5-9CFF-4FB7E4181C1F}" type="pres">
      <dgm:prSet presAssocID="{A3D03CB9-99D7-42B2-BDCC-CA753E1B5BCC}" presName="spaceRect" presStyleCnt="0"/>
      <dgm:spPr/>
    </dgm:pt>
    <dgm:pt modelId="{ED5486E9-6196-4D5F-8338-3F5FC0B93C61}" type="pres">
      <dgm:prSet presAssocID="{A3D03CB9-99D7-42B2-BDCC-CA753E1B5BCC}" presName="parTx" presStyleLbl="revTx" presStyleIdx="2" presStyleCnt="3">
        <dgm:presLayoutVars>
          <dgm:chMax val="0"/>
          <dgm:chPref val="0"/>
        </dgm:presLayoutVars>
      </dgm:prSet>
      <dgm:spPr/>
    </dgm:pt>
  </dgm:ptLst>
  <dgm:cxnLst>
    <dgm:cxn modelId="{B652C629-9338-4BE6-9317-2CA6B1DCEA53}" srcId="{33E61821-7E9F-4A2D-AB22-B556A0BCB6BB}" destId="{6D654450-FCFF-466B-A877-04E47362F3A1}" srcOrd="0" destOrd="0" parTransId="{E7F366F4-F89A-472E-8105-1811AA42F966}" sibTransId="{0E7C9124-702D-481C-9A8A-783964B77C02}"/>
    <dgm:cxn modelId="{F119EE4E-4087-4F4F-B0D9-6B1E1A0216D3}" type="presOf" srcId="{A3D03CB9-99D7-42B2-BDCC-CA753E1B5BCC}" destId="{ED5486E9-6196-4D5F-8338-3F5FC0B93C61}" srcOrd="0" destOrd="0" presId="urn:microsoft.com/office/officeart/2018/2/layout/IconVerticalSolidList"/>
    <dgm:cxn modelId="{8EF7B35E-752D-B848-A213-4CDB0065037C}" type="presOf" srcId="{662E169F-BC3B-4D17-8550-B3A593553E79}" destId="{917A30D2-11C8-420A-961B-19EF6E5E36E0}" srcOrd="0" destOrd="0" presId="urn:microsoft.com/office/officeart/2018/2/layout/IconVerticalSolidList"/>
    <dgm:cxn modelId="{CFE5038D-515E-9145-82B1-C4EE6061EB90}" type="presOf" srcId="{33E61821-7E9F-4A2D-AB22-B556A0BCB6BB}" destId="{BB526CB0-209C-49B5-9581-97FCD520DC27}" srcOrd="0" destOrd="0" presId="urn:microsoft.com/office/officeart/2018/2/layout/IconVerticalSolidList"/>
    <dgm:cxn modelId="{C63AD3BE-62E0-4248-80BE-12E7E8D070DB}" srcId="{33E61821-7E9F-4A2D-AB22-B556A0BCB6BB}" destId="{A3D03CB9-99D7-42B2-BDCC-CA753E1B5BCC}" srcOrd="2" destOrd="0" parTransId="{B7379277-0378-4204-BFAB-2A8DB54DDBE7}" sibTransId="{A0D32600-900C-4BC1-A8ED-5CD3E43381FA}"/>
    <dgm:cxn modelId="{7985ADC0-7962-D543-97B6-6231A8058BA5}" type="presOf" srcId="{6D654450-FCFF-466B-A877-04E47362F3A1}" destId="{410C3211-1952-480E-AAF2-3881C3EA1710}" srcOrd="0" destOrd="0" presId="urn:microsoft.com/office/officeart/2018/2/layout/IconVerticalSolidList"/>
    <dgm:cxn modelId="{60E418C1-0806-412B-8E73-11717B1B0AFC}" srcId="{33E61821-7E9F-4A2D-AB22-B556A0BCB6BB}" destId="{662E169F-BC3B-4D17-8550-B3A593553E79}" srcOrd="1" destOrd="0" parTransId="{141C9662-85FD-44E0-A722-9A2F2B74FF89}" sibTransId="{B35F4C4D-2772-41A9-BBBF-E6C16EE78F11}"/>
    <dgm:cxn modelId="{98990764-074F-994E-83AD-8F42A4693D09}" type="presParOf" srcId="{BB526CB0-209C-49B5-9581-97FCD520DC27}" destId="{83D0312D-6180-4FEB-83F9-50D3A5E6E4ED}" srcOrd="0" destOrd="0" presId="urn:microsoft.com/office/officeart/2018/2/layout/IconVerticalSolidList"/>
    <dgm:cxn modelId="{DB9ACBC7-ED3F-644C-9C2A-0618811FA3BE}" type="presParOf" srcId="{83D0312D-6180-4FEB-83F9-50D3A5E6E4ED}" destId="{2FD5F326-29FB-4337-B31B-6D59640149F2}" srcOrd="0" destOrd="0" presId="urn:microsoft.com/office/officeart/2018/2/layout/IconVerticalSolidList"/>
    <dgm:cxn modelId="{F2C5D2C3-17BD-9640-A9C6-11CB96B37ACA}" type="presParOf" srcId="{83D0312D-6180-4FEB-83F9-50D3A5E6E4ED}" destId="{73219369-D452-4101-88EE-E6B374C30CE1}" srcOrd="1" destOrd="0" presId="urn:microsoft.com/office/officeart/2018/2/layout/IconVerticalSolidList"/>
    <dgm:cxn modelId="{E720A555-7768-CB42-9B23-3330726D4A65}" type="presParOf" srcId="{83D0312D-6180-4FEB-83F9-50D3A5E6E4ED}" destId="{788742EC-7741-41B6-8844-AC9DA0AEF03C}" srcOrd="2" destOrd="0" presId="urn:microsoft.com/office/officeart/2018/2/layout/IconVerticalSolidList"/>
    <dgm:cxn modelId="{9270BBC0-CC39-9348-AAC7-7673043CA152}" type="presParOf" srcId="{83D0312D-6180-4FEB-83F9-50D3A5E6E4ED}" destId="{410C3211-1952-480E-AAF2-3881C3EA1710}" srcOrd="3" destOrd="0" presId="urn:microsoft.com/office/officeart/2018/2/layout/IconVerticalSolidList"/>
    <dgm:cxn modelId="{C87D8660-D19E-734F-9370-A8A739CBBA76}" type="presParOf" srcId="{BB526CB0-209C-49B5-9581-97FCD520DC27}" destId="{077AD1F6-9BF5-42B8-96AD-89C3BB071644}" srcOrd="1" destOrd="0" presId="urn:microsoft.com/office/officeart/2018/2/layout/IconVerticalSolidList"/>
    <dgm:cxn modelId="{1EFCADD4-2507-6741-9B14-EDCF24807CCC}" type="presParOf" srcId="{BB526CB0-209C-49B5-9581-97FCD520DC27}" destId="{C427E31F-1B4D-449B-96E4-C8A41460F6CC}" srcOrd="2" destOrd="0" presId="urn:microsoft.com/office/officeart/2018/2/layout/IconVerticalSolidList"/>
    <dgm:cxn modelId="{C67ADA85-A3A6-184C-A811-68D49A7EBD3F}" type="presParOf" srcId="{C427E31F-1B4D-449B-96E4-C8A41460F6CC}" destId="{015FD8E2-9DF9-4929-9FAD-80C6379540B4}" srcOrd="0" destOrd="0" presId="urn:microsoft.com/office/officeart/2018/2/layout/IconVerticalSolidList"/>
    <dgm:cxn modelId="{977AEEA9-61C9-2343-B21E-651FD7BBE098}" type="presParOf" srcId="{C427E31F-1B4D-449B-96E4-C8A41460F6CC}" destId="{F5A2BE85-9D04-4E45-80B2-39A27C0F1A90}" srcOrd="1" destOrd="0" presId="urn:microsoft.com/office/officeart/2018/2/layout/IconVerticalSolidList"/>
    <dgm:cxn modelId="{2C929047-1828-3F47-A132-0375CEB72954}" type="presParOf" srcId="{C427E31F-1B4D-449B-96E4-C8A41460F6CC}" destId="{5EAFC919-6FB1-4965-8935-C9510A0F90E9}" srcOrd="2" destOrd="0" presId="urn:microsoft.com/office/officeart/2018/2/layout/IconVerticalSolidList"/>
    <dgm:cxn modelId="{B5A1B0BC-9303-0244-94EC-835DD56D4698}" type="presParOf" srcId="{C427E31F-1B4D-449B-96E4-C8A41460F6CC}" destId="{917A30D2-11C8-420A-961B-19EF6E5E36E0}" srcOrd="3" destOrd="0" presId="urn:microsoft.com/office/officeart/2018/2/layout/IconVerticalSolidList"/>
    <dgm:cxn modelId="{43E46F8A-49B0-1844-A355-61D86D7DC8D2}" type="presParOf" srcId="{BB526CB0-209C-49B5-9581-97FCD520DC27}" destId="{7A321C79-7A5F-4EF1-B15C-750FE7F78AFA}" srcOrd="3" destOrd="0" presId="urn:microsoft.com/office/officeart/2018/2/layout/IconVerticalSolidList"/>
    <dgm:cxn modelId="{4A8CBE91-BEA3-EF47-BC3D-28B433C8E9BE}" type="presParOf" srcId="{BB526CB0-209C-49B5-9581-97FCD520DC27}" destId="{9CF2921B-A911-419D-B170-BDD592B3D190}" srcOrd="4" destOrd="0" presId="urn:microsoft.com/office/officeart/2018/2/layout/IconVerticalSolidList"/>
    <dgm:cxn modelId="{D498CD23-529B-0341-BD88-2C5A2203E89D}" type="presParOf" srcId="{9CF2921B-A911-419D-B170-BDD592B3D190}" destId="{6FD4B4C0-69C2-4157-8869-106C83C21BC7}" srcOrd="0" destOrd="0" presId="urn:microsoft.com/office/officeart/2018/2/layout/IconVerticalSolidList"/>
    <dgm:cxn modelId="{62F4E2A4-927D-604C-804E-F09297FBDE59}" type="presParOf" srcId="{9CF2921B-A911-419D-B170-BDD592B3D190}" destId="{9A2B8411-89A2-4DA6-8F62-36B7D27C15FD}" srcOrd="1" destOrd="0" presId="urn:microsoft.com/office/officeart/2018/2/layout/IconVerticalSolidList"/>
    <dgm:cxn modelId="{8CE54C18-D447-844E-AAD7-A563456D6D04}" type="presParOf" srcId="{9CF2921B-A911-419D-B170-BDD592B3D190}" destId="{25D98724-2A5B-48E5-9CFF-4FB7E4181C1F}" srcOrd="2" destOrd="0" presId="urn:microsoft.com/office/officeart/2018/2/layout/IconVerticalSolidList"/>
    <dgm:cxn modelId="{DEAFF771-28CC-414A-A7F9-66A9A22008F9}" type="presParOf" srcId="{9CF2921B-A911-419D-B170-BDD592B3D190}" destId="{ED5486E9-6196-4D5F-8338-3F5FC0B93C6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C469BC-21BB-4CD1-A46B-7D1F55E952D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B1ADC06-6D84-4FD7-B005-9894ADC296F9}">
      <dgm:prSet/>
      <dgm:spPr/>
      <dgm:t>
        <a:bodyPr/>
        <a:lstStyle/>
        <a:p>
          <a:r>
            <a:rPr lang="en-US"/>
            <a:t>Communication process: Source, Message, Channel, Receiver (Berlo, 1960).</a:t>
          </a:r>
        </a:p>
      </dgm:t>
    </dgm:pt>
    <dgm:pt modelId="{CCACCE65-0BD9-49DE-B108-ACA7F64E25BE}" type="parTrans" cxnId="{507C0078-A135-4159-BA1C-4347D4B84E9B}">
      <dgm:prSet/>
      <dgm:spPr/>
      <dgm:t>
        <a:bodyPr/>
        <a:lstStyle/>
        <a:p>
          <a:endParaRPr lang="en-US"/>
        </a:p>
      </dgm:t>
    </dgm:pt>
    <dgm:pt modelId="{10ACE5E6-58B7-42AA-B1CC-B6A1C62CFFF5}" type="sibTrans" cxnId="{507C0078-A135-4159-BA1C-4347D4B84E9B}">
      <dgm:prSet/>
      <dgm:spPr/>
      <dgm:t>
        <a:bodyPr/>
        <a:lstStyle/>
        <a:p>
          <a:endParaRPr lang="en-US"/>
        </a:p>
      </dgm:t>
    </dgm:pt>
    <dgm:pt modelId="{00E3DF18-26FB-4C96-9FB2-0ACCAC03BD3D}">
      <dgm:prSet/>
      <dgm:spPr/>
      <dgm:t>
        <a:bodyPr/>
        <a:lstStyle/>
        <a:p>
          <a:r>
            <a:rPr lang="en-US"/>
            <a:t>Adapting communication reduces misunderstandings and builds trust.</a:t>
          </a:r>
        </a:p>
      </dgm:t>
    </dgm:pt>
    <dgm:pt modelId="{EFFCC331-449C-484F-AFFA-BBB4B237DD2D}" type="parTrans" cxnId="{4DDC0CB6-2BC6-4809-95C1-5B7360FA4AFC}">
      <dgm:prSet/>
      <dgm:spPr/>
      <dgm:t>
        <a:bodyPr/>
        <a:lstStyle/>
        <a:p>
          <a:endParaRPr lang="en-US"/>
        </a:p>
      </dgm:t>
    </dgm:pt>
    <dgm:pt modelId="{A8A77814-FDB3-4239-AD84-B19E9783BB09}" type="sibTrans" cxnId="{4DDC0CB6-2BC6-4809-95C1-5B7360FA4AFC}">
      <dgm:prSet/>
      <dgm:spPr/>
      <dgm:t>
        <a:bodyPr/>
        <a:lstStyle/>
        <a:p>
          <a:endParaRPr lang="en-US"/>
        </a:p>
      </dgm:t>
    </dgm:pt>
    <dgm:pt modelId="{0721DF17-CEBF-4E93-9450-0FB43499FD41}">
      <dgm:prSet/>
      <dgm:spPr/>
      <dgm:t>
        <a:bodyPr/>
        <a:lstStyle/>
        <a:p>
          <a:r>
            <a:rPr lang="en-US"/>
            <a:t>Clear communication promotes respect and team cohesion.</a:t>
          </a:r>
        </a:p>
      </dgm:t>
    </dgm:pt>
    <dgm:pt modelId="{6BFAC28D-0B0F-4685-B51D-429FC6D39A33}" type="parTrans" cxnId="{2CAD2844-7CB9-4F3C-8854-5703FB077A7B}">
      <dgm:prSet/>
      <dgm:spPr/>
      <dgm:t>
        <a:bodyPr/>
        <a:lstStyle/>
        <a:p>
          <a:endParaRPr lang="en-US"/>
        </a:p>
      </dgm:t>
    </dgm:pt>
    <dgm:pt modelId="{8D107912-3AE5-4B1D-92E8-96A06DBD533C}" type="sibTrans" cxnId="{2CAD2844-7CB9-4F3C-8854-5703FB077A7B}">
      <dgm:prSet/>
      <dgm:spPr/>
      <dgm:t>
        <a:bodyPr/>
        <a:lstStyle/>
        <a:p>
          <a:endParaRPr lang="en-US"/>
        </a:p>
      </dgm:t>
    </dgm:pt>
    <dgm:pt modelId="{4D395CDF-A5F8-C246-B9E7-368E91E6B3B2}" type="pres">
      <dgm:prSet presAssocID="{00C469BC-21BB-4CD1-A46B-7D1F55E952D7}" presName="linear" presStyleCnt="0">
        <dgm:presLayoutVars>
          <dgm:animLvl val="lvl"/>
          <dgm:resizeHandles val="exact"/>
        </dgm:presLayoutVars>
      </dgm:prSet>
      <dgm:spPr/>
    </dgm:pt>
    <dgm:pt modelId="{128DD799-D114-694A-A45D-9E8EDDE40858}" type="pres">
      <dgm:prSet presAssocID="{8B1ADC06-6D84-4FD7-B005-9894ADC296F9}" presName="parentText" presStyleLbl="node1" presStyleIdx="0" presStyleCnt="3">
        <dgm:presLayoutVars>
          <dgm:chMax val="0"/>
          <dgm:bulletEnabled val="1"/>
        </dgm:presLayoutVars>
      </dgm:prSet>
      <dgm:spPr/>
    </dgm:pt>
    <dgm:pt modelId="{0097C991-93EE-0B40-B0FB-15EE75737F05}" type="pres">
      <dgm:prSet presAssocID="{10ACE5E6-58B7-42AA-B1CC-B6A1C62CFFF5}" presName="spacer" presStyleCnt="0"/>
      <dgm:spPr/>
    </dgm:pt>
    <dgm:pt modelId="{95314F81-962F-7A4C-B6B2-EE58FE2E1826}" type="pres">
      <dgm:prSet presAssocID="{00E3DF18-26FB-4C96-9FB2-0ACCAC03BD3D}" presName="parentText" presStyleLbl="node1" presStyleIdx="1" presStyleCnt="3">
        <dgm:presLayoutVars>
          <dgm:chMax val="0"/>
          <dgm:bulletEnabled val="1"/>
        </dgm:presLayoutVars>
      </dgm:prSet>
      <dgm:spPr/>
    </dgm:pt>
    <dgm:pt modelId="{3C6816A0-8908-3449-A514-93742DABB18B}" type="pres">
      <dgm:prSet presAssocID="{A8A77814-FDB3-4239-AD84-B19E9783BB09}" presName="spacer" presStyleCnt="0"/>
      <dgm:spPr/>
    </dgm:pt>
    <dgm:pt modelId="{1D221A00-C857-A949-9DB4-78071C7CD8E3}" type="pres">
      <dgm:prSet presAssocID="{0721DF17-CEBF-4E93-9450-0FB43499FD41}" presName="parentText" presStyleLbl="node1" presStyleIdx="2" presStyleCnt="3">
        <dgm:presLayoutVars>
          <dgm:chMax val="0"/>
          <dgm:bulletEnabled val="1"/>
        </dgm:presLayoutVars>
      </dgm:prSet>
      <dgm:spPr/>
    </dgm:pt>
  </dgm:ptLst>
  <dgm:cxnLst>
    <dgm:cxn modelId="{E962B438-0CFA-B44A-9B16-D51B0BCCABA0}" type="presOf" srcId="{0721DF17-CEBF-4E93-9450-0FB43499FD41}" destId="{1D221A00-C857-A949-9DB4-78071C7CD8E3}" srcOrd="0" destOrd="0" presId="urn:microsoft.com/office/officeart/2005/8/layout/vList2"/>
    <dgm:cxn modelId="{2CAD2844-7CB9-4F3C-8854-5703FB077A7B}" srcId="{00C469BC-21BB-4CD1-A46B-7D1F55E952D7}" destId="{0721DF17-CEBF-4E93-9450-0FB43499FD41}" srcOrd="2" destOrd="0" parTransId="{6BFAC28D-0B0F-4685-B51D-429FC6D39A33}" sibTransId="{8D107912-3AE5-4B1D-92E8-96A06DBD533C}"/>
    <dgm:cxn modelId="{8FB2ED45-3EE5-C440-9D06-27880113C30E}" type="presOf" srcId="{00E3DF18-26FB-4C96-9FB2-0ACCAC03BD3D}" destId="{95314F81-962F-7A4C-B6B2-EE58FE2E1826}" srcOrd="0" destOrd="0" presId="urn:microsoft.com/office/officeart/2005/8/layout/vList2"/>
    <dgm:cxn modelId="{507C0078-A135-4159-BA1C-4347D4B84E9B}" srcId="{00C469BC-21BB-4CD1-A46B-7D1F55E952D7}" destId="{8B1ADC06-6D84-4FD7-B005-9894ADC296F9}" srcOrd="0" destOrd="0" parTransId="{CCACCE65-0BD9-49DE-B108-ACA7F64E25BE}" sibTransId="{10ACE5E6-58B7-42AA-B1CC-B6A1C62CFFF5}"/>
    <dgm:cxn modelId="{4DDC0CB6-2BC6-4809-95C1-5B7360FA4AFC}" srcId="{00C469BC-21BB-4CD1-A46B-7D1F55E952D7}" destId="{00E3DF18-26FB-4C96-9FB2-0ACCAC03BD3D}" srcOrd="1" destOrd="0" parTransId="{EFFCC331-449C-484F-AFFA-BBB4B237DD2D}" sibTransId="{A8A77814-FDB3-4239-AD84-B19E9783BB09}"/>
    <dgm:cxn modelId="{CA4DC9BA-DF06-8947-9F47-87069E0CD3F0}" type="presOf" srcId="{8B1ADC06-6D84-4FD7-B005-9894ADC296F9}" destId="{128DD799-D114-694A-A45D-9E8EDDE40858}" srcOrd="0" destOrd="0" presId="urn:microsoft.com/office/officeart/2005/8/layout/vList2"/>
    <dgm:cxn modelId="{9C7B5ECA-6A32-7340-9B93-0EB08C8D410A}" type="presOf" srcId="{00C469BC-21BB-4CD1-A46B-7D1F55E952D7}" destId="{4D395CDF-A5F8-C246-B9E7-368E91E6B3B2}" srcOrd="0" destOrd="0" presId="urn:microsoft.com/office/officeart/2005/8/layout/vList2"/>
    <dgm:cxn modelId="{6576798A-7955-B545-AC00-DC843554FC61}" type="presParOf" srcId="{4D395CDF-A5F8-C246-B9E7-368E91E6B3B2}" destId="{128DD799-D114-694A-A45D-9E8EDDE40858}" srcOrd="0" destOrd="0" presId="urn:microsoft.com/office/officeart/2005/8/layout/vList2"/>
    <dgm:cxn modelId="{D6574A1E-776E-9842-8E1D-FA52C40BA508}" type="presParOf" srcId="{4D395CDF-A5F8-C246-B9E7-368E91E6B3B2}" destId="{0097C991-93EE-0B40-B0FB-15EE75737F05}" srcOrd="1" destOrd="0" presId="urn:microsoft.com/office/officeart/2005/8/layout/vList2"/>
    <dgm:cxn modelId="{7D77C4FC-5122-BF4A-AD55-75C3D2744B12}" type="presParOf" srcId="{4D395CDF-A5F8-C246-B9E7-368E91E6B3B2}" destId="{95314F81-962F-7A4C-B6B2-EE58FE2E1826}" srcOrd="2" destOrd="0" presId="urn:microsoft.com/office/officeart/2005/8/layout/vList2"/>
    <dgm:cxn modelId="{75632873-E8EE-B841-B82D-3D3ECF0F8176}" type="presParOf" srcId="{4D395CDF-A5F8-C246-B9E7-368E91E6B3B2}" destId="{3C6816A0-8908-3449-A514-93742DABB18B}" srcOrd="3" destOrd="0" presId="urn:microsoft.com/office/officeart/2005/8/layout/vList2"/>
    <dgm:cxn modelId="{03FB94DF-5EAB-BA4D-8162-D2C34584675C}" type="presParOf" srcId="{4D395CDF-A5F8-C246-B9E7-368E91E6B3B2}" destId="{1D221A00-C857-A949-9DB4-78071C7CD8E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5F326-29FB-4337-B31B-6D59640149F2}">
      <dsp:nvSpPr>
        <dsp:cNvPr id="0" name=""/>
        <dsp:cNvSpPr/>
      </dsp:nvSpPr>
      <dsp:spPr>
        <a:xfrm>
          <a:off x="0" y="577"/>
          <a:ext cx="10540049" cy="13520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219369-D452-4101-88EE-E6B374C30CE1}">
      <dsp:nvSpPr>
        <dsp:cNvPr id="0" name=""/>
        <dsp:cNvSpPr/>
      </dsp:nvSpPr>
      <dsp:spPr>
        <a:xfrm>
          <a:off x="409007" y="304798"/>
          <a:ext cx="743650" cy="743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0C3211-1952-480E-AAF2-3881C3EA1710}">
      <dsp:nvSpPr>
        <dsp:cNvPr id="0" name=""/>
        <dsp:cNvSpPr/>
      </dsp:nvSpPr>
      <dsp:spPr>
        <a:xfrm>
          <a:off x="1561666" y="577"/>
          <a:ext cx="8978382" cy="135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096" tIns="143096" rIns="143096" bIns="143096" numCol="1" spcCol="1270" anchor="ctr" anchorCtr="0">
          <a:noAutofit/>
        </a:bodyPr>
        <a:lstStyle/>
        <a:p>
          <a:pPr marL="0" lvl="0" indent="0" algn="l" defTabSz="755650">
            <a:lnSpc>
              <a:spcPct val="100000"/>
            </a:lnSpc>
            <a:spcBef>
              <a:spcPct val="0"/>
            </a:spcBef>
            <a:spcAft>
              <a:spcPct val="35000"/>
            </a:spcAft>
            <a:buNone/>
          </a:pPr>
          <a:r>
            <a:rPr lang="en-US" sz="1700" kern="1200" dirty="0"/>
            <a:t>In the case of the group, I will discuss today how to establish effective relationships within a team.</a:t>
          </a:r>
        </a:p>
      </dsp:txBody>
      <dsp:txXfrm>
        <a:off x="1561666" y="577"/>
        <a:ext cx="8978382" cy="1352092"/>
      </dsp:txXfrm>
    </dsp:sp>
    <dsp:sp modelId="{015FD8E2-9DF9-4929-9FAD-80C6379540B4}">
      <dsp:nvSpPr>
        <dsp:cNvPr id="0" name=""/>
        <dsp:cNvSpPr/>
      </dsp:nvSpPr>
      <dsp:spPr>
        <a:xfrm>
          <a:off x="0" y="1690693"/>
          <a:ext cx="10540049" cy="13520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A2BE85-9D04-4E45-80B2-39A27C0F1A90}">
      <dsp:nvSpPr>
        <dsp:cNvPr id="0" name=""/>
        <dsp:cNvSpPr/>
      </dsp:nvSpPr>
      <dsp:spPr>
        <a:xfrm>
          <a:off x="409007" y="1994914"/>
          <a:ext cx="743650" cy="743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7A30D2-11C8-420A-961B-19EF6E5E36E0}">
      <dsp:nvSpPr>
        <dsp:cNvPr id="0" name=""/>
        <dsp:cNvSpPr/>
      </dsp:nvSpPr>
      <dsp:spPr>
        <a:xfrm>
          <a:off x="1561666" y="1690693"/>
          <a:ext cx="8978382" cy="135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096" tIns="143096" rIns="143096" bIns="143096" numCol="1" spcCol="1270" anchor="ctr" anchorCtr="0">
          <a:noAutofit/>
        </a:bodyPr>
        <a:lstStyle/>
        <a:p>
          <a:pPr marL="0" lvl="0" indent="0" algn="l" defTabSz="755650">
            <a:lnSpc>
              <a:spcPct val="100000"/>
            </a:lnSpc>
            <a:spcBef>
              <a:spcPct val="0"/>
            </a:spcBef>
            <a:spcAft>
              <a:spcPct val="35000"/>
            </a:spcAft>
            <a:buNone/>
          </a:pPr>
          <a:r>
            <a:rPr lang="en-US" sz="1700" kern="1200"/>
            <a:t>Positive relationship-building enables team members to interact freely, exchange ideas, resolve disputes effectively, and collaborate to achieve common objectives. </a:t>
          </a:r>
        </a:p>
      </dsp:txBody>
      <dsp:txXfrm>
        <a:off x="1561666" y="1690693"/>
        <a:ext cx="8978382" cy="1352092"/>
      </dsp:txXfrm>
    </dsp:sp>
    <dsp:sp modelId="{6FD4B4C0-69C2-4157-8869-106C83C21BC7}">
      <dsp:nvSpPr>
        <dsp:cNvPr id="0" name=""/>
        <dsp:cNvSpPr/>
      </dsp:nvSpPr>
      <dsp:spPr>
        <a:xfrm>
          <a:off x="0" y="3380808"/>
          <a:ext cx="10540049" cy="13520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2B8411-89A2-4DA6-8F62-36B7D27C15FD}">
      <dsp:nvSpPr>
        <dsp:cNvPr id="0" name=""/>
        <dsp:cNvSpPr/>
      </dsp:nvSpPr>
      <dsp:spPr>
        <a:xfrm>
          <a:off x="409007" y="3685029"/>
          <a:ext cx="743650" cy="743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5486E9-6196-4D5F-8338-3F5FC0B93C61}">
      <dsp:nvSpPr>
        <dsp:cNvPr id="0" name=""/>
        <dsp:cNvSpPr/>
      </dsp:nvSpPr>
      <dsp:spPr>
        <a:xfrm>
          <a:off x="1561666" y="3380808"/>
          <a:ext cx="8978382" cy="1352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096" tIns="143096" rIns="143096" bIns="143096" numCol="1" spcCol="1270" anchor="ctr" anchorCtr="0">
          <a:noAutofit/>
        </a:bodyPr>
        <a:lstStyle/>
        <a:p>
          <a:pPr marL="0" lvl="0" indent="0" algn="l" defTabSz="755650">
            <a:lnSpc>
              <a:spcPct val="100000"/>
            </a:lnSpc>
            <a:spcBef>
              <a:spcPct val="0"/>
            </a:spcBef>
            <a:spcAft>
              <a:spcPct val="35000"/>
            </a:spcAft>
            <a:buNone/>
          </a:pPr>
          <a:r>
            <a:rPr lang="en-US" sz="1700" kern="1200"/>
            <a:t>In this presentation, I will address the main principles of team relationships, theories applicable to these relationships, including Belbin's nine team roles, Tuckman's team development model, and the Berlo communication model, and provide examples from my experience in professional team-working situations.</a:t>
          </a:r>
        </a:p>
      </dsp:txBody>
      <dsp:txXfrm>
        <a:off x="1561666" y="3380808"/>
        <a:ext cx="8978382" cy="13520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DD799-D114-694A-A45D-9E8EDDE40858}">
      <dsp:nvSpPr>
        <dsp:cNvPr id="0" name=""/>
        <dsp:cNvSpPr/>
      </dsp:nvSpPr>
      <dsp:spPr>
        <a:xfrm>
          <a:off x="0" y="20879"/>
          <a:ext cx="6496050" cy="146016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Communication process: Source, Message, Channel, Receiver (Berlo, 1960).</a:t>
          </a:r>
        </a:p>
      </dsp:txBody>
      <dsp:txXfrm>
        <a:off x="71279" y="92158"/>
        <a:ext cx="6353492" cy="1317602"/>
      </dsp:txXfrm>
    </dsp:sp>
    <dsp:sp modelId="{95314F81-962F-7A4C-B6B2-EE58FE2E1826}">
      <dsp:nvSpPr>
        <dsp:cNvPr id="0" name=""/>
        <dsp:cNvSpPr/>
      </dsp:nvSpPr>
      <dsp:spPr>
        <a:xfrm>
          <a:off x="0" y="1555920"/>
          <a:ext cx="6496050" cy="1460160"/>
        </a:xfrm>
        <a:prstGeom prst="roundRect">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Adapting communication reduces misunderstandings and builds trust.</a:t>
          </a:r>
        </a:p>
      </dsp:txBody>
      <dsp:txXfrm>
        <a:off x="71279" y="1627199"/>
        <a:ext cx="6353492" cy="1317602"/>
      </dsp:txXfrm>
    </dsp:sp>
    <dsp:sp modelId="{1D221A00-C857-A949-9DB4-78071C7CD8E3}">
      <dsp:nvSpPr>
        <dsp:cNvPr id="0" name=""/>
        <dsp:cNvSpPr/>
      </dsp:nvSpPr>
      <dsp:spPr>
        <a:xfrm>
          <a:off x="0" y="3090960"/>
          <a:ext cx="6496050" cy="146016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Clear communication promotes respect and team cohesion.</a:t>
          </a:r>
        </a:p>
      </dsp:txBody>
      <dsp:txXfrm>
        <a:off x="71279" y="3162239"/>
        <a:ext cx="6353492" cy="13176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12/1/25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12/1/25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12/1/25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12/1/25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12/1/25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hyperlink" Target="https://www.flickr.com/photos/lumaxart/2137737248/"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pikist.com/free-photo-xagsf"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pixabay.com/en/teamwork-co-workers-office-business-383939/" TargetMode="Externa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puzzle-cooperation-partnership-1020011/"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astronomycommunication.org/2011/01/17/interview-with-pedro-russo-coordinator-of-the-international-year-of-astronomy-2009/"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blog.luigimengato.com/2018/02/gamestorming.html"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9.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de/teamwork-team-zahnrad-tafel-kreide-2499638/"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facpower.org/2021/08/10/5-the-power-of-facilitation-for-team-development/"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nobaproject.com/textbooks/lillie-mccatty-new-textbook/modules/the-psychology-of-groups" TargetMode="External"/><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freepngimg.com/png/18447-team-work-png-image" TargetMode="External"/><Relationship Id="rId5" Type="http://schemas.openxmlformats.org/officeDocument/2006/relationships/image" Target="../media/image27.png"/><Relationship Id="rId4"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EDAA9-24C2-D254-9717-717FE792C8F4}"/>
              </a:ext>
            </a:extLst>
          </p:cNvPr>
          <p:cNvSpPr>
            <a:spLocks noGrp="1"/>
          </p:cNvSpPr>
          <p:nvPr>
            <p:ph type="ctrTitle"/>
          </p:nvPr>
        </p:nvSpPr>
        <p:spPr>
          <a:xfrm>
            <a:off x="5325481" y="2559650"/>
            <a:ext cx="5108601" cy="3329581"/>
          </a:xfrm>
        </p:spPr>
        <p:txBody>
          <a:bodyPr>
            <a:noAutofit/>
          </a:bodyPr>
          <a:lstStyle/>
          <a:p>
            <a:pPr algn="ctr">
              <a:spcBef>
                <a:spcPts val="1060"/>
              </a:spcBef>
              <a:spcAft>
                <a:spcPts val="800"/>
              </a:spcAft>
            </a:pPr>
            <a:r>
              <a:rPr lang="en-GB" sz="2800" b="1" kern="100" dirty="0">
                <a:effectLst/>
                <a:ea typeface="DengXian" panose="02010600030101010101" pitchFamily="2" charset="-122"/>
                <a:cs typeface="Times New Roman" panose="02020603050405020304" pitchFamily="18" charset="0"/>
              </a:rPr>
              <a:t>Module Name: </a:t>
            </a:r>
            <a:r>
              <a:rPr lang="en-GB" sz="2800" b="1" kern="100" dirty="0">
                <a:ea typeface="DengXian" panose="02010600030101010101" pitchFamily="2" charset="-122"/>
                <a:cs typeface="Times New Roman" panose="02020603050405020304" pitchFamily="18" charset="0"/>
              </a:rPr>
              <a:t>Effective Teamworking and Communication </a:t>
            </a:r>
            <a:br>
              <a:rPr lang="en-GB" sz="2800" kern="100" dirty="0">
                <a:effectLst/>
                <a:ea typeface="DengXian" panose="02010600030101010101" pitchFamily="2" charset="-122"/>
                <a:cs typeface="Times New Roman" panose="02020603050405020304" pitchFamily="18" charset="0"/>
              </a:rPr>
            </a:br>
            <a:r>
              <a:rPr lang="en-GB" sz="2800" b="1" kern="100" dirty="0">
                <a:effectLst/>
                <a:ea typeface="DengXian" panose="02010600030101010101" pitchFamily="2" charset="-122"/>
                <a:cs typeface="Times New Roman" panose="02020603050405020304" pitchFamily="18" charset="0"/>
              </a:rPr>
              <a:t>Module Code</a:t>
            </a:r>
            <a:r>
              <a:rPr lang="en-GB" sz="2800" b="1" kern="100" dirty="0">
                <a:ea typeface="DengXian" panose="02010600030101010101" pitchFamily="2" charset="-122"/>
                <a:cs typeface="Times New Roman" panose="02020603050405020304" pitchFamily="18" charset="0"/>
                <a:sym typeface="Wingdings" pitchFamily="2" charset="2"/>
              </a:rPr>
              <a:t>:</a:t>
            </a:r>
            <a:r>
              <a:rPr lang="en-GB" sz="2800" b="1" kern="100" dirty="0">
                <a:effectLst/>
                <a:ea typeface="DengXian" panose="02010600030101010101" pitchFamily="2" charset="-122"/>
                <a:cs typeface="Times New Roman" panose="02020603050405020304" pitchFamily="18" charset="0"/>
              </a:rPr>
              <a:t> </a:t>
            </a:r>
            <a:r>
              <a:rPr lang="en-GB" sz="2800" kern="100" dirty="0">
                <a:effectLst/>
                <a:ea typeface="DengXian" panose="02010600030101010101" pitchFamily="2" charset="-122"/>
                <a:cs typeface="Times New Roman" panose="02020603050405020304" pitchFamily="18" charset="0"/>
              </a:rPr>
              <a:t>(</a:t>
            </a:r>
            <a:r>
              <a:rPr lang="en-US" sz="2800" dirty="0">
                <a:effectLst/>
                <a:ea typeface="Aptos" panose="020B0004020202020204" pitchFamily="34" charset="0"/>
                <a:cs typeface="Times New Roman" panose="02020603050405020304" pitchFamily="18" charset="0"/>
              </a:rPr>
              <a:t>BMSW4009)</a:t>
            </a:r>
            <a:br>
              <a:rPr lang="en-GB" sz="2800" dirty="0">
                <a:effectLst/>
                <a:ea typeface="Aptos" panose="020B0004020202020204" pitchFamily="34" charset="0"/>
                <a:cs typeface="Times New Roman" panose="02020603050405020304" pitchFamily="18" charset="0"/>
              </a:rPr>
            </a:br>
            <a:r>
              <a:rPr lang="en-GB" sz="2800" b="1" kern="100" dirty="0">
                <a:effectLst/>
                <a:ea typeface="DengXian" panose="02010600030101010101" pitchFamily="2" charset="-122"/>
                <a:cs typeface="Times New Roman" panose="02020603050405020304" pitchFamily="18" charset="0"/>
              </a:rPr>
              <a:t>Assignment Name: </a:t>
            </a:r>
            <a:r>
              <a:rPr lang="en-US" sz="2800" b="1" i="1" dirty="0">
                <a:cs typeface="Arial Narrow" panose="020B0604020202020204" pitchFamily="34" charset="0"/>
              </a:rPr>
              <a:t>How to Build Effective Relationships within a Team </a:t>
            </a:r>
            <a:br>
              <a:rPr lang="en-GB" sz="2800" kern="100" dirty="0">
                <a:effectLst/>
                <a:ea typeface="DengXian" panose="02010600030101010101" pitchFamily="2" charset="-122"/>
                <a:cs typeface="Times New Roman" panose="02020603050405020304" pitchFamily="18" charset="0"/>
              </a:rPr>
            </a:br>
            <a:r>
              <a:rPr lang="en-GB" sz="2800" b="1" kern="100" dirty="0">
                <a:effectLst/>
                <a:ea typeface="DengXian" panose="02010600030101010101" pitchFamily="2" charset="-122"/>
                <a:cs typeface="Times New Roman" panose="02020603050405020304" pitchFamily="18" charset="0"/>
              </a:rPr>
              <a:t>Student Name: Agnieszka Doolar</a:t>
            </a:r>
            <a:br>
              <a:rPr lang="en-GB" sz="2800" kern="100" dirty="0">
                <a:effectLst/>
                <a:ea typeface="DengXian" panose="02010600030101010101" pitchFamily="2" charset="-122"/>
                <a:cs typeface="Times New Roman" panose="02020603050405020304" pitchFamily="18" charset="0"/>
              </a:rPr>
            </a:br>
            <a:r>
              <a:rPr lang="en-GB" sz="2800" b="1" kern="100" dirty="0">
                <a:effectLst/>
                <a:ea typeface="DengXian" panose="02010600030101010101" pitchFamily="2" charset="-122"/>
                <a:cs typeface="Times New Roman" panose="02020603050405020304" pitchFamily="18" charset="0"/>
              </a:rPr>
              <a:t>Student Number: 2434708</a:t>
            </a:r>
            <a:br>
              <a:rPr lang="en-GB" sz="2800" kern="100" dirty="0">
                <a:effectLst/>
                <a:ea typeface="DengXian" panose="02010600030101010101" pitchFamily="2" charset="-122"/>
                <a:cs typeface="Times New Roman" panose="02020603050405020304" pitchFamily="18" charset="0"/>
              </a:rPr>
            </a:br>
            <a:r>
              <a:rPr lang="en-GB" sz="2800" b="1" kern="100" dirty="0">
                <a:effectLst/>
                <a:ea typeface="DengXian" panose="02010600030101010101" pitchFamily="2" charset="-122"/>
                <a:cs typeface="Times New Roman" panose="02020603050405020304" pitchFamily="18" charset="0"/>
              </a:rPr>
              <a:t>Lecturer: Melanie</a:t>
            </a:r>
            <a:r>
              <a:rPr lang="en-US" sz="2800" dirty="0">
                <a:effectLst/>
                <a:ea typeface="Aptos" panose="020B0004020202020204" pitchFamily="34" charset="0"/>
                <a:cs typeface="Times New Roman" panose="02020603050405020304" pitchFamily="18" charset="0"/>
              </a:rPr>
              <a:t> </a:t>
            </a:r>
            <a:r>
              <a:rPr lang="en-US" sz="2800" b="1" dirty="0" err="1">
                <a:effectLst/>
                <a:ea typeface="Aptos" panose="020B0004020202020204" pitchFamily="34" charset="0"/>
                <a:cs typeface="Times New Roman" panose="02020603050405020304" pitchFamily="18" charset="0"/>
              </a:rPr>
              <a:t>Squirie</a:t>
            </a:r>
            <a:br>
              <a:rPr lang="en-GB" sz="2800" dirty="0">
                <a:effectLst/>
                <a:ea typeface="Aptos" panose="020B0004020202020204" pitchFamily="34" charset="0"/>
                <a:cs typeface="Times New Roman" panose="02020603050405020304" pitchFamily="18" charset="0"/>
              </a:rPr>
            </a:br>
            <a:r>
              <a:rPr lang="en-GB" sz="2800" b="1" kern="100" dirty="0">
                <a:effectLst/>
                <a:ea typeface="DengXian" panose="02010600030101010101" pitchFamily="2" charset="-122"/>
                <a:cs typeface="Times New Roman" panose="02020603050405020304" pitchFamily="18" charset="0"/>
              </a:rPr>
              <a:t>Deadline: 01/12/2025</a:t>
            </a:r>
            <a:br>
              <a:rPr lang="en-GB" sz="2800" kern="100" dirty="0">
                <a:effectLst/>
                <a:ea typeface="DengXian" panose="02010600030101010101" pitchFamily="2" charset="-122"/>
                <a:cs typeface="Times New Roman" panose="02020603050405020304" pitchFamily="18" charset="0"/>
              </a:rPr>
            </a:br>
            <a:endParaRPr lang="en-US" sz="2800" dirty="0"/>
          </a:p>
        </p:txBody>
      </p:sp>
      <p:sp>
        <p:nvSpPr>
          <p:cNvPr id="15" name="Freeform: Shape 14">
            <a:extLst>
              <a:ext uri="{FF2B5EF4-FFF2-40B4-BE49-F238E27FC236}">
                <a16:creationId xmlns:a16="http://schemas.microsoft.com/office/drawing/2014/main" id="{0012F80A-A0A8-4290-86BA-30AD1BC82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1188017" y="1188018"/>
            <a:ext cx="6858001" cy="4481963"/>
          </a:xfrm>
          <a:custGeom>
            <a:avLst/>
            <a:gdLst>
              <a:gd name="connsiteX0" fmla="*/ 6858001 w 6858001"/>
              <a:gd name="connsiteY0" fmla="*/ 1344715 h 4481963"/>
              <a:gd name="connsiteX1" fmla="*/ 6858001 w 6858001"/>
              <a:gd name="connsiteY1" fmla="*/ 1177 h 4481963"/>
              <a:gd name="connsiteX2" fmla="*/ 6702324 w 6858001"/>
              <a:gd name="connsiteY2" fmla="*/ 26222 h 4481963"/>
              <a:gd name="connsiteX3" fmla="*/ 6547333 w 6858001"/>
              <a:gd name="connsiteY3" fmla="*/ 50091 h 4481963"/>
              <a:gd name="connsiteX4" fmla="*/ 6391657 w 6858001"/>
              <a:gd name="connsiteY4" fmla="*/ 73455 h 4481963"/>
              <a:gd name="connsiteX5" fmla="*/ 6235294 w 6858001"/>
              <a:gd name="connsiteY5" fmla="*/ 93458 h 4481963"/>
              <a:gd name="connsiteX6" fmla="*/ 6079618 w 6858001"/>
              <a:gd name="connsiteY6" fmla="*/ 113629 h 4481963"/>
              <a:gd name="connsiteX7" fmla="*/ 5923255 w 6858001"/>
              <a:gd name="connsiteY7" fmla="*/ 132455 h 4481963"/>
              <a:gd name="connsiteX8" fmla="*/ 5768950 w 6858001"/>
              <a:gd name="connsiteY8" fmla="*/ 148591 h 4481963"/>
              <a:gd name="connsiteX9" fmla="*/ 5612588 w 6858001"/>
              <a:gd name="connsiteY9" fmla="*/ 163887 h 4481963"/>
              <a:gd name="connsiteX10" fmla="*/ 5456911 w 6858001"/>
              <a:gd name="connsiteY10" fmla="*/ 177839 h 4481963"/>
              <a:gd name="connsiteX11" fmla="*/ 5303978 w 6858001"/>
              <a:gd name="connsiteY11" fmla="*/ 189941 h 4481963"/>
              <a:gd name="connsiteX12" fmla="*/ 5148987 w 6858001"/>
              <a:gd name="connsiteY12" fmla="*/ 202044 h 4481963"/>
              <a:gd name="connsiteX13" fmla="*/ 4996054 w 6858001"/>
              <a:gd name="connsiteY13" fmla="*/ 212129 h 4481963"/>
              <a:gd name="connsiteX14" fmla="*/ 4843120 w 6858001"/>
              <a:gd name="connsiteY14" fmla="*/ 220029 h 4481963"/>
              <a:gd name="connsiteX15" fmla="*/ 4690873 w 6858001"/>
              <a:gd name="connsiteY15" fmla="*/ 228266 h 4481963"/>
              <a:gd name="connsiteX16" fmla="*/ 4539997 w 6858001"/>
              <a:gd name="connsiteY16" fmla="*/ 235157 h 4481963"/>
              <a:gd name="connsiteX17" fmla="*/ 4390492 w 6858001"/>
              <a:gd name="connsiteY17" fmla="*/ 240032 h 4481963"/>
              <a:gd name="connsiteX18" fmla="*/ 4240988 w 6858001"/>
              <a:gd name="connsiteY18" fmla="*/ 244234 h 4481963"/>
              <a:gd name="connsiteX19" fmla="*/ 4092855 w 6858001"/>
              <a:gd name="connsiteY19" fmla="*/ 248268 h 4481963"/>
              <a:gd name="connsiteX20" fmla="*/ 3946780 w 6858001"/>
              <a:gd name="connsiteY20" fmla="*/ 250117 h 4481963"/>
              <a:gd name="connsiteX21" fmla="*/ 3800704 w 6858001"/>
              <a:gd name="connsiteY21" fmla="*/ 252134 h 4481963"/>
              <a:gd name="connsiteX22" fmla="*/ 3656686 w 6858001"/>
              <a:gd name="connsiteY22" fmla="*/ 253143 h 4481963"/>
              <a:gd name="connsiteX23" fmla="*/ 3514040 w 6858001"/>
              <a:gd name="connsiteY23" fmla="*/ 252134 h 4481963"/>
              <a:gd name="connsiteX24" fmla="*/ 3372765 w 6858001"/>
              <a:gd name="connsiteY24" fmla="*/ 252134 h 4481963"/>
              <a:gd name="connsiteX25" fmla="*/ 3232862 w 6858001"/>
              <a:gd name="connsiteY25" fmla="*/ 250117 h 4481963"/>
              <a:gd name="connsiteX26" fmla="*/ 3095702 w 6858001"/>
              <a:gd name="connsiteY26" fmla="*/ 247092 h 4481963"/>
              <a:gd name="connsiteX27" fmla="*/ 2959914 w 6858001"/>
              <a:gd name="connsiteY27" fmla="*/ 244234 h 4481963"/>
              <a:gd name="connsiteX28" fmla="*/ 2826868 w 6858001"/>
              <a:gd name="connsiteY28" fmla="*/ 241040 h 4481963"/>
              <a:gd name="connsiteX29" fmla="*/ 2694509 w 6858001"/>
              <a:gd name="connsiteY29" fmla="*/ 236166 h 4481963"/>
              <a:gd name="connsiteX30" fmla="*/ 2564208 w 6858001"/>
              <a:gd name="connsiteY30" fmla="*/ 230955 h 4481963"/>
              <a:gd name="connsiteX31" fmla="*/ 2436649 w 6858001"/>
              <a:gd name="connsiteY31" fmla="*/ 226249 h 4481963"/>
              <a:gd name="connsiteX32" fmla="*/ 2187703 w 6858001"/>
              <a:gd name="connsiteY32" fmla="*/ 212969 h 4481963"/>
              <a:gd name="connsiteX33" fmla="*/ 1949045 w 6858001"/>
              <a:gd name="connsiteY33" fmla="*/ 198850 h 4481963"/>
              <a:gd name="connsiteX34" fmla="*/ 1719988 w 6858001"/>
              <a:gd name="connsiteY34" fmla="*/ 184058 h 4481963"/>
              <a:gd name="connsiteX35" fmla="*/ 1503275 w 6858001"/>
              <a:gd name="connsiteY35" fmla="*/ 167753 h 4481963"/>
              <a:gd name="connsiteX36" fmla="*/ 1296163 w 6858001"/>
              <a:gd name="connsiteY36" fmla="*/ 150776 h 4481963"/>
              <a:gd name="connsiteX37" fmla="*/ 1104139 w 6858001"/>
              <a:gd name="connsiteY37" fmla="*/ 132455 h 4481963"/>
              <a:gd name="connsiteX38" fmla="*/ 923774 w 6858001"/>
              <a:gd name="connsiteY38" fmla="*/ 114469 h 4481963"/>
              <a:gd name="connsiteX39" fmla="*/ 757810 w 6858001"/>
              <a:gd name="connsiteY39" fmla="*/ 96484 h 4481963"/>
              <a:gd name="connsiteX40" fmla="*/ 605563 w 6858001"/>
              <a:gd name="connsiteY40" fmla="*/ 79507 h 4481963"/>
              <a:gd name="connsiteX41" fmla="*/ 470460 w 6858001"/>
              <a:gd name="connsiteY41" fmla="*/ 63370 h 4481963"/>
              <a:gd name="connsiteX42" fmla="*/ 348388 w 6858001"/>
              <a:gd name="connsiteY42" fmla="*/ 48074 h 4481963"/>
              <a:gd name="connsiteX43" fmla="*/ 245518 w 6858001"/>
              <a:gd name="connsiteY43" fmla="*/ 35299 h 4481963"/>
              <a:gd name="connsiteX44" fmla="*/ 159107 w 6858001"/>
              <a:gd name="connsiteY44" fmla="*/ 23197 h 4481963"/>
              <a:gd name="connsiteX45" fmla="*/ 40463 w 6858001"/>
              <a:gd name="connsiteY45" fmla="*/ 5883 h 4481963"/>
              <a:gd name="connsiteX46" fmla="*/ 1 w 6858001"/>
              <a:gd name="connsiteY46" fmla="*/ 0 h 4481963"/>
              <a:gd name="connsiteX47" fmla="*/ 1 w 6858001"/>
              <a:gd name="connsiteY47" fmla="*/ 904157 h 4481963"/>
              <a:gd name="connsiteX48" fmla="*/ 0 w 6858001"/>
              <a:gd name="connsiteY48" fmla="*/ 904157 h 4481963"/>
              <a:gd name="connsiteX49" fmla="*/ 0 w 6858001"/>
              <a:gd name="connsiteY49" fmla="*/ 4481963 h 4481963"/>
              <a:gd name="connsiteX50" fmla="*/ 6858000 w 6858001"/>
              <a:gd name="connsiteY50" fmla="*/ 4481963 h 4481963"/>
              <a:gd name="connsiteX51" fmla="*/ 6858000 w 6858001"/>
              <a:gd name="connsiteY51" fmla="*/ 1344715 h 44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481963">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4157"/>
                </a:lnTo>
                <a:lnTo>
                  <a:pt x="0" y="904157"/>
                </a:lnTo>
                <a:lnTo>
                  <a:pt x="0" y="4481963"/>
                </a:lnTo>
                <a:lnTo>
                  <a:pt x="6858000" y="4481963"/>
                </a:lnTo>
                <a:lnTo>
                  <a:pt x="6858000" y="1344715"/>
                </a:lnTo>
                <a:close/>
              </a:path>
            </a:pathLst>
          </a:custGeom>
          <a:solidFill>
            <a:srgbClr val="FFFFFF"/>
          </a:solidFill>
          <a:ln>
            <a:noFill/>
          </a:ln>
        </p:spPr>
        <p:txBody>
          <a:bodyPr/>
          <a:lstStyle/>
          <a:p>
            <a:endParaRPr lang="en-US"/>
          </a:p>
        </p:txBody>
      </p:sp>
      <p:sp>
        <p:nvSpPr>
          <p:cNvPr id="17" name="Freeform 7">
            <a:extLst>
              <a:ext uri="{FF2B5EF4-FFF2-40B4-BE49-F238E27FC236}">
                <a16:creationId xmlns:a16="http://schemas.microsoft.com/office/drawing/2014/main" id="{206D78C0-B276-4756-88F9-D198A448DD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A group of people holding a puzzle&#10;&#10;AI-generated content may be incorrect.">
            <a:extLst>
              <a:ext uri="{FF2B5EF4-FFF2-40B4-BE49-F238E27FC236}">
                <a16:creationId xmlns:a16="http://schemas.microsoft.com/office/drawing/2014/main" id="{B00CABC5-C8E5-74BA-601D-93370EC7A33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rot="20650190">
            <a:off x="996233" y="1009889"/>
            <a:ext cx="2489498" cy="2489498"/>
          </a:xfrm>
          <a:prstGeom prst="rect">
            <a:avLst/>
          </a:prstGeom>
          <a:effectLst/>
        </p:spPr>
      </p:pic>
      <p:pic>
        <p:nvPicPr>
          <p:cNvPr id="5" name="Picture 4" descr="A black and yellow logo&#10;&#10;AI-generated content may be incorrect.">
            <a:extLst>
              <a:ext uri="{FF2B5EF4-FFF2-40B4-BE49-F238E27FC236}">
                <a16:creationId xmlns:a16="http://schemas.microsoft.com/office/drawing/2014/main" id="{17B57334-6110-0260-D943-7571A36BFBD7}"/>
              </a:ext>
            </a:extLst>
          </p:cNvPr>
          <p:cNvPicPr>
            <a:picLocks noChangeAspect="1"/>
          </p:cNvPicPr>
          <p:nvPr/>
        </p:nvPicPr>
        <p:blipFill>
          <a:blip r:embed="rId5"/>
          <a:srcRect r="1235"/>
          <a:stretch>
            <a:fillRect/>
          </a:stretch>
        </p:blipFill>
        <p:spPr>
          <a:xfrm>
            <a:off x="371842" y="4224441"/>
            <a:ext cx="3406233" cy="1916014"/>
          </a:xfrm>
          <a:prstGeom prst="rect">
            <a:avLst/>
          </a:prstGeom>
          <a:effectLst/>
        </p:spPr>
      </p:pic>
      <p:sp>
        <p:nvSpPr>
          <p:cNvPr id="9" name="Oval 8">
            <a:extLst>
              <a:ext uri="{FF2B5EF4-FFF2-40B4-BE49-F238E27FC236}">
                <a16:creationId xmlns:a16="http://schemas.microsoft.com/office/drawing/2014/main" id="{EE7DF5A7-3CC9-AFCA-0978-C41DC33C1C46}"/>
              </a:ext>
            </a:extLst>
          </p:cNvPr>
          <p:cNvSpPr/>
          <p:nvPr/>
        </p:nvSpPr>
        <p:spPr>
          <a:xfrm>
            <a:off x="11277598" y="5683255"/>
            <a:ext cx="914400" cy="914400"/>
          </a:xfrm>
          <a:prstGeom prst="ellips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22225">
                  <a:solidFill>
                    <a:schemeClr val="accent2"/>
                  </a:solidFill>
                  <a:prstDash val="solid"/>
                </a:ln>
                <a:solidFill>
                  <a:schemeClr val="accent2">
                    <a:lumMod val="40000"/>
                    <a:lumOff val="60000"/>
                  </a:schemeClr>
                </a:solidFill>
              </a:rPr>
              <a:t>1</a:t>
            </a:r>
          </a:p>
        </p:txBody>
      </p:sp>
    </p:spTree>
    <p:extLst>
      <p:ext uri="{BB962C8B-B14F-4D97-AF65-F5344CB8AC3E}">
        <p14:creationId xmlns:p14="http://schemas.microsoft.com/office/powerpoint/2010/main" val="40062230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0384F-53C4-B841-2D1E-BA49CA969949}"/>
              </a:ext>
            </a:extLst>
          </p:cNvPr>
          <p:cNvSpPr>
            <a:spLocks noGrp="1"/>
          </p:cNvSpPr>
          <p:nvPr>
            <p:ph type="title"/>
          </p:nvPr>
        </p:nvSpPr>
        <p:spPr>
          <a:xfrm>
            <a:off x="646112" y="452718"/>
            <a:ext cx="4165580" cy="1400530"/>
          </a:xfrm>
        </p:spPr>
        <p:txBody>
          <a:bodyPr>
            <a:normAutofit/>
          </a:bodyPr>
          <a:lstStyle/>
          <a:p>
            <a:r>
              <a:rPr lang="en-US" b="1" dirty="0"/>
              <a:t>Presentation Overview </a:t>
            </a:r>
          </a:p>
        </p:txBody>
      </p:sp>
      <p:sp>
        <p:nvSpPr>
          <p:cNvPr id="13" name="Freeform: Shape 12">
            <a:extLst>
              <a:ext uri="{FF2B5EF4-FFF2-40B4-BE49-F238E27FC236}">
                <a16:creationId xmlns:a16="http://schemas.microsoft.com/office/drawing/2014/main" id="{DBAF956B-591A-4461-BB3C-79AA176B0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US"/>
          </a:p>
        </p:txBody>
      </p:sp>
      <p:sp>
        <p:nvSpPr>
          <p:cNvPr id="15" name="Freeform 23">
            <a:extLst>
              <a:ext uri="{FF2B5EF4-FFF2-40B4-BE49-F238E27FC236}">
                <a16:creationId xmlns:a16="http://schemas.microsoft.com/office/drawing/2014/main" id="{E8895FAA-0D03-43F6-9594-A8733552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descr="A couple of people sitting at a table with laptops and a cup of coffee&#10;&#10;AI-generated content may be incorrect.">
            <a:extLst>
              <a:ext uri="{FF2B5EF4-FFF2-40B4-BE49-F238E27FC236}">
                <a16:creationId xmlns:a16="http://schemas.microsoft.com/office/drawing/2014/main" id="{14FE467E-BF1A-BED8-0D42-11414337591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381400" y="647699"/>
            <a:ext cx="4875491" cy="3242202"/>
          </a:xfrm>
          <a:prstGeom prst="rect">
            <a:avLst/>
          </a:prstGeom>
          <a:effectLst/>
        </p:spPr>
      </p:pic>
      <p:sp>
        <p:nvSpPr>
          <p:cNvPr id="17" name="Rectangle 16">
            <a:extLst>
              <a:ext uri="{FF2B5EF4-FFF2-40B4-BE49-F238E27FC236}">
                <a16:creationId xmlns:a16="http://schemas.microsoft.com/office/drawing/2014/main" id="{918FB696-BC5E-43A4-9768-4BB5278B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Content Placeholder 3">
            <a:extLst>
              <a:ext uri="{FF2B5EF4-FFF2-40B4-BE49-F238E27FC236}">
                <a16:creationId xmlns:a16="http://schemas.microsoft.com/office/drawing/2014/main" id="{B95ABD0F-A029-B54F-82FD-21339EE3027D}"/>
              </a:ext>
            </a:extLst>
          </p:cNvPr>
          <p:cNvSpPr>
            <a:spLocks noGrp="1"/>
          </p:cNvSpPr>
          <p:nvPr>
            <p:ph idx="1"/>
          </p:nvPr>
        </p:nvSpPr>
        <p:spPr>
          <a:xfrm>
            <a:off x="454983" y="2081849"/>
            <a:ext cx="4165146" cy="4195481"/>
          </a:xfrm>
        </p:spPr>
        <p:txBody>
          <a:bodyPr>
            <a:normAutofit fontScale="47500" lnSpcReduction="20000"/>
          </a:bodyPr>
          <a:lstStyle/>
          <a:p>
            <a:pPr marL="0" indent="0">
              <a:lnSpc>
                <a:spcPct val="120000"/>
              </a:lnSpc>
              <a:buNone/>
            </a:pPr>
            <a:r>
              <a:rPr lang="en-US" dirty="0"/>
              <a:t> 1. Cover page </a:t>
            </a:r>
          </a:p>
          <a:p>
            <a:pPr marL="0" indent="0">
              <a:lnSpc>
                <a:spcPct val="120000"/>
              </a:lnSpc>
              <a:buNone/>
            </a:pPr>
            <a:r>
              <a:rPr lang="en-US" dirty="0"/>
              <a:t> 2. . Presentation overview </a:t>
            </a:r>
          </a:p>
          <a:p>
            <a:pPr marL="0" indent="0">
              <a:lnSpc>
                <a:spcPct val="120000"/>
              </a:lnSpc>
              <a:buNone/>
            </a:pPr>
            <a:r>
              <a:rPr lang="en-US" dirty="0"/>
              <a:t>3 Title page</a:t>
            </a:r>
          </a:p>
          <a:p>
            <a:pPr marL="0" indent="0">
              <a:lnSpc>
                <a:spcPct val="120000"/>
              </a:lnSpc>
              <a:buNone/>
            </a:pPr>
            <a:r>
              <a:rPr lang="en-US" dirty="0"/>
              <a:t>4. Introduction </a:t>
            </a:r>
          </a:p>
          <a:p>
            <a:pPr marL="0" indent="0">
              <a:lnSpc>
                <a:spcPct val="120000"/>
              </a:lnSpc>
              <a:buNone/>
            </a:pPr>
            <a:r>
              <a:rPr lang="en-US" dirty="0"/>
              <a:t>5. Defining group dynamics and relationships</a:t>
            </a:r>
          </a:p>
          <a:p>
            <a:pPr marL="0" indent="0">
              <a:lnSpc>
                <a:spcPct val="120000"/>
              </a:lnSpc>
              <a:buNone/>
            </a:pPr>
            <a:r>
              <a:rPr lang="en-US" dirty="0"/>
              <a:t>6. Belbin’s Nine Team Roles</a:t>
            </a:r>
          </a:p>
          <a:p>
            <a:pPr marL="0" indent="0">
              <a:lnSpc>
                <a:spcPct val="120000"/>
              </a:lnSpc>
              <a:buNone/>
            </a:pPr>
            <a:r>
              <a:rPr lang="en-US" dirty="0"/>
              <a:t>7. Tuckman’s Model of Team Development</a:t>
            </a:r>
          </a:p>
          <a:p>
            <a:pPr marL="0" indent="0">
              <a:lnSpc>
                <a:spcPct val="120000"/>
              </a:lnSpc>
              <a:buNone/>
            </a:pPr>
            <a:r>
              <a:rPr lang="en-US" dirty="0"/>
              <a:t>8. Berlo’s SMCR Communication Model</a:t>
            </a:r>
          </a:p>
          <a:p>
            <a:pPr marL="0" indent="0">
              <a:lnSpc>
                <a:spcPct val="120000"/>
              </a:lnSpc>
              <a:buNone/>
            </a:pPr>
            <a:r>
              <a:rPr lang="en-US" dirty="0"/>
              <a:t>9. Practical examples of relationship-building</a:t>
            </a:r>
          </a:p>
          <a:p>
            <a:pPr marL="0" indent="0">
              <a:lnSpc>
                <a:spcPct val="120000"/>
              </a:lnSpc>
              <a:buNone/>
            </a:pPr>
            <a:r>
              <a:rPr lang="en-US" dirty="0"/>
              <a:t>10. Strategies for building effective relationships</a:t>
            </a:r>
          </a:p>
          <a:p>
            <a:pPr marL="0" indent="0">
              <a:lnSpc>
                <a:spcPct val="120000"/>
              </a:lnSpc>
              <a:buNone/>
            </a:pPr>
            <a:r>
              <a:rPr lang="en-US" dirty="0"/>
              <a:t>11. Conclusion</a:t>
            </a:r>
          </a:p>
          <a:p>
            <a:pPr marL="0" indent="0">
              <a:lnSpc>
                <a:spcPct val="120000"/>
              </a:lnSpc>
              <a:buNone/>
            </a:pPr>
            <a:r>
              <a:rPr lang="en-US" dirty="0"/>
              <a:t>12. References </a:t>
            </a:r>
          </a:p>
          <a:p>
            <a:pPr marL="0" indent="0">
              <a:lnSpc>
                <a:spcPct val="120000"/>
              </a:lnSpc>
              <a:buNone/>
            </a:pPr>
            <a:r>
              <a:rPr lang="en-US" dirty="0"/>
              <a:t>13. AI Statement </a:t>
            </a:r>
          </a:p>
          <a:p>
            <a:pPr marL="0" indent="0">
              <a:lnSpc>
                <a:spcPct val="120000"/>
              </a:lnSpc>
              <a:buNone/>
            </a:pPr>
            <a:r>
              <a:rPr lang="en-US" dirty="0"/>
              <a:t>14. Thank you  </a:t>
            </a:r>
          </a:p>
          <a:p>
            <a:pPr marL="0" indent="0" algn="ctr">
              <a:buNone/>
            </a:pPr>
            <a:r>
              <a:rPr lang="en-US" dirty="0"/>
              <a:t> </a:t>
            </a:r>
          </a:p>
        </p:txBody>
      </p:sp>
      <p:pic>
        <p:nvPicPr>
          <p:cNvPr id="8" name="Picture 7">
            <a:extLst>
              <a:ext uri="{FF2B5EF4-FFF2-40B4-BE49-F238E27FC236}">
                <a16:creationId xmlns:a16="http://schemas.microsoft.com/office/drawing/2014/main" id="{8D47403D-8FE9-EA9A-5BE7-CFDE389C8664}"/>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6872844" y="4085841"/>
            <a:ext cx="3892602" cy="2162557"/>
          </a:xfrm>
          <a:prstGeom prst="rect">
            <a:avLst/>
          </a:prstGeom>
          <a:effectLst/>
        </p:spPr>
      </p:pic>
      <p:sp>
        <p:nvSpPr>
          <p:cNvPr id="9" name="Oval 8">
            <a:extLst>
              <a:ext uri="{FF2B5EF4-FFF2-40B4-BE49-F238E27FC236}">
                <a16:creationId xmlns:a16="http://schemas.microsoft.com/office/drawing/2014/main" id="{2815C525-0B5B-A726-AC7F-D36F45A71737}"/>
              </a:ext>
            </a:extLst>
          </p:cNvPr>
          <p:cNvSpPr/>
          <p:nvPr/>
        </p:nvSpPr>
        <p:spPr>
          <a:xfrm>
            <a:off x="11021733" y="5753101"/>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2</a:t>
            </a:r>
          </a:p>
        </p:txBody>
      </p:sp>
    </p:spTree>
    <p:extLst>
      <p:ext uri="{BB962C8B-B14F-4D97-AF65-F5344CB8AC3E}">
        <p14:creationId xmlns:p14="http://schemas.microsoft.com/office/powerpoint/2010/main" val="21917258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CA44-A3BF-3664-8AD4-5AB00D4D828C}"/>
              </a:ext>
            </a:extLst>
          </p:cNvPr>
          <p:cNvSpPr>
            <a:spLocks noGrp="1"/>
          </p:cNvSpPr>
          <p:nvPr>
            <p:ph type="ctrTitle"/>
          </p:nvPr>
        </p:nvSpPr>
        <p:spPr>
          <a:xfrm>
            <a:off x="6744705" y="1447800"/>
            <a:ext cx="4799593" cy="3329581"/>
          </a:xfrm>
        </p:spPr>
        <p:txBody>
          <a:bodyPr>
            <a:normAutofit/>
          </a:bodyPr>
          <a:lstStyle/>
          <a:p>
            <a:pPr>
              <a:lnSpc>
                <a:spcPct val="90000"/>
              </a:lnSpc>
            </a:pPr>
            <a:r>
              <a:rPr lang="en-US" sz="5600" b="1" i="1">
                <a:latin typeface="Arial Narrow" panose="020B0604020202020204" pitchFamily="34" charset="0"/>
                <a:cs typeface="Arial Narrow" panose="020B0604020202020204" pitchFamily="34" charset="0"/>
              </a:rPr>
              <a:t>How to Build Effective Relationships within a Team </a:t>
            </a:r>
          </a:p>
        </p:txBody>
      </p:sp>
      <p:pic>
        <p:nvPicPr>
          <p:cNvPr id="5" name="Picture 4" descr="A black and yellow logo&#10;&#10;AI-generated content may be incorrect.">
            <a:extLst>
              <a:ext uri="{FF2B5EF4-FFF2-40B4-BE49-F238E27FC236}">
                <a16:creationId xmlns:a16="http://schemas.microsoft.com/office/drawing/2014/main" id="{B88F120D-AC59-396E-F39E-AA3B172E2BB4}"/>
              </a:ext>
            </a:extLst>
          </p:cNvPr>
          <p:cNvPicPr>
            <a:picLocks noChangeAspect="1"/>
          </p:cNvPicPr>
          <p:nvPr/>
        </p:nvPicPr>
        <p:blipFill>
          <a:blip r:embed="rId3"/>
          <a:srcRect t="2968" r="-5" b="6237"/>
          <a:stretch>
            <a:fillRect/>
          </a:stretch>
        </p:blipFill>
        <p:spPr>
          <a:xfrm>
            <a:off x="607848" y="609602"/>
            <a:ext cx="5483969" cy="2766058"/>
          </a:xfrm>
          <a:prstGeom prst="rect">
            <a:avLst/>
          </a:prstGeom>
          <a:effectLst>
            <a:outerShdw blurRad="50800" dist="38100" dir="5400000" algn="t" rotWithShape="0">
              <a:prstClr val="black">
                <a:alpha val="43000"/>
              </a:prstClr>
            </a:outerShdw>
          </a:effectLst>
        </p:spPr>
      </p:pic>
      <p:pic>
        <p:nvPicPr>
          <p:cNvPr id="7" name="Picture 6" descr="A close-up of people putting their hands on top of each other&#10;&#10;AI-generated content may be incorrect.">
            <a:extLst>
              <a:ext uri="{FF2B5EF4-FFF2-40B4-BE49-F238E27FC236}">
                <a16:creationId xmlns:a16="http://schemas.microsoft.com/office/drawing/2014/main" id="{04A6C6D7-F26C-16C4-9985-3035FC47B15D}"/>
              </a:ext>
            </a:extLst>
          </p:cNvPr>
          <p:cNvPicPr>
            <a:picLocks noChangeAspect="1"/>
          </p:cNvPicPr>
          <p:nvPr/>
        </p:nvPicPr>
        <p:blipFill>
          <a:blip r:embed="rId4">
            <a:extLst>
              <a:ext uri="{837473B0-CC2E-450A-ABE3-18F120FF3D39}">
                <a1611:picAttrSrcUrl xmlns:a1611="http://schemas.microsoft.com/office/drawing/2016/11/main" r:id="rId5"/>
              </a:ext>
            </a:extLst>
          </a:blip>
          <a:srcRect t="2297" r="1" b="8034"/>
          <a:stretch>
            <a:fillRect/>
          </a:stretch>
        </p:blipFill>
        <p:spPr>
          <a:xfrm>
            <a:off x="607848" y="3482340"/>
            <a:ext cx="5483969" cy="2766058"/>
          </a:xfrm>
          <a:prstGeom prst="rect">
            <a:avLst/>
          </a:prstGeom>
          <a:effectLst>
            <a:outerShdw blurRad="50800" dist="38100" dir="5400000" algn="t" rotWithShape="0">
              <a:prstClr val="black">
                <a:alpha val="43000"/>
              </a:prstClr>
            </a:outerShdw>
          </a:effectLst>
        </p:spPr>
      </p:pic>
      <p:sp>
        <p:nvSpPr>
          <p:cNvPr id="4" name="Oval 3">
            <a:extLst>
              <a:ext uri="{FF2B5EF4-FFF2-40B4-BE49-F238E27FC236}">
                <a16:creationId xmlns:a16="http://schemas.microsoft.com/office/drawing/2014/main" id="{026A4355-6AD6-9B61-F0B3-B932FA9E2E6B}"/>
              </a:ext>
            </a:extLst>
          </p:cNvPr>
          <p:cNvSpPr/>
          <p:nvPr/>
        </p:nvSpPr>
        <p:spPr>
          <a:xfrm>
            <a:off x="11087098" y="5486398"/>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3</a:t>
            </a:r>
          </a:p>
        </p:txBody>
      </p:sp>
    </p:spTree>
    <p:extLst>
      <p:ext uri="{BB962C8B-B14F-4D97-AF65-F5344CB8AC3E}">
        <p14:creationId xmlns:p14="http://schemas.microsoft.com/office/powerpoint/2010/main" val="18814286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85AE5-6438-C888-E756-506E4E0AA54B}"/>
              </a:ext>
            </a:extLst>
          </p:cNvPr>
          <p:cNvSpPr>
            <a:spLocks noGrp="1"/>
          </p:cNvSpPr>
          <p:nvPr>
            <p:ph type="title"/>
          </p:nvPr>
        </p:nvSpPr>
        <p:spPr>
          <a:xfrm>
            <a:off x="646111" y="452718"/>
            <a:ext cx="9404723" cy="1400530"/>
          </a:xfrm>
        </p:spPr>
        <p:txBody>
          <a:bodyPr>
            <a:normAutofit/>
          </a:bodyPr>
          <a:lstStyle/>
          <a:p>
            <a:pPr algn="ctr"/>
            <a:r>
              <a:rPr lang="en-GB" sz="4200" b="1" dirty="0">
                <a:solidFill>
                  <a:srgbClr val="EBEBEB"/>
                </a:solidFill>
                <a:effectLst/>
                <a:latin typeface="Century Gothic" panose="020B0502020202020204" pitchFamily="34" charset="0"/>
              </a:rPr>
              <a:t>Introduction</a:t>
            </a:r>
            <a:endParaRPr lang="en-US" b="1" dirty="0"/>
          </a:p>
        </p:txBody>
      </p:sp>
      <p:graphicFrame>
        <p:nvGraphicFramePr>
          <p:cNvPr id="18" name="Content Placeholder 2">
            <a:extLst>
              <a:ext uri="{FF2B5EF4-FFF2-40B4-BE49-F238E27FC236}">
                <a16:creationId xmlns:a16="http://schemas.microsoft.com/office/drawing/2014/main" id="{38719C88-FAC1-FFFA-BB6C-31D710F2B1A0}"/>
              </a:ext>
            </a:extLst>
          </p:cNvPr>
          <p:cNvGraphicFramePr>
            <a:graphicFrameLocks noGrp="1"/>
          </p:cNvGraphicFramePr>
          <p:nvPr>
            <p:ph idx="1"/>
            <p:extLst>
              <p:ext uri="{D42A27DB-BD31-4B8C-83A1-F6EECF244321}">
                <p14:modId xmlns:p14="http://schemas.microsoft.com/office/powerpoint/2010/main" val="1455603400"/>
              </p:ext>
            </p:extLst>
          </p:nvPr>
        </p:nvGraphicFramePr>
        <p:xfrm>
          <a:off x="646110" y="1463040"/>
          <a:ext cx="10540049" cy="4733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Oval 5">
            <a:extLst>
              <a:ext uri="{FF2B5EF4-FFF2-40B4-BE49-F238E27FC236}">
                <a16:creationId xmlns:a16="http://schemas.microsoft.com/office/drawing/2014/main" id="{8F3537A6-465B-4FE6-5A11-08F4AF08D0DF}"/>
              </a:ext>
            </a:extLst>
          </p:cNvPr>
          <p:cNvSpPr/>
          <p:nvPr/>
        </p:nvSpPr>
        <p:spPr>
          <a:xfrm>
            <a:off x="11088690" y="5739319"/>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4</a:t>
            </a:r>
          </a:p>
        </p:txBody>
      </p:sp>
    </p:spTree>
    <p:extLst>
      <p:ext uri="{BB962C8B-B14F-4D97-AF65-F5344CB8AC3E}">
        <p14:creationId xmlns:p14="http://schemas.microsoft.com/office/powerpoint/2010/main" val="37492672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6C71AA-8854-809B-0A1C-0D59CB8B3773}"/>
              </a:ext>
            </a:extLst>
          </p:cNvPr>
          <p:cNvSpPr>
            <a:spLocks noGrp="1"/>
          </p:cNvSpPr>
          <p:nvPr>
            <p:ph type="title"/>
          </p:nvPr>
        </p:nvSpPr>
        <p:spPr>
          <a:xfrm>
            <a:off x="648931" y="629266"/>
            <a:ext cx="4166510" cy="1622321"/>
          </a:xfrm>
        </p:spPr>
        <p:txBody>
          <a:bodyPr>
            <a:normAutofit/>
          </a:bodyPr>
          <a:lstStyle/>
          <a:p>
            <a:pPr algn="ctr">
              <a:lnSpc>
                <a:spcPct val="90000"/>
              </a:lnSpc>
            </a:pPr>
            <a:r>
              <a:rPr lang="en-US" sz="2900" dirty="0">
                <a:solidFill>
                  <a:srgbClr val="EBEBEB"/>
                </a:solidFill>
                <a:latin typeface="Cubao"/>
                <a:ea typeface="Cubao"/>
                <a:cs typeface="Cubao"/>
                <a:sym typeface="Cubao"/>
              </a:rPr>
              <a:t>Defining Group Dynamics and Relationships</a:t>
            </a:r>
            <a:br>
              <a:rPr lang="en-US" sz="2900" dirty="0">
                <a:solidFill>
                  <a:srgbClr val="EBEBEB"/>
                </a:solidFill>
                <a:latin typeface="Cubao"/>
                <a:ea typeface="Cubao"/>
                <a:cs typeface="Cubao"/>
                <a:sym typeface="Cubao"/>
              </a:rPr>
            </a:br>
            <a:endParaRPr lang="en-US" sz="2900" dirty="0">
              <a:solidFill>
                <a:srgbClr val="EBEBEB"/>
              </a:solidFill>
            </a:endParaRPr>
          </a:p>
        </p:txBody>
      </p:sp>
      <p:sp>
        <p:nvSpPr>
          <p:cNvPr id="1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5" name="Picture 4" descr="A couple of cartoon characters holding a puzzle piece&#10;&#10;AI-generated content may be incorrect.">
            <a:extLst>
              <a:ext uri="{FF2B5EF4-FFF2-40B4-BE49-F238E27FC236}">
                <a16:creationId xmlns:a16="http://schemas.microsoft.com/office/drawing/2014/main" id="{C9017FDC-59E5-5A67-AC53-B904DFB6F05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3992" y="704054"/>
            <a:ext cx="5449889" cy="5449889"/>
          </a:xfrm>
          <a:prstGeom prst="rect">
            <a:avLst/>
          </a:prstGeom>
          <a:effectLst/>
        </p:spPr>
      </p:pic>
      <p:sp>
        <p:nvSpPr>
          <p:cNvPr id="16" name="Rectangle 15">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94677E2-70D1-E7D0-A40D-D63ADCAAD60F}"/>
              </a:ext>
            </a:extLst>
          </p:cNvPr>
          <p:cNvSpPr>
            <a:spLocks noGrp="1"/>
          </p:cNvSpPr>
          <p:nvPr>
            <p:ph idx="1"/>
          </p:nvPr>
        </p:nvSpPr>
        <p:spPr>
          <a:xfrm>
            <a:off x="648931" y="2438400"/>
            <a:ext cx="4166509" cy="3785419"/>
          </a:xfrm>
        </p:spPr>
        <p:txBody>
          <a:bodyPr>
            <a:normAutofit/>
          </a:bodyPr>
          <a:lstStyle/>
          <a:p>
            <a:pPr marL="496924" lvl="1" indent="-248462">
              <a:lnSpc>
                <a:spcPct val="90000"/>
              </a:lnSpc>
              <a:buFont typeface="Arial"/>
              <a:buChar char="•"/>
            </a:pPr>
            <a:r>
              <a:rPr lang="en-US" spc="161">
                <a:solidFill>
                  <a:srgbClr val="EBEBEB"/>
                </a:solidFill>
                <a:latin typeface="Canva Sans"/>
                <a:ea typeface="Canva Sans"/>
                <a:cs typeface="Canva Sans"/>
                <a:sym typeface="Canva Sans"/>
              </a:rPr>
              <a:t>Group dynamics: patterns of interaction, collaboration, and role evolution (Wheelan, 1999).</a:t>
            </a:r>
          </a:p>
          <a:p>
            <a:pPr marL="496924" lvl="1" indent="-248462">
              <a:lnSpc>
                <a:spcPct val="90000"/>
              </a:lnSpc>
              <a:buFont typeface="Arial"/>
              <a:buChar char="•"/>
            </a:pPr>
            <a:endParaRPr lang="en-US" spc="161">
              <a:solidFill>
                <a:srgbClr val="EBEBEB"/>
              </a:solidFill>
              <a:latin typeface="Canva Sans"/>
              <a:ea typeface="Canva Sans"/>
              <a:cs typeface="Canva Sans"/>
              <a:sym typeface="Canva Sans"/>
            </a:endParaRPr>
          </a:p>
          <a:p>
            <a:pPr marL="496924" lvl="1" indent="-248462">
              <a:lnSpc>
                <a:spcPct val="90000"/>
              </a:lnSpc>
              <a:buFont typeface="Arial"/>
              <a:buChar char="•"/>
            </a:pPr>
            <a:r>
              <a:rPr lang="en-US" spc="161">
                <a:solidFill>
                  <a:srgbClr val="EBEBEB"/>
                </a:solidFill>
                <a:latin typeface="Canva Sans"/>
                <a:ea typeface="Canva Sans"/>
                <a:cs typeface="Canva Sans"/>
                <a:sym typeface="Canva Sans"/>
              </a:rPr>
              <a:t>Team relationships rely on trust, respect, and understanding (Abson et al., 2024). </a:t>
            </a:r>
          </a:p>
          <a:p>
            <a:pPr marL="496924" lvl="1" indent="-248462">
              <a:lnSpc>
                <a:spcPct val="90000"/>
              </a:lnSpc>
              <a:buFont typeface="Arial"/>
              <a:buChar char="•"/>
            </a:pPr>
            <a:endParaRPr lang="en-US" spc="161">
              <a:solidFill>
                <a:srgbClr val="EBEBEB"/>
              </a:solidFill>
              <a:latin typeface="Canva Sans"/>
              <a:ea typeface="Canva Sans"/>
              <a:cs typeface="Canva Sans"/>
              <a:sym typeface="Canva Sans"/>
            </a:endParaRPr>
          </a:p>
          <a:p>
            <a:pPr marL="496924" lvl="1" indent="-248462">
              <a:lnSpc>
                <a:spcPct val="90000"/>
              </a:lnSpc>
              <a:spcBef>
                <a:spcPct val="0"/>
              </a:spcBef>
              <a:buFont typeface="Arial"/>
              <a:buChar char="•"/>
            </a:pPr>
            <a:r>
              <a:rPr lang="en-US" spc="161">
                <a:solidFill>
                  <a:srgbClr val="EBEBEB"/>
                </a:solidFill>
                <a:latin typeface="Canva Sans"/>
                <a:ea typeface="Canva Sans"/>
                <a:cs typeface="Canva Sans"/>
                <a:sym typeface="Canva Sans"/>
              </a:rPr>
              <a:t>Effective relationships improve team morale and project success (Gençer 2019).</a:t>
            </a:r>
          </a:p>
          <a:p>
            <a:pPr>
              <a:lnSpc>
                <a:spcPct val="90000"/>
              </a:lnSpc>
            </a:pPr>
            <a:endParaRPr lang="en-US">
              <a:solidFill>
                <a:srgbClr val="EBEBEB"/>
              </a:solidFill>
            </a:endParaRPr>
          </a:p>
        </p:txBody>
      </p:sp>
      <p:sp>
        <p:nvSpPr>
          <p:cNvPr id="6" name="Oval 5">
            <a:extLst>
              <a:ext uri="{FF2B5EF4-FFF2-40B4-BE49-F238E27FC236}">
                <a16:creationId xmlns:a16="http://schemas.microsoft.com/office/drawing/2014/main" id="{FD8FC314-2D6F-61B1-9833-ABDC3A31F367}"/>
              </a:ext>
            </a:extLst>
          </p:cNvPr>
          <p:cNvSpPr/>
          <p:nvPr/>
        </p:nvSpPr>
        <p:spPr>
          <a:xfrm>
            <a:off x="11016290" y="5591572"/>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5</a:t>
            </a:r>
          </a:p>
        </p:txBody>
      </p:sp>
    </p:spTree>
    <p:extLst>
      <p:ext uri="{BB962C8B-B14F-4D97-AF65-F5344CB8AC3E}">
        <p14:creationId xmlns:p14="http://schemas.microsoft.com/office/powerpoint/2010/main" val="79018173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3467B2-05FA-4778-CD64-AB23F2831A52}"/>
              </a:ext>
            </a:extLst>
          </p:cNvPr>
          <p:cNvSpPr>
            <a:spLocks noGrp="1"/>
          </p:cNvSpPr>
          <p:nvPr>
            <p:ph type="title"/>
          </p:nvPr>
        </p:nvSpPr>
        <p:spPr>
          <a:xfrm>
            <a:off x="648931" y="629266"/>
            <a:ext cx="4166510" cy="1622321"/>
          </a:xfrm>
        </p:spPr>
        <p:txBody>
          <a:bodyPr>
            <a:normAutofit/>
          </a:bodyPr>
          <a:lstStyle/>
          <a:p>
            <a:pPr>
              <a:lnSpc>
                <a:spcPct val="90000"/>
              </a:lnSpc>
            </a:pPr>
            <a:r>
              <a:rPr lang="en-US" sz="3600">
                <a:solidFill>
                  <a:srgbClr val="EBEBEB"/>
                </a:solidFill>
                <a:latin typeface="Cubao"/>
                <a:ea typeface="Cubao"/>
                <a:cs typeface="Cubao"/>
                <a:sym typeface="Cubao"/>
              </a:rPr>
              <a:t>Belbin’s Nine Team Roles</a:t>
            </a:r>
            <a:br>
              <a:rPr lang="en-US" sz="3600">
                <a:solidFill>
                  <a:srgbClr val="EBEBEB"/>
                </a:solidFill>
                <a:latin typeface="Cubao"/>
                <a:ea typeface="Cubao"/>
                <a:cs typeface="Cubao"/>
                <a:sym typeface="Cubao"/>
              </a:rPr>
            </a:br>
            <a:endParaRPr lang="en-US" sz="3600">
              <a:solidFill>
                <a:srgbClr val="EBEBEB"/>
              </a:solidFill>
            </a:endParaRPr>
          </a:p>
        </p:txBody>
      </p:sp>
      <p:sp>
        <p:nvSpPr>
          <p:cNvPr id="17"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9" name="Freeform: Shape 18">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9" name="Picture 8" descr="A table of text on a white background&#10;&#10;AI-generated content may be incorrect.">
            <a:extLst>
              <a:ext uri="{FF2B5EF4-FFF2-40B4-BE49-F238E27FC236}">
                <a16:creationId xmlns:a16="http://schemas.microsoft.com/office/drawing/2014/main" id="{6AA0735F-4488-2B4F-BB1E-B5141F7D38C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3992" y="1402081"/>
            <a:ext cx="5449889" cy="4821738"/>
          </a:xfrm>
          <a:prstGeom prst="rect">
            <a:avLst/>
          </a:prstGeom>
          <a:effectLst/>
        </p:spPr>
      </p:pic>
      <p:sp>
        <p:nvSpPr>
          <p:cNvPr id="21" name="Rectangle 20">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615ADFD5-72CC-BDF0-65DC-0F202EDB3339}"/>
              </a:ext>
            </a:extLst>
          </p:cNvPr>
          <p:cNvSpPr>
            <a:spLocks noGrp="1"/>
          </p:cNvSpPr>
          <p:nvPr>
            <p:ph idx="1"/>
          </p:nvPr>
        </p:nvSpPr>
        <p:spPr>
          <a:xfrm>
            <a:off x="648931" y="2438400"/>
            <a:ext cx="4166509" cy="3785419"/>
          </a:xfrm>
        </p:spPr>
        <p:txBody>
          <a:bodyPr>
            <a:normAutofit/>
          </a:bodyPr>
          <a:lstStyle/>
          <a:p>
            <a:r>
              <a:rPr lang="en-US">
                <a:solidFill>
                  <a:srgbClr val="EBEBEB"/>
                </a:solidFill>
                <a:latin typeface="Canva Sans"/>
                <a:ea typeface="Canva Sans"/>
                <a:cs typeface="Canva Sans"/>
                <a:sym typeface="Canva Sans"/>
              </a:rPr>
              <a:t>Identifies nine roles including Team Worker, Resource Investigator, Coordinator</a:t>
            </a:r>
          </a:p>
          <a:p>
            <a:r>
              <a:rPr lang="en-US">
                <a:solidFill>
                  <a:srgbClr val="EBEBEB"/>
                </a:solidFill>
                <a:latin typeface="Canva Sans"/>
                <a:ea typeface="Canva Sans"/>
                <a:cs typeface="Canva Sans"/>
                <a:sym typeface="Canva Sans"/>
              </a:rPr>
              <a:t>Roles help allocate responsibilities and minimise misunderstandings.</a:t>
            </a:r>
          </a:p>
          <a:p>
            <a:r>
              <a:rPr lang="en-US">
                <a:solidFill>
                  <a:srgbClr val="EBEBEB"/>
                </a:solidFill>
                <a:latin typeface="Canva Sans"/>
                <a:ea typeface="Canva Sans"/>
                <a:cs typeface="Canva Sans"/>
                <a:sym typeface="Canva Sans"/>
              </a:rPr>
              <a:t>Complementary roles ensure planning, execution, and problem-solving are covered.</a:t>
            </a:r>
          </a:p>
          <a:p>
            <a:pPr marL="0" indent="0">
              <a:buNone/>
            </a:pPr>
            <a:endParaRPr lang="en-US">
              <a:solidFill>
                <a:srgbClr val="EBEBEB"/>
              </a:solidFill>
              <a:latin typeface="Canva Sans"/>
              <a:ea typeface="Canva Sans"/>
              <a:cs typeface="Canva Sans"/>
              <a:sym typeface="Canva Sans"/>
            </a:endParaRPr>
          </a:p>
          <a:p>
            <a:endParaRPr lang="en-US">
              <a:solidFill>
                <a:srgbClr val="EBEBEB"/>
              </a:solidFill>
            </a:endParaRPr>
          </a:p>
        </p:txBody>
      </p:sp>
      <p:sp>
        <p:nvSpPr>
          <p:cNvPr id="11" name="Oval 10">
            <a:extLst>
              <a:ext uri="{FF2B5EF4-FFF2-40B4-BE49-F238E27FC236}">
                <a16:creationId xmlns:a16="http://schemas.microsoft.com/office/drawing/2014/main" id="{47C9C49D-A856-23F6-E1ED-77882ACBEA49}"/>
              </a:ext>
            </a:extLst>
          </p:cNvPr>
          <p:cNvSpPr/>
          <p:nvPr/>
        </p:nvSpPr>
        <p:spPr>
          <a:xfrm>
            <a:off x="11271738" y="5766618"/>
            <a:ext cx="770910" cy="93311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6</a:t>
            </a:r>
          </a:p>
        </p:txBody>
      </p:sp>
    </p:spTree>
    <p:extLst>
      <p:ext uri="{BB962C8B-B14F-4D97-AF65-F5344CB8AC3E}">
        <p14:creationId xmlns:p14="http://schemas.microsoft.com/office/powerpoint/2010/main" val="25536150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4B2B16-4B9E-E32E-534D-6EE6757B0245}"/>
              </a:ext>
            </a:extLst>
          </p:cNvPr>
          <p:cNvSpPr>
            <a:spLocks noGrp="1"/>
          </p:cNvSpPr>
          <p:nvPr>
            <p:ph type="title"/>
          </p:nvPr>
        </p:nvSpPr>
        <p:spPr>
          <a:xfrm>
            <a:off x="648930" y="629266"/>
            <a:ext cx="5616217" cy="1622321"/>
          </a:xfrm>
        </p:spPr>
        <p:txBody>
          <a:bodyPr>
            <a:normAutofit/>
          </a:bodyPr>
          <a:lstStyle/>
          <a:p>
            <a:pPr algn="ctr">
              <a:lnSpc>
                <a:spcPct val="90000"/>
              </a:lnSpc>
            </a:pPr>
            <a:r>
              <a:rPr lang="en-US" sz="3600" dirty="0">
                <a:solidFill>
                  <a:srgbClr val="EBEBEB"/>
                </a:solidFill>
                <a:latin typeface="Cubao"/>
                <a:ea typeface="Cubao"/>
                <a:cs typeface="Cubao"/>
                <a:sym typeface="Cubao"/>
              </a:rPr>
              <a:t>Tuckman’s Model of Team Development</a:t>
            </a:r>
            <a:br>
              <a:rPr lang="en-US" sz="3600" dirty="0">
                <a:solidFill>
                  <a:srgbClr val="EBEBEB"/>
                </a:solidFill>
                <a:latin typeface="Cubao"/>
                <a:ea typeface="Cubao"/>
                <a:cs typeface="Cubao"/>
                <a:sym typeface="Cubao"/>
              </a:rPr>
            </a:br>
            <a:endParaRPr lang="en-US" sz="3600" dirty="0">
              <a:solidFill>
                <a:srgbClr val="EBEBEB"/>
              </a:solidFill>
            </a:endParaRPr>
          </a:p>
        </p:txBody>
      </p:sp>
      <p:sp>
        <p:nvSpPr>
          <p:cNvPr id="38"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40" name="Freeform: Shape 39">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15" name="Picture 14" descr="A drawing of people walking up the stairs&#10;&#10;AI-generated content may be incorrect.">
            <a:extLst>
              <a:ext uri="{FF2B5EF4-FFF2-40B4-BE49-F238E27FC236}">
                <a16:creationId xmlns:a16="http://schemas.microsoft.com/office/drawing/2014/main" id="{E7A2545F-192E-CEA1-C201-D066C0A4015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85430" y="1956346"/>
            <a:ext cx="4358451" cy="3225253"/>
          </a:xfrm>
          <a:prstGeom prst="rect">
            <a:avLst/>
          </a:prstGeom>
          <a:effectLst/>
        </p:spPr>
      </p:pic>
      <p:sp>
        <p:nvSpPr>
          <p:cNvPr id="42" name="Rectangle 41">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7898260-5DE4-D45C-B2B9-1EB7153DAAAE}"/>
              </a:ext>
            </a:extLst>
          </p:cNvPr>
          <p:cNvSpPr>
            <a:spLocks noGrp="1"/>
          </p:cNvSpPr>
          <p:nvPr>
            <p:ph idx="1"/>
          </p:nvPr>
        </p:nvSpPr>
        <p:spPr>
          <a:xfrm>
            <a:off x="648931" y="2438400"/>
            <a:ext cx="5616216" cy="3785419"/>
          </a:xfrm>
        </p:spPr>
        <p:txBody>
          <a:bodyPr>
            <a:normAutofit/>
          </a:bodyPr>
          <a:lstStyle/>
          <a:p>
            <a:pPr>
              <a:lnSpc>
                <a:spcPct val="90000"/>
              </a:lnSpc>
            </a:pPr>
            <a:r>
              <a:rPr lang="en-US" sz="1300">
                <a:solidFill>
                  <a:srgbClr val="FFFFFF"/>
                </a:solidFill>
                <a:latin typeface="Canva Sans"/>
                <a:ea typeface="Canva Sans"/>
                <a:cs typeface="Canva Sans"/>
                <a:sym typeface="Canva Sans"/>
              </a:rPr>
              <a:t>Forming: This is the first time team members are meeting, getting acquainted with their roles, and starting to build trust.</a:t>
            </a:r>
          </a:p>
          <a:p>
            <a:pPr>
              <a:lnSpc>
                <a:spcPct val="90000"/>
              </a:lnSpc>
            </a:pPr>
            <a:endParaRPr lang="en-US" sz="1300">
              <a:solidFill>
                <a:srgbClr val="FFFFFF"/>
              </a:solidFill>
              <a:latin typeface="Canva Sans"/>
              <a:ea typeface="Canva Sans"/>
              <a:cs typeface="Canva Sans"/>
              <a:sym typeface="Canva Sans"/>
            </a:endParaRPr>
          </a:p>
          <a:p>
            <a:pPr>
              <a:lnSpc>
                <a:spcPct val="90000"/>
              </a:lnSpc>
            </a:pPr>
            <a:r>
              <a:rPr lang="en-US" sz="1300">
                <a:solidFill>
                  <a:srgbClr val="FFFFFF"/>
                </a:solidFill>
                <a:latin typeface="Canva Sans"/>
                <a:ea typeface="Canva Sans"/>
                <a:cs typeface="Canva Sans"/>
                <a:sym typeface="Canva Sans"/>
              </a:rPr>
              <a:t>Storming: Conflicts and misunderstandings arise from differing opinions, requiring empathy, active listening, and open communication (Sharma et al., 2024). </a:t>
            </a:r>
          </a:p>
          <a:p>
            <a:pPr>
              <a:lnSpc>
                <a:spcPct val="90000"/>
              </a:lnSpc>
            </a:pPr>
            <a:endParaRPr lang="en-US" sz="1300">
              <a:solidFill>
                <a:srgbClr val="FFFFFF"/>
              </a:solidFill>
              <a:latin typeface="Canva Sans"/>
              <a:ea typeface="Canva Sans"/>
              <a:cs typeface="Canva Sans"/>
              <a:sym typeface="Canva Sans"/>
            </a:endParaRPr>
          </a:p>
          <a:p>
            <a:pPr>
              <a:lnSpc>
                <a:spcPct val="90000"/>
              </a:lnSpc>
            </a:pPr>
            <a:r>
              <a:rPr lang="en-US" sz="1300">
                <a:solidFill>
                  <a:srgbClr val="FFFFFF"/>
                </a:solidFill>
                <a:latin typeface="Canva Sans"/>
                <a:ea typeface="Canva Sans"/>
                <a:cs typeface="Canva Sans"/>
                <a:sym typeface="Canva Sans"/>
              </a:rPr>
              <a:t>Norming: Trust develops, team members adapt to each other’s strengths and weaknesses, and clear norms for collaboration are established.</a:t>
            </a:r>
          </a:p>
          <a:p>
            <a:pPr>
              <a:lnSpc>
                <a:spcPct val="90000"/>
              </a:lnSpc>
            </a:pPr>
            <a:endParaRPr lang="en-US" sz="1300">
              <a:solidFill>
                <a:srgbClr val="FFFFFF"/>
              </a:solidFill>
              <a:latin typeface="Canva Sans"/>
              <a:ea typeface="Canva Sans"/>
              <a:cs typeface="Canva Sans"/>
              <a:sym typeface="Canva Sans"/>
            </a:endParaRPr>
          </a:p>
          <a:p>
            <a:pPr>
              <a:lnSpc>
                <a:spcPct val="90000"/>
              </a:lnSpc>
            </a:pPr>
            <a:r>
              <a:rPr lang="en-US" sz="1300">
                <a:solidFill>
                  <a:srgbClr val="FFFFFF"/>
                </a:solidFill>
                <a:latin typeface="Canva Sans"/>
                <a:ea typeface="Canva Sans"/>
                <a:cs typeface="Canva Sans"/>
                <a:sym typeface="Canva Sans"/>
              </a:rPr>
              <a:t>Performing: The team works cohesively and efficiently, achieving collective goals with strong interpersonal relationships.</a:t>
            </a:r>
          </a:p>
          <a:p>
            <a:pPr>
              <a:lnSpc>
                <a:spcPct val="90000"/>
              </a:lnSpc>
            </a:pPr>
            <a:endParaRPr lang="en-US" sz="1300">
              <a:solidFill>
                <a:srgbClr val="FFFFFF"/>
              </a:solidFill>
              <a:latin typeface="Canva Sans"/>
              <a:ea typeface="Canva Sans"/>
              <a:cs typeface="Canva Sans"/>
              <a:sym typeface="Canva Sans"/>
            </a:endParaRPr>
          </a:p>
          <a:p>
            <a:pPr>
              <a:lnSpc>
                <a:spcPct val="90000"/>
              </a:lnSpc>
            </a:pPr>
            <a:r>
              <a:rPr lang="en-US" sz="1300">
                <a:solidFill>
                  <a:srgbClr val="FFFFFF"/>
                </a:solidFill>
                <a:latin typeface="Canva Sans"/>
                <a:ea typeface="Canva Sans"/>
                <a:cs typeface="Canva Sans"/>
                <a:sym typeface="Canva Sans"/>
              </a:rPr>
              <a:t>Adjourning: The team completes its tasks, disbands, and reflects on accomplishments and relationships formed.</a:t>
            </a:r>
          </a:p>
          <a:p>
            <a:pPr>
              <a:lnSpc>
                <a:spcPct val="90000"/>
              </a:lnSpc>
            </a:pPr>
            <a:endParaRPr lang="en-US" sz="1300">
              <a:solidFill>
                <a:srgbClr val="FFFFFF"/>
              </a:solidFill>
            </a:endParaRPr>
          </a:p>
        </p:txBody>
      </p:sp>
      <p:sp>
        <p:nvSpPr>
          <p:cNvPr id="21" name="Oval 20">
            <a:extLst>
              <a:ext uri="{FF2B5EF4-FFF2-40B4-BE49-F238E27FC236}">
                <a16:creationId xmlns:a16="http://schemas.microsoft.com/office/drawing/2014/main" id="{24229F36-151B-0560-4B78-0468ADAFD038}"/>
              </a:ext>
            </a:extLst>
          </p:cNvPr>
          <p:cNvSpPr/>
          <p:nvPr/>
        </p:nvSpPr>
        <p:spPr>
          <a:xfrm>
            <a:off x="11085869" y="5766619"/>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7</a:t>
            </a:r>
          </a:p>
        </p:txBody>
      </p:sp>
    </p:spTree>
    <p:extLst>
      <p:ext uri="{BB962C8B-B14F-4D97-AF65-F5344CB8AC3E}">
        <p14:creationId xmlns:p14="http://schemas.microsoft.com/office/powerpoint/2010/main" val="349900846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8609C-C207-ED85-D725-EB2EF830E4FC}"/>
              </a:ext>
            </a:extLst>
          </p:cNvPr>
          <p:cNvSpPr>
            <a:spLocks noGrp="1"/>
          </p:cNvSpPr>
          <p:nvPr>
            <p:ph type="title"/>
          </p:nvPr>
        </p:nvSpPr>
        <p:spPr>
          <a:xfrm>
            <a:off x="732884" y="-419099"/>
            <a:ext cx="3108626" cy="4572000"/>
          </a:xfrm>
        </p:spPr>
        <p:txBody>
          <a:bodyPr anchor="ctr">
            <a:normAutofit/>
          </a:bodyPr>
          <a:lstStyle/>
          <a:p>
            <a:pPr algn="ctr"/>
            <a:r>
              <a:rPr lang="en-US" sz="3200" dirty="0">
                <a:solidFill>
                  <a:srgbClr val="F2F2F2"/>
                </a:solidFill>
                <a:latin typeface="Cubao"/>
                <a:ea typeface="Cubao"/>
                <a:cs typeface="Cubao"/>
                <a:sym typeface="Cubao"/>
              </a:rPr>
              <a:t>Berlo’s SMCR Communication Model</a:t>
            </a:r>
            <a:br>
              <a:rPr lang="en-US" sz="3200" dirty="0">
                <a:solidFill>
                  <a:srgbClr val="F2F2F2"/>
                </a:solidFill>
                <a:latin typeface="Cubao"/>
                <a:ea typeface="Cubao"/>
                <a:cs typeface="Cubao"/>
                <a:sym typeface="Cubao"/>
              </a:rPr>
            </a:br>
            <a:endParaRPr lang="en-US" sz="3200" dirty="0">
              <a:solidFill>
                <a:srgbClr val="F2F2F2"/>
              </a:solidFill>
            </a:endParaRP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3BA0B1CF-1CCB-0713-FD14-FB14F102E482}"/>
              </a:ext>
            </a:extLst>
          </p:cNvPr>
          <p:cNvGraphicFramePr>
            <a:graphicFrameLocks noGrp="1"/>
          </p:cNvGraphicFramePr>
          <p:nvPr>
            <p:ph idx="1"/>
            <p:extLst>
              <p:ext uri="{D42A27DB-BD31-4B8C-83A1-F6EECF244321}">
                <p14:modId xmlns:p14="http://schemas.microsoft.com/office/powerpoint/2010/main" val="2724249623"/>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Freeform 25">
            <a:extLst>
              <a:ext uri="{FF2B5EF4-FFF2-40B4-BE49-F238E27FC236}">
                <a16:creationId xmlns:a16="http://schemas.microsoft.com/office/drawing/2014/main" id="{54302A4D-9693-4B63-E9F1-26C71AF4341B}"/>
              </a:ext>
            </a:extLst>
          </p:cNvPr>
          <p:cNvSpPr/>
          <p:nvPr/>
        </p:nvSpPr>
        <p:spPr>
          <a:xfrm>
            <a:off x="153437" y="3118192"/>
            <a:ext cx="3948110" cy="2021094"/>
          </a:xfrm>
          <a:custGeom>
            <a:avLst/>
            <a:gdLst/>
            <a:ahLst/>
            <a:cxnLst/>
            <a:rect l="l" t="t" r="r" b="b"/>
            <a:pathLst>
              <a:path w="4532790" h="2498701">
                <a:moveTo>
                  <a:pt x="0" y="0"/>
                </a:moveTo>
                <a:lnTo>
                  <a:pt x="4532791" y="0"/>
                </a:lnTo>
                <a:lnTo>
                  <a:pt x="4532791" y="2498701"/>
                </a:lnTo>
                <a:lnTo>
                  <a:pt x="0" y="2498701"/>
                </a:lnTo>
                <a:lnTo>
                  <a:pt x="0" y="0"/>
                </a:lnTo>
                <a:close/>
              </a:path>
            </a:pathLst>
          </a:custGeom>
          <a:blipFill>
            <a:blip r:embed="rId7"/>
            <a:stretch>
              <a:fillRect/>
            </a:stretch>
          </a:blipFill>
        </p:spPr>
        <p:txBody>
          <a:bodyPr/>
          <a:lstStyle/>
          <a:p>
            <a:endParaRPr lang="en-US"/>
          </a:p>
        </p:txBody>
      </p:sp>
      <p:sp>
        <p:nvSpPr>
          <p:cNvPr id="8" name="Oval 7">
            <a:extLst>
              <a:ext uri="{FF2B5EF4-FFF2-40B4-BE49-F238E27FC236}">
                <a16:creationId xmlns:a16="http://schemas.microsoft.com/office/drawing/2014/main" id="{4067888B-B215-4376-6D0C-1F2130D82253}"/>
              </a:ext>
            </a:extLst>
          </p:cNvPr>
          <p:cNvSpPr/>
          <p:nvPr/>
        </p:nvSpPr>
        <p:spPr>
          <a:xfrm>
            <a:off x="11087100" y="5867400"/>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8</a:t>
            </a:r>
          </a:p>
        </p:txBody>
      </p:sp>
    </p:spTree>
    <p:extLst>
      <p:ext uri="{BB962C8B-B14F-4D97-AF65-F5344CB8AC3E}">
        <p14:creationId xmlns:p14="http://schemas.microsoft.com/office/powerpoint/2010/main" val="161008716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22525-4B68-5B48-19B1-B4C9A2E141DD}"/>
              </a:ext>
            </a:extLst>
          </p:cNvPr>
          <p:cNvSpPr>
            <a:spLocks noGrp="1"/>
          </p:cNvSpPr>
          <p:nvPr>
            <p:ph type="title"/>
          </p:nvPr>
        </p:nvSpPr>
        <p:spPr>
          <a:xfrm>
            <a:off x="648931" y="629266"/>
            <a:ext cx="4166510" cy="1622321"/>
          </a:xfrm>
        </p:spPr>
        <p:txBody>
          <a:bodyPr>
            <a:normAutofit/>
          </a:bodyPr>
          <a:lstStyle/>
          <a:p>
            <a:pPr>
              <a:lnSpc>
                <a:spcPct val="90000"/>
              </a:lnSpc>
            </a:pPr>
            <a:r>
              <a:rPr lang="en-US" sz="3600">
                <a:solidFill>
                  <a:srgbClr val="EBEBEB"/>
                </a:solidFill>
                <a:latin typeface="Cubao"/>
                <a:ea typeface="Cubao"/>
                <a:cs typeface="Cubao"/>
                <a:sym typeface="Cubao"/>
              </a:rPr>
              <a:t>Practical Examples of Relationship-Building</a:t>
            </a:r>
            <a:br>
              <a:rPr lang="en-US" sz="3600">
                <a:solidFill>
                  <a:srgbClr val="EBEBEB"/>
                </a:solidFill>
                <a:latin typeface="Cubao"/>
                <a:ea typeface="Cubao"/>
                <a:cs typeface="Cubao"/>
                <a:sym typeface="Cubao"/>
              </a:rPr>
            </a:br>
            <a:endParaRPr lang="en-US" sz="3600">
              <a:solidFill>
                <a:srgbClr val="EBEBEB"/>
              </a:solidFill>
            </a:endParaRPr>
          </a:p>
        </p:txBody>
      </p:sp>
      <p:sp>
        <p:nvSpPr>
          <p:cNvPr id="1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5" name="Picture 4" descr="A group of people standing on a blackboard&#10;&#10;AI-generated content may be incorrect.">
            <a:extLst>
              <a:ext uri="{FF2B5EF4-FFF2-40B4-BE49-F238E27FC236}">
                <a16:creationId xmlns:a16="http://schemas.microsoft.com/office/drawing/2014/main" id="{D5F32734-A802-2C07-8C65-B1CD9D87E90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3992" y="1998403"/>
            <a:ext cx="5449889" cy="2861191"/>
          </a:xfrm>
          <a:prstGeom prst="rect">
            <a:avLst/>
          </a:prstGeom>
          <a:effectLst/>
        </p:spPr>
      </p:pic>
      <p:sp>
        <p:nvSpPr>
          <p:cNvPr id="16" name="Rectangle 15">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C55AC67-0C42-009E-461E-436A348BEA17}"/>
              </a:ext>
            </a:extLst>
          </p:cNvPr>
          <p:cNvSpPr>
            <a:spLocks noGrp="1"/>
          </p:cNvSpPr>
          <p:nvPr>
            <p:ph idx="1"/>
          </p:nvPr>
        </p:nvSpPr>
        <p:spPr>
          <a:xfrm>
            <a:off x="648931" y="2438400"/>
            <a:ext cx="4166509" cy="3785419"/>
          </a:xfrm>
        </p:spPr>
        <p:txBody>
          <a:bodyPr>
            <a:normAutofit/>
          </a:bodyPr>
          <a:lstStyle/>
          <a:p>
            <a:pPr marL="347472" indent="-347472" algn="l" rtl="0" eaLnBrk="1" latinLnBrk="0" hangingPunct="1">
              <a:spcBef>
                <a:spcPts val="1000"/>
              </a:spcBef>
              <a:buFont typeface="Arial" panose="020B0604020202020204" pitchFamily="34" charset="0"/>
              <a:buChar char="•"/>
            </a:pPr>
            <a:r>
              <a:rPr lang="en-GB" sz="2000" dirty="0">
                <a:solidFill>
                  <a:srgbClr val="EBEBEB"/>
                </a:solidFill>
                <a:effectLst/>
                <a:latin typeface="Canva Sans" panose="020B0503030501040103" pitchFamily="34" charset="0"/>
              </a:rPr>
              <a:t>Team Worker role: assisting colleagues and inspiring the team.</a:t>
            </a:r>
          </a:p>
          <a:p>
            <a:pPr marL="347472" indent="-347472" algn="l" rtl="0" eaLnBrk="1" latinLnBrk="0" hangingPunct="1">
              <a:spcBef>
                <a:spcPts val="1000"/>
              </a:spcBef>
              <a:buFont typeface="Arial" panose="020B0604020202020204" pitchFamily="34" charset="0"/>
              <a:buChar char="•"/>
            </a:pPr>
            <a:r>
              <a:rPr lang="en-GB" sz="2000" dirty="0">
                <a:solidFill>
                  <a:srgbClr val="EBEBEB"/>
                </a:solidFill>
                <a:effectLst/>
                <a:latin typeface="Canva Sans" panose="020B0503030501040103" pitchFamily="34" charset="0"/>
              </a:rPr>
              <a:t>Resource Investigator role: bringing in ideas to encourage collaboration.</a:t>
            </a:r>
          </a:p>
          <a:p>
            <a:pPr marL="347472" indent="-347472" algn="l" rtl="0" eaLnBrk="1" latinLnBrk="0" hangingPunct="1">
              <a:spcBef>
                <a:spcPts val="1000"/>
              </a:spcBef>
              <a:buFont typeface="Arial" panose="020B0604020202020204" pitchFamily="34" charset="0"/>
              <a:buChar char="•"/>
            </a:pPr>
            <a:r>
              <a:rPr lang="en-GB" sz="2000" dirty="0">
                <a:solidFill>
                  <a:srgbClr val="EBEBEB"/>
                </a:solidFill>
                <a:effectLst/>
                <a:latin typeface="Canva Sans" panose="020B0503030501040103" pitchFamily="34" charset="0"/>
              </a:rPr>
              <a:t>Utilising Tuckman and Berlo models to manage conflicts and enhance communication.</a:t>
            </a:r>
            <a:endParaRPr lang="en-US" dirty="0">
              <a:solidFill>
                <a:srgbClr val="EBEBEB"/>
              </a:solidFill>
            </a:endParaRPr>
          </a:p>
        </p:txBody>
      </p:sp>
      <p:sp>
        <p:nvSpPr>
          <p:cNvPr id="6" name="Oval 5">
            <a:extLst>
              <a:ext uri="{FF2B5EF4-FFF2-40B4-BE49-F238E27FC236}">
                <a16:creationId xmlns:a16="http://schemas.microsoft.com/office/drawing/2014/main" id="{B1586BC1-2913-64A1-D376-C5FA13F0CEB1}"/>
              </a:ext>
            </a:extLst>
          </p:cNvPr>
          <p:cNvSpPr/>
          <p:nvPr/>
        </p:nvSpPr>
        <p:spPr>
          <a:xfrm>
            <a:off x="11085869" y="5714997"/>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9</a:t>
            </a:r>
          </a:p>
        </p:txBody>
      </p:sp>
    </p:spTree>
    <p:extLst>
      <p:ext uri="{BB962C8B-B14F-4D97-AF65-F5344CB8AC3E}">
        <p14:creationId xmlns:p14="http://schemas.microsoft.com/office/powerpoint/2010/main" val="10132372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56128-FE44-D7AA-A537-33DE693AF4AF}"/>
              </a:ext>
            </a:extLst>
          </p:cNvPr>
          <p:cNvSpPr>
            <a:spLocks noGrp="1"/>
          </p:cNvSpPr>
          <p:nvPr>
            <p:ph type="title"/>
          </p:nvPr>
        </p:nvSpPr>
        <p:spPr>
          <a:xfrm>
            <a:off x="648931" y="629266"/>
            <a:ext cx="4166510" cy="1622321"/>
          </a:xfrm>
        </p:spPr>
        <p:txBody>
          <a:bodyPr>
            <a:normAutofit/>
          </a:bodyPr>
          <a:lstStyle/>
          <a:p>
            <a:pPr>
              <a:lnSpc>
                <a:spcPct val="90000"/>
              </a:lnSpc>
            </a:pPr>
            <a:r>
              <a:rPr lang="en-US" sz="3300">
                <a:solidFill>
                  <a:srgbClr val="EBEBEB"/>
                </a:solidFill>
                <a:latin typeface="Cubao"/>
                <a:ea typeface="Cubao"/>
                <a:cs typeface="Cubao"/>
                <a:sym typeface="Cubao"/>
              </a:rPr>
              <a:t>Strategies for Building Effective Relationships</a:t>
            </a:r>
            <a:br>
              <a:rPr lang="en-US" sz="3300">
                <a:solidFill>
                  <a:srgbClr val="EBEBEB"/>
                </a:solidFill>
                <a:latin typeface="Cubao"/>
                <a:ea typeface="Cubao"/>
                <a:cs typeface="Cubao"/>
                <a:sym typeface="Cubao"/>
              </a:rPr>
            </a:br>
            <a:endParaRPr lang="en-US" sz="3300">
              <a:solidFill>
                <a:srgbClr val="EBEBEB"/>
              </a:solidFill>
            </a:endParaRPr>
          </a:p>
        </p:txBody>
      </p:sp>
      <p:sp>
        <p:nvSpPr>
          <p:cNvPr id="46"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8" name="Freeform: Shape 47">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5" name="Picture 4" descr="A graphic of a group of people&#10;&#10;AI-generated content may be incorrect.">
            <a:extLst>
              <a:ext uri="{FF2B5EF4-FFF2-40B4-BE49-F238E27FC236}">
                <a16:creationId xmlns:a16="http://schemas.microsoft.com/office/drawing/2014/main" id="{F1B1BA19-F16E-4EB9-3A4F-179BE63217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14757" y="647698"/>
            <a:ext cx="4408359" cy="5562601"/>
          </a:xfrm>
          <a:prstGeom prst="rect">
            <a:avLst/>
          </a:prstGeom>
          <a:effectLst/>
        </p:spPr>
      </p:pic>
      <p:sp>
        <p:nvSpPr>
          <p:cNvPr id="50" name="Rectangle 49">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8D1F69F0-75C3-5081-2773-700C7D27D16E}"/>
              </a:ext>
            </a:extLst>
          </p:cNvPr>
          <p:cNvSpPr>
            <a:spLocks noGrp="1"/>
          </p:cNvSpPr>
          <p:nvPr>
            <p:ph idx="1"/>
          </p:nvPr>
        </p:nvSpPr>
        <p:spPr>
          <a:xfrm>
            <a:off x="648931" y="2438400"/>
            <a:ext cx="4166509" cy="3785419"/>
          </a:xfrm>
        </p:spPr>
        <p:txBody>
          <a:bodyPr>
            <a:normAutofit/>
          </a:bodyPr>
          <a:lstStyle/>
          <a:p>
            <a:pPr marL="591362" lvl="1" indent="-342900">
              <a:lnSpc>
                <a:spcPct val="90000"/>
              </a:lnSpc>
              <a:buFont typeface="Arial" panose="020B0604020202020204" pitchFamily="34" charset="0"/>
              <a:buChar char="•"/>
            </a:pPr>
            <a:r>
              <a:rPr lang="en-US" spc="161">
                <a:solidFill>
                  <a:srgbClr val="EBEBEB"/>
                </a:solidFill>
                <a:latin typeface="Canva Sans"/>
                <a:ea typeface="Canva Sans"/>
                <a:cs typeface="Canva Sans"/>
                <a:sym typeface="Canva Sans"/>
              </a:rPr>
              <a:t>Recognise individual strengths to make members feel valued.</a:t>
            </a:r>
          </a:p>
          <a:p>
            <a:pPr marL="496924" lvl="1" indent="-248462">
              <a:lnSpc>
                <a:spcPct val="90000"/>
              </a:lnSpc>
              <a:buFont typeface="Arial"/>
              <a:buChar char="•"/>
            </a:pPr>
            <a:endParaRPr lang="en-US" spc="161">
              <a:solidFill>
                <a:srgbClr val="EBEBEB"/>
              </a:solidFill>
              <a:latin typeface="Canva Sans"/>
              <a:ea typeface="Canva Sans"/>
              <a:cs typeface="Canva Sans"/>
              <a:sym typeface="Canva Sans"/>
            </a:endParaRPr>
          </a:p>
          <a:p>
            <a:pPr marL="496924" lvl="1" indent="-248462">
              <a:lnSpc>
                <a:spcPct val="90000"/>
              </a:lnSpc>
              <a:buFont typeface="Arial"/>
              <a:buChar char="•"/>
            </a:pPr>
            <a:r>
              <a:rPr lang="en-US" spc="161">
                <a:solidFill>
                  <a:srgbClr val="EBEBEB"/>
                </a:solidFill>
                <a:latin typeface="Canva Sans"/>
                <a:ea typeface="Canva Sans"/>
                <a:cs typeface="Canva Sans"/>
                <a:sym typeface="Canva Sans"/>
              </a:rPr>
              <a:t>Use open and honest communication to avoid misunderstandings.</a:t>
            </a:r>
          </a:p>
          <a:p>
            <a:pPr marL="496924" lvl="1" indent="-248462">
              <a:lnSpc>
                <a:spcPct val="90000"/>
              </a:lnSpc>
              <a:buFont typeface="Arial"/>
              <a:buChar char="•"/>
            </a:pPr>
            <a:endParaRPr lang="en-US" spc="161">
              <a:solidFill>
                <a:srgbClr val="EBEBEB"/>
              </a:solidFill>
              <a:latin typeface="Canva Sans"/>
              <a:ea typeface="Canva Sans"/>
              <a:cs typeface="Canva Sans"/>
              <a:sym typeface="Canva Sans"/>
            </a:endParaRPr>
          </a:p>
          <a:p>
            <a:pPr marL="342900" indent="-342900">
              <a:lnSpc>
                <a:spcPct val="90000"/>
              </a:lnSpc>
              <a:spcBef>
                <a:spcPct val="0"/>
              </a:spcBef>
              <a:buFont typeface="Arial" panose="020B0604020202020204" pitchFamily="34" charset="0"/>
              <a:buChar char="•"/>
            </a:pPr>
            <a:r>
              <a:rPr lang="en-US" spc="161">
                <a:solidFill>
                  <a:srgbClr val="EBEBEB"/>
                </a:solidFill>
                <a:latin typeface="Canva Sans"/>
                <a:ea typeface="Canva Sans"/>
                <a:cs typeface="Canva Sans"/>
                <a:sym typeface="Canva Sans"/>
              </a:rPr>
              <a:t>Resolve conflicts constructively and provide recognition and feedback (Meyers et al., 2023</a:t>
            </a:r>
            <a:endParaRPr lang="en-US">
              <a:solidFill>
                <a:srgbClr val="EBEBEB"/>
              </a:solidFill>
            </a:endParaRPr>
          </a:p>
        </p:txBody>
      </p:sp>
      <p:sp>
        <p:nvSpPr>
          <p:cNvPr id="7" name="Oval 6">
            <a:extLst>
              <a:ext uri="{FF2B5EF4-FFF2-40B4-BE49-F238E27FC236}">
                <a16:creationId xmlns:a16="http://schemas.microsoft.com/office/drawing/2014/main" id="{AAFCD0FD-3171-D4E1-7FD7-CFA094ED2FCA}"/>
              </a:ext>
            </a:extLst>
          </p:cNvPr>
          <p:cNvSpPr/>
          <p:nvPr/>
        </p:nvSpPr>
        <p:spPr>
          <a:xfrm>
            <a:off x="10990405" y="5802189"/>
            <a:ext cx="848979" cy="81621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10</a:t>
            </a:r>
          </a:p>
        </p:txBody>
      </p:sp>
    </p:spTree>
    <p:extLst>
      <p:ext uri="{BB962C8B-B14F-4D97-AF65-F5344CB8AC3E}">
        <p14:creationId xmlns:p14="http://schemas.microsoft.com/office/powerpoint/2010/main" val="22263967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46334-63C6-3CA8-5463-E72BF1C46979}"/>
              </a:ext>
            </a:extLst>
          </p:cNvPr>
          <p:cNvSpPr>
            <a:spLocks noGrp="1"/>
          </p:cNvSpPr>
          <p:nvPr>
            <p:ph type="title"/>
          </p:nvPr>
        </p:nvSpPr>
        <p:spPr>
          <a:xfrm>
            <a:off x="648931" y="629266"/>
            <a:ext cx="4166510" cy="1622321"/>
          </a:xfrm>
        </p:spPr>
        <p:txBody>
          <a:bodyPr>
            <a:normAutofit/>
          </a:bodyPr>
          <a:lstStyle/>
          <a:p>
            <a:r>
              <a:rPr lang="en-US">
                <a:solidFill>
                  <a:srgbClr val="EBEBEB"/>
                </a:solidFill>
                <a:latin typeface="Cubao"/>
                <a:ea typeface="Cubao"/>
                <a:cs typeface="Cubao"/>
                <a:sym typeface="Cubao"/>
              </a:rPr>
              <a:t>Conclusion</a:t>
            </a:r>
            <a:br>
              <a:rPr lang="en-US">
                <a:solidFill>
                  <a:srgbClr val="EBEBEB"/>
                </a:solidFill>
                <a:latin typeface="Cubao"/>
                <a:ea typeface="Cubao"/>
                <a:cs typeface="Cubao"/>
                <a:sym typeface="Cubao"/>
              </a:rPr>
            </a:br>
            <a:endParaRPr lang="en-US">
              <a:solidFill>
                <a:srgbClr val="EBEBEB"/>
              </a:solidFill>
            </a:endParaRPr>
          </a:p>
        </p:txBody>
      </p:sp>
      <p:sp>
        <p:nvSpPr>
          <p:cNvPr id="1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5" name="Freeform: Shape 1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5" name="Picture 4" descr="A group of people holding hands&#10;&#10;AI-generated content may be incorrect.">
            <a:extLst>
              <a:ext uri="{FF2B5EF4-FFF2-40B4-BE49-F238E27FC236}">
                <a16:creationId xmlns:a16="http://schemas.microsoft.com/office/drawing/2014/main" id="{F7D39FAF-0F8F-E575-53DF-2D88E930504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3992" y="1385290"/>
            <a:ext cx="5449889" cy="4087416"/>
          </a:xfrm>
          <a:prstGeom prst="rect">
            <a:avLst/>
          </a:prstGeom>
          <a:effectLst/>
        </p:spPr>
      </p:pic>
      <p:sp>
        <p:nvSpPr>
          <p:cNvPr id="17" name="Rectangle 1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6167426-37C9-5ED1-AFB9-1BA9FCE31B5D}"/>
              </a:ext>
            </a:extLst>
          </p:cNvPr>
          <p:cNvSpPr>
            <a:spLocks noGrp="1"/>
          </p:cNvSpPr>
          <p:nvPr>
            <p:ph idx="1"/>
          </p:nvPr>
        </p:nvSpPr>
        <p:spPr>
          <a:xfrm>
            <a:off x="648931" y="2438400"/>
            <a:ext cx="4166509" cy="3785419"/>
          </a:xfrm>
        </p:spPr>
        <p:txBody>
          <a:bodyPr>
            <a:normAutofit/>
          </a:bodyPr>
          <a:lstStyle/>
          <a:p>
            <a:pPr marL="248462" lvl="1" indent="0">
              <a:buNone/>
            </a:pPr>
            <a:r>
              <a:rPr lang="en-US" spc="161" dirty="0">
                <a:solidFill>
                  <a:srgbClr val="EBEBEB"/>
                </a:solidFill>
                <a:latin typeface="Canva Sans"/>
                <a:ea typeface="Canva Sans"/>
                <a:cs typeface="Canva Sans"/>
                <a:sym typeface="Canva Sans"/>
              </a:rPr>
              <a:t>Effective relationships are essential for team performance and cohesion.</a:t>
            </a:r>
          </a:p>
          <a:p>
            <a:pPr marL="248462" lvl="1" indent="0">
              <a:buNone/>
            </a:pPr>
            <a:endParaRPr lang="en-US" spc="161" dirty="0">
              <a:solidFill>
                <a:srgbClr val="EBEBEB"/>
              </a:solidFill>
              <a:latin typeface="Canva Sans"/>
              <a:ea typeface="Canva Sans"/>
              <a:cs typeface="Canva Sans"/>
              <a:sym typeface="Canva Sans"/>
            </a:endParaRPr>
          </a:p>
          <a:p>
            <a:pPr marL="248462" lvl="1" indent="0">
              <a:buNone/>
            </a:pPr>
            <a:r>
              <a:rPr lang="en-US" spc="161" dirty="0">
                <a:solidFill>
                  <a:srgbClr val="EBEBEB"/>
                </a:solidFill>
                <a:latin typeface="Canva Sans"/>
                <a:ea typeface="Canva Sans"/>
                <a:cs typeface="Canva Sans"/>
                <a:sym typeface="Canva Sans"/>
              </a:rPr>
              <a:t>Applying group dynamics, roles, development stages, and communication methods guarantees team success.</a:t>
            </a:r>
          </a:p>
        </p:txBody>
      </p:sp>
      <p:sp>
        <p:nvSpPr>
          <p:cNvPr id="6" name="TextBox 5">
            <a:extLst>
              <a:ext uri="{FF2B5EF4-FFF2-40B4-BE49-F238E27FC236}">
                <a16:creationId xmlns:a16="http://schemas.microsoft.com/office/drawing/2014/main" id="{E882D36E-EC01-A441-4F9F-BAD75CE5EAD3}"/>
              </a:ext>
            </a:extLst>
          </p:cNvPr>
          <p:cNvSpPr txBox="1"/>
          <p:nvPr/>
        </p:nvSpPr>
        <p:spPr>
          <a:xfrm>
            <a:off x="8693421" y="5272651"/>
            <a:ext cx="285046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nobaproject.com/textbooks/lillie-mccatty-new-textbook/modules/the-psychology-of-group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
        <p:nvSpPr>
          <p:cNvPr id="7" name="Oval 6">
            <a:extLst>
              <a:ext uri="{FF2B5EF4-FFF2-40B4-BE49-F238E27FC236}">
                <a16:creationId xmlns:a16="http://schemas.microsoft.com/office/drawing/2014/main" id="{27970BF7-E6F3-9036-5F90-B9861EF9F7AA}"/>
              </a:ext>
            </a:extLst>
          </p:cNvPr>
          <p:cNvSpPr/>
          <p:nvPr/>
        </p:nvSpPr>
        <p:spPr>
          <a:xfrm>
            <a:off x="11128248" y="5766619"/>
            <a:ext cx="802442" cy="77485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11</a:t>
            </a:r>
          </a:p>
        </p:txBody>
      </p:sp>
    </p:spTree>
    <p:extLst>
      <p:ext uri="{BB962C8B-B14F-4D97-AF65-F5344CB8AC3E}">
        <p14:creationId xmlns:p14="http://schemas.microsoft.com/office/powerpoint/2010/main" val="38695707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sp>
        <p:nvSpPr>
          <p:cNvPr id="2" name="Title 1">
            <a:extLst>
              <a:ext uri="{FF2B5EF4-FFF2-40B4-BE49-F238E27FC236}">
                <a16:creationId xmlns:a16="http://schemas.microsoft.com/office/drawing/2014/main" id="{3B50766D-8659-3D18-32D2-DE5FCE4AD867}"/>
              </a:ext>
            </a:extLst>
          </p:cNvPr>
          <p:cNvSpPr>
            <a:spLocks noGrp="1"/>
          </p:cNvSpPr>
          <p:nvPr>
            <p:ph type="title"/>
          </p:nvPr>
        </p:nvSpPr>
        <p:spPr>
          <a:xfrm>
            <a:off x="1103312" y="452718"/>
            <a:ext cx="8947522" cy="1400530"/>
          </a:xfrm>
        </p:spPr>
        <p:txBody>
          <a:bodyPr anchor="ctr">
            <a:normAutofit/>
          </a:bodyPr>
          <a:lstStyle/>
          <a:p>
            <a:r>
              <a:rPr lang="en-US">
                <a:solidFill>
                  <a:srgbClr val="FFFFFF"/>
                </a:solidFill>
                <a:latin typeface="Cubao"/>
                <a:ea typeface="Cubao"/>
                <a:cs typeface="Cubao"/>
                <a:sym typeface="Cubao"/>
              </a:rPr>
              <a:t>References</a:t>
            </a:r>
            <a:br>
              <a:rPr lang="en-US">
                <a:solidFill>
                  <a:srgbClr val="FFFFFF"/>
                </a:solidFill>
                <a:latin typeface="Cubao"/>
                <a:ea typeface="Cubao"/>
                <a:cs typeface="Cubao"/>
                <a:sym typeface="Cubao"/>
              </a:rPr>
            </a:br>
            <a:endParaRPr lang="en-US">
              <a:solidFill>
                <a:srgbClr val="FFFFFF"/>
              </a:solidFill>
            </a:endParaRPr>
          </a:p>
        </p:txBody>
      </p:sp>
      <p:sp>
        <p:nvSpPr>
          <p:cNvPr id="3" name="Content Placeholder 2">
            <a:extLst>
              <a:ext uri="{FF2B5EF4-FFF2-40B4-BE49-F238E27FC236}">
                <a16:creationId xmlns:a16="http://schemas.microsoft.com/office/drawing/2014/main" id="{0B3A98D3-CABA-979A-AD54-B484D1E81573}"/>
              </a:ext>
            </a:extLst>
          </p:cNvPr>
          <p:cNvSpPr>
            <a:spLocks noGrp="1"/>
          </p:cNvSpPr>
          <p:nvPr>
            <p:ph idx="1"/>
          </p:nvPr>
        </p:nvSpPr>
        <p:spPr>
          <a:xfrm>
            <a:off x="1103312" y="2763520"/>
            <a:ext cx="8946541" cy="3484879"/>
          </a:xfrm>
        </p:spPr>
        <p:txBody>
          <a:bodyPr>
            <a:normAutofit/>
          </a:bodyPr>
          <a:lstStyle/>
          <a:p>
            <a:pPr marL="496924" lvl="1" indent="-248462">
              <a:lnSpc>
                <a:spcPct val="90000"/>
              </a:lnSpc>
              <a:buFont typeface="Arial"/>
              <a:buChar char="•"/>
            </a:pPr>
            <a:r>
              <a:rPr lang="en-US" sz="1000" dirty="0"/>
              <a:t> </a:t>
            </a:r>
            <a:r>
              <a:rPr lang="en-US" sz="1000" spc="161" dirty="0">
                <a:latin typeface="Canva Sans"/>
                <a:ea typeface="Canva Sans"/>
                <a:cs typeface="Canva Sans"/>
                <a:sym typeface="Canva Sans"/>
              </a:rPr>
              <a:t>Abson, E., Schofield, P. and Kennell, J., 2024. Making shared leadership work: The importance of trust in project-based </a:t>
            </a:r>
            <a:r>
              <a:rPr lang="en-US" sz="1000" spc="161" dirty="0" err="1">
                <a:latin typeface="Canva Sans"/>
                <a:ea typeface="Canva Sans"/>
                <a:cs typeface="Canva Sans"/>
                <a:sym typeface="Canva Sans"/>
              </a:rPr>
              <a:t>organisations</a:t>
            </a:r>
            <a:r>
              <a:rPr lang="en-US" sz="1000" spc="161" dirty="0">
                <a:latin typeface="Canva Sans"/>
                <a:ea typeface="Canva Sans"/>
                <a:cs typeface="Canva Sans"/>
                <a:sym typeface="Canva Sans"/>
              </a:rPr>
              <a:t>. International Journal of Project Management, 42(2), p.102575.</a:t>
            </a:r>
          </a:p>
          <a:p>
            <a:pPr marL="496924" lvl="1" indent="-248462">
              <a:lnSpc>
                <a:spcPct val="90000"/>
              </a:lnSpc>
              <a:buFont typeface="Arial"/>
              <a:buChar char="•"/>
            </a:pPr>
            <a:r>
              <a:rPr lang="en-US" sz="1000" spc="161" dirty="0">
                <a:latin typeface="Canva Sans"/>
                <a:ea typeface="Canva Sans"/>
                <a:cs typeface="Canva Sans"/>
                <a:sym typeface="Canva Sans"/>
              </a:rPr>
              <a:t>Belbin, R.M., 2010. Management teams. Routledge.</a:t>
            </a:r>
          </a:p>
          <a:p>
            <a:pPr marL="496924" lvl="1" indent="-248462">
              <a:lnSpc>
                <a:spcPct val="90000"/>
              </a:lnSpc>
              <a:buFont typeface="Arial"/>
              <a:buChar char="•"/>
            </a:pPr>
            <a:r>
              <a:rPr lang="en-US" sz="1000" spc="161" dirty="0">
                <a:latin typeface="Canva Sans"/>
                <a:ea typeface="Canva Sans"/>
                <a:cs typeface="Canva Sans"/>
                <a:sym typeface="Canva Sans"/>
              </a:rPr>
              <a:t>Berlo, D.K., 1960. The process of communication: An introduction to theory and practice. Holt, Rinehart and </a:t>
            </a:r>
            <a:r>
              <a:rPr lang="en-US" sz="1000" spc="161" dirty="0" err="1">
                <a:latin typeface="Canva Sans"/>
                <a:ea typeface="Canva Sans"/>
                <a:cs typeface="Canva Sans"/>
                <a:sym typeface="Canva Sans"/>
              </a:rPr>
              <a:t>Wiston</a:t>
            </a:r>
            <a:r>
              <a:rPr lang="en-US" sz="1000" spc="161" dirty="0">
                <a:latin typeface="Canva Sans"/>
                <a:ea typeface="Canva Sans"/>
                <a:cs typeface="Canva Sans"/>
                <a:sym typeface="Canva Sans"/>
              </a:rPr>
              <a:t>.</a:t>
            </a:r>
          </a:p>
          <a:p>
            <a:pPr marL="496924" lvl="1" indent="-248462">
              <a:lnSpc>
                <a:spcPct val="90000"/>
              </a:lnSpc>
              <a:buFont typeface="Arial"/>
              <a:buChar char="•"/>
            </a:pPr>
            <a:r>
              <a:rPr lang="en-US" sz="1000" spc="161" dirty="0">
                <a:latin typeface="Canva Sans"/>
                <a:ea typeface="Canva Sans"/>
                <a:cs typeface="Canva Sans"/>
                <a:sym typeface="Canva Sans"/>
              </a:rPr>
              <a:t>Forsyth, D.R. and Diederich, L.T., 2014. Group dynamics and development (pp. 34-45). Handbook of group counseling and psychotherapy.</a:t>
            </a:r>
          </a:p>
          <a:p>
            <a:pPr marL="496924" lvl="1" indent="-248462">
              <a:lnSpc>
                <a:spcPct val="90000"/>
              </a:lnSpc>
              <a:buFont typeface="Arial"/>
              <a:buChar char="•"/>
            </a:pPr>
            <a:r>
              <a:rPr lang="en-US" sz="1000" spc="161" dirty="0">
                <a:latin typeface="Canva Sans"/>
                <a:ea typeface="Canva Sans"/>
                <a:cs typeface="Canva Sans"/>
                <a:sym typeface="Canva Sans"/>
              </a:rPr>
              <a:t>Gençer, H., 2019. Group dynamics and </a:t>
            </a:r>
            <a:r>
              <a:rPr lang="en-US" sz="1000" spc="161" dirty="0" err="1">
                <a:latin typeface="Canva Sans"/>
                <a:ea typeface="Canva Sans"/>
                <a:cs typeface="Canva Sans"/>
                <a:sym typeface="Canva Sans"/>
              </a:rPr>
              <a:t>behaviour</a:t>
            </a:r>
            <a:r>
              <a:rPr lang="en-US" sz="1000" spc="161" dirty="0">
                <a:latin typeface="Canva Sans"/>
                <a:ea typeface="Canva Sans"/>
                <a:cs typeface="Canva Sans"/>
                <a:sym typeface="Canva Sans"/>
              </a:rPr>
              <a:t>. Universal Journal of Educational Research, 7(1), pp.223-229.</a:t>
            </a:r>
          </a:p>
          <a:p>
            <a:pPr marL="496924" lvl="1" indent="-248462">
              <a:lnSpc>
                <a:spcPct val="90000"/>
              </a:lnSpc>
              <a:buFont typeface="Arial"/>
              <a:buChar char="•"/>
            </a:pPr>
            <a:r>
              <a:rPr lang="en-US" sz="1000" spc="161" dirty="0">
                <a:latin typeface="Canva Sans"/>
                <a:ea typeface="Canva Sans"/>
                <a:cs typeface="Canva Sans"/>
                <a:sym typeface="Canva Sans"/>
              </a:rPr>
              <a:t>Meyers, M.C., van </a:t>
            </a:r>
            <a:r>
              <a:rPr lang="en-US" sz="1000" spc="161" dirty="0" err="1">
                <a:latin typeface="Canva Sans"/>
                <a:ea typeface="Canva Sans"/>
                <a:cs typeface="Canva Sans"/>
                <a:sym typeface="Canva Sans"/>
              </a:rPr>
              <a:t>Woerkom</a:t>
            </a:r>
            <a:r>
              <a:rPr lang="en-US" sz="1000" spc="161" dirty="0">
                <a:latin typeface="Canva Sans"/>
                <a:ea typeface="Canva Sans"/>
                <a:cs typeface="Canva Sans"/>
                <a:sym typeface="Canva Sans"/>
              </a:rPr>
              <a:t>, M. and Bauwens, R., 2023. Stronger together: A multilevel study of collective strengths use and team performance. Journal of Business Research, 159, p.113728.</a:t>
            </a:r>
          </a:p>
          <a:p>
            <a:pPr marL="496924" lvl="1" indent="-248462">
              <a:lnSpc>
                <a:spcPct val="90000"/>
              </a:lnSpc>
              <a:buFont typeface="Arial"/>
              <a:buChar char="•"/>
            </a:pPr>
            <a:r>
              <a:rPr lang="en-US" sz="1000" spc="161" dirty="0">
                <a:latin typeface="Canva Sans"/>
                <a:ea typeface="Canva Sans"/>
                <a:cs typeface="Canva Sans"/>
                <a:sym typeface="Canva Sans"/>
              </a:rPr>
              <a:t>Sharma, P., </a:t>
            </a:r>
            <a:r>
              <a:rPr lang="en-US" sz="1000" spc="161" dirty="0" err="1">
                <a:latin typeface="Canva Sans"/>
                <a:ea typeface="Canva Sans"/>
                <a:cs typeface="Canva Sans"/>
                <a:sym typeface="Canva Sans"/>
              </a:rPr>
              <a:t>Dhanta</a:t>
            </a:r>
            <a:r>
              <a:rPr lang="en-US" sz="1000" spc="161" dirty="0">
                <a:latin typeface="Canva Sans"/>
                <a:ea typeface="Canva Sans"/>
                <a:cs typeface="Canva Sans"/>
                <a:sym typeface="Canva Sans"/>
              </a:rPr>
              <a:t>, R. and Sharma, A., 2024. Emotional intelligence and conflict resolution in the workplace. In Leveraging AI and emotional intelligence in contemporary business organizations (pp. 102-121). IGI Global Scientific Publishing.</a:t>
            </a:r>
          </a:p>
          <a:p>
            <a:pPr marL="496924" lvl="1" indent="-248462">
              <a:lnSpc>
                <a:spcPct val="90000"/>
              </a:lnSpc>
              <a:buFont typeface="Arial"/>
              <a:buChar char="•"/>
            </a:pPr>
            <a:r>
              <a:rPr lang="en-US" sz="1000" spc="161" dirty="0">
                <a:latin typeface="Canva Sans"/>
                <a:ea typeface="Canva Sans"/>
                <a:cs typeface="Canva Sans"/>
                <a:sym typeface="Canva Sans"/>
              </a:rPr>
              <a:t>Tuckman, B.W., 1965. Developmental sequence in small groups. Psychological bulletin, 63(6), p.384.</a:t>
            </a:r>
          </a:p>
          <a:p>
            <a:pPr marL="496924" lvl="1" indent="-248462">
              <a:lnSpc>
                <a:spcPct val="90000"/>
              </a:lnSpc>
              <a:buFont typeface="Arial"/>
              <a:buChar char="•"/>
            </a:pPr>
            <a:r>
              <a:rPr lang="en-US" sz="1000" spc="161" dirty="0">
                <a:latin typeface="Canva Sans"/>
                <a:ea typeface="Canva Sans"/>
                <a:cs typeface="Canva Sans"/>
                <a:sym typeface="Canva Sans"/>
              </a:rPr>
              <a:t>c</a:t>
            </a:r>
            <a:endParaRPr lang="en-US" sz="1000" dirty="0"/>
          </a:p>
        </p:txBody>
      </p:sp>
      <p:sp>
        <p:nvSpPr>
          <p:cNvPr id="4" name="Oval 3">
            <a:extLst>
              <a:ext uri="{FF2B5EF4-FFF2-40B4-BE49-F238E27FC236}">
                <a16:creationId xmlns:a16="http://schemas.microsoft.com/office/drawing/2014/main" id="{FECC5FB7-B568-B356-5E9A-4F39F104B62D}"/>
              </a:ext>
            </a:extLst>
          </p:cNvPr>
          <p:cNvSpPr/>
          <p:nvPr/>
        </p:nvSpPr>
        <p:spPr>
          <a:xfrm>
            <a:off x="11088688" y="5645015"/>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12</a:t>
            </a:r>
          </a:p>
        </p:txBody>
      </p:sp>
    </p:spTree>
    <p:extLst>
      <p:ext uri="{BB962C8B-B14F-4D97-AF65-F5344CB8AC3E}">
        <p14:creationId xmlns:p14="http://schemas.microsoft.com/office/powerpoint/2010/main" val="39283928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3EA6863-671A-B698-9222-79287CAA9D3F}"/>
              </a:ext>
            </a:extLst>
          </p:cNvPr>
          <p:cNvSpPr>
            <a:spLocks noGrp="1"/>
          </p:cNvSpPr>
          <p:nvPr>
            <p:ph type="title"/>
          </p:nvPr>
        </p:nvSpPr>
        <p:spPr>
          <a:xfrm>
            <a:off x="648931" y="629266"/>
            <a:ext cx="4166510" cy="1622321"/>
          </a:xfrm>
        </p:spPr>
        <p:txBody>
          <a:bodyPr>
            <a:normAutofit/>
          </a:bodyPr>
          <a:lstStyle/>
          <a:p>
            <a:r>
              <a:rPr lang="en-US">
                <a:solidFill>
                  <a:srgbClr val="EBEBEB"/>
                </a:solidFill>
              </a:rPr>
              <a:t>AI statmant </a:t>
            </a:r>
          </a:p>
        </p:txBody>
      </p:sp>
      <p:sp>
        <p:nvSpPr>
          <p:cNvPr id="16"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8" name="Freeform: Shape 17">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11" name="Graphic 10" descr="Speech">
            <a:extLst>
              <a:ext uri="{FF2B5EF4-FFF2-40B4-BE49-F238E27FC236}">
                <a16:creationId xmlns:a16="http://schemas.microsoft.com/office/drawing/2014/main" id="{31C2A057-7081-1542-2F09-67D36FBB17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3992" y="704054"/>
            <a:ext cx="5449889" cy="5449889"/>
          </a:xfrm>
          <a:prstGeom prst="rect">
            <a:avLst/>
          </a:prstGeom>
          <a:effectLst/>
        </p:spPr>
      </p:pic>
      <p:sp>
        <p:nvSpPr>
          <p:cNvPr id="20" name="Rectangle 19">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E2C2EF7-8E15-6AF4-BCE9-9EDB1269B0D5}"/>
              </a:ext>
            </a:extLst>
          </p:cNvPr>
          <p:cNvSpPr>
            <a:spLocks noGrp="1"/>
          </p:cNvSpPr>
          <p:nvPr>
            <p:ph idx="1"/>
          </p:nvPr>
        </p:nvSpPr>
        <p:spPr>
          <a:xfrm>
            <a:off x="648931" y="2438400"/>
            <a:ext cx="4166509" cy="3785419"/>
          </a:xfrm>
        </p:spPr>
        <p:txBody>
          <a:bodyPr>
            <a:normAutofit/>
          </a:bodyPr>
          <a:lstStyle/>
          <a:p>
            <a:pPr>
              <a:spcAft>
                <a:spcPts val="800"/>
              </a:spcAft>
              <a:buNone/>
            </a:pPr>
            <a:endParaRPr lang="en-GB">
              <a:solidFill>
                <a:srgbClr val="EBEBEB"/>
              </a:solidFill>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US">
                <a:solidFill>
                  <a:srgbClr val="EBEBEB"/>
                </a:solidFill>
                <a:effectLst/>
                <a:latin typeface="Arial" panose="020B0604020202020204" pitchFamily="34" charset="0"/>
                <a:ea typeface="Aptos" panose="020B0004020202020204" pitchFamily="34" charset="0"/>
                <a:cs typeface="Times New Roman" panose="02020603050405020304" pitchFamily="18" charset="0"/>
              </a:rPr>
              <a:t>I confirm that I have not presented any AI-generated text as my own work. </a:t>
            </a:r>
            <a:endParaRPr lang="en-GB">
              <a:solidFill>
                <a:srgbClr val="EBEBEB"/>
              </a:solidFill>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US">
                <a:solidFill>
                  <a:srgbClr val="EBEBEB"/>
                </a:solidFill>
                <a:effectLst/>
                <a:latin typeface="Arial" panose="020B0604020202020204" pitchFamily="34" charset="0"/>
                <a:ea typeface="Aptos" panose="020B0004020202020204" pitchFamily="34" charset="0"/>
                <a:cs typeface="Times New Roman" panose="02020603050405020304" pitchFamily="18" charset="0"/>
              </a:rPr>
              <a:t>I confirm that I have used Grammarly for my grammar and spelling. </a:t>
            </a:r>
            <a:endParaRPr lang="en-GB">
              <a:solidFill>
                <a:srgbClr val="EBEBEB"/>
              </a:solidFill>
              <a:effectLst/>
              <a:latin typeface="Aptos" panose="020B0004020202020204" pitchFamily="34" charset="0"/>
              <a:ea typeface="Aptos" panose="020B0004020202020204" pitchFamily="34" charset="0"/>
              <a:cs typeface="Times New Roman" panose="02020603050405020304" pitchFamily="18" charset="0"/>
            </a:endParaRPr>
          </a:p>
        </p:txBody>
      </p:sp>
      <p:sp>
        <p:nvSpPr>
          <p:cNvPr id="8" name="Oval 7">
            <a:extLst>
              <a:ext uri="{FF2B5EF4-FFF2-40B4-BE49-F238E27FC236}">
                <a16:creationId xmlns:a16="http://schemas.microsoft.com/office/drawing/2014/main" id="{CD23B104-408E-267C-6997-EA7E2B6F1E14}"/>
              </a:ext>
            </a:extLst>
          </p:cNvPr>
          <p:cNvSpPr/>
          <p:nvPr/>
        </p:nvSpPr>
        <p:spPr>
          <a:xfrm>
            <a:off x="10899648" y="5591571"/>
            <a:ext cx="857432" cy="9499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13</a:t>
            </a:r>
          </a:p>
        </p:txBody>
      </p:sp>
    </p:spTree>
    <p:extLst>
      <p:ext uri="{BB962C8B-B14F-4D97-AF65-F5344CB8AC3E}">
        <p14:creationId xmlns:p14="http://schemas.microsoft.com/office/powerpoint/2010/main" val="22444054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19F3D5-C013-7D10-7A80-8C05801B56E5}"/>
              </a:ext>
            </a:extLst>
          </p:cNvPr>
          <p:cNvSpPr>
            <a:spLocks noGrp="1"/>
          </p:cNvSpPr>
          <p:nvPr>
            <p:ph type="ctrTitle"/>
          </p:nvPr>
        </p:nvSpPr>
        <p:spPr>
          <a:xfrm>
            <a:off x="4872011" y="1447800"/>
            <a:ext cx="5108601" cy="3329581"/>
          </a:xfrm>
        </p:spPr>
        <p:txBody>
          <a:bodyPr>
            <a:normAutofit/>
          </a:bodyPr>
          <a:lstStyle/>
          <a:p>
            <a:r>
              <a:rPr lang="en-US"/>
              <a:t>Thank you </a:t>
            </a:r>
          </a:p>
        </p:txBody>
      </p:sp>
      <p:sp>
        <p:nvSpPr>
          <p:cNvPr id="31" name="Freeform: Shape 30">
            <a:extLst>
              <a:ext uri="{FF2B5EF4-FFF2-40B4-BE49-F238E27FC236}">
                <a16:creationId xmlns:a16="http://schemas.microsoft.com/office/drawing/2014/main" id="{0012F80A-A0A8-4290-86BA-30AD1BC82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1188017" y="1188018"/>
            <a:ext cx="6858001" cy="4481963"/>
          </a:xfrm>
          <a:custGeom>
            <a:avLst/>
            <a:gdLst>
              <a:gd name="connsiteX0" fmla="*/ 6858001 w 6858001"/>
              <a:gd name="connsiteY0" fmla="*/ 1344715 h 4481963"/>
              <a:gd name="connsiteX1" fmla="*/ 6858001 w 6858001"/>
              <a:gd name="connsiteY1" fmla="*/ 1177 h 4481963"/>
              <a:gd name="connsiteX2" fmla="*/ 6702324 w 6858001"/>
              <a:gd name="connsiteY2" fmla="*/ 26222 h 4481963"/>
              <a:gd name="connsiteX3" fmla="*/ 6547333 w 6858001"/>
              <a:gd name="connsiteY3" fmla="*/ 50091 h 4481963"/>
              <a:gd name="connsiteX4" fmla="*/ 6391657 w 6858001"/>
              <a:gd name="connsiteY4" fmla="*/ 73455 h 4481963"/>
              <a:gd name="connsiteX5" fmla="*/ 6235294 w 6858001"/>
              <a:gd name="connsiteY5" fmla="*/ 93458 h 4481963"/>
              <a:gd name="connsiteX6" fmla="*/ 6079618 w 6858001"/>
              <a:gd name="connsiteY6" fmla="*/ 113629 h 4481963"/>
              <a:gd name="connsiteX7" fmla="*/ 5923255 w 6858001"/>
              <a:gd name="connsiteY7" fmla="*/ 132455 h 4481963"/>
              <a:gd name="connsiteX8" fmla="*/ 5768950 w 6858001"/>
              <a:gd name="connsiteY8" fmla="*/ 148591 h 4481963"/>
              <a:gd name="connsiteX9" fmla="*/ 5612588 w 6858001"/>
              <a:gd name="connsiteY9" fmla="*/ 163887 h 4481963"/>
              <a:gd name="connsiteX10" fmla="*/ 5456911 w 6858001"/>
              <a:gd name="connsiteY10" fmla="*/ 177839 h 4481963"/>
              <a:gd name="connsiteX11" fmla="*/ 5303978 w 6858001"/>
              <a:gd name="connsiteY11" fmla="*/ 189941 h 4481963"/>
              <a:gd name="connsiteX12" fmla="*/ 5148987 w 6858001"/>
              <a:gd name="connsiteY12" fmla="*/ 202044 h 4481963"/>
              <a:gd name="connsiteX13" fmla="*/ 4996054 w 6858001"/>
              <a:gd name="connsiteY13" fmla="*/ 212129 h 4481963"/>
              <a:gd name="connsiteX14" fmla="*/ 4843120 w 6858001"/>
              <a:gd name="connsiteY14" fmla="*/ 220029 h 4481963"/>
              <a:gd name="connsiteX15" fmla="*/ 4690873 w 6858001"/>
              <a:gd name="connsiteY15" fmla="*/ 228266 h 4481963"/>
              <a:gd name="connsiteX16" fmla="*/ 4539997 w 6858001"/>
              <a:gd name="connsiteY16" fmla="*/ 235157 h 4481963"/>
              <a:gd name="connsiteX17" fmla="*/ 4390492 w 6858001"/>
              <a:gd name="connsiteY17" fmla="*/ 240032 h 4481963"/>
              <a:gd name="connsiteX18" fmla="*/ 4240988 w 6858001"/>
              <a:gd name="connsiteY18" fmla="*/ 244234 h 4481963"/>
              <a:gd name="connsiteX19" fmla="*/ 4092855 w 6858001"/>
              <a:gd name="connsiteY19" fmla="*/ 248268 h 4481963"/>
              <a:gd name="connsiteX20" fmla="*/ 3946780 w 6858001"/>
              <a:gd name="connsiteY20" fmla="*/ 250117 h 4481963"/>
              <a:gd name="connsiteX21" fmla="*/ 3800704 w 6858001"/>
              <a:gd name="connsiteY21" fmla="*/ 252134 h 4481963"/>
              <a:gd name="connsiteX22" fmla="*/ 3656686 w 6858001"/>
              <a:gd name="connsiteY22" fmla="*/ 253143 h 4481963"/>
              <a:gd name="connsiteX23" fmla="*/ 3514040 w 6858001"/>
              <a:gd name="connsiteY23" fmla="*/ 252134 h 4481963"/>
              <a:gd name="connsiteX24" fmla="*/ 3372765 w 6858001"/>
              <a:gd name="connsiteY24" fmla="*/ 252134 h 4481963"/>
              <a:gd name="connsiteX25" fmla="*/ 3232862 w 6858001"/>
              <a:gd name="connsiteY25" fmla="*/ 250117 h 4481963"/>
              <a:gd name="connsiteX26" fmla="*/ 3095702 w 6858001"/>
              <a:gd name="connsiteY26" fmla="*/ 247092 h 4481963"/>
              <a:gd name="connsiteX27" fmla="*/ 2959914 w 6858001"/>
              <a:gd name="connsiteY27" fmla="*/ 244234 h 4481963"/>
              <a:gd name="connsiteX28" fmla="*/ 2826868 w 6858001"/>
              <a:gd name="connsiteY28" fmla="*/ 241040 h 4481963"/>
              <a:gd name="connsiteX29" fmla="*/ 2694509 w 6858001"/>
              <a:gd name="connsiteY29" fmla="*/ 236166 h 4481963"/>
              <a:gd name="connsiteX30" fmla="*/ 2564208 w 6858001"/>
              <a:gd name="connsiteY30" fmla="*/ 230955 h 4481963"/>
              <a:gd name="connsiteX31" fmla="*/ 2436649 w 6858001"/>
              <a:gd name="connsiteY31" fmla="*/ 226249 h 4481963"/>
              <a:gd name="connsiteX32" fmla="*/ 2187703 w 6858001"/>
              <a:gd name="connsiteY32" fmla="*/ 212969 h 4481963"/>
              <a:gd name="connsiteX33" fmla="*/ 1949045 w 6858001"/>
              <a:gd name="connsiteY33" fmla="*/ 198850 h 4481963"/>
              <a:gd name="connsiteX34" fmla="*/ 1719988 w 6858001"/>
              <a:gd name="connsiteY34" fmla="*/ 184058 h 4481963"/>
              <a:gd name="connsiteX35" fmla="*/ 1503275 w 6858001"/>
              <a:gd name="connsiteY35" fmla="*/ 167753 h 4481963"/>
              <a:gd name="connsiteX36" fmla="*/ 1296163 w 6858001"/>
              <a:gd name="connsiteY36" fmla="*/ 150776 h 4481963"/>
              <a:gd name="connsiteX37" fmla="*/ 1104139 w 6858001"/>
              <a:gd name="connsiteY37" fmla="*/ 132455 h 4481963"/>
              <a:gd name="connsiteX38" fmla="*/ 923774 w 6858001"/>
              <a:gd name="connsiteY38" fmla="*/ 114469 h 4481963"/>
              <a:gd name="connsiteX39" fmla="*/ 757810 w 6858001"/>
              <a:gd name="connsiteY39" fmla="*/ 96484 h 4481963"/>
              <a:gd name="connsiteX40" fmla="*/ 605563 w 6858001"/>
              <a:gd name="connsiteY40" fmla="*/ 79507 h 4481963"/>
              <a:gd name="connsiteX41" fmla="*/ 470460 w 6858001"/>
              <a:gd name="connsiteY41" fmla="*/ 63370 h 4481963"/>
              <a:gd name="connsiteX42" fmla="*/ 348388 w 6858001"/>
              <a:gd name="connsiteY42" fmla="*/ 48074 h 4481963"/>
              <a:gd name="connsiteX43" fmla="*/ 245518 w 6858001"/>
              <a:gd name="connsiteY43" fmla="*/ 35299 h 4481963"/>
              <a:gd name="connsiteX44" fmla="*/ 159107 w 6858001"/>
              <a:gd name="connsiteY44" fmla="*/ 23197 h 4481963"/>
              <a:gd name="connsiteX45" fmla="*/ 40463 w 6858001"/>
              <a:gd name="connsiteY45" fmla="*/ 5883 h 4481963"/>
              <a:gd name="connsiteX46" fmla="*/ 1 w 6858001"/>
              <a:gd name="connsiteY46" fmla="*/ 0 h 4481963"/>
              <a:gd name="connsiteX47" fmla="*/ 1 w 6858001"/>
              <a:gd name="connsiteY47" fmla="*/ 904157 h 4481963"/>
              <a:gd name="connsiteX48" fmla="*/ 0 w 6858001"/>
              <a:gd name="connsiteY48" fmla="*/ 904157 h 4481963"/>
              <a:gd name="connsiteX49" fmla="*/ 0 w 6858001"/>
              <a:gd name="connsiteY49" fmla="*/ 4481963 h 4481963"/>
              <a:gd name="connsiteX50" fmla="*/ 6858000 w 6858001"/>
              <a:gd name="connsiteY50" fmla="*/ 4481963 h 4481963"/>
              <a:gd name="connsiteX51" fmla="*/ 6858000 w 6858001"/>
              <a:gd name="connsiteY51" fmla="*/ 1344715 h 44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481963">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4157"/>
                </a:lnTo>
                <a:lnTo>
                  <a:pt x="0" y="904157"/>
                </a:lnTo>
                <a:lnTo>
                  <a:pt x="0" y="4481963"/>
                </a:lnTo>
                <a:lnTo>
                  <a:pt x="6858000" y="4481963"/>
                </a:lnTo>
                <a:lnTo>
                  <a:pt x="6858000" y="1344715"/>
                </a:lnTo>
                <a:close/>
              </a:path>
            </a:pathLst>
          </a:custGeom>
          <a:solidFill>
            <a:srgbClr val="FFFFFF"/>
          </a:solidFill>
          <a:ln>
            <a:noFill/>
          </a:ln>
        </p:spPr>
        <p:txBody>
          <a:bodyPr/>
          <a:lstStyle/>
          <a:p>
            <a:endParaRPr lang="en-US"/>
          </a:p>
        </p:txBody>
      </p:sp>
      <p:sp>
        <p:nvSpPr>
          <p:cNvPr id="33" name="Freeform 7">
            <a:extLst>
              <a:ext uri="{FF2B5EF4-FFF2-40B4-BE49-F238E27FC236}">
                <a16:creationId xmlns:a16="http://schemas.microsoft.com/office/drawing/2014/main" id="{206D78C0-B276-4756-88F9-D198A448DD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9" name="Graphic 8" descr="Smiling Face with No Fill">
            <a:extLst>
              <a:ext uri="{FF2B5EF4-FFF2-40B4-BE49-F238E27FC236}">
                <a16:creationId xmlns:a16="http://schemas.microsoft.com/office/drawing/2014/main" id="{1C50B961-B502-E6DC-6833-9162B40497E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6897" y="723900"/>
            <a:ext cx="2042159" cy="2042159"/>
          </a:xfrm>
          <a:prstGeom prst="rect">
            <a:avLst/>
          </a:prstGeom>
          <a:effectLst/>
        </p:spPr>
      </p:pic>
      <p:pic>
        <p:nvPicPr>
          <p:cNvPr id="25" name="Picture 24" descr="A group of cartoon characters holding up a puzzle piece&#10;&#10;AI-generated content may be incorrect.">
            <a:extLst>
              <a:ext uri="{FF2B5EF4-FFF2-40B4-BE49-F238E27FC236}">
                <a16:creationId xmlns:a16="http://schemas.microsoft.com/office/drawing/2014/main" id="{3BD15003-0A23-0C2F-6BCA-8FAD14FC963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19217" y="3489959"/>
            <a:ext cx="3017520" cy="3017520"/>
          </a:xfrm>
          <a:prstGeom prst="rect">
            <a:avLst/>
          </a:prstGeom>
          <a:effectLst/>
        </p:spPr>
      </p:pic>
      <p:sp>
        <p:nvSpPr>
          <p:cNvPr id="28" name="Oval 27">
            <a:extLst>
              <a:ext uri="{FF2B5EF4-FFF2-40B4-BE49-F238E27FC236}">
                <a16:creationId xmlns:a16="http://schemas.microsoft.com/office/drawing/2014/main" id="{722AA809-6A5F-0C24-B85E-3F5447AEF203}"/>
              </a:ext>
            </a:extLst>
          </p:cNvPr>
          <p:cNvSpPr/>
          <p:nvPr/>
        </p:nvSpPr>
        <p:spPr>
          <a:xfrm>
            <a:off x="11187693" y="5681002"/>
            <a:ext cx="885090" cy="82647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14</a:t>
            </a:r>
          </a:p>
        </p:txBody>
      </p:sp>
    </p:spTree>
    <p:extLst>
      <p:ext uri="{BB962C8B-B14F-4D97-AF65-F5344CB8AC3E}">
        <p14:creationId xmlns:p14="http://schemas.microsoft.com/office/powerpoint/2010/main" val="14138490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9"/>
                                        </p:tgtEl>
                                        <p:attrNameLst>
                                          <p:attrName>style.visibility</p:attrName>
                                        </p:attrNameLst>
                                      </p:cBhvr>
                                      <p:to>
                                        <p:strVal val="visible"/>
                                      </p:to>
                                    </p:set>
                                    <p:animEffect transition="in" filter="fade">
                                      <p:cBhvr>
                                        <p:cTn id="10"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976</TotalTime>
  <Words>866</Words>
  <Application>Microsoft Macintosh PowerPoint</Application>
  <PresentationFormat>Widescreen</PresentationFormat>
  <Paragraphs>90</Paragraphs>
  <Slides>14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DengXian</vt:lpstr>
      <vt:lpstr>Aptos</vt:lpstr>
      <vt:lpstr>Arial</vt:lpstr>
      <vt:lpstr>Arial Narrow</vt:lpstr>
      <vt:lpstr>Canva Sans</vt:lpstr>
      <vt:lpstr>Century Gothic</vt:lpstr>
      <vt:lpstr>Cubao</vt:lpstr>
      <vt:lpstr>Wingdings 3</vt:lpstr>
      <vt:lpstr>Ion</vt:lpstr>
      <vt:lpstr>Module Name: Effective Teamworking and Communication  Module Code: (BMSW4009) Assignment Name: How to Build Effective Relationships within a Team  Student Name: Agnieszka Doolar Student Number: 2434708 Lecturer: Melanie Squirie Deadline: 01/12/2025 </vt:lpstr>
      <vt:lpstr>Presentation Overview </vt:lpstr>
      <vt:lpstr>How to Build Effective Relationships within a Team </vt:lpstr>
      <vt:lpstr>Introduction</vt:lpstr>
      <vt:lpstr>Defining Group Dynamics and Relationships </vt:lpstr>
      <vt:lpstr>Belbin’s Nine Team Roles </vt:lpstr>
      <vt:lpstr>Tuckman’s Model of Team Development </vt:lpstr>
      <vt:lpstr>Berlo’s SMCR Communication Model </vt:lpstr>
      <vt:lpstr>Practical Examples of Relationship-Building </vt:lpstr>
      <vt:lpstr>Strategies for Building Effective Relationships </vt:lpstr>
      <vt:lpstr>Conclusion </vt:lpstr>
      <vt:lpstr>References </vt:lpstr>
      <vt:lpstr>AI statmant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agnieszka doolar</dc:creator>
  <cp:lastModifiedBy>agnieszka doolar</cp:lastModifiedBy>
  <cp:revision>4</cp:revision>
  <dcterms:created xsi:type="dcterms:W3CDTF">2025-11-30T20:14:49Z</dcterms:created>
  <dcterms:modified xsi:type="dcterms:W3CDTF">2025-12-01T14:41:28Z</dcterms:modified>
</cp:coreProperties>
</file>