
<file path=[Content_Types].xml><?xml version="1.0" encoding="utf-8"?>
<Types xmlns="http://schemas.openxmlformats.org/package/2006/content-types">
  <Default Extension="fntdata" ContentType="application/x-fontdata"/>
  <Default Extension="jpeg" ContentType="image/jpeg"/>
  <Default Extension="mp3" ContentType="audio/m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57" r:id="rId3"/>
    <p:sldId id="273" r:id="rId4"/>
    <p:sldId id="258" r:id="rId5"/>
    <p:sldId id="259" r:id="rId6"/>
    <p:sldId id="260" r:id="rId7"/>
    <p:sldId id="261" r:id="rId8"/>
    <p:sldId id="262" r:id="rId9"/>
    <p:sldId id="263" r:id="rId10"/>
    <p:sldId id="264" r:id="rId11"/>
    <p:sldId id="265" r:id="rId12"/>
    <p:sldId id="266" r:id="rId13"/>
    <p:sldId id="267" r:id="rId14"/>
    <p:sldId id="268" r:id="rId15"/>
    <p:sldId id="271" r:id="rId16"/>
    <p:sldId id="269" r:id="rId17"/>
    <p:sldId id="272" r:id="rId18"/>
    <p:sldId id="270" r:id="rId19"/>
  </p:sldIdLst>
  <p:sldSz cx="18288000" cy="10287000"/>
  <p:notesSz cx="6858000" cy="9144000"/>
  <p:embeddedFontLst>
    <p:embeddedFont>
      <p:font typeface="Coco Gothic" panose="020B0604020202020204" charset="0"/>
      <p:regular r:id="rId21"/>
    </p:embeddedFont>
    <p:embeddedFont>
      <p:font typeface="TAN Headline"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94716B-CA03-820D-6B14-20E2FC15EA2E}" v="152" dt="2025-11-17T05:15:19.824"/>
    <p1510:client id="{3D713278-1850-CF2C-A296-900F0E26E018}" v="4" dt="2025-11-16T04:29:50.282"/>
    <p1510:client id="{A2AEC134-A984-5DC9-B012-0C86C0608FD0}" v="19" dt="2025-11-17T05:26:39.623"/>
    <p1510:client id="{A2DA0837-1237-9646-DAC1-6D06F9A7D028}" v="19" dt="2025-11-16T04:25:50.1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3541" autoAdjust="0"/>
  </p:normalViewPr>
  <p:slideViewPr>
    <p:cSldViewPr>
      <p:cViewPr varScale="1">
        <p:scale>
          <a:sx n="34" d="100"/>
          <a:sy n="34" d="100"/>
        </p:scale>
        <p:origin x="1476" y="-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EB3B13-D79B-4A6C-8382-D30D7E334D72}" type="datetimeFigureOut">
              <a:rPr lang="en-US" smtClean="0"/>
              <a:t>11/16/2025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C083F5-EBC1-4016-99FB-253806DACF0D}" type="slidenum">
              <a:rPr lang="en-US" smtClean="0"/>
              <a:t>‹#›</a:t>
            </a:fld>
            <a:endParaRPr lang="en-US"/>
          </a:p>
        </p:txBody>
      </p:sp>
    </p:spTree>
    <p:extLst>
      <p:ext uri="{BB962C8B-B14F-4D97-AF65-F5344CB8AC3E}">
        <p14:creationId xmlns:p14="http://schemas.microsoft.com/office/powerpoint/2010/main" val="4140799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2</a:t>
            </a:fld>
            <a:endParaRPr lang="en-US"/>
          </a:p>
        </p:txBody>
      </p:sp>
    </p:spTree>
    <p:extLst>
      <p:ext uri="{BB962C8B-B14F-4D97-AF65-F5344CB8AC3E}">
        <p14:creationId xmlns:p14="http://schemas.microsoft.com/office/powerpoint/2010/main" val="3482546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7A1C17-EC55-AAD5-6551-DD555722DB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0C4FA2-6421-DE92-0577-B048882822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6032B2-165A-4599-42DF-6D44CF8339D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Type 2 Diabetes Mellitus is a chronic metabolic disorder in which the body develops insulin resistance or does not produce adequate insulin, resulting in incessant hyperglycaemia. In the UK, it is a major health issue which is directly connected to obesity, unhealthy eating and physical inactivity (Alemany, 2021). This presentation discusses the physiology of T2DM with a special consideration to the endocrine system, the pancreas and how it regulates glucose. I will use the fictional scenario of Mr James Anderson to explain the impact of diabetes on the normal functioning of the human body and provide evidence-based care recommendations based on NHS and NICE (2023) guidelines.</a:t>
            </a:r>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F54A0D58-0AB0-B967-D092-140F8EBC6398}"/>
              </a:ext>
            </a:extLst>
          </p:cNvPr>
          <p:cNvSpPr>
            <a:spLocks noGrp="1"/>
          </p:cNvSpPr>
          <p:nvPr>
            <p:ph type="sldNum" sz="quarter" idx="5"/>
          </p:nvPr>
        </p:nvSpPr>
        <p:spPr/>
        <p:txBody>
          <a:bodyPr/>
          <a:lstStyle/>
          <a:p>
            <a:fld id="{D9C083F5-EBC1-4016-99FB-253806DACF0D}" type="slidenum">
              <a:rPr lang="en-US" smtClean="0"/>
              <a:t>3</a:t>
            </a:fld>
            <a:endParaRPr lang="en-US"/>
          </a:p>
        </p:txBody>
      </p:sp>
    </p:spTree>
    <p:extLst>
      <p:ext uri="{BB962C8B-B14F-4D97-AF65-F5344CB8AC3E}">
        <p14:creationId xmlns:p14="http://schemas.microsoft.com/office/powerpoint/2010/main" val="290391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endocrine system plays the role of producing and controlling the hormones which control various body functions, such as metabolism and blood glucose levels. It is quite important, and one of its key organs is the pancreas, which has exocrine and endocrine functions   (Choi and Kim, 2022). Within the endocrine compartment, groups of specialised cells are found, which are dubbed the islets of Langerhans, and are predominantly composed of beta cells that release insulin and alpha cells that release glucagon. These hormones are antagonistic to glucose homeostasis.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4</a:t>
            </a:fld>
            <a:endParaRPr lang="en-US"/>
          </a:p>
        </p:txBody>
      </p:sp>
    </p:spTree>
    <p:extLst>
      <p:ext uri="{BB962C8B-B14F-4D97-AF65-F5344CB8AC3E}">
        <p14:creationId xmlns:p14="http://schemas.microsoft.com/office/powerpoint/2010/main" val="3240582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healthy physiological states, insulin is released in response to an increase in blood glucose following the intake of food by the body. Insulin makes it possible to absorb glucose into the muscle, fat, and liver cells, which can use the insulin to provide energy or store it in the form of glycogen  (</a:t>
            </a:r>
            <a:r>
              <a:rPr lang="en-GB" sz="1200" kern="1200" dirty="0" err="1">
                <a:solidFill>
                  <a:schemeClr val="tx1"/>
                </a:solidFill>
                <a:effectLst/>
                <a:latin typeface="+mn-lt"/>
                <a:ea typeface="+mn-ea"/>
                <a:cs typeface="+mn-cs"/>
              </a:rPr>
              <a:t>Hantzidiamantis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2024). When the amount of glucose in the blood decreases, glucagon is administered by the alpha cells, which causes the breakdown of glycogen in the liver to replenish glucose. It is this negative feedback loop that maintains the level of blood glucose within the normal range, provides normal tissues with the needed energy, and prevents the excessive level of glucose in the blood.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5</a:t>
            </a:fld>
            <a:endParaRPr lang="en-US"/>
          </a:p>
        </p:txBody>
      </p:sp>
    </p:spTree>
    <p:extLst>
      <p:ext uri="{BB962C8B-B14F-4D97-AF65-F5344CB8AC3E}">
        <p14:creationId xmlns:p14="http://schemas.microsoft.com/office/powerpoint/2010/main" val="4200423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insulin resistance of body tissues and the consequent impairment of the beta-cell disrupts the regulatory system in Type 2 Diabetes Mellitus. As a result, the glucose uptake decreases, and the glucose content in the blood is in a chronic state. The history of obtaining the pancreas, its anatomy, and physiology is essential in defining the pathogenesis of Type 2 Diabetes and what can be done to effectively create care and treatment plans.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6</a:t>
            </a:fld>
            <a:endParaRPr lang="en-US"/>
          </a:p>
        </p:txBody>
      </p:sp>
    </p:spTree>
    <p:extLst>
      <p:ext uri="{BB962C8B-B14F-4D97-AF65-F5344CB8AC3E}">
        <p14:creationId xmlns:p14="http://schemas.microsoft.com/office/powerpoint/2010/main" val="23005733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Diabetes Mellitus type 2 (T2DM) produces a substantial impact on the normal functioning of the endocrine system, especially the pancreas and its role in the regulation of blood glucose. In normal persons, the pancreas has a homeostatic glucose level whereby the secretion of insulin and glucagon is balanced (</a:t>
            </a:r>
            <a:r>
              <a:rPr lang="en-GB" sz="1200" kern="1200" dirty="0" err="1">
                <a:solidFill>
                  <a:schemeClr val="tx1"/>
                </a:solidFill>
                <a:effectLst/>
                <a:latin typeface="+mn-lt"/>
                <a:ea typeface="+mn-ea"/>
                <a:cs typeface="+mn-cs"/>
              </a:rPr>
              <a:t>Klimontov</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2021). But in T2DM, this balance is disturbed, as a result of insulin resistance, whereby the cells of the body, particularly those in the muscles, liver, and adipose tissues, do not respond well to insulin. This means that the glucose cannot get into the cells, most effectively leaving the glucose levels in the blood high (hyperglycaemia).</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7</a:t>
            </a:fld>
            <a:endParaRPr lang="en-US"/>
          </a:p>
        </p:txBody>
      </p:sp>
    </p:spTree>
    <p:extLst>
      <p:ext uri="{BB962C8B-B14F-4D97-AF65-F5344CB8AC3E}">
        <p14:creationId xmlns:p14="http://schemas.microsoft.com/office/powerpoint/2010/main" val="26764098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compensatory mechanism, beta cells in the islets of Langerhans produce more insulin. With time, such overload results in beta-cell exhaustion and the lack of insulin secretion (Knight, 2021). The alpha cells also get dysregulated, where they produce glucagon in improper proportions, and this further increases the levels of blood glucose by activating the hepatic release of glucose. This is a two-hormone impairment that leads to long-term metabolic disequilibrium.</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8</a:t>
            </a:fld>
            <a:endParaRPr lang="en-US"/>
          </a:p>
        </p:txBody>
      </p:sp>
    </p:spTree>
    <p:extLst>
      <p:ext uri="{BB962C8B-B14F-4D97-AF65-F5344CB8AC3E}">
        <p14:creationId xmlns:p14="http://schemas.microsoft.com/office/powerpoint/2010/main" val="2929422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effect of long-term hyperglycaemia is that blood vessels and nerves are damaged, creating complications like neuropathy, nephropathy and retinopathy. Failure to metabolise glucose normally also results in the abnormal metabolism of fats that elevate triglyceride levels, leading to cardiovascular disease. In general, T2DM changes the pancreas, which is a highly sensitive control of energy metabolism, into an overburdened organ that cannot satisfy the insulin levels of the body. The knowledge of these physiological changes is essential to devising effective therapies that would restore hormonal balance and avoid further complications.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9</a:t>
            </a:fld>
            <a:endParaRPr lang="en-US"/>
          </a:p>
        </p:txBody>
      </p:sp>
    </p:spTree>
    <p:extLst>
      <p:ext uri="{BB962C8B-B14F-4D97-AF65-F5344CB8AC3E}">
        <p14:creationId xmlns:p14="http://schemas.microsoft.com/office/powerpoint/2010/main" val="33344822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fictional patient, Mr James Anderson, is a 52-year-old male working as an office administrator (Lin and Yin, 2023). He is a man who has two teenage children and a wife and resides in an urban area. His job is characterised by long sitting hours, which lead to a sedentary lifestyle. His body mass index is 31 and he is considered to be obese, with a lack of physical activity as he usually eats convenience foods and takeaways, as he is too busy with his schedule. Mr Anderson smokes about 5 cigars daily and takes alcohol on weekends in a social manner. His father is known to have Type 2 Diabetes Mellitus, which means that he is genetically predisposed to the disorder.</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10</a:t>
            </a:fld>
            <a:endParaRPr lang="en-US"/>
          </a:p>
        </p:txBody>
      </p:sp>
    </p:spTree>
    <p:extLst>
      <p:ext uri="{BB962C8B-B14F-4D97-AF65-F5344CB8AC3E}">
        <p14:creationId xmlns:p14="http://schemas.microsoft.com/office/powerpoint/2010/main" val="27432240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sociocultural and behavioural factors pose numerous risk factors of ill health and the development of Type 2 Diabetes. Glycaemic instability can be modifiable through obesity and physical inactivity, and poor diet habits aggravate the conditions. The use of alcohol and smoking also worsens the risk of cardiovascular complications, and patients with diabetes tend to suffer from these complications. His weakness is exacerbated by non-modifiable factors, including age, sex, and family history.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11</a:t>
            </a:fld>
            <a:endParaRPr lang="en-US"/>
          </a:p>
        </p:txBody>
      </p:sp>
    </p:spTree>
    <p:extLst>
      <p:ext uri="{BB962C8B-B14F-4D97-AF65-F5344CB8AC3E}">
        <p14:creationId xmlns:p14="http://schemas.microsoft.com/office/powerpoint/2010/main" val="7838914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risk factors are significant to his care plan because of lifestyle modification. It should be focused on the management of weight, smoking cessation, and healthy nutrition to enhance insulin sensitivity and the general metabolic regulation  (Lin and Yin, 2023). The identification and management of these individual and lifestyle factors form the basis of a personalised and evidence-based care model that can be in line with the NHS and NICE best practices in diabetes management.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12</a:t>
            </a:fld>
            <a:endParaRPr lang="en-US"/>
          </a:p>
        </p:txBody>
      </p:sp>
    </p:spTree>
    <p:extLst>
      <p:ext uri="{BB962C8B-B14F-4D97-AF65-F5344CB8AC3E}">
        <p14:creationId xmlns:p14="http://schemas.microsoft.com/office/powerpoint/2010/main" val="1830106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care plan of Mr James Anderson is expected to enhance glycaemic management, combat complications and long-term wellbeing, in line with NHS and NICE guidance on Type 2 Diabetes Mellitus management. The plan involves a systematic care routine, which will be based on dietary change, physical exercise, compliance with medication, and frequent monitoring. Mr Anderson will also be assisted to eat on a low-sugar, high-fibre diet, portion control, and less saturated fats. To increase insulin sensitivity and help him lose weight, he will be advised to do some moderate exercise, like brisk walking, at least 30 minutes five days a week.</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13</a:t>
            </a:fld>
            <a:endParaRPr lang="en-US"/>
          </a:p>
        </p:txBody>
      </p:sp>
    </p:spTree>
    <p:extLst>
      <p:ext uri="{BB962C8B-B14F-4D97-AF65-F5344CB8AC3E}">
        <p14:creationId xmlns:p14="http://schemas.microsoft.com/office/powerpoint/2010/main" val="1590120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terms of pharmacology, Metformin is still the first-line agent that can be used to decrease hepatic glucose synthesis (</a:t>
            </a:r>
            <a:r>
              <a:rPr lang="en-GB" sz="1200" kern="1200" dirty="0" err="1">
                <a:solidFill>
                  <a:schemeClr val="tx1"/>
                </a:solidFill>
                <a:effectLst/>
                <a:latin typeface="+mn-lt"/>
                <a:ea typeface="+mn-ea"/>
                <a:cs typeface="+mn-cs"/>
              </a:rPr>
              <a:t>Muraleedharan</a:t>
            </a:r>
            <a:r>
              <a:rPr lang="en-GB" sz="1200" kern="1200" dirty="0">
                <a:solidFill>
                  <a:schemeClr val="tx1"/>
                </a:solidFill>
                <a:effectLst/>
                <a:latin typeface="+mn-lt"/>
                <a:ea typeface="+mn-ea"/>
                <a:cs typeface="+mn-cs"/>
              </a:rPr>
              <a:t> and Dasgupta, 2022). In case the glycaemic targets are not achieved, the introduction of a GLP-1 receptor agonist or SGLT2 inhibitor could be considered, as NICE recommends.  Regular examinations will involve an HbA1c test every three to six months, blood pressure, body mass index, foot examination and eye examination once every year to detect early complications.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14</a:t>
            </a:fld>
            <a:endParaRPr lang="en-US"/>
          </a:p>
        </p:txBody>
      </p:sp>
    </p:spTree>
    <p:extLst>
      <p:ext uri="{BB962C8B-B14F-4D97-AF65-F5344CB8AC3E}">
        <p14:creationId xmlns:p14="http://schemas.microsoft.com/office/powerpoint/2010/main" val="13988399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has to be well-communicated. The interdisciplinary team, i.e. the GP, the diabetes nurse, the dietitian, the podiatrist, and the ophthalmologist, will have the opportunity to collaborate through the mutual electronic records and patient-centred consultations. Continuous education will also be provided to Anderson to develop self-management and compliance  (Stern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ethical aspects that are considered include: keeping confidentiality, informed consent, and consideration of cultural and personal preferences, particularly related to the change of diet. Trust with patients should be encouraged with the help of promoting shared and autonomous decision-making. It is an evidence-based, holistic approach that promotes sustainable lifestyle change and agrees with the NHS approach of individualised ethical care.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15</a:t>
            </a:fld>
            <a:endParaRPr lang="en-US"/>
          </a:p>
        </p:txBody>
      </p:sp>
    </p:spTree>
    <p:extLst>
      <p:ext uri="{BB962C8B-B14F-4D97-AF65-F5344CB8AC3E}">
        <p14:creationId xmlns:p14="http://schemas.microsoft.com/office/powerpoint/2010/main" val="10824591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Type 2 Diabetes Mellitus is caused by the action of insulin resistance and beta-cell dysfunction, which interferes with the pancreas's ability to regulate the level of sugar in the bloodstream. In the case of Mr James Anderson, the interpretation of these physiological changes facilitates specific lifestyle and pharmacological treatment. The presence of an evidence-based care plan, such as the focus on diet, physical activity, adherence to medications, and constant monitoring, is a tool that can help to improve glycaemic control and minimise complications. Moral and cooperative communication among healthcare professionals guarantees holistic and person-centred care. Adhering to NHS and NICE recommendations helps patients take charge of their condition and enhance overall well-being and long-term health outcomes by empowering and facilitating self-management of the condition.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C083F5-EBC1-4016-99FB-253806DACF0D}" type="slidenum">
              <a:rPr lang="en-US" smtClean="0"/>
              <a:t>16</a:t>
            </a:fld>
            <a:endParaRPr lang="en-US"/>
          </a:p>
        </p:txBody>
      </p:sp>
    </p:spTree>
    <p:extLst>
      <p:ext uri="{BB962C8B-B14F-4D97-AF65-F5344CB8AC3E}">
        <p14:creationId xmlns:p14="http://schemas.microsoft.com/office/powerpoint/2010/main" val="2382954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18" Type="http://schemas.openxmlformats.org/officeDocument/2006/relationships/image" Target="../media/image15.png"/><Relationship Id="rId3" Type="http://schemas.openxmlformats.org/officeDocument/2006/relationships/slideLayout" Target="../slideLayouts/slideLayout7.xml"/><Relationship Id="rId21" Type="http://schemas.openxmlformats.org/officeDocument/2006/relationships/image" Target="../media/image18.svg"/><Relationship Id="rId7" Type="http://schemas.openxmlformats.org/officeDocument/2006/relationships/image" Target="../media/image4.svg"/><Relationship Id="rId12" Type="http://schemas.openxmlformats.org/officeDocument/2006/relationships/image" Target="../media/image9.png"/><Relationship Id="rId17" Type="http://schemas.openxmlformats.org/officeDocument/2006/relationships/image" Target="../media/image14.svg"/><Relationship Id="rId2" Type="http://schemas.openxmlformats.org/officeDocument/2006/relationships/audio" Target="../media/media1.mp3"/><Relationship Id="rId16" Type="http://schemas.openxmlformats.org/officeDocument/2006/relationships/image" Target="../media/image13.png"/><Relationship Id="rId20" Type="http://schemas.openxmlformats.org/officeDocument/2006/relationships/image" Target="../media/image17.png"/><Relationship Id="rId1" Type="http://schemas.microsoft.com/office/2007/relationships/media" Target="../media/media1.mp3"/><Relationship Id="rId6" Type="http://schemas.openxmlformats.org/officeDocument/2006/relationships/image" Target="../media/image3.png"/><Relationship Id="rId11" Type="http://schemas.openxmlformats.org/officeDocument/2006/relationships/image" Target="../media/image8.svg"/><Relationship Id="rId5" Type="http://schemas.openxmlformats.org/officeDocument/2006/relationships/image" Target="../media/image2.svg"/><Relationship Id="rId15" Type="http://schemas.openxmlformats.org/officeDocument/2006/relationships/image" Target="../media/image12.svg"/><Relationship Id="rId10" Type="http://schemas.openxmlformats.org/officeDocument/2006/relationships/image" Target="../media/image7.png"/><Relationship Id="rId19" Type="http://schemas.openxmlformats.org/officeDocument/2006/relationships/image" Target="../media/image16.svg"/><Relationship Id="rId4" Type="http://schemas.openxmlformats.org/officeDocument/2006/relationships/image" Target="../media/image1.png"/><Relationship Id="rId9" Type="http://schemas.openxmlformats.org/officeDocument/2006/relationships/image" Target="../media/image6.svg"/><Relationship Id="rId14" Type="http://schemas.openxmlformats.org/officeDocument/2006/relationships/image" Target="../media/image11.png"/><Relationship Id="rId22" Type="http://schemas.openxmlformats.org/officeDocument/2006/relationships/image" Target="../media/image19.png"/></Relationships>
</file>

<file path=ppt/slides/_rels/slide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slideLayout" Target="../slideLayouts/slideLayout7.xml"/><Relationship Id="rId7" Type="http://schemas.openxmlformats.org/officeDocument/2006/relationships/image" Target="../media/image20.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1.xml"/><Relationship Id="rId9" Type="http://schemas.openxmlformats.org/officeDocument/2006/relationships/image" Target="../media/image19.png"/></Relationships>
</file>

<file path=ppt/slides/_rels/slide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slideLayout" Target="../slideLayouts/slideLayout7.xml"/><Relationship Id="rId7" Type="http://schemas.openxmlformats.org/officeDocument/2006/relationships/image" Target="../media/image20.png"/><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image" Target="../media/image2.svg"/><Relationship Id="rId5" Type="http://schemas.openxmlformats.org/officeDocument/2006/relationships/image" Target="../media/image1.png"/><Relationship Id="rId10" Type="http://schemas.openxmlformats.org/officeDocument/2006/relationships/image" Target="../media/image19.png"/><Relationship Id="rId4" Type="http://schemas.openxmlformats.org/officeDocument/2006/relationships/notesSlide" Target="../notesSlides/notesSlide2.xml"/><Relationship Id="rId9" Type="http://schemas.openxmlformats.org/officeDocument/2006/relationships/image" Target="../media/image22.png"/></Relationships>
</file>

<file path=ppt/slides/_rels/slide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slideLayout" Target="../slideLayouts/slideLayout7.xml"/><Relationship Id="rId7" Type="http://schemas.openxmlformats.org/officeDocument/2006/relationships/image" Target="../media/image20.png"/><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image" Target="../media/image2.svg"/><Relationship Id="rId5" Type="http://schemas.openxmlformats.org/officeDocument/2006/relationships/image" Target="../media/image1.png"/><Relationship Id="rId10" Type="http://schemas.openxmlformats.org/officeDocument/2006/relationships/image" Target="../media/image19.png"/><Relationship Id="rId4" Type="http://schemas.openxmlformats.org/officeDocument/2006/relationships/notesSlide" Target="../notesSlides/notesSlide3.xml"/><Relationship Id="rId9" Type="http://schemas.openxmlformats.org/officeDocument/2006/relationships/image" Target="../media/image23.jpeg"/></Relationships>
</file>

<file path=ppt/slides/_rels/slide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slideLayout" Target="../slideLayouts/slideLayout7.xml"/><Relationship Id="rId7" Type="http://schemas.openxmlformats.org/officeDocument/2006/relationships/image" Target="../media/image20.png"/><Relationship Id="rId2" Type="http://schemas.openxmlformats.org/officeDocument/2006/relationships/audio" Target="../media/media5.mp3"/><Relationship Id="rId1" Type="http://schemas.microsoft.com/office/2007/relationships/media" Target="../media/media5.mp3"/><Relationship Id="rId6" Type="http://schemas.openxmlformats.org/officeDocument/2006/relationships/image" Target="../media/image2.svg"/><Relationship Id="rId11" Type="http://schemas.openxmlformats.org/officeDocument/2006/relationships/image" Target="../media/image19.png"/><Relationship Id="rId5" Type="http://schemas.openxmlformats.org/officeDocument/2006/relationships/image" Target="../media/image1.png"/><Relationship Id="rId10" Type="http://schemas.openxmlformats.org/officeDocument/2006/relationships/image" Target="../media/image25.svg"/><Relationship Id="rId4" Type="http://schemas.openxmlformats.org/officeDocument/2006/relationships/notesSlide" Target="../notesSlides/notesSlide4.xml"/><Relationship Id="rId9" Type="http://schemas.openxmlformats.org/officeDocument/2006/relationships/image" Target="../media/image24.png"/></Relationships>
</file>

<file path=ppt/slides/_rels/slide6.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slideLayout" Target="../slideLayouts/slideLayout7.xml"/><Relationship Id="rId7" Type="http://schemas.openxmlformats.org/officeDocument/2006/relationships/image" Target="../media/image1.png"/><Relationship Id="rId12" Type="http://schemas.openxmlformats.org/officeDocument/2006/relationships/image" Target="../media/image19.png"/><Relationship Id="rId2" Type="http://schemas.openxmlformats.org/officeDocument/2006/relationships/audio" Target="../media/media6.mp3"/><Relationship Id="rId1" Type="http://schemas.microsoft.com/office/2007/relationships/media" Target="../media/media6.mp3"/><Relationship Id="rId6" Type="http://schemas.openxmlformats.org/officeDocument/2006/relationships/image" Target="../media/image21.svg"/><Relationship Id="rId11" Type="http://schemas.openxmlformats.org/officeDocument/2006/relationships/image" Target="../media/image28.png"/><Relationship Id="rId5" Type="http://schemas.openxmlformats.org/officeDocument/2006/relationships/image" Target="../media/image20.png"/><Relationship Id="rId10" Type="http://schemas.openxmlformats.org/officeDocument/2006/relationships/image" Target="../media/image27.svg"/><Relationship Id="rId4" Type="http://schemas.openxmlformats.org/officeDocument/2006/relationships/notesSlide" Target="../notesSlides/notesSlide5.xml"/><Relationship Id="rId9" Type="http://schemas.openxmlformats.org/officeDocument/2006/relationships/image" Target="../media/image26.png"/></Relationships>
</file>

<file path=ppt/slides/_rels/slide7.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19.png"/><Relationship Id="rId3" Type="http://schemas.openxmlformats.org/officeDocument/2006/relationships/slideLayout" Target="../slideLayouts/slideLayout7.xml"/><Relationship Id="rId7" Type="http://schemas.openxmlformats.org/officeDocument/2006/relationships/image" Target="../media/image20.png"/><Relationship Id="rId12" Type="http://schemas.openxmlformats.org/officeDocument/2006/relationships/image" Target="../media/image32.svg"/><Relationship Id="rId2" Type="http://schemas.openxmlformats.org/officeDocument/2006/relationships/audio" Target="../media/media7.mp3"/><Relationship Id="rId1" Type="http://schemas.microsoft.com/office/2007/relationships/media" Target="../media/media7.mp3"/><Relationship Id="rId6" Type="http://schemas.openxmlformats.org/officeDocument/2006/relationships/image" Target="../media/image2.svg"/><Relationship Id="rId11" Type="http://schemas.openxmlformats.org/officeDocument/2006/relationships/image" Target="../media/image31.png"/><Relationship Id="rId5" Type="http://schemas.openxmlformats.org/officeDocument/2006/relationships/image" Target="../media/image1.png"/><Relationship Id="rId10" Type="http://schemas.openxmlformats.org/officeDocument/2006/relationships/image" Target="../media/image30.svg"/><Relationship Id="rId4" Type="http://schemas.openxmlformats.org/officeDocument/2006/relationships/notesSlide" Target="../notesSlides/notesSlide6.xml"/><Relationship Id="rId9" Type="http://schemas.openxmlformats.org/officeDocument/2006/relationships/image" Target="../media/image29.png"/></Relationships>
</file>

<file path=ppt/slides/_rels/slide8.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33.png"/><Relationship Id="rId3" Type="http://schemas.openxmlformats.org/officeDocument/2006/relationships/slideLayout" Target="../slideLayouts/slideLayout7.xml"/><Relationship Id="rId7" Type="http://schemas.openxmlformats.org/officeDocument/2006/relationships/image" Target="../media/image20.png"/><Relationship Id="rId12" Type="http://schemas.openxmlformats.org/officeDocument/2006/relationships/image" Target="../media/image14.svg"/><Relationship Id="rId2" Type="http://schemas.openxmlformats.org/officeDocument/2006/relationships/audio" Target="../media/media8.mp3"/><Relationship Id="rId1" Type="http://schemas.microsoft.com/office/2007/relationships/media" Target="../media/media8.mp3"/><Relationship Id="rId6" Type="http://schemas.openxmlformats.org/officeDocument/2006/relationships/image" Target="../media/image2.svg"/><Relationship Id="rId11" Type="http://schemas.openxmlformats.org/officeDocument/2006/relationships/image" Target="../media/image13.png"/><Relationship Id="rId5" Type="http://schemas.openxmlformats.org/officeDocument/2006/relationships/image" Target="../media/image1.png"/><Relationship Id="rId10" Type="http://schemas.openxmlformats.org/officeDocument/2006/relationships/image" Target="../media/image12.svg"/><Relationship Id="rId4" Type="http://schemas.openxmlformats.org/officeDocument/2006/relationships/notesSlide" Target="../notesSlides/notesSlide7.xml"/><Relationship Id="rId9" Type="http://schemas.openxmlformats.org/officeDocument/2006/relationships/image" Target="../media/image11.png"/><Relationship Id="rId14" Type="http://schemas.openxmlformats.org/officeDocument/2006/relationships/image" Target="../media/image19.png"/></Relationships>
</file>

<file path=ppt/slides/_rels/slide9.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slideLayout" Target="../slideLayouts/slideLayout7.xml"/><Relationship Id="rId7" Type="http://schemas.openxmlformats.org/officeDocument/2006/relationships/image" Target="../media/image20.png"/><Relationship Id="rId12" Type="http://schemas.openxmlformats.org/officeDocument/2006/relationships/image" Target="../media/image19.png"/><Relationship Id="rId2" Type="http://schemas.openxmlformats.org/officeDocument/2006/relationships/audio" Target="../media/media9.mp3"/><Relationship Id="rId1" Type="http://schemas.microsoft.com/office/2007/relationships/media" Target="../media/media9.mp3"/><Relationship Id="rId6" Type="http://schemas.openxmlformats.org/officeDocument/2006/relationships/image" Target="../media/image2.svg"/><Relationship Id="rId11" Type="http://schemas.openxmlformats.org/officeDocument/2006/relationships/image" Target="../media/image34.jpeg"/><Relationship Id="rId5" Type="http://schemas.openxmlformats.org/officeDocument/2006/relationships/image" Target="../media/image1.png"/><Relationship Id="rId10" Type="http://schemas.openxmlformats.org/officeDocument/2006/relationships/image" Target="../media/image18.svg"/><Relationship Id="rId4" Type="http://schemas.openxmlformats.org/officeDocument/2006/relationships/notesSlide" Target="../notesSlides/notesSlide8.xml"/><Relationship Id="rId9" Type="http://schemas.openxmlformats.org/officeDocument/2006/relationships/image" Target="../media/image17.png"/></Relationships>
</file>

<file path=ppt/slides/_rels/slide10.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slideLayout" Target="../slideLayouts/slideLayout7.xml"/><Relationship Id="rId7" Type="http://schemas.openxmlformats.org/officeDocument/2006/relationships/image" Target="../media/image37.png"/><Relationship Id="rId2" Type="http://schemas.openxmlformats.org/officeDocument/2006/relationships/audio" Target="../media/media10.mp3"/><Relationship Id="rId1" Type="http://schemas.microsoft.com/office/2007/relationships/media" Target="../media/media10.mp3"/><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notesSlide" Target="../notesSlides/notesSlide9.xml"/><Relationship Id="rId9" Type="http://schemas.openxmlformats.org/officeDocument/2006/relationships/image" Target="../media/image19.png"/></Relationships>
</file>

<file path=ppt/slides/_rels/slide1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slideLayout" Target="../slideLayouts/slideLayout7.xml"/><Relationship Id="rId7" Type="http://schemas.openxmlformats.org/officeDocument/2006/relationships/image" Target="../media/image20.png"/><Relationship Id="rId12" Type="http://schemas.openxmlformats.org/officeDocument/2006/relationships/image" Target="../media/image19.png"/><Relationship Id="rId2" Type="http://schemas.openxmlformats.org/officeDocument/2006/relationships/audio" Target="../media/media11.mp3"/><Relationship Id="rId1" Type="http://schemas.microsoft.com/office/2007/relationships/media" Target="../media/media11.mp3"/><Relationship Id="rId6" Type="http://schemas.openxmlformats.org/officeDocument/2006/relationships/image" Target="../media/image2.svg"/><Relationship Id="rId11" Type="http://schemas.openxmlformats.org/officeDocument/2006/relationships/image" Target="../media/image41.jpeg"/><Relationship Id="rId5" Type="http://schemas.openxmlformats.org/officeDocument/2006/relationships/image" Target="../media/image1.png"/><Relationship Id="rId10" Type="http://schemas.openxmlformats.org/officeDocument/2006/relationships/image" Target="../media/image40.svg"/><Relationship Id="rId4" Type="http://schemas.openxmlformats.org/officeDocument/2006/relationships/notesSlide" Target="../notesSlides/notesSlide10.xml"/><Relationship Id="rId9" Type="http://schemas.openxmlformats.org/officeDocument/2006/relationships/image" Target="../media/image39.png"/></Relationships>
</file>

<file path=ppt/slides/_rels/slide1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7.xml"/><Relationship Id="rId7" Type="http://schemas.openxmlformats.org/officeDocument/2006/relationships/image" Target="../media/image42.png"/><Relationship Id="rId2" Type="http://schemas.openxmlformats.org/officeDocument/2006/relationships/audio" Target="../media/media12.mp3"/><Relationship Id="rId1" Type="http://schemas.microsoft.com/office/2007/relationships/media" Target="../media/media12.mp3"/><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slideLayout" Target="../slideLayouts/slideLayout7.xml"/><Relationship Id="rId7" Type="http://schemas.openxmlformats.org/officeDocument/2006/relationships/image" Target="../media/image13.png"/><Relationship Id="rId2" Type="http://schemas.openxmlformats.org/officeDocument/2006/relationships/audio" Target="../media/media13.mp3"/><Relationship Id="rId1" Type="http://schemas.microsoft.com/office/2007/relationships/media" Target="../media/media13.mp3"/><Relationship Id="rId6" Type="http://schemas.openxmlformats.org/officeDocument/2006/relationships/image" Target="../media/image2.svg"/><Relationship Id="rId5" Type="http://schemas.openxmlformats.org/officeDocument/2006/relationships/image" Target="../media/image1.png"/><Relationship Id="rId10" Type="http://schemas.openxmlformats.org/officeDocument/2006/relationships/image" Target="../media/image19.png"/><Relationship Id="rId4" Type="http://schemas.openxmlformats.org/officeDocument/2006/relationships/notesSlide" Target="../notesSlides/notesSlide12.xml"/><Relationship Id="rId9" Type="http://schemas.openxmlformats.org/officeDocument/2006/relationships/image" Target="../media/image43.jpeg"/></Relationships>
</file>

<file path=ppt/slides/_rels/slide1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slideLayout" Target="../slideLayouts/slideLayout7.xml"/><Relationship Id="rId7" Type="http://schemas.openxmlformats.org/officeDocument/2006/relationships/image" Target="../media/image20.png"/><Relationship Id="rId12" Type="http://schemas.openxmlformats.org/officeDocument/2006/relationships/image" Target="../media/image19.png"/><Relationship Id="rId2" Type="http://schemas.openxmlformats.org/officeDocument/2006/relationships/audio" Target="../media/media14.mp3"/><Relationship Id="rId1" Type="http://schemas.microsoft.com/office/2007/relationships/media" Target="../media/media14.mp3"/><Relationship Id="rId6" Type="http://schemas.openxmlformats.org/officeDocument/2006/relationships/image" Target="../media/image2.svg"/><Relationship Id="rId11" Type="http://schemas.openxmlformats.org/officeDocument/2006/relationships/image" Target="../media/image46.png"/><Relationship Id="rId5" Type="http://schemas.openxmlformats.org/officeDocument/2006/relationships/image" Target="../media/image1.png"/><Relationship Id="rId10" Type="http://schemas.openxmlformats.org/officeDocument/2006/relationships/image" Target="../media/image45.svg"/><Relationship Id="rId4" Type="http://schemas.openxmlformats.org/officeDocument/2006/relationships/notesSlide" Target="../notesSlides/notesSlide13.xml"/><Relationship Id="rId9" Type="http://schemas.openxmlformats.org/officeDocument/2006/relationships/image" Target="../media/image44.png"/></Relationships>
</file>

<file path=ppt/slides/_rels/slide1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slideLayout" Target="../slideLayouts/slideLayout7.xml"/><Relationship Id="rId7" Type="http://schemas.openxmlformats.org/officeDocument/2006/relationships/image" Target="../media/image20.png"/><Relationship Id="rId12" Type="http://schemas.openxmlformats.org/officeDocument/2006/relationships/image" Target="../media/image19.png"/><Relationship Id="rId2" Type="http://schemas.openxmlformats.org/officeDocument/2006/relationships/audio" Target="../media/media15.mp3"/><Relationship Id="rId1" Type="http://schemas.microsoft.com/office/2007/relationships/media" Target="../media/media15.mp3"/><Relationship Id="rId6" Type="http://schemas.openxmlformats.org/officeDocument/2006/relationships/image" Target="../media/image2.svg"/><Relationship Id="rId11" Type="http://schemas.openxmlformats.org/officeDocument/2006/relationships/image" Target="../media/image47.png"/><Relationship Id="rId5" Type="http://schemas.openxmlformats.org/officeDocument/2006/relationships/image" Target="../media/image1.png"/><Relationship Id="rId10" Type="http://schemas.openxmlformats.org/officeDocument/2006/relationships/image" Target="../media/image45.svg"/><Relationship Id="rId4" Type="http://schemas.openxmlformats.org/officeDocument/2006/relationships/notesSlide" Target="../notesSlides/notesSlide14.xml"/><Relationship Id="rId9" Type="http://schemas.openxmlformats.org/officeDocument/2006/relationships/image" Target="../media/image44.png"/></Relationships>
</file>

<file path=ppt/slides/_rels/slide1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slideLayout" Target="../slideLayouts/slideLayout7.xml"/><Relationship Id="rId7" Type="http://schemas.openxmlformats.org/officeDocument/2006/relationships/image" Target="../media/image20.png"/><Relationship Id="rId2" Type="http://schemas.openxmlformats.org/officeDocument/2006/relationships/audio" Target="../media/media16.mp3"/><Relationship Id="rId1" Type="http://schemas.microsoft.com/office/2007/relationships/media" Target="../media/media16.mp3"/><Relationship Id="rId6" Type="http://schemas.openxmlformats.org/officeDocument/2006/relationships/image" Target="../media/image2.svg"/><Relationship Id="rId5" Type="http://schemas.openxmlformats.org/officeDocument/2006/relationships/image" Target="../media/image1.png"/><Relationship Id="rId10" Type="http://schemas.openxmlformats.org/officeDocument/2006/relationships/image" Target="../media/image19.png"/><Relationship Id="rId4" Type="http://schemas.openxmlformats.org/officeDocument/2006/relationships/notesSlide" Target="../notesSlides/notesSlide15.xml"/><Relationship Id="rId9" Type="http://schemas.openxmlformats.org/officeDocument/2006/relationships/image" Target="../media/image48.jpeg"/></Relationships>
</file>

<file path=ppt/slides/_rels/slide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1.svg"/><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19" Type="http://schemas.openxmlformats.org/officeDocument/2006/relationships/image" Target="../media/image18.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91004">
            <a:off x="9581993" y="1000174"/>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rot="5755965">
            <a:off x="-1305642" y="731692"/>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H="1">
            <a:off x="1844355" y="5705171"/>
            <a:ext cx="14599291" cy="9163657"/>
          </a:xfrm>
          <a:custGeom>
            <a:avLst/>
            <a:gdLst/>
            <a:ahLst/>
            <a:cxnLst/>
            <a:rect l="l" t="t" r="r" b="b"/>
            <a:pathLst>
              <a:path w="14599291" h="9163657">
                <a:moveTo>
                  <a:pt x="14599290" y="0"/>
                </a:moveTo>
                <a:lnTo>
                  <a:pt x="0" y="0"/>
                </a:lnTo>
                <a:lnTo>
                  <a:pt x="0" y="9163658"/>
                </a:lnTo>
                <a:lnTo>
                  <a:pt x="14599290" y="9163658"/>
                </a:lnTo>
                <a:lnTo>
                  <a:pt x="1459929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Freeform 5"/>
          <p:cNvSpPr/>
          <p:nvPr/>
        </p:nvSpPr>
        <p:spPr>
          <a:xfrm>
            <a:off x="5216366" y="5042801"/>
            <a:ext cx="4127261" cy="5717869"/>
          </a:xfrm>
          <a:custGeom>
            <a:avLst/>
            <a:gdLst/>
            <a:ahLst/>
            <a:cxnLst/>
            <a:rect l="l" t="t" r="r" b="b"/>
            <a:pathLst>
              <a:path w="4127261" h="5717869">
                <a:moveTo>
                  <a:pt x="0" y="0"/>
                </a:moveTo>
                <a:lnTo>
                  <a:pt x="4127262" y="0"/>
                </a:lnTo>
                <a:lnTo>
                  <a:pt x="4127262" y="5717869"/>
                </a:lnTo>
                <a:lnTo>
                  <a:pt x="0" y="571786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6" name="Freeform 6"/>
          <p:cNvSpPr/>
          <p:nvPr/>
        </p:nvSpPr>
        <p:spPr>
          <a:xfrm>
            <a:off x="9144000" y="4573289"/>
            <a:ext cx="4364916" cy="6187381"/>
          </a:xfrm>
          <a:custGeom>
            <a:avLst/>
            <a:gdLst/>
            <a:ahLst/>
            <a:cxnLst/>
            <a:rect l="l" t="t" r="r" b="b"/>
            <a:pathLst>
              <a:path w="4364916" h="6187381">
                <a:moveTo>
                  <a:pt x="0" y="0"/>
                </a:moveTo>
                <a:lnTo>
                  <a:pt x="4364916" y="0"/>
                </a:lnTo>
                <a:lnTo>
                  <a:pt x="4364916" y="6187381"/>
                </a:lnTo>
                <a:lnTo>
                  <a:pt x="0" y="618738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7" name="Freeform 7"/>
          <p:cNvSpPr/>
          <p:nvPr/>
        </p:nvSpPr>
        <p:spPr>
          <a:xfrm>
            <a:off x="1487407" y="6174334"/>
            <a:ext cx="3531385" cy="3815463"/>
          </a:xfrm>
          <a:custGeom>
            <a:avLst/>
            <a:gdLst/>
            <a:ahLst/>
            <a:cxnLst/>
            <a:rect l="l" t="t" r="r" b="b"/>
            <a:pathLst>
              <a:path w="3531385" h="3815463">
                <a:moveTo>
                  <a:pt x="0" y="0"/>
                </a:moveTo>
                <a:lnTo>
                  <a:pt x="3531386" y="0"/>
                </a:lnTo>
                <a:lnTo>
                  <a:pt x="3531386" y="3815463"/>
                </a:lnTo>
                <a:lnTo>
                  <a:pt x="0" y="381546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8" name="Freeform 8"/>
          <p:cNvSpPr/>
          <p:nvPr/>
        </p:nvSpPr>
        <p:spPr>
          <a:xfrm flipH="1">
            <a:off x="12543402" y="6083768"/>
            <a:ext cx="3531385" cy="3815463"/>
          </a:xfrm>
          <a:custGeom>
            <a:avLst/>
            <a:gdLst/>
            <a:ahLst/>
            <a:cxnLst/>
            <a:rect l="l" t="t" r="r" b="b"/>
            <a:pathLst>
              <a:path w="3531385" h="3815463">
                <a:moveTo>
                  <a:pt x="3531386" y="0"/>
                </a:moveTo>
                <a:lnTo>
                  <a:pt x="0" y="0"/>
                </a:lnTo>
                <a:lnTo>
                  <a:pt x="0" y="3815463"/>
                </a:lnTo>
                <a:lnTo>
                  <a:pt x="3531386" y="3815463"/>
                </a:lnTo>
                <a:lnTo>
                  <a:pt x="3531386"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9" name="Freeform 9"/>
          <p:cNvSpPr/>
          <p:nvPr/>
        </p:nvSpPr>
        <p:spPr>
          <a:xfrm>
            <a:off x="-436655" y="1657320"/>
            <a:ext cx="3778768" cy="3807323"/>
          </a:xfrm>
          <a:custGeom>
            <a:avLst/>
            <a:gdLst/>
            <a:ahLst/>
            <a:cxnLst/>
            <a:rect l="l" t="t" r="r" b="b"/>
            <a:pathLst>
              <a:path w="3778768" h="3807323">
                <a:moveTo>
                  <a:pt x="0" y="0"/>
                </a:moveTo>
                <a:lnTo>
                  <a:pt x="3778768" y="0"/>
                </a:lnTo>
                <a:lnTo>
                  <a:pt x="3778768" y="3807323"/>
                </a:lnTo>
                <a:lnTo>
                  <a:pt x="0" y="380732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0" name="Freeform 10"/>
          <p:cNvSpPr/>
          <p:nvPr/>
        </p:nvSpPr>
        <p:spPr>
          <a:xfrm>
            <a:off x="538390" y="606533"/>
            <a:ext cx="1828678" cy="1399770"/>
          </a:xfrm>
          <a:custGeom>
            <a:avLst/>
            <a:gdLst/>
            <a:ahLst/>
            <a:cxnLst/>
            <a:rect l="l" t="t" r="r" b="b"/>
            <a:pathLst>
              <a:path w="1828678" h="1399770">
                <a:moveTo>
                  <a:pt x="0" y="0"/>
                </a:moveTo>
                <a:lnTo>
                  <a:pt x="1828678" y="0"/>
                </a:lnTo>
                <a:lnTo>
                  <a:pt x="1828678" y="1399770"/>
                </a:lnTo>
                <a:lnTo>
                  <a:pt x="0" y="1399770"/>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grpSp>
        <p:nvGrpSpPr>
          <p:cNvPr id="11" name="Group 11"/>
          <p:cNvGrpSpPr/>
          <p:nvPr/>
        </p:nvGrpSpPr>
        <p:grpSpPr>
          <a:xfrm>
            <a:off x="4460558" y="573066"/>
            <a:ext cx="627698" cy="634365"/>
            <a:chOff x="0" y="0"/>
            <a:chExt cx="836930" cy="845820"/>
          </a:xfrm>
        </p:grpSpPr>
        <p:sp>
          <p:nvSpPr>
            <p:cNvPr id="12" name="Freeform 12"/>
            <p:cNvSpPr/>
            <p:nvPr/>
          </p:nvSpPr>
          <p:spPr>
            <a:xfrm>
              <a:off x="45720" y="48260"/>
              <a:ext cx="746760" cy="748030"/>
            </a:xfrm>
            <a:custGeom>
              <a:avLst/>
              <a:gdLst/>
              <a:ahLst/>
              <a:cxnLst/>
              <a:rect l="l" t="t" r="r" b="b"/>
              <a:pathLst>
                <a:path w="746760" h="748030">
                  <a:moveTo>
                    <a:pt x="541020" y="712470"/>
                  </a:moveTo>
                  <a:cubicBezTo>
                    <a:pt x="17780" y="205740"/>
                    <a:pt x="15240" y="201930"/>
                    <a:pt x="10160" y="186690"/>
                  </a:cubicBezTo>
                  <a:cubicBezTo>
                    <a:pt x="3810" y="163830"/>
                    <a:pt x="0" y="124460"/>
                    <a:pt x="8890" y="99060"/>
                  </a:cubicBezTo>
                  <a:cubicBezTo>
                    <a:pt x="16510" y="72390"/>
                    <a:pt x="38100" y="44450"/>
                    <a:pt x="59690" y="27940"/>
                  </a:cubicBezTo>
                  <a:cubicBezTo>
                    <a:pt x="82550" y="11430"/>
                    <a:pt x="116840" y="1270"/>
                    <a:pt x="143510" y="2540"/>
                  </a:cubicBezTo>
                  <a:cubicBezTo>
                    <a:pt x="171450" y="3810"/>
                    <a:pt x="207010" y="20320"/>
                    <a:pt x="226060" y="33020"/>
                  </a:cubicBezTo>
                  <a:cubicBezTo>
                    <a:pt x="240030" y="43180"/>
                    <a:pt x="247650" y="52070"/>
                    <a:pt x="255270" y="66040"/>
                  </a:cubicBezTo>
                  <a:cubicBezTo>
                    <a:pt x="266700" y="87630"/>
                    <a:pt x="275590" y="128270"/>
                    <a:pt x="275590" y="151130"/>
                  </a:cubicBezTo>
                  <a:cubicBezTo>
                    <a:pt x="275590" y="168910"/>
                    <a:pt x="273050" y="180340"/>
                    <a:pt x="265430" y="194310"/>
                  </a:cubicBezTo>
                  <a:cubicBezTo>
                    <a:pt x="254000" y="215900"/>
                    <a:pt x="229870" y="246380"/>
                    <a:pt x="205740" y="259080"/>
                  </a:cubicBezTo>
                  <a:cubicBezTo>
                    <a:pt x="181610" y="273050"/>
                    <a:pt x="143510" y="276860"/>
                    <a:pt x="120650" y="275590"/>
                  </a:cubicBezTo>
                  <a:cubicBezTo>
                    <a:pt x="102870" y="274320"/>
                    <a:pt x="91440" y="270510"/>
                    <a:pt x="77470" y="261620"/>
                  </a:cubicBezTo>
                  <a:cubicBezTo>
                    <a:pt x="57150" y="250190"/>
                    <a:pt x="27940" y="224790"/>
                    <a:pt x="16510" y="199390"/>
                  </a:cubicBezTo>
                  <a:cubicBezTo>
                    <a:pt x="3810" y="175260"/>
                    <a:pt x="0" y="139700"/>
                    <a:pt x="5080" y="113030"/>
                  </a:cubicBezTo>
                  <a:cubicBezTo>
                    <a:pt x="10160" y="86360"/>
                    <a:pt x="27940" y="55880"/>
                    <a:pt x="48260" y="36830"/>
                  </a:cubicBezTo>
                  <a:cubicBezTo>
                    <a:pt x="69850" y="19050"/>
                    <a:pt x="105410" y="6350"/>
                    <a:pt x="129540" y="2540"/>
                  </a:cubicBezTo>
                  <a:cubicBezTo>
                    <a:pt x="146050" y="0"/>
                    <a:pt x="157480" y="1270"/>
                    <a:pt x="173990" y="6350"/>
                  </a:cubicBezTo>
                  <a:cubicBezTo>
                    <a:pt x="195580" y="13970"/>
                    <a:pt x="214630" y="27940"/>
                    <a:pt x="246380" y="54610"/>
                  </a:cubicBezTo>
                  <a:cubicBezTo>
                    <a:pt x="337820" y="129540"/>
                    <a:pt x="645160" y="457200"/>
                    <a:pt x="708660" y="537210"/>
                  </a:cubicBezTo>
                  <a:cubicBezTo>
                    <a:pt x="726440" y="560070"/>
                    <a:pt x="734060" y="566420"/>
                    <a:pt x="739140" y="585470"/>
                  </a:cubicBezTo>
                  <a:cubicBezTo>
                    <a:pt x="745490" y="609600"/>
                    <a:pt x="746760" y="646430"/>
                    <a:pt x="736600" y="671830"/>
                  </a:cubicBezTo>
                  <a:cubicBezTo>
                    <a:pt x="726440" y="695960"/>
                    <a:pt x="698500" y="722630"/>
                    <a:pt x="676910" y="734060"/>
                  </a:cubicBezTo>
                  <a:cubicBezTo>
                    <a:pt x="659130" y="744220"/>
                    <a:pt x="641350" y="748030"/>
                    <a:pt x="621030" y="746760"/>
                  </a:cubicBezTo>
                  <a:cubicBezTo>
                    <a:pt x="595630" y="744220"/>
                    <a:pt x="541020" y="712470"/>
                    <a:pt x="541020" y="712470"/>
                  </a:cubicBezTo>
                </a:path>
              </a:pathLst>
            </a:custGeom>
            <a:solidFill>
              <a:srgbClr val="88A3CE"/>
            </a:solidFill>
            <a:ln cap="sq">
              <a:noFill/>
              <a:prstDash val="solid"/>
              <a:miter/>
            </a:ln>
          </p:spPr>
        </p:sp>
      </p:grpSp>
      <p:grpSp>
        <p:nvGrpSpPr>
          <p:cNvPr id="13" name="Group 13"/>
          <p:cNvGrpSpPr/>
          <p:nvPr/>
        </p:nvGrpSpPr>
        <p:grpSpPr>
          <a:xfrm>
            <a:off x="5068253" y="483531"/>
            <a:ext cx="296228" cy="615315"/>
            <a:chOff x="0" y="0"/>
            <a:chExt cx="394970" cy="820420"/>
          </a:xfrm>
        </p:grpSpPr>
        <p:sp>
          <p:nvSpPr>
            <p:cNvPr id="14" name="Freeform 14"/>
            <p:cNvSpPr/>
            <p:nvPr/>
          </p:nvSpPr>
          <p:spPr>
            <a:xfrm>
              <a:off x="48260" y="49530"/>
              <a:ext cx="311150" cy="722630"/>
            </a:xfrm>
            <a:custGeom>
              <a:avLst/>
              <a:gdLst/>
              <a:ahLst/>
              <a:cxnLst/>
              <a:rect l="l" t="t" r="r" b="b"/>
              <a:pathLst>
                <a:path w="311150" h="722630">
                  <a:moveTo>
                    <a:pt x="66040" y="626110"/>
                  </a:moveTo>
                  <a:cubicBezTo>
                    <a:pt x="2540" y="208280"/>
                    <a:pt x="11430" y="87630"/>
                    <a:pt x="33020" y="48260"/>
                  </a:cubicBezTo>
                  <a:cubicBezTo>
                    <a:pt x="40640" y="31750"/>
                    <a:pt x="49530" y="27940"/>
                    <a:pt x="63500" y="20320"/>
                  </a:cubicBezTo>
                  <a:cubicBezTo>
                    <a:pt x="83820" y="10160"/>
                    <a:pt x="118110" y="0"/>
                    <a:pt x="143510" y="2540"/>
                  </a:cubicBezTo>
                  <a:cubicBezTo>
                    <a:pt x="168910" y="5080"/>
                    <a:pt x="199390" y="19050"/>
                    <a:pt x="218440" y="36830"/>
                  </a:cubicBezTo>
                  <a:cubicBezTo>
                    <a:pt x="237490" y="53340"/>
                    <a:pt x="252730" y="82550"/>
                    <a:pt x="257810" y="107950"/>
                  </a:cubicBezTo>
                  <a:cubicBezTo>
                    <a:pt x="261620" y="133350"/>
                    <a:pt x="256540" y="166370"/>
                    <a:pt x="245110" y="189230"/>
                  </a:cubicBezTo>
                  <a:cubicBezTo>
                    <a:pt x="232410" y="212090"/>
                    <a:pt x="204470" y="234950"/>
                    <a:pt x="185420" y="246380"/>
                  </a:cubicBezTo>
                  <a:cubicBezTo>
                    <a:pt x="172720" y="254000"/>
                    <a:pt x="161290" y="256540"/>
                    <a:pt x="146050" y="257810"/>
                  </a:cubicBezTo>
                  <a:cubicBezTo>
                    <a:pt x="124460" y="257810"/>
                    <a:pt x="85090" y="250190"/>
                    <a:pt x="66040" y="240030"/>
                  </a:cubicBezTo>
                  <a:cubicBezTo>
                    <a:pt x="52070" y="233680"/>
                    <a:pt x="43180" y="226060"/>
                    <a:pt x="34290" y="214630"/>
                  </a:cubicBezTo>
                  <a:cubicBezTo>
                    <a:pt x="20320" y="196850"/>
                    <a:pt x="6350" y="160020"/>
                    <a:pt x="2540" y="138430"/>
                  </a:cubicBezTo>
                  <a:cubicBezTo>
                    <a:pt x="0" y="123190"/>
                    <a:pt x="1270" y="111760"/>
                    <a:pt x="7620" y="96520"/>
                  </a:cubicBezTo>
                  <a:cubicBezTo>
                    <a:pt x="13970" y="76200"/>
                    <a:pt x="31750" y="44450"/>
                    <a:pt x="52070" y="29210"/>
                  </a:cubicBezTo>
                  <a:cubicBezTo>
                    <a:pt x="72390" y="12700"/>
                    <a:pt x="107950" y="3810"/>
                    <a:pt x="129540" y="1270"/>
                  </a:cubicBezTo>
                  <a:cubicBezTo>
                    <a:pt x="146050" y="0"/>
                    <a:pt x="156210" y="2540"/>
                    <a:pt x="171450" y="7620"/>
                  </a:cubicBezTo>
                  <a:cubicBezTo>
                    <a:pt x="191770" y="16510"/>
                    <a:pt x="222250" y="35560"/>
                    <a:pt x="236220" y="57150"/>
                  </a:cubicBezTo>
                  <a:cubicBezTo>
                    <a:pt x="251460" y="78740"/>
                    <a:pt x="260350" y="110490"/>
                    <a:pt x="259080" y="135890"/>
                  </a:cubicBezTo>
                  <a:cubicBezTo>
                    <a:pt x="257810" y="161290"/>
                    <a:pt x="227330" y="210820"/>
                    <a:pt x="229870" y="212090"/>
                  </a:cubicBezTo>
                  <a:cubicBezTo>
                    <a:pt x="231140" y="213360"/>
                    <a:pt x="243840" y="182880"/>
                    <a:pt x="250190" y="185420"/>
                  </a:cubicBezTo>
                  <a:cubicBezTo>
                    <a:pt x="273050" y="191770"/>
                    <a:pt x="311150" y="562610"/>
                    <a:pt x="294640" y="636270"/>
                  </a:cubicBezTo>
                  <a:cubicBezTo>
                    <a:pt x="289560" y="661670"/>
                    <a:pt x="280670" y="670560"/>
                    <a:pt x="266700" y="684530"/>
                  </a:cubicBezTo>
                  <a:cubicBezTo>
                    <a:pt x="248920" y="701040"/>
                    <a:pt x="217170" y="717550"/>
                    <a:pt x="190500" y="720090"/>
                  </a:cubicBezTo>
                  <a:cubicBezTo>
                    <a:pt x="165100" y="722630"/>
                    <a:pt x="132080" y="712470"/>
                    <a:pt x="110490" y="695960"/>
                  </a:cubicBezTo>
                  <a:cubicBezTo>
                    <a:pt x="90170" y="680720"/>
                    <a:pt x="66040" y="626110"/>
                    <a:pt x="66040" y="626110"/>
                  </a:cubicBezTo>
                </a:path>
              </a:pathLst>
            </a:custGeom>
            <a:solidFill>
              <a:srgbClr val="88A3CE"/>
            </a:solidFill>
            <a:ln cap="sq">
              <a:noFill/>
              <a:prstDash val="solid"/>
              <a:miter/>
            </a:ln>
          </p:spPr>
        </p:sp>
      </p:grpSp>
      <p:grpSp>
        <p:nvGrpSpPr>
          <p:cNvPr id="15" name="Group 15"/>
          <p:cNvGrpSpPr/>
          <p:nvPr/>
        </p:nvGrpSpPr>
        <p:grpSpPr>
          <a:xfrm>
            <a:off x="4470082" y="1228386"/>
            <a:ext cx="592455" cy="303847"/>
            <a:chOff x="0" y="0"/>
            <a:chExt cx="789940" cy="405130"/>
          </a:xfrm>
        </p:grpSpPr>
        <p:sp>
          <p:nvSpPr>
            <p:cNvPr id="16" name="Freeform 16"/>
            <p:cNvSpPr/>
            <p:nvPr/>
          </p:nvSpPr>
          <p:spPr>
            <a:xfrm>
              <a:off x="48260" y="48260"/>
              <a:ext cx="692150" cy="309880"/>
            </a:xfrm>
            <a:custGeom>
              <a:avLst/>
              <a:gdLst/>
              <a:ahLst/>
              <a:cxnLst/>
              <a:rect l="l" t="t" r="r" b="b"/>
              <a:pathLst>
                <a:path w="692150" h="309880">
                  <a:moveTo>
                    <a:pt x="553720" y="278130"/>
                  </a:moveTo>
                  <a:cubicBezTo>
                    <a:pt x="351790" y="256540"/>
                    <a:pt x="271780" y="250190"/>
                    <a:pt x="234950" y="262890"/>
                  </a:cubicBezTo>
                  <a:cubicBezTo>
                    <a:pt x="214630" y="270510"/>
                    <a:pt x="210820" y="288290"/>
                    <a:pt x="191770" y="294640"/>
                  </a:cubicBezTo>
                  <a:cubicBezTo>
                    <a:pt x="170180" y="303530"/>
                    <a:pt x="133350" y="309880"/>
                    <a:pt x="106680" y="303530"/>
                  </a:cubicBezTo>
                  <a:cubicBezTo>
                    <a:pt x="80010" y="297180"/>
                    <a:pt x="49530" y="275590"/>
                    <a:pt x="33020" y="259080"/>
                  </a:cubicBezTo>
                  <a:cubicBezTo>
                    <a:pt x="21590" y="246380"/>
                    <a:pt x="16510" y="234950"/>
                    <a:pt x="11430" y="220980"/>
                  </a:cubicBezTo>
                  <a:cubicBezTo>
                    <a:pt x="6350" y="207010"/>
                    <a:pt x="1270" y="194310"/>
                    <a:pt x="2540" y="177800"/>
                  </a:cubicBezTo>
                  <a:cubicBezTo>
                    <a:pt x="3810" y="154940"/>
                    <a:pt x="10160" y="118110"/>
                    <a:pt x="26670" y="95250"/>
                  </a:cubicBezTo>
                  <a:cubicBezTo>
                    <a:pt x="41910" y="73660"/>
                    <a:pt x="69850" y="52070"/>
                    <a:pt x="95250" y="44450"/>
                  </a:cubicBezTo>
                  <a:cubicBezTo>
                    <a:pt x="120650" y="35560"/>
                    <a:pt x="158750" y="39370"/>
                    <a:pt x="181610" y="45720"/>
                  </a:cubicBezTo>
                  <a:cubicBezTo>
                    <a:pt x="196850" y="49530"/>
                    <a:pt x="207010" y="54610"/>
                    <a:pt x="219710" y="66040"/>
                  </a:cubicBezTo>
                  <a:cubicBezTo>
                    <a:pt x="236220" y="81280"/>
                    <a:pt x="260350" y="111760"/>
                    <a:pt x="266700" y="137160"/>
                  </a:cubicBezTo>
                  <a:cubicBezTo>
                    <a:pt x="274320" y="163830"/>
                    <a:pt x="271780" y="198120"/>
                    <a:pt x="261620" y="223520"/>
                  </a:cubicBezTo>
                  <a:cubicBezTo>
                    <a:pt x="251460" y="248920"/>
                    <a:pt x="228600" y="274320"/>
                    <a:pt x="205740" y="288290"/>
                  </a:cubicBezTo>
                  <a:cubicBezTo>
                    <a:pt x="181610" y="302260"/>
                    <a:pt x="148590" y="309880"/>
                    <a:pt x="120650" y="306070"/>
                  </a:cubicBezTo>
                  <a:cubicBezTo>
                    <a:pt x="93980" y="303530"/>
                    <a:pt x="63500" y="288290"/>
                    <a:pt x="43180" y="269240"/>
                  </a:cubicBezTo>
                  <a:cubicBezTo>
                    <a:pt x="24130" y="250190"/>
                    <a:pt x="8890" y="215900"/>
                    <a:pt x="3810" y="193040"/>
                  </a:cubicBezTo>
                  <a:cubicBezTo>
                    <a:pt x="0" y="176530"/>
                    <a:pt x="0" y="165100"/>
                    <a:pt x="3810" y="148590"/>
                  </a:cubicBezTo>
                  <a:cubicBezTo>
                    <a:pt x="10160" y="127000"/>
                    <a:pt x="29210" y="93980"/>
                    <a:pt x="45720" y="73660"/>
                  </a:cubicBezTo>
                  <a:cubicBezTo>
                    <a:pt x="59690" y="55880"/>
                    <a:pt x="71120" y="43180"/>
                    <a:pt x="93980" y="31750"/>
                  </a:cubicBezTo>
                  <a:cubicBezTo>
                    <a:pt x="132080" y="13970"/>
                    <a:pt x="207010" y="6350"/>
                    <a:pt x="264160" y="2540"/>
                  </a:cubicBezTo>
                  <a:cubicBezTo>
                    <a:pt x="322580" y="0"/>
                    <a:pt x="383540" y="7620"/>
                    <a:pt x="441960" y="15240"/>
                  </a:cubicBezTo>
                  <a:cubicBezTo>
                    <a:pt x="501650" y="22860"/>
                    <a:pt x="575310" y="27940"/>
                    <a:pt x="617220" y="49530"/>
                  </a:cubicBezTo>
                  <a:cubicBezTo>
                    <a:pt x="645160" y="63500"/>
                    <a:pt x="666750" y="86360"/>
                    <a:pt x="678180" y="106680"/>
                  </a:cubicBezTo>
                  <a:cubicBezTo>
                    <a:pt x="688340" y="124460"/>
                    <a:pt x="692150" y="143510"/>
                    <a:pt x="690880" y="162560"/>
                  </a:cubicBezTo>
                  <a:cubicBezTo>
                    <a:pt x="688340" y="186690"/>
                    <a:pt x="674370" y="222250"/>
                    <a:pt x="657860" y="241300"/>
                  </a:cubicBezTo>
                  <a:cubicBezTo>
                    <a:pt x="645160" y="256540"/>
                    <a:pt x="627380" y="266700"/>
                    <a:pt x="610870" y="273050"/>
                  </a:cubicBezTo>
                  <a:cubicBezTo>
                    <a:pt x="593090" y="278130"/>
                    <a:pt x="553720" y="278130"/>
                    <a:pt x="553720" y="278130"/>
                  </a:cubicBezTo>
                </a:path>
              </a:pathLst>
            </a:custGeom>
            <a:solidFill>
              <a:srgbClr val="88A3CE"/>
            </a:solidFill>
            <a:ln cap="sq">
              <a:noFill/>
              <a:prstDash val="solid"/>
              <a:miter/>
            </a:ln>
          </p:spPr>
        </p:sp>
      </p:grpSp>
      <p:grpSp>
        <p:nvGrpSpPr>
          <p:cNvPr id="17" name="Group 17"/>
          <p:cNvGrpSpPr/>
          <p:nvPr/>
        </p:nvGrpSpPr>
        <p:grpSpPr>
          <a:xfrm rot="-5466542">
            <a:off x="13171488" y="957477"/>
            <a:ext cx="552469" cy="522858"/>
            <a:chOff x="0" y="0"/>
            <a:chExt cx="900430" cy="852170"/>
          </a:xfrm>
        </p:grpSpPr>
        <p:sp>
          <p:nvSpPr>
            <p:cNvPr id="18" name="Freeform 18"/>
            <p:cNvSpPr/>
            <p:nvPr/>
          </p:nvSpPr>
          <p:spPr>
            <a:xfrm>
              <a:off x="45720" y="48260"/>
              <a:ext cx="807720" cy="755650"/>
            </a:xfrm>
            <a:custGeom>
              <a:avLst/>
              <a:gdLst/>
              <a:ahLst/>
              <a:cxnLst/>
              <a:rect l="l" t="t" r="r" b="b"/>
              <a:pathLst>
                <a:path w="807720" h="755650">
                  <a:moveTo>
                    <a:pt x="208280" y="41910"/>
                  </a:moveTo>
                  <a:cubicBezTo>
                    <a:pt x="571500" y="396240"/>
                    <a:pt x="746760" y="495300"/>
                    <a:pt x="786130" y="544830"/>
                  </a:cubicBezTo>
                  <a:cubicBezTo>
                    <a:pt x="798830" y="561340"/>
                    <a:pt x="800100" y="568960"/>
                    <a:pt x="802640" y="585470"/>
                  </a:cubicBezTo>
                  <a:cubicBezTo>
                    <a:pt x="806450" y="608330"/>
                    <a:pt x="805180" y="646430"/>
                    <a:pt x="795020" y="671830"/>
                  </a:cubicBezTo>
                  <a:cubicBezTo>
                    <a:pt x="783590" y="697230"/>
                    <a:pt x="759460" y="722630"/>
                    <a:pt x="735330" y="735330"/>
                  </a:cubicBezTo>
                  <a:cubicBezTo>
                    <a:pt x="711200" y="749300"/>
                    <a:pt x="676910" y="755650"/>
                    <a:pt x="650240" y="750570"/>
                  </a:cubicBezTo>
                  <a:cubicBezTo>
                    <a:pt x="622300" y="746760"/>
                    <a:pt x="591820" y="731520"/>
                    <a:pt x="572770" y="711200"/>
                  </a:cubicBezTo>
                  <a:cubicBezTo>
                    <a:pt x="553720" y="692150"/>
                    <a:pt x="539750" y="655320"/>
                    <a:pt x="534670" y="632460"/>
                  </a:cubicBezTo>
                  <a:cubicBezTo>
                    <a:pt x="532130" y="615950"/>
                    <a:pt x="533400" y="603250"/>
                    <a:pt x="537210" y="589280"/>
                  </a:cubicBezTo>
                  <a:cubicBezTo>
                    <a:pt x="539750" y="574040"/>
                    <a:pt x="543560" y="561340"/>
                    <a:pt x="552450" y="547370"/>
                  </a:cubicBezTo>
                  <a:cubicBezTo>
                    <a:pt x="566420" y="528320"/>
                    <a:pt x="593090" y="501650"/>
                    <a:pt x="618490" y="490220"/>
                  </a:cubicBezTo>
                  <a:cubicBezTo>
                    <a:pt x="643890" y="480060"/>
                    <a:pt x="681990" y="480060"/>
                    <a:pt x="704850" y="485140"/>
                  </a:cubicBezTo>
                  <a:cubicBezTo>
                    <a:pt x="721360" y="487680"/>
                    <a:pt x="731520" y="492760"/>
                    <a:pt x="745490" y="502920"/>
                  </a:cubicBezTo>
                  <a:cubicBezTo>
                    <a:pt x="763270" y="516890"/>
                    <a:pt x="789940" y="544830"/>
                    <a:pt x="798830" y="571500"/>
                  </a:cubicBezTo>
                  <a:cubicBezTo>
                    <a:pt x="807720" y="596900"/>
                    <a:pt x="807720" y="632460"/>
                    <a:pt x="800100" y="657860"/>
                  </a:cubicBezTo>
                  <a:cubicBezTo>
                    <a:pt x="791210" y="684530"/>
                    <a:pt x="770890" y="712470"/>
                    <a:pt x="748030" y="727710"/>
                  </a:cubicBezTo>
                  <a:cubicBezTo>
                    <a:pt x="725170" y="744220"/>
                    <a:pt x="688340" y="751840"/>
                    <a:pt x="664210" y="751840"/>
                  </a:cubicBezTo>
                  <a:cubicBezTo>
                    <a:pt x="647700" y="753110"/>
                    <a:pt x="638810" y="749300"/>
                    <a:pt x="621030" y="742950"/>
                  </a:cubicBezTo>
                  <a:cubicBezTo>
                    <a:pt x="594360" y="732790"/>
                    <a:pt x="552450" y="708660"/>
                    <a:pt x="518160" y="684530"/>
                  </a:cubicBezTo>
                  <a:cubicBezTo>
                    <a:pt x="481330" y="659130"/>
                    <a:pt x="450850" y="635000"/>
                    <a:pt x="407670" y="594360"/>
                  </a:cubicBezTo>
                  <a:cubicBezTo>
                    <a:pt x="335280" y="530860"/>
                    <a:pt x="210820" y="405130"/>
                    <a:pt x="139700" y="326390"/>
                  </a:cubicBezTo>
                  <a:cubicBezTo>
                    <a:pt x="87630" y="270510"/>
                    <a:pt x="33020" y="220980"/>
                    <a:pt x="13970" y="175260"/>
                  </a:cubicBezTo>
                  <a:cubicBezTo>
                    <a:pt x="1270" y="144780"/>
                    <a:pt x="0" y="115570"/>
                    <a:pt x="5080" y="91440"/>
                  </a:cubicBezTo>
                  <a:cubicBezTo>
                    <a:pt x="7620" y="72390"/>
                    <a:pt x="19050" y="54610"/>
                    <a:pt x="30480" y="41910"/>
                  </a:cubicBezTo>
                  <a:cubicBezTo>
                    <a:pt x="43180" y="27940"/>
                    <a:pt x="60960" y="16510"/>
                    <a:pt x="77470" y="10160"/>
                  </a:cubicBezTo>
                  <a:cubicBezTo>
                    <a:pt x="95250" y="2540"/>
                    <a:pt x="114300" y="0"/>
                    <a:pt x="134620" y="2540"/>
                  </a:cubicBezTo>
                  <a:cubicBezTo>
                    <a:pt x="157480" y="7620"/>
                    <a:pt x="208280" y="41910"/>
                    <a:pt x="208280" y="41910"/>
                  </a:cubicBezTo>
                </a:path>
              </a:pathLst>
            </a:custGeom>
            <a:solidFill>
              <a:srgbClr val="88A3CE"/>
            </a:solidFill>
            <a:ln cap="sq">
              <a:noFill/>
              <a:prstDash val="solid"/>
              <a:miter/>
            </a:ln>
          </p:spPr>
        </p:sp>
      </p:grpSp>
      <p:grpSp>
        <p:nvGrpSpPr>
          <p:cNvPr id="19" name="Group 19"/>
          <p:cNvGrpSpPr/>
          <p:nvPr/>
        </p:nvGrpSpPr>
        <p:grpSpPr>
          <a:xfrm rot="-5466542">
            <a:off x="12755985" y="971838"/>
            <a:ext cx="621819" cy="241559"/>
            <a:chOff x="0" y="0"/>
            <a:chExt cx="1013460" cy="393700"/>
          </a:xfrm>
        </p:grpSpPr>
        <p:sp>
          <p:nvSpPr>
            <p:cNvPr id="20" name="Freeform 20"/>
            <p:cNvSpPr/>
            <p:nvPr/>
          </p:nvSpPr>
          <p:spPr>
            <a:xfrm>
              <a:off x="49530" y="46990"/>
              <a:ext cx="918210" cy="308610"/>
            </a:xfrm>
            <a:custGeom>
              <a:avLst/>
              <a:gdLst/>
              <a:ahLst/>
              <a:cxnLst/>
              <a:rect l="l" t="t" r="r" b="b"/>
              <a:pathLst>
                <a:path w="918210" h="308610">
                  <a:moveTo>
                    <a:pt x="124460" y="46990"/>
                  </a:moveTo>
                  <a:cubicBezTo>
                    <a:pt x="711200" y="30480"/>
                    <a:pt x="711200" y="19050"/>
                    <a:pt x="726440" y="13970"/>
                  </a:cubicBezTo>
                  <a:cubicBezTo>
                    <a:pt x="749300" y="6350"/>
                    <a:pt x="786130" y="0"/>
                    <a:pt x="812800" y="6350"/>
                  </a:cubicBezTo>
                  <a:cubicBezTo>
                    <a:pt x="839470" y="12700"/>
                    <a:pt x="869950" y="35560"/>
                    <a:pt x="885190" y="52070"/>
                  </a:cubicBezTo>
                  <a:cubicBezTo>
                    <a:pt x="896620" y="63500"/>
                    <a:pt x="902970" y="73660"/>
                    <a:pt x="906780" y="90170"/>
                  </a:cubicBezTo>
                  <a:cubicBezTo>
                    <a:pt x="913130" y="111760"/>
                    <a:pt x="918210" y="149860"/>
                    <a:pt x="909320" y="175260"/>
                  </a:cubicBezTo>
                  <a:cubicBezTo>
                    <a:pt x="901700" y="201930"/>
                    <a:pt x="881380" y="229870"/>
                    <a:pt x="859790" y="246380"/>
                  </a:cubicBezTo>
                  <a:cubicBezTo>
                    <a:pt x="838200" y="261620"/>
                    <a:pt x="801370" y="270510"/>
                    <a:pt x="777240" y="271780"/>
                  </a:cubicBezTo>
                  <a:cubicBezTo>
                    <a:pt x="760730" y="273050"/>
                    <a:pt x="749300" y="270510"/>
                    <a:pt x="735330" y="264160"/>
                  </a:cubicBezTo>
                  <a:cubicBezTo>
                    <a:pt x="713740" y="254000"/>
                    <a:pt x="681990" y="232410"/>
                    <a:pt x="668020" y="209550"/>
                  </a:cubicBezTo>
                  <a:cubicBezTo>
                    <a:pt x="652780" y="186690"/>
                    <a:pt x="643890" y="153670"/>
                    <a:pt x="646430" y="127000"/>
                  </a:cubicBezTo>
                  <a:cubicBezTo>
                    <a:pt x="648970" y="99060"/>
                    <a:pt x="661670" y="67310"/>
                    <a:pt x="679450" y="46990"/>
                  </a:cubicBezTo>
                  <a:cubicBezTo>
                    <a:pt x="698500" y="26670"/>
                    <a:pt x="732790" y="11430"/>
                    <a:pt x="754380" y="5080"/>
                  </a:cubicBezTo>
                  <a:cubicBezTo>
                    <a:pt x="770890" y="0"/>
                    <a:pt x="782320" y="0"/>
                    <a:pt x="798830" y="3810"/>
                  </a:cubicBezTo>
                  <a:cubicBezTo>
                    <a:pt x="820420" y="7620"/>
                    <a:pt x="857250" y="26670"/>
                    <a:pt x="875030" y="40640"/>
                  </a:cubicBezTo>
                  <a:cubicBezTo>
                    <a:pt x="887730" y="52070"/>
                    <a:pt x="895350" y="60960"/>
                    <a:pt x="901700" y="76200"/>
                  </a:cubicBezTo>
                  <a:cubicBezTo>
                    <a:pt x="909320" y="97790"/>
                    <a:pt x="918210" y="134620"/>
                    <a:pt x="913130" y="161290"/>
                  </a:cubicBezTo>
                  <a:cubicBezTo>
                    <a:pt x="908050" y="187960"/>
                    <a:pt x="896620" y="217170"/>
                    <a:pt x="871220" y="236220"/>
                  </a:cubicBezTo>
                  <a:cubicBezTo>
                    <a:pt x="829310" y="269240"/>
                    <a:pt x="735330" y="284480"/>
                    <a:pt x="651510" y="295910"/>
                  </a:cubicBezTo>
                  <a:cubicBezTo>
                    <a:pt x="544830" y="308610"/>
                    <a:pt x="383540" y="297180"/>
                    <a:pt x="279400" y="292100"/>
                  </a:cubicBezTo>
                  <a:cubicBezTo>
                    <a:pt x="204470" y="289560"/>
                    <a:pt x="132080" y="294640"/>
                    <a:pt x="85090" y="278130"/>
                  </a:cubicBezTo>
                  <a:cubicBezTo>
                    <a:pt x="55880" y="265430"/>
                    <a:pt x="33020" y="246380"/>
                    <a:pt x="19050" y="227330"/>
                  </a:cubicBezTo>
                  <a:cubicBezTo>
                    <a:pt x="7620" y="210820"/>
                    <a:pt x="2540" y="191770"/>
                    <a:pt x="1270" y="172720"/>
                  </a:cubicBezTo>
                  <a:cubicBezTo>
                    <a:pt x="0" y="154940"/>
                    <a:pt x="3810" y="134620"/>
                    <a:pt x="11430" y="118110"/>
                  </a:cubicBezTo>
                  <a:cubicBezTo>
                    <a:pt x="19050" y="100330"/>
                    <a:pt x="29210" y="83820"/>
                    <a:pt x="45720" y="72390"/>
                  </a:cubicBezTo>
                  <a:cubicBezTo>
                    <a:pt x="64770" y="58420"/>
                    <a:pt x="124460" y="46990"/>
                    <a:pt x="124460" y="46990"/>
                  </a:cubicBezTo>
                </a:path>
              </a:pathLst>
            </a:custGeom>
            <a:solidFill>
              <a:srgbClr val="88A3CE"/>
            </a:solidFill>
            <a:ln cap="sq">
              <a:noFill/>
              <a:prstDash val="solid"/>
              <a:miter/>
            </a:ln>
          </p:spPr>
        </p:sp>
      </p:grpSp>
      <p:grpSp>
        <p:nvGrpSpPr>
          <p:cNvPr id="21" name="Group 21"/>
          <p:cNvGrpSpPr/>
          <p:nvPr/>
        </p:nvGrpSpPr>
        <p:grpSpPr>
          <a:xfrm rot="-5466542">
            <a:off x="13425147" y="1315976"/>
            <a:ext cx="287533" cy="490131"/>
            <a:chOff x="0" y="0"/>
            <a:chExt cx="468630" cy="798830"/>
          </a:xfrm>
        </p:grpSpPr>
        <p:sp>
          <p:nvSpPr>
            <p:cNvPr id="22" name="Freeform 22"/>
            <p:cNvSpPr/>
            <p:nvPr/>
          </p:nvSpPr>
          <p:spPr>
            <a:xfrm>
              <a:off x="44450" y="43180"/>
              <a:ext cx="379730" cy="706120"/>
            </a:xfrm>
            <a:custGeom>
              <a:avLst/>
              <a:gdLst/>
              <a:ahLst/>
              <a:cxnLst/>
              <a:rect l="l" t="t" r="r" b="b"/>
              <a:pathLst>
                <a:path w="379730" h="706120">
                  <a:moveTo>
                    <a:pt x="236220" y="106680"/>
                  </a:moveTo>
                  <a:cubicBezTo>
                    <a:pt x="299720" y="463550"/>
                    <a:pt x="356870" y="494030"/>
                    <a:pt x="369570" y="533400"/>
                  </a:cubicBezTo>
                  <a:cubicBezTo>
                    <a:pt x="379730" y="562610"/>
                    <a:pt x="377190" y="591820"/>
                    <a:pt x="369570" y="617220"/>
                  </a:cubicBezTo>
                  <a:cubicBezTo>
                    <a:pt x="360680" y="641350"/>
                    <a:pt x="339090" y="668020"/>
                    <a:pt x="317500" y="683260"/>
                  </a:cubicBezTo>
                  <a:cubicBezTo>
                    <a:pt x="295910" y="697230"/>
                    <a:pt x="262890" y="706120"/>
                    <a:pt x="236220" y="703580"/>
                  </a:cubicBezTo>
                  <a:cubicBezTo>
                    <a:pt x="210820" y="702310"/>
                    <a:pt x="179070" y="689610"/>
                    <a:pt x="160020" y="671830"/>
                  </a:cubicBezTo>
                  <a:cubicBezTo>
                    <a:pt x="139700" y="655320"/>
                    <a:pt x="121920" y="626110"/>
                    <a:pt x="116840" y="599440"/>
                  </a:cubicBezTo>
                  <a:cubicBezTo>
                    <a:pt x="111760" y="574040"/>
                    <a:pt x="119380" y="538480"/>
                    <a:pt x="127000" y="516890"/>
                  </a:cubicBezTo>
                  <a:cubicBezTo>
                    <a:pt x="133350" y="501650"/>
                    <a:pt x="139700" y="492760"/>
                    <a:pt x="151130" y="482600"/>
                  </a:cubicBezTo>
                  <a:cubicBezTo>
                    <a:pt x="168910" y="467360"/>
                    <a:pt x="203200" y="449580"/>
                    <a:pt x="226060" y="444500"/>
                  </a:cubicBezTo>
                  <a:cubicBezTo>
                    <a:pt x="241300" y="440690"/>
                    <a:pt x="252730" y="440690"/>
                    <a:pt x="267970" y="444500"/>
                  </a:cubicBezTo>
                  <a:cubicBezTo>
                    <a:pt x="289560" y="449580"/>
                    <a:pt x="325120" y="469900"/>
                    <a:pt x="341630" y="485140"/>
                  </a:cubicBezTo>
                  <a:cubicBezTo>
                    <a:pt x="353060" y="495300"/>
                    <a:pt x="359410" y="504190"/>
                    <a:pt x="364490" y="519430"/>
                  </a:cubicBezTo>
                  <a:cubicBezTo>
                    <a:pt x="372110" y="541020"/>
                    <a:pt x="375920" y="580390"/>
                    <a:pt x="373380" y="603250"/>
                  </a:cubicBezTo>
                  <a:cubicBezTo>
                    <a:pt x="370840" y="618490"/>
                    <a:pt x="365760" y="629920"/>
                    <a:pt x="356870" y="642620"/>
                  </a:cubicBezTo>
                  <a:cubicBezTo>
                    <a:pt x="342900" y="660400"/>
                    <a:pt x="312420" y="685800"/>
                    <a:pt x="292100" y="695960"/>
                  </a:cubicBezTo>
                  <a:cubicBezTo>
                    <a:pt x="278130" y="702310"/>
                    <a:pt x="266700" y="704850"/>
                    <a:pt x="251460" y="704850"/>
                  </a:cubicBezTo>
                  <a:cubicBezTo>
                    <a:pt x="228600" y="703580"/>
                    <a:pt x="198120" y="695960"/>
                    <a:pt x="170180" y="680720"/>
                  </a:cubicBezTo>
                  <a:cubicBezTo>
                    <a:pt x="135890" y="662940"/>
                    <a:pt x="90170" y="631190"/>
                    <a:pt x="67310" y="594360"/>
                  </a:cubicBezTo>
                  <a:cubicBezTo>
                    <a:pt x="43180" y="554990"/>
                    <a:pt x="41910" y="508000"/>
                    <a:pt x="31750" y="449580"/>
                  </a:cubicBezTo>
                  <a:cubicBezTo>
                    <a:pt x="19050" y="364490"/>
                    <a:pt x="0" y="200660"/>
                    <a:pt x="6350" y="130810"/>
                  </a:cubicBezTo>
                  <a:cubicBezTo>
                    <a:pt x="10160" y="95250"/>
                    <a:pt x="15240" y="71120"/>
                    <a:pt x="27940" y="52070"/>
                  </a:cubicBezTo>
                  <a:cubicBezTo>
                    <a:pt x="38100" y="35560"/>
                    <a:pt x="52070" y="22860"/>
                    <a:pt x="69850" y="15240"/>
                  </a:cubicBezTo>
                  <a:cubicBezTo>
                    <a:pt x="91440" y="6350"/>
                    <a:pt x="125730" y="0"/>
                    <a:pt x="151130" y="7620"/>
                  </a:cubicBezTo>
                  <a:cubicBezTo>
                    <a:pt x="175260" y="13970"/>
                    <a:pt x="203200" y="35560"/>
                    <a:pt x="217170" y="54610"/>
                  </a:cubicBezTo>
                  <a:cubicBezTo>
                    <a:pt x="228600" y="69850"/>
                    <a:pt x="236220" y="106680"/>
                    <a:pt x="236220" y="106680"/>
                  </a:cubicBezTo>
                </a:path>
              </a:pathLst>
            </a:custGeom>
            <a:solidFill>
              <a:srgbClr val="88A3CE"/>
            </a:solidFill>
            <a:ln cap="sq">
              <a:noFill/>
              <a:prstDash val="solid"/>
              <a:miter/>
            </a:ln>
          </p:spPr>
        </p:sp>
      </p:grpSp>
      <p:sp>
        <p:nvSpPr>
          <p:cNvPr id="23" name="Freeform 23"/>
          <p:cNvSpPr/>
          <p:nvPr/>
        </p:nvSpPr>
        <p:spPr>
          <a:xfrm>
            <a:off x="15412853" y="-367037"/>
            <a:ext cx="3692894" cy="2316452"/>
          </a:xfrm>
          <a:custGeom>
            <a:avLst/>
            <a:gdLst/>
            <a:ahLst/>
            <a:cxnLst/>
            <a:rect l="l" t="t" r="r" b="b"/>
            <a:pathLst>
              <a:path w="3692894" h="2316452">
                <a:moveTo>
                  <a:pt x="0" y="0"/>
                </a:moveTo>
                <a:lnTo>
                  <a:pt x="3692894" y="0"/>
                </a:lnTo>
                <a:lnTo>
                  <a:pt x="3692894" y="2316451"/>
                </a:lnTo>
                <a:lnTo>
                  <a:pt x="0" y="2316451"/>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24" name="Freeform 24"/>
          <p:cNvSpPr/>
          <p:nvPr/>
        </p:nvSpPr>
        <p:spPr>
          <a:xfrm rot="-1008282" flipH="1">
            <a:off x="15390590" y="2224730"/>
            <a:ext cx="2659752" cy="3491322"/>
          </a:xfrm>
          <a:custGeom>
            <a:avLst/>
            <a:gdLst/>
            <a:ahLst/>
            <a:cxnLst/>
            <a:rect l="l" t="t" r="r" b="b"/>
            <a:pathLst>
              <a:path w="2659752" h="3491322">
                <a:moveTo>
                  <a:pt x="2659753" y="0"/>
                </a:moveTo>
                <a:lnTo>
                  <a:pt x="0" y="0"/>
                </a:lnTo>
                <a:lnTo>
                  <a:pt x="0" y="3491322"/>
                </a:lnTo>
                <a:lnTo>
                  <a:pt x="2659753" y="3491322"/>
                </a:lnTo>
                <a:lnTo>
                  <a:pt x="2659753" y="0"/>
                </a:lnTo>
                <a:close/>
              </a:path>
            </a:pathLst>
          </a:custGeom>
          <a:blipFill>
            <a:blip r:embed="rId20">
              <a:extLst>
                <a:ext uri="{96DAC541-7B7A-43D3-8B79-37D633B846F1}">
                  <asvg:svgBlip xmlns:asvg="http://schemas.microsoft.com/office/drawing/2016/SVG/main" r:embed="rId21"/>
                </a:ext>
              </a:extLst>
            </a:blip>
            <a:stretch>
              <a:fillRect/>
            </a:stretch>
          </a:blipFill>
        </p:spPr>
      </p:sp>
      <p:grpSp>
        <p:nvGrpSpPr>
          <p:cNvPr id="25" name="Group 25"/>
          <p:cNvGrpSpPr/>
          <p:nvPr/>
        </p:nvGrpSpPr>
        <p:grpSpPr>
          <a:xfrm>
            <a:off x="6651132" y="604838"/>
            <a:ext cx="4675326" cy="494009"/>
            <a:chOff x="0" y="0"/>
            <a:chExt cx="6233768" cy="658678"/>
          </a:xfrm>
        </p:grpSpPr>
        <p:sp>
          <p:nvSpPr>
            <p:cNvPr id="26" name="Freeform 26"/>
            <p:cNvSpPr/>
            <p:nvPr/>
          </p:nvSpPr>
          <p:spPr>
            <a:xfrm>
              <a:off x="53874" y="31694"/>
              <a:ext cx="6124603" cy="593913"/>
            </a:xfrm>
            <a:custGeom>
              <a:avLst/>
              <a:gdLst/>
              <a:ahLst/>
              <a:cxnLst/>
              <a:rect l="l" t="t" r="r" b="b"/>
              <a:pathLst>
                <a:path w="6124603" h="593913">
                  <a:moveTo>
                    <a:pt x="260863" y="38583"/>
                  </a:moveTo>
                  <a:cubicBezTo>
                    <a:pt x="3585445" y="55119"/>
                    <a:pt x="5531991" y="0"/>
                    <a:pt x="5841057" y="23426"/>
                  </a:cubicBezTo>
                  <a:cubicBezTo>
                    <a:pt x="5892095" y="27559"/>
                    <a:pt x="5902019" y="28937"/>
                    <a:pt x="5930374" y="37205"/>
                  </a:cubicBezTo>
                  <a:cubicBezTo>
                    <a:pt x="5958728" y="46851"/>
                    <a:pt x="5987083" y="62009"/>
                    <a:pt x="6011184" y="79923"/>
                  </a:cubicBezTo>
                  <a:cubicBezTo>
                    <a:pt x="6035286" y="96459"/>
                    <a:pt x="6057970" y="119885"/>
                    <a:pt x="6073565" y="143310"/>
                  </a:cubicBezTo>
                  <a:cubicBezTo>
                    <a:pt x="6090577" y="168114"/>
                    <a:pt x="6104755" y="195674"/>
                    <a:pt x="6111843" y="224612"/>
                  </a:cubicBezTo>
                  <a:cubicBezTo>
                    <a:pt x="6120350" y="252171"/>
                    <a:pt x="6124603" y="283865"/>
                    <a:pt x="6121768" y="312803"/>
                  </a:cubicBezTo>
                  <a:cubicBezTo>
                    <a:pt x="6120350" y="341741"/>
                    <a:pt x="6113261" y="372056"/>
                    <a:pt x="6103337" y="399616"/>
                  </a:cubicBezTo>
                  <a:cubicBezTo>
                    <a:pt x="6091995" y="425798"/>
                    <a:pt x="6074983" y="453358"/>
                    <a:pt x="6055134" y="475405"/>
                  </a:cubicBezTo>
                  <a:cubicBezTo>
                    <a:pt x="6036703" y="497453"/>
                    <a:pt x="6011184" y="516745"/>
                    <a:pt x="5985665" y="531903"/>
                  </a:cubicBezTo>
                  <a:cubicBezTo>
                    <a:pt x="5960146" y="547061"/>
                    <a:pt x="5930374" y="559463"/>
                    <a:pt x="5902019" y="564975"/>
                  </a:cubicBezTo>
                  <a:cubicBezTo>
                    <a:pt x="5872246" y="571865"/>
                    <a:pt x="5839639" y="573243"/>
                    <a:pt x="5809867" y="570487"/>
                  </a:cubicBezTo>
                  <a:cubicBezTo>
                    <a:pt x="5780094" y="566353"/>
                    <a:pt x="5750322" y="558085"/>
                    <a:pt x="5721967" y="545683"/>
                  </a:cubicBezTo>
                  <a:cubicBezTo>
                    <a:pt x="5695030" y="534659"/>
                    <a:pt x="5668093" y="516745"/>
                    <a:pt x="5646827" y="496075"/>
                  </a:cubicBezTo>
                  <a:cubicBezTo>
                    <a:pt x="5625561" y="476783"/>
                    <a:pt x="5605713" y="451980"/>
                    <a:pt x="5591536" y="425798"/>
                  </a:cubicBezTo>
                  <a:cubicBezTo>
                    <a:pt x="5577359" y="399616"/>
                    <a:pt x="5567434" y="370678"/>
                    <a:pt x="5563181" y="341741"/>
                  </a:cubicBezTo>
                  <a:cubicBezTo>
                    <a:pt x="5557510" y="312803"/>
                    <a:pt x="5557510" y="282487"/>
                    <a:pt x="5563181" y="253549"/>
                  </a:cubicBezTo>
                  <a:cubicBezTo>
                    <a:pt x="5567434" y="224612"/>
                    <a:pt x="5577359" y="194296"/>
                    <a:pt x="5591536" y="169492"/>
                  </a:cubicBezTo>
                  <a:cubicBezTo>
                    <a:pt x="5605713" y="143310"/>
                    <a:pt x="5625561" y="118507"/>
                    <a:pt x="5646827" y="99215"/>
                  </a:cubicBezTo>
                  <a:cubicBezTo>
                    <a:pt x="5668093" y="78545"/>
                    <a:pt x="5695030" y="60631"/>
                    <a:pt x="5721967" y="48229"/>
                  </a:cubicBezTo>
                  <a:cubicBezTo>
                    <a:pt x="5750322" y="37205"/>
                    <a:pt x="5780094" y="27559"/>
                    <a:pt x="5809867" y="24803"/>
                  </a:cubicBezTo>
                  <a:cubicBezTo>
                    <a:pt x="5839639" y="22048"/>
                    <a:pt x="5872246" y="23426"/>
                    <a:pt x="5902019" y="30315"/>
                  </a:cubicBezTo>
                  <a:cubicBezTo>
                    <a:pt x="5930374" y="35827"/>
                    <a:pt x="5960146" y="48229"/>
                    <a:pt x="5985665" y="63387"/>
                  </a:cubicBezTo>
                  <a:cubicBezTo>
                    <a:pt x="6012602" y="77167"/>
                    <a:pt x="6036703" y="97837"/>
                    <a:pt x="6055134" y="119885"/>
                  </a:cubicBezTo>
                  <a:cubicBezTo>
                    <a:pt x="6074983" y="141932"/>
                    <a:pt x="6091995" y="169492"/>
                    <a:pt x="6103337" y="195674"/>
                  </a:cubicBezTo>
                  <a:cubicBezTo>
                    <a:pt x="6113261" y="223234"/>
                    <a:pt x="6120350" y="253549"/>
                    <a:pt x="6121768" y="282487"/>
                  </a:cubicBezTo>
                  <a:cubicBezTo>
                    <a:pt x="6124603" y="311425"/>
                    <a:pt x="6120350" y="343119"/>
                    <a:pt x="6111843" y="370678"/>
                  </a:cubicBezTo>
                  <a:cubicBezTo>
                    <a:pt x="6104755" y="399616"/>
                    <a:pt x="6090577" y="427176"/>
                    <a:pt x="6073565" y="451980"/>
                  </a:cubicBezTo>
                  <a:cubicBezTo>
                    <a:pt x="6057970" y="475405"/>
                    <a:pt x="6035286" y="497453"/>
                    <a:pt x="6011184" y="515367"/>
                  </a:cubicBezTo>
                  <a:cubicBezTo>
                    <a:pt x="5987083" y="533281"/>
                    <a:pt x="5958728" y="548439"/>
                    <a:pt x="5930374" y="556707"/>
                  </a:cubicBezTo>
                  <a:cubicBezTo>
                    <a:pt x="5902019" y="566353"/>
                    <a:pt x="5892095" y="567731"/>
                    <a:pt x="5841057" y="571865"/>
                  </a:cubicBezTo>
                  <a:cubicBezTo>
                    <a:pt x="5531991" y="593912"/>
                    <a:pt x="3506052" y="542927"/>
                    <a:pt x="2593032" y="538793"/>
                  </a:cubicBezTo>
                  <a:cubicBezTo>
                    <a:pt x="1926698" y="536037"/>
                    <a:pt x="1295807" y="547061"/>
                    <a:pt x="863399" y="540171"/>
                  </a:cubicBezTo>
                  <a:cubicBezTo>
                    <a:pt x="603954" y="537415"/>
                    <a:pt x="365775" y="540171"/>
                    <a:pt x="241014" y="522257"/>
                  </a:cubicBezTo>
                  <a:cubicBezTo>
                    <a:pt x="187140" y="513989"/>
                    <a:pt x="155950" y="502965"/>
                    <a:pt x="127596" y="489185"/>
                  </a:cubicBezTo>
                  <a:cubicBezTo>
                    <a:pt x="106330" y="479539"/>
                    <a:pt x="93570" y="468515"/>
                    <a:pt x="79393" y="454736"/>
                  </a:cubicBezTo>
                  <a:cubicBezTo>
                    <a:pt x="65215" y="440956"/>
                    <a:pt x="52456" y="428554"/>
                    <a:pt x="41114" y="409262"/>
                  </a:cubicBezTo>
                  <a:cubicBezTo>
                    <a:pt x="25519" y="381702"/>
                    <a:pt x="7088" y="337607"/>
                    <a:pt x="2835" y="299023"/>
                  </a:cubicBezTo>
                  <a:cubicBezTo>
                    <a:pt x="0" y="261817"/>
                    <a:pt x="7088" y="219100"/>
                    <a:pt x="22684" y="184650"/>
                  </a:cubicBezTo>
                  <a:cubicBezTo>
                    <a:pt x="36861" y="150200"/>
                    <a:pt x="63798" y="117129"/>
                    <a:pt x="93570" y="92325"/>
                  </a:cubicBezTo>
                  <a:cubicBezTo>
                    <a:pt x="123343" y="68899"/>
                    <a:pt x="170128" y="50985"/>
                    <a:pt x="201318" y="42717"/>
                  </a:cubicBezTo>
                  <a:cubicBezTo>
                    <a:pt x="224001" y="37205"/>
                    <a:pt x="260863" y="38583"/>
                    <a:pt x="260863" y="38583"/>
                  </a:cubicBezTo>
                </a:path>
              </a:pathLst>
            </a:custGeom>
            <a:solidFill>
              <a:srgbClr val="88A3CE"/>
            </a:solidFill>
            <a:ln cap="sq">
              <a:noFill/>
              <a:prstDash val="solid"/>
              <a:miter/>
            </a:ln>
          </p:spPr>
        </p:sp>
      </p:grpSp>
      <p:sp>
        <p:nvSpPr>
          <p:cNvPr id="28" name="TextBox 28"/>
          <p:cNvSpPr txBox="1"/>
          <p:nvPr/>
        </p:nvSpPr>
        <p:spPr>
          <a:xfrm>
            <a:off x="4335907" y="1216956"/>
            <a:ext cx="9616186" cy="2671180"/>
          </a:xfrm>
          <a:prstGeom prst="rect">
            <a:avLst/>
          </a:prstGeom>
        </p:spPr>
        <p:txBody>
          <a:bodyPr lIns="0" tIns="0" rIns="0" bIns="0" rtlCol="0" anchor="t">
            <a:spAutoFit/>
          </a:bodyPr>
          <a:lstStyle/>
          <a:p>
            <a:pPr algn="ctr">
              <a:lnSpc>
                <a:spcPts val="10780"/>
              </a:lnSpc>
            </a:pPr>
            <a:r>
              <a:rPr lang="en-US" sz="7700" b="1" dirty="0">
                <a:solidFill>
                  <a:srgbClr val="3B365F"/>
                </a:solidFill>
                <a:effectLst>
                  <a:outerShdw blurRad="38100" dist="38100" dir="2700000" algn="tl">
                    <a:srgbClr val="000000">
                      <a:alpha val="43137"/>
                    </a:srgbClr>
                  </a:outerShdw>
                </a:effectLst>
                <a:latin typeface="Times New Roman" panose="02020603050405020304" pitchFamily="18" charset="0"/>
                <a:ea typeface="TAN Headline"/>
                <a:cs typeface="Times New Roman" panose="02020603050405020304" pitchFamily="18" charset="0"/>
                <a:sym typeface="TAN Headline"/>
              </a:rPr>
              <a:t>Introduction to Physiology </a:t>
            </a:r>
          </a:p>
        </p:txBody>
      </p:sp>
      <p:pic>
        <p:nvPicPr>
          <p:cNvPr id="27" name="Record (online-voice-recorder.com)">
            <a:hlinkClick r:id="" action="ppaction://media"/>
            <a:extLst>
              <a:ext uri="{FF2B5EF4-FFF2-40B4-BE49-F238E27FC236}">
                <a16:creationId xmlns:a16="http://schemas.microsoft.com/office/drawing/2014/main" id="{26CB2ED6-CBC4-4B46-9608-A7E076D3CB15}"/>
              </a:ext>
            </a:extLst>
          </p:cNvPr>
          <p:cNvPicPr>
            <a:picLocks noChangeAspect="1"/>
          </p:cNvPicPr>
          <p:nvPr>
            <a:audioFile r:link="rId2"/>
            <p:extLst>
              <p:ext uri="{DAA4B4D4-6D71-4841-9C94-3DE7FCFB9230}">
                <p14:media xmlns:p14="http://schemas.microsoft.com/office/powerpoint/2010/main" r:embed="rId1"/>
              </p:ext>
            </p:extLst>
          </p:nvPr>
        </p:nvPicPr>
        <p:blipFill>
          <a:blip r:embed="rId22"/>
          <a:stretch>
            <a:fillRect/>
          </a:stretch>
        </p:blipFill>
        <p:spPr>
          <a:xfrm>
            <a:off x="16070427" y="8509548"/>
            <a:ext cx="1347732" cy="1479111"/>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7"/>
                                        </p:tgtEl>
                                      </p:cBhvr>
                                    </p:cmd>
                                  </p:childTnLst>
                                </p:cTn>
                              </p:par>
                            </p:childTnLst>
                          </p:cTn>
                        </p:par>
                      </p:childTnLst>
                    </p:cTn>
                  </p:par>
                </p:childTnLst>
              </p:cTn>
              <p:nextCondLst>
                <p:cond evt="onClick" delay="0">
                  <p:tgtEl>
                    <p:spTgt spid="27"/>
                  </p:tgtEl>
                </p:cond>
              </p:nextCondLst>
            </p:seq>
            <p:audio>
              <p:cMediaNode>
                <p:cTn id="7" fill="hold" display="0">
                  <p:stCondLst>
                    <p:cond delay="indefinite"/>
                  </p:stCondLst>
                  <p:endCondLst>
                    <p:cond evt="onStopAudio" delay="0">
                      <p:tgtEl>
                        <p:sldTgt/>
                      </p:tgtEl>
                    </p:cond>
                  </p:endCondLst>
                </p:cTn>
                <p:tgtEl>
                  <p:spTgt spid="2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755965">
            <a:off x="-2596635" y="-6569350"/>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rot="-2386301">
            <a:off x="10358985" y="-3230434"/>
            <a:ext cx="9743832" cy="10202966"/>
          </a:xfrm>
          <a:custGeom>
            <a:avLst/>
            <a:gdLst/>
            <a:ahLst/>
            <a:cxnLst/>
            <a:rect l="l" t="t" r="r" b="b"/>
            <a:pathLst>
              <a:path w="9743832" h="10202966">
                <a:moveTo>
                  <a:pt x="0" y="0"/>
                </a:moveTo>
                <a:lnTo>
                  <a:pt x="9743833" y="0"/>
                </a:lnTo>
                <a:lnTo>
                  <a:pt x="9743833"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rot="-441338" flipH="1">
            <a:off x="1608121" y="2418820"/>
            <a:ext cx="16065837" cy="10084176"/>
          </a:xfrm>
          <a:custGeom>
            <a:avLst/>
            <a:gdLst/>
            <a:ahLst/>
            <a:cxnLst/>
            <a:rect l="l" t="t" r="r" b="b"/>
            <a:pathLst>
              <a:path w="16065837" h="10084176">
                <a:moveTo>
                  <a:pt x="16065837" y="0"/>
                </a:moveTo>
                <a:lnTo>
                  <a:pt x="0" y="0"/>
                </a:lnTo>
                <a:lnTo>
                  <a:pt x="0" y="10084176"/>
                </a:lnTo>
                <a:lnTo>
                  <a:pt x="16065837" y="10084176"/>
                </a:lnTo>
                <a:lnTo>
                  <a:pt x="16065837"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TextBox 7"/>
          <p:cNvSpPr txBox="1"/>
          <p:nvPr/>
        </p:nvSpPr>
        <p:spPr>
          <a:xfrm>
            <a:off x="657224" y="1512757"/>
            <a:ext cx="16973550" cy="9737987"/>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Introduction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The Endocrine System and Its Role in Glucose Regulation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Normal Physiology of Glucose Regulation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Dysfunction in Type 2 Diabetes Mellitus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Disruption of Normal Endocrine Function in T2DM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Hormonal Imbalance and Beta-Cell Fatigue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Long-Term Consequences of Endocrine Dysfunction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Demographic Profile of </a:t>
            </a:r>
            <a:r>
              <a:rPr lang="en-US" sz="2499" dirty="0" err="1">
                <a:solidFill>
                  <a:srgbClr val="3B365F"/>
                </a:solidFill>
                <a:latin typeface="Times New Roman" panose="02020603050405020304" pitchFamily="18" charset="0"/>
                <a:ea typeface="Coco Gothic"/>
                <a:cs typeface="Times New Roman" panose="02020603050405020304" pitchFamily="18" charset="0"/>
                <a:sym typeface="Coco Gothic"/>
              </a:rPr>
              <a:t>Mr</a:t>
            </a: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 James Anderson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Identified Lifestyle and Health Risk Factors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Implications for Care Planning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Evidence-Based Care Plan: Lifestyle and Monitoring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Medical Management and Clinical Monitoring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Communication, Ethics, and Multidisciplinary Care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Conclusion	</a:t>
            </a:r>
          </a:p>
          <a:p>
            <a:pPr marL="342900" indent="-342900" algn="just">
              <a:lnSpc>
                <a:spcPct val="150000"/>
              </a:lnSpc>
              <a:buFont typeface="Arial" panose="020B0604020202020204" pitchFamily="34" charset="0"/>
              <a:buChar char="•"/>
            </a:pPr>
            <a:r>
              <a:rPr lang="en-US" sz="2499" dirty="0">
                <a:solidFill>
                  <a:srgbClr val="3B365F"/>
                </a:solidFill>
                <a:latin typeface="Times New Roman" panose="02020603050405020304" pitchFamily="18" charset="0"/>
                <a:ea typeface="Coco Gothic"/>
                <a:cs typeface="Times New Roman" panose="02020603050405020304" pitchFamily="18" charset="0"/>
                <a:sym typeface="Coco Gothic"/>
              </a:rPr>
              <a:t>References	</a:t>
            </a:r>
          </a:p>
          <a:p>
            <a:pPr algn="just">
              <a:lnSpc>
                <a:spcPct val="150000"/>
              </a:lnSpc>
            </a:pPr>
            <a:endParaRPr lang="en-US" sz="2499" dirty="0">
              <a:solidFill>
                <a:srgbClr val="3B365F"/>
              </a:solidFill>
              <a:latin typeface="Times New Roman" panose="02020603050405020304" pitchFamily="18" charset="0"/>
              <a:ea typeface="Coco Gothic"/>
              <a:cs typeface="Times New Roman" panose="02020603050405020304" pitchFamily="18" charset="0"/>
              <a:sym typeface="Coco Gothic"/>
            </a:endParaRPr>
          </a:p>
          <a:p>
            <a:pPr algn="just">
              <a:lnSpc>
                <a:spcPct val="150000"/>
              </a:lnSpc>
            </a:pPr>
            <a:endParaRPr lang="en-US" sz="2499" dirty="0">
              <a:solidFill>
                <a:srgbClr val="3B365F"/>
              </a:solidFill>
              <a:latin typeface="Times New Roman" panose="02020603050405020304" pitchFamily="18" charset="0"/>
              <a:ea typeface="Coco Gothic"/>
              <a:cs typeface="Times New Roman" panose="02020603050405020304" pitchFamily="18" charset="0"/>
              <a:sym typeface="Coco Gothic"/>
            </a:endParaRPr>
          </a:p>
        </p:txBody>
      </p:sp>
      <p:sp>
        <p:nvSpPr>
          <p:cNvPr id="11" name="TextBox 11"/>
          <p:cNvSpPr txBox="1"/>
          <p:nvPr/>
        </p:nvSpPr>
        <p:spPr>
          <a:xfrm>
            <a:off x="2855504" y="231001"/>
            <a:ext cx="12576991" cy="1103764"/>
          </a:xfrm>
          <a:prstGeom prst="rect">
            <a:avLst/>
          </a:prstGeom>
        </p:spPr>
        <p:txBody>
          <a:bodyPr lIns="0" tIns="0" rIns="0" bIns="0" rtlCol="0" anchor="t">
            <a:spAutoFit/>
          </a:bodyPr>
          <a:lstStyle/>
          <a:p>
            <a:pPr algn="ctr">
              <a:lnSpc>
                <a:spcPts val="9100"/>
              </a:lnSpc>
            </a:pPr>
            <a:r>
              <a:rPr lang="en-US" sz="6500" b="1" dirty="0">
                <a:solidFill>
                  <a:srgbClr val="3B365F"/>
                </a:solidFill>
                <a:latin typeface="Times New Roman" panose="02020603050405020304" pitchFamily="18" charset="0"/>
                <a:ea typeface="TAN Headline"/>
                <a:cs typeface="Times New Roman" panose="02020603050405020304" pitchFamily="18" charset="0"/>
                <a:sym typeface="TAN Headline"/>
              </a:rPr>
              <a:t> </a:t>
            </a:r>
            <a:r>
              <a:rPr lang="en-GB" sz="6500" b="1" dirty="0">
                <a:latin typeface="Times New Roman" panose="02020603050405020304" pitchFamily="18" charset="0"/>
                <a:ea typeface="Calibri" panose="020F0502020204030204" pitchFamily="34" charset="0"/>
                <a:cs typeface="Times New Roman" panose="02020603050405020304" pitchFamily="18" charset="0"/>
              </a:rPr>
              <a:t>Table of contents  </a:t>
            </a:r>
            <a:endParaRPr lang="en-US" sz="6500" b="1" dirty="0">
              <a:solidFill>
                <a:srgbClr val="3B365F"/>
              </a:solidFill>
              <a:latin typeface="Times New Roman" panose="02020603050405020304" pitchFamily="18" charset="0"/>
              <a:ea typeface="TAN Headline"/>
              <a:cs typeface="Times New Roman" panose="02020603050405020304" pitchFamily="18" charset="0"/>
              <a:sym typeface="TAN Headline"/>
            </a:endParaRPr>
          </a:p>
        </p:txBody>
      </p:sp>
      <p:pic>
        <p:nvPicPr>
          <p:cNvPr id="5" name="Record (online-voice-recorder.com) (2)">
            <a:hlinkClick r:id="" action="ppaction://media"/>
            <a:extLst>
              <a:ext uri="{FF2B5EF4-FFF2-40B4-BE49-F238E27FC236}">
                <a16:creationId xmlns:a16="http://schemas.microsoft.com/office/drawing/2014/main" id="{F4C39BD2-482D-383E-1974-B3E87F44DC5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229599" y="8746030"/>
            <a:ext cx="1071836" cy="1071836"/>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a:extLst>
            <a:ext uri="{FF2B5EF4-FFF2-40B4-BE49-F238E27FC236}">
              <a16:creationId xmlns:a16="http://schemas.microsoft.com/office/drawing/2014/main" id="{7158D10B-7216-0F3F-19E3-A8C0BC0AAD9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92B9BAF-8186-BE68-4AAD-9E064F2E7DD0}"/>
              </a:ext>
            </a:extLst>
          </p:cNvPr>
          <p:cNvSpPr/>
          <p:nvPr/>
        </p:nvSpPr>
        <p:spPr>
          <a:xfrm rot="5755965">
            <a:off x="-2596635" y="-6569350"/>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a:extLst>
              <a:ext uri="{FF2B5EF4-FFF2-40B4-BE49-F238E27FC236}">
                <a16:creationId xmlns:a16="http://schemas.microsoft.com/office/drawing/2014/main" id="{A2C743B4-D219-8A77-BC83-E51737F14613}"/>
              </a:ext>
            </a:extLst>
          </p:cNvPr>
          <p:cNvSpPr/>
          <p:nvPr/>
        </p:nvSpPr>
        <p:spPr>
          <a:xfrm rot="-2386301">
            <a:off x="10358985" y="-3230434"/>
            <a:ext cx="9743832" cy="10202966"/>
          </a:xfrm>
          <a:custGeom>
            <a:avLst/>
            <a:gdLst/>
            <a:ahLst/>
            <a:cxnLst/>
            <a:rect l="l" t="t" r="r" b="b"/>
            <a:pathLst>
              <a:path w="9743832" h="10202966">
                <a:moveTo>
                  <a:pt x="0" y="0"/>
                </a:moveTo>
                <a:lnTo>
                  <a:pt x="9743833" y="0"/>
                </a:lnTo>
                <a:lnTo>
                  <a:pt x="9743833"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a:extLst>
              <a:ext uri="{FF2B5EF4-FFF2-40B4-BE49-F238E27FC236}">
                <a16:creationId xmlns:a16="http://schemas.microsoft.com/office/drawing/2014/main" id="{B6554378-7A63-C7F6-EE11-10771EB0C782}"/>
              </a:ext>
            </a:extLst>
          </p:cNvPr>
          <p:cNvSpPr/>
          <p:nvPr/>
        </p:nvSpPr>
        <p:spPr>
          <a:xfrm rot="-441338" flipH="1">
            <a:off x="1608121" y="2418820"/>
            <a:ext cx="16065837" cy="10084176"/>
          </a:xfrm>
          <a:custGeom>
            <a:avLst/>
            <a:gdLst/>
            <a:ahLst/>
            <a:cxnLst/>
            <a:rect l="l" t="t" r="r" b="b"/>
            <a:pathLst>
              <a:path w="16065837" h="10084176">
                <a:moveTo>
                  <a:pt x="16065837" y="0"/>
                </a:moveTo>
                <a:lnTo>
                  <a:pt x="0" y="0"/>
                </a:lnTo>
                <a:lnTo>
                  <a:pt x="0" y="10084176"/>
                </a:lnTo>
                <a:lnTo>
                  <a:pt x="16065837" y="10084176"/>
                </a:lnTo>
                <a:lnTo>
                  <a:pt x="16065837"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TextBox 7">
            <a:extLst>
              <a:ext uri="{FF2B5EF4-FFF2-40B4-BE49-F238E27FC236}">
                <a16:creationId xmlns:a16="http://schemas.microsoft.com/office/drawing/2014/main" id="{80BA09F0-14CC-3053-22F7-AE59643A46C5}"/>
              </a:ext>
            </a:extLst>
          </p:cNvPr>
          <p:cNvSpPr txBox="1"/>
          <p:nvPr/>
        </p:nvSpPr>
        <p:spPr>
          <a:xfrm>
            <a:off x="533401" y="3131520"/>
            <a:ext cx="11110554" cy="5922391"/>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2400" dirty="0">
                <a:solidFill>
                  <a:srgbClr val="3B365F"/>
                </a:solidFill>
                <a:latin typeface="Coco Gothic"/>
                <a:ea typeface="Coco Gothic"/>
                <a:cs typeface="Coco Gothic"/>
                <a:sym typeface="Coco Gothic"/>
              </a:rPr>
              <a:t>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Type 2 Diabetes Mellitus (T2DM) is a chronic metabolic disorder causing high blood glucose levels.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It occurs due to impaired insulin secretion and increased insulin resistance.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T2DM is a major public health issue in the UK linked to obesity, poor diet, and sedentary lifestyle.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This presentation examines the endocrine system, focusing on pancreatic anatomy and glucose regulation.</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The case of Mr James Anderson is used to demonstrate disease impact and care planning based on NHS and NICE (2023) guidelines.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algn="l">
              <a:lnSpc>
                <a:spcPts val="3499"/>
              </a:lnSpc>
            </a:pPr>
            <a:endParaRPr lang="en-US" sz="2499" dirty="0">
              <a:solidFill>
                <a:srgbClr val="3B365F"/>
              </a:solidFill>
              <a:latin typeface="Coco Gothic"/>
              <a:ea typeface="Coco Gothic"/>
              <a:cs typeface="Coco Gothic"/>
              <a:sym typeface="Coco Gothic"/>
            </a:endParaRPr>
          </a:p>
        </p:txBody>
      </p:sp>
      <p:sp>
        <p:nvSpPr>
          <p:cNvPr id="11" name="TextBox 11">
            <a:extLst>
              <a:ext uri="{FF2B5EF4-FFF2-40B4-BE49-F238E27FC236}">
                <a16:creationId xmlns:a16="http://schemas.microsoft.com/office/drawing/2014/main" id="{1258B730-D992-464E-3BA4-A746FF789A23}"/>
              </a:ext>
            </a:extLst>
          </p:cNvPr>
          <p:cNvSpPr txBox="1"/>
          <p:nvPr/>
        </p:nvSpPr>
        <p:spPr>
          <a:xfrm>
            <a:off x="2855505" y="895350"/>
            <a:ext cx="12576991" cy="1103764"/>
          </a:xfrm>
          <a:prstGeom prst="rect">
            <a:avLst/>
          </a:prstGeom>
        </p:spPr>
        <p:txBody>
          <a:bodyPr lIns="0" tIns="0" rIns="0" bIns="0" rtlCol="0" anchor="t">
            <a:spAutoFit/>
          </a:bodyPr>
          <a:lstStyle/>
          <a:p>
            <a:pPr algn="ctr">
              <a:lnSpc>
                <a:spcPts val="9100"/>
              </a:lnSpc>
            </a:pPr>
            <a:r>
              <a:rPr lang="en-US" sz="6500" b="1" dirty="0">
                <a:solidFill>
                  <a:srgbClr val="3B365F"/>
                </a:solidFill>
                <a:latin typeface="Times New Roman" panose="02020603050405020304" pitchFamily="18" charset="0"/>
                <a:ea typeface="TAN Headline"/>
                <a:cs typeface="Times New Roman" panose="02020603050405020304" pitchFamily="18" charset="0"/>
                <a:sym typeface="TAN Headline"/>
              </a:rPr>
              <a:t> </a:t>
            </a:r>
            <a:r>
              <a:rPr lang="en-GB" sz="6500" b="1" dirty="0">
                <a:latin typeface="Times New Roman" panose="02020603050405020304" pitchFamily="18" charset="0"/>
                <a:ea typeface="Calibri" panose="020F0502020204030204" pitchFamily="34" charset="0"/>
                <a:cs typeface="Times New Roman" panose="02020603050405020304" pitchFamily="18" charset="0"/>
              </a:rPr>
              <a:t>Introduction </a:t>
            </a:r>
            <a:endParaRPr lang="en-US" sz="6500" b="1" dirty="0">
              <a:solidFill>
                <a:srgbClr val="3B365F"/>
              </a:solidFill>
              <a:latin typeface="Times New Roman" panose="02020603050405020304" pitchFamily="18" charset="0"/>
              <a:ea typeface="TAN Headline"/>
              <a:cs typeface="Times New Roman" panose="02020603050405020304" pitchFamily="18" charset="0"/>
              <a:sym typeface="TAN Headline"/>
            </a:endParaRPr>
          </a:p>
        </p:txBody>
      </p:sp>
      <p:pic>
        <p:nvPicPr>
          <p:cNvPr id="6" name="Picture 5">
            <a:extLst>
              <a:ext uri="{FF2B5EF4-FFF2-40B4-BE49-F238E27FC236}">
                <a16:creationId xmlns:a16="http://schemas.microsoft.com/office/drawing/2014/main" id="{D034DBD8-8572-EB6B-3C91-7269B241F81C}"/>
              </a:ext>
            </a:extLst>
          </p:cNvPr>
          <p:cNvPicPr>
            <a:picLocks noChangeAspect="1"/>
          </p:cNvPicPr>
          <p:nvPr/>
        </p:nvPicPr>
        <p:blipFill>
          <a:blip r:embed="rId9"/>
          <a:stretch>
            <a:fillRect/>
          </a:stretch>
        </p:blipFill>
        <p:spPr>
          <a:xfrm>
            <a:off x="12407680" y="3154019"/>
            <a:ext cx="5646442" cy="4599835"/>
          </a:xfrm>
          <a:prstGeom prst="rect">
            <a:avLst/>
          </a:prstGeom>
        </p:spPr>
      </p:pic>
      <p:pic>
        <p:nvPicPr>
          <p:cNvPr id="8" name="Record (online-voice-recorder.com) (3)">
            <a:hlinkClick r:id="" action="ppaction://media"/>
            <a:extLst>
              <a:ext uri="{FF2B5EF4-FFF2-40B4-BE49-F238E27FC236}">
                <a16:creationId xmlns:a16="http://schemas.microsoft.com/office/drawing/2014/main" id="{E5BA5964-2380-AA5D-CF8C-3BD4ABFF856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5229601" y="8746030"/>
            <a:ext cx="1163800" cy="1150662"/>
          </a:xfrm>
          <a:prstGeom prst="rect">
            <a:avLst/>
          </a:prstGeom>
        </p:spPr>
      </p:pic>
    </p:spTree>
    <p:extLst>
      <p:ext uri="{BB962C8B-B14F-4D97-AF65-F5344CB8AC3E}">
        <p14:creationId xmlns:p14="http://schemas.microsoft.com/office/powerpoint/2010/main" val="18728159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nextCondLst>
                <p:cond evt="onClick" delay="0">
                  <p:tgtEl>
                    <p:spTgt spid="8"/>
                  </p:tgtEl>
                </p:cond>
              </p:nextCondLst>
            </p:seq>
            <p:audio>
              <p:cMediaNode>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6262171">
            <a:off x="8699606" y="-2315196"/>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rot="-441338" flipH="1">
            <a:off x="6563608" y="332299"/>
            <a:ext cx="16065837" cy="10084176"/>
          </a:xfrm>
          <a:custGeom>
            <a:avLst/>
            <a:gdLst/>
            <a:ahLst/>
            <a:cxnLst/>
            <a:rect l="l" t="t" r="r" b="b"/>
            <a:pathLst>
              <a:path w="16065837" h="10084176">
                <a:moveTo>
                  <a:pt x="16065837" y="0"/>
                </a:moveTo>
                <a:lnTo>
                  <a:pt x="0" y="0"/>
                </a:lnTo>
                <a:lnTo>
                  <a:pt x="0" y="10084176"/>
                </a:lnTo>
                <a:lnTo>
                  <a:pt x="16065837" y="10084176"/>
                </a:lnTo>
                <a:lnTo>
                  <a:pt x="16065837"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TextBox 7"/>
          <p:cNvSpPr txBox="1"/>
          <p:nvPr/>
        </p:nvSpPr>
        <p:spPr>
          <a:xfrm>
            <a:off x="609600" y="3684954"/>
            <a:ext cx="10058400" cy="4916987"/>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2400" dirty="0">
                <a:solidFill>
                  <a:srgbClr val="3B365F"/>
                </a:solidFill>
                <a:latin typeface="Coco Gothic"/>
                <a:ea typeface="Coco Gothic"/>
                <a:cs typeface="Coco Gothic"/>
                <a:sym typeface="Coco Gothic"/>
              </a:rPr>
              <a:t>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The endocrine system produces and regulates hormones, controlling metabolism and blood glucose balance.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The pancreas plays a key role in both exocrine and endocrine functions.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The endocrine portion includes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islets of Langerhans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which contain:</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Beta cells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 secrete insulin</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Alpha cells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 secrete glucagon</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These hormones work in opposition to maintain glucose homeostasis.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algn="r">
              <a:lnSpc>
                <a:spcPts val="3499"/>
              </a:lnSpc>
            </a:pPr>
            <a:endParaRPr lang="en-US" sz="2499" dirty="0">
              <a:solidFill>
                <a:srgbClr val="3B365F"/>
              </a:solidFill>
              <a:latin typeface="Coco Gothic"/>
              <a:ea typeface="Coco Gothic"/>
              <a:cs typeface="Coco Gothic"/>
              <a:sym typeface="Coco Gothic"/>
            </a:endParaRPr>
          </a:p>
        </p:txBody>
      </p:sp>
      <p:sp>
        <p:nvSpPr>
          <p:cNvPr id="9" name="TextBox 9"/>
          <p:cNvSpPr txBox="1"/>
          <p:nvPr/>
        </p:nvSpPr>
        <p:spPr>
          <a:xfrm>
            <a:off x="609600" y="82904"/>
            <a:ext cx="17068800" cy="2864502"/>
          </a:xfrm>
          <a:prstGeom prst="rect">
            <a:avLst/>
          </a:prstGeom>
        </p:spPr>
        <p:txBody>
          <a:bodyPr wrap="square" lIns="0" tIns="0" rIns="0" bIns="0" rtlCol="0" anchor="t">
            <a:spAutoFit/>
          </a:bodyPr>
          <a:lstStyle/>
          <a:p>
            <a:pPr algn="ctr">
              <a:lnSpc>
                <a:spcPct val="150000"/>
              </a:lnSpc>
              <a:spcBef>
                <a:spcPts val="1200"/>
              </a:spcBef>
            </a:pPr>
            <a:r>
              <a:rPr lang="en-GB" sz="6600" b="1" kern="0" dirty="0">
                <a:latin typeface="Times New Roman" panose="02020603050405020304" pitchFamily="18" charset="0"/>
                <a:ea typeface="Times New Roman" panose="02020603050405020304" pitchFamily="18" charset="0"/>
                <a:cs typeface="Times New Roman" panose="02020603050405020304" pitchFamily="18" charset="0"/>
              </a:rPr>
              <a:t>The Endocrine System and Its Role in Glucose Regulation</a:t>
            </a:r>
            <a:endParaRPr lang="en-GB" sz="66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026" name="Picture 2" descr="The Endocrine System – 10 amazing glands - Thyroid UK">
            <a:extLst>
              <a:ext uri="{FF2B5EF4-FFF2-40B4-BE49-F238E27FC236}">
                <a16:creationId xmlns:a16="http://schemas.microsoft.com/office/drawing/2014/main" id="{BB1464AB-AB05-CEAC-E642-6440355AC20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651562" y="3497425"/>
            <a:ext cx="6045888" cy="4705350"/>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 (online-voice-recorder.com)">
            <a:hlinkClick r:id="" action="ppaction://media"/>
            <a:extLst>
              <a:ext uri="{FF2B5EF4-FFF2-40B4-BE49-F238E27FC236}">
                <a16:creationId xmlns:a16="http://schemas.microsoft.com/office/drawing/2014/main" id="{B75E3BE9-C513-55C3-E93F-83006CA4911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4927427" y="8772306"/>
            <a:ext cx="1058697" cy="1058697"/>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6262171">
            <a:off x="3492400" y="3970647"/>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rot="-441338" flipH="1">
            <a:off x="1589676" y="5876162"/>
            <a:ext cx="7090051" cy="4450271"/>
          </a:xfrm>
          <a:custGeom>
            <a:avLst/>
            <a:gdLst/>
            <a:ahLst/>
            <a:cxnLst/>
            <a:rect l="l" t="t" r="r" b="b"/>
            <a:pathLst>
              <a:path w="7090051" h="4450271">
                <a:moveTo>
                  <a:pt x="7090051" y="0"/>
                </a:moveTo>
                <a:lnTo>
                  <a:pt x="0" y="0"/>
                </a:lnTo>
                <a:lnTo>
                  <a:pt x="0" y="4450270"/>
                </a:lnTo>
                <a:lnTo>
                  <a:pt x="7090051" y="4450270"/>
                </a:lnTo>
                <a:lnTo>
                  <a:pt x="7090051"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4" name="Freeform 4"/>
          <p:cNvSpPr/>
          <p:nvPr/>
        </p:nvSpPr>
        <p:spPr>
          <a:xfrm rot="-441338" flipH="1">
            <a:off x="8620022" y="5876162"/>
            <a:ext cx="7090051" cy="4450271"/>
          </a:xfrm>
          <a:custGeom>
            <a:avLst/>
            <a:gdLst/>
            <a:ahLst/>
            <a:cxnLst/>
            <a:rect l="l" t="t" r="r" b="b"/>
            <a:pathLst>
              <a:path w="7090051" h="4450271">
                <a:moveTo>
                  <a:pt x="7090051" y="0"/>
                </a:moveTo>
                <a:lnTo>
                  <a:pt x="0" y="0"/>
                </a:lnTo>
                <a:lnTo>
                  <a:pt x="0" y="4450270"/>
                </a:lnTo>
                <a:lnTo>
                  <a:pt x="7090051" y="4450270"/>
                </a:lnTo>
                <a:lnTo>
                  <a:pt x="7090051"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5" name="Freeform 5"/>
          <p:cNvSpPr/>
          <p:nvPr/>
        </p:nvSpPr>
        <p:spPr>
          <a:xfrm rot="-441338" flipH="1">
            <a:off x="2577927" y="2244644"/>
            <a:ext cx="7090051" cy="4450271"/>
          </a:xfrm>
          <a:custGeom>
            <a:avLst/>
            <a:gdLst/>
            <a:ahLst/>
            <a:cxnLst/>
            <a:rect l="l" t="t" r="r" b="b"/>
            <a:pathLst>
              <a:path w="7090051" h="4450271">
                <a:moveTo>
                  <a:pt x="7090051" y="0"/>
                </a:moveTo>
                <a:lnTo>
                  <a:pt x="0" y="0"/>
                </a:lnTo>
                <a:lnTo>
                  <a:pt x="0" y="4450271"/>
                </a:lnTo>
                <a:lnTo>
                  <a:pt x="7090051" y="4450271"/>
                </a:lnTo>
                <a:lnTo>
                  <a:pt x="7090051"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6" name="Freeform 6"/>
          <p:cNvSpPr/>
          <p:nvPr/>
        </p:nvSpPr>
        <p:spPr>
          <a:xfrm rot="-441338" flipH="1">
            <a:off x="9608273" y="2244644"/>
            <a:ext cx="7090051" cy="4450271"/>
          </a:xfrm>
          <a:custGeom>
            <a:avLst/>
            <a:gdLst/>
            <a:ahLst/>
            <a:cxnLst/>
            <a:rect l="l" t="t" r="r" b="b"/>
            <a:pathLst>
              <a:path w="7090051" h="4450271">
                <a:moveTo>
                  <a:pt x="7090051" y="0"/>
                </a:moveTo>
                <a:lnTo>
                  <a:pt x="0" y="0"/>
                </a:lnTo>
                <a:lnTo>
                  <a:pt x="0" y="4450271"/>
                </a:lnTo>
                <a:lnTo>
                  <a:pt x="7090051" y="4450271"/>
                </a:lnTo>
                <a:lnTo>
                  <a:pt x="7090051"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Freeform 7"/>
          <p:cNvSpPr/>
          <p:nvPr/>
        </p:nvSpPr>
        <p:spPr>
          <a:xfrm>
            <a:off x="92352" y="2262600"/>
            <a:ext cx="2428154" cy="8002923"/>
          </a:xfrm>
          <a:custGeom>
            <a:avLst/>
            <a:gdLst/>
            <a:ahLst/>
            <a:cxnLst/>
            <a:rect l="l" t="t" r="r" b="b"/>
            <a:pathLst>
              <a:path w="2428154" h="8002923">
                <a:moveTo>
                  <a:pt x="0" y="0"/>
                </a:moveTo>
                <a:lnTo>
                  <a:pt x="2428153" y="0"/>
                </a:lnTo>
                <a:lnTo>
                  <a:pt x="2428153" y="8002924"/>
                </a:lnTo>
                <a:lnTo>
                  <a:pt x="0" y="8002924"/>
                </a:lnTo>
                <a:lnTo>
                  <a:pt x="0" y="0"/>
                </a:lnTo>
                <a:close/>
              </a:path>
            </a:pathLst>
          </a:custGeom>
          <a:blipFill>
            <a:blip r:embed="rId9">
              <a:extLst>
                <a:ext uri="{96DAC541-7B7A-43D3-8B79-37D633B846F1}">
                  <asvg:svgBlip xmlns:asvg="http://schemas.microsoft.com/office/drawing/2016/SVG/main" r:embed="rId10"/>
                </a:ext>
              </a:extLst>
            </a:blip>
            <a:stretch>
              <a:fillRect r="-184644"/>
            </a:stretch>
          </a:blipFill>
        </p:spPr>
      </p:sp>
      <p:sp>
        <p:nvSpPr>
          <p:cNvPr id="8" name="Freeform 8"/>
          <p:cNvSpPr/>
          <p:nvPr/>
        </p:nvSpPr>
        <p:spPr>
          <a:xfrm>
            <a:off x="15147616" y="2284077"/>
            <a:ext cx="3362376" cy="8002923"/>
          </a:xfrm>
          <a:custGeom>
            <a:avLst/>
            <a:gdLst/>
            <a:ahLst/>
            <a:cxnLst/>
            <a:rect l="l" t="t" r="r" b="b"/>
            <a:pathLst>
              <a:path w="3362376" h="8002923">
                <a:moveTo>
                  <a:pt x="0" y="0"/>
                </a:moveTo>
                <a:lnTo>
                  <a:pt x="3362376" y="0"/>
                </a:lnTo>
                <a:lnTo>
                  <a:pt x="3362376" y="8002923"/>
                </a:lnTo>
                <a:lnTo>
                  <a:pt x="0" y="8002923"/>
                </a:lnTo>
                <a:lnTo>
                  <a:pt x="0" y="0"/>
                </a:lnTo>
                <a:close/>
              </a:path>
            </a:pathLst>
          </a:custGeom>
          <a:blipFill>
            <a:blip r:embed="rId9">
              <a:extLst>
                <a:ext uri="{96DAC541-7B7A-43D3-8B79-37D633B846F1}">
                  <asvg:svgBlip xmlns:asvg="http://schemas.microsoft.com/office/drawing/2016/SVG/main" r:embed="rId10"/>
                </a:ext>
              </a:extLst>
            </a:blip>
            <a:stretch>
              <a:fillRect l="-105557"/>
            </a:stretch>
          </a:blipFill>
        </p:spPr>
      </p:sp>
      <p:grpSp>
        <p:nvGrpSpPr>
          <p:cNvPr id="9" name="Group 9"/>
          <p:cNvGrpSpPr/>
          <p:nvPr/>
        </p:nvGrpSpPr>
        <p:grpSpPr>
          <a:xfrm>
            <a:off x="2596515" y="4509135"/>
            <a:ext cx="558165" cy="1234440"/>
            <a:chOff x="0" y="0"/>
            <a:chExt cx="744220" cy="1645920"/>
          </a:xfrm>
        </p:grpSpPr>
        <p:sp>
          <p:nvSpPr>
            <p:cNvPr id="10" name="Freeform 10"/>
            <p:cNvSpPr/>
            <p:nvPr/>
          </p:nvSpPr>
          <p:spPr>
            <a:xfrm>
              <a:off x="38100" y="49530"/>
              <a:ext cx="656590" cy="1548130"/>
            </a:xfrm>
            <a:custGeom>
              <a:avLst/>
              <a:gdLst/>
              <a:ahLst/>
              <a:cxnLst/>
              <a:rect l="l" t="t" r="r" b="b"/>
              <a:pathLst>
                <a:path w="656590" h="1548130">
                  <a:moveTo>
                    <a:pt x="177800" y="66040"/>
                  </a:moveTo>
                  <a:cubicBezTo>
                    <a:pt x="292100" y="551180"/>
                    <a:pt x="332740" y="689610"/>
                    <a:pt x="368300" y="783590"/>
                  </a:cubicBezTo>
                  <a:cubicBezTo>
                    <a:pt x="392430" y="848360"/>
                    <a:pt x="421640" y="887730"/>
                    <a:pt x="441960" y="944880"/>
                  </a:cubicBezTo>
                  <a:cubicBezTo>
                    <a:pt x="463550" y="1008380"/>
                    <a:pt x="467360" y="1084580"/>
                    <a:pt x="488950" y="1148080"/>
                  </a:cubicBezTo>
                  <a:cubicBezTo>
                    <a:pt x="509270" y="1207770"/>
                    <a:pt x="535940" y="1270000"/>
                    <a:pt x="565150" y="1315720"/>
                  </a:cubicBezTo>
                  <a:cubicBezTo>
                    <a:pt x="589280" y="1352550"/>
                    <a:pt x="632460" y="1384300"/>
                    <a:pt x="645160" y="1407160"/>
                  </a:cubicBezTo>
                  <a:cubicBezTo>
                    <a:pt x="651510" y="1418590"/>
                    <a:pt x="654050" y="1424940"/>
                    <a:pt x="655320" y="1436370"/>
                  </a:cubicBezTo>
                  <a:cubicBezTo>
                    <a:pt x="656590" y="1451610"/>
                    <a:pt x="651510" y="1480820"/>
                    <a:pt x="645160" y="1496060"/>
                  </a:cubicBezTo>
                  <a:cubicBezTo>
                    <a:pt x="641350" y="1506220"/>
                    <a:pt x="636270" y="1512570"/>
                    <a:pt x="627380" y="1520190"/>
                  </a:cubicBezTo>
                  <a:cubicBezTo>
                    <a:pt x="614680" y="1530350"/>
                    <a:pt x="590550" y="1543050"/>
                    <a:pt x="571500" y="1545590"/>
                  </a:cubicBezTo>
                  <a:cubicBezTo>
                    <a:pt x="553720" y="1546860"/>
                    <a:pt x="529590" y="1541780"/>
                    <a:pt x="513080" y="1531620"/>
                  </a:cubicBezTo>
                  <a:cubicBezTo>
                    <a:pt x="496570" y="1522730"/>
                    <a:pt x="481330" y="1501140"/>
                    <a:pt x="473710" y="1485900"/>
                  </a:cubicBezTo>
                  <a:cubicBezTo>
                    <a:pt x="468630" y="1475740"/>
                    <a:pt x="467360" y="1468120"/>
                    <a:pt x="467360" y="1456690"/>
                  </a:cubicBezTo>
                  <a:cubicBezTo>
                    <a:pt x="468630" y="1440180"/>
                    <a:pt x="472440" y="1413510"/>
                    <a:pt x="483870" y="1398270"/>
                  </a:cubicBezTo>
                  <a:cubicBezTo>
                    <a:pt x="494030" y="1381760"/>
                    <a:pt x="516890" y="1367790"/>
                    <a:pt x="532130" y="1361440"/>
                  </a:cubicBezTo>
                  <a:cubicBezTo>
                    <a:pt x="542290" y="1357630"/>
                    <a:pt x="552450" y="1356360"/>
                    <a:pt x="562610" y="1356360"/>
                  </a:cubicBezTo>
                  <a:cubicBezTo>
                    <a:pt x="571500" y="1356360"/>
                    <a:pt x="581660" y="1357630"/>
                    <a:pt x="591820" y="1361440"/>
                  </a:cubicBezTo>
                  <a:cubicBezTo>
                    <a:pt x="607060" y="1367790"/>
                    <a:pt x="629920" y="1385570"/>
                    <a:pt x="640080" y="1398270"/>
                  </a:cubicBezTo>
                  <a:cubicBezTo>
                    <a:pt x="647700" y="1407160"/>
                    <a:pt x="650240" y="1414780"/>
                    <a:pt x="652780" y="1426210"/>
                  </a:cubicBezTo>
                  <a:cubicBezTo>
                    <a:pt x="656590" y="1441450"/>
                    <a:pt x="656590" y="1468120"/>
                    <a:pt x="650240" y="1485900"/>
                  </a:cubicBezTo>
                  <a:cubicBezTo>
                    <a:pt x="642620" y="1503680"/>
                    <a:pt x="623570" y="1522730"/>
                    <a:pt x="610870" y="1531620"/>
                  </a:cubicBezTo>
                  <a:cubicBezTo>
                    <a:pt x="600710" y="1539240"/>
                    <a:pt x="593090" y="1541780"/>
                    <a:pt x="581660" y="1543050"/>
                  </a:cubicBezTo>
                  <a:cubicBezTo>
                    <a:pt x="566420" y="1545590"/>
                    <a:pt x="543560" y="1548130"/>
                    <a:pt x="521970" y="1536700"/>
                  </a:cubicBezTo>
                  <a:cubicBezTo>
                    <a:pt x="480060" y="1515110"/>
                    <a:pt x="412750" y="1418590"/>
                    <a:pt x="379730" y="1365250"/>
                  </a:cubicBezTo>
                  <a:cubicBezTo>
                    <a:pt x="355600" y="1327150"/>
                    <a:pt x="347980" y="1300480"/>
                    <a:pt x="331470" y="1254760"/>
                  </a:cubicBezTo>
                  <a:cubicBezTo>
                    <a:pt x="306070" y="1182370"/>
                    <a:pt x="283210" y="1068070"/>
                    <a:pt x="251460" y="967740"/>
                  </a:cubicBezTo>
                  <a:cubicBezTo>
                    <a:pt x="217170" y="855980"/>
                    <a:pt x="160020" y="718820"/>
                    <a:pt x="129540" y="613410"/>
                  </a:cubicBezTo>
                  <a:cubicBezTo>
                    <a:pt x="104140" y="530860"/>
                    <a:pt x="90170" y="469900"/>
                    <a:pt x="72390" y="387350"/>
                  </a:cubicBezTo>
                  <a:cubicBezTo>
                    <a:pt x="50800" y="289560"/>
                    <a:pt x="0" y="121920"/>
                    <a:pt x="12700" y="63500"/>
                  </a:cubicBezTo>
                  <a:cubicBezTo>
                    <a:pt x="19050" y="38100"/>
                    <a:pt x="31750" y="25400"/>
                    <a:pt x="48260" y="13970"/>
                  </a:cubicBezTo>
                  <a:cubicBezTo>
                    <a:pt x="63500" y="3810"/>
                    <a:pt x="88900" y="0"/>
                    <a:pt x="106680" y="1270"/>
                  </a:cubicBezTo>
                  <a:cubicBezTo>
                    <a:pt x="120650" y="2540"/>
                    <a:pt x="133350" y="6350"/>
                    <a:pt x="144780" y="16510"/>
                  </a:cubicBezTo>
                  <a:cubicBezTo>
                    <a:pt x="157480" y="26670"/>
                    <a:pt x="177800" y="66040"/>
                    <a:pt x="177800" y="66040"/>
                  </a:cubicBezTo>
                </a:path>
              </a:pathLst>
            </a:custGeom>
            <a:solidFill>
              <a:srgbClr val="94AAB8"/>
            </a:solidFill>
            <a:ln cap="sq">
              <a:noFill/>
              <a:prstDash val="solid"/>
              <a:miter/>
            </a:ln>
          </p:spPr>
        </p:sp>
      </p:grpSp>
      <p:grpSp>
        <p:nvGrpSpPr>
          <p:cNvPr id="11" name="Group 11"/>
          <p:cNvGrpSpPr/>
          <p:nvPr/>
        </p:nvGrpSpPr>
        <p:grpSpPr>
          <a:xfrm>
            <a:off x="3106102" y="5699760"/>
            <a:ext cx="194310" cy="197167"/>
            <a:chOff x="0" y="0"/>
            <a:chExt cx="259080" cy="262890"/>
          </a:xfrm>
        </p:grpSpPr>
        <p:sp>
          <p:nvSpPr>
            <p:cNvPr id="12" name="Freeform 12"/>
            <p:cNvSpPr/>
            <p:nvPr/>
          </p:nvSpPr>
          <p:spPr>
            <a:xfrm>
              <a:off x="43180" y="46990"/>
              <a:ext cx="161290" cy="167640"/>
            </a:xfrm>
            <a:custGeom>
              <a:avLst/>
              <a:gdLst/>
              <a:ahLst/>
              <a:cxnLst/>
              <a:rect l="l" t="t" r="r" b="b"/>
              <a:pathLst>
                <a:path w="161290" h="167640">
                  <a:moveTo>
                    <a:pt x="161290" y="58420"/>
                  </a:moveTo>
                  <a:cubicBezTo>
                    <a:pt x="157480" y="116840"/>
                    <a:pt x="133350" y="147320"/>
                    <a:pt x="115570" y="157480"/>
                  </a:cubicBezTo>
                  <a:cubicBezTo>
                    <a:pt x="104140" y="165100"/>
                    <a:pt x="91440" y="167640"/>
                    <a:pt x="77470" y="165100"/>
                  </a:cubicBezTo>
                  <a:cubicBezTo>
                    <a:pt x="57150" y="161290"/>
                    <a:pt x="22860" y="144780"/>
                    <a:pt x="11430" y="125730"/>
                  </a:cubicBezTo>
                  <a:cubicBezTo>
                    <a:pt x="0" y="105410"/>
                    <a:pt x="1270" y="67310"/>
                    <a:pt x="7620" y="48260"/>
                  </a:cubicBezTo>
                  <a:cubicBezTo>
                    <a:pt x="11430" y="34290"/>
                    <a:pt x="19050" y="25400"/>
                    <a:pt x="31750" y="17780"/>
                  </a:cubicBezTo>
                  <a:cubicBezTo>
                    <a:pt x="48260" y="7620"/>
                    <a:pt x="87630" y="0"/>
                    <a:pt x="106680" y="3810"/>
                  </a:cubicBezTo>
                  <a:cubicBezTo>
                    <a:pt x="120650" y="6350"/>
                    <a:pt x="140970" y="24130"/>
                    <a:pt x="140970" y="24130"/>
                  </a:cubicBezTo>
                </a:path>
              </a:pathLst>
            </a:custGeom>
            <a:solidFill>
              <a:srgbClr val="94AAB8"/>
            </a:solidFill>
            <a:ln cap="sq">
              <a:noFill/>
              <a:prstDash val="solid"/>
              <a:miter/>
            </a:ln>
          </p:spPr>
        </p:sp>
      </p:grpSp>
      <p:grpSp>
        <p:nvGrpSpPr>
          <p:cNvPr id="13" name="Group 13"/>
          <p:cNvGrpSpPr/>
          <p:nvPr/>
        </p:nvGrpSpPr>
        <p:grpSpPr>
          <a:xfrm>
            <a:off x="8724900" y="3016567"/>
            <a:ext cx="644843" cy="566738"/>
            <a:chOff x="0" y="0"/>
            <a:chExt cx="859790" cy="755650"/>
          </a:xfrm>
        </p:grpSpPr>
        <p:sp>
          <p:nvSpPr>
            <p:cNvPr id="14" name="Freeform 14"/>
            <p:cNvSpPr/>
            <p:nvPr/>
          </p:nvSpPr>
          <p:spPr>
            <a:xfrm>
              <a:off x="50800" y="45720"/>
              <a:ext cx="760730" cy="659130"/>
            </a:xfrm>
            <a:custGeom>
              <a:avLst/>
              <a:gdLst/>
              <a:ahLst/>
              <a:cxnLst/>
              <a:rect l="l" t="t" r="r" b="b"/>
              <a:pathLst>
                <a:path w="760730" h="659130">
                  <a:moveTo>
                    <a:pt x="123190" y="10160"/>
                  </a:moveTo>
                  <a:cubicBezTo>
                    <a:pt x="515620" y="285750"/>
                    <a:pt x="695960" y="443230"/>
                    <a:pt x="739140" y="508000"/>
                  </a:cubicBezTo>
                  <a:cubicBezTo>
                    <a:pt x="754380" y="530860"/>
                    <a:pt x="758190" y="544830"/>
                    <a:pt x="758190" y="563880"/>
                  </a:cubicBezTo>
                  <a:cubicBezTo>
                    <a:pt x="758190" y="582930"/>
                    <a:pt x="751840" y="604520"/>
                    <a:pt x="740410" y="619760"/>
                  </a:cubicBezTo>
                  <a:cubicBezTo>
                    <a:pt x="728980" y="635000"/>
                    <a:pt x="709930" y="648970"/>
                    <a:pt x="692150" y="654050"/>
                  </a:cubicBezTo>
                  <a:cubicBezTo>
                    <a:pt x="673100" y="659130"/>
                    <a:pt x="650240" y="657860"/>
                    <a:pt x="632460" y="651510"/>
                  </a:cubicBezTo>
                  <a:cubicBezTo>
                    <a:pt x="614680" y="645160"/>
                    <a:pt x="596900" y="626110"/>
                    <a:pt x="586740" y="613410"/>
                  </a:cubicBezTo>
                  <a:cubicBezTo>
                    <a:pt x="580390" y="604520"/>
                    <a:pt x="576580" y="596900"/>
                    <a:pt x="575310" y="585470"/>
                  </a:cubicBezTo>
                  <a:cubicBezTo>
                    <a:pt x="572770" y="570230"/>
                    <a:pt x="575310" y="542290"/>
                    <a:pt x="581660" y="527050"/>
                  </a:cubicBezTo>
                  <a:cubicBezTo>
                    <a:pt x="585470" y="516890"/>
                    <a:pt x="589280" y="509270"/>
                    <a:pt x="598170" y="501650"/>
                  </a:cubicBezTo>
                  <a:cubicBezTo>
                    <a:pt x="609600" y="491490"/>
                    <a:pt x="631190" y="476250"/>
                    <a:pt x="648970" y="473710"/>
                  </a:cubicBezTo>
                  <a:cubicBezTo>
                    <a:pt x="668020" y="469900"/>
                    <a:pt x="693420" y="476250"/>
                    <a:pt x="708660" y="482600"/>
                  </a:cubicBezTo>
                  <a:cubicBezTo>
                    <a:pt x="718820" y="486410"/>
                    <a:pt x="725170" y="492760"/>
                    <a:pt x="732790" y="500380"/>
                  </a:cubicBezTo>
                  <a:cubicBezTo>
                    <a:pt x="739140" y="506730"/>
                    <a:pt x="745490" y="514350"/>
                    <a:pt x="749300" y="524510"/>
                  </a:cubicBezTo>
                  <a:cubicBezTo>
                    <a:pt x="754380" y="539750"/>
                    <a:pt x="760730" y="565150"/>
                    <a:pt x="756920" y="584200"/>
                  </a:cubicBezTo>
                  <a:cubicBezTo>
                    <a:pt x="753110" y="601980"/>
                    <a:pt x="740410" y="622300"/>
                    <a:pt x="726440" y="635000"/>
                  </a:cubicBezTo>
                  <a:cubicBezTo>
                    <a:pt x="712470" y="646430"/>
                    <a:pt x="690880" y="656590"/>
                    <a:pt x="671830" y="657860"/>
                  </a:cubicBezTo>
                  <a:cubicBezTo>
                    <a:pt x="652780" y="659130"/>
                    <a:pt x="638810" y="656590"/>
                    <a:pt x="614680" y="642620"/>
                  </a:cubicBezTo>
                  <a:cubicBezTo>
                    <a:pt x="543560" y="601980"/>
                    <a:pt x="378460" y="389890"/>
                    <a:pt x="266700" y="299720"/>
                  </a:cubicBezTo>
                  <a:cubicBezTo>
                    <a:pt x="180340" y="229870"/>
                    <a:pt x="49530" y="182880"/>
                    <a:pt x="16510" y="135890"/>
                  </a:cubicBezTo>
                  <a:cubicBezTo>
                    <a:pt x="1270" y="115570"/>
                    <a:pt x="0" y="95250"/>
                    <a:pt x="0" y="77470"/>
                  </a:cubicBezTo>
                  <a:cubicBezTo>
                    <a:pt x="1270" y="63500"/>
                    <a:pt x="5080" y="50800"/>
                    <a:pt x="13970" y="39370"/>
                  </a:cubicBezTo>
                  <a:cubicBezTo>
                    <a:pt x="24130" y="25400"/>
                    <a:pt x="44450" y="8890"/>
                    <a:pt x="63500" y="5080"/>
                  </a:cubicBezTo>
                  <a:cubicBezTo>
                    <a:pt x="81280" y="0"/>
                    <a:pt x="123190" y="10160"/>
                    <a:pt x="123190" y="10160"/>
                  </a:cubicBezTo>
                </a:path>
              </a:pathLst>
            </a:custGeom>
            <a:solidFill>
              <a:srgbClr val="94AAB8"/>
            </a:solidFill>
            <a:ln cap="sq">
              <a:noFill/>
              <a:prstDash val="solid"/>
              <a:miter/>
            </a:ln>
          </p:spPr>
        </p:sp>
      </p:grpSp>
      <p:grpSp>
        <p:nvGrpSpPr>
          <p:cNvPr id="15" name="Group 15"/>
          <p:cNvGrpSpPr/>
          <p:nvPr/>
        </p:nvGrpSpPr>
        <p:grpSpPr>
          <a:xfrm>
            <a:off x="10100310" y="5636895"/>
            <a:ext cx="739140" cy="760095"/>
            <a:chOff x="0" y="0"/>
            <a:chExt cx="985520" cy="1013460"/>
          </a:xfrm>
        </p:grpSpPr>
        <p:sp>
          <p:nvSpPr>
            <p:cNvPr id="16" name="Freeform 16"/>
            <p:cNvSpPr/>
            <p:nvPr/>
          </p:nvSpPr>
          <p:spPr>
            <a:xfrm>
              <a:off x="48260" y="44450"/>
              <a:ext cx="889000" cy="922020"/>
            </a:xfrm>
            <a:custGeom>
              <a:avLst/>
              <a:gdLst/>
              <a:ahLst/>
              <a:cxnLst/>
              <a:rect l="l" t="t" r="r" b="b"/>
              <a:pathLst>
                <a:path w="889000" h="922020">
                  <a:moveTo>
                    <a:pt x="162560" y="48260"/>
                  </a:moveTo>
                  <a:cubicBezTo>
                    <a:pt x="226060" y="160020"/>
                    <a:pt x="314960" y="284480"/>
                    <a:pt x="394970" y="372110"/>
                  </a:cubicBezTo>
                  <a:cubicBezTo>
                    <a:pt x="483870" y="468630"/>
                    <a:pt x="619760" y="588010"/>
                    <a:pt x="704850" y="654050"/>
                  </a:cubicBezTo>
                  <a:cubicBezTo>
                    <a:pt x="756920" y="695960"/>
                    <a:pt x="808990" y="718820"/>
                    <a:pt x="839470" y="745490"/>
                  </a:cubicBezTo>
                  <a:cubicBezTo>
                    <a:pt x="857250" y="762000"/>
                    <a:pt x="871220" y="775970"/>
                    <a:pt x="878840" y="789940"/>
                  </a:cubicBezTo>
                  <a:cubicBezTo>
                    <a:pt x="883920" y="800100"/>
                    <a:pt x="886460" y="807720"/>
                    <a:pt x="886460" y="819150"/>
                  </a:cubicBezTo>
                  <a:cubicBezTo>
                    <a:pt x="886460" y="834390"/>
                    <a:pt x="882650" y="859790"/>
                    <a:pt x="872490" y="876300"/>
                  </a:cubicBezTo>
                  <a:cubicBezTo>
                    <a:pt x="862330" y="891540"/>
                    <a:pt x="844550" y="906780"/>
                    <a:pt x="826770" y="913130"/>
                  </a:cubicBezTo>
                  <a:cubicBezTo>
                    <a:pt x="808990" y="919480"/>
                    <a:pt x="783590" y="918210"/>
                    <a:pt x="767080" y="915670"/>
                  </a:cubicBezTo>
                  <a:cubicBezTo>
                    <a:pt x="756920" y="913130"/>
                    <a:pt x="749300" y="909320"/>
                    <a:pt x="740410" y="901700"/>
                  </a:cubicBezTo>
                  <a:cubicBezTo>
                    <a:pt x="728980" y="891540"/>
                    <a:pt x="711200" y="872490"/>
                    <a:pt x="706120" y="854710"/>
                  </a:cubicBezTo>
                  <a:cubicBezTo>
                    <a:pt x="699770" y="836930"/>
                    <a:pt x="701040" y="812800"/>
                    <a:pt x="707390" y="795020"/>
                  </a:cubicBezTo>
                  <a:cubicBezTo>
                    <a:pt x="713740" y="777240"/>
                    <a:pt x="731520" y="758190"/>
                    <a:pt x="744220" y="749300"/>
                  </a:cubicBezTo>
                  <a:cubicBezTo>
                    <a:pt x="753110" y="741680"/>
                    <a:pt x="762000" y="739140"/>
                    <a:pt x="772160" y="736600"/>
                  </a:cubicBezTo>
                  <a:cubicBezTo>
                    <a:pt x="781050" y="734060"/>
                    <a:pt x="789940" y="732790"/>
                    <a:pt x="801370" y="734060"/>
                  </a:cubicBezTo>
                  <a:cubicBezTo>
                    <a:pt x="816610" y="736600"/>
                    <a:pt x="842010" y="745490"/>
                    <a:pt x="855980" y="756920"/>
                  </a:cubicBezTo>
                  <a:cubicBezTo>
                    <a:pt x="869950" y="769620"/>
                    <a:pt x="881380" y="789940"/>
                    <a:pt x="885190" y="808990"/>
                  </a:cubicBezTo>
                  <a:cubicBezTo>
                    <a:pt x="889000" y="826770"/>
                    <a:pt x="885190" y="850900"/>
                    <a:pt x="877570" y="867410"/>
                  </a:cubicBezTo>
                  <a:cubicBezTo>
                    <a:pt x="868680" y="883920"/>
                    <a:pt x="852170" y="900430"/>
                    <a:pt x="835660" y="909320"/>
                  </a:cubicBezTo>
                  <a:cubicBezTo>
                    <a:pt x="819150" y="918210"/>
                    <a:pt x="800100" y="922020"/>
                    <a:pt x="777240" y="918210"/>
                  </a:cubicBezTo>
                  <a:cubicBezTo>
                    <a:pt x="741680" y="910590"/>
                    <a:pt x="692150" y="876300"/>
                    <a:pt x="651510" y="847090"/>
                  </a:cubicBezTo>
                  <a:cubicBezTo>
                    <a:pt x="601980" y="811530"/>
                    <a:pt x="543560" y="755650"/>
                    <a:pt x="506730" y="715010"/>
                  </a:cubicBezTo>
                  <a:cubicBezTo>
                    <a:pt x="480060" y="684530"/>
                    <a:pt x="472440" y="656590"/>
                    <a:pt x="444500" y="628650"/>
                  </a:cubicBezTo>
                  <a:cubicBezTo>
                    <a:pt x="408940" y="591820"/>
                    <a:pt x="345440" y="565150"/>
                    <a:pt x="299720" y="521970"/>
                  </a:cubicBezTo>
                  <a:cubicBezTo>
                    <a:pt x="247650" y="473710"/>
                    <a:pt x="199390" y="405130"/>
                    <a:pt x="154940" y="346710"/>
                  </a:cubicBezTo>
                  <a:cubicBezTo>
                    <a:pt x="111760" y="290830"/>
                    <a:pt x="63500" y="226060"/>
                    <a:pt x="36830" y="180340"/>
                  </a:cubicBezTo>
                  <a:cubicBezTo>
                    <a:pt x="20320" y="151130"/>
                    <a:pt x="6350" y="128270"/>
                    <a:pt x="2540" y="104140"/>
                  </a:cubicBezTo>
                  <a:cubicBezTo>
                    <a:pt x="0" y="83820"/>
                    <a:pt x="2540" y="60960"/>
                    <a:pt x="11430" y="44450"/>
                  </a:cubicBezTo>
                  <a:cubicBezTo>
                    <a:pt x="20320" y="27940"/>
                    <a:pt x="39370" y="12700"/>
                    <a:pt x="57150" y="6350"/>
                  </a:cubicBezTo>
                  <a:cubicBezTo>
                    <a:pt x="74930" y="0"/>
                    <a:pt x="100330" y="0"/>
                    <a:pt x="118110" y="7620"/>
                  </a:cubicBezTo>
                  <a:cubicBezTo>
                    <a:pt x="134620" y="13970"/>
                    <a:pt x="162560" y="48260"/>
                    <a:pt x="162560" y="48260"/>
                  </a:cubicBezTo>
                </a:path>
              </a:pathLst>
            </a:custGeom>
            <a:solidFill>
              <a:srgbClr val="94AAB8"/>
            </a:solidFill>
            <a:ln cap="sq">
              <a:noFill/>
              <a:prstDash val="solid"/>
              <a:miter/>
            </a:ln>
          </p:spPr>
        </p:sp>
      </p:grpSp>
      <p:grpSp>
        <p:nvGrpSpPr>
          <p:cNvPr id="17" name="Group 17"/>
          <p:cNvGrpSpPr/>
          <p:nvPr/>
        </p:nvGrpSpPr>
        <p:grpSpPr>
          <a:xfrm>
            <a:off x="13448348" y="2546033"/>
            <a:ext cx="1091565" cy="437197"/>
            <a:chOff x="0" y="0"/>
            <a:chExt cx="1455420" cy="582930"/>
          </a:xfrm>
        </p:grpSpPr>
        <p:sp>
          <p:nvSpPr>
            <p:cNvPr id="18" name="Freeform 18"/>
            <p:cNvSpPr/>
            <p:nvPr/>
          </p:nvSpPr>
          <p:spPr>
            <a:xfrm>
              <a:off x="48260" y="35560"/>
              <a:ext cx="1360170" cy="497840"/>
            </a:xfrm>
            <a:custGeom>
              <a:avLst/>
              <a:gdLst/>
              <a:ahLst/>
              <a:cxnLst/>
              <a:rect l="l" t="t" r="r" b="b"/>
              <a:pathLst>
                <a:path w="1360170" h="497840">
                  <a:moveTo>
                    <a:pt x="1285240" y="179070"/>
                  </a:moveTo>
                  <a:cubicBezTo>
                    <a:pt x="749300" y="250190"/>
                    <a:pt x="510540" y="336550"/>
                    <a:pt x="363220" y="389890"/>
                  </a:cubicBezTo>
                  <a:cubicBezTo>
                    <a:pt x="261620" y="427990"/>
                    <a:pt x="154940" y="486410"/>
                    <a:pt x="110490" y="495300"/>
                  </a:cubicBezTo>
                  <a:cubicBezTo>
                    <a:pt x="95250" y="497840"/>
                    <a:pt x="90170" y="497840"/>
                    <a:pt x="80010" y="494030"/>
                  </a:cubicBezTo>
                  <a:cubicBezTo>
                    <a:pt x="63500" y="490220"/>
                    <a:pt x="39370" y="478790"/>
                    <a:pt x="26670" y="463550"/>
                  </a:cubicBezTo>
                  <a:cubicBezTo>
                    <a:pt x="13970" y="449580"/>
                    <a:pt x="3810" y="426720"/>
                    <a:pt x="2540" y="407670"/>
                  </a:cubicBezTo>
                  <a:cubicBezTo>
                    <a:pt x="1270" y="388620"/>
                    <a:pt x="6350" y="364490"/>
                    <a:pt x="17780" y="349250"/>
                  </a:cubicBezTo>
                  <a:cubicBezTo>
                    <a:pt x="27940" y="332740"/>
                    <a:pt x="49530" y="317500"/>
                    <a:pt x="64770" y="311150"/>
                  </a:cubicBezTo>
                  <a:cubicBezTo>
                    <a:pt x="74930" y="306070"/>
                    <a:pt x="83820" y="304800"/>
                    <a:pt x="95250" y="304800"/>
                  </a:cubicBezTo>
                  <a:cubicBezTo>
                    <a:pt x="111760" y="306070"/>
                    <a:pt x="139700" y="314960"/>
                    <a:pt x="153670" y="322580"/>
                  </a:cubicBezTo>
                  <a:cubicBezTo>
                    <a:pt x="163830" y="328930"/>
                    <a:pt x="168910" y="335280"/>
                    <a:pt x="175260" y="345440"/>
                  </a:cubicBezTo>
                  <a:cubicBezTo>
                    <a:pt x="184150" y="359410"/>
                    <a:pt x="191770" y="387350"/>
                    <a:pt x="193040" y="403860"/>
                  </a:cubicBezTo>
                  <a:cubicBezTo>
                    <a:pt x="193040" y="415290"/>
                    <a:pt x="191770" y="422910"/>
                    <a:pt x="186690" y="433070"/>
                  </a:cubicBezTo>
                  <a:cubicBezTo>
                    <a:pt x="180340" y="448310"/>
                    <a:pt x="165100" y="471170"/>
                    <a:pt x="148590" y="481330"/>
                  </a:cubicBezTo>
                  <a:cubicBezTo>
                    <a:pt x="132080" y="491490"/>
                    <a:pt x="105410" y="495300"/>
                    <a:pt x="90170" y="495300"/>
                  </a:cubicBezTo>
                  <a:cubicBezTo>
                    <a:pt x="77470" y="495300"/>
                    <a:pt x="69850" y="494030"/>
                    <a:pt x="59690" y="487680"/>
                  </a:cubicBezTo>
                  <a:cubicBezTo>
                    <a:pt x="45720" y="480060"/>
                    <a:pt x="24130" y="463550"/>
                    <a:pt x="13970" y="447040"/>
                  </a:cubicBezTo>
                  <a:cubicBezTo>
                    <a:pt x="5080" y="430530"/>
                    <a:pt x="0" y="406400"/>
                    <a:pt x="2540" y="387350"/>
                  </a:cubicBezTo>
                  <a:cubicBezTo>
                    <a:pt x="5080" y="368300"/>
                    <a:pt x="19050" y="345440"/>
                    <a:pt x="30480" y="332740"/>
                  </a:cubicBezTo>
                  <a:cubicBezTo>
                    <a:pt x="38100" y="323850"/>
                    <a:pt x="41910" y="321310"/>
                    <a:pt x="55880" y="314960"/>
                  </a:cubicBezTo>
                  <a:cubicBezTo>
                    <a:pt x="88900" y="297180"/>
                    <a:pt x="196850" y="269240"/>
                    <a:pt x="251460" y="246380"/>
                  </a:cubicBezTo>
                  <a:cubicBezTo>
                    <a:pt x="292100" y="228600"/>
                    <a:pt x="306070" y="212090"/>
                    <a:pt x="355600" y="193040"/>
                  </a:cubicBezTo>
                  <a:cubicBezTo>
                    <a:pt x="467360" y="149860"/>
                    <a:pt x="808990" y="45720"/>
                    <a:pt x="916940" y="36830"/>
                  </a:cubicBezTo>
                  <a:cubicBezTo>
                    <a:pt x="960120" y="34290"/>
                    <a:pt x="977900" y="49530"/>
                    <a:pt x="1008380" y="46990"/>
                  </a:cubicBezTo>
                  <a:cubicBezTo>
                    <a:pt x="1040130" y="45720"/>
                    <a:pt x="1064260" y="29210"/>
                    <a:pt x="1099820" y="24130"/>
                  </a:cubicBezTo>
                  <a:cubicBezTo>
                    <a:pt x="1154430" y="15240"/>
                    <a:pt x="1259840" y="0"/>
                    <a:pt x="1301750" y="15240"/>
                  </a:cubicBezTo>
                  <a:cubicBezTo>
                    <a:pt x="1324610" y="22860"/>
                    <a:pt x="1338580" y="36830"/>
                    <a:pt x="1347470" y="53340"/>
                  </a:cubicBezTo>
                  <a:cubicBezTo>
                    <a:pt x="1356360" y="69850"/>
                    <a:pt x="1360170" y="95250"/>
                    <a:pt x="1355090" y="113030"/>
                  </a:cubicBezTo>
                  <a:cubicBezTo>
                    <a:pt x="1351280" y="130810"/>
                    <a:pt x="1336040" y="152400"/>
                    <a:pt x="1322070" y="163830"/>
                  </a:cubicBezTo>
                  <a:cubicBezTo>
                    <a:pt x="1311910" y="172720"/>
                    <a:pt x="1285240" y="179070"/>
                    <a:pt x="1285240" y="179070"/>
                  </a:cubicBezTo>
                </a:path>
              </a:pathLst>
            </a:custGeom>
            <a:solidFill>
              <a:srgbClr val="94AAB8"/>
            </a:solidFill>
            <a:ln cap="sq">
              <a:noFill/>
              <a:prstDash val="solid"/>
              <a:miter/>
            </a:ln>
          </p:spPr>
        </p:sp>
      </p:grpSp>
      <p:grpSp>
        <p:nvGrpSpPr>
          <p:cNvPr id="19" name="Group 19"/>
          <p:cNvGrpSpPr/>
          <p:nvPr/>
        </p:nvGrpSpPr>
        <p:grpSpPr>
          <a:xfrm>
            <a:off x="13270230" y="2882265"/>
            <a:ext cx="192405" cy="199072"/>
            <a:chOff x="0" y="0"/>
            <a:chExt cx="256540" cy="265430"/>
          </a:xfrm>
        </p:grpSpPr>
        <p:sp>
          <p:nvSpPr>
            <p:cNvPr id="20" name="Freeform 20"/>
            <p:cNvSpPr/>
            <p:nvPr/>
          </p:nvSpPr>
          <p:spPr>
            <a:xfrm>
              <a:off x="43180" y="50800"/>
              <a:ext cx="161290" cy="166370"/>
            </a:xfrm>
            <a:custGeom>
              <a:avLst/>
              <a:gdLst/>
              <a:ahLst/>
              <a:cxnLst/>
              <a:rect l="l" t="t" r="r" b="b"/>
              <a:pathLst>
                <a:path w="161290" h="166370">
                  <a:moveTo>
                    <a:pt x="161290" y="57150"/>
                  </a:moveTo>
                  <a:cubicBezTo>
                    <a:pt x="139700" y="144780"/>
                    <a:pt x="128270" y="152400"/>
                    <a:pt x="116840" y="157480"/>
                  </a:cubicBezTo>
                  <a:cubicBezTo>
                    <a:pt x="104140" y="162560"/>
                    <a:pt x="91440" y="166370"/>
                    <a:pt x="77470" y="163830"/>
                  </a:cubicBezTo>
                  <a:cubicBezTo>
                    <a:pt x="58420" y="160020"/>
                    <a:pt x="24130" y="143510"/>
                    <a:pt x="11430" y="124460"/>
                  </a:cubicBezTo>
                  <a:cubicBezTo>
                    <a:pt x="0" y="105410"/>
                    <a:pt x="1270" y="67310"/>
                    <a:pt x="7620" y="48260"/>
                  </a:cubicBezTo>
                  <a:cubicBezTo>
                    <a:pt x="11430" y="34290"/>
                    <a:pt x="21590" y="24130"/>
                    <a:pt x="31750" y="16510"/>
                  </a:cubicBezTo>
                  <a:cubicBezTo>
                    <a:pt x="41910" y="8890"/>
                    <a:pt x="53340" y="1270"/>
                    <a:pt x="67310" y="0"/>
                  </a:cubicBezTo>
                  <a:cubicBezTo>
                    <a:pt x="87630" y="0"/>
                    <a:pt x="140970" y="22860"/>
                    <a:pt x="140970" y="22860"/>
                  </a:cubicBezTo>
                </a:path>
              </a:pathLst>
            </a:custGeom>
            <a:solidFill>
              <a:srgbClr val="94AAB8"/>
            </a:solidFill>
            <a:ln cap="sq">
              <a:noFill/>
              <a:prstDash val="solid"/>
              <a:miter/>
            </a:ln>
          </p:spPr>
        </p:sp>
      </p:grpSp>
      <p:grpSp>
        <p:nvGrpSpPr>
          <p:cNvPr id="21" name="Group 21"/>
          <p:cNvGrpSpPr/>
          <p:nvPr/>
        </p:nvGrpSpPr>
        <p:grpSpPr>
          <a:xfrm>
            <a:off x="13642657" y="8930640"/>
            <a:ext cx="1429702" cy="738188"/>
            <a:chOff x="0" y="0"/>
            <a:chExt cx="1906270" cy="984250"/>
          </a:xfrm>
        </p:grpSpPr>
        <p:sp>
          <p:nvSpPr>
            <p:cNvPr id="22" name="Freeform 22"/>
            <p:cNvSpPr/>
            <p:nvPr/>
          </p:nvSpPr>
          <p:spPr>
            <a:xfrm>
              <a:off x="48260" y="46990"/>
              <a:ext cx="1809750" cy="891540"/>
            </a:xfrm>
            <a:custGeom>
              <a:avLst/>
              <a:gdLst/>
              <a:ahLst/>
              <a:cxnLst/>
              <a:rect l="l" t="t" r="r" b="b"/>
              <a:pathLst>
                <a:path w="1809750" h="891540">
                  <a:moveTo>
                    <a:pt x="1775460" y="153670"/>
                  </a:moveTo>
                  <a:cubicBezTo>
                    <a:pt x="1489710" y="318770"/>
                    <a:pt x="1410970" y="346710"/>
                    <a:pt x="1316990" y="381000"/>
                  </a:cubicBezTo>
                  <a:cubicBezTo>
                    <a:pt x="1197610" y="425450"/>
                    <a:pt x="1010920" y="469900"/>
                    <a:pt x="906780" y="511810"/>
                  </a:cubicBezTo>
                  <a:cubicBezTo>
                    <a:pt x="842010" y="539750"/>
                    <a:pt x="796290" y="574040"/>
                    <a:pt x="750570" y="590550"/>
                  </a:cubicBezTo>
                  <a:cubicBezTo>
                    <a:pt x="718820" y="601980"/>
                    <a:pt x="704850" y="595630"/>
                    <a:pt x="665480" y="609600"/>
                  </a:cubicBezTo>
                  <a:cubicBezTo>
                    <a:pt x="561340" y="646430"/>
                    <a:pt x="213360" y="867410"/>
                    <a:pt x="120650" y="886460"/>
                  </a:cubicBezTo>
                  <a:cubicBezTo>
                    <a:pt x="92710" y="891540"/>
                    <a:pt x="78740" y="890270"/>
                    <a:pt x="60960" y="882650"/>
                  </a:cubicBezTo>
                  <a:cubicBezTo>
                    <a:pt x="43180" y="875030"/>
                    <a:pt x="25400" y="859790"/>
                    <a:pt x="15240" y="843280"/>
                  </a:cubicBezTo>
                  <a:cubicBezTo>
                    <a:pt x="5080" y="826770"/>
                    <a:pt x="0" y="803910"/>
                    <a:pt x="2540" y="784860"/>
                  </a:cubicBezTo>
                  <a:cubicBezTo>
                    <a:pt x="5080" y="765810"/>
                    <a:pt x="17780" y="742950"/>
                    <a:pt x="27940" y="730250"/>
                  </a:cubicBezTo>
                  <a:cubicBezTo>
                    <a:pt x="35560" y="721360"/>
                    <a:pt x="41910" y="716280"/>
                    <a:pt x="52070" y="712470"/>
                  </a:cubicBezTo>
                  <a:cubicBezTo>
                    <a:pt x="67310" y="706120"/>
                    <a:pt x="95250" y="701040"/>
                    <a:pt x="111760" y="702310"/>
                  </a:cubicBezTo>
                  <a:cubicBezTo>
                    <a:pt x="123190" y="703580"/>
                    <a:pt x="130810" y="706120"/>
                    <a:pt x="140970" y="712470"/>
                  </a:cubicBezTo>
                  <a:cubicBezTo>
                    <a:pt x="153670" y="721360"/>
                    <a:pt x="173990" y="741680"/>
                    <a:pt x="181610" y="756920"/>
                  </a:cubicBezTo>
                  <a:cubicBezTo>
                    <a:pt x="186690" y="765810"/>
                    <a:pt x="189230" y="774700"/>
                    <a:pt x="189230" y="786130"/>
                  </a:cubicBezTo>
                  <a:cubicBezTo>
                    <a:pt x="189230" y="801370"/>
                    <a:pt x="186690" y="828040"/>
                    <a:pt x="176530" y="844550"/>
                  </a:cubicBezTo>
                  <a:cubicBezTo>
                    <a:pt x="166370" y="859790"/>
                    <a:pt x="148590" y="876300"/>
                    <a:pt x="130810" y="882650"/>
                  </a:cubicBezTo>
                  <a:cubicBezTo>
                    <a:pt x="113030" y="890270"/>
                    <a:pt x="88900" y="891540"/>
                    <a:pt x="71120" y="886460"/>
                  </a:cubicBezTo>
                  <a:cubicBezTo>
                    <a:pt x="52070" y="880110"/>
                    <a:pt x="33020" y="867410"/>
                    <a:pt x="21590" y="852170"/>
                  </a:cubicBezTo>
                  <a:cubicBezTo>
                    <a:pt x="10160" y="836930"/>
                    <a:pt x="2540" y="814070"/>
                    <a:pt x="2540" y="795020"/>
                  </a:cubicBezTo>
                  <a:cubicBezTo>
                    <a:pt x="2540" y="775970"/>
                    <a:pt x="3810" y="759460"/>
                    <a:pt x="21590" y="737870"/>
                  </a:cubicBezTo>
                  <a:cubicBezTo>
                    <a:pt x="77470" y="671830"/>
                    <a:pt x="379730" y="541020"/>
                    <a:pt x="527050" y="471170"/>
                  </a:cubicBezTo>
                  <a:cubicBezTo>
                    <a:pt x="638810" y="420370"/>
                    <a:pt x="717550" y="389890"/>
                    <a:pt x="824230" y="350520"/>
                  </a:cubicBezTo>
                  <a:cubicBezTo>
                    <a:pt x="947420" y="306070"/>
                    <a:pt x="1101090" y="269240"/>
                    <a:pt x="1226820" y="224790"/>
                  </a:cubicBezTo>
                  <a:cubicBezTo>
                    <a:pt x="1339850" y="184150"/>
                    <a:pt x="1457960" y="139700"/>
                    <a:pt x="1545590" y="96520"/>
                  </a:cubicBezTo>
                  <a:cubicBezTo>
                    <a:pt x="1609090" y="66040"/>
                    <a:pt x="1668780" y="12700"/>
                    <a:pt x="1705610" y="3810"/>
                  </a:cubicBezTo>
                  <a:cubicBezTo>
                    <a:pt x="1723390" y="0"/>
                    <a:pt x="1733550" y="1270"/>
                    <a:pt x="1746250" y="5080"/>
                  </a:cubicBezTo>
                  <a:cubicBezTo>
                    <a:pt x="1762760" y="11430"/>
                    <a:pt x="1784350" y="26670"/>
                    <a:pt x="1794510" y="41910"/>
                  </a:cubicBezTo>
                  <a:cubicBezTo>
                    <a:pt x="1804670" y="58420"/>
                    <a:pt x="1809750" y="82550"/>
                    <a:pt x="1805940" y="101600"/>
                  </a:cubicBezTo>
                  <a:cubicBezTo>
                    <a:pt x="1802130" y="120650"/>
                    <a:pt x="1775460" y="153670"/>
                    <a:pt x="1775460" y="153670"/>
                  </a:cubicBezTo>
                </a:path>
              </a:pathLst>
            </a:custGeom>
            <a:solidFill>
              <a:srgbClr val="94AAB8"/>
            </a:solidFill>
            <a:ln cap="sq">
              <a:noFill/>
              <a:prstDash val="solid"/>
              <a:miter/>
            </a:ln>
          </p:spPr>
        </p:sp>
      </p:grpSp>
      <p:grpSp>
        <p:nvGrpSpPr>
          <p:cNvPr id="23" name="Group 23"/>
          <p:cNvGrpSpPr/>
          <p:nvPr/>
        </p:nvGrpSpPr>
        <p:grpSpPr>
          <a:xfrm>
            <a:off x="8903970" y="8929688"/>
            <a:ext cx="754380" cy="1043940"/>
            <a:chOff x="0" y="0"/>
            <a:chExt cx="1005840" cy="1391920"/>
          </a:xfrm>
        </p:grpSpPr>
        <p:sp>
          <p:nvSpPr>
            <p:cNvPr id="24" name="Freeform 24"/>
            <p:cNvSpPr/>
            <p:nvPr/>
          </p:nvSpPr>
          <p:spPr>
            <a:xfrm>
              <a:off x="46990" y="48260"/>
              <a:ext cx="909320" cy="1294130"/>
            </a:xfrm>
            <a:custGeom>
              <a:avLst/>
              <a:gdLst/>
              <a:ahLst/>
              <a:cxnLst/>
              <a:rect l="l" t="t" r="r" b="b"/>
              <a:pathLst>
                <a:path w="909320" h="1294130">
                  <a:moveTo>
                    <a:pt x="170180" y="63500"/>
                  </a:moveTo>
                  <a:cubicBezTo>
                    <a:pt x="335280" y="577850"/>
                    <a:pt x="342900" y="585470"/>
                    <a:pt x="367030" y="617220"/>
                  </a:cubicBezTo>
                  <a:cubicBezTo>
                    <a:pt x="408940" y="676910"/>
                    <a:pt x="491490" y="770890"/>
                    <a:pt x="570230" y="852170"/>
                  </a:cubicBezTo>
                  <a:cubicBezTo>
                    <a:pt x="662940" y="948690"/>
                    <a:pt x="858520" y="1084580"/>
                    <a:pt x="895350" y="1150620"/>
                  </a:cubicBezTo>
                  <a:cubicBezTo>
                    <a:pt x="908050" y="1174750"/>
                    <a:pt x="909320" y="1191260"/>
                    <a:pt x="906780" y="1210310"/>
                  </a:cubicBezTo>
                  <a:cubicBezTo>
                    <a:pt x="904240" y="1229360"/>
                    <a:pt x="894080" y="1250950"/>
                    <a:pt x="880110" y="1264920"/>
                  </a:cubicBezTo>
                  <a:cubicBezTo>
                    <a:pt x="867410" y="1277620"/>
                    <a:pt x="842010" y="1287780"/>
                    <a:pt x="826770" y="1291590"/>
                  </a:cubicBezTo>
                  <a:cubicBezTo>
                    <a:pt x="815340" y="1294130"/>
                    <a:pt x="806450" y="1294130"/>
                    <a:pt x="796290" y="1291590"/>
                  </a:cubicBezTo>
                  <a:cubicBezTo>
                    <a:pt x="779780" y="1286510"/>
                    <a:pt x="755650" y="1276350"/>
                    <a:pt x="742950" y="1261110"/>
                  </a:cubicBezTo>
                  <a:cubicBezTo>
                    <a:pt x="730250" y="1247140"/>
                    <a:pt x="721360" y="1221740"/>
                    <a:pt x="718820" y="1206500"/>
                  </a:cubicBezTo>
                  <a:cubicBezTo>
                    <a:pt x="716280" y="1195070"/>
                    <a:pt x="717550" y="1186180"/>
                    <a:pt x="721360" y="1176020"/>
                  </a:cubicBezTo>
                  <a:cubicBezTo>
                    <a:pt x="726440" y="1160780"/>
                    <a:pt x="741680" y="1135380"/>
                    <a:pt x="753110" y="1125220"/>
                  </a:cubicBezTo>
                  <a:cubicBezTo>
                    <a:pt x="762000" y="1116330"/>
                    <a:pt x="768350" y="1112520"/>
                    <a:pt x="779780" y="1108710"/>
                  </a:cubicBezTo>
                  <a:cubicBezTo>
                    <a:pt x="795020" y="1104900"/>
                    <a:pt x="821690" y="1102360"/>
                    <a:pt x="839470" y="1107440"/>
                  </a:cubicBezTo>
                  <a:cubicBezTo>
                    <a:pt x="858520" y="1112520"/>
                    <a:pt x="878840" y="1130300"/>
                    <a:pt x="889000" y="1141730"/>
                  </a:cubicBezTo>
                  <a:cubicBezTo>
                    <a:pt x="896620" y="1150620"/>
                    <a:pt x="900430" y="1158240"/>
                    <a:pt x="902970" y="1169670"/>
                  </a:cubicBezTo>
                  <a:cubicBezTo>
                    <a:pt x="906780" y="1184910"/>
                    <a:pt x="908050" y="1211580"/>
                    <a:pt x="901700" y="1229360"/>
                  </a:cubicBezTo>
                  <a:cubicBezTo>
                    <a:pt x="895350" y="1248410"/>
                    <a:pt x="880110" y="1267460"/>
                    <a:pt x="864870" y="1277620"/>
                  </a:cubicBezTo>
                  <a:cubicBezTo>
                    <a:pt x="848360" y="1287780"/>
                    <a:pt x="825500" y="1294130"/>
                    <a:pt x="806450" y="1292860"/>
                  </a:cubicBezTo>
                  <a:cubicBezTo>
                    <a:pt x="787400" y="1290320"/>
                    <a:pt x="774700" y="1283970"/>
                    <a:pt x="750570" y="1268730"/>
                  </a:cubicBezTo>
                  <a:cubicBezTo>
                    <a:pt x="690880" y="1230630"/>
                    <a:pt x="560070" y="1108710"/>
                    <a:pt x="472440" y="1019810"/>
                  </a:cubicBezTo>
                  <a:cubicBezTo>
                    <a:pt x="383540" y="930910"/>
                    <a:pt x="283210" y="821690"/>
                    <a:pt x="222250" y="735330"/>
                  </a:cubicBezTo>
                  <a:cubicBezTo>
                    <a:pt x="177800" y="671830"/>
                    <a:pt x="154940" y="633730"/>
                    <a:pt x="124460" y="558800"/>
                  </a:cubicBezTo>
                  <a:cubicBezTo>
                    <a:pt x="77470" y="441960"/>
                    <a:pt x="0" y="171450"/>
                    <a:pt x="3810" y="90170"/>
                  </a:cubicBezTo>
                  <a:cubicBezTo>
                    <a:pt x="3810" y="62230"/>
                    <a:pt x="10160" y="46990"/>
                    <a:pt x="22860" y="33020"/>
                  </a:cubicBezTo>
                  <a:cubicBezTo>
                    <a:pt x="34290" y="17780"/>
                    <a:pt x="55880" y="6350"/>
                    <a:pt x="74930" y="2540"/>
                  </a:cubicBezTo>
                  <a:cubicBezTo>
                    <a:pt x="93980" y="0"/>
                    <a:pt x="118110" y="5080"/>
                    <a:pt x="134620" y="15240"/>
                  </a:cubicBezTo>
                  <a:cubicBezTo>
                    <a:pt x="149860" y="25400"/>
                    <a:pt x="170180" y="63500"/>
                    <a:pt x="170180" y="63500"/>
                  </a:cubicBezTo>
                </a:path>
              </a:pathLst>
            </a:custGeom>
            <a:solidFill>
              <a:srgbClr val="94AAB8"/>
            </a:solidFill>
            <a:ln cap="sq">
              <a:noFill/>
              <a:prstDash val="solid"/>
              <a:miter/>
            </a:ln>
          </p:spPr>
        </p:sp>
      </p:grpSp>
      <p:grpSp>
        <p:nvGrpSpPr>
          <p:cNvPr id="25" name="Group 25"/>
          <p:cNvGrpSpPr/>
          <p:nvPr/>
        </p:nvGrpSpPr>
        <p:grpSpPr>
          <a:xfrm>
            <a:off x="9654540" y="9873615"/>
            <a:ext cx="199072" cy="194310"/>
            <a:chOff x="0" y="0"/>
            <a:chExt cx="265430" cy="259080"/>
          </a:xfrm>
        </p:grpSpPr>
        <p:sp>
          <p:nvSpPr>
            <p:cNvPr id="26" name="Freeform 26"/>
            <p:cNvSpPr/>
            <p:nvPr/>
          </p:nvSpPr>
          <p:spPr>
            <a:xfrm>
              <a:off x="49530" y="49530"/>
              <a:ext cx="162560" cy="167640"/>
            </a:xfrm>
            <a:custGeom>
              <a:avLst/>
              <a:gdLst/>
              <a:ahLst/>
              <a:cxnLst/>
              <a:rect l="l" t="t" r="r" b="b"/>
              <a:pathLst>
                <a:path w="162560" h="167640">
                  <a:moveTo>
                    <a:pt x="162560" y="58420"/>
                  </a:moveTo>
                  <a:cubicBezTo>
                    <a:pt x="158750" y="116840"/>
                    <a:pt x="138430" y="148590"/>
                    <a:pt x="116840" y="158750"/>
                  </a:cubicBezTo>
                  <a:cubicBezTo>
                    <a:pt x="96520" y="167640"/>
                    <a:pt x="58420" y="161290"/>
                    <a:pt x="40640" y="153670"/>
                  </a:cubicBezTo>
                  <a:cubicBezTo>
                    <a:pt x="27940" y="147320"/>
                    <a:pt x="19050" y="137160"/>
                    <a:pt x="12700" y="125730"/>
                  </a:cubicBezTo>
                  <a:cubicBezTo>
                    <a:pt x="6350" y="114300"/>
                    <a:pt x="0" y="102870"/>
                    <a:pt x="1270" y="87630"/>
                  </a:cubicBezTo>
                  <a:cubicBezTo>
                    <a:pt x="2540" y="68580"/>
                    <a:pt x="17780" y="31750"/>
                    <a:pt x="33020" y="17780"/>
                  </a:cubicBezTo>
                  <a:cubicBezTo>
                    <a:pt x="41910" y="7620"/>
                    <a:pt x="54610" y="2540"/>
                    <a:pt x="68580" y="1270"/>
                  </a:cubicBezTo>
                  <a:cubicBezTo>
                    <a:pt x="88900" y="0"/>
                    <a:pt x="142240" y="24130"/>
                    <a:pt x="142240" y="24130"/>
                  </a:cubicBezTo>
                </a:path>
              </a:pathLst>
            </a:custGeom>
            <a:solidFill>
              <a:srgbClr val="94AAB8"/>
            </a:solidFill>
            <a:ln cap="sq">
              <a:noFill/>
              <a:prstDash val="solid"/>
              <a:miter/>
            </a:ln>
          </p:spPr>
        </p:sp>
      </p:grpSp>
      <p:grpSp>
        <p:nvGrpSpPr>
          <p:cNvPr id="27" name="Group 27"/>
          <p:cNvGrpSpPr/>
          <p:nvPr/>
        </p:nvGrpSpPr>
        <p:grpSpPr>
          <a:xfrm>
            <a:off x="6782753" y="6224588"/>
            <a:ext cx="1232535" cy="718185"/>
            <a:chOff x="0" y="0"/>
            <a:chExt cx="1643380" cy="957580"/>
          </a:xfrm>
        </p:grpSpPr>
        <p:sp>
          <p:nvSpPr>
            <p:cNvPr id="28" name="Freeform 28"/>
            <p:cNvSpPr/>
            <p:nvPr/>
          </p:nvSpPr>
          <p:spPr>
            <a:xfrm>
              <a:off x="44450" y="50800"/>
              <a:ext cx="1551940" cy="857250"/>
            </a:xfrm>
            <a:custGeom>
              <a:avLst/>
              <a:gdLst/>
              <a:ahLst/>
              <a:cxnLst/>
              <a:rect l="l" t="t" r="r" b="b"/>
              <a:pathLst>
                <a:path w="1551940" h="857250">
                  <a:moveTo>
                    <a:pt x="123190" y="8890"/>
                  </a:moveTo>
                  <a:cubicBezTo>
                    <a:pt x="278130" y="78740"/>
                    <a:pt x="505460" y="128270"/>
                    <a:pt x="612140" y="167640"/>
                  </a:cubicBezTo>
                  <a:cubicBezTo>
                    <a:pt x="680720" y="194310"/>
                    <a:pt x="709930" y="218440"/>
                    <a:pt x="777240" y="247650"/>
                  </a:cubicBezTo>
                  <a:cubicBezTo>
                    <a:pt x="877570" y="290830"/>
                    <a:pt x="1083310" y="353060"/>
                    <a:pt x="1162050" y="392430"/>
                  </a:cubicBezTo>
                  <a:cubicBezTo>
                    <a:pt x="1200150" y="411480"/>
                    <a:pt x="1207770" y="417830"/>
                    <a:pt x="1240790" y="444500"/>
                  </a:cubicBezTo>
                  <a:cubicBezTo>
                    <a:pt x="1310640" y="497840"/>
                    <a:pt x="1506220" y="656590"/>
                    <a:pt x="1539240" y="718820"/>
                  </a:cubicBezTo>
                  <a:cubicBezTo>
                    <a:pt x="1551940" y="744220"/>
                    <a:pt x="1549400" y="763270"/>
                    <a:pt x="1546860" y="779780"/>
                  </a:cubicBezTo>
                  <a:cubicBezTo>
                    <a:pt x="1545590" y="791210"/>
                    <a:pt x="1543050" y="798830"/>
                    <a:pt x="1536700" y="807720"/>
                  </a:cubicBezTo>
                  <a:cubicBezTo>
                    <a:pt x="1526540" y="821690"/>
                    <a:pt x="1506220" y="840740"/>
                    <a:pt x="1490980" y="848360"/>
                  </a:cubicBezTo>
                  <a:cubicBezTo>
                    <a:pt x="1480820" y="853440"/>
                    <a:pt x="1471930" y="854710"/>
                    <a:pt x="1461770" y="855980"/>
                  </a:cubicBezTo>
                  <a:cubicBezTo>
                    <a:pt x="1451610" y="855980"/>
                    <a:pt x="1441450" y="855980"/>
                    <a:pt x="1431290" y="853440"/>
                  </a:cubicBezTo>
                  <a:cubicBezTo>
                    <a:pt x="1416050" y="847090"/>
                    <a:pt x="1391920" y="835660"/>
                    <a:pt x="1380490" y="820420"/>
                  </a:cubicBezTo>
                  <a:cubicBezTo>
                    <a:pt x="1367790" y="805180"/>
                    <a:pt x="1360170" y="782320"/>
                    <a:pt x="1360170" y="763270"/>
                  </a:cubicBezTo>
                  <a:cubicBezTo>
                    <a:pt x="1358900" y="744220"/>
                    <a:pt x="1369060" y="720090"/>
                    <a:pt x="1377950" y="706120"/>
                  </a:cubicBezTo>
                  <a:cubicBezTo>
                    <a:pt x="1383030" y="695960"/>
                    <a:pt x="1389380" y="689610"/>
                    <a:pt x="1399540" y="684530"/>
                  </a:cubicBezTo>
                  <a:cubicBezTo>
                    <a:pt x="1413510" y="675640"/>
                    <a:pt x="1437640" y="665480"/>
                    <a:pt x="1456690" y="666750"/>
                  </a:cubicBezTo>
                  <a:cubicBezTo>
                    <a:pt x="1475740" y="666750"/>
                    <a:pt x="1498600" y="675640"/>
                    <a:pt x="1513840" y="687070"/>
                  </a:cubicBezTo>
                  <a:cubicBezTo>
                    <a:pt x="1529080" y="699770"/>
                    <a:pt x="1541780" y="720090"/>
                    <a:pt x="1545590" y="739140"/>
                  </a:cubicBezTo>
                  <a:cubicBezTo>
                    <a:pt x="1550670" y="756920"/>
                    <a:pt x="1545590" y="783590"/>
                    <a:pt x="1540510" y="798830"/>
                  </a:cubicBezTo>
                  <a:cubicBezTo>
                    <a:pt x="1536700" y="810260"/>
                    <a:pt x="1532890" y="816610"/>
                    <a:pt x="1524000" y="824230"/>
                  </a:cubicBezTo>
                  <a:cubicBezTo>
                    <a:pt x="1512570" y="835660"/>
                    <a:pt x="1490980" y="850900"/>
                    <a:pt x="1471930" y="854710"/>
                  </a:cubicBezTo>
                  <a:cubicBezTo>
                    <a:pt x="1452880" y="857250"/>
                    <a:pt x="1433830" y="855980"/>
                    <a:pt x="1412240" y="845820"/>
                  </a:cubicBezTo>
                  <a:cubicBezTo>
                    <a:pt x="1376680" y="830580"/>
                    <a:pt x="1322070" y="778510"/>
                    <a:pt x="1287780" y="744220"/>
                  </a:cubicBezTo>
                  <a:cubicBezTo>
                    <a:pt x="1258570" y="715010"/>
                    <a:pt x="1245870" y="684530"/>
                    <a:pt x="1215390" y="656590"/>
                  </a:cubicBezTo>
                  <a:cubicBezTo>
                    <a:pt x="1177290" y="622300"/>
                    <a:pt x="1141730" y="594360"/>
                    <a:pt x="1075690" y="556260"/>
                  </a:cubicBezTo>
                  <a:cubicBezTo>
                    <a:pt x="942340" y="481330"/>
                    <a:pt x="579120" y="328930"/>
                    <a:pt x="434340" y="281940"/>
                  </a:cubicBezTo>
                  <a:cubicBezTo>
                    <a:pt x="363220" y="260350"/>
                    <a:pt x="327660" y="265430"/>
                    <a:pt x="270510" y="247650"/>
                  </a:cubicBezTo>
                  <a:cubicBezTo>
                    <a:pt x="200660" y="227330"/>
                    <a:pt x="90170" y="189230"/>
                    <a:pt x="48260" y="160020"/>
                  </a:cubicBezTo>
                  <a:cubicBezTo>
                    <a:pt x="26670" y="146050"/>
                    <a:pt x="13970" y="133350"/>
                    <a:pt x="7620" y="116840"/>
                  </a:cubicBezTo>
                  <a:cubicBezTo>
                    <a:pt x="0" y="99060"/>
                    <a:pt x="0" y="73660"/>
                    <a:pt x="6350" y="57150"/>
                  </a:cubicBezTo>
                  <a:cubicBezTo>
                    <a:pt x="12700" y="39370"/>
                    <a:pt x="30480" y="20320"/>
                    <a:pt x="44450" y="11430"/>
                  </a:cubicBezTo>
                  <a:cubicBezTo>
                    <a:pt x="57150" y="3810"/>
                    <a:pt x="71120" y="1270"/>
                    <a:pt x="83820" y="0"/>
                  </a:cubicBezTo>
                  <a:cubicBezTo>
                    <a:pt x="96520" y="0"/>
                    <a:pt x="123190" y="8890"/>
                    <a:pt x="123190" y="8890"/>
                  </a:cubicBezTo>
                </a:path>
              </a:pathLst>
            </a:custGeom>
            <a:solidFill>
              <a:srgbClr val="94AAB8"/>
            </a:solidFill>
            <a:ln cap="sq">
              <a:noFill/>
              <a:prstDash val="solid"/>
              <a:miter/>
            </a:ln>
          </p:spPr>
        </p:sp>
      </p:grpSp>
      <p:grpSp>
        <p:nvGrpSpPr>
          <p:cNvPr id="29" name="Group 29"/>
          <p:cNvGrpSpPr/>
          <p:nvPr/>
        </p:nvGrpSpPr>
        <p:grpSpPr>
          <a:xfrm>
            <a:off x="5384482" y="9655493"/>
            <a:ext cx="1075373" cy="485775"/>
            <a:chOff x="0" y="0"/>
            <a:chExt cx="1433830" cy="647700"/>
          </a:xfrm>
        </p:grpSpPr>
        <p:sp>
          <p:nvSpPr>
            <p:cNvPr id="30" name="Freeform 30"/>
            <p:cNvSpPr/>
            <p:nvPr/>
          </p:nvSpPr>
          <p:spPr>
            <a:xfrm>
              <a:off x="49530" y="46990"/>
              <a:ext cx="1338580" cy="551180"/>
            </a:xfrm>
            <a:custGeom>
              <a:avLst/>
              <a:gdLst/>
              <a:ahLst/>
              <a:cxnLst/>
              <a:rect l="l" t="t" r="r" b="b"/>
              <a:pathLst>
                <a:path w="1338580" h="551180">
                  <a:moveTo>
                    <a:pt x="1290320" y="162560"/>
                  </a:moveTo>
                  <a:cubicBezTo>
                    <a:pt x="981710" y="293370"/>
                    <a:pt x="933450" y="289560"/>
                    <a:pt x="855980" y="311150"/>
                  </a:cubicBezTo>
                  <a:cubicBezTo>
                    <a:pt x="731520" y="345440"/>
                    <a:pt x="519430" y="440690"/>
                    <a:pt x="381000" y="482600"/>
                  </a:cubicBezTo>
                  <a:cubicBezTo>
                    <a:pt x="278130" y="514350"/>
                    <a:pt x="161290" y="548640"/>
                    <a:pt x="102870" y="548640"/>
                  </a:cubicBezTo>
                  <a:cubicBezTo>
                    <a:pt x="77470" y="549910"/>
                    <a:pt x="60960" y="546100"/>
                    <a:pt x="45720" y="535940"/>
                  </a:cubicBezTo>
                  <a:cubicBezTo>
                    <a:pt x="29210" y="527050"/>
                    <a:pt x="13970" y="505460"/>
                    <a:pt x="7620" y="491490"/>
                  </a:cubicBezTo>
                  <a:cubicBezTo>
                    <a:pt x="2540" y="481330"/>
                    <a:pt x="0" y="473710"/>
                    <a:pt x="1270" y="462280"/>
                  </a:cubicBezTo>
                  <a:cubicBezTo>
                    <a:pt x="1270" y="445770"/>
                    <a:pt x="6350" y="420370"/>
                    <a:pt x="16510" y="405130"/>
                  </a:cubicBezTo>
                  <a:cubicBezTo>
                    <a:pt x="26670" y="388620"/>
                    <a:pt x="45720" y="374650"/>
                    <a:pt x="63500" y="368300"/>
                  </a:cubicBezTo>
                  <a:cubicBezTo>
                    <a:pt x="81280" y="363220"/>
                    <a:pt x="107950" y="364490"/>
                    <a:pt x="123190" y="368300"/>
                  </a:cubicBezTo>
                  <a:cubicBezTo>
                    <a:pt x="134620" y="372110"/>
                    <a:pt x="140970" y="375920"/>
                    <a:pt x="149860" y="383540"/>
                  </a:cubicBezTo>
                  <a:cubicBezTo>
                    <a:pt x="161290" y="393700"/>
                    <a:pt x="177800" y="414020"/>
                    <a:pt x="182880" y="431800"/>
                  </a:cubicBezTo>
                  <a:cubicBezTo>
                    <a:pt x="187960" y="450850"/>
                    <a:pt x="184150" y="476250"/>
                    <a:pt x="180340" y="491490"/>
                  </a:cubicBezTo>
                  <a:cubicBezTo>
                    <a:pt x="176530" y="501650"/>
                    <a:pt x="172720" y="509270"/>
                    <a:pt x="163830" y="516890"/>
                  </a:cubicBezTo>
                  <a:cubicBezTo>
                    <a:pt x="152400" y="528320"/>
                    <a:pt x="132080" y="543560"/>
                    <a:pt x="113030" y="547370"/>
                  </a:cubicBezTo>
                  <a:cubicBezTo>
                    <a:pt x="95250" y="551180"/>
                    <a:pt x="71120" y="548640"/>
                    <a:pt x="54610" y="541020"/>
                  </a:cubicBezTo>
                  <a:cubicBezTo>
                    <a:pt x="36830" y="533400"/>
                    <a:pt x="20320" y="513080"/>
                    <a:pt x="11430" y="500380"/>
                  </a:cubicBezTo>
                  <a:cubicBezTo>
                    <a:pt x="5080" y="490220"/>
                    <a:pt x="2540" y="482600"/>
                    <a:pt x="1270" y="471170"/>
                  </a:cubicBezTo>
                  <a:cubicBezTo>
                    <a:pt x="0" y="455930"/>
                    <a:pt x="2540" y="429260"/>
                    <a:pt x="11430" y="412750"/>
                  </a:cubicBezTo>
                  <a:cubicBezTo>
                    <a:pt x="20320" y="396240"/>
                    <a:pt x="33020" y="383540"/>
                    <a:pt x="54610" y="372110"/>
                  </a:cubicBezTo>
                  <a:cubicBezTo>
                    <a:pt x="96520" y="350520"/>
                    <a:pt x="175260" y="353060"/>
                    <a:pt x="259080" y="330200"/>
                  </a:cubicBezTo>
                  <a:cubicBezTo>
                    <a:pt x="400050" y="292100"/>
                    <a:pt x="671830" y="176530"/>
                    <a:pt x="817880" y="137160"/>
                  </a:cubicBezTo>
                  <a:cubicBezTo>
                    <a:pt x="909320" y="113030"/>
                    <a:pt x="975360" y="118110"/>
                    <a:pt x="1046480" y="93980"/>
                  </a:cubicBezTo>
                  <a:cubicBezTo>
                    <a:pt x="1113790" y="72390"/>
                    <a:pt x="1187450" y="11430"/>
                    <a:pt x="1234440" y="3810"/>
                  </a:cubicBezTo>
                  <a:cubicBezTo>
                    <a:pt x="1258570" y="0"/>
                    <a:pt x="1277620" y="2540"/>
                    <a:pt x="1294130" y="12700"/>
                  </a:cubicBezTo>
                  <a:cubicBezTo>
                    <a:pt x="1310640" y="21590"/>
                    <a:pt x="1325880" y="40640"/>
                    <a:pt x="1332230" y="58420"/>
                  </a:cubicBezTo>
                  <a:cubicBezTo>
                    <a:pt x="1338580" y="76200"/>
                    <a:pt x="1338580" y="100330"/>
                    <a:pt x="1330960" y="118110"/>
                  </a:cubicBezTo>
                  <a:cubicBezTo>
                    <a:pt x="1324610" y="135890"/>
                    <a:pt x="1290320" y="162560"/>
                    <a:pt x="1290320" y="162560"/>
                  </a:cubicBezTo>
                </a:path>
              </a:pathLst>
            </a:custGeom>
            <a:solidFill>
              <a:srgbClr val="94AAB8"/>
            </a:solidFill>
            <a:ln cap="sq">
              <a:noFill/>
              <a:prstDash val="solid"/>
              <a:miter/>
            </a:ln>
          </p:spPr>
        </p:sp>
      </p:grpSp>
      <p:sp>
        <p:nvSpPr>
          <p:cNvPr id="31" name="TextBox 31"/>
          <p:cNvSpPr txBox="1"/>
          <p:nvPr/>
        </p:nvSpPr>
        <p:spPr>
          <a:xfrm>
            <a:off x="2322222" y="7063790"/>
            <a:ext cx="5004474" cy="1595630"/>
          </a:xfrm>
          <a:prstGeom prst="rect">
            <a:avLst/>
          </a:prstGeom>
        </p:spPr>
        <p:txBody>
          <a:bodyPr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This creates a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negative feedback loop</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that maintains stable glucose levels.</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2" name="TextBox 32"/>
          <p:cNvSpPr txBox="1"/>
          <p:nvPr/>
        </p:nvSpPr>
        <p:spPr>
          <a:xfrm>
            <a:off x="9352568" y="7063790"/>
            <a:ext cx="5004474" cy="1595630"/>
          </a:xfrm>
          <a:prstGeom prst="rect">
            <a:avLst/>
          </a:prstGeom>
        </p:spPr>
        <p:txBody>
          <a:bodyPr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After food intake, rising glucose levels stimulate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beta cells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to release insulin.</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3" name="TextBox 33"/>
          <p:cNvSpPr txBox="1"/>
          <p:nvPr/>
        </p:nvSpPr>
        <p:spPr>
          <a:xfrm>
            <a:off x="3222116" y="3081732"/>
            <a:ext cx="6046387" cy="2457404"/>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Insulin</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enables the uptake of glucose into:</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Muscle cells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Adipose tissue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Liver (for glycogen storage)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4" name="TextBox 34"/>
          <p:cNvSpPr txBox="1"/>
          <p:nvPr/>
        </p:nvSpPr>
        <p:spPr>
          <a:xfrm>
            <a:off x="10191919" y="3185631"/>
            <a:ext cx="5692520" cy="2354812"/>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When glucose levels fall:</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Glucagon</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is released from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alpha cells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It triggers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glycogen breakdown in the liver</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5" name="TextBox 35"/>
          <p:cNvSpPr txBox="1"/>
          <p:nvPr/>
        </p:nvSpPr>
        <p:spPr>
          <a:xfrm>
            <a:off x="457201" y="396359"/>
            <a:ext cx="17068800" cy="1073627"/>
          </a:xfrm>
          <a:prstGeom prst="rect">
            <a:avLst/>
          </a:prstGeom>
        </p:spPr>
        <p:txBody>
          <a:bodyPr wrap="square" lIns="0" tIns="0" rIns="0" bIns="0" rtlCol="0" anchor="t">
            <a:spAutoFit/>
          </a:bodyPr>
          <a:lstStyle/>
          <a:p>
            <a:pPr algn="ctr">
              <a:lnSpc>
                <a:spcPts val="9100"/>
              </a:lnSpc>
            </a:pPr>
            <a:r>
              <a:rPr lang="en-US" sz="6500" b="1" dirty="0">
                <a:solidFill>
                  <a:srgbClr val="3B365F"/>
                </a:solidFill>
                <a:latin typeface="Times New Roman" panose="02020603050405020304" pitchFamily="18" charset="0"/>
                <a:ea typeface="TAN Headline"/>
                <a:cs typeface="Times New Roman" panose="02020603050405020304" pitchFamily="18" charset="0"/>
                <a:sym typeface="TAN Headline"/>
              </a:rPr>
              <a:t> </a:t>
            </a:r>
            <a:r>
              <a:rPr lang="en-GB" sz="6600" b="1" dirty="0">
                <a:latin typeface="Times New Roman" panose="02020603050405020304" pitchFamily="18" charset="0"/>
                <a:ea typeface="Times New Roman" panose="02020603050405020304" pitchFamily="18" charset="0"/>
                <a:cs typeface="Times New Roman" panose="02020603050405020304" pitchFamily="18" charset="0"/>
              </a:rPr>
              <a:t>Normal Physiology of Glucose Regulation</a:t>
            </a:r>
            <a:endParaRPr lang="en-US" sz="6500" b="1" dirty="0">
              <a:solidFill>
                <a:srgbClr val="3B365F"/>
              </a:solidFill>
              <a:latin typeface="Times New Roman" panose="02020603050405020304" pitchFamily="18" charset="0"/>
              <a:ea typeface="TAN Headline"/>
              <a:cs typeface="Times New Roman" panose="02020603050405020304" pitchFamily="18" charset="0"/>
              <a:sym typeface="TAN Headline"/>
            </a:endParaRPr>
          </a:p>
        </p:txBody>
      </p:sp>
      <p:pic>
        <p:nvPicPr>
          <p:cNvPr id="37" name="Record (online-voice-recorder.com) (1)">
            <a:hlinkClick r:id="" action="ppaction://media"/>
            <a:extLst>
              <a:ext uri="{FF2B5EF4-FFF2-40B4-BE49-F238E27FC236}">
                <a16:creationId xmlns:a16="http://schemas.microsoft.com/office/drawing/2014/main" id="{7D08EDF3-CB3E-EE55-E81D-95022AF4E24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5531772" y="8640926"/>
            <a:ext cx="1150663" cy="1242629"/>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7"/>
                                        </p:tgtEl>
                                      </p:cBhvr>
                                    </p:cmd>
                                  </p:childTnLst>
                                </p:cTn>
                              </p:par>
                            </p:childTnLst>
                          </p:cTn>
                        </p:par>
                      </p:childTnLst>
                    </p:cTn>
                  </p:par>
                </p:childTnLst>
              </p:cTn>
              <p:nextCondLst>
                <p:cond evt="onClick" delay="0">
                  <p:tgtEl>
                    <p:spTgt spid="37"/>
                  </p:tgtEl>
                </p:cond>
              </p:nextCondLst>
            </p:seq>
            <p:audio>
              <p:cMediaNode>
                <p:cTn id="7" fill="hold" display="0">
                  <p:stCondLst>
                    <p:cond delay="indefinite"/>
                  </p:stCondLst>
                  <p:endCondLst>
                    <p:cond evt="onStopAudio" delay="0">
                      <p:tgtEl>
                        <p:sldTgt/>
                      </p:tgtEl>
                    </p:cond>
                  </p:endCondLst>
                </p:cTn>
                <p:tgtEl>
                  <p:spTgt spid="3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441338" flipH="1">
            <a:off x="8023686" y="-2242638"/>
            <a:ext cx="12395216" cy="7780208"/>
          </a:xfrm>
          <a:custGeom>
            <a:avLst/>
            <a:gdLst/>
            <a:ahLst/>
            <a:cxnLst/>
            <a:rect l="l" t="t" r="r" b="b"/>
            <a:pathLst>
              <a:path w="12395216" h="7780208">
                <a:moveTo>
                  <a:pt x="12395216" y="0"/>
                </a:moveTo>
                <a:lnTo>
                  <a:pt x="0" y="0"/>
                </a:lnTo>
                <a:lnTo>
                  <a:pt x="0" y="7780208"/>
                </a:lnTo>
                <a:lnTo>
                  <a:pt x="12395216" y="7780208"/>
                </a:lnTo>
                <a:lnTo>
                  <a:pt x="12395216"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rot="-441338" flipH="1">
            <a:off x="-2312376" y="2408919"/>
            <a:ext cx="12395216" cy="7780208"/>
          </a:xfrm>
          <a:custGeom>
            <a:avLst/>
            <a:gdLst/>
            <a:ahLst/>
            <a:cxnLst/>
            <a:rect l="l" t="t" r="r" b="b"/>
            <a:pathLst>
              <a:path w="12395216" h="7780208">
                <a:moveTo>
                  <a:pt x="12395216" y="0"/>
                </a:moveTo>
                <a:lnTo>
                  <a:pt x="0" y="0"/>
                </a:lnTo>
                <a:lnTo>
                  <a:pt x="0" y="7780207"/>
                </a:lnTo>
                <a:lnTo>
                  <a:pt x="12395216" y="7780207"/>
                </a:lnTo>
                <a:lnTo>
                  <a:pt x="12395216"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rot="-591004">
            <a:off x="12640107" y="-3454017"/>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5" name="Freeform 5"/>
          <p:cNvSpPr/>
          <p:nvPr/>
        </p:nvSpPr>
        <p:spPr>
          <a:xfrm>
            <a:off x="-888258" y="-79138"/>
            <a:ext cx="6816687" cy="4114800"/>
          </a:xfrm>
          <a:custGeom>
            <a:avLst/>
            <a:gdLst/>
            <a:ahLst/>
            <a:cxnLst/>
            <a:rect l="l" t="t" r="r" b="b"/>
            <a:pathLst>
              <a:path w="6816687" h="4114800">
                <a:moveTo>
                  <a:pt x="0" y="0"/>
                </a:moveTo>
                <a:lnTo>
                  <a:pt x="6816686" y="0"/>
                </a:lnTo>
                <a:lnTo>
                  <a:pt x="6816686"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7" name="TextBox 7"/>
          <p:cNvSpPr txBox="1"/>
          <p:nvPr/>
        </p:nvSpPr>
        <p:spPr>
          <a:xfrm>
            <a:off x="768000" y="4838700"/>
            <a:ext cx="9761879" cy="4303229"/>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In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Type 2 Diabetes Mellitus (T2DM)</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this regulatory system becomes impaired.</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Insulin resistance</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develops in body tissues.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Beta-cell dysfunction</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reduces insulin production.</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Glucose uptake decreases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causing chronic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hyperglycaemia</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Understanding these mechanisms is vital for developing effective care and treatment strategies</a:t>
            </a:r>
            <a:r>
              <a:rPr lang="en-GB" sz="28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 name="TextBox 10"/>
          <p:cNvSpPr txBox="1"/>
          <p:nvPr/>
        </p:nvSpPr>
        <p:spPr>
          <a:xfrm>
            <a:off x="5581922" y="246082"/>
            <a:ext cx="12706078" cy="2266839"/>
          </a:xfrm>
          <a:prstGeom prst="rect">
            <a:avLst/>
          </a:prstGeom>
        </p:spPr>
        <p:txBody>
          <a:bodyPr wrap="square" lIns="0" tIns="0" rIns="0" bIns="0" rtlCol="0" anchor="t">
            <a:spAutoFit/>
          </a:bodyPr>
          <a:lstStyle/>
          <a:p>
            <a:pPr algn="ctr">
              <a:lnSpc>
                <a:spcPts val="9100"/>
              </a:lnSpc>
            </a:pPr>
            <a:r>
              <a:rPr lang="en-GB" sz="6600" b="1" dirty="0">
                <a:latin typeface="Times New Roman" panose="02020603050405020304" pitchFamily="18" charset="0"/>
                <a:ea typeface="Times New Roman" panose="02020603050405020304" pitchFamily="18" charset="0"/>
              </a:rPr>
              <a:t>Dysfunction in Type 2 Diabetes Mellitus</a:t>
            </a:r>
            <a:endParaRPr lang="en-US" sz="6500" b="1" dirty="0">
              <a:solidFill>
                <a:srgbClr val="3B365F"/>
              </a:solidFill>
              <a:latin typeface="TAN Headline"/>
              <a:ea typeface="TAN Headline"/>
              <a:cs typeface="TAN Headline"/>
              <a:sym typeface="TAN Headline"/>
            </a:endParaRPr>
          </a:p>
        </p:txBody>
      </p:sp>
      <p:pic>
        <p:nvPicPr>
          <p:cNvPr id="2050" name="Picture 2" descr="Type 2 Diabetes Mellitus and Asthma: Pathomechanisms of Their Association  and Clinical Implications | Cureus">
            <a:extLst>
              <a:ext uri="{FF2B5EF4-FFF2-40B4-BE49-F238E27FC236}">
                <a16:creationId xmlns:a16="http://schemas.microsoft.com/office/drawing/2014/main" id="{C1ECFC1D-113B-676C-51B2-19BFB2776C4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465758" y="4343473"/>
            <a:ext cx="6653370" cy="4561540"/>
          </a:xfrm>
          <a:prstGeom prst="rect">
            <a:avLst/>
          </a:prstGeom>
          <a:noFill/>
          <a:extLst>
            <a:ext uri="{909E8E84-426E-40DD-AFC4-6F175D3DCCD1}">
              <a14:hiddenFill xmlns:a14="http://schemas.microsoft.com/office/drawing/2010/main">
                <a:solidFill>
                  <a:srgbClr val="FFFFFF"/>
                </a:solidFill>
              </a14:hiddenFill>
            </a:ext>
          </a:extLst>
        </p:spPr>
      </p:pic>
      <p:pic>
        <p:nvPicPr>
          <p:cNvPr id="8" name="Record (online-voice-recorder.com) (1)">
            <a:hlinkClick r:id="" action="ppaction://media"/>
            <a:extLst>
              <a:ext uri="{FF2B5EF4-FFF2-40B4-BE49-F238E27FC236}">
                <a16:creationId xmlns:a16="http://schemas.microsoft.com/office/drawing/2014/main" id="{E5580E8A-1B51-E185-55B6-8AA4AA75E16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4664668" y="9008789"/>
            <a:ext cx="1111249" cy="1032422"/>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nextCondLst>
                <p:cond evt="onClick" delay="0">
                  <p:tgtEl>
                    <p:spTgt spid="8"/>
                  </p:tgtEl>
                </p:cond>
              </p:nextCondLst>
            </p:seq>
            <p:audio>
              <p:cMediaNode>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10385461">
            <a:off x="-3184086" y="-1008853"/>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rot="-441338" flipH="1">
            <a:off x="401354" y="3219215"/>
            <a:ext cx="8104724" cy="5087159"/>
          </a:xfrm>
          <a:custGeom>
            <a:avLst/>
            <a:gdLst/>
            <a:ahLst/>
            <a:cxnLst/>
            <a:rect l="l" t="t" r="r" b="b"/>
            <a:pathLst>
              <a:path w="8104724" h="5087159">
                <a:moveTo>
                  <a:pt x="8104724" y="0"/>
                </a:moveTo>
                <a:lnTo>
                  <a:pt x="0" y="0"/>
                </a:lnTo>
                <a:lnTo>
                  <a:pt x="0" y="5087160"/>
                </a:lnTo>
                <a:lnTo>
                  <a:pt x="8104724" y="5087160"/>
                </a:lnTo>
                <a:lnTo>
                  <a:pt x="8104724"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5" name="Freeform 5"/>
          <p:cNvSpPr/>
          <p:nvPr/>
        </p:nvSpPr>
        <p:spPr>
          <a:xfrm>
            <a:off x="10306132" y="4121205"/>
            <a:ext cx="4915980" cy="5239901"/>
          </a:xfrm>
          <a:custGeom>
            <a:avLst/>
            <a:gdLst/>
            <a:ahLst/>
            <a:cxnLst/>
            <a:rect l="l" t="t" r="r" b="b"/>
            <a:pathLst>
              <a:path w="4915980" h="5239901">
                <a:moveTo>
                  <a:pt x="0" y="0"/>
                </a:moveTo>
                <a:lnTo>
                  <a:pt x="4915979" y="0"/>
                </a:lnTo>
                <a:lnTo>
                  <a:pt x="4915979" y="5239901"/>
                </a:lnTo>
                <a:lnTo>
                  <a:pt x="0" y="523990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6" name="Freeform 6"/>
          <p:cNvSpPr/>
          <p:nvPr/>
        </p:nvSpPr>
        <p:spPr>
          <a:xfrm flipH="1">
            <a:off x="15222112" y="4946834"/>
            <a:ext cx="2973321" cy="4767715"/>
          </a:xfrm>
          <a:custGeom>
            <a:avLst/>
            <a:gdLst/>
            <a:ahLst/>
            <a:cxnLst/>
            <a:rect l="l" t="t" r="r" b="b"/>
            <a:pathLst>
              <a:path w="2973321" h="4767715">
                <a:moveTo>
                  <a:pt x="2973321" y="0"/>
                </a:moveTo>
                <a:lnTo>
                  <a:pt x="0" y="0"/>
                </a:lnTo>
                <a:lnTo>
                  <a:pt x="0" y="4767715"/>
                </a:lnTo>
                <a:lnTo>
                  <a:pt x="2973321" y="4767715"/>
                </a:lnTo>
                <a:lnTo>
                  <a:pt x="2973321" y="0"/>
                </a:lnTo>
                <a:close/>
              </a:path>
            </a:pathLst>
          </a:custGeom>
          <a:blipFill>
            <a:blip r:embed="rId11">
              <a:extLst>
                <a:ext uri="{96DAC541-7B7A-43D3-8B79-37D633B846F1}">
                  <asvg:svgBlip xmlns:asvg="http://schemas.microsoft.com/office/drawing/2016/SVG/main" r:embed="rId12"/>
                </a:ext>
              </a:extLst>
            </a:blip>
            <a:stretch>
              <a:fillRect/>
            </a:stretch>
          </a:blipFill>
        </p:spPr>
      </p:sp>
      <p:grpSp>
        <p:nvGrpSpPr>
          <p:cNvPr id="9" name="Group 9"/>
          <p:cNvGrpSpPr/>
          <p:nvPr/>
        </p:nvGrpSpPr>
        <p:grpSpPr>
          <a:xfrm>
            <a:off x="1999298" y="4514850"/>
            <a:ext cx="197167" cy="197167"/>
            <a:chOff x="0" y="0"/>
            <a:chExt cx="262890" cy="262890"/>
          </a:xfrm>
        </p:grpSpPr>
        <p:sp>
          <p:nvSpPr>
            <p:cNvPr id="10" name="Freeform 10"/>
            <p:cNvSpPr/>
            <p:nvPr/>
          </p:nvSpPr>
          <p:spPr>
            <a:xfrm>
              <a:off x="49530" y="46990"/>
              <a:ext cx="161290" cy="167640"/>
            </a:xfrm>
            <a:custGeom>
              <a:avLst/>
              <a:gdLst/>
              <a:ahLst/>
              <a:cxnLst/>
              <a:rect l="l" t="t" r="r" b="b"/>
              <a:pathLst>
                <a:path w="161290" h="167640">
                  <a:moveTo>
                    <a:pt x="161290" y="57150"/>
                  </a:moveTo>
                  <a:cubicBezTo>
                    <a:pt x="140970" y="146050"/>
                    <a:pt x="128270" y="152400"/>
                    <a:pt x="116840" y="157480"/>
                  </a:cubicBezTo>
                  <a:cubicBezTo>
                    <a:pt x="105410" y="162560"/>
                    <a:pt x="92710" y="167640"/>
                    <a:pt x="77470" y="165100"/>
                  </a:cubicBezTo>
                  <a:cubicBezTo>
                    <a:pt x="58420" y="161290"/>
                    <a:pt x="24130" y="140970"/>
                    <a:pt x="12700" y="124460"/>
                  </a:cubicBezTo>
                  <a:cubicBezTo>
                    <a:pt x="3810" y="114300"/>
                    <a:pt x="0" y="101600"/>
                    <a:pt x="1270" y="87630"/>
                  </a:cubicBezTo>
                  <a:cubicBezTo>
                    <a:pt x="1270" y="67310"/>
                    <a:pt x="13970" y="31750"/>
                    <a:pt x="31750" y="17780"/>
                  </a:cubicBezTo>
                  <a:cubicBezTo>
                    <a:pt x="49530" y="3810"/>
                    <a:pt x="87630" y="0"/>
                    <a:pt x="107950" y="3810"/>
                  </a:cubicBezTo>
                  <a:cubicBezTo>
                    <a:pt x="121920" y="6350"/>
                    <a:pt x="140970" y="24130"/>
                    <a:pt x="140970" y="24130"/>
                  </a:cubicBezTo>
                </a:path>
              </a:pathLst>
            </a:custGeom>
            <a:solidFill>
              <a:srgbClr val="94AAB8"/>
            </a:solidFill>
            <a:ln cap="sq">
              <a:noFill/>
              <a:prstDash val="solid"/>
              <a:miter/>
            </a:ln>
          </p:spPr>
        </p:sp>
      </p:grpSp>
      <p:grpSp>
        <p:nvGrpSpPr>
          <p:cNvPr id="13" name="Group 13"/>
          <p:cNvGrpSpPr/>
          <p:nvPr/>
        </p:nvGrpSpPr>
        <p:grpSpPr>
          <a:xfrm>
            <a:off x="8886825" y="1894523"/>
            <a:ext cx="194310" cy="197167"/>
            <a:chOff x="0" y="0"/>
            <a:chExt cx="259080" cy="262890"/>
          </a:xfrm>
        </p:grpSpPr>
        <p:sp>
          <p:nvSpPr>
            <p:cNvPr id="14" name="Freeform 14"/>
            <p:cNvSpPr/>
            <p:nvPr/>
          </p:nvSpPr>
          <p:spPr>
            <a:xfrm>
              <a:off x="43180" y="46990"/>
              <a:ext cx="161290" cy="167640"/>
            </a:xfrm>
            <a:custGeom>
              <a:avLst/>
              <a:gdLst/>
              <a:ahLst/>
              <a:cxnLst/>
              <a:rect l="l" t="t" r="r" b="b"/>
              <a:pathLst>
                <a:path w="161290" h="167640">
                  <a:moveTo>
                    <a:pt x="161290" y="58420"/>
                  </a:moveTo>
                  <a:cubicBezTo>
                    <a:pt x="158750" y="116840"/>
                    <a:pt x="133350" y="147320"/>
                    <a:pt x="116840" y="157480"/>
                  </a:cubicBezTo>
                  <a:cubicBezTo>
                    <a:pt x="104140" y="165100"/>
                    <a:pt x="91440" y="167640"/>
                    <a:pt x="77470" y="165100"/>
                  </a:cubicBezTo>
                  <a:cubicBezTo>
                    <a:pt x="58420" y="161290"/>
                    <a:pt x="24130" y="144780"/>
                    <a:pt x="12700" y="125730"/>
                  </a:cubicBezTo>
                  <a:cubicBezTo>
                    <a:pt x="0" y="105410"/>
                    <a:pt x="1270" y="67310"/>
                    <a:pt x="7620" y="48260"/>
                  </a:cubicBezTo>
                  <a:cubicBezTo>
                    <a:pt x="11430" y="34290"/>
                    <a:pt x="20320" y="25400"/>
                    <a:pt x="31750" y="17780"/>
                  </a:cubicBezTo>
                  <a:cubicBezTo>
                    <a:pt x="49530" y="7620"/>
                    <a:pt x="87630" y="0"/>
                    <a:pt x="107950" y="3810"/>
                  </a:cubicBezTo>
                  <a:cubicBezTo>
                    <a:pt x="121920" y="6350"/>
                    <a:pt x="140970" y="24130"/>
                    <a:pt x="140970" y="24130"/>
                  </a:cubicBezTo>
                </a:path>
              </a:pathLst>
            </a:custGeom>
            <a:solidFill>
              <a:srgbClr val="94AAB8"/>
            </a:solidFill>
            <a:ln cap="sq">
              <a:noFill/>
              <a:prstDash val="solid"/>
              <a:miter/>
            </a:ln>
          </p:spPr>
        </p:sp>
      </p:grpSp>
      <p:grpSp>
        <p:nvGrpSpPr>
          <p:cNvPr id="15" name="Group 15"/>
          <p:cNvGrpSpPr/>
          <p:nvPr/>
        </p:nvGrpSpPr>
        <p:grpSpPr>
          <a:xfrm>
            <a:off x="4039553" y="7854315"/>
            <a:ext cx="4258628" cy="1927860"/>
            <a:chOff x="0" y="0"/>
            <a:chExt cx="5678170" cy="2570480"/>
          </a:xfrm>
        </p:grpSpPr>
        <p:sp>
          <p:nvSpPr>
            <p:cNvPr id="16" name="Freeform 16"/>
            <p:cNvSpPr/>
            <p:nvPr/>
          </p:nvSpPr>
          <p:spPr>
            <a:xfrm>
              <a:off x="46990" y="50800"/>
              <a:ext cx="5580380" cy="2473960"/>
            </a:xfrm>
            <a:custGeom>
              <a:avLst/>
              <a:gdLst/>
              <a:ahLst/>
              <a:cxnLst/>
              <a:rect l="l" t="t" r="r" b="b"/>
              <a:pathLst>
                <a:path w="5580380" h="2473960">
                  <a:moveTo>
                    <a:pt x="5580380" y="96520"/>
                  </a:moveTo>
                  <a:cubicBezTo>
                    <a:pt x="5561330" y="207010"/>
                    <a:pt x="5543550" y="257810"/>
                    <a:pt x="5525770" y="295910"/>
                  </a:cubicBezTo>
                  <a:cubicBezTo>
                    <a:pt x="5510530" y="331470"/>
                    <a:pt x="5499100" y="359410"/>
                    <a:pt x="5473700" y="394970"/>
                  </a:cubicBezTo>
                  <a:cubicBezTo>
                    <a:pt x="5436870" y="449580"/>
                    <a:pt x="5367020" y="521970"/>
                    <a:pt x="5307330" y="580390"/>
                  </a:cubicBezTo>
                  <a:cubicBezTo>
                    <a:pt x="5245100" y="638810"/>
                    <a:pt x="5179060" y="698500"/>
                    <a:pt x="5110480" y="748030"/>
                  </a:cubicBezTo>
                  <a:cubicBezTo>
                    <a:pt x="5043170" y="796290"/>
                    <a:pt x="4954270" y="834390"/>
                    <a:pt x="4900930" y="873760"/>
                  </a:cubicBezTo>
                  <a:cubicBezTo>
                    <a:pt x="4861560" y="902970"/>
                    <a:pt x="4851400" y="927100"/>
                    <a:pt x="4808220" y="956310"/>
                  </a:cubicBezTo>
                  <a:cubicBezTo>
                    <a:pt x="4728210" y="1010920"/>
                    <a:pt x="4563110" y="1083310"/>
                    <a:pt x="4436110" y="1141730"/>
                  </a:cubicBezTo>
                  <a:cubicBezTo>
                    <a:pt x="4306570" y="1202690"/>
                    <a:pt x="4184650" y="1254760"/>
                    <a:pt x="4036060" y="1315720"/>
                  </a:cubicBezTo>
                  <a:cubicBezTo>
                    <a:pt x="3853180" y="1390650"/>
                    <a:pt x="3582670" y="1503680"/>
                    <a:pt x="3422650" y="1554480"/>
                  </a:cubicBezTo>
                  <a:cubicBezTo>
                    <a:pt x="3323590" y="1586230"/>
                    <a:pt x="3266440" y="1590040"/>
                    <a:pt x="3177540" y="1615440"/>
                  </a:cubicBezTo>
                  <a:cubicBezTo>
                    <a:pt x="3069590" y="1647190"/>
                    <a:pt x="2952750" y="1694180"/>
                    <a:pt x="2819400" y="1733550"/>
                  </a:cubicBezTo>
                  <a:cubicBezTo>
                    <a:pt x="2656840" y="1781810"/>
                    <a:pt x="2487930" y="1816100"/>
                    <a:pt x="2269490" y="1878330"/>
                  </a:cubicBezTo>
                  <a:cubicBezTo>
                    <a:pt x="1943100" y="1969770"/>
                    <a:pt x="1376680" y="2153920"/>
                    <a:pt x="1055370" y="2244090"/>
                  </a:cubicBezTo>
                  <a:cubicBezTo>
                    <a:pt x="844550" y="2303780"/>
                    <a:pt x="662940" y="2355850"/>
                    <a:pt x="529590" y="2382520"/>
                  </a:cubicBezTo>
                  <a:cubicBezTo>
                    <a:pt x="448310" y="2399030"/>
                    <a:pt x="400050" y="2396490"/>
                    <a:pt x="332740" y="2409190"/>
                  </a:cubicBezTo>
                  <a:cubicBezTo>
                    <a:pt x="259080" y="2424430"/>
                    <a:pt x="161290" y="2467610"/>
                    <a:pt x="106680" y="2468880"/>
                  </a:cubicBezTo>
                  <a:cubicBezTo>
                    <a:pt x="74930" y="2468880"/>
                    <a:pt x="48260" y="2465070"/>
                    <a:pt x="30480" y="2449830"/>
                  </a:cubicBezTo>
                  <a:cubicBezTo>
                    <a:pt x="13970" y="2434590"/>
                    <a:pt x="0" y="2399030"/>
                    <a:pt x="3810" y="2377440"/>
                  </a:cubicBezTo>
                  <a:cubicBezTo>
                    <a:pt x="6350" y="2354580"/>
                    <a:pt x="27940" y="2324100"/>
                    <a:pt x="48260" y="2312670"/>
                  </a:cubicBezTo>
                  <a:cubicBezTo>
                    <a:pt x="69850" y="2302510"/>
                    <a:pt x="106680" y="2306320"/>
                    <a:pt x="127000" y="2315210"/>
                  </a:cubicBezTo>
                  <a:cubicBezTo>
                    <a:pt x="143510" y="2322830"/>
                    <a:pt x="156210" y="2339340"/>
                    <a:pt x="162560" y="2354580"/>
                  </a:cubicBezTo>
                  <a:cubicBezTo>
                    <a:pt x="168910" y="2369820"/>
                    <a:pt x="172720" y="2390140"/>
                    <a:pt x="167640" y="2407920"/>
                  </a:cubicBezTo>
                  <a:cubicBezTo>
                    <a:pt x="160020" y="2428240"/>
                    <a:pt x="137160" y="2457450"/>
                    <a:pt x="115570" y="2466340"/>
                  </a:cubicBezTo>
                  <a:cubicBezTo>
                    <a:pt x="93980" y="2473960"/>
                    <a:pt x="55880" y="2466340"/>
                    <a:pt x="38100" y="2456180"/>
                  </a:cubicBezTo>
                  <a:cubicBezTo>
                    <a:pt x="22860" y="2446020"/>
                    <a:pt x="11430" y="2428240"/>
                    <a:pt x="6350" y="2413000"/>
                  </a:cubicBezTo>
                  <a:cubicBezTo>
                    <a:pt x="1270" y="2396490"/>
                    <a:pt x="0" y="2376170"/>
                    <a:pt x="7620" y="2359660"/>
                  </a:cubicBezTo>
                  <a:cubicBezTo>
                    <a:pt x="16510" y="2339340"/>
                    <a:pt x="36830" y="2321560"/>
                    <a:pt x="66040" y="2307590"/>
                  </a:cubicBezTo>
                  <a:cubicBezTo>
                    <a:pt x="116840" y="2279650"/>
                    <a:pt x="234950" y="2263140"/>
                    <a:pt x="309880" y="2249170"/>
                  </a:cubicBezTo>
                  <a:cubicBezTo>
                    <a:pt x="372110" y="2237740"/>
                    <a:pt x="408940" y="2240280"/>
                    <a:pt x="483870" y="2225040"/>
                  </a:cubicBezTo>
                  <a:cubicBezTo>
                    <a:pt x="624840" y="2197100"/>
                    <a:pt x="909320" y="2118360"/>
                    <a:pt x="1093470" y="2063750"/>
                  </a:cubicBezTo>
                  <a:cubicBezTo>
                    <a:pt x="1247140" y="2016760"/>
                    <a:pt x="1336040" y="1977390"/>
                    <a:pt x="1513840" y="1922780"/>
                  </a:cubicBezTo>
                  <a:cubicBezTo>
                    <a:pt x="1819910" y="1830070"/>
                    <a:pt x="2473960" y="1668780"/>
                    <a:pt x="2764790" y="1577340"/>
                  </a:cubicBezTo>
                  <a:cubicBezTo>
                    <a:pt x="2922270" y="1529080"/>
                    <a:pt x="3020060" y="1483360"/>
                    <a:pt x="3126740" y="1451610"/>
                  </a:cubicBezTo>
                  <a:cubicBezTo>
                    <a:pt x="3210560" y="1426210"/>
                    <a:pt x="3261360" y="1422400"/>
                    <a:pt x="3352800" y="1393190"/>
                  </a:cubicBezTo>
                  <a:cubicBezTo>
                    <a:pt x="3506470" y="1343660"/>
                    <a:pt x="3755390" y="1242060"/>
                    <a:pt x="3953510" y="1158240"/>
                  </a:cubicBezTo>
                  <a:cubicBezTo>
                    <a:pt x="4151630" y="1074420"/>
                    <a:pt x="4392930" y="963930"/>
                    <a:pt x="4540250" y="890270"/>
                  </a:cubicBezTo>
                  <a:cubicBezTo>
                    <a:pt x="4631690" y="844550"/>
                    <a:pt x="4682490" y="820420"/>
                    <a:pt x="4758690" y="773430"/>
                  </a:cubicBezTo>
                  <a:cubicBezTo>
                    <a:pt x="4852670" y="715010"/>
                    <a:pt x="4975860" y="623570"/>
                    <a:pt x="5059680" y="560070"/>
                  </a:cubicBezTo>
                  <a:cubicBezTo>
                    <a:pt x="5120640" y="511810"/>
                    <a:pt x="5167630" y="476250"/>
                    <a:pt x="5215890" y="429260"/>
                  </a:cubicBezTo>
                  <a:cubicBezTo>
                    <a:pt x="5264150" y="381000"/>
                    <a:pt x="5317490" y="326390"/>
                    <a:pt x="5349240" y="274320"/>
                  </a:cubicBezTo>
                  <a:cubicBezTo>
                    <a:pt x="5375910" y="232410"/>
                    <a:pt x="5391150" y="187960"/>
                    <a:pt x="5402580" y="148590"/>
                  </a:cubicBezTo>
                  <a:cubicBezTo>
                    <a:pt x="5411470" y="115570"/>
                    <a:pt x="5405120" y="80010"/>
                    <a:pt x="5416550" y="54610"/>
                  </a:cubicBezTo>
                  <a:cubicBezTo>
                    <a:pt x="5425440" y="35560"/>
                    <a:pt x="5441950" y="19050"/>
                    <a:pt x="5455920" y="10160"/>
                  </a:cubicBezTo>
                  <a:cubicBezTo>
                    <a:pt x="5468620" y="2540"/>
                    <a:pt x="5481320" y="0"/>
                    <a:pt x="5495290" y="0"/>
                  </a:cubicBezTo>
                  <a:cubicBezTo>
                    <a:pt x="5513070" y="1270"/>
                    <a:pt x="5538470" y="11430"/>
                    <a:pt x="5552440" y="21590"/>
                  </a:cubicBezTo>
                  <a:cubicBezTo>
                    <a:pt x="5563870" y="30480"/>
                    <a:pt x="5570220" y="43180"/>
                    <a:pt x="5575300" y="55880"/>
                  </a:cubicBezTo>
                  <a:cubicBezTo>
                    <a:pt x="5580380" y="67310"/>
                    <a:pt x="5580380" y="96520"/>
                    <a:pt x="5580380" y="96520"/>
                  </a:cubicBezTo>
                </a:path>
              </a:pathLst>
            </a:custGeom>
            <a:solidFill>
              <a:srgbClr val="94AAB8"/>
            </a:solidFill>
            <a:ln cap="sq">
              <a:noFill/>
              <a:prstDash val="solid"/>
              <a:miter/>
            </a:ln>
          </p:spPr>
        </p:sp>
      </p:grpSp>
      <p:grpSp>
        <p:nvGrpSpPr>
          <p:cNvPr id="17" name="Group 17"/>
          <p:cNvGrpSpPr/>
          <p:nvPr/>
        </p:nvGrpSpPr>
        <p:grpSpPr>
          <a:xfrm>
            <a:off x="3779520" y="9743122"/>
            <a:ext cx="194310" cy="192405"/>
            <a:chOff x="0" y="0"/>
            <a:chExt cx="259080" cy="256540"/>
          </a:xfrm>
        </p:grpSpPr>
        <p:sp>
          <p:nvSpPr>
            <p:cNvPr id="18" name="Freeform 18"/>
            <p:cNvSpPr/>
            <p:nvPr/>
          </p:nvSpPr>
          <p:spPr>
            <a:xfrm>
              <a:off x="44450" y="46990"/>
              <a:ext cx="160020" cy="166370"/>
            </a:xfrm>
            <a:custGeom>
              <a:avLst/>
              <a:gdLst/>
              <a:ahLst/>
              <a:cxnLst/>
              <a:rect l="l" t="t" r="r" b="b"/>
              <a:pathLst>
                <a:path w="160020" h="166370">
                  <a:moveTo>
                    <a:pt x="160020" y="58420"/>
                  </a:moveTo>
                  <a:cubicBezTo>
                    <a:pt x="156210" y="116840"/>
                    <a:pt x="135890" y="148590"/>
                    <a:pt x="115570" y="157480"/>
                  </a:cubicBezTo>
                  <a:cubicBezTo>
                    <a:pt x="93980" y="166370"/>
                    <a:pt x="57150" y="161290"/>
                    <a:pt x="38100" y="153670"/>
                  </a:cubicBezTo>
                  <a:cubicBezTo>
                    <a:pt x="25400" y="147320"/>
                    <a:pt x="16510" y="138430"/>
                    <a:pt x="10160" y="125730"/>
                  </a:cubicBezTo>
                  <a:cubicBezTo>
                    <a:pt x="2540" y="106680"/>
                    <a:pt x="0" y="67310"/>
                    <a:pt x="6350" y="48260"/>
                  </a:cubicBezTo>
                  <a:cubicBezTo>
                    <a:pt x="10160" y="34290"/>
                    <a:pt x="17780" y="25400"/>
                    <a:pt x="30480" y="17780"/>
                  </a:cubicBezTo>
                  <a:cubicBezTo>
                    <a:pt x="46990" y="7620"/>
                    <a:pt x="86360" y="0"/>
                    <a:pt x="105410" y="3810"/>
                  </a:cubicBezTo>
                  <a:cubicBezTo>
                    <a:pt x="119380" y="6350"/>
                    <a:pt x="139700" y="24130"/>
                    <a:pt x="139700" y="24130"/>
                  </a:cubicBezTo>
                </a:path>
              </a:pathLst>
            </a:custGeom>
            <a:solidFill>
              <a:srgbClr val="94AAB8"/>
            </a:solidFill>
            <a:ln cap="sq">
              <a:noFill/>
              <a:prstDash val="solid"/>
              <a:miter/>
            </a:ln>
          </p:spPr>
        </p:sp>
      </p:grpSp>
      <p:grpSp>
        <p:nvGrpSpPr>
          <p:cNvPr id="19" name="Group 19"/>
          <p:cNvGrpSpPr/>
          <p:nvPr/>
        </p:nvGrpSpPr>
        <p:grpSpPr>
          <a:xfrm>
            <a:off x="462915" y="5180647"/>
            <a:ext cx="1158240" cy="1030605"/>
            <a:chOff x="0" y="0"/>
            <a:chExt cx="1544320" cy="1374140"/>
          </a:xfrm>
        </p:grpSpPr>
        <p:sp>
          <p:nvSpPr>
            <p:cNvPr id="20" name="Freeform 20"/>
            <p:cNvSpPr/>
            <p:nvPr/>
          </p:nvSpPr>
          <p:spPr>
            <a:xfrm>
              <a:off x="48260" y="31750"/>
              <a:ext cx="1446530" cy="1291590"/>
            </a:xfrm>
            <a:custGeom>
              <a:avLst/>
              <a:gdLst/>
              <a:ahLst/>
              <a:cxnLst/>
              <a:rect l="l" t="t" r="r" b="b"/>
              <a:pathLst>
                <a:path w="1446530" h="1291590">
                  <a:moveTo>
                    <a:pt x="1360170" y="189230"/>
                  </a:moveTo>
                  <a:cubicBezTo>
                    <a:pt x="908050" y="203200"/>
                    <a:pt x="891540" y="218440"/>
                    <a:pt x="853440" y="246380"/>
                  </a:cubicBezTo>
                  <a:cubicBezTo>
                    <a:pt x="789940" y="290830"/>
                    <a:pt x="697230" y="393700"/>
                    <a:pt x="629920" y="450850"/>
                  </a:cubicBezTo>
                  <a:cubicBezTo>
                    <a:pt x="575310" y="496570"/>
                    <a:pt x="528320" y="525780"/>
                    <a:pt x="480060" y="566420"/>
                  </a:cubicBezTo>
                  <a:cubicBezTo>
                    <a:pt x="431800" y="608330"/>
                    <a:pt x="375920" y="659130"/>
                    <a:pt x="340360" y="699770"/>
                  </a:cubicBezTo>
                  <a:cubicBezTo>
                    <a:pt x="313690" y="730250"/>
                    <a:pt x="297180" y="753110"/>
                    <a:pt x="279400" y="783590"/>
                  </a:cubicBezTo>
                  <a:cubicBezTo>
                    <a:pt x="260350" y="812800"/>
                    <a:pt x="241300" y="847090"/>
                    <a:pt x="229870" y="880110"/>
                  </a:cubicBezTo>
                  <a:cubicBezTo>
                    <a:pt x="219710" y="908050"/>
                    <a:pt x="215900" y="930910"/>
                    <a:pt x="212090" y="966470"/>
                  </a:cubicBezTo>
                  <a:cubicBezTo>
                    <a:pt x="205740" y="1018540"/>
                    <a:pt x="223520" y="1107440"/>
                    <a:pt x="210820" y="1162050"/>
                  </a:cubicBezTo>
                  <a:cubicBezTo>
                    <a:pt x="199390" y="1205230"/>
                    <a:pt x="177800" y="1250950"/>
                    <a:pt x="153670" y="1272540"/>
                  </a:cubicBezTo>
                  <a:cubicBezTo>
                    <a:pt x="137160" y="1286510"/>
                    <a:pt x="115570" y="1291590"/>
                    <a:pt x="96520" y="1291590"/>
                  </a:cubicBezTo>
                  <a:cubicBezTo>
                    <a:pt x="77470" y="1291590"/>
                    <a:pt x="53340" y="1280160"/>
                    <a:pt x="39370" y="1271270"/>
                  </a:cubicBezTo>
                  <a:cubicBezTo>
                    <a:pt x="29210" y="1264920"/>
                    <a:pt x="24130" y="1259840"/>
                    <a:pt x="17780" y="1249680"/>
                  </a:cubicBezTo>
                  <a:cubicBezTo>
                    <a:pt x="10160" y="1235710"/>
                    <a:pt x="1270" y="1210310"/>
                    <a:pt x="2540" y="1191260"/>
                  </a:cubicBezTo>
                  <a:cubicBezTo>
                    <a:pt x="3810" y="1172210"/>
                    <a:pt x="12700" y="1149350"/>
                    <a:pt x="25400" y="1135380"/>
                  </a:cubicBezTo>
                  <a:cubicBezTo>
                    <a:pt x="36830" y="1120140"/>
                    <a:pt x="58420" y="1108710"/>
                    <a:pt x="76200" y="1103630"/>
                  </a:cubicBezTo>
                  <a:cubicBezTo>
                    <a:pt x="95250" y="1099820"/>
                    <a:pt x="119380" y="1102360"/>
                    <a:pt x="137160" y="1111250"/>
                  </a:cubicBezTo>
                  <a:cubicBezTo>
                    <a:pt x="153670" y="1118870"/>
                    <a:pt x="171450" y="1139190"/>
                    <a:pt x="180340" y="1151890"/>
                  </a:cubicBezTo>
                  <a:cubicBezTo>
                    <a:pt x="186690" y="1162050"/>
                    <a:pt x="189230" y="1169670"/>
                    <a:pt x="190500" y="1181100"/>
                  </a:cubicBezTo>
                  <a:cubicBezTo>
                    <a:pt x="191770" y="1197610"/>
                    <a:pt x="189230" y="1224280"/>
                    <a:pt x="180340" y="1240790"/>
                  </a:cubicBezTo>
                  <a:cubicBezTo>
                    <a:pt x="171450" y="1257300"/>
                    <a:pt x="149860" y="1275080"/>
                    <a:pt x="135890" y="1282700"/>
                  </a:cubicBezTo>
                  <a:cubicBezTo>
                    <a:pt x="125730" y="1287780"/>
                    <a:pt x="118110" y="1290320"/>
                    <a:pt x="106680" y="1290320"/>
                  </a:cubicBezTo>
                  <a:cubicBezTo>
                    <a:pt x="90170" y="1291590"/>
                    <a:pt x="63500" y="1287780"/>
                    <a:pt x="48260" y="1277620"/>
                  </a:cubicBezTo>
                  <a:cubicBezTo>
                    <a:pt x="31750" y="1267460"/>
                    <a:pt x="15240" y="1249680"/>
                    <a:pt x="8890" y="1231900"/>
                  </a:cubicBezTo>
                  <a:cubicBezTo>
                    <a:pt x="1270" y="1214120"/>
                    <a:pt x="0" y="1188720"/>
                    <a:pt x="5080" y="1170940"/>
                  </a:cubicBezTo>
                  <a:cubicBezTo>
                    <a:pt x="11430" y="1153160"/>
                    <a:pt x="38100" y="1120140"/>
                    <a:pt x="39370" y="1121410"/>
                  </a:cubicBezTo>
                  <a:cubicBezTo>
                    <a:pt x="40640" y="1121410"/>
                    <a:pt x="25400" y="1163320"/>
                    <a:pt x="21590" y="1162050"/>
                  </a:cubicBezTo>
                  <a:cubicBezTo>
                    <a:pt x="12700" y="1160780"/>
                    <a:pt x="17780" y="1013460"/>
                    <a:pt x="24130" y="960120"/>
                  </a:cubicBezTo>
                  <a:cubicBezTo>
                    <a:pt x="29210" y="924560"/>
                    <a:pt x="35560" y="901700"/>
                    <a:pt x="45720" y="871220"/>
                  </a:cubicBezTo>
                  <a:cubicBezTo>
                    <a:pt x="57150" y="838200"/>
                    <a:pt x="71120" y="802640"/>
                    <a:pt x="88900" y="767080"/>
                  </a:cubicBezTo>
                  <a:cubicBezTo>
                    <a:pt x="107950" y="727710"/>
                    <a:pt x="132080" y="688340"/>
                    <a:pt x="161290" y="646430"/>
                  </a:cubicBezTo>
                  <a:cubicBezTo>
                    <a:pt x="198120" y="595630"/>
                    <a:pt x="242570" y="535940"/>
                    <a:pt x="297180" y="483870"/>
                  </a:cubicBezTo>
                  <a:cubicBezTo>
                    <a:pt x="359410" y="424180"/>
                    <a:pt x="452120" y="374650"/>
                    <a:pt x="524510" y="313690"/>
                  </a:cubicBezTo>
                  <a:cubicBezTo>
                    <a:pt x="598170" y="251460"/>
                    <a:pt x="674370" y="160020"/>
                    <a:pt x="735330" y="115570"/>
                  </a:cubicBezTo>
                  <a:cubicBezTo>
                    <a:pt x="774700" y="86360"/>
                    <a:pt x="805180" y="71120"/>
                    <a:pt x="843280" y="54610"/>
                  </a:cubicBezTo>
                  <a:cubicBezTo>
                    <a:pt x="878840" y="39370"/>
                    <a:pt x="904240" y="26670"/>
                    <a:pt x="955040" y="19050"/>
                  </a:cubicBezTo>
                  <a:cubicBezTo>
                    <a:pt x="1054100" y="5080"/>
                    <a:pt x="1333500" y="0"/>
                    <a:pt x="1399540" y="30480"/>
                  </a:cubicBezTo>
                  <a:cubicBezTo>
                    <a:pt x="1423670" y="41910"/>
                    <a:pt x="1432560" y="59690"/>
                    <a:pt x="1438910" y="74930"/>
                  </a:cubicBezTo>
                  <a:cubicBezTo>
                    <a:pt x="1445260" y="87630"/>
                    <a:pt x="1446530" y="101600"/>
                    <a:pt x="1443990" y="115570"/>
                  </a:cubicBezTo>
                  <a:cubicBezTo>
                    <a:pt x="1441450" y="132080"/>
                    <a:pt x="1430020" y="156210"/>
                    <a:pt x="1416050" y="168910"/>
                  </a:cubicBezTo>
                  <a:cubicBezTo>
                    <a:pt x="1402080" y="180340"/>
                    <a:pt x="1360170" y="189230"/>
                    <a:pt x="1360170" y="189230"/>
                  </a:cubicBezTo>
                </a:path>
              </a:pathLst>
            </a:custGeom>
            <a:solidFill>
              <a:srgbClr val="94AAB8"/>
            </a:solidFill>
            <a:ln cap="sq">
              <a:noFill/>
              <a:prstDash val="solid"/>
              <a:miter/>
            </a:ln>
          </p:spPr>
        </p:sp>
      </p:grpSp>
      <p:grpSp>
        <p:nvGrpSpPr>
          <p:cNvPr id="21" name="Group 21"/>
          <p:cNvGrpSpPr/>
          <p:nvPr/>
        </p:nvGrpSpPr>
        <p:grpSpPr>
          <a:xfrm>
            <a:off x="420053" y="6246495"/>
            <a:ext cx="194310" cy="194310"/>
            <a:chOff x="0" y="0"/>
            <a:chExt cx="259080" cy="259080"/>
          </a:xfrm>
        </p:grpSpPr>
        <p:sp>
          <p:nvSpPr>
            <p:cNvPr id="22" name="Freeform 22"/>
            <p:cNvSpPr/>
            <p:nvPr/>
          </p:nvSpPr>
          <p:spPr>
            <a:xfrm>
              <a:off x="44450" y="50800"/>
              <a:ext cx="160020" cy="166370"/>
            </a:xfrm>
            <a:custGeom>
              <a:avLst/>
              <a:gdLst/>
              <a:ahLst/>
              <a:cxnLst/>
              <a:rect l="l" t="t" r="r" b="b"/>
              <a:pathLst>
                <a:path w="160020" h="166370">
                  <a:moveTo>
                    <a:pt x="160020" y="57150"/>
                  </a:moveTo>
                  <a:cubicBezTo>
                    <a:pt x="156210" y="115570"/>
                    <a:pt x="135890" y="147320"/>
                    <a:pt x="115570" y="157480"/>
                  </a:cubicBezTo>
                  <a:cubicBezTo>
                    <a:pt x="93980" y="166370"/>
                    <a:pt x="57150" y="160020"/>
                    <a:pt x="38100" y="152400"/>
                  </a:cubicBezTo>
                  <a:cubicBezTo>
                    <a:pt x="25400" y="146050"/>
                    <a:pt x="16510" y="137160"/>
                    <a:pt x="10160" y="124460"/>
                  </a:cubicBezTo>
                  <a:cubicBezTo>
                    <a:pt x="2540" y="106680"/>
                    <a:pt x="0" y="67310"/>
                    <a:pt x="6350" y="48260"/>
                  </a:cubicBezTo>
                  <a:cubicBezTo>
                    <a:pt x="10160" y="34290"/>
                    <a:pt x="20320" y="24130"/>
                    <a:pt x="30480" y="16510"/>
                  </a:cubicBezTo>
                  <a:cubicBezTo>
                    <a:pt x="40640" y="8890"/>
                    <a:pt x="52070" y="1270"/>
                    <a:pt x="66040" y="0"/>
                  </a:cubicBezTo>
                  <a:cubicBezTo>
                    <a:pt x="86360" y="0"/>
                    <a:pt x="139700" y="22860"/>
                    <a:pt x="139700" y="22860"/>
                  </a:cubicBezTo>
                </a:path>
              </a:pathLst>
            </a:custGeom>
            <a:solidFill>
              <a:srgbClr val="94AAB8"/>
            </a:solidFill>
            <a:ln cap="sq">
              <a:noFill/>
              <a:prstDash val="solid"/>
              <a:miter/>
            </a:ln>
          </p:spPr>
        </p:sp>
      </p:grpSp>
      <p:sp>
        <p:nvSpPr>
          <p:cNvPr id="23" name="TextBox 23"/>
          <p:cNvSpPr txBox="1"/>
          <p:nvPr/>
        </p:nvSpPr>
        <p:spPr>
          <a:xfrm>
            <a:off x="573406" y="4010286"/>
            <a:ext cx="8569311" cy="3565400"/>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Insulin resistance</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develops when body cells fail to respond effectively.</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Results in persistent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hyperglycaemia</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(high blood glucose levels).</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T2DM alters the normal functioning of the endocrine system.</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The pancreas normally maintains glucose balance through insulin and glucagon release.</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7" name="TextBox 27"/>
          <p:cNvSpPr txBox="1"/>
          <p:nvPr/>
        </p:nvSpPr>
        <p:spPr>
          <a:xfrm>
            <a:off x="350997" y="87906"/>
            <a:ext cx="17257393" cy="2864502"/>
          </a:xfrm>
          <a:prstGeom prst="rect">
            <a:avLst/>
          </a:prstGeom>
        </p:spPr>
        <p:txBody>
          <a:bodyPr wrap="square" lIns="0" tIns="0" rIns="0" bIns="0" rtlCol="0" anchor="t">
            <a:spAutoFit/>
          </a:bodyPr>
          <a:lstStyle/>
          <a:p>
            <a:pPr algn="ctr">
              <a:lnSpc>
                <a:spcPct val="150000"/>
              </a:lnSpc>
              <a:spcBef>
                <a:spcPts val="1200"/>
              </a:spcBef>
            </a:pPr>
            <a:r>
              <a:rPr lang="en-GB" sz="6600" b="1" kern="0" dirty="0">
                <a:latin typeface="Times New Roman" panose="02020603050405020304" pitchFamily="18" charset="0"/>
                <a:ea typeface="Times New Roman" panose="02020603050405020304" pitchFamily="18" charset="0"/>
                <a:cs typeface="Times New Roman" panose="02020603050405020304" pitchFamily="18" charset="0"/>
              </a:rPr>
              <a:t>Disruption of Normal Endocrine Function in T2DM</a:t>
            </a:r>
            <a:endParaRPr lang="en-GB" sz="66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7" name="Record (online-voice-recorder.com)">
            <a:hlinkClick r:id="" action="ppaction://media"/>
            <a:extLst>
              <a:ext uri="{FF2B5EF4-FFF2-40B4-BE49-F238E27FC236}">
                <a16:creationId xmlns:a16="http://schemas.microsoft.com/office/drawing/2014/main" id="{EB13E9B9-9B82-D3CB-6878-7E5EB5CB4D2A}"/>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4953701" y="8693479"/>
            <a:ext cx="993008" cy="1150662"/>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nextCondLst>
                <p:cond evt="onClick" delay="0">
                  <p:tgtEl>
                    <p:spTgt spid="7"/>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10385461">
            <a:off x="-298410" y="-1254756"/>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rot="2548091" flipH="1">
            <a:off x="-5198850" y="3249929"/>
            <a:ext cx="14085520" cy="8841175"/>
          </a:xfrm>
          <a:custGeom>
            <a:avLst/>
            <a:gdLst/>
            <a:ahLst/>
            <a:cxnLst/>
            <a:rect l="l" t="t" r="r" b="b"/>
            <a:pathLst>
              <a:path w="14085520" h="8841175">
                <a:moveTo>
                  <a:pt x="14085520" y="0"/>
                </a:moveTo>
                <a:lnTo>
                  <a:pt x="0" y="0"/>
                </a:lnTo>
                <a:lnTo>
                  <a:pt x="0" y="8841174"/>
                </a:lnTo>
                <a:lnTo>
                  <a:pt x="14085520" y="8841174"/>
                </a:lnTo>
                <a:lnTo>
                  <a:pt x="1408552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4" name="Freeform 4"/>
          <p:cNvSpPr/>
          <p:nvPr/>
        </p:nvSpPr>
        <p:spPr>
          <a:xfrm rot="10385461" flipH="1">
            <a:off x="11770047" y="-793791"/>
            <a:ext cx="9743832" cy="10202966"/>
          </a:xfrm>
          <a:custGeom>
            <a:avLst/>
            <a:gdLst/>
            <a:ahLst/>
            <a:cxnLst/>
            <a:rect l="l" t="t" r="r" b="b"/>
            <a:pathLst>
              <a:path w="9743832" h="10202966">
                <a:moveTo>
                  <a:pt x="9743832" y="0"/>
                </a:moveTo>
                <a:lnTo>
                  <a:pt x="0" y="0"/>
                </a:lnTo>
                <a:lnTo>
                  <a:pt x="0" y="10202966"/>
                </a:lnTo>
                <a:lnTo>
                  <a:pt x="9743832" y="10202966"/>
                </a:lnTo>
                <a:lnTo>
                  <a:pt x="9743832"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p:cNvSpPr/>
          <p:nvPr/>
        </p:nvSpPr>
        <p:spPr>
          <a:xfrm rot="-1051817" flipH="1">
            <a:off x="9803189" y="189012"/>
            <a:ext cx="16969622" cy="10651463"/>
          </a:xfrm>
          <a:custGeom>
            <a:avLst/>
            <a:gdLst/>
            <a:ahLst/>
            <a:cxnLst/>
            <a:rect l="l" t="t" r="r" b="b"/>
            <a:pathLst>
              <a:path w="16969622" h="10651463">
                <a:moveTo>
                  <a:pt x="16969622" y="0"/>
                </a:moveTo>
                <a:lnTo>
                  <a:pt x="0" y="0"/>
                </a:lnTo>
                <a:lnTo>
                  <a:pt x="0" y="10651463"/>
                </a:lnTo>
                <a:lnTo>
                  <a:pt x="16969622" y="10651463"/>
                </a:lnTo>
                <a:lnTo>
                  <a:pt x="16969622"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6" name="Freeform 6"/>
          <p:cNvSpPr/>
          <p:nvPr/>
        </p:nvSpPr>
        <p:spPr>
          <a:xfrm rot="-4012862" flipH="1">
            <a:off x="12877284" y="235969"/>
            <a:ext cx="3778768" cy="3807323"/>
          </a:xfrm>
          <a:custGeom>
            <a:avLst/>
            <a:gdLst/>
            <a:ahLst/>
            <a:cxnLst/>
            <a:rect l="l" t="t" r="r" b="b"/>
            <a:pathLst>
              <a:path w="3778768" h="3807323">
                <a:moveTo>
                  <a:pt x="3778768" y="0"/>
                </a:moveTo>
                <a:lnTo>
                  <a:pt x="0" y="0"/>
                </a:lnTo>
                <a:lnTo>
                  <a:pt x="0" y="3807323"/>
                </a:lnTo>
                <a:lnTo>
                  <a:pt x="3778768" y="3807323"/>
                </a:lnTo>
                <a:lnTo>
                  <a:pt x="3778768"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7" name="Freeform 7"/>
          <p:cNvSpPr/>
          <p:nvPr/>
        </p:nvSpPr>
        <p:spPr>
          <a:xfrm>
            <a:off x="8802704" y="8558415"/>
            <a:ext cx="1828678" cy="1399770"/>
          </a:xfrm>
          <a:custGeom>
            <a:avLst/>
            <a:gdLst/>
            <a:ahLst/>
            <a:cxnLst/>
            <a:rect l="l" t="t" r="r" b="b"/>
            <a:pathLst>
              <a:path w="1828678" h="1399770">
                <a:moveTo>
                  <a:pt x="0" y="0"/>
                </a:moveTo>
                <a:lnTo>
                  <a:pt x="1828677" y="0"/>
                </a:lnTo>
                <a:lnTo>
                  <a:pt x="1828677" y="1399770"/>
                </a:lnTo>
                <a:lnTo>
                  <a:pt x="0" y="139977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8" name="TextBox 8"/>
          <p:cNvSpPr txBox="1"/>
          <p:nvPr/>
        </p:nvSpPr>
        <p:spPr>
          <a:xfrm>
            <a:off x="1028699" y="4267269"/>
            <a:ext cx="10195690" cy="2457404"/>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Beta cells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initially overproduce insulin to compensate.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Prolonged demand leads to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beta-cell fatigue</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and reduced insulin secretion.</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Alpha cells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become dysregulated, increasing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glucagon</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release.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This creates a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dual hormonal dysfunction</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and metabolic imbalance.</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TextBox 12"/>
          <p:cNvSpPr txBox="1"/>
          <p:nvPr/>
        </p:nvSpPr>
        <p:spPr>
          <a:xfrm>
            <a:off x="2631605" y="328814"/>
            <a:ext cx="10371130" cy="2266839"/>
          </a:xfrm>
          <a:prstGeom prst="rect">
            <a:avLst/>
          </a:prstGeom>
        </p:spPr>
        <p:txBody>
          <a:bodyPr lIns="0" tIns="0" rIns="0" bIns="0" rtlCol="0" anchor="t">
            <a:spAutoFit/>
          </a:bodyPr>
          <a:lstStyle/>
          <a:p>
            <a:pPr algn="ctr">
              <a:lnSpc>
                <a:spcPts val="9100"/>
              </a:lnSpc>
            </a:pPr>
            <a:r>
              <a:rPr lang="en-GB" sz="6600" b="1" dirty="0">
                <a:latin typeface="Times New Roman" panose="02020603050405020304" pitchFamily="18" charset="0"/>
                <a:ea typeface="Times New Roman" panose="02020603050405020304" pitchFamily="18" charset="0"/>
              </a:rPr>
              <a:t>Hormonal Imbalance and Beta-Cell Fatigue</a:t>
            </a:r>
            <a:endParaRPr lang="en-US" sz="6500" b="1" dirty="0">
              <a:solidFill>
                <a:srgbClr val="3B365F"/>
              </a:solidFill>
              <a:latin typeface="TAN Headline"/>
              <a:ea typeface="TAN Headline"/>
              <a:cs typeface="TAN Headline"/>
              <a:sym typeface="TAN Headline"/>
            </a:endParaRPr>
          </a:p>
        </p:txBody>
      </p:sp>
      <p:pic>
        <p:nvPicPr>
          <p:cNvPr id="3074" name="Picture 2" descr="Hormonal Imbalance: Causes, Symptoms, and Effective Treatments">
            <a:extLst>
              <a:ext uri="{FF2B5EF4-FFF2-40B4-BE49-F238E27FC236}">
                <a16:creationId xmlns:a16="http://schemas.microsoft.com/office/drawing/2014/main" id="{8A095FDD-635B-0D75-AAEC-C2FB805C40C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1254869" y="3881348"/>
            <a:ext cx="57150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10" name="Record (online-voice-recorder.com) (2)">
            <a:hlinkClick r:id="" action="ppaction://media"/>
            <a:extLst>
              <a:ext uri="{FF2B5EF4-FFF2-40B4-BE49-F238E27FC236}">
                <a16:creationId xmlns:a16="http://schemas.microsoft.com/office/drawing/2014/main" id="{D68398C1-3BC6-E330-7A66-0D0C79AA2207}"/>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4769771" y="8365030"/>
            <a:ext cx="1150663" cy="1137525"/>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nextCondLst>
                <p:cond evt="onClick" delay="0">
                  <p:tgtEl>
                    <p:spTgt spid="10"/>
                  </p:tgtEl>
                </p:cond>
              </p:nextCondLst>
            </p:seq>
            <p:audio>
              <p:cMediaNode>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10385461">
            <a:off x="-1257132" y="-4333581"/>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rot="282094">
            <a:off x="10869086" y="2109994"/>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flipH="1">
            <a:off x="-1457466" y="3726757"/>
            <a:ext cx="15397760" cy="9664839"/>
          </a:xfrm>
          <a:custGeom>
            <a:avLst/>
            <a:gdLst/>
            <a:ahLst/>
            <a:cxnLst/>
            <a:rect l="l" t="t" r="r" b="b"/>
            <a:pathLst>
              <a:path w="15397760" h="9664839">
                <a:moveTo>
                  <a:pt x="15397760" y="0"/>
                </a:moveTo>
                <a:lnTo>
                  <a:pt x="0" y="0"/>
                </a:lnTo>
                <a:lnTo>
                  <a:pt x="0" y="9664839"/>
                </a:lnTo>
                <a:lnTo>
                  <a:pt x="15397760" y="9664839"/>
                </a:lnTo>
                <a:lnTo>
                  <a:pt x="1539776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5" name="Freeform 5"/>
          <p:cNvSpPr/>
          <p:nvPr/>
        </p:nvSpPr>
        <p:spPr>
          <a:xfrm flipH="1">
            <a:off x="8515390" y="-2556916"/>
            <a:ext cx="14451223" cy="9070719"/>
          </a:xfrm>
          <a:custGeom>
            <a:avLst/>
            <a:gdLst/>
            <a:ahLst/>
            <a:cxnLst/>
            <a:rect l="l" t="t" r="r" b="b"/>
            <a:pathLst>
              <a:path w="14451223" h="9070719">
                <a:moveTo>
                  <a:pt x="14451224" y="0"/>
                </a:moveTo>
                <a:lnTo>
                  <a:pt x="0" y="0"/>
                </a:lnTo>
                <a:lnTo>
                  <a:pt x="0" y="9070718"/>
                </a:lnTo>
                <a:lnTo>
                  <a:pt x="14451224" y="9070718"/>
                </a:lnTo>
                <a:lnTo>
                  <a:pt x="14451224"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Freeform 7"/>
          <p:cNvSpPr/>
          <p:nvPr/>
        </p:nvSpPr>
        <p:spPr>
          <a:xfrm rot="-1008282" flipH="1">
            <a:off x="14411126" y="6261987"/>
            <a:ext cx="2659752" cy="3491322"/>
          </a:xfrm>
          <a:custGeom>
            <a:avLst/>
            <a:gdLst/>
            <a:ahLst/>
            <a:cxnLst/>
            <a:rect l="l" t="t" r="r" b="b"/>
            <a:pathLst>
              <a:path w="2659752" h="3491322">
                <a:moveTo>
                  <a:pt x="2659752" y="0"/>
                </a:moveTo>
                <a:lnTo>
                  <a:pt x="0" y="0"/>
                </a:lnTo>
                <a:lnTo>
                  <a:pt x="0" y="3491321"/>
                </a:lnTo>
                <a:lnTo>
                  <a:pt x="2659752" y="3491321"/>
                </a:lnTo>
                <a:lnTo>
                  <a:pt x="2659752" y="0"/>
                </a:lnTo>
                <a:close/>
              </a:path>
            </a:pathLst>
          </a:custGeom>
          <a:blipFill>
            <a:blip r:embed="rId9">
              <a:extLst>
                <a:ext uri="{96DAC541-7B7A-43D3-8B79-37D633B846F1}">
                  <asvg:svgBlip xmlns:asvg="http://schemas.microsoft.com/office/drawing/2016/SVG/main" r:embed="rId10"/>
                </a:ext>
              </a:extLst>
            </a:blip>
            <a:stretch>
              <a:fillRect/>
            </a:stretch>
          </a:blipFill>
        </p:spPr>
      </p:sp>
      <p:grpSp>
        <p:nvGrpSpPr>
          <p:cNvPr id="8" name="Group 8"/>
          <p:cNvGrpSpPr/>
          <p:nvPr/>
        </p:nvGrpSpPr>
        <p:grpSpPr>
          <a:xfrm>
            <a:off x="8814435" y="728662"/>
            <a:ext cx="783907" cy="3107055"/>
            <a:chOff x="0" y="0"/>
            <a:chExt cx="1045210" cy="4142740"/>
          </a:xfrm>
        </p:grpSpPr>
        <p:sp>
          <p:nvSpPr>
            <p:cNvPr id="9" name="Freeform 9"/>
            <p:cNvSpPr/>
            <p:nvPr/>
          </p:nvSpPr>
          <p:spPr>
            <a:xfrm>
              <a:off x="25400" y="49530"/>
              <a:ext cx="971550" cy="4043680"/>
            </a:xfrm>
            <a:custGeom>
              <a:avLst/>
              <a:gdLst/>
              <a:ahLst/>
              <a:cxnLst/>
              <a:rect l="l" t="t" r="r" b="b"/>
              <a:pathLst>
                <a:path w="971550" h="4043680">
                  <a:moveTo>
                    <a:pt x="194310" y="83820"/>
                  </a:moveTo>
                  <a:cubicBezTo>
                    <a:pt x="205740" y="1664970"/>
                    <a:pt x="218440" y="1770380"/>
                    <a:pt x="234950" y="1847850"/>
                  </a:cubicBezTo>
                  <a:cubicBezTo>
                    <a:pt x="243840" y="1891030"/>
                    <a:pt x="259080" y="1913890"/>
                    <a:pt x="265430" y="1945640"/>
                  </a:cubicBezTo>
                  <a:cubicBezTo>
                    <a:pt x="271780" y="1976120"/>
                    <a:pt x="264160" y="2006600"/>
                    <a:pt x="273050" y="2037080"/>
                  </a:cubicBezTo>
                  <a:cubicBezTo>
                    <a:pt x="281940" y="2073910"/>
                    <a:pt x="308610" y="2104390"/>
                    <a:pt x="326390" y="2148840"/>
                  </a:cubicBezTo>
                  <a:cubicBezTo>
                    <a:pt x="351790" y="2211070"/>
                    <a:pt x="382270" y="2302510"/>
                    <a:pt x="402590" y="2376170"/>
                  </a:cubicBezTo>
                  <a:cubicBezTo>
                    <a:pt x="420370" y="2444750"/>
                    <a:pt x="427990" y="2520950"/>
                    <a:pt x="443230" y="2576830"/>
                  </a:cubicBezTo>
                  <a:cubicBezTo>
                    <a:pt x="454660" y="2618740"/>
                    <a:pt x="463550" y="2649220"/>
                    <a:pt x="480060" y="2683510"/>
                  </a:cubicBezTo>
                  <a:cubicBezTo>
                    <a:pt x="496570" y="2720340"/>
                    <a:pt x="523240" y="2741930"/>
                    <a:pt x="544830" y="2788920"/>
                  </a:cubicBezTo>
                  <a:cubicBezTo>
                    <a:pt x="580390" y="2868930"/>
                    <a:pt x="614680" y="3035300"/>
                    <a:pt x="648970" y="3133090"/>
                  </a:cubicBezTo>
                  <a:cubicBezTo>
                    <a:pt x="675640" y="3205480"/>
                    <a:pt x="712470" y="3265170"/>
                    <a:pt x="725170" y="3322320"/>
                  </a:cubicBezTo>
                  <a:cubicBezTo>
                    <a:pt x="736600" y="3369310"/>
                    <a:pt x="727710" y="3411220"/>
                    <a:pt x="735330" y="3451860"/>
                  </a:cubicBezTo>
                  <a:cubicBezTo>
                    <a:pt x="741680" y="3487420"/>
                    <a:pt x="748030" y="3511550"/>
                    <a:pt x="765810" y="3550920"/>
                  </a:cubicBezTo>
                  <a:cubicBezTo>
                    <a:pt x="795020" y="3620770"/>
                    <a:pt x="880110" y="3742690"/>
                    <a:pt x="915670" y="3818890"/>
                  </a:cubicBezTo>
                  <a:cubicBezTo>
                    <a:pt x="939800" y="3870960"/>
                    <a:pt x="971550" y="3916680"/>
                    <a:pt x="967740" y="3954780"/>
                  </a:cubicBezTo>
                  <a:cubicBezTo>
                    <a:pt x="965200" y="3982720"/>
                    <a:pt x="944880" y="4014470"/>
                    <a:pt x="925830" y="4028440"/>
                  </a:cubicBezTo>
                  <a:cubicBezTo>
                    <a:pt x="910590" y="4039870"/>
                    <a:pt x="887730" y="4043680"/>
                    <a:pt x="869950" y="4041140"/>
                  </a:cubicBezTo>
                  <a:cubicBezTo>
                    <a:pt x="850900" y="4039870"/>
                    <a:pt x="829310" y="4032250"/>
                    <a:pt x="816610" y="4018280"/>
                  </a:cubicBezTo>
                  <a:cubicBezTo>
                    <a:pt x="800100" y="4001770"/>
                    <a:pt x="783590" y="3963670"/>
                    <a:pt x="787400" y="3938270"/>
                  </a:cubicBezTo>
                  <a:cubicBezTo>
                    <a:pt x="791210" y="3914140"/>
                    <a:pt x="817880" y="3882390"/>
                    <a:pt x="838200" y="3869690"/>
                  </a:cubicBezTo>
                  <a:cubicBezTo>
                    <a:pt x="854710" y="3859530"/>
                    <a:pt x="876300" y="3856990"/>
                    <a:pt x="895350" y="3862070"/>
                  </a:cubicBezTo>
                  <a:cubicBezTo>
                    <a:pt x="918210" y="3868420"/>
                    <a:pt x="949960" y="3895090"/>
                    <a:pt x="961390" y="3916680"/>
                  </a:cubicBezTo>
                  <a:cubicBezTo>
                    <a:pt x="970280" y="3933190"/>
                    <a:pt x="970280" y="3956050"/>
                    <a:pt x="965200" y="3973830"/>
                  </a:cubicBezTo>
                  <a:cubicBezTo>
                    <a:pt x="960120" y="3991610"/>
                    <a:pt x="948690" y="4010660"/>
                    <a:pt x="933450" y="4022090"/>
                  </a:cubicBezTo>
                  <a:cubicBezTo>
                    <a:pt x="919480" y="4033520"/>
                    <a:pt x="897890" y="4041140"/>
                    <a:pt x="878840" y="4042410"/>
                  </a:cubicBezTo>
                  <a:cubicBezTo>
                    <a:pt x="861060" y="4042410"/>
                    <a:pt x="844550" y="4041140"/>
                    <a:pt x="824230" y="4024630"/>
                  </a:cubicBezTo>
                  <a:cubicBezTo>
                    <a:pt x="770890" y="3980180"/>
                    <a:pt x="674370" y="3763010"/>
                    <a:pt x="628650" y="3658870"/>
                  </a:cubicBezTo>
                  <a:cubicBezTo>
                    <a:pt x="595630" y="3583940"/>
                    <a:pt x="568960" y="3519170"/>
                    <a:pt x="557530" y="3460750"/>
                  </a:cubicBezTo>
                  <a:cubicBezTo>
                    <a:pt x="548640" y="3418840"/>
                    <a:pt x="558800" y="3388360"/>
                    <a:pt x="549910" y="3346450"/>
                  </a:cubicBezTo>
                  <a:cubicBezTo>
                    <a:pt x="537210" y="3291840"/>
                    <a:pt x="500380" y="3230880"/>
                    <a:pt x="476250" y="3162300"/>
                  </a:cubicBezTo>
                  <a:cubicBezTo>
                    <a:pt x="447040" y="3077210"/>
                    <a:pt x="424180" y="2947670"/>
                    <a:pt x="391160" y="2874010"/>
                  </a:cubicBezTo>
                  <a:cubicBezTo>
                    <a:pt x="368300" y="2823210"/>
                    <a:pt x="339090" y="2799080"/>
                    <a:pt x="317500" y="2753360"/>
                  </a:cubicBezTo>
                  <a:cubicBezTo>
                    <a:pt x="292100" y="2700020"/>
                    <a:pt x="264160" y="2626360"/>
                    <a:pt x="252730" y="2570480"/>
                  </a:cubicBezTo>
                  <a:cubicBezTo>
                    <a:pt x="242570" y="2524760"/>
                    <a:pt x="252730" y="2496820"/>
                    <a:pt x="240030" y="2443480"/>
                  </a:cubicBezTo>
                  <a:cubicBezTo>
                    <a:pt x="219710" y="2348230"/>
                    <a:pt x="135890" y="2195830"/>
                    <a:pt x="101600" y="2053590"/>
                  </a:cubicBezTo>
                  <a:cubicBezTo>
                    <a:pt x="60960" y="1891030"/>
                    <a:pt x="40640" y="1738630"/>
                    <a:pt x="25400" y="1516380"/>
                  </a:cubicBezTo>
                  <a:cubicBezTo>
                    <a:pt x="0" y="1154430"/>
                    <a:pt x="0" y="240030"/>
                    <a:pt x="29210" y="83820"/>
                  </a:cubicBezTo>
                  <a:cubicBezTo>
                    <a:pt x="34290" y="52070"/>
                    <a:pt x="38100" y="43180"/>
                    <a:pt x="49530" y="29210"/>
                  </a:cubicBezTo>
                  <a:cubicBezTo>
                    <a:pt x="62230" y="15240"/>
                    <a:pt x="82550" y="2540"/>
                    <a:pt x="101600" y="1270"/>
                  </a:cubicBezTo>
                  <a:cubicBezTo>
                    <a:pt x="123190" y="0"/>
                    <a:pt x="157480" y="13970"/>
                    <a:pt x="173990" y="29210"/>
                  </a:cubicBezTo>
                  <a:cubicBezTo>
                    <a:pt x="186690" y="43180"/>
                    <a:pt x="194310" y="83820"/>
                    <a:pt x="194310" y="83820"/>
                  </a:cubicBezTo>
                </a:path>
              </a:pathLst>
            </a:custGeom>
            <a:solidFill>
              <a:srgbClr val="94AAB8"/>
            </a:solidFill>
            <a:ln cap="sq">
              <a:noFill/>
              <a:prstDash val="solid"/>
              <a:miter/>
            </a:ln>
          </p:spPr>
        </p:sp>
      </p:grpSp>
      <p:grpSp>
        <p:nvGrpSpPr>
          <p:cNvPr id="10" name="Group 10"/>
          <p:cNvGrpSpPr/>
          <p:nvPr/>
        </p:nvGrpSpPr>
        <p:grpSpPr>
          <a:xfrm>
            <a:off x="9621202" y="4003358"/>
            <a:ext cx="197167" cy="199072"/>
            <a:chOff x="0" y="0"/>
            <a:chExt cx="262890" cy="265430"/>
          </a:xfrm>
        </p:grpSpPr>
        <p:sp>
          <p:nvSpPr>
            <p:cNvPr id="11" name="Freeform 11"/>
            <p:cNvSpPr/>
            <p:nvPr/>
          </p:nvSpPr>
          <p:spPr>
            <a:xfrm>
              <a:off x="50800" y="49530"/>
              <a:ext cx="161290" cy="167640"/>
            </a:xfrm>
            <a:custGeom>
              <a:avLst/>
              <a:gdLst/>
              <a:ahLst/>
              <a:cxnLst/>
              <a:rect l="l" t="t" r="r" b="b"/>
              <a:pathLst>
                <a:path w="161290" h="167640">
                  <a:moveTo>
                    <a:pt x="161290" y="58420"/>
                  </a:moveTo>
                  <a:cubicBezTo>
                    <a:pt x="139700" y="146050"/>
                    <a:pt x="128270" y="152400"/>
                    <a:pt x="116840" y="158750"/>
                  </a:cubicBezTo>
                  <a:cubicBezTo>
                    <a:pt x="105410" y="163830"/>
                    <a:pt x="91440" y="167640"/>
                    <a:pt x="77470" y="165100"/>
                  </a:cubicBezTo>
                  <a:cubicBezTo>
                    <a:pt x="58420" y="161290"/>
                    <a:pt x="24130" y="140970"/>
                    <a:pt x="11430" y="125730"/>
                  </a:cubicBezTo>
                  <a:cubicBezTo>
                    <a:pt x="2540" y="114300"/>
                    <a:pt x="0" y="102870"/>
                    <a:pt x="0" y="87630"/>
                  </a:cubicBezTo>
                  <a:cubicBezTo>
                    <a:pt x="1270" y="68580"/>
                    <a:pt x="17780" y="31750"/>
                    <a:pt x="31750" y="17780"/>
                  </a:cubicBezTo>
                  <a:cubicBezTo>
                    <a:pt x="41910" y="7620"/>
                    <a:pt x="53340" y="2540"/>
                    <a:pt x="67310" y="1270"/>
                  </a:cubicBezTo>
                  <a:cubicBezTo>
                    <a:pt x="87630" y="0"/>
                    <a:pt x="140970" y="24130"/>
                    <a:pt x="140970" y="24130"/>
                  </a:cubicBezTo>
                </a:path>
              </a:pathLst>
            </a:custGeom>
            <a:solidFill>
              <a:srgbClr val="94AAB8"/>
            </a:solidFill>
            <a:ln cap="sq">
              <a:noFill/>
              <a:prstDash val="solid"/>
              <a:miter/>
            </a:ln>
          </p:spPr>
        </p:sp>
      </p:grpSp>
      <p:grpSp>
        <p:nvGrpSpPr>
          <p:cNvPr id="12" name="Group 12"/>
          <p:cNvGrpSpPr/>
          <p:nvPr/>
        </p:nvGrpSpPr>
        <p:grpSpPr>
          <a:xfrm>
            <a:off x="12681585" y="6743700"/>
            <a:ext cx="1140142" cy="2517458"/>
            <a:chOff x="0" y="0"/>
            <a:chExt cx="1520190" cy="3356610"/>
          </a:xfrm>
        </p:grpSpPr>
        <p:sp>
          <p:nvSpPr>
            <p:cNvPr id="13" name="Freeform 13"/>
            <p:cNvSpPr/>
            <p:nvPr/>
          </p:nvSpPr>
          <p:spPr>
            <a:xfrm>
              <a:off x="49530" y="48260"/>
              <a:ext cx="1438910" cy="3262630"/>
            </a:xfrm>
            <a:custGeom>
              <a:avLst/>
              <a:gdLst/>
              <a:ahLst/>
              <a:cxnLst/>
              <a:rect l="l" t="t" r="r" b="b"/>
              <a:pathLst>
                <a:path w="1438910" h="3262630">
                  <a:moveTo>
                    <a:pt x="148590" y="34290"/>
                  </a:moveTo>
                  <a:cubicBezTo>
                    <a:pt x="502920" y="439420"/>
                    <a:pt x="553720" y="467360"/>
                    <a:pt x="615950" y="529590"/>
                  </a:cubicBezTo>
                  <a:cubicBezTo>
                    <a:pt x="693420" y="608330"/>
                    <a:pt x="821690" y="746760"/>
                    <a:pt x="861060" y="817880"/>
                  </a:cubicBezTo>
                  <a:cubicBezTo>
                    <a:pt x="880110" y="852170"/>
                    <a:pt x="871220" y="868680"/>
                    <a:pt x="889000" y="901700"/>
                  </a:cubicBezTo>
                  <a:cubicBezTo>
                    <a:pt x="919480" y="958850"/>
                    <a:pt x="1017270" y="1054100"/>
                    <a:pt x="1057910" y="1113790"/>
                  </a:cubicBezTo>
                  <a:cubicBezTo>
                    <a:pt x="1084580" y="1155700"/>
                    <a:pt x="1101090" y="1184910"/>
                    <a:pt x="1116330" y="1223010"/>
                  </a:cubicBezTo>
                  <a:cubicBezTo>
                    <a:pt x="1132840" y="1259840"/>
                    <a:pt x="1135380" y="1303020"/>
                    <a:pt x="1151890" y="1337310"/>
                  </a:cubicBezTo>
                  <a:cubicBezTo>
                    <a:pt x="1169670" y="1372870"/>
                    <a:pt x="1196340" y="1394460"/>
                    <a:pt x="1217930" y="1432560"/>
                  </a:cubicBezTo>
                  <a:cubicBezTo>
                    <a:pt x="1247140" y="1485900"/>
                    <a:pt x="1280160" y="1543050"/>
                    <a:pt x="1306830" y="1628140"/>
                  </a:cubicBezTo>
                  <a:cubicBezTo>
                    <a:pt x="1350010" y="1766570"/>
                    <a:pt x="1391920" y="1985010"/>
                    <a:pt x="1412240" y="2202180"/>
                  </a:cubicBezTo>
                  <a:cubicBezTo>
                    <a:pt x="1438910" y="2481580"/>
                    <a:pt x="1438910" y="3046730"/>
                    <a:pt x="1418590" y="3169920"/>
                  </a:cubicBezTo>
                  <a:cubicBezTo>
                    <a:pt x="1413510" y="3200400"/>
                    <a:pt x="1410970" y="3210560"/>
                    <a:pt x="1400810" y="3224530"/>
                  </a:cubicBezTo>
                  <a:cubicBezTo>
                    <a:pt x="1389380" y="3238500"/>
                    <a:pt x="1371600" y="3252470"/>
                    <a:pt x="1352550" y="3256280"/>
                  </a:cubicBezTo>
                  <a:cubicBezTo>
                    <a:pt x="1329690" y="3261360"/>
                    <a:pt x="1289050" y="3255010"/>
                    <a:pt x="1270000" y="3238500"/>
                  </a:cubicBezTo>
                  <a:cubicBezTo>
                    <a:pt x="1252220" y="3221990"/>
                    <a:pt x="1238250" y="3183890"/>
                    <a:pt x="1239520" y="3159760"/>
                  </a:cubicBezTo>
                  <a:cubicBezTo>
                    <a:pt x="1239520" y="3140710"/>
                    <a:pt x="1250950" y="3121660"/>
                    <a:pt x="1263650" y="3107690"/>
                  </a:cubicBezTo>
                  <a:cubicBezTo>
                    <a:pt x="1276350" y="3094990"/>
                    <a:pt x="1295400" y="3082290"/>
                    <a:pt x="1314450" y="3081020"/>
                  </a:cubicBezTo>
                  <a:cubicBezTo>
                    <a:pt x="1337310" y="3079750"/>
                    <a:pt x="1376680" y="3089910"/>
                    <a:pt x="1394460" y="3107690"/>
                  </a:cubicBezTo>
                  <a:cubicBezTo>
                    <a:pt x="1410970" y="3125470"/>
                    <a:pt x="1422400" y="3164840"/>
                    <a:pt x="1417320" y="3188970"/>
                  </a:cubicBezTo>
                  <a:cubicBezTo>
                    <a:pt x="1410970" y="3213100"/>
                    <a:pt x="1383030" y="3243580"/>
                    <a:pt x="1362710" y="3253740"/>
                  </a:cubicBezTo>
                  <a:cubicBezTo>
                    <a:pt x="1344930" y="3262630"/>
                    <a:pt x="1322070" y="3261360"/>
                    <a:pt x="1304290" y="3256280"/>
                  </a:cubicBezTo>
                  <a:cubicBezTo>
                    <a:pt x="1287780" y="3251200"/>
                    <a:pt x="1268730" y="3238500"/>
                    <a:pt x="1257300" y="3224530"/>
                  </a:cubicBezTo>
                  <a:cubicBezTo>
                    <a:pt x="1245870" y="3210560"/>
                    <a:pt x="1243330" y="3200400"/>
                    <a:pt x="1238250" y="3169920"/>
                  </a:cubicBezTo>
                  <a:cubicBezTo>
                    <a:pt x="1219200" y="3048000"/>
                    <a:pt x="1262380" y="2482850"/>
                    <a:pt x="1239520" y="2214880"/>
                  </a:cubicBezTo>
                  <a:cubicBezTo>
                    <a:pt x="1221740" y="2016760"/>
                    <a:pt x="1191260" y="1837690"/>
                    <a:pt x="1148080" y="1703070"/>
                  </a:cubicBezTo>
                  <a:cubicBezTo>
                    <a:pt x="1117600" y="1610360"/>
                    <a:pt x="1070610" y="1530350"/>
                    <a:pt x="1038860" y="1477010"/>
                  </a:cubicBezTo>
                  <a:cubicBezTo>
                    <a:pt x="1019810" y="1443990"/>
                    <a:pt x="1000760" y="1430020"/>
                    <a:pt x="988060" y="1402080"/>
                  </a:cubicBezTo>
                  <a:cubicBezTo>
                    <a:pt x="974090" y="1372870"/>
                    <a:pt x="972820" y="1334770"/>
                    <a:pt x="958850" y="1304290"/>
                  </a:cubicBezTo>
                  <a:cubicBezTo>
                    <a:pt x="946150" y="1272540"/>
                    <a:pt x="933450" y="1249680"/>
                    <a:pt x="910590" y="1212850"/>
                  </a:cubicBezTo>
                  <a:cubicBezTo>
                    <a:pt x="871220" y="1148080"/>
                    <a:pt x="769620" y="1021080"/>
                    <a:pt x="732790" y="956310"/>
                  </a:cubicBezTo>
                  <a:cubicBezTo>
                    <a:pt x="711200" y="920750"/>
                    <a:pt x="712470" y="902970"/>
                    <a:pt x="690880" y="868680"/>
                  </a:cubicBezTo>
                  <a:cubicBezTo>
                    <a:pt x="652780" y="810260"/>
                    <a:pt x="572770" y="721360"/>
                    <a:pt x="502920" y="646430"/>
                  </a:cubicBezTo>
                  <a:cubicBezTo>
                    <a:pt x="425450" y="563880"/>
                    <a:pt x="323850" y="485140"/>
                    <a:pt x="242570" y="397510"/>
                  </a:cubicBezTo>
                  <a:cubicBezTo>
                    <a:pt x="162560" y="313690"/>
                    <a:pt x="48260" y="190500"/>
                    <a:pt x="17780" y="132080"/>
                  </a:cubicBezTo>
                  <a:cubicBezTo>
                    <a:pt x="5080" y="109220"/>
                    <a:pt x="0" y="93980"/>
                    <a:pt x="1270" y="76200"/>
                  </a:cubicBezTo>
                  <a:cubicBezTo>
                    <a:pt x="2540" y="58420"/>
                    <a:pt x="12700" y="36830"/>
                    <a:pt x="26670" y="24130"/>
                  </a:cubicBezTo>
                  <a:cubicBezTo>
                    <a:pt x="43180" y="10160"/>
                    <a:pt x="78740" y="0"/>
                    <a:pt x="100330" y="2540"/>
                  </a:cubicBezTo>
                  <a:cubicBezTo>
                    <a:pt x="118110" y="5080"/>
                    <a:pt x="148590" y="34290"/>
                    <a:pt x="148590" y="34290"/>
                  </a:cubicBezTo>
                </a:path>
              </a:pathLst>
            </a:custGeom>
            <a:solidFill>
              <a:srgbClr val="94AAB8"/>
            </a:solidFill>
            <a:ln cap="sq">
              <a:noFill/>
              <a:prstDash val="solid"/>
              <a:miter/>
            </a:ln>
          </p:spPr>
        </p:sp>
      </p:grpSp>
      <p:grpSp>
        <p:nvGrpSpPr>
          <p:cNvPr id="14" name="Group 14"/>
          <p:cNvGrpSpPr/>
          <p:nvPr/>
        </p:nvGrpSpPr>
        <p:grpSpPr>
          <a:xfrm>
            <a:off x="13620750" y="9384982"/>
            <a:ext cx="192405" cy="192405"/>
            <a:chOff x="0" y="0"/>
            <a:chExt cx="256540" cy="256540"/>
          </a:xfrm>
        </p:grpSpPr>
        <p:sp>
          <p:nvSpPr>
            <p:cNvPr id="15" name="Freeform 15"/>
            <p:cNvSpPr/>
            <p:nvPr/>
          </p:nvSpPr>
          <p:spPr>
            <a:xfrm>
              <a:off x="44450" y="46990"/>
              <a:ext cx="160020" cy="163830"/>
            </a:xfrm>
            <a:custGeom>
              <a:avLst/>
              <a:gdLst/>
              <a:ahLst/>
              <a:cxnLst/>
              <a:rect l="l" t="t" r="r" b="b"/>
              <a:pathLst>
                <a:path w="160020" h="163830">
                  <a:moveTo>
                    <a:pt x="160020" y="58420"/>
                  </a:moveTo>
                  <a:cubicBezTo>
                    <a:pt x="139700" y="146050"/>
                    <a:pt x="129540" y="153670"/>
                    <a:pt x="115570" y="157480"/>
                  </a:cubicBezTo>
                  <a:cubicBezTo>
                    <a:pt x="96520" y="163830"/>
                    <a:pt x="57150" y="161290"/>
                    <a:pt x="39370" y="153670"/>
                  </a:cubicBezTo>
                  <a:cubicBezTo>
                    <a:pt x="25400" y="147320"/>
                    <a:pt x="16510" y="138430"/>
                    <a:pt x="11430" y="125730"/>
                  </a:cubicBezTo>
                  <a:cubicBezTo>
                    <a:pt x="2540" y="106680"/>
                    <a:pt x="0" y="67310"/>
                    <a:pt x="6350" y="48260"/>
                  </a:cubicBezTo>
                  <a:cubicBezTo>
                    <a:pt x="10160" y="35560"/>
                    <a:pt x="19050" y="25400"/>
                    <a:pt x="30480" y="17780"/>
                  </a:cubicBezTo>
                  <a:cubicBezTo>
                    <a:pt x="48260" y="7620"/>
                    <a:pt x="86360" y="0"/>
                    <a:pt x="106680" y="3810"/>
                  </a:cubicBezTo>
                  <a:cubicBezTo>
                    <a:pt x="120650" y="6350"/>
                    <a:pt x="139700" y="24130"/>
                    <a:pt x="139700" y="24130"/>
                  </a:cubicBezTo>
                </a:path>
              </a:pathLst>
            </a:custGeom>
            <a:solidFill>
              <a:srgbClr val="94AAB8"/>
            </a:solidFill>
            <a:ln cap="sq">
              <a:noFill/>
              <a:prstDash val="solid"/>
              <a:miter/>
            </a:ln>
          </p:spPr>
        </p:sp>
      </p:grpSp>
      <p:sp>
        <p:nvSpPr>
          <p:cNvPr id="16" name="TextBox 16"/>
          <p:cNvSpPr txBox="1"/>
          <p:nvPr/>
        </p:nvSpPr>
        <p:spPr>
          <a:xfrm>
            <a:off x="266459" y="4522601"/>
            <a:ext cx="12032980" cy="3195234"/>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Chronic hyperglycaemia damages blood vessels and nerves.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Leads to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neuropathy, nephropathy, and retinopathy</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Abnormal fat metabolism raises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triglyceride levels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Increases risk of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cardiovascular disease (CVD)</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The pancreas becomes an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overworked organ</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unable to meet insulin demand</a:t>
            </a:r>
            <a:r>
              <a:rPr lang="en-GB" sz="28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8" name="TextBox 18"/>
          <p:cNvSpPr txBox="1"/>
          <p:nvPr/>
        </p:nvSpPr>
        <p:spPr>
          <a:xfrm>
            <a:off x="2488390" y="523797"/>
            <a:ext cx="12054000" cy="2266839"/>
          </a:xfrm>
          <a:prstGeom prst="rect">
            <a:avLst/>
          </a:prstGeom>
        </p:spPr>
        <p:txBody>
          <a:bodyPr wrap="square" lIns="0" tIns="0" rIns="0" bIns="0" rtlCol="0" anchor="t">
            <a:spAutoFit/>
          </a:bodyPr>
          <a:lstStyle/>
          <a:p>
            <a:pPr algn="ctr">
              <a:lnSpc>
                <a:spcPts val="9100"/>
              </a:lnSpc>
            </a:pPr>
            <a:r>
              <a:rPr lang="en-GB" sz="6600" b="1" dirty="0">
                <a:latin typeface="Times New Roman" panose="02020603050405020304" pitchFamily="18" charset="0"/>
                <a:ea typeface="Times New Roman" panose="02020603050405020304" pitchFamily="18" charset="0"/>
              </a:rPr>
              <a:t>Long-Term Consequences of Endocrine Dysfunction</a:t>
            </a:r>
            <a:endParaRPr lang="en-US" sz="6500" b="1" dirty="0">
              <a:solidFill>
                <a:srgbClr val="3B365F"/>
              </a:solidFill>
              <a:latin typeface="TAN Headline"/>
              <a:ea typeface="TAN Headline"/>
              <a:cs typeface="TAN Headline"/>
              <a:sym typeface="TAN Headline"/>
            </a:endParaRPr>
          </a:p>
        </p:txBody>
      </p:sp>
      <p:pic>
        <p:nvPicPr>
          <p:cNvPr id="4098" name="Picture 2" descr="The Risks of Reduced Inhibitions &amp; Substance Use">
            <a:extLst>
              <a:ext uri="{FF2B5EF4-FFF2-40B4-BE49-F238E27FC236}">
                <a16:creationId xmlns:a16="http://schemas.microsoft.com/office/drawing/2014/main" id="{52A8EAA6-FCE0-1F07-11E0-6B69D9098FF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558741" y="4172522"/>
            <a:ext cx="5918741" cy="3810000"/>
          </a:xfrm>
          <a:prstGeom prst="rect">
            <a:avLst/>
          </a:prstGeom>
          <a:noFill/>
          <a:extLst>
            <a:ext uri="{909E8E84-426E-40DD-AFC4-6F175D3DCCD1}">
              <a14:hiddenFill xmlns:a14="http://schemas.microsoft.com/office/drawing/2010/main">
                <a:solidFill>
                  <a:srgbClr val="FFFFFF"/>
                </a:solidFill>
              </a14:hiddenFill>
            </a:ext>
          </a:extLst>
        </p:spPr>
      </p:pic>
      <p:pic>
        <p:nvPicPr>
          <p:cNvPr id="6" name="Record (online-voice-recorder.com) (3)">
            <a:hlinkClick r:id="" action="ppaction://media"/>
            <a:extLst>
              <a:ext uri="{FF2B5EF4-FFF2-40B4-BE49-F238E27FC236}">
                <a16:creationId xmlns:a16="http://schemas.microsoft.com/office/drawing/2014/main" id="{C83D5B66-E443-0160-133F-B9746DC8DD90}"/>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4296806" y="8837996"/>
            <a:ext cx="1124387" cy="1098112"/>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a:off x="5716680" y="2951623"/>
            <a:ext cx="6686423" cy="6912656"/>
          </a:xfrm>
          <a:custGeom>
            <a:avLst/>
            <a:gdLst/>
            <a:ahLst/>
            <a:cxnLst/>
            <a:rect l="l" t="t" r="r" b="b"/>
            <a:pathLst>
              <a:path w="6686423" h="6912656">
                <a:moveTo>
                  <a:pt x="0" y="0"/>
                </a:moveTo>
                <a:lnTo>
                  <a:pt x="6686424" y="0"/>
                </a:lnTo>
                <a:lnTo>
                  <a:pt x="6686424" y="6912656"/>
                </a:lnTo>
                <a:lnTo>
                  <a:pt x="0" y="69126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3" name="Group 3"/>
          <p:cNvGrpSpPr/>
          <p:nvPr/>
        </p:nvGrpSpPr>
        <p:grpSpPr>
          <a:xfrm>
            <a:off x="1862138" y="4445318"/>
            <a:ext cx="262890" cy="292418"/>
            <a:chOff x="0" y="0"/>
            <a:chExt cx="350520" cy="389890"/>
          </a:xfrm>
        </p:grpSpPr>
        <p:sp>
          <p:nvSpPr>
            <p:cNvPr id="4" name="Freeform 4"/>
            <p:cNvSpPr/>
            <p:nvPr/>
          </p:nvSpPr>
          <p:spPr>
            <a:xfrm>
              <a:off x="46990" y="49530"/>
              <a:ext cx="254000" cy="290830"/>
            </a:xfrm>
            <a:custGeom>
              <a:avLst/>
              <a:gdLst/>
              <a:ahLst/>
              <a:cxnLst/>
              <a:rect l="l" t="t" r="r" b="b"/>
              <a:pathLst>
                <a:path w="254000" h="290830">
                  <a:moveTo>
                    <a:pt x="160020" y="269240"/>
                  </a:moveTo>
                  <a:cubicBezTo>
                    <a:pt x="0" y="46990"/>
                    <a:pt x="3810" y="38100"/>
                    <a:pt x="7620" y="29210"/>
                  </a:cubicBezTo>
                  <a:cubicBezTo>
                    <a:pt x="12700" y="20320"/>
                    <a:pt x="20320" y="10160"/>
                    <a:pt x="30480" y="6350"/>
                  </a:cubicBezTo>
                  <a:cubicBezTo>
                    <a:pt x="43180" y="1270"/>
                    <a:pt x="66040" y="1270"/>
                    <a:pt x="77470" y="7620"/>
                  </a:cubicBezTo>
                  <a:cubicBezTo>
                    <a:pt x="87630" y="11430"/>
                    <a:pt x="95250" y="21590"/>
                    <a:pt x="99060" y="30480"/>
                  </a:cubicBezTo>
                  <a:cubicBezTo>
                    <a:pt x="102870" y="40640"/>
                    <a:pt x="104140" y="53340"/>
                    <a:pt x="101600" y="62230"/>
                  </a:cubicBezTo>
                  <a:cubicBezTo>
                    <a:pt x="99060" y="72390"/>
                    <a:pt x="93980" y="83820"/>
                    <a:pt x="85090" y="90170"/>
                  </a:cubicBezTo>
                  <a:cubicBezTo>
                    <a:pt x="73660" y="97790"/>
                    <a:pt x="52070" y="102870"/>
                    <a:pt x="39370" y="99060"/>
                  </a:cubicBezTo>
                  <a:cubicBezTo>
                    <a:pt x="25400" y="95250"/>
                    <a:pt x="10160" y="77470"/>
                    <a:pt x="5080" y="66040"/>
                  </a:cubicBezTo>
                  <a:cubicBezTo>
                    <a:pt x="1270" y="55880"/>
                    <a:pt x="2540" y="43180"/>
                    <a:pt x="6350" y="34290"/>
                  </a:cubicBezTo>
                  <a:cubicBezTo>
                    <a:pt x="8890" y="24130"/>
                    <a:pt x="17780" y="13970"/>
                    <a:pt x="25400" y="8890"/>
                  </a:cubicBezTo>
                  <a:cubicBezTo>
                    <a:pt x="34290" y="3810"/>
                    <a:pt x="46990" y="0"/>
                    <a:pt x="57150" y="1270"/>
                  </a:cubicBezTo>
                  <a:cubicBezTo>
                    <a:pt x="67310" y="1270"/>
                    <a:pt x="74930" y="3810"/>
                    <a:pt x="86360" y="13970"/>
                  </a:cubicBezTo>
                  <a:cubicBezTo>
                    <a:pt x="120650" y="39370"/>
                    <a:pt x="222250" y="168910"/>
                    <a:pt x="242570" y="208280"/>
                  </a:cubicBezTo>
                  <a:cubicBezTo>
                    <a:pt x="250190" y="223520"/>
                    <a:pt x="254000" y="231140"/>
                    <a:pt x="251460" y="243840"/>
                  </a:cubicBezTo>
                  <a:cubicBezTo>
                    <a:pt x="250190" y="256540"/>
                    <a:pt x="237490" y="275590"/>
                    <a:pt x="226060" y="283210"/>
                  </a:cubicBezTo>
                  <a:cubicBezTo>
                    <a:pt x="215900" y="289560"/>
                    <a:pt x="201930" y="290830"/>
                    <a:pt x="190500" y="288290"/>
                  </a:cubicBezTo>
                  <a:cubicBezTo>
                    <a:pt x="179070" y="285750"/>
                    <a:pt x="160020" y="269240"/>
                    <a:pt x="160020" y="269240"/>
                  </a:cubicBezTo>
                </a:path>
              </a:pathLst>
            </a:custGeom>
            <a:solidFill>
              <a:srgbClr val="94AAB8"/>
            </a:solidFill>
            <a:ln cap="sq">
              <a:noFill/>
              <a:prstDash val="solid"/>
              <a:miter/>
            </a:ln>
          </p:spPr>
        </p:sp>
      </p:grpSp>
      <p:grpSp>
        <p:nvGrpSpPr>
          <p:cNvPr id="5" name="Group 5"/>
          <p:cNvGrpSpPr/>
          <p:nvPr/>
        </p:nvGrpSpPr>
        <p:grpSpPr>
          <a:xfrm>
            <a:off x="1796415" y="4678680"/>
            <a:ext cx="237172" cy="154305"/>
            <a:chOff x="0" y="0"/>
            <a:chExt cx="316230" cy="205740"/>
          </a:xfrm>
        </p:grpSpPr>
        <p:sp>
          <p:nvSpPr>
            <p:cNvPr id="6" name="Freeform 6"/>
            <p:cNvSpPr/>
            <p:nvPr/>
          </p:nvSpPr>
          <p:spPr>
            <a:xfrm>
              <a:off x="49530" y="45720"/>
              <a:ext cx="220980" cy="109220"/>
            </a:xfrm>
            <a:custGeom>
              <a:avLst/>
              <a:gdLst/>
              <a:ahLst/>
              <a:cxnLst/>
              <a:rect l="l" t="t" r="r" b="b"/>
              <a:pathLst>
                <a:path w="220980" h="109220">
                  <a:moveTo>
                    <a:pt x="166370" y="107950"/>
                  </a:moveTo>
                  <a:cubicBezTo>
                    <a:pt x="6350" y="87630"/>
                    <a:pt x="0" y="68580"/>
                    <a:pt x="1270" y="53340"/>
                  </a:cubicBezTo>
                  <a:cubicBezTo>
                    <a:pt x="1270" y="39370"/>
                    <a:pt x="15240" y="20320"/>
                    <a:pt x="26670" y="11430"/>
                  </a:cubicBezTo>
                  <a:cubicBezTo>
                    <a:pt x="35560" y="5080"/>
                    <a:pt x="48260" y="3810"/>
                    <a:pt x="58420" y="5080"/>
                  </a:cubicBezTo>
                  <a:cubicBezTo>
                    <a:pt x="68580" y="6350"/>
                    <a:pt x="81280" y="10160"/>
                    <a:pt x="88900" y="19050"/>
                  </a:cubicBezTo>
                  <a:cubicBezTo>
                    <a:pt x="97790" y="29210"/>
                    <a:pt x="105410" y="52070"/>
                    <a:pt x="104140" y="64770"/>
                  </a:cubicBezTo>
                  <a:cubicBezTo>
                    <a:pt x="102870" y="76200"/>
                    <a:pt x="96520" y="87630"/>
                    <a:pt x="88900" y="93980"/>
                  </a:cubicBezTo>
                  <a:cubicBezTo>
                    <a:pt x="81280" y="101600"/>
                    <a:pt x="69850" y="107950"/>
                    <a:pt x="58420" y="107950"/>
                  </a:cubicBezTo>
                  <a:cubicBezTo>
                    <a:pt x="45720" y="109220"/>
                    <a:pt x="22860" y="101600"/>
                    <a:pt x="12700" y="90170"/>
                  </a:cubicBezTo>
                  <a:cubicBezTo>
                    <a:pt x="3810" y="80010"/>
                    <a:pt x="0" y="55880"/>
                    <a:pt x="2540" y="43180"/>
                  </a:cubicBezTo>
                  <a:cubicBezTo>
                    <a:pt x="5080" y="31750"/>
                    <a:pt x="12700" y="21590"/>
                    <a:pt x="21590" y="15240"/>
                  </a:cubicBezTo>
                  <a:cubicBezTo>
                    <a:pt x="30480" y="8890"/>
                    <a:pt x="39370" y="6350"/>
                    <a:pt x="53340" y="5080"/>
                  </a:cubicBezTo>
                  <a:cubicBezTo>
                    <a:pt x="78740" y="0"/>
                    <a:pt x="139700" y="0"/>
                    <a:pt x="166370" y="5080"/>
                  </a:cubicBezTo>
                  <a:cubicBezTo>
                    <a:pt x="181610" y="7620"/>
                    <a:pt x="193040" y="8890"/>
                    <a:pt x="200660" y="17780"/>
                  </a:cubicBezTo>
                  <a:cubicBezTo>
                    <a:pt x="210820" y="29210"/>
                    <a:pt x="220980" y="59690"/>
                    <a:pt x="214630" y="74930"/>
                  </a:cubicBezTo>
                  <a:cubicBezTo>
                    <a:pt x="209550" y="90170"/>
                    <a:pt x="166370" y="107950"/>
                    <a:pt x="166370" y="107950"/>
                  </a:cubicBezTo>
                </a:path>
              </a:pathLst>
            </a:custGeom>
            <a:solidFill>
              <a:srgbClr val="94AAB8"/>
            </a:solidFill>
            <a:ln cap="sq">
              <a:noFill/>
              <a:prstDash val="solid"/>
              <a:miter/>
            </a:ln>
          </p:spPr>
        </p:sp>
      </p:grpSp>
      <p:grpSp>
        <p:nvGrpSpPr>
          <p:cNvPr id="7" name="Group 7"/>
          <p:cNvGrpSpPr/>
          <p:nvPr/>
        </p:nvGrpSpPr>
        <p:grpSpPr>
          <a:xfrm>
            <a:off x="2071688" y="4470082"/>
            <a:ext cx="185738" cy="234315"/>
            <a:chOff x="0" y="0"/>
            <a:chExt cx="247650" cy="312420"/>
          </a:xfrm>
        </p:grpSpPr>
        <p:sp>
          <p:nvSpPr>
            <p:cNvPr id="8" name="Freeform 8"/>
            <p:cNvSpPr/>
            <p:nvPr/>
          </p:nvSpPr>
          <p:spPr>
            <a:xfrm>
              <a:off x="46990" y="48260"/>
              <a:ext cx="151130" cy="214630"/>
            </a:xfrm>
            <a:custGeom>
              <a:avLst/>
              <a:gdLst/>
              <a:ahLst/>
              <a:cxnLst/>
              <a:rect l="l" t="t" r="r" b="b"/>
              <a:pathLst>
                <a:path w="151130" h="214630">
                  <a:moveTo>
                    <a:pt x="5080" y="140970"/>
                  </a:moveTo>
                  <a:cubicBezTo>
                    <a:pt x="83820" y="0"/>
                    <a:pt x="95250" y="1270"/>
                    <a:pt x="105410" y="2540"/>
                  </a:cubicBezTo>
                  <a:cubicBezTo>
                    <a:pt x="115570" y="3810"/>
                    <a:pt x="128270" y="8890"/>
                    <a:pt x="134620" y="16510"/>
                  </a:cubicBezTo>
                  <a:cubicBezTo>
                    <a:pt x="143510" y="26670"/>
                    <a:pt x="151130" y="49530"/>
                    <a:pt x="148590" y="63500"/>
                  </a:cubicBezTo>
                  <a:cubicBezTo>
                    <a:pt x="147320" y="73660"/>
                    <a:pt x="142240" y="85090"/>
                    <a:pt x="133350" y="91440"/>
                  </a:cubicBezTo>
                  <a:cubicBezTo>
                    <a:pt x="121920" y="100330"/>
                    <a:pt x="99060" y="106680"/>
                    <a:pt x="86360" y="102870"/>
                  </a:cubicBezTo>
                  <a:cubicBezTo>
                    <a:pt x="72390" y="100330"/>
                    <a:pt x="55880" y="83820"/>
                    <a:pt x="49530" y="71120"/>
                  </a:cubicBezTo>
                  <a:cubicBezTo>
                    <a:pt x="45720" y="60960"/>
                    <a:pt x="45720" y="48260"/>
                    <a:pt x="49530" y="38100"/>
                  </a:cubicBezTo>
                  <a:cubicBezTo>
                    <a:pt x="52070" y="27940"/>
                    <a:pt x="58420" y="16510"/>
                    <a:pt x="68580" y="11430"/>
                  </a:cubicBezTo>
                  <a:cubicBezTo>
                    <a:pt x="80010" y="3810"/>
                    <a:pt x="102870" y="1270"/>
                    <a:pt x="116840" y="5080"/>
                  </a:cubicBezTo>
                  <a:cubicBezTo>
                    <a:pt x="127000" y="7620"/>
                    <a:pt x="135890" y="16510"/>
                    <a:pt x="142240" y="25400"/>
                  </a:cubicBezTo>
                  <a:cubicBezTo>
                    <a:pt x="147320" y="34290"/>
                    <a:pt x="151130" y="43180"/>
                    <a:pt x="149860" y="57150"/>
                  </a:cubicBezTo>
                  <a:cubicBezTo>
                    <a:pt x="147320" y="85090"/>
                    <a:pt x="119380" y="156210"/>
                    <a:pt x="100330" y="181610"/>
                  </a:cubicBezTo>
                  <a:cubicBezTo>
                    <a:pt x="88900" y="196850"/>
                    <a:pt x="76200" y="208280"/>
                    <a:pt x="63500" y="212090"/>
                  </a:cubicBezTo>
                  <a:cubicBezTo>
                    <a:pt x="52070" y="214630"/>
                    <a:pt x="36830" y="212090"/>
                    <a:pt x="26670" y="205740"/>
                  </a:cubicBezTo>
                  <a:cubicBezTo>
                    <a:pt x="17780" y="200660"/>
                    <a:pt x="7620" y="187960"/>
                    <a:pt x="3810" y="177800"/>
                  </a:cubicBezTo>
                  <a:cubicBezTo>
                    <a:pt x="0" y="166370"/>
                    <a:pt x="5080" y="140970"/>
                    <a:pt x="5080" y="140970"/>
                  </a:cubicBezTo>
                </a:path>
              </a:pathLst>
            </a:custGeom>
            <a:solidFill>
              <a:srgbClr val="94AAB8"/>
            </a:solidFill>
            <a:ln cap="sq">
              <a:noFill/>
              <a:prstDash val="solid"/>
              <a:miter/>
            </a:ln>
          </p:spPr>
        </p:sp>
      </p:grpSp>
      <p:grpSp>
        <p:nvGrpSpPr>
          <p:cNvPr id="9" name="Group 9"/>
          <p:cNvGrpSpPr/>
          <p:nvPr/>
        </p:nvGrpSpPr>
        <p:grpSpPr>
          <a:xfrm>
            <a:off x="4490085" y="4459605"/>
            <a:ext cx="311468" cy="234315"/>
            <a:chOff x="0" y="0"/>
            <a:chExt cx="415290" cy="312420"/>
          </a:xfrm>
        </p:grpSpPr>
        <p:sp>
          <p:nvSpPr>
            <p:cNvPr id="10" name="Freeform 10"/>
            <p:cNvSpPr/>
            <p:nvPr/>
          </p:nvSpPr>
          <p:spPr>
            <a:xfrm>
              <a:off x="46990" y="48260"/>
              <a:ext cx="317500" cy="214630"/>
            </a:xfrm>
            <a:custGeom>
              <a:avLst/>
              <a:gdLst/>
              <a:ahLst/>
              <a:cxnLst/>
              <a:rect l="l" t="t" r="r" b="b"/>
              <a:pathLst>
                <a:path w="317500" h="214630">
                  <a:moveTo>
                    <a:pt x="26670" y="119380"/>
                  </a:moveTo>
                  <a:cubicBezTo>
                    <a:pt x="278130" y="0"/>
                    <a:pt x="285750" y="3810"/>
                    <a:pt x="294640" y="10160"/>
                  </a:cubicBezTo>
                  <a:cubicBezTo>
                    <a:pt x="304800" y="17780"/>
                    <a:pt x="314960" y="36830"/>
                    <a:pt x="316230" y="49530"/>
                  </a:cubicBezTo>
                  <a:cubicBezTo>
                    <a:pt x="317500" y="59690"/>
                    <a:pt x="312420" y="71120"/>
                    <a:pt x="307340" y="78740"/>
                  </a:cubicBezTo>
                  <a:cubicBezTo>
                    <a:pt x="300990" y="87630"/>
                    <a:pt x="290830" y="93980"/>
                    <a:pt x="281940" y="96520"/>
                  </a:cubicBezTo>
                  <a:cubicBezTo>
                    <a:pt x="271780" y="100330"/>
                    <a:pt x="260350" y="99060"/>
                    <a:pt x="250190" y="96520"/>
                  </a:cubicBezTo>
                  <a:cubicBezTo>
                    <a:pt x="241300" y="92710"/>
                    <a:pt x="231140" y="85090"/>
                    <a:pt x="226060" y="76200"/>
                  </a:cubicBezTo>
                  <a:cubicBezTo>
                    <a:pt x="220980" y="64770"/>
                    <a:pt x="218440" y="43180"/>
                    <a:pt x="223520" y="30480"/>
                  </a:cubicBezTo>
                  <a:cubicBezTo>
                    <a:pt x="226060" y="21590"/>
                    <a:pt x="234950" y="12700"/>
                    <a:pt x="243840" y="7620"/>
                  </a:cubicBezTo>
                  <a:cubicBezTo>
                    <a:pt x="252730" y="3810"/>
                    <a:pt x="264160" y="0"/>
                    <a:pt x="274320" y="2540"/>
                  </a:cubicBezTo>
                  <a:cubicBezTo>
                    <a:pt x="287020" y="5080"/>
                    <a:pt x="304800" y="17780"/>
                    <a:pt x="311150" y="29210"/>
                  </a:cubicBezTo>
                  <a:cubicBezTo>
                    <a:pt x="316230" y="38100"/>
                    <a:pt x="317500" y="50800"/>
                    <a:pt x="314960" y="59690"/>
                  </a:cubicBezTo>
                  <a:cubicBezTo>
                    <a:pt x="313690" y="69850"/>
                    <a:pt x="309880" y="76200"/>
                    <a:pt x="299720" y="86360"/>
                  </a:cubicBezTo>
                  <a:cubicBezTo>
                    <a:pt x="269240" y="116840"/>
                    <a:pt x="116840" y="194310"/>
                    <a:pt x="73660" y="207010"/>
                  </a:cubicBezTo>
                  <a:cubicBezTo>
                    <a:pt x="57150" y="212090"/>
                    <a:pt x="49530" y="214630"/>
                    <a:pt x="38100" y="212090"/>
                  </a:cubicBezTo>
                  <a:cubicBezTo>
                    <a:pt x="27940" y="209550"/>
                    <a:pt x="15240" y="201930"/>
                    <a:pt x="8890" y="191770"/>
                  </a:cubicBezTo>
                  <a:cubicBezTo>
                    <a:pt x="2540" y="180340"/>
                    <a:pt x="0" y="157480"/>
                    <a:pt x="3810" y="146050"/>
                  </a:cubicBezTo>
                  <a:cubicBezTo>
                    <a:pt x="6350" y="134620"/>
                    <a:pt x="26670" y="119380"/>
                    <a:pt x="26670" y="119380"/>
                  </a:cubicBezTo>
                </a:path>
              </a:pathLst>
            </a:custGeom>
            <a:solidFill>
              <a:srgbClr val="94AAB8"/>
            </a:solidFill>
            <a:ln cap="sq">
              <a:noFill/>
              <a:prstDash val="solid"/>
              <a:miter/>
            </a:ln>
          </p:spPr>
        </p:sp>
      </p:grpSp>
      <p:grpSp>
        <p:nvGrpSpPr>
          <p:cNvPr id="11" name="Group 11"/>
          <p:cNvGrpSpPr/>
          <p:nvPr/>
        </p:nvGrpSpPr>
        <p:grpSpPr>
          <a:xfrm>
            <a:off x="4404360" y="4325303"/>
            <a:ext cx="192405" cy="278130"/>
            <a:chOff x="0" y="0"/>
            <a:chExt cx="256540" cy="370840"/>
          </a:xfrm>
        </p:grpSpPr>
        <p:sp>
          <p:nvSpPr>
            <p:cNvPr id="12" name="Freeform 12"/>
            <p:cNvSpPr/>
            <p:nvPr/>
          </p:nvSpPr>
          <p:spPr>
            <a:xfrm>
              <a:off x="46990" y="49530"/>
              <a:ext cx="163830" cy="273050"/>
            </a:xfrm>
            <a:custGeom>
              <a:avLst/>
              <a:gdLst/>
              <a:ahLst/>
              <a:cxnLst/>
              <a:rect l="l" t="t" r="r" b="b"/>
              <a:pathLst>
                <a:path w="163830" h="273050">
                  <a:moveTo>
                    <a:pt x="3810" y="204470"/>
                  </a:moveTo>
                  <a:cubicBezTo>
                    <a:pt x="74930" y="11430"/>
                    <a:pt x="82550" y="6350"/>
                    <a:pt x="92710" y="3810"/>
                  </a:cubicBezTo>
                  <a:cubicBezTo>
                    <a:pt x="101600" y="0"/>
                    <a:pt x="114300" y="0"/>
                    <a:pt x="124460" y="3810"/>
                  </a:cubicBezTo>
                  <a:cubicBezTo>
                    <a:pt x="133350" y="6350"/>
                    <a:pt x="143510" y="13970"/>
                    <a:pt x="149860" y="22860"/>
                  </a:cubicBezTo>
                  <a:cubicBezTo>
                    <a:pt x="154940" y="31750"/>
                    <a:pt x="160020" y="43180"/>
                    <a:pt x="158750" y="53340"/>
                  </a:cubicBezTo>
                  <a:cubicBezTo>
                    <a:pt x="156210" y="66040"/>
                    <a:pt x="146050" y="86360"/>
                    <a:pt x="134620" y="93980"/>
                  </a:cubicBezTo>
                  <a:cubicBezTo>
                    <a:pt x="121920" y="101600"/>
                    <a:pt x="99060" y="101600"/>
                    <a:pt x="87630" y="96520"/>
                  </a:cubicBezTo>
                  <a:cubicBezTo>
                    <a:pt x="77470" y="92710"/>
                    <a:pt x="68580" y="83820"/>
                    <a:pt x="63500" y="74930"/>
                  </a:cubicBezTo>
                  <a:cubicBezTo>
                    <a:pt x="59690" y="66040"/>
                    <a:pt x="57150" y="53340"/>
                    <a:pt x="58420" y="43180"/>
                  </a:cubicBezTo>
                  <a:cubicBezTo>
                    <a:pt x="59690" y="33020"/>
                    <a:pt x="66040" y="21590"/>
                    <a:pt x="73660" y="15240"/>
                  </a:cubicBezTo>
                  <a:cubicBezTo>
                    <a:pt x="81280" y="7620"/>
                    <a:pt x="92710" y="2540"/>
                    <a:pt x="102870" y="1270"/>
                  </a:cubicBezTo>
                  <a:cubicBezTo>
                    <a:pt x="113030" y="0"/>
                    <a:pt x="125730" y="1270"/>
                    <a:pt x="134620" y="7620"/>
                  </a:cubicBezTo>
                  <a:cubicBezTo>
                    <a:pt x="144780" y="15240"/>
                    <a:pt x="156210" y="29210"/>
                    <a:pt x="158750" y="48260"/>
                  </a:cubicBezTo>
                  <a:cubicBezTo>
                    <a:pt x="163830" y="87630"/>
                    <a:pt x="118110" y="201930"/>
                    <a:pt x="100330" y="236220"/>
                  </a:cubicBezTo>
                  <a:cubicBezTo>
                    <a:pt x="92710" y="251460"/>
                    <a:pt x="87630" y="259080"/>
                    <a:pt x="77470" y="264160"/>
                  </a:cubicBezTo>
                  <a:cubicBezTo>
                    <a:pt x="67310" y="269240"/>
                    <a:pt x="53340" y="273050"/>
                    <a:pt x="41910" y="270510"/>
                  </a:cubicBezTo>
                  <a:cubicBezTo>
                    <a:pt x="29210" y="266700"/>
                    <a:pt x="11430" y="252730"/>
                    <a:pt x="5080" y="240030"/>
                  </a:cubicBezTo>
                  <a:cubicBezTo>
                    <a:pt x="0" y="229870"/>
                    <a:pt x="3810" y="204470"/>
                    <a:pt x="3810" y="204470"/>
                  </a:cubicBezTo>
                </a:path>
              </a:pathLst>
            </a:custGeom>
            <a:solidFill>
              <a:srgbClr val="94AAB8"/>
            </a:solidFill>
            <a:ln cap="sq">
              <a:noFill/>
              <a:prstDash val="solid"/>
              <a:miter/>
            </a:ln>
          </p:spPr>
        </p:sp>
      </p:grpSp>
      <p:grpSp>
        <p:nvGrpSpPr>
          <p:cNvPr id="13" name="Group 13"/>
          <p:cNvGrpSpPr/>
          <p:nvPr/>
        </p:nvGrpSpPr>
        <p:grpSpPr>
          <a:xfrm>
            <a:off x="4523422" y="4657725"/>
            <a:ext cx="302895" cy="175260"/>
            <a:chOff x="0" y="0"/>
            <a:chExt cx="403860" cy="233680"/>
          </a:xfrm>
        </p:grpSpPr>
        <p:sp>
          <p:nvSpPr>
            <p:cNvPr id="14" name="Freeform 14"/>
            <p:cNvSpPr/>
            <p:nvPr/>
          </p:nvSpPr>
          <p:spPr>
            <a:xfrm>
              <a:off x="48260" y="49530"/>
              <a:ext cx="306070" cy="135890"/>
            </a:xfrm>
            <a:custGeom>
              <a:avLst/>
              <a:gdLst/>
              <a:ahLst/>
              <a:cxnLst/>
              <a:rect l="l" t="t" r="r" b="b"/>
              <a:pathLst>
                <a:path w="306070" h="135890">
                  <a:moveTo>
                    <a:pt x="66040" y="1270"/>
                  </a:moveTo>
                  <a:cubicBezTo>
                    <a:pt x="302260" y="57150"/>
                    <a:pt x="304800" y="76200"/>
                    <a:pt x="304800" y="88900"/>
                  </a:cubicBezTo>
                  <a:cubicBezTo>
                    <a:pt x="303530" y="100330"/>
                    <a:pt x="297180" y="110490"/>
                    <a:pt x="290830" y="118110"/>
                  </a:cubicBezTo>
                  <a:cubicBezTo>
                    <a:pt x="283210" y="125730"/>
                    <a:pt x="271780" y="130810"/>
                    <a:pt x="261620" y="133350"/>
                  </a:cubicBezTo>
                  <a:cubicBezTo>
                    <a:pt x="251460" y="134620"/>
                    <a:pt x="238760" y="133350"/>
                    <a:pt x="229870" y="127000"/>
                  </a:cubicBezTo>
                  <a:cubicBezTo>
                    <a:pt x="218440" y="120650"/>
                    <a:pt x="205740" y="100330"/>
                    <a:pt x="203200" y="87630"/>
                  </a:cubicBezTo>
                  <a:cubicBezTo>
                    <a:pt x="201930" y="77470"/>
                    <a:pt x="205740" y="64770"/>
                    <a:pt x="210820" y="55880"/>
                  </a:cubicBezTo>
                  <a:cubicBezTo>
                    <a:pt x="215900" y="48260"/>
                    <a:pt x="226060" y="39370"/>
                    <a:pt x="236220" y="35560"/>
                  </a:cubicBezTo>
                  <a:cubicBezTo>
                    <a:pt x="248920" y="31750"/>
                    <a:pt x="271780" y="34290"/>
                    <a:pt x="283210" y="41910"/>
                  </a:cubicBezTo>
                  <a:cubicBezTo>
                    <a:pt x="292100" y="46990"/>
                    <a:pt x="299720" y="57150"/>
                    <a:pt x="302260" y="67310"/>
                  </a:cubicBezTo>
                  <a:cubicBezTo>
                    <a:pt x="306070" y="77470"/>
                    <a:pt x="304800" y="90170"/>
                    <a:pt x="302260" y="99060"/>
                  </a:cubicBezTo>
                  <a:cubicBezTo>
                    <a:pt x="298450" y="109220"/>
                    <a:pt x="290830" y="119380"/>
                    <a:pt x="281940" y="125730"/>
                  </a:cubicBezTo>
                  <a:cubicBezTo>
                    <a:pt x="273050" y="130810"/>
                    <a:pt x="266700" y="132080"/>
                    <a:pt x="251460" y="133350"/>
                  </a:cubicBezTo>
                  <a:cubicBezTo>
                    <a:pt x="212090" y="135890"/>
                    <a:pt x="77470" y="115570"/>
                    <a:pt x="39370" y="100330"/>
                  </a:cubicBezTo>
                  <a:cubicBezTo>
                    <a:pt x="24130" y="93980"/>
                    <a:pt x="16510" y="87630"/>
                    <a:pt x="10160" y="78740"/>
                  </a:cubicBezTo>
                  <a:cubicBezTo>
                    <a:pt x="3810" y="69850"/>
                    <a:pt x="0" y="54610"/>
                    <a:pt x="2540" y="43180"/>
                  </a:cubicBezTo>
                  <a:cubicBezTo>
                    <a:pt x="5080" y="30480"/>
                    <a:pt x="19050" y="11430"/>
                    <a:pt x="30480" y="5080"/>
                  </a:cubicBezTo>
                  <a:cubicBezTo>
                    <a:pt x="40640" y="0"/>
                    <a:pt x="66040" y="1270"/>
                    <a:pt x="66040" y="1270"/>
                  </a:cubicBezTo>
                </a:path>
              </a:pathLst>
            </a:custGeom>
            <a:solidFill>
              <a:srgbClr val="94AAB8"/>
            </a:solidFill>
            <a:ln cap="sq">
              <a:noFill/>
              <a:prstDash val="solid"/>
              <a:miter/>
            </a:ln>
          </p:spPr>
        </p:sp>
      </p:grpSp>
      <p:grpSp>
        <p:nvGrpSpPr>
          <p:cNvPr id="15" name="Group 15"/>
          <p:cNvGrpSpPr/>
          <p:nvPr/>
        </p:nvGrpSpPr>
        <p:grpSpPr>
          <a:xfrm>
            <a:off x="12293854" y="3076101"/>
            <a:ext cx="262890" cy="292418"/>
            <a:chOff x="0" y="0"/>
            <a:chExt cx="350520" cy="389890"/>
          </a:xfrm>
        </p:grpSpPr>
        <p:sp>
          <p:nvSpPr>
            <p:cNvPr id="16" name="Freeform 16"/>
            <p:cNvSpPr/>
            <p:nvPr/>
          </p:nvSpPr>
          <p:spPr>
            <a:xfrm>
              <a:off x="46990" y="49530"/>
              <a:ext cx="254000" cy="290830"/>
            </a:xfrm>
            <a:custGeom>
              <a:avLst/>
              <a:gdLst/>
              <a:ahLst/>
              <a:cxnLst/>
              <a:rect l="l" t="t" r="r" b="b"/>
              <a:pathLst>
                <a:path w="254000" h="290830">
                  <a:moveTo>
                    <a:pt x="160020" y="269240"/>
                  </a:moveTo>
                  <a:cubicBezTo>
                    <a:pt x="0" y="46990"/>
                    <a:pt x="3810" y="38100"/>
                    <a:pt x="7620" y="29210"/>
                  </a:cubicBezTo>
                  <a:cubicBezTo>
                    <a:pt x="12700" y="20320"/>
                    <a:pt x="20320" y="10160"/>
                    <a:pt x="30480" y="6350"/>
                  </a:cubicBezTo>
                  <a:cubicBezTo>
                    <a:pt x="43180" y="1270"/>
                    <a:pt x="66040" y="1270"/>
                    <a:pt x="77470" y="7620"/>
                  </a:cubicBezTo>
                  <a:cubicBezTo>
                    <a:pt x="87630" y="11430"/>
                    <a:pt x="95250" y="21590"/>
                    <a:pt x="99060" y="30480"/>
                  </a:cubicBezTo>
                  <a:cubicBezTo>
                    <a:pt x="102870" y="40640"/>
                    <a:pt x="104140" y="53340"/>
                    <a:pt x="101600" y="62230"/>
                  </a:cubicBezTo>
                  <a:cubicBezTo>
                    <a:pt x="99060" y="72390"/>
                    <a:pt x="93980" y="83820"/>
                    <a:pt x="85090" y="90170"/>
                  </a:cubicBezTo>
                  <a:cubicBezTo>
                    <a:pt x="73660" y="97790"/>
                    <a:pt x="52070" y="102870"/>
                    <a:pt x="39370" y="99060"/>
                  </a:cubicBezTo>
                  <a:cubicBezTo>
                    <a:pt x="25400" y="95250"/>
                    <a:pt x="10160" y="77470"/>
                    <a:pt x="5080" y="66040"/>
                  </a:cubicBezTo>
                  <a:cubicBezTo>
                    <a:pt x="1270" y="55880"/>
                    <a:pt x="2540" y="43180"/>
                    <a:pt x="6350" y="34290"/>
                  </a:cubicBezTo>
                  <a:cubicBezTo>
                    <a:pt x="8890" y="24130"/>
                    <a:pt x="17780" y="13970"/>
                    <a:pt x="25400" y="8890"/>
                  </a:cubicBezTo>
                  <a:cubicBezTo>
                    <a:pt x="34290" y="3810"/>
                    <a:pt x="46990" y="0"/>
                    <a:pt x="57150" y="1270"/>
                  </a:cubicBezTo>
                  <a:cubicBezTo>
                    <a:pt x="67310" y="1270"/>
                    <a:pt x="74930" y="3810"/>
                    <a:pt x="86360" y="13970"/>
                  </a:cubicBezTo>
                  <a:cubicBezTo>
                    <a:pt x="120650" y="39370"/>
                    <a:pt x="222250" y="168910"/>
                    <a:pt x="242570" y="208280"/>
                  </a:cubicBezTo>
                  <a:cubicBezTo>
                    <a:pt x="250190" y="223520"/>
                    <a:pt x="254000" y="231140"/>
                    <a:pt x="251460" y="243840"/>
                  </a:cubicBezTo>
                  <a:cubicBezTo>
                    <a:pt x="250190" y="256540"/>
                    <a:pt x="237490" y="275590"/>
                    <a:pt x="226060" y="283210"/>
                  </a:cubicBezTo>
                  <a:cubicBezTo>
                    <a:pt x="215900" y="289560"/>
                    <a:pt x="201930" y="290830"/>
                    <a:pt x="190500" y="288290"/>
                  </a:cubicBezTo>
                  <a:cubicBezTo>
                    <a:pt x="179070" y="285750"/>
                    <a:pt x="160020" y="269240"/>
                    <a:pt x="160020" y="269240"/>
                  </a:cubicBezTo>
                </a:path>
              </a:pathLst>
            </a:custGeom>
            <a:solidFill>
              <a:srgbClr val="94AAB8"/>
            </a:solidFill>
            <a:ln cap="sq">
              <a:noFill/>
              <a:prstDash val="solid"/>
              <a:miter/>
            </a:ln>
          </p:spPr>
        </p:sp>
      </p:grpSp>
      <p:grpSp>
        <p:nvGrpSpPr>
          <p:cNvPr id="17" name="Group 17"/>
          <p:cNvGrpSpPr/>
          <p:nvPr/>
        </p:nvGrpSpPr>
        <p:grpSpPr>
          <a:xfrm>
            <a:off x="12228132" y="3309463"/>
            <a:ext cx="237172" cy="154305"/>
            <a:chOff x="0" y="0"/>
            <a:chExt cx="316230" cy="205740"/>
          </a:xfrm>
        </p:grpSpPr>
        <p:sp>
          <p:nvSpPr>
            <p:cNvPr id="18" name="Freeform 18"/>
            <p:cNvSpPr/>
            <p:nvPr/>
          </p:nvSpPr>
          <p:spPr>
            <a:xfrm>
              <a:off x="49530" y="45720"/>
              <a:ext cx="220980" cy="109220"/>
            </a:xfrm>
            <a:custGeom>
              <a:avLst/>
              <a:gdLst/>
              <a:ahLst/>
              <a:cxnLst/>
              <a:rect l="l" t="t" r="r" b="b"/>
              <a:pathLst>
                <a:path w="220980" h="109220">
                  <a:moveTo>
                    <a:pt x="166370" y="107950"/>
                  </a:moveTo>
                  <a:cubicBezTo>
                    <a:pt x="6350" y="87630"/>
                    <a:pt x="0" y="68580"/>
                    <a:pt x="1270" y="53340"/>
                  </a:cubicBezTo>
                  <a:cubicBezTo>
                    <a:pt x="1270" y="39370"/>
                    <a:pt x="15240" y="20320"/>
                    <a:pt x="26670" y="11430"/>
                  </a:cubicBezTo>
                  <a:cubicBezTo>
                    <a:pt x="35560" y="5080"/>
                    <a:pt x="48260" y="3810"/>
                    <a:pt x="58420" y="5080"/>
                  </a:cubicBezTo>
                  <a:cubicBezTo>
                    <a:pt x="68580" y="6350"/>
                    <a:pt x="81280" y="10160"/>
                    <a:pt x="88900" y="19050"/>
                  </a:cubicBezTo>
                  <a:cubicBezTo>
                    <a:pt x="97790" y="29210"/>
                    <a:pt x="105410" y="52070"/>
                    <a:pt x="104140" y="64770"/>
                  </a:cubicBezTo>
                  <a:cubicBezTo>
                    <a:pt x="102870" y="76200"/>
                    <a:pt x="96520" y="87630"/>
                    <a:pt x="88900" y="93980"/>
                  </a:cubicBezTo>
                  <a:cubicBezTo>
                    <a:pt x="81280" y="101600"/>
                    <a:pt x="69850" y="107950"/>
                    <a:pt x="58420" y="107950"/>
                  </a:cubicBezTo>
                  <a:cubicBezTo>
                    <a:pt x="45720" y="109220"/>
                    <a:pt x="22860" y="101600"/>
                    <a:pt x="12700" y="90170"/>
                  </a:cubicBezTo>
                  <a:cubicBezTo>
                    <a:pt x="3810" y="80010"/>
                    <a:pt x="0" y="55880"/>
                    <a:pt x="2540" y="43180"/>
                  </a:cubicBezTo>
                  <a:cubicBezTo>
                    <a:pt x="5080" y="31750"/>
                    <a:pt x="12700" y="21590"/>
                    <a:pt x="21590" y="15240"/>
                  </a:cubicBezTo>
                  <a:cubicBezTo>
                    <a:pt x="30480" y="8890"/>
                    <a:pt x="39370" y="6350"/>
                    <a:pt x="53340" y="5080"/>
                  </a:cubicBezTo>
                  <a:cubicBezTo>
                    <a:pt x="78740" y="0"/>
                    <a:pt x="139700" y="0"/>
                    <a:pt x="166370" y="5080"/>
                  </a:cubicBezTo>
                  <a:cubicBezTo>
                    <a:pt x="181610" y="7620"/>
                    <a:pt x="193040" y="8890"/>
                    <a:pt x="200660" y="17780"/>
                  </a:cubicBezTo>
                  <a:cubicBezTo>
                    <a:pt x="210820" y="29210"/>
                    <a:pt x="220980" y="59690"/>
                    <a:pt x="214630" y="74930"/>
                  </a:cubicBezTo>
                  <a:cubicBezTo>
                    <a:pt x="209550" y="90170"/>
                    <a:pt x="166370" y="107950"/>
                    <a:pt x="166370" y="107950"/>
                  </a:cubicBezTo>
                </a:path>
              </a:pathLst>
            </a:custGeom>
            <a:solidFill>
              <a:srgbClr val="94AAB8"/>
            </a:solidFill>
            <a:ln cap="sq">
              <a:noFill/>
              <a:prstDash val="solid"/>
              <a:miter/>
            </a:ln>
          </p:spPr>
        </p:sp>
      </p:grpSp>
      <p:grpSp>
        <p:nvGrpSpPr>
          <p:cNvPr id="19" name="Group 19"/>
          <p:cNvGrpSpPr/>
          <p:nvPr/>
        </p:nvGrpSpPr>
        <p:grpSpPr>
          <a:xfrm>
            <a:off x="12503404" y="3100866"/>
            <a:ext cx="185738" cy="234315"/>
            <a:chOff x="0" y="0"/>
            <a:chExt cx="247650" cy="312420"/>
          </a:xfrm>
        </p:grpSpPr>
        <p:sp>
          <p:nvSpPr>
            <p:cNvPr id="20" name="Freeform 20"/>
            <p:cNvSpPr/>
            <p:nvPr/>
          </p:nvSpPr>
          <p:spPr>
            <a:xfrm>
              <a:off x="46990" y="48260"/>
              <a:ext cx="151130" cy="214630"/>
            </a:xfrm>
            <a:custGeom>
              <a:avLst/>
              <a:gdLst/>
              <a:ahLst/>
              <a:cxnLst/>
              <a:rect l="l" t="t" r="r" b="b"/>
              <a:pathLst>
                <a:path w="151130" h="214630">
                  <a:moveTo>
                    <a:pt x="5080" y="140970"/>
                  </a:moveTo>
                  <a:cubicBezTo>
                    <a:pt x="83820" y="0"/>
                    <a:pt x="95250" y="1270"/>
                    <a:pt x="105410" y="2540"/>
                  </a:cubicBezTo>
                  <a:cubicBezTo>
                    <a:pt x="115570" y="3810"/>
                    <a:pt x="128270" y="8890"/>
                    <a:pt x="134620" y="16510"/>
                  </a:cubicBezTo>
                  <a:cubicBezTo>
                    <a:pt x="143510" y="26670"/>
                    <a:pt x="151130" y="49530"/>
                    <a:pt x="148590" y="63500"/>
                  </a:cubicBezTo>
                  <a:cubicBezTo>
                    <a:pt x="147320" y="73660"/>
                    <a:pt x="142240" y="85090"/>
                    <a:pt x="133350" y="91440"/>
                  </a:cubicBezTo>
                  <a:cubicBezTo>
                    <a:pt x="121920" y="100330"/>
                    <a:pt x="99060" y="106680"/>
                    <a:pt x="86360" y="102870"/>
                  </a:cubicBezTo>
                  <a:cubicBezTo>
                    <a:pt x="72390" y="100330"/>
                    <a:pt x="55880" y="83820"/>
                    <a:pt x="49530" y="71120"/>
                  </a:cubicBezTo>
                  <a:cubicBezTo>
                    <a:pt x="45720" y="60960"/>
                    <a:pt x="45720" y="48260"/>
                    <a:pt x="49530" y="38100"/>
                  </a:cubicBezTo>
                  <a:cubicBezTo>
                    <a:pt x="52070" y="27940"/>
                    <a:pt x="58420" y="16510"/>
                    <a:pt x="68580" y="11430"/>
                  </a:cubicBezTo>
                  <a:cubicBezTo>
                    <a:pt x="80010" y="3810"/>
                    <a:pt x="102870" y="1270"/>
                    <a:pt x="116840" y="5080"/>
                  </a:cubicBezTo>
                  <a:cubicBezTo>
                    <a:pt x="127000" y="7620"/>
                    <a:pt x="135890" y="16510"/>
                    <a:pt x="142240" y="25400"/>
                  </a:cubicBezTo>
                  <a:cubicBezTo>
                    <a:pt x="147320" y="34290"/>
                    <a:pt x="151130" y="43180"/>
                    <a:pt x="149860" y="57150"/>
                  </a:cubicBezTo>
                  <a:cubicBezTo>
                    <a:pt x="147320" y="85090"/>
                    <a:pt x="119380" y="156210"/>
                    <a:pt x="100330" y="181610"/>
                  </a:cubicBezTo>
                  <a:cubicBezTo>
                    <a:pt x="88900" y="196850"/>
                    <a:pt x="76200" y="208280"/>
                    <a:pt x="63500" y="212090"/>
                  </a:cubicBezTo>
                  <a:cubicBezTo>
                    <a:pt x="52070" y="214630"/>
                    <a:pt x="36830" y="212090"/>
                    <a:pt x="26670" y="205740"/>
                  </a:cubicBezTo>
                  <a:cubicBezTo>
                    <a:pt x="17780" y="200660"/>
                    <a:pt x="7620" y="187960"/>
                    <a:pt x="3810" y="177800"/>
                  </a:cubicBezTo>
                  <a:cubicBezTo>
                    <a:pt x="0" y="166370"/>
                    <a:pt x="5080" y="140970"/>
                    <a:pt x="5080" y="140970"/>
                  </a:cubicBezTo>
                </a:path>
              </a:pathLst>
            </a:custGeom>
            <a:solidFill>
              <a:srgbClr val="94AAB8"/>
            </a:solidFill>
            <a:ln cap="sq">
              <a:noFill/>
              <a:prstDash val="solid"/>
              <a:miter/>
            </a:ln>
          </p:spPr>
        </p:sp>
      </p:grpSp>
      <p:grpSp>
        <p:nvGrpSpPr>
          <p:cNvPr id="21" name="Group 21"/>
          <p:cNvGrpSpPr/>
          <p:nvPr/>
        </p:nvGrpSpPr>
        <p:grpSpPr>
          <a:xfrm>
            <a:off x="15096263" y="3187543"/>
            <a:ext cx="311468" cy="234315"/>
            <a:chOff x="0" y="0"/>
            <a:chExt cx="415290" cy="312420"/>
          </a:xfrm>
        </p:grpSpPr>
        <p:sp>
          <p:nvSpPr>
            <p:cNvPr id="22" name="Freeform 22"/>
            <p:cNvSpPr/>
            <p:nvPr/>
          </p:nvSpPr>
          <p:spPr>
            <a:xfrm>
              <a:off x="46990" y="48260"/>
              <a:ext cx="317500" cy="214630"/>
            </a:xfrm>
            <a:custGeom>
              <a:avLst/>
              <a:gdLst/>
              <a:ahLst/>
              <a:cxnLst/>
              <a:rect l="l" t="t" r="r" b="b"/>
              <a:pathLst>
                <a:path w="317500" h="214630">
                  <a:moveTo>
                    <a:pt x="26670" y="119380"/>
                  </a:moveTo>
                  <a:cubicBezTo>
                    <a:pt x="278130" y="0"/>
                    <a:pt x="285750" y="3810"/>
                    <a:pt x="294640" y="10160"/>
                  </a:cubicBezTo>
                  <a:cubicBezTo>
                    <a:pt x="304800" y="17780"/>
                    <a:pt x="314960" y="36830"/>
                    <a:pt x="316230" y="49530"/>
                  </a:cubicBezTo>
                  <a:cubicBezTo>
                    <a:pt x="317500" y="59690"/>
                    <a:pt x="312420" y="71120"/>
                    <a:pt x="307340" y="78740"/>
                  </a:cubicBezTo>
                  <a:cubicBezTo>
                    <a:pt x="300990" y="87630"/>
                    <a:pt x="290830" y="93980"/>
                    <a:pt x="281940" y="96520"/>
                  </a:cubicBezTo>
                  <a:cubicBezTo>
                    <a:pt x="271780" y="100330"/>
                    <a:pt x="260350" y="99060"/>
                    <a:pt x="250190" y="96520"/>
                  </a:cubicBezTo>
                  <a:cubicBezTo>
                    <a:pt x="241300" y="92710"/>
                    <a:pt x="231140" y="85090"/>
                    <a:pt x="226060" y="76200"/>
                  </a:cubicBezTo>
                  <a:cubicBezTo>
                    <a:pt x="220980" y="64770"/>
                    <a:pt x="218440" y="43180"/>
                    <a:pt x="223520" y="30480"/>
                  </a:cubicBezTo>
                  <a:cubicBezTo>
                    <a:pt x="226060" y="21590"/>
                    <a:pt x="234950" y="12700"/>
                    <a:pt x="243840" y="7620"/>
                  </a:cubicBezTo>
                  <a:cubicBezTo>
                    <a:pt x="252730" y="3810"/>
                    <a:pt x="264160" y="0"/>
                    <a:pt x="274320" y="2540"/>
                  </a:cubicBezTo>
                  <a:cubicBezTo>
                    <a:pt x="287020" y="5080"/>
                    <a:pt x="304800" y="17780"/>
                    <a:pt x="311150" y="29210"/>
                  </a:cubicBezTo>
                  <a:cubicBezTo>
                    <a:pt x="316230" y="38100"/>
                    <a:pt x="317500" y="50800"/>
                    <a:pt x="314960" y="59690"/>
                  </a:cubicBezTo>
                  <a:cubicBezTo>
                    <a:pt x="313690" y="69850"/>
                    <a:pt x="309880" y="76200"/>
                    <a:pt x="299720" y="86360"/>
                  </a:cubicBezTo>
                  <a:cubicBezTo>
                    <a:pt x="269240" y="116840"/>
                    <a:pt x="116840" y="194310"/>
                    <a:pt x="73660" y="207010"/>
                  </a:cubicBezTo>
                  <a:cubicBezTo>
                    <a:pt x="57150" y="212090"/>
                    <a:pt x="49530" y="214630"/>
                    <a:pt x="38100" y="212090"/>
                  </a:cubicBezTo>
                  <a:cubicBezTo>
                    <a:pt x="27940" y="209550"/>
                    <a:pt x="15240" y="201930"/>
                    <a:pt x="8890" y="191770"/>
                  </a:cubicBezTo>
                  <a:cubicBezTo>
                    <a:pt x="2540" y="180340"/>
                    <a:pt x="0" y="157480"/>
                    <a:pt x="3810" y="146050"/>
                  </a:cubicBezTo>
                  <a:cubicBezTo>
                    <a:pt x="6350" y="134620"/>
                    <a:pt x="26670" y="119380"/>
                    <a:pt x="26670" y="119380"/>
                  </a:cubicBezTo>
                </a:path>
              </a:pathLst>
            </a:custGeom>
            <a:solidFill>
              <a:srgbClr val="94AAB8"/>
            </a:solidFill>
            <a:ln cap="sq">
              <a:noFill/>
              <a:prstDash val="solid"/>
              <a:miter/>
            </a:ln>
          </p:spPr>
        </p:sp>
      </p:grpSp>
      <p:grpSp>
        <p:nvGrpSpPr>
          <p:cNvPr id="23" name="Group 23"/>
          <p:cNvGrpSpPr/>
          <p:nvPr/>
        </p:nvGrpSpPr>
        <p:grpSpPr>
          <a:xfrm>
            <a:off x="15010538" y="3053241"/>
            <a:ext cx="192405" cy="278130"/>
            <a:chOff x="0" y="0"/>
            <a:chExt cx="256540" cy="370840"/>
          </a:xfrm>
        </p:grpSpPr>
        <p:sp>
          <p:nvSpPr>
            <p:cNvPr id="24" name="Freeform 24"/>
            <p:cNvSpPr/>
            <p:nvPr/>
          </p:nvSpPr>
          <p:spPr>
            <a:xfrm>
              <a:off x="46990" y="49530"/>
              <a:ext cx="163830" cy="273050"/>
            </a:xfrm>
            <a:custGeom>
              <a:avLst/>
              <a:gdLst/>
              <a:ahLst/>
              <a:cxnLst/>
              <a:rect l="l" t="t" r="r" b="b"/>
              <a:pathLst>
                <a:path w="163830" h="273050">
                  <a:moveTo>
                    <a:pt x="3810" y="204470"/>
                  </a:moveTo>
                  <a:cubicBezTo>
                    <a:pt x="74930" y="11430"/>
                    <a:pt x="82550" y="6350"/>
                    <a:pt x="92710" y="3810"/>
                  </a:cubicBezTo>
                  <a:cubicBezTo>
                    <a:pt x="101600" y="0"/>
                    <a:pt x="114300" y="0"/>
                    <a:pt x="124460" y="3810"/>
                  </a:cubicBezTo>
                  <a:cubicBezTo>
                    <a:pt x="133350" y="6350"/>
                    <a:pt x="143510" y="13970"/>
                    <a:pt x="149860" y="22860"/>
                  </a:cubicBezTo>
                  <a:cubicBezTo>
                    <a:pt x="154940" y="31750"/>
                    <a:pt x="160020" y="43180"/>
                    <a:pt x="158750" y="53340"/>
                  </a:cubicBezTo>
                  <a:cubicBezTo>
                    <a:pt x="156210" y="66040"/>
                    <a:pt x="146050" y="86360"/>
                    <a:pt x="134620" y="93980"/>
                  </a:cubicBezTo>
                  <a:cubicBezTo>
                    <a:pt x="121920" y="101600"/>
                    <a:pt x="99060" y="101600"/>
                    <a:pt x="87630" y="96520"/>
                  </a:cubicBezTo>
                  <a:cubicBezTo>
                    <a:pt x="77470" y="92710"/>
                    <a:pt x="68580" y="83820"/>
                    <a:pt x="63500" y="74930"/>
                  </a:cubicBezTo>
                  <a:cubicBezTo>
                    <a:pt x="59690" y="66040"/>
                    <a:pt x="57150" y="53340"/>
                    <a:pt x="58420" y="43180"/>
                  </a:cubicBezTo>
                  <a:cubicBezTo>
                    <a:pt x="59690" y="33020"/>
                    <a:pt x="66040" y="21590"/>
                    <a:pt x="73660" y="15240"/>
                  </a:cubicBezTo>
                  <a:cubicBezTo>
                    <a:pt x="81280" y="7620"/>
                    <a:pt x="92710" y="2540"/>
                    <a:pt x="102870" y="1270"/>
                  </a:cubicBezTo>
                  <a:cubicBezTo>
                    <a:pt x="113030" y="0"/>
                    <a:pt x="125730" y="1270"/>
                    <a:pt x="134620" y="7620"/>
                  </a:cubicBezTo>
                  <a:cubicBezTo>
                    <a:pt x="144780" y="15240"/>
                    <a:pt x="156210" y="29210"/>
                    <a:pt x="158750" y="48260"/>
                  </a:cubicBezTo>
                  <a:cubicBezTo>
                    <a:pt x="163830" y="87630"/>
                    <a:pt x="118110" y="201930"/>
                    <a:pt x="100330" y="236220"/>
                  </a:cubicBezTo>
                  <a:cubicBezTo>
                    <a:pt x="92710" y="251460"/>
                    <a:pt x="87630" y="259080"/>
                    <a:pt x="77470" y="264160"/>
                  </a:cubicBezTo>
                  <a:cubicBezTo>
                    <a:pt x="67310" y="269240"/>
                    <a:pt x="53340" y="273050"/>
                    <a:pt x="41910" y="270510"/>
                  </a:cubicBezTo>
                  <a:cubicBezTo>
                    <a:pt x="29210" y="266700"/>
                    <a:pt x="11430" y="252730"/>
                    <a:pt x="5080" y="240030"/>
                  </a:cubicBezTo>
                  <a:cubicBezTo>
                    <a:pt x="0" y="229870"/>
                    <a:pt x="3810" y="204470"/>
                    <a:pt x="3810" y="204470"/>
                  </a:cubicBezTo>
                </a:path>
              </a:pathLst>
            </a:custGeom>
            <a:solidFill>
              <a:srgbClr val="94AAB8"/>
            </a:solidFill>
            <a:ln cap="sq">
              <a:noFill/>
              <a:prstDash val="solid"/>
              <a:miter/>
            </a:ln>
          </p:spPr>
        </p:sp>
      </p:grpSp>
      <p:grpSp>
        <p:nvGrpSpPr>
          <p:cNvPr id="25" name="Group 25"/>
          <p:cNvGrpSpPr/>
          <p:nvPr/>
        </p:nvGrpSpPr>
        <p:grpSpPr>
          <a:xfrm>
            <a:off x="15129600" y="3385663"/>
            <a:ext cx="302895" cy="175260"/>
            <a:chOff x="0" y="0"/>
            <a:chExt cx="403860" cy="233680"/>
          </a:xfrm>
        </p:grpSpPr>
        <p:sp>
          <p:nvSpPr>
            <p:cNvPr id="26" name="Freeform 26"/>
            <p:cNvSpPr/>
            <p:nvPr/>
          </p:nvSpPr>
          <p:spPr>
            <a:xfrm>
              <a:off x="48260" y="49530"/>
              <a:ext cx="306070" cy="135890"/>
            </a:xfrm>
            <a:custGeom>
              <a:avLst/>
              <a:gdLst/>
              <a:ahLst/>
              <a:cxnLst/>
              <a:rect l="l" t="t" r="r" b="b"/>
              <a:pathLst>
                <a:path w="306070" h="135890">
                  <a:moveTo>
                    <a:pt x="66040" y="1270"/>
                  </a:moveTo>
                  <a:cubicBezTo>
                    <a:pt x="302260" y="57150"/>
                    <a:pt x="304800" y="76200"/>
                    <a:pt x="304800" y="88900"/>
                  </a:cubicBezTo>
                  <a:cubicBezTo>
                    <a:pt x="303530" y="100330"/>
                    <a:pt x="297180" y="110490"/>
                    <a:pt x="290830" y="118110"/>
                  </a:cubicBezTo>
                  <a:cubicBezTo>
                    <a:pt x="283210" y="125730"/>
                    <a:pt x="271780" y="130810"/>
                    <a:pt x="261620" y="133350"/>
                  </a:cubicBezTo>
                  <a:cubicBezTo>
                    <a:pt x="251460" y="134620"/>
                    <a:pt x="238760" y="133350"/>
                    <a:pt x="229870" y="127000"/>
                  </a:cubicBezTo>
                  <a:cubicBezTo>
                    <a:pt x="218440" y="120650"/>
                    <a:pt x="205740" y="100330"/>
                    <a:pt x="203200" y="87630"/>
                  </a:cubicBezTo>
                  <a:cubicBezTo>
                    <a:pt x="201930" y="77470"/>
                    <a:pt x="205740" y="64770"/>
                    <a:pt x="210820" y="55880"/>
                  </a:cubicBezTo>
                  <a:cubicBezTo>
                    <a:pt x="215900" y="48260"/>
                    <a:pt x="226060" y="39370"/>
                    <a:pt x="236220" y="35560"/>
                  </a:cubicBezTo>
                  <a:cubicBezTo>
                    <a:pt x="248920" y="31750"/>
                    <a:pt x="271780" y="34290"/>
                    <a:pt x="283210" y="41910"/>
                  </a:cubicBezTo>
                  <a:cubicBezTo>
                    <a:pt x="292100" y="46990"/>
                    <a:pt x="299720" y="57150"/>
                    <a:pt x="302260" y="67310"/>
                  </a:cubicBezTo>
                  <a:cubicBezTo>
                    <a:pt x="306070" y="77470"/>
                    <a:pt x="304800" y="90170"/>
                    <a:pt x="302260" y="99060"/>
                  </a:cubicBezTo>
                  <a:cubicBezTo>
                    <a:pt x="298450" y="109220"/>
                    <a:pt x="290830" y="119380"/>
                    <a:pt x="281940" y="125730"/>
                  </a:cubicBezTo>
                  <a:cubicBezTo>
                    <a:pt x="273050" y="130810"/>
                    <a:pt x="266700" y="132080"/>
                    <a:pt x="251460" y="133350"/>
                  </a:cubicBezTo>
                  <a:cubicBezTo>
                    <a:pt x="212090" y="135890"/>
                    <a:pt x="77470" y="115570"/>
                    <a:pt x="39370" y="100330"/>
                  </a:cubicBezTo>
                  <a:cubicBezTo>
                    <a:pt x="24130" y="93980"/>
                    <a:pt x="16510" y="87630"/>
                    <a:pt x="10160" y="78740"/>
                  </a:cubicBezTo>
                  <a:cubicBezTo>
                    <a:pt x="3810" y="69850"/>
                    <a:pt x="0" y="54610"/>
                    <a:pt x="2540" y="43180"/>
                  </a:cubicBezTo>
                  <a:cubicBezTo>
                    <a:pt x="5080" y="30480"/>
                    <a:pt x="19050" y="11430"/>
                    <a:pt x="30480" y="5080"/>
                  </a:cubicBezTo>
                  <a:cubicBezTo>
                    <a:pt x="40640" y="0"/>
                    <a:pt x="66040" y="1270"/>
                    <a:pt x="66040" y="1270"/>
                  </a:cubicBezTo>
                </a:path>
              </a:pathLst>
            </a:custGeom>
            <a:solidFill>
              <a:srgbClr val="94AAB8"/>
            </a:solidFill>
            <a:ln cap="sq">
              <a:noFill/>
              <a:prstDash val="solid"/>
              <a:miter/>
            </a:ln>
          </p:spPr>
        </p:sp>
      </p:grpSp>
      <p:grpSp>
        <p:nvGrpSpPr>
          <p:cNvPr id="29" name="Group 29"/>
          <p:cNvGrpSpPr/>
          <p:nvPr/>
        </p:nvGrpSpPr>
        <p:grpSpPr>
          <a:xfrm>
            <a:off x="13496625" y="6220729"/>
            <a:ext cx="237172" cy="154305"/>
            <a:chOff x="0" y="0"/>
            <a:chExt cx="316230" cy="205740"/>
          </a:xfrm>
        </p:grpSpPr>
        <p:sp>
          <p:nvSpPr>
            <p:cNvPr id="30" name="Freeform 30"/>
            <p:cNvSpPr/>
            <p:nvPr/>
          </p:nvSpPr>
          <p:spPr>
            <a:xfrm>
              <a:off x="49530" y="45720"/>
              <a:ext cx="220980" cy="109220"/>
            </a:xfrm>
            <a:custGeom>
              <a:avLst/>
              <a:gdLst/>
              <a:ahLst/>
              <a:cxnLst/>
              <a:rect l="l" t="t" r="r" b="b"/>
              <a:pathLst>
                <a:path w="220980" h="109220">
                  <a:moveTo>
                    <a:pt x="166370" y="107950"/>
                  </a:moveTo>
                  <a:cubicBezTo>
                    <a:pt x="6350" y="87630"/>
                    <a:pt x="0" y="68580"/>
                    <a:pt x="1270" y="53340"/>
                  </a:cubicBezTo>
                  <a:cubicBezTo>
                    <a:pt x="1270" y="39370"/>
                    <a:pt x="15240" y="20320"/>
                    <a:pt x="26670" y="11430"/>
                  </a:cubicBezTo>
                  <a:cubicBezTo>
                    <a:pt x="35560" y="5080"/>
                    <a:pt x="48260" y="3810"/>
                    <a:pt x="58420" y="5080"/>
                  </a:cubicBezTo>
                  <a:cubicBezTo>
                    <a:pt x="68580" y="6350"/>
                    <a:pt x="81280" y="10160"/>
                    <a:pt x="88900" y="19050"/>
                  </a:cubicBezTo>
                  <a:cubicBezTo>
                    <a:pt x="97790" y="29210"/>
                    <a:pt x="105410" y="52070"/>
                    <a:pt x="104140" y="64770"/>
                  </a:cubicBezTo>
                  <a:cubicBezTo>
                    <a:pt x="102870" y="76200"/>
                    <a:pt x="96520" y="87630"/>
                    <a:pt x="88900" y="93980"/>
                  </a:cubicBezTo>
                  <a:cubicBezTo>
                    <a:pt x="81280" y="101600"/>
                    <a:pt x="69850" y="107950"/>
                    <a:pt x="58420" y="107950"/>
                  </a:cubicBezTo>
                  <a:cubicBezTo>
                    <a:pt x="45720" y="109220"/>
                    <a:pt x="22860" y="101600"/>
                    <a:pt x="12700" y="90170"/>
                  </a:cubicBezTo>
                  <a:cubicBezTo>
                    <a:pt x="3810" y="80010"/>
                    <a:pt x="0" y="55880"/>
                    <a:pt x="2540" y="43180"/>
                  </a:cubicBezTo>
                  <a:cubicBezTo>
                    <a:pt x="5080" y="31750"/>
                    <a:pt x="12700" y="21590"/>
                    <a:pt x="21590" y="15240"/>
                  </a:cubicBezTo>
                  <a:cubicBezTo>
                    <a:pt x="30480" y="8890"/>
                    <a:pt x="39370" y="6350"/>
                    <a:pt x="53340" y="5080"/>
                  </a:cubicBezTo>
                  <a:cubicBezTo>
                    <a:pt x="78740" y="0"/>
                    <a:pt x="139700" y="0"/>
                    <a:pt x="166370" y="5080"/>
                  </a:cubicBezTo>
                  <a:cubicBezTo>
                    <a:pt x="181610" y="7620"/>
                    <a:pt x="193040" y="8890"/>
                    <a:pt x="200660" y="17780"/>
                  </a:cubicBezTo>
                  <a:cubicBezTo>
                    <a:pt x="210820" y="29210"/>
                    <a:pt x="220980" y="59690"/>
                    <a:pt x="214630" y="74930"/>
                  </a:cubicBezTo>
                  <a:cubicBezTo>
                    <a:pt x="209550" y="90170"/>
                    <a:pt x="166370" y="107950"/>
                    <a:pt x="166370" y="107950"/>
                  </a:cubicBezTo>
                </a:path>
              </a:pathLst>
            </a:custGeom>
            <a:solidFill>
              <a:srgbClr val="94AAB8"/>
            </a:solidFill>
            <a:ln cap="sq">
              <a:noFill/>
              <a:prstDash val="solid"/>
              <a:miter/>
            </a:ln>
          </p:spPr>
        </p:sp>
      </p:grpSp>
      <p:grpSp>
        <p:nvGrpSpPr>
          <p:cNvPr id="31" name="Group 31"/>
          <p:cNvGrpSpPr/>
          <p:nvPr/>
        </p:nvGrpSpPr>
        <p:grpSpPr>
          <a:xfrm>
            <a:off x="13771898" y="6012132"/>
            <a:ext cx="185738" cy="234315"/>
            <a:chOff x="0" y="0"/>
            <a:chExt cx="247650" cy="312420"/>
          </a:xfrm>
        </p:grpSpPr>
        <p:sp>
          <p:nvSpPr>
            <p:cNvPr id="32" name="Freeform 32"/>
            <p:cNvSpPr/>
            <p:nvPr/>
          </p:nvSpPr>
          <p:spPr>
            <a:xfrm>
              <a:off x="46990" y="48260"/>
              <a:ext cx="151130" cy="214630"/>
            </a:xfrm>
            <a:custGeom>
              <a:avLst/>
              <a:gdLst/>
              <a:ahLst/>
              <a:cxnLst/>
              <a:rect l="l" t="t" r="r" b="b"/>
              <a:pathLst>
                <a:path w="151130" h="214630">
                  <a:moveTo>
                    <a:pt x="5080" y="140970"/>
                  </a:moveTo>
                  <a:cubicBezTo>
                    <a:pt x="83820" y="0"/>
                    <a:pt x="95250" y="1270"/>
                    <a:pt x="105410" y="2540"/>
                  </a:cubicBezTo>
                  <a:cubicBezTo>
                    <a:pt x="115570" y="3810"/>
                    <a:pt x="128270" y="8890"/>
                    <a:pt x="134620" y="16510"/>
                  </a:cubicBezTo>
                  <a:cubicBezTo>
                    <a:pt x="143510" y="26670"/>
                    <a:pt x="151130" y="49530"/>
                    <a:pt x="148590" y="63500"/>
                  </a:cubicBezTo>
                  <a:cubicBezTo>
                    <a:pt x="147320" y="73660"/>
                    <a:pt x="142240" y="85090"/>
                    <a:pt x="133350" y="91440"/>
                  </a:cubicBezTo>
                  <a:cubicBezTo>
                    <a:pt x="121920" y="100330"/>
                    <a:pt x="99060" y="106680"/>
                    <a:pt x="86360" y="102870"/>
                  </a:cubicBezTo>
                  <a:cubicBezTo>
                    <a:pt x="72390" y="100330"/>
                    <a:pt x="55880" y="83820"/>
                    <a:pt x="49530" y="71120"/>
                  </a:cubicBezTo>
                  <a:cubicBezTo>
                    <a:pt x="45720" y="60960"/>
                    <a:pt x="45720" y="48260"/>
                    <a:pt x="49530" y="38100"/>
                  </a:cubicBezTo>
                  <a:cubicBezTo>
                    <a:pt x="52070" y="27940"/>
                    <a:pt x="58420" y="16510"/>
                    <a:pt x="68580" y="11430"/>
                  </a:cubicBezTo>
                  <a:cubicBezTo>
                    <a:pt x="80010" y="3810"/>
                    <a:pt x="102870" y="1270"/>
                    <a:pt x="116840" y="5080"/>
                  </a:cubicBezTo>
                  <a:cubicBezTo>
                    <a:pt x="127000" y="7620"/>
                    <a:pt x="135890" y="16510"/>
                    <a:pt x="142240" y="25400"/>
                  </a:cubicBezTo>
                  <a:cubicBezTo>
                    <a:pt x="147320" y="34290"/>
                    <a:pt x="151130" y="43180"/>
                    <a:pt x="149860" y="57150"/>
                  </a:cubicBezTo>
                  <a:cubicBezTo>
                    <a:pt x="147320" y="85090"/>
                    <a:pt x="119380" y="156210"/>
                    <a:pt x="100330" y="181610"/>
                  </a:cubicBezTo>
                  <a:cubicBezTo>
                    <a:pt x="88900" y="196850"/>
                    <a:pt x="76200" y="208280"/>
                    <a:pt x="63500" y="212090"/>
                  </a:cubicBezTo>
                  <a:cubicBezTo>
                    <a:pt x="52070" y="214630"/>
                    <a:pt x="36830" y="212090"/>
                    <a:pt x="26670" y="205740"/>
                  </a:cubicBezTo>
                  <a:cubicBezTo>
                    <a:pt x="17780" y="200660"/>
                    <a:pt x="7620" y="187960"/>
                    <a:pt x="3810" y="177800"/>
                  </a:cubicBezTo>
                  <a:cubicBezTo>
                    <a:pt x="0" y="166370"/>
                    <a:pt x="5080" y="140970"/>
                    <a:pt x="5080" y="140970"/>
                  </a:cubicBezTo>
                </a:path>
              </a:pathLst>
            </a:custGeom>
            <a:solidFill>
              <a:srgbClr val="94AAB8"/>
            </a:solidFill>
            <a:ln cap="sq">
              <a:noFill/>
              <a:prstDash val="solid"/>
              <a:miter/>
            </a:ln>
          </p:spPr>
        </p:sp>
      </p:grpSp>
      <p:grpSp>
        <p:nvGrpSpPr>
          <p:cNvPr id="35" name="Group 35"/>
          <p:cNvGrpSpPr/>
          <p:nvPr/>
        </p:nvGrpSpPr>
        <p:grpSpPr>
          <a:xfrm>
            <a:off x="16233374" y="5936462"/>
            <a:ext cx="192405" cy="278130"/>
            <a:chOff x="0" y="0"/>
            <a:chExt cx="256540" cy="370840"/>
          </a:xfrm>
        </p:grpSpPr>
        <p:sp>
          <p:nvSpPr>
            <p:cNvPr id="36" name="Freeform 36"/>
            <p:cNvSpPr/>
            <p:nvPr/>
          </p:nvSpPr>
          <p:spPr>
            <a:xfrm>
              <a:off x="46990" y="49530"/>
              <a:ext cx="163830" cy="273050"/>
            </a:xfrm>
            <a:custGeom>
              <a:avLst/>
              <a:gdLst/>
              <a:ahLst/>
              <a:cxnLst/>
              <a:rect l="l" t="t" r="r" b="b"/>
              <a:pathLst>
                <a:path w="163830" h="273050">
                  <a:moveTo>
                    <a:pt x="3810" y="204470"/>
                  </a:moveTo>
                  <a:cubicBezTo>
                    <a:pt x="74930" y="11430"/>
                    <a:pt x="82550" y="6350"/>
                    <a:pt x="92710" y="3810"/>
                  </a:cubicBezTo>
                  <a:cubicBezTo>
                    <a:pt x="101600" y="0"/>
                    <a:pt x="114300" y="0"/>
                    <a:pt x="124460" y="3810"/>
                  </a:cubicBezTo>
                  <a:cubicBezTo>
                    <a:pt x="133350" y="6350"/>
                    <a:pt x="143510" y="13970"/>
                    <a:pt x="149860" y="22860"/>
                  </a:cubicBezTo>
                  <a:cubicBezTo>
                    <a:pt x="154940" y="31750"/>
                    <a:pt x="160020" y="43180"/>
                    <a:pt x="158750" y="53340"/>
                  </a:cubicBezTo>
                  <a:cubicBezTo>
                    <a:pt x="156210" y="66040"/>
                    <a:pt x="146050" y="86360"/>
                    <a:pt x="134620" y="93980"/>
                  </a:cubicBezTo>
                  <a:cubicBezTo>
                    <a:pt x="121920" y="101600"/>
                    <a:pt x="99060" y="101600"/>
                    <a:pt x="87630" y="96520"/>
                  </a:cubicBezTo>
                  <a:cubicBezTo>
                    <a:pt x="77470" y="92710"/>
                    <a:pt x="68580" y="83820"/>
                    <a:pt x="63500" y="74930"/>
                  </a:cubicBezTo>
                  <a:cubicBezTo>
                    <a:pt x="59690" y="66040"/>
                    <a:pt x="57150" y="53340"/>
                    <a:pt x="58420" y="43180"/>
                  </a:cubicBezTo>
                  <a:cubicBezTo>
                    <a:pt x="59690" y="33020"/>
                    <a:pt x="66040" y="21590"/>
                    <a:pt x="73660" y="15240"/>
                  </a:cubicBezTo>
                  <a:cubicBezTo>
                    <a:pt x="81280" y="7620"/>
                    <a:pt x="92710" y="2540"/>
                    <a:pt x="102870" y="1270"/>
                  </a:cubicBezTo>
                  <a:cubicBezTo>
                    <a:pt x="113030" y="0"/>
                    <a:pt x="125730" y="1270"/>
                    <a:pt x="134620" y="7620"/>
                  </a:cubicBezTo>
                  <a:cubicBezTo>
                    <a:pt x="144780" y="15240"/>
                    <a:pt x="156210" y="29210"/>
                    <a:pt x="158750" y="48260"/>
                  </a:cubicBezTo>
                  <a:cubicBezTo>
                    <a:pt x="163830" y="87630"/>
                    <a:pt x="118110" y="201930"/>
                    <a:pt x="100330" y="236220"/>
                  </a:cubicBezTo>
                  <a:cubicBezTo>
                    <a:pt x="92710" y="251460"/>
                    <a:pt x="87630" y="259080"/>
                    <a:pt x="77470" y="264160"/>
                  </a:cubicBezTo>
                  <a:cubicBezTo>
                    <a:pt x="67310" y="269240"/>
                    <a:pt x="53340" y="273050"/>
                    <a:pt x="41910" y="270510"/>
                  </a:cubicBezTo>
                  <a:cubicBezTo>
                    <a:pt x="29210" y="266700"/>
                    <a:pt x="11430" y="252730"/>
                    <a:pt x="5080" y="240030"/>
                  </a:cubicBezTo>
                  <a:cubicBezTo>
                    <a:pt x="0" y="229870"/>
                    <a:pt x="3810" y="204470"/>
                    <a:pt x="3810" y="204470"/>
                  </a:cubicBezTo>
                </a:path>
              </a:pathLst>
            </a:custGeom>
            <a:solidFill>
              <a:srgbClr val="94AAB8"/>
            </a:solidFill>
            <a:ln cap="sq">
              <a:noFill/>
              <a:prstDash val="solid"/>
              <a:miter/>
            </a:ln>
          </p:spPr>
        </p:sp>
      </p:grpSp>
      <p:grpSp>
        <p:nvGrpSpPr>
          <p:cNvPr id="37" name="Group 37"/>
          <p:cNvGrpSpPr/>
          <p:nvPr/>
        </p:nvGrpSpPr>
        <p:grpSpPr>
          <a:xfrm>
            <a:off x="16352436" y="6268885"/>
            <a:ext cx="302895" cy="175260"/>
            <a:chOff x="0" y="0"/>
            <a:chExt cx="403860" cy="233680"/>
          </a:xfrm>
        </p:grpSpPr>
        <p:sp>
          <p:nvSpPr>
            <p:cNvPr id="38" name="Freeform 38"/>
            <p:cNvSpPr/>
            <p:nvPr/>
          </p:nvSpPr>
          <p:spPr>
            <a:xfrm>
              <a:off x="48260" y="49530"/>
              <a:ext cx="306070" cy="135890"/>
            </a:xfrm>
            <a:custGeom>
              <a:avLst/>
              <a:gdLst/>
              <a:ahLst/>
              <a:cxnLst/>
              <a:rect l="l" t="t" r="r" b="b"/>
              <a:pathLst>
                <a:path w="306070" h="135890">
                  <a:moveTo>
                    <a:pt x="66040" y="1270"/>
                  </a:moveTo>
                  <a:cubicBezTo>
                    <a:pt x="302260" y="57150"/>
                    <a:pt x="304800" y="76200"/>
                    <a:pt x="304800" y="88900"/>
                  </a:cubicBezTo>
                  <a:cubicBezTo>
                    <a:pt x="303530" y="100330"/>
                    <a:pt x="297180" y="110490"/>
                    <a:pt x="290830" y="118110"/>
                  </a:cubicBezTo>
                  <a:cubicBezTo>
                    <a:pt x="283210" y="125730"/>
                    <a:pt x="271780" y="130810"/>
                    <a:pt x="261620" y="133350"/>
                  </a:cubicBezTo>
                  <a:cubicBezTo>
                    <a:pt x="251460" y="134620"/>
                    <a:pt x="238760" y="133350"/>
                    <a:pt x="229870" y="127000"/>
                  </a:cubicBezTo>
                  <a:cubicBezTo>
                    <a:pt x="218440" y="120650"/>
                    <a:pt x="205740" y="100330"/>
                    <a:pt x="203200" y="87630"/>
                  </a:cubicBezTo>
                  <a:cubicBezTo>
                    <a:pt x="201930" y="77470"/>
                    <a:pt x="205740" y="64770"/>
                    <a:pt x="210820" y="55880"/>
                  </a:cubicBezTo>
                  <a:cubicBezTo>
                    <a:pt x="215900" y="48260"/>
                    <a:pt x="226060" y="39370"/>
                    <a:pt x="236220" y="35560"/>
                  </a:cubicBezTo>
                  <a:cubicBezTo>
                    <a:pt x="248920" y="31750"/>
                    <a:pt x="271780" y="34290"/>
                    <a:pt x="283210" y="41910"/>
                  </a:cubicBezTo>
                  <a:cubicBezTo>
                    <a:pt x="292100" y="46990"/>
                    <a:pt x="299720" y="57150"/>
                    <a:pt x="302260" y="67310"/>
                  </a:cubicBezTo>
                  <a:cubicBezTo>
                    <a:pt x="306070" y="77470"/>
                    <a:pt x="304800" y="90170"/>
                    <a:pt x="302260" y="99060"/>
                  </a:cubicBezTo>
                  <a:cubicBezTo>
                    <a:pt x="298450" y="109220"/>
                    <a:pt x="290830" y="119380"/>
                    <a:pt x="281940" y="125730"/>
                  </a:cubicBezTo>
                  <a:cubicBezTo>
                    <a:pt x="273050" y="130810"/>
                    <a:pt x="266700" y="132080"/>
                    <a:pt x="251460" y="133350"/>
                  </a:cubicBezTo>
                  <a:cubicBezTo>
                    <a:pt x="212090" y="135890"/>
                    <a:pt x="77470" y="115570"/>
                    <a:pt x="39370" y="100330"/>
                  </a:cubicBezTo>
                  <a:cubicBezTo>
                    <a:pt x="24130" y="93980"/>
                    <a:pt x="16510" y="87630"/>
                    <a:pt x="10160" y="78740"/>
                  </a:cubicBezTo>
                  <a:cubicBezTo>
                    <a:pt x="3810" y="69850"/>
                    <a:pt x="0" y="54610"/>
                    <a:pt x="2540" y="43180"/>
                  </a:cubicBezTo>
                  <a:cubicBezTo>
                    <a:pt x="5080" y="30480"/>
                    <a:pt x="19050" y="11430"/>
                    <a:pt x="30480" y="5080"/>
                  </a:cubicBezTo>
                  <a:cubicBezTo>
                    <a:pt x="40640" y="0"/>
                    <a:pt x="66040" y="1270"/>
                    <a:pt x="66040" y="1270"/>
                  </a:cubicBezTo>
                </a:path>
              </a:pathLst>
            </a:custGeom>
            <a:solidFill>
              <a:srgbClr val="94AAB8"/>
            </a:solidFill>
            <a:ln cap="sq">
              <a:noFill/>
              <a:prstDash val="solid"/>
              <a:miter/>
            </a:ln>
          </p:spPr>
        </p:sp>
      </p:grpSp>
      <p:sp>
        <p:nvSpPr>
          <p:cNvPr id="39" name="Freeform 39"/>
          <p:cNvSpPr/>
          <p:nvPr/>
        </p:nvSpPr>
        <p:spPr>
          <a:xfrm>
            <a:off x="-188047" y="-254540"/>
            <a:ext cx="3531385" cy="3815463"/>
          </a:xfrm>
          <a:custGeom>
            <a:avLst/>
            <a:gdLst/>
            <a:ahLst/>
            <a:cxnLst/>
            <a:rect l="l" t="t" r="r" b="b"/>
            <a:pathLst>
              <a:path w="3531385" h="3815463">
                <a:moveTo>
                  <a:pt x="0" y="0"/>
                </a:moveTo>
                <a:lnTo>
                  <a:pt x="3531385" y="0"/>
                </a:lnTo>
                <a:lnTo>
                  <a:pt x="3531385" y="3815463"/>
                </a:lnTo>
                <a:lnTo>
                  <a:pt x="0" y="381546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40" name="TextBox 40"/>
          <p:cNvSpPr txBox="1"/>
          <p:nvPr/>
        </p:nvSpPr>
        <p:spPr>
          <a:xfrm>
            <a:off x="11260966" y="3769040"/>
            <a:ext cx="6233897" cy="2277547"/>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2300" dirty="0">
                <a:solidFill>
                  <a:srgbClr val="3B365F"/>
                </a:solidFill>
                <a:latin typeface="Coco Gothic"/>
                <a:ea typeface="Coco Gothic"/>
                <a:cs typeface="Coco Gothic"/>
                <a:sym typeface="Coco Gothic"/>
              </a:rPr>
              <a:t>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BMI:</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31 – classed as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obese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Lifestyle:</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Limited physical activity; frequent reliance on takeaway meals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algn="ctr">
              <a:lnSpc>
                <a:spcPts val="3220"/>
              </a:lnSpc>
            </a:pPr>
            <a:endParaRPr lang="en-US" sz="2300" dirty="0">
              <a:solidFill>
                <a:srgbClr val="3B365F"/>
              </a:solidFill>
              <a:latin typeface="Coco Gothic"/>
              <a:ea typeface="Coco Gothic"/>
              <a:cs typeface="Coco Gothic"/>
              <a:sym typeface="Coco Gothic"/>
            </a:endParaRPr>
          </a:p>
        </p:txBody>
      </p:sp>
      <p:sp>
        <p:nvSpPr>
          <p:cNvPr id="42" name="TextBox 42"/>
          <p:cNvSpPr txBox="1"/>
          <p:nvPr/>
        </p:nvSpPr>
        <p:spPr>
          <a:xfrm>
            <a:off x="12450064" y="6380772"/>
            <a:ext cx="5219347" cy="2872581"/>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Habits: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Smokes ~5 cigarettes/day; drinks alcohol socially on weekends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Family History:</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Father diagnosed with Type 2 Diabetes Mellitus (genetic predisposition)</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4" name="TextBox 44"/>
          <p:cNvSpPr txBox="1"/>
          <p:nvPr/>
        </p:nvSpPr>
        <p:spPr>
          <a:xfrm>
            <a:off x="685800" y="4867510"/>
            <a:ext cx="4871940" cy="2975173"/>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Age:</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52 years |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Gender:</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Male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Occupation:</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Office administrator (sedentary work)</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Residence:</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Lives with wife and two teenage children in an urban area</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6" name="TextBox 46"/>
          <p:cNvSpPr txBox="1"/>
          <p:nvPr/>
        </p:nvSpPr>
        <p:spPr>
          <a:xfrm>
            <a:off x="2855505" y="396359"/>
            <a:ext cx="12576991" cy="2266839"/>
          </a:xfrm>
          <a:prstGeom prst="rect">
            <a:avLst/>
          </a:prstGeom>
        </p:spPr>
        <p:txBody>
          <a:bodyPr lIns="0" tIns="0" rIns="0" bIns="0" rtlCol="0" anchor="t">
            <a:spAutoFit/>
          </a:bodyPr>
          <a:lstStyle/>
          <a:p>
            <a:pPr algn="ctr">
              <a:lnSpc>
                <a:spcPts val="9100"/>
              </a:lnSpc>
            </a:pPr>
            <a:r>
              <a:rPr lang="en-GB" sz="6600" b="1" dirty="0">
                <a:latin typeface="Times New Roman" panose="02020603050405020304" pitchFamily="18" charset="0"/>
                <a:ea typeface="Times New Roman" panose="02020603050405020304" pitchFamily="18" charset="0"/>
              </a:rPr>
              <a:t>Demographic Profile of Mr James Anderson</a:t>
            </a:r>
            <a:endParaRPr lang="en-US" sz="6500" b="1" dirty="0">
              <a:solidFill>
                <a:srgbClr val="3B365F"/>
              </a:solidFill>
              <a:latin typeface="TAN Headline"/>
              <a:ea typeface="TAN Headline"/>
              <a:cs typeface="TAN Headline"/>
              <a:sym typeface="TAN Headline"/>
            </a:endParaRPr>
          </a:p>
        </p:txBody>
      </p:sp>
      <p:pic>
        <p:nvPicPr>
          <p:cNvPr id="27" name="Record (online-voice-recorder.com) (1)">
            <a:hlinkClick r:id="" action="ppaction://media"/>
            <a:extLst>
              <a:ext uri="{FF2B5EF4-FFF2-40B4-BE49-F238E27FC236}">
                <a16:creationId xmlns:a16="http://schemas.microsoft.com/office/drawing/2014/main" id="{0F203865-B2C7-46E7-3F1E-1C58911AA18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610599" y="8811720"/>
            <a:ext cx="1045560" cy="1058698"/>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7"/>
                                        </p:tgtEl>
                                      </p:cBhvr>
                                    </p:cmd>
                                  </p:childTnLst>
                                </p:cTn>
                              </p:par>
                            </p:childTnLst>
                          </p:cTn>
                        </p:par>
                      </p:childTnLst>
                    </p:cTn>
                  </p:par>
                </p:childTnLst>
              </p:cTn>
              <p:nextCondLst>
                <p:cond evt="onClick" delay="0">
                  <p:tgtEl>
                    <p:spTgt spid="27"/>
                  </p:tgtEl>
                </p:cond>
              </p:nextCondLst>
            </p:seq>
            <p:audio>
              <p:cMediaNode>
                <p:cTn id="7" fill="hold" display="0">
                  <p:stCondLst>
                    <p:cond delay="indefinite"/>
                  </p:stCondLst>
                  <p:endCondLst>
                    <p:cond evt="onStopAudio" delay="0">
                      <p:tgtEl>
                        <p:sldTgt/>
                      </p:tgtEl>
                    </p:cond>
                  </p:endCondLst>
                </p:cTn>
                <p:tgtEl>
                  <p:spTgt spid="2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91004">
            <a:off x="10703618" y="144129"/>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rot="2472354" flipH="1">
            <a:off x="-1634853" y="-810919"/>
            <a:ext cx="9743832" cy="10202966"/>
          </a:xfrm>
          <a:custGeom>
            <a:avLst/>
            <a:gdLst/>
            <a:ahLst/>
            <a:cxnLst/>
            <a:rect l="l" t="t" r="r" b="b"/>
            <a:pathLst>
              <a:path w="9743832" h="10202966">
                <a:moveTo>
                  <a:pt x="9743833" y="0"/>
                </a:moveTo>
                <a:lnTo>
                  <a:pt x="0" y="0"/>
                </a:lnTo>
                <a:lnTo>
                  <a:pt x="0" y="10202965"/>
                </a:lnTo>
                <a:lnTo>
                  <a:pt x="9743833" y="10202965"/>
                </a:lnTo>
                <a:lnTo>
                  <a:pt x="9743833"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rot="-441338" flipH="1">
            <a:off x="2946392" y="2796446"/>
            <a:ext cx="12395216" cy="7780208"/>
          </a:xfrm>
          <a:custGeom>
            <a:avLst/>
            <a:gdLst/>
            <a:ahLst/>
            <a:cxnLst/>
            <a:rect l="l" t="t" r="r" b="b"/>
            <a:pathLst>
              <a:path w="12395216" h="7780208">
                <a:moveTo>
                  <a:pt x="12395216" y="0"/>
                </a:moveTo>
                <a:lnTo>
                  <a:pt x="0" y="0"/>
                </a:lnTo>
                <a:lnTo>
                  <a:pt x="0" y="7780208"/>
                </a:lnTo>
                <a:lnTo>
                  <a:pt x="12395216" y="7780208"/>
                </a:lnTo>
                <a:lnTo>
                  <a:pt x="12395216"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6" name="Freeform 6"/>
          <p:cNvSpPr/>
          <p:nvPr/>
        </p:nvSpPr>
        <p:spPr>
          <a:xfrm>
            <a:off x="44255" y="1777347"/>
            <a:ext cx="3357908" cy="8281836"/>
          </a:xfrm>
          <a:custGeom>
            <a:avLst/>
            <a:gdLst/>
            <a:ahLst/>
            <a:cxnLst/>
            <a:rect l="l" t="t" r="r" b="b"/>
            <a:pathLst>
              <a:path w="3357908" h="8281836">
                <a:moveTo>
                  <a:pt x="0" y="0"/>
                </a:moveTo>
                <a:lnTo>
                  <a:pt x="3357908" y="0"/>
                </a:lnTo>
                <a:lnTo>
                  <a:pt x="3357908" y="8281836"/>
                </a:lnTo>
                <a:lnTo>
                  <a:pt x="0" y="828183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8" name="TextBox 8"/>
          <p:cNvSpPr txBox="1"/>
          <p:nvPr/>
        </p:nvSpPr>
        <p:spPr>
          <a:xfrm>
            <a:off x="3323718" y="2778321"/>
            <a:ext cx="10408301" cy="6396944"/>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Modifiable risk factors: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Obesity</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Physical inactivity</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Poor dietary habits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Smoking and alcohol intake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Non-modifiable risk factors: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Age (52 years)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Male sex</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Family history of T2DM</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Combined effect → increased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insulin resistance</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cardiovascular risk</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 name="TextBox 10"/>
          <p:cNvSpPr txBox="1"/>
          <p:nvPr/>
        </p:nvSpPr>
        <p:spPr>
          <a:xfrm>
            <a:off x="2698245" y="264058"/>
            <a:ext cx="13289294" cy="2266839"/>
          </a:xfrm>
          <a:prstGeom prst="rect">
            <a:avLst/>
          </a:prstGeom>
        </p:spPr>
        <p:txBody>
          <a:bodyPr wrap="square" lIns="0" tIns="0" rIns="0" bIns="0" rtlCol="0" anchor="t">
            <a:spAutoFit/>
          </a:bodyPr>
          <a:lstStyle/>
          <a:p>
            <a:pPr algn="ctr">
              <a:lnSpc>
                <a:spcPts val="9100"/>
              </a:lnSpc>
            </a:pPr>
            <a:r>
              <a:rPr lang="en-GB" sz="6600" b="1" dirty="0">
                <a:latin typeface="Times New Roman" panose="02020603050405020304" pitchFamily="18" charset="0"/>
                <a:ea typeface="Times New Roman" panose="02020603050405020304" pitchFamily="18" charset="0"/>
              </a:rPr>
              <a:t>Identified Lifestyle and Health Risk Factors</a:t>
            </a:r>
            <a:endParaRPr lang="en-US" sz="6500" b="1" dirty="0">
              <a:solidFill>
                <a:srgbClr val="3B365F"/>
              </a:solidFill>
              <a:latin typeface="TAN Headline"/>
              <a:ea typeface="TAN Headline"/>
              <a:cs typeface="TAN Headline"/>
              <a:sym typeface="TAN Headline"/>
            </a:endParaRPr>
          </a:p>
        </p:txBody>
      </p:sp>
      <p:pic>
        <p:nvPicPr>
          <p:cNvPr id="5122" name="Picture 2" descr="Data-Driven Predictive Modelling of Lifestyle Risk Factors for  Cardiovascular Health">
            <a:extLst>
              <a:ext uri="{FF2B5EF4-FFF2-40B4-BE49-F238E27FC236}">
                <a16:creationId xmlns:a16="http://schemas.microsoft.com/office/drawing/2014/main" id="{1634045F-95E6-EA51-4485-2DDDC97A261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815057" y="2989519"/>
            <a:ext cx="7024388" cy="5124829"/>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 (online-voice-recorder.com) (2)">
            <a:hlinkClick r:id="" action="ppaction://media"/>
            <a:extLst>
              <a:ext uri="{FF2B5EF4-FFF2-40B4-BE49-F238E27FC236}">
                <a16:creationId xmlns:a16="http://schemas.microsoft.com/office/drawing/2014/main" id="{44044D3E-6F69-9869-0AEC-80920386E4E1}"/>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4927427" y="8535823"/>
            <a:ext cx="1282043" cy="1282043"/>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91004">
            <a:off x="11007598" y="-3871282"/>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TextBox 9"/>
          <p:cNvSpPr txBox="1"/>
          <p:nvPr/>
        </p:nvSpPr>
        <p:spPr>
          <a:xfrm>
            <a:off x="762000" y="2937524"/>
            <a:ext cx="9067307" cy="6155852"/>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Risk factors guide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individualised lifestyle interventions</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Focus on:</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Weight management</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and increased physical activity</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Smoking cessation</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and reduced alcohol consumption</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Balanced diet</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for glycaemic control</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Care plan aligns with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NHS and NICE (2023)</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diabetes management guidelines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Promotes improved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insulin sensitivity</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metabolic control</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TextBox 11"/>
          <p:cNvSpPr txBox="1"/>
          <p:nvPr/>
        </p:nvSpPr>
        <p:spPr>
          <a:xfrm>
            <a:off x="2134311" y="399559"/>
            <a:ext cx="14019378" cy="944810"/>
          </a:xfrm>
          <a:prstGeom prst="rect">
            <a:avLst/>
          </a:prstGeom>
        </p:spPr>
        <p:txBody>
          <a:bodyPr lIns="0" tIns="0" rIns="0" bIns="0" rtlCol="0" anchor="t">
            <a:spAutoFit/>
          </a:bodyPr>
          <a:lstStyle/>
          <a:p>
            <a:pPr algn="ctr">
              <a:lnSpc>
                <a:spcPts val="7700"/>
              </a:lnSpc>
            </a:pPr>
            <a:r>
              <a:rPr lang="en-GB" sz="6000" b="1" dirty="0">
                <a:latin typeface="Times New Roman" panose="02020603050405020304" pitchFamily="18" charset="0"/>
                <a:ea typeface="Times New Roman" panose="02020603050405020304" pitchFamily="18" charset="0"/>
              </a:rPr>
              <a:t>Implications for Care Planning</a:t>
            </a:r>
            <a:endParaRPr lang="en-US" sz="5500" b="1" dirty="0">
              <a:solidFill>
                <a:srgbClr val="3B365F"/>
              </a:solidFill>
              <a:latin typeface="TAN Headline"/>
              <a:ea typeface="TAN Headline"/>
              <a:cs typeface="TAN Headline"/>
              <a:sym typeface="TAN Headline"/>
            </a:endParaRPr>
          </a:p>
        </p:txBody>
      </p:sp>
      <p:pic>
        <p:nvPicPr>
          <p:cNvPr id="6" name="Picture 5">
            <a:extLst>
              <a:ext uri="{FF2B5EF4-FFF2-40B4-BE49-F238E27FC236}">
                <a16:creationId xmlns:a16="http://schemas.microsoft.com/office/drawing/2014/main" id="{BAA5C91D-CBE9-20DB-5945-06B17DCF396A}"/>
              </a:ext>
            </a:extLst>
          </p:cNvPr>
          <p:cNvPicPr>
            <a:picLocks noChangeAspect="1"/>
          </p:cNvPicPr>
          <p:nvPr/>
        </p:nvPicPr>
        <p:blipFill>
          <a:blip r:embed="rId7"/>
          <a:stretch>
            <a:fillRect/>
          </a:stretch>
        </p:blipFill>
        <p:spPr>
          <a:xfrm>
            <a:off x="10206702" y="3314700"/>
            <a:ext cx="7704521" cy="4911274"/>
          </a:xfrm>
          <a:prstGeom prst="rect">
            <a:avLst/>
          </a:prstGeom>
        </p:spPr>
      </p:pic>
      <p:pic>
        <p:nvPicPr>
          <p:cNvPr id="3" name="Record (online-voice-recorder.com) (3)">
            <a:hlinkClick r:id="" action="ppaction://media"/>
            <a:extLst>
              <a:ext uri="{FF2B5EF4-FFF2-40B4-BE49-F238E27FC236}">
                <a16:creationId xmlns:a16="http://schemas.microsoft.com/office/drawing/2014/main" id="{83FB7B2D-D12E-20BA-364A-F3A47F6A345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5426668" y="8877409"/>
            <a:ext cx="1071836" cy="1019284"/>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91004">
            <a:off x="5813009" y="-6987808"/>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rot="-591004">
            <a:off x="65868" y="6089420"/>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8" name="Group 8"/>
          <p:cNvGrpSpPr/>
          <p:nvPr/>
        </p:nvGrpSpPr>
        <p:grpSpPr>
          <a:xfrm>
            <a:off x="10588688" y="4393094"/>
            <a:ext cx="197167" cy="197167"/>
            <a:chOff x="0" y="0"/>
            <a:chExt cx="262890" cy="262890"/>
          </a:xfrm>
        </p:grpSpPr>
        <p:sp>
          <p:nvSpPr>
            <p:cNvPr id="9" name="Freeform 9"/>
            <p:cNvSpPr/>
            <p:nvPr/>
          </p:nvSpPr>
          <p:spPr>
            <a:xfrm>
              <a:off x="49530" y="46990"/>
              <a:ext cx="161290" cy="167640"/>
            </a:xfrm>
            <a:custGeom>
              <a:avLst/>
              <a:gdLst/>
              <a:ahLst/>
              <a:cxnLst/>
              <a:rect l="l" t="t" r="r" b="b"/>
              <a:pathLst>
                <a:path w="161290" h="167640">
                  <a:moveTo>
                    <a:pt x="161290" y="57150"/>
                  </a:moveTo>
                  <a:cubicBezTo>
                    <a:pt x="140970" y="146050"/>
                    <a:pt x="128270" y="152400"/>
                    <a:pt x="116840" y="157480"/>
                  </a:cubicBezTo>
                  <a:cubicBezTo>
                    <a:pt x="105410" y="162560"/>
                    <a:pt x="92710" y="167640"/>
                    <a:pt x="77470" y="165100"/>
                  </a:cubicBezTo>
                  <a:cubicBezTo>
                    <a:pt x="58420" y="161290"/>
                    <a:pt x="24130" y="140970"/>
                    <a:pt x="12700" y="124460"/>
                  </a:cubicBezTo>
                  <a:cubicBezTo>
                    <a:pt x="3810" y="114300"/>
                    <a:pt x="0" y="101600"/>
                    <a:pt x="1270" y="87630"/>
                  </a:cubicBezTo>
                  <a:cubicBezTo>
                    <a:pt x="1270" y="67310"/>
                    <a:pt x="13970" y="31750"/>
                    <a:pt x="31750" y="17780"/>
                  </a:cubicBezTo>
                  <a:cubicBezTo>
                    <a:pt x="49530" y="3810"/>
                    <a:pt x="87630" y="0"/>
                    <a:pt x="107950" y="3810"/>
                  </a:cubicBezTo>
                  <a:cubicBezTo>
                    <a:pt x="121920" y="6350"/>
                    <a:pt x="140970" y="24130"/>
                    <a:pt x="140970" y="24130"/>
                  </a:cubicBezTo>
                </a:path>
              </a:pathLst>
            </a:custGeom>
            <a:solidFill>
              <a:srgbClr val="94AAB8"/>
            </a:solidFill>
            <a:ln cap="sq">
              <a:noFill/>
              <a:prstDash val="solid"/>
              <a:miter/>
            </a:ln>
          </p:spPr>
        </p:sp>
      </p:grpSp>
      <p:grpSp>
        <p:nvGrpSpPr>
          <p:cNvPr id="12" name="Group 12"/>
          <p:cNvGrpSpPr/>
          <p:nvPr/>
        </p:nvGrpSpPr>
        <p:grpSpPr>
          <a:xfrm>
            <a:off x="17476215" y="1772767"/>
            <a:ext cx="194310" cy="197167"/>
            <a:chOff x="0" y="0"/>
            <a:chExt cx="259080" cy="262890"/>
          </a:xfrm>
        </p:grpSpPr>
        <p:sp>
          <p:nvSpPr>
            <p:cNvPr id="13" name="Freeform 13"/>
            <p:cNvSpPr/>
            <p:nvPr/>
          </p:nvSpPr>
          <p:spPr>
            <a:xfrm>
              <a:off x="43180" y="46990"/>
              <a:ext cx="161290" cy="167640"/>
            </a:xfrm>
            <a:custGeom>
              <a:avLst/>
              <a:gdLst/>
              <a:ahLst/>
              <a:cxnLst/>
              <a:rect l="l" t="t" r="r" b="b"/>
              <a:pathLst>
                <a:path w="161290" h="167640">
                  <a:moveTo>
                    <a:pt x="161290" y="58420"/>
                  </a:moveTo>
                  <a:cubicBezTo>
                    <a:pt x="158750" y="116840"/>
                    <a:pt x="133350" y="147320"/>
                    <a:pt x="116840" y="157480"/>
                  </a:cubicBezTo>
                  <a:cubicBezTo>
                    <a:pt x="104140" y="165100"/>
                    <a:pt x="91440" y="167640"/>
                    <a:pt x="77470" y="165100"/>
                  </a:cubicBezTo>
                  <a:cubicBezTo>
                    <a:pt x="58420" y="161290"/>
                    <a:pt x="24130" y="144780"/>
                    <a:pt x="12700" y="125730"/>
                  </a:cubicBezTo>
                  <a:cubicBezTo>
                    <a:pt x="0" y="105410"/>
                    <a:pt x="1270" y="67310"/>
                    <a:pt x="7620" y="48260"/>
                  </a:cubicBezTo>
                  <a:cubicBezTo>
                    <a:pt x="11430" y="34290"/>
                    <a:pt x="20320" y="25400"/>
                    <a:pt x="31750" y="17780"/>
                  </a:cubicBezTo>
                  <a:cubicBezTo>
                    <a:pt x="49530" y="7620"/>
                    <a:pt x="87630" y="0"/>
                    <a:pt x="107950" y="3810"/>
                  </a:cubicBezTo>
                  <a:cubicBezTo>
                    <a:pt x="121920" y="6350"/>
                    <a:pt x="140970" y="24130"/>
                    <a:pt x="140970" y="24130"/>
                  </a:cubicBezTo>
                </a:path>
              </a:pathLst>
            </a:custGeom>
            <a:solidFill>
              <a:srgbClr val="94AAB8"/>
            </a:solidFill>
            <a:ln cap="sq">
              <a:noFill/>
              <a:prstDash val="solid"/>
              <a:miter/>
            </a:ln>
          </p:spPr>
        </p:sp>
      </p:grpSp>
      <p:grpSp>
        <p:nvGrpSpPr>
          <p:cNvPr id="16" name="Group 16"/>
          <p:cNvGrpSpPr/>
          <p:nvPr/>
        </p:nvGrpSpPr>
        <p:grpSpPr>
          <a:xfrm>
            <a:off x="3779520" y="9743122"/>
            <a:ext cx="194310" cy="192405"/>
            <a:chOff x="0" y="0"/>
            <a:chExt cx="259080" cy="256540"/>
          </a:xfrm>
        </p:grpSpPr>
        <p:sp>
          <p:nvSpPr>
            <p:cNvPr id="17" name="Freeform 17"/>
            <p:cNvSpPr/>
            <p:nvPr/>
          </p:nvSpPr>
          <p:spPr>
            <a:xfrm>
              <a:off x="44450" y="46990"/>
              <a:ext cx="160020" cy="166370"/>
            </a:xfrm>
            <a:custGeom>
              <a:avLst/>
              <a:gdLst/>
              <a:ahLst/>
              <a:cxnLst/>
              <a:rect l="l" t="t" r="r" b="b"/>
              <a:pathLst>
                <a:path w="160020" h="166370">
                  <a:moveTo>
                    <a:pt x="160020" y="58420"/>
                  </a:moveTo>
                  <a:cubicBezTo>
                    <a:pt x="156210" y="116840"/>
                    <a:pt x="135890" y="148590"/>
                    <a:pt x="115570" y="157480"/>
                  </a:cubicBezTo>
                  <a:cubicBezTo>
                    <a:pt x="93980" y="166370"/>
                    <a:pt x="57150" y="161290"/>
                    <a:pt x="38100" y="153670"/>
                  </a:cubicBezTo>
                  <a:cubicBezTo>
                    <a:pt x="25400" y="147320"/>
                    <a:pt x="16510" y="138430"/>
                    <a:pt x="10160" y="125730"/>
                  </a:cubicBezTo>
                  <a:cubicBezTo>
                    <a:pt x="2540" y="106680"/>
                    <a:pt x="0" y="67310"/>
                    <a:pt x="6350" y="48260"/>
                  </a:cubicBezTo>
                  <a:cubicBezTo>
                    <a:pt x="10160" y="34290"/>
                    <a:pt x="17780" y="25400"/>
                    <a:pt x="30480" y="17780"/>
                  </a:cubicBezTo>
                  <a:cubicBezTo>
                    <a:pt x="46990" y="7620"/>
                    <a:pt x="86360" y="0"/>
                    <a:pt x="105410" y="3810"/>
                  </a:cubicBezTo>
                  <a:cubicBezTo>
                    <a:pt x="119380" y="6350"/>
                    <a:pt x="139700" y="24130"/>
                    <a:pt x="139700" y="24130"/>
                  </a:cubicBezTo>
                </a:path>
              </a:pathLst>
            </a:custGeom>
            <a:solidFill>
              <a:srgbClr val="94AAB8"/>
            </a:solidFill>
            <a:ln cap="sq">
              <a:noFill/>
              <a:prstDash val="solid"/>
              <a:miter/>
            </a:ln>
          </p:spPr>
        </p:sp>
      </p:grpSp>
      <p:grpSp>
        <p:nvGrpSpPr>
          <p:cNvPr id="20" name="Group 20"/>
          <p:cNvGrpSpPr/>
          <p:nvPr/>
        </p:nvGrpSpPr>
        <p:grpSpPr>
          <a:xfrm>
            <a:off x="9009443" y="6124739"/>
            <a:ext cx="194310" cy="194310"/>
            <a:chOff x="0" y="0"/>
            <a:chExt cx="259080" cy="259080"/>
          </a:xfrm>
        </p:grpSpPr>
        <p:sp>
          <p:nvSpPr>
            <p:cNvPr id="21" name="Freeform 21"/>
            <p:cNvSpPr/>
            <p:nvPr/>
          </p:nvSpPr>
          <p:spPr>
            <a:xfrm>
              <a:off x="44450" y="50800"/>
              <a:ext cx="160020" cy="166370"/>
            </a:xfrm>
            <a:custGeom>
              <a:avLst/>
              <a:gdLst/>
              <a:ahLst/>
              <a:cxnLst/>
              <a:rect l="l" t="t" r="r" b="b"/>
              <a:pathLst>
                <a:path w="160020" h="166370">
                  <a:moveTo>
                    <a:pt x="160020" y="57150"/>
                  </a:moveTo>
                  <a:cubicBezTo>
                    <a:pt x="156210" y="115570"/>
                    <a:pt x="135890" y="147320"/>
                    <a:pt x="115570" y="157480"/>
                  </a:cubicBezTo>
                  <a:cubicBezTo>
                    <a:pt x="93980" y="166370"/>
                    <a:pt x="57150" y="160020"/>
                    <a:pt x="38100" y="152400"/>
                  </a:cubicBezTo>
                  <a:cubicBezTo>
                    <a:pt x="25400" y="146050"/>
                    <a:pt x="16510" y="137160"/>
                    <a:pt x="10160" y="124460"/>
                  </a:cubicBezTo>
                  <a:cubicBezTo>
                    <a:pt x="2540" y="106680"/>
                    <a:pt x="0" y="67310"/>
                    <a:pt x="6350" y="48260"/>
                  </a:cubicBezTo>
                  <a:cubicBezTo>
                    <a:pt x="10160" y="34290"/>
                    <a:pt x="20320" y="24130"/>
                    <a:pt x="30480" y="16510"/>
                  </a:cubicBezTo>
                  <a:cubicBezTo>
                    <a:pt x="40640" y="8890"/>
                    <a:pt x="52070" y="1270"/>
                    <a:pt x="66040" y="0"/>
                  </a:cubicBezTo>
                  <a:cubicBezTo>
                    <a:pt x="86360" y="0"/>
                    <a:pt x="139700" y="22860"/>
                    <a:pt x="139700" y="22860"/>
                  </a:cubicBezTo>
                </a:path>
              </a:pathLst>
            </a:custGeom>
            <a:solidFill>
              <a:srgbClr val="94AAB8"/>
            </a:solidFill>
            <a:ln cap="sq">
              <a:noFill/>
              <a:prstDash val="solid"/>
              <a:miter/>
            </a:ln>
          </p:spPr>
        </p:sp>
      </p:grpSp>
      <p:sp>
        <p:nvSpPr>
          <p:cNvPr id="23" name="Freeform 23"/>
          <p:cNvSpPr/>
          <p:nvPr/>
        </p:nvSpPr>
        <p:spPr>
          <a:xfrm>
            <a:off x="6760712" y="8439555"/>
            <a:ext cx="1828678" cy="1399770"/>
          </a:xfrm>
          <a:custGeom>
            <a:avLst/>
            <a:gdLst/>
            <a:ahLst/>
            <a:cxnLst/>
            <a:rect l="l" t="t" r="r" b="b"/>
            <a:pathLst>
              <a:path w="1828678" h="1399770">
                <a:moveTo>
                  <a:pt x="0" y="0"/>
                </a:moveTo>
                <a:lnTo>
                  <a:pt x="1828678" y="0"/>
                </a:lnTo>
                <a:lnTo>
                  <a:pt x="1828678" y="1399770"/>
                </a:lnTo>
                <a:lnTo>
                  <a:pt x="0" y="13997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28" name="TextBox 28"/>
          <p:cNvSpPr txBox="1"/>
          <p:nvPr/>
        </p:nvSpPr>
        <p:spPr>
          <a:xfrm>
            <a:off x="1079372" y="3133388"/>
            <a:ext cx="10989259" cy="6375591"/>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Aim:</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Improve glycaemic control, reduce complications, and support long-term wellbeing.</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Guidelines: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NHS &amp; NICE (2023) Type 2 Diabetes management.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Lifestyle routine: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Balanced, low-sugar, high-fibre diet.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Portion control and reduced saturated fats.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Moderate exercise (brisk walking, 30 </a:t>
            </a:r>
            <a:r>
              <a:rPr lang="en-GB" sz="2400" dirty="0" err="1">
                <a:latin typeface="Times New Roman" panose="02020603050405020304" pitchFamily="18" charset="0"/>
                <a:ea typeface="Times New Roman" panose="02020603050405020304" pitchFamily="18" charset="0"/>
                <a:cs typeface="Times New Roman" panose="02020603050405020304" pitchFamily="18" charset="0"/>
              </a:rPr>
              <a:t>mins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/day, 5 days/week).</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Enhances insulin sensitivity and supports weight reduction.</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Regular monitoring:</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HbA1c, BP, BMI, foot and eye checks.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GB"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0" name="TextBox 30"/>
          <p:cNvSpPr txBox="1"/>
          <p:nvPr/>
        </p:nvSpPr>
        <p:spPr>
          <a:xfrm>
            <a:off x="2157119" y="187658"/>
            <a:ext cx="14776050" cy="2266839"/>
          </a:xfrm>
          <a:prstGeom prst="rect">
            <a:avLst/>
          </a:prstGeom>
        </p:spPr>
        <p:txBody>
          <a:bodyPr wrap="square" lIns="0" tIns="0" rIns="0" bIns="0" rtlCol="0" anchor="t">
            <a:spAutoFit/>
          </a:bodyPr>
          <a:lstStyle/>
          <a:p>
            <a:pPr algn="ctr">
              <a:lnSpc>
                <a:spcPts val="9100"/>
              </a:lnSpc>
            </a:pPr>
            <a:r>
              <a:rPr lang="en-GB" sz="6600" b="1" dirty="0">
                <a:latin typeface="Times New Roman" panose="02020603050405020304" pitchFamily="18" charset="0"/>
                <a:ea typeface="Times New Roman" panose="02020603050405020304" pitchFamily="18" charset="0"/>
              </a:rPr>
              <a:t>Evidence-Based Care Plan: Lifestyle and Monitoring</a:t>
            </a:r>
            <a:endParaRPr lang="en-US" sz="6500" b="1" dirty="0">
              <a:solidFill>
                <a:srgbClr val="3B365F"/>
              </a:solidFill>
              <a:latin typeface="TAN Headline"/>
              <a:ea typeface="TAN Headline"/>
              <a:cs typeface="TAN Headline"/>
              <a:sym typeface="TAN Headline"/>
            </a:endParaRPr>
          </a:p>
        </p:txBody>
      </p:sp>
      <p:pic>
        <p:nvPicPr>
          <p:cNvPr id="6146" name="Picture 2" descr="Can Type 2 Diabetes Be Cured Permanently? | Fittr">
            <a:extLst>
              <a:ext uri="{FF2B5EF4-FFF2-40B4-BE49-F238E27FC236}">
                <a16:creationId xmlns:a16="http://schemas.microsoft.com/office/drawing/2014/main" id="{AF748DD5-BF73-8051-63F1-88DD454C3E0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832859" y="3883099"/>
            <a:ext cx="6181532" cy="4684442"/>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 (online-voice-recorder.com)">
            <a:hlinkClick r:id="" action="ppaction://media"/>
            <a:extLst>
              <a:ext uri="{FF2B5EF4-FFF2-40B4-BE49-F238E27FC236}">
                <a16:creationId xmlns:a16="http://schemas.microsoft.com/office/drawing/2014/main" id="{62958038-18FD-165B-44AE-9FDC5009A8E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5347840" y="8890548"/>
            <a:ext cx="1006146" cy="1045561"/>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755965">
            <a:off x="-2596635" y="-6569350"/>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rot="-2386301">
            <a:off x="10358985" y="-3230434"/>
            <a:ext cx="9743832" cy="10202966"/>
          </a:xfrm>
          <a:custGeom>
            <a:avLst/>
            <a:gdLst/>
            <a:ahLst/>
            <a:cxnLst/>
            <a:rect l="l" t="t" r="r" b="b"/>
            <a:pathLst>
              <a:path w="9743832" h="10202966">
                <a:moveTo>
                  <a:pt x="0" y="0"/>
                </a:moveTo>
                <a:lnTo>
                  <a:pt x="9743833" y="0"/>
                </a:lnTo>
                <a:lnTo>
                  <a:pt x="9743833"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rot="-441338" flipH="1">
            <a:off x="1608121" y="2015643"/>
            <a:ext cx="16065837" cy="10084176"/>
          </a:xfrm>
          <a:custGeom>
            <a:avLst/>
            <a:gdLst/>
            <a:ahLst/>
            <a:cxnLst/>
            <a:rect l="l" t="t" r="r" b="b"/>
            <a:pathLst>
              <a:path w="16065837" h="10084176">
                <a:moveTo>
                  <a:pt x="16065837" y="0"/>
                </a:moveTo>
                <a:lnTo>
                  <a:pt x="0" y="0"/>
                </a:lnTo>
                <a:lnTo>
                  <a:pt x="0" y="10084176"/>
                </a:lnTo>
                <a:lnTo>
                  <a:pt x="16065837" y="10084176"/>
                </a:lnTo>
                <a:lnTo>
                  <a:pt x="16065837"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6" name="Freeform 6"/>
          <p:cNvSpPr/>
          <p:nvPr/>
        </p:nvSpPr>
        <p:spPr>
          <a:xfrm>
            <a:off x="582274" y="2956675"/>
            <a:ext cx="2273231" cy="7063711"/>
          </a:xfrm>
          <a:custGeom>
            <a:avLst/>
            <a:gdLst/>
            <a:ahLst/>
            <a:cxnLst/>
            <a:rect l="l" t="t" r="r" b="b"/>
            <a:pathLst>
              <a:path w="2273231" h="7063711">
                <a:moveTo>
                  <a:pt x="0" y="0"/>
                </a:moveTo>
                <a:lnTo>
                  <a:pt x="2273231" y="0"/>
                </a:lnTo>
                <a:lnTo>
                  <a:pt x="2273231" y="7063711"/>
                </a:lnTo>
                <a:lnTo>
                  <a:pt x="0" y="706371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7" name="TextBox 7"/>
          <p:cNvSpPr txBox="1"/>
          <p:nvPr/>
        </p:nvSpPr>
        <p:spPr>
          <a:xfrm>
            <a:off x="2637004" y="3635656"/>
            <a:ext cx="9547148" cy="6253058"/>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2499" dirty="0">
                <a:solidFill>
                  <a:srgbClr val="3B365F"/>
                </a:solidFill>
                <a:latin typeface="Coco Gothic"/>
                <a:ea typeface="Coco Gothic"/>
                <a:cs typeface="Coco Gothic"/>
                <a:sym typeface="Coco Gothic"/>
              </a:rPr>
              <a:t>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Medication:</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First-line: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Metformin</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 reduces hepatic glucose production.</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If targets unmet →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GLP-1 receptor agonist</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or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SGLT2 inhibitor</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(NICE, 2023).</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Monitoring plan:</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HbA1c every 3–6 months.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Regular BP and BMI checks.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Annual foot and retinal examinations.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Detects early complications and guides treatment adjustment.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algn="l">
              <a:lnSpc>
                <a:spcPts val="3499"/>
              </a:lnSpc>
            </a:pPr>
            <a:endParaRPr lang="en-US" sz="2499" dirty="0">
              <a:solidFill>
                <a:srgbClr val="3B365F"/>
              </a:solidFill>
              <a:latin typeface="Coco Gothic"/>
              <a:ea typeface="Coco Gothic"/>
              <a:cs typeface="Coco Gothic"/>
              <a:sym typeface="Coco Gothic"/>
            </a:endParaRPr>
          </a:p>
        </p:txBody>
      </p:sp>
      <p:sp>
        <p:nvSpPr>
          <p:cNvPr id="11" name="TextBox 11"/>
          <p:cNvSpPr txBox="1"/>
          <p:nvPr/>
        </p:nvSpPr>
        <p:spPr>
          <a:xfrm>
            <a:off x="1485900" y="285731"/>
            <a:ext cx="15316199" cy="2628668"/>
          </a:xfrm>
          <a:prstGeom prst="rect">
            <a:avLst/>
          </a:prstGeom>
        </p:spPr>
        <p:txBody>
          <a:bodyPr wrap="square" lIns="0" tIns="0" rIns="0" bIns="0" rtlCol="0" anchor="t">
            <a:spAutoFit/>
          </a:bodyPr>
          <a:lstStyle/>
          <a:p>
            <a:pPr algn="ctr">
              <a:lnSpc>
                <a:spcPts val="10500"/>
              </a:lnSpc>
            </a:pPr>
            <a:r>
              <a:rPr lang="en-GB" sz="8000" b="1" dirty="0">
                <a:latin typeface="Times New Roman" panose="02020603050405020304" pitchFamily="18" charset="0"/>
                <a:ea typeface="Times New Roman" panose="02020603050405020304" pitchFamily="18" charset="0"/>
              </a:rPr>
              <a:t>Medical Management and Clinical Monitoring</a:t>
            </a:r>
            <a:endParaRPr lang="en-US" sz="7500" b="1" dirty="0">
              <a:solidFill>
                <a:srgbClr val="3B365F"/>
              </a:solidFill>
              <a:latin typeface="TAN Headline"/>
              <a:ea typeface="TAN Headline"/>
              <a:cs typeface="TAN Headline"/>
              <a:sym typeface="TAN Headline"/>
            </a:endParaRPr>
          </a:p>
        </p:txBody>
      </p:sp>
      <p:pic>
        <p:nvPicPr>
          <p:cNvPr id="7172" name="Picture 4" descr="Octalsoft: Clinical Trial Monitoring | Clinical Trial Monitoring System">
            <a:extLst>
              <a:ext uri="{FF2B5EF4-FFF2-40B4-BE49-F238E27FC236}">
                <a16:creationId xmlns:a16="http://schemas.microsoft.com/office/drawing/2014/main" id="{78BE6AD5-1835-5A36-E57F-9298BD748CB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614138" y="4091481"/>
            <a:ext cx="5292862" cy="3871419"/>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 (online-voice-recorder.com) (1)">
            <a:hlinkClick r:id="" action="ppaction://media"/>
            <a:extLst>
              <a:ext uri="{FF2B5EF4-FFF2-40B4-BE49-F238E27FC236}">
                <a16:creationId xmlns:a16="http://schemas.microsoft.com/office/drawing/2014/main" id="{84E503C4-1BE9-6534-18B1-168753A26265}"/>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4888013" y="8746030"/>
            <a:ext cx="1071836" cy="1150663"/>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755965">
            <a:off x="-2596635" y="-6569350"/>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rot="-2386301">
            <a:off x="10358985" y="-3230434"/>
            <a:ext cx="9743832" cy="10202966"/>
          </a:xfrm>
          <a:custGeom>
            <a:avLst/>
            <a:gdLst/>
            <a:ahLst/>
            <a:cxnLst/>
            <a:rect l="l" t="t" r="r" b="b"/>
            <a:pathLst>
              <a:path w="9743832" h="10202966">
                <a:moveTo>
                  <a:pt x="0" y="0"/>
                </a:moveTo>
                <a:lnTo>
                  <a:pt x="9743833" y="0"/>
                </a:lnTo>
                <a:lnTo>
                  <a:pt x="9743833"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rot="-441338" flipH="1">
            <a:off x="1608121" y="2015643"/>
            <a:ext cx="16065837" cy="10084176"/>
          </a:xfrm>
          <a:custGeom>
            <a:avLst/>
            <a:gdLst/>
            <a:ahLst/>
            <a:cxnLst/>
            <a:rect l="l" t="t" r="r" b="b"/>
            <a:pathLst>
              <a:path w="16065837" h="10084176">
                <a:moveTo>
                  <a:pt x="16065837" y="0"/>
                </a:moveTo>
                <a:lnTo>
                  <a:pt x="0" y="0"/>
                </a:lnTo>
                <a:lnTo>
                  <a:pt x="0" y="10084176"/>
                </a:lnTo>
                <a:lnTo>
                  <a:pt x="16065837" y="10084176"/>
                </a:lnTo>
                <a:lnTo>
                  <a:pt x="16065837"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6" name="Freeform 6"/>
          <p:cNvSpPr/>
          <p:nvPr/>
        </p:nvSpPr>
        <p:spPr>
          <a:xfrm>
            <a:off x="582274" y="2956675"/>
            <a:ext cx="2273231" cy="7063711"/>
          </a:xfrm>
          <a:custGeom>
            <a:avLst/>
            <a:gdLst/>
            <a:ahLst/>
            <a:cxnLst/>
            <a:rect l="l" t="t" r="r" b="b"/>
            <a:pathLst>
              <a:path w="2273231" h="7063711">
                <a:moveTo>
                  <a:pt x="0" y="0"/>
                </a:moveTo>
                <a:lnTo>
                  <a:pt x="2273231" y="0"/>
                </a:lnTo>
                <a:lnTo>
                  <a:pt x="2273231" y="7063711"/>
                </a:lnTo>
                <a:lnTo>
                  <a:pt x="0" y="706371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7" name="TextBox 7"/>
          <p:cNvSpPr txBox="1"/>
          <p:nvPr/>
        </p:nvSpPr>
        <p:spPr>
          <a:xfrm>
            <a:off x="2735066" y="3532457"/>
            <a:ext cx="9350999" cy="6191760"/>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Multidisciplinary team:</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GP, diabetes nurse, dietitian, podiatrist, ophthalmologist.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Collaboration through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shared records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patient-centred consultations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Patient education:</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supports self-management and adherence.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Ethical principles: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Maintain confidentiality and informed consent.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Respect cultural and personal preferences (especially diet).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Encourage autonomy and shared decision-making.</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Promotes trust, empowerment, and holistic, ethical care.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TextBox 11"/>
          <p:cNvSpPr txBox="1"/>
          <p:nvPr/>
        </p:nvSpPr>
        <p:spPr>
          <a:xfrm>
            <a:off x="1107844" y="236134"/>
            <a:ext cx="16418156" cy="2864502"/>
          </a:xfrm>
          <a:prstGeom prst="rect">
            <a:avLst/>
          </a:prstGeom>
        </p:spPr>
        <p:txBody>
          <a:bodyPr wrap="square" lIns="0" tIns="0" rIns="0" bIns="0" rtlCol="0" anchor="t">
            <a:spAutoFit/>
          </a:bodyPr>
          <a:lstStyle/>
          <a:p>
            <a:pPr algn="ctr">
              <a:lnSpc>
                <a:spcPct val="150000"/>
              </a:lnSpc>
              <a:spcBef>
                <a:spcPts val="1200"/>
              </a:spcBef>
            </a:pPr>
            <a:r>
              <a:rPr lang="en-GB" sz="6600" b="1" kern="0" dirty="0">
                <a:latin typeface="Times New Roman" panose="02020603050405020304" pitchFamily="18" charset="0"/>
                <a:ea typeface="Times New Roman" panose="02020603050405020304" pitchFamily="18" charset="0"/>
                <a:cs typeface="Times New Roman" panose="02020603050405020304" pitchFamily="18" charset="0"/>
              </a:rPr>
              <a:t>Communication, Ethics, and Multidisciplinary Care</a:t>
            </a:r>
            <a:endParaRPr lang="en-GB" sz="66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8194" name="Picture 2" descr="Communicating With Multidisciplinary Teams In Home Health Care -  FasterCapital">
            <a:extLst>
              <a:ext uri="{FF2B5EF4-FFF2-40B4-BE49-F238E27FC236}">
                <a16:creationId xmlns:a16="http://schemas.microsoft.com/office/drawing/2014/main" id="{10109859-C9F5-B845-E22A-D3B99D64328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373023" y="4597162"/>
            <a:ext cx="5715755" cy="4062350"/>
          </a:xfrm>
          <a:prstGeom prst="rect">
            <a:avLst/>
          </a:prstGeom>
          <a:noFill/>
          <a:extLst>
            <a:ext uri="{909E8E84-426E-40DD-AFC4-6F175D3DCCD1}">
              <a14:hiddenFill xmlns:a14="http://schemas.microsoft.com/office/drawing/2010/main">
                <a:solidFill>
                  <a:srgbClr val="FFFFFF"/>
                </a:solidFill>
              </a14:hiddenFill>
            </a:ext>
          </a:extLst>
        </p:spPr>
      </p:pic>
      <p:pic>
        <p:nvPicPr>
          <p:cNvPr id="8" name="Record (online-voice-recorder.com)">
            <a:hlinkClick r:id="" action="ppaction://media"/>
            <a:extLst>
              <a:ext uri="{FF2B5EF4-FFF2-40B4-BE49-F238E27FC236}">
                <a16:creationId xmlns:a16="http://schemas.microsoft.com/office/drawing/2014/main" id="{030AF176-409E-B17C-1124-459356C7230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4690944" y="8785444"/>
            <a:ext cx="1084974" cy="1150663"/>
          </a:xfrm>
          <a:prstGeom prst="rect">
            <a:avLst/>
          </a:prstGeom>
        </p:spPr>
      </p:pic>
    </p:spTree>
    <p:extLst>
      <p:ext uri="{BB962C8B-B14F-4D97-AF65-F5344CB8AC3E}">
        <p14:creationId xmlns:p14="http://schemas.microsoft.com/office/powerpoint/2010/main" val="1434090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nextCondLst>
                <p:cond evt="onClick" delay="0">
                  <p:tgtEl>
                    <p:spTgt spid="8"/>
                  </p:tgtEl>
                </p:cond>
              </p:nextCondLst>
            </p:seq>
            <p:audio>
              <p:cMediaNode>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755965">
            <a:off x="-2596635" y="-6569350"/>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rot="-441338" flipH="1">
            <a:off x="-3483382" y="1663163"/>
            <a:ext cx="13208272" cy="8290545"/>
          </a:xfrm>
          <a:custGeom>
            <a:avLst/>
            <a:gdLst/>
            <a:ahLst/>
            <a:cxnLst/>
            <a:rect l="l" t="t" r="r" b="b"/>
            <a:pathLst>
              <a:path w="13208272" h="8290545">
                <a:moveTo>
                  <a:pt x="13208272" y="0"/>
                </a:moveTo>
                <a:lnTo>
                  <a:pt x="0" y="0"/>
                </a:lnTo>
                <a:lnTo>
                  <a:pt x="0" y="8290545"/>
                </a:lnTo>
                <a:lnTo>
                  <a:pt x="13208272" y="8290545"/>
                </a:lnTo>
                <a:lnTo>
                  <a:pt x="13208272"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5" name="Freeform 5"/>
          <p:cNvSpPr/>
          <p:nvPr/>
        </p:nvSpPr>
        <p:spPr>
          <a:xfrm rot="10101395" flipH="1">
            <a:off x="11768248" y="-1647258"/>
            <a:ext cx="9743832" cy="10202966"/>
          </a:xfrm>
          <a:custGeom>
            <a:avLst/>
            <a:gdLst/>
            <a:ahLst/>
            <a:cxnLst/>
            <a:rect l="l" t="t" r="r" b="b"/>
            <a:pathLst>
              <a:path w="9743832" h="10202966">
                <a:moveTo>
                  <a:pt x="9743832" y="0"/>
                </a:moveTo>
                <a:lnTo>
                  <a:pt x="0" y="0"/>
                </a:lnTo>
                <a:lnTo>
                  <a:pt x="0" y="10202965"/>
                </a:lnTo>
                <a:lnTo>
                  <a:pt x="9743832" y="10202965"/>
                </a:lnTo>
                <a:lnTo>
                  <a:pt x="9743832"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Freeform 7"/>
          <p:cNvSpPr/>
          <p:nvPr/>
        </p:nvSpPr>
        <p:spPr>
          <a:xfrm rot="-441338">
            <a:off x="8893967" y="3714043"/>
            <a:ext cx="11462336" cy="7194659"/>
          </a:xfrm>
          <a:custGeom>
            <a:avLst/>
            <a:gdLst/>
            <a:ahLst/>
            <a:cxnLst/>
            <a:rect l="l" t="t" r="r" b="b"/>
            <a:pathLst>
              <a:path w="11462336" h="7194659">
                <a:moveTo>
                  <a:pt x="0" y="0"/>
                </a:moveTo>
                <a:lnTo>
                  <a:pt x="11462336" y="0"/>
                </a:lnTo>
                <a:lnTo>
                  <a:pt x="11462336" y="7194659"/>
                </a:lnTo>
                <a:lnTo>
                  <a:pt x="0" y="719465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1" name="TextBox 11"/>
          <p:cNvSpPr txBox="1"/>
          <p:nvPr/>
        </p:nvSpPr>
        <p:spPr>
          <a:xfrm>
            <a:off x="1006549" y="3111909"/>
            <a:ext cx="12289124" cy="4775987"/>
          </a:xfrm>
          <a:prstGeom prst="rect">
            <a:avLst/>
          </a:prstGeom>
        </p:spPr>
        <p:txBody>
          <a:bodyPr wrap="square" lIns="0" tIns="0" rIns="0" bIns="0" rtlCol="0" anchor="t">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Type 2 Diabetes Mellitus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develops from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insulin resistance</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beta-cell dysfunction</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impairing glucose regulation.</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Understanding these changes supports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targeted lifestyle</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pharmacological interventions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Evidence-based care—focusing on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diet</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exercise</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medication adherence</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regular monitoring</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—improves outcomes.</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Ethical, collaborative communication</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ensures holistic, person-centred care.</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Following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NHS and NICE (2023)</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guidance promotes proactive self-management and long-term wellbeing.</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3" name="TextBox 13"/>
          <p:cNvSpPr txBox="1"/>
          <p:nvPr/>
        </p:nvSpPr>
        <p:spPr>
          <a:xfrm>
            <a:off x="4034836" y="609148"/>
            <a:ext cx="10218327" cy="1250342"/>
          </a:xfrm>
          <a:prstGeom prst="rect">
            <a:avLst/>
          </a:prstGeom>
        </p:spPr>
        <p:txBody>
          <a:bodyPr lIns="0" tIns="0" rIns="0" bIns="0" rtlCol="0" anchor="t">
            <a:spAutoFit/>
          </a:bodyPr>
          <a:lstStyle/>
          <a:p>
            <a:pPr algn="ctr">
              <a:lnSpc>
                <a:spcPts val="10500"/>
              </a:lnSpc>
            </a:pPr>
            <a:r>
              <a:rPr lang="en-US" sz="6600" b="1" dirty="0">
                <a:solidFill>
                  <a:srgbClr val="3B365F"/>
                </a:solidFill>
                <a:latin typeface="Times New Roman" panose="02020603050405020304" pitchFamily="18" charset="0"/>
                <a:ea typeface="TAN Headline"/>
                <a:cs typeface="Times New Roman" panose="02020603050405020304" pitchFamily="18" charset="0"/>
                <a:sym typeface="TAN Headline"/>
              </a:rPr>
              <a:t>Conclusion</a:t>
            </a:r>
          </a:p>
        </p:txBody>
      </p:sp>
      <p:pic>
        <p:nvPicPr>
          <p:cNvPr id="9218" name="Picture 2" descr="Conclusion Presentation: Over 1,520 Royalty-Free Licensable Stock  Illustrations &amp; Drawings | Shutterstock">
            <a:extLst>
              <a:ext uri="{FF2B5EF4-FFF2-40B4-BE49-F238E27FC236}">
                <a16:creationId xmlns:a16="http://schemas.microsoft.com/office/drawing/2014/main" id="{136AF6AE-C591-52EF-F0E0-E9502C4D882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510246" y="4924717"/>
            <a:ext cx="3485637" cy="2963179"/>
          </a:xfrm>
          <a:prstGeom prst="rect">
            <a:avLst/>
          </a:prstGeom>
          <a:noFill/>
          <a:extLst>
            <a:ext uri="{909E8E84-426E-40DD-AFC4-6F175D3DCCD1}">
              <a14:hiddenFill xmlns:a14="http://schemas.microsoft.com/office/drawing/2010/main">
                <a:solidFill>
                  <a:srgbClr val="FFFFFF"/>
                </a:solidFill>
              </a14:hiddenFill>
            </a:ext>
          </a:extLst>
        </p:spPr>
      </p:pic>
      <p:pic>
        <p:nvPicPr>
          <p:cNvPr id="6" name="Record (online-voice-recorder.com) (2)">
            <a:hlinkClick r:id="" action="ppaction://media"/>
            <a:extLst>
              <a:ext uri="{FF2B5EF4-FFF2-40B4-BE49-F238E27FC236}">
                <a16:creationId xmlns:a16="http://schemas.microsoft.com/office/drawing/2014/main" id="{24DE91F7-6729-FC6C-3BFB-BAC1176CFA8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5019392" y="8509547"/>
            <a:ext cx="1071835" cy="1058697"/>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a:extLst>
            <a:ext uri="{FF2B5EF4-FFF2-40B4-BE49-F238E27FC236}">
              <a16:creationId xmlns:a16="http://schemas.microsoft.com/office/drawing/2014/main" id="{72795A5E-71B4-2B6E-2207-C4AE224E304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1E58267-3AE3-4427-A60B-2749E2CF34C8}"/>
              </a:ext>
            </a:extLst>
          </p:cNvPr>
          <p:cNvSpPr/>
          <p:nvPr/>
        </p:nvSpPr>
        <p:spPr>
          <a:xfrm rot="5755965">
            <a:off x="-2596635" y="-6569350"/>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a:extLst>
              <a:ext uri="{FF2B5EF4-FFF2-40B4-BE49-F238E27FC236}">
                <a16:creationId xmlns:a16="http://schemas.microsoft.com/office/drawing/2014/main" id="{6D2A5814-FC13-0425-FF9B-188C9FAE97CA}"/>
              </a:ext>
            </a:extLst>
          </p:cNvPr>
          <p:cNvSpPr/>
          <p:nvPr/>
        </p:nvSpPr>
        <p:spPr>
          <a:xfrm rot="-441338" flipH="1">
            <a:off x="-3483382" y="1663163"/>
            <a:ext cx="13208272" cy="8290545"/>
          </a:xfrm>
          <a:custGeom>
            <a:avLst/>
            <a:gdLst/>
            <a:ahLst/>
            <a:cxnLst/>
            <a:rect l="l" t="t" r="r" b="b"/>
            <a:pathLst>
              <a:path w="13208272" h="8290545">
                <a:moveTo>
                  <a:pt x="13208272" y="0"/>
                </a:moveTo>
                <a:lnTo>
                  <a:pt x="0" y="0"/>
                </a:lnTo>
                <a:lnTo>
                  <a:pt x="0" y="8290545"/>
                </a:lnTo>
                <a:lnTo>
                  <a:pt x="13208272" y="8290545"/>
                </a:lnTo>
                <a:lnTo>
                  <a:pt x="13208272"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a:extLst>
              <a:ext uri="{FF2B5EF4-FFF2-40B4-BE49-F238E27FC236}">
                <a16:creationId xmlns:a16="http://schemas.microsoft.com/office/drawing/2014/main" id="{72D75148-8AF1-7128-4B13-F93CA69F591C}"/>
              </a:ext>
            </a:extLst>
          </p:cNvPr>
          <p:cNvSpPr/>
          <p:nvPr/>
        </p:nvSpPr>
        <p:spPr>
          <a:xfrm rot="10101395" flipH="1">
            <a:off x="11768248" y="-1647258"/>
            <a:ext cx="9743832" cy="10202966"/>
          </a:xfrm>
          <a:custGeom>
            <a:avLst/>
            <a:gdLst/>
            <a:ahLst/>
            <a:cxnLst/>
            <a:rect l="l" t="t" r="r" b="b"/>
            <a:pathLst>
              <a:path w="9743832" h="10202966">
                <a:moveTo>
                  <a:pt x="9743832" y="0"/>
                </a:moveTo>
                <a:lnTo>
                  <a:pt x="0" y="0"/>
                </a:lnTo>
                <a:lnTo>
                  <a:pt x="0" y="10202965"/>
                </a:lnTo>
                <a:lnTo>
                  <a:pt x="9743832" y="10202965"/>
                </a:lnTo>
                <a:lnTo>
                  <a:pt x="9743832"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7" name="Freeform 7">
            <a:extLst>
              <a:ext uri="{FF2B5EF4-FFF2-40B4-BE49-F238E27FC236}">
                <a16:creationId xmlns:a16="http://schemas.microsoft.com/office/drawing/2014/main" id="{72933246-AA2F-C41F-07F9-D0E91B3BFDD3}"/>
              </a:ext>
            </a:extLst>
          </p:cNvPr>
          <p:cNvSpPr/>
          <p:nvPr/>
        </p:nvSpPr>
        <p:spPr>
          <a:xfrm rot="-441338">
            <a:off x="8747714" y="3739575"/>
            <a:ext cx="11462336" cy="7194659"/>
          </a:xfrm>
          <a:custGeom>
            <a:avLst/>
            <a:gdLst/>
            <a:ahLst/>
            <a:cxnLst/>
            <a:rect l="l" t="t" r="r" b="b"/>
            <a:pathLst>
              <a:path w="11462336" h="7194659">
                <a:moveTo>
                  <a:pt x="0" y="0"/>
                </a:moveTo>
                <a:lnTo>
                  <a:pt x="11462336" y="0"/>
                </a:lnTo>
                <a:lnTo>
                  <a:pt x="11462336" y="7194659"/>
                </a:lnTo>
                <a:lnTo>
                  <a:pt x="0" y="71946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1" name="TextBox 11">
            <a:extLst>
              <a:ext uri="{FF2B5EF4-FFF2-40B4-BE49-F238E27FC236}">
                <a16:creationId xmlns:a16="http://schemas.microsoft.com/office/drawing/2014/main" id="{DBF2B1C8-9776-7542-F144-FBBC92AEA057}"/>
              </a:ext>
            </a:extLst>
          </p:cNvPr>
          <p:cNvSpPr txBox="1"/>
          <p:nvPr/>
        </p:nvSpPr>
        <p:spPr>
          <a:xfrm>
            <a:off x="800100" y="2306392"/>
            <a:ext cx="16687800" cy="5946308"/>
          </a:xfrm>
          <a:prstGeom prst="rect">
            <a:avLst/>
          </a:prstGeom>
        </p:spPr>
        <p:txBody>
          <a:bodyPr wrap="square" lIns="0" tIns="0" rIns="0" bIns="0" rtlCol="0" anchor="t">
            <a:spAutoFit/>
          </a:bodyPr>
          <a:lstStyle/>
          <a:p>
            <a:pPr marL="342900" marR="0" indent="-342900" algn="just">
              <a:lnSpc>
                <a:spcPct val="150000"/>
              </a:lnSpc>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Alemany, M. (2021)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Estrogens</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and the regulation of glucose metabolism.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World Journal of diabetes</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12</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(10), 1622.</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Choi, J. H., and Kim, M. S. (2022) Homeostatic regulation of glucose metabolism by the central nervous system.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Endocrinology and Metabolism</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37</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(1), 9-25.</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Aft>
                <a:spcPts val="800"/>
              </a:spcAft>
              <a:buFont typeface="Arial" panose="020B0604020202020204" pitchFamily="34" charset="0"/>
              <a:buChar char="•"/>
            </a:pP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Grubelnik</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V.,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Zmazek</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J., Završnik, M., and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Marhl</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M. (2022)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Lipotoxicity</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in a vicious cycle of pancreatic beta cell exhaustion.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Biomedicines</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10</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(7), 1627.</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Aft>
                <a:spcPts val="800"/>
              </a:spcAft>
              <a:buFont typeface="Arial" panose="020B0604020202020204" pitchFamily="34" charset="0"/>
              <a:buChar char="•"/>
            </a:pP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Hantzidiamantis</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P. J., Awosika, A. O., and Lappin, S. L. (2024) Physiology, glucose. In </a:t>
            </a:r>
            <a:r>
              <a:rPr lang="en-GB" sz="2000" i="1" dirty="0" err="1">
                <a:effectLst/>
                <a:latin typeface="Times New Roman" panose="02020603050405020304" pitchFamily="18" charset="0"/>
                <a:ea typeface="Calibri" panose="020F0502020204030204" pitchFamily="34" charset="0"/>
                <a:cs typeface="Times New Roman" panose="02020603050405020304" pitchFamily="18" charset="0"/>
              </a:rPr>
              <a:t>StatPearls</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 [Internet]</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StatPearls</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Publishing.</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Aft>
                <a:spcPts val="800"/>
              </a:spcAft>
              <a:buFont typeface="Arial" panose="020B0604020202020204" pitchFamily="34" charset="0"/>
              <a:buChar char="•"/>
            </a:pP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Klimontov</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V. V., Saik, O. V., and Korbut, A. I. (2021) Glucose variability: how does it work?.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molecular sciences</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22</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(15), 7783.</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Knight, J. (2021) Endocrine system 1: overview of the endocrine system and hormones.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Nursing Times</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117</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(5), 38-42.</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Lin, J. Y., and Yin, R. X. (2023) Exposure to endocrine-disrupting chemicals and type 2 diabetes mellitus in later life.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Exposure and Health</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15</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(1), 199-229.</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Aft>
                <a:spcPts val="800"/>
              </a:spcAft>
              <a:buFont typeface="Arial" panose="020B0604020202020204" pitchFamily="34" charset="0"/>
              <a:buChar char="•"/>
            </a:pP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Muraleedharan</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R., and Dasgupta, B. (2022) AMPK in the brain: its roles in glucose and neural metabolism.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The FEBS journal</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289</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(8), 2247-2262.</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Stern, C., Schwarz, S., Moser, G.,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Cvitic</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Jantscher</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-Krenn, E.,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Gauster</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M., and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Hiden</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U. (2021) Placental endocrine activity: adaptation and disruption of maternal glucose metabolism in pregnancy and the influence of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fetal</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sex.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molecular sciences</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22</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(23), 12722.</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3" name="TextBox 13">
            <a:extLst>
              <a:ext uri="{FF2B5EF4-FFF2-40B4-BE49-F238E27FC236}">
                <a16:creationId xmlns:a16="http://schemas.microsoft.com/office/drawing/2014/main" id="{16552B9A-6BA9-358E-4A2B-90E6D49B6A40}"/>
              </a:ext>
            </a:extLst>
          </p:cNvPr>
          <p:cNvSpPr txBox="1"/>
          <p:nvPr/>
        </p:nvSpPr>
        <p:spPr>
          <a:xfrm>
            <a:off x="4112493" y="-93683"/>
            <a:ext cx="10218327" cy="1250342"/>
          </a:xfrm>
          <a:prstGeom prst="rect">
            <a:avLst/>
          </a:prstGeom>
        </p:spPr>
        <p:txBody>
          <a:bodyPr lIns="0" tIns="0" rIns="0" bIns="0" rtlCol="0" anchor="t">
            <a:spAutoFit/>
          </a:bodyPr>
          <a:lstStyle/>
          <a:p>
            <a:pPr algn="ctr">
              <a:lnSpc>
                <a:spcPts val="10500"/>
              </a:lnSpc>
            </a:pPr>
            <a:r>
              <a:rPr lang="en-US" sz="6600" b="1" dirty="0">
                <a:solidFill>
                  <a:srgbClr val="3B365F"/>
                </a:solidFill>
                <a:latin typeface="Times New Roman" panose="02020603050405020304" pitchFamily="18" charset="0"/>
                <a:ea typeface="TAN Headline"/>
                <a:cs typeface="Times New Roman" panose="02020603050405020304" pitchFamily="18" charset="0"/>
                <a:sym typeface="TAN Headline"/>
              </a:rPr>
              <a:t>References </a:t>
            </a:r>
          </a:p>
        </p:txBody>
      </p:sp>
    </p:spTree>
    <p:extLst>
      <p:ext uri="{BB962C8B-B14F-4D97-AF65-F5344CB8AC3E}">
        <p14:creationId xmlns:p14="http://schemas.microsoft.com/office/powerpoint/2010/main" val="19851148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91004">
            <a:off x="9581993" y="1000174"/>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5755965">
            <a:off x="-1305642" y="731692"/>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flipH="1">
            <a:off x="1844355" y="5705171"/>
            <a:ext cx="14599291" cy="9163657"/>
          </a:xfrm>
          <a:custGeom>
            <a:avLst/>
            <a:gdLst/>
            <a:ahLst/>
            <a:cxnLst/>
            <a:rect l="l" t="t" r="r" b="b"/>
            <a:pathLst>
              <a:path w="14599291" h="9163657">
                <a:moveTo>
                  <a:pt x="14599290" y="0"/>
                </a:moveTo>
                <a:lnTo>
                  <a:pt x="0" y="0"/>
                </a:lnTo>
                <a:lnTo>
                  <a:pt x="0" y="9163658"/>
                </a:lnTo>
                <a:lnTo>
                  <a:pt x="14599290" y="9163658"/>
                </a:lnTo>
                <a:lnTo>
                  <a:pt x="1459929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5216366" y="5042801"/>
            <a:ext cx="4127261" cy="5717869"/>
          </a:xfrm>
          <a:custGeom>
            <a:avLst/>
            <a:gdLst/>
            <a:ahLst/>
            <a:cxnLst/>
            <a:rect l="l" t="t" r="r" b="b"/>
            <a:pathLst>
              <a:path w="4127261" h="5717869">
                <a:moveTo>
                  <a:pt x="0" y="0"/>
                </a:moveTo>
                <a:lnTo>
                  <a:pt x="4127262" y="0"/>
                </a:lnTo>
                <a:lnTo>
                  <a:pt x="4127262" y="5717869"/>
                </a:lnTo>
                <a:lnTo>
                  <a:pt x="0" y="571786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9144000" y="4573289"/>
            <a:ext cx="4364916" cy="6187381"/>
          </a:xfrm>
          <a:custGeom>
            <a:avLst/>
            <a:gdLst/>
            <a:ahLst/>
            <a:cxnLst/>
            <a:rect l="l" t="t" r="r" b="b"/>
            <a:pathLst>
              <a:path w="4364916" h="6187381">
                <a:moveTo>
                  <a:pt x="0" y="0"/>
                </a:moveTo>
                <a:lnTo>
                  <a:pt x="4364916" y="0"/>
                </a:lnTo>
                <a:lnTo>
                  <a:pt x="4364916" y="6187381"/>
                </a:lnTo>
                <a:lnTo>
                  <a:pt x="0" y="618738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7" name="Freeform 7"/>
          <p:cNvSpPr/>
          <p:nvPr/>
        </p:nvSpPr>
        <p:spPr>
          <a:xfrm>
            <a:off x="1487407" y="6174334"/>
            <a:ext cx="3531385" cy="3815463"/>
          </a:xfrm>
          <a:custGeom>
            <a:avLst/>
            <a:gdLst/>
            <a:ahLst/>
            <a:cxnLst/>
            <a:rect l="l" t="t" r="r" b="b"/>
            <a:pathLst>
              <a:path w="3531385" h="3815463">
                <a:moveTo>
                  <a:pt x="0" y="0"/>
                </a:moveTo>
                <a:lnTo>
                  <a:pt x="3531386" y="0"/>
                </a:lnTo>
                <a:lnTo>
                  <a:pt x="3531386" y="3815463"/>
                </a:lnTo>
                <a:lnTo>
                  <a:pt x="0" y="381546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8" name="Freeform 8"/>
          <p:cNvSpPr/>
          <p:nvPr/>
        </p:nvSpPr>
        <p:spPr>
          <a:xfrm flipH="1">
            <a:off x="12543402" y="6083768"/>
            <a:ext cx="3531385" cy="3815463"/>
          </a:xfrm>
          <a:custGeom>
            <a:avLst/>
            <a:gdLst/>
            <a:ahLst/>
            <a:cxnLst/>
            <a:rect l="l" t="t" r="r" b="b"/>
            <a:pathLst>
              <a:path w="3531385" h="3815463">
                <a:moveTo>
                  <a:pt x="3531386" y="0"/>
                </a:moveTo>
                <a:lnTo>
                  <a:pt x="0" y="0"/>
                </a:lnTo>
                <a:lnTo>
                  <a:pt x="0" y="3815463"/>
                </a:lnTo>
                <a:lnTo>
                  <a:pt x="3531386" y="3815463"/>
                </a:lnTo>
                <a:lnTo>
                  <a:pt x="3531386"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9" name="Freeform 9"/>
          <p:cNvSpPr/>
          <p:nvPr/>
        </p:nvSpPr>
        <p:spPr>
          <a:xfrm>
            <a:off x="-436655" y="1657320"/>
            <a:ext cx="3778768" cy="3807323"/>
          </a:xfrm>
          <a:custGeom>
            <a:avLst/>
            <a:gdLst/>
            <a:ahLst/>
            <a:cxnLst/>
            <a:rect l="l" t="t" r="r" b="b"/>
            <a:pathLst>
              <a:path w="3778768" h="3807323">
                <a:moveTo>
                  <a:pt x="0" y="0"/>
                </a:moveTo>
                <a:lnTo>
                  <a:pt x="3778768" y="0"/>
                </a:lnTo>
                <a:lnTo>
                  <a:pt x="3778768" y="3807323"/>
                </a:lnTo>
                <a:lnTo>
                  <a:pt x="0" y="380732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0" name="Freeform 10"/>
          <p:cNvSpPr/>
          <p:nvPr/>
        </p:nvSpPr>
        <p:spPr>
          <a:xfrm>
            <a:off x="538390" y="606533"/>
            <a:ext cx="1828678" cy="1399770"/>
          </a:xfrm>
          <a:custGeom>
            <a:avLst/>
            <a:gdLst/>
            <a:ahLst/>
            <a:cxnLst/>
            <a:rect l="l" t="t" r="r" b="b"/>
            <a:pathLst>
              <a:path w="1828678" h="1399770">
                <a:moveTo>
                  <a:pt x="0" y="0"/>
                </a:moveTo>
                <a:lnTo>
                  <a:pt x="1828678" y="0"/>
                </a:lnTo>
                <a:lnTo>
                  <a:pt x="1828678" y="1399770"/>
                </a:lnTo>
                <a:lnTo>
                  <a:pt x="0" y="139977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grpSp>
        <p:nvGrpSpPr>
          <p:cNvPr id="11" name="Group 11"/>
          <p:cNvGrpSpPr/>
          <p:nvPr/>
        </p:nvGrpSpPr>
        <p:grpSpPr>
          <a:xfrm>
            <a:off x="4460558" y="573066"/>
            <a:ext cx="627698" cy="634365"/>
            <a:chOff x="0" y="0"/>
            <a:chExt cx="836930" cy="845820"/>
          </a:xfrm>
        </p:grpSpPr>
        <p:sp>
          <p:nvSpPr>
            <p:cNvPr id="12" name="Freeform 12"/>
            <p:cNvSpPr/>
            <p:nvPr/>
          </p:nvSpPr>
          <p:spPr>
            <a:xfrm>
              <a:off x="45720" y="48260"/>
              <a:ext cx="746760" cy="748030"/>
            </a:xfrm>
            <a:custGeom>
              <a:avLst/>
              <a:gdLst/>
              <a:ahLst/>
              <a:cxnLst/>
              <a:rect l="l" t="t" r="r" b="b"/>
              <a:pathLst>
                <a:path w="746760" h="748030">
                  <a:moveTo>
                    <a:pt x="541020" y="712470"/>
                  </a:moveTo>
                  <a:cubicBezTo>
                    <a:pt x="17780" y="205740"/>
                    <a:pt x="15240" y="201930"/>
                    <a:pt x="10160" y="186690"/>
                  </a:cubicBezTo>
                  <a:cubicBezTo>
                    <a:pt x="3810" y="163830"/>
                    <a:pt x="0" y="124460"/>
                    <a:pt x="8890" y="99060"/>
                  </a:cubicBezTo>
                  <a:cubicBezTo>
                    <a:pt x="16510" y="72390"/>
                    <a:pt x="38100" y="44450"/>
                    <a:pt x="59690" y="27940"/>
                  </a:cubicBezTo>
                  <a:cubicBezTo>
                    <a:pt x="82550" y="11430"/>
                    <a:pt x="116840" y="1270"/>
                    <a:pt x="143510" y="2540"/>
                  </a:cubicBezTo>
                  <a:cubicBezTo>
                    <a:pt x="171450" y="3810"/>
                    <a:pt x="207010" y="20320"/>
                    <a:pt x="226060" y="33020"/>
                  </a:cubicBezTo>
                  <a:cubicBezTo>
                    <a:pt x="240030" y="43180"/>
                    <a:pt x="247650" y="52070"/>
                    <a:pt x="255270" y="66040"/>
                  </a:cubicBezTo>
                  <a:cubicBezTo>
                    <a:pt x="266700" y="87630"/>
                    <a:pt x="275590" y="128270"/>
                    <a:pt x="275590" y="151130"/>
                  </a:cubicBezTo>
                  <a:cubicBezTo>
                    <a:pt x="275590" y="168910"/>
                    <a:pt x="273050" y="180340"/>
                    <a:pt x="265430" y="194310"/>
                  </a:cubicBezTo>
                  <a:cubicBezTo>
                    <a:pt x="254000" y="215900"/>
                    <a:pt x="229870" y="246380"/>
                    <a:pt x="205740" y="259080"/>
                  </a:cubicBezTo>
                  <a:cubicBezTo>
                    <a:pt x="181610" y="273050"/>
                    <a:pt x="143510" y="276860"/>
                    <a:pt x="120650" y="275590"/>
                  </a:cubicBezTo>
                  <a:cubicBezTo>
                    <a:pt x="102870" y="274320"/>
                    <a:pt x="91440" y="270510"/>
                    <a:pt x="77470" y="261620"/>
                  </a:cubicBezTo>
                  <a:cubicBezTo>
                    <a:pt x="57150" y="250190"/>
                    <a:pt x="27940" y="224790"/>
                    <a:pt x="16510" y="199390"/>
                  </a:cubicBezTo>
                  <a:cubicBezTo>
                    <a:pt x="3810" y="175260"/>
                    <a:pt x="0" y="139700"/>
                    <a:pt x="5080" y="113030"/>
                  </a:cubicBezTo>
                  <a:cubicBezTo>
                    <a:pt x="10160" y="86360"/>
                    <a:pt x="27940" y="55880"/>
                    <a:pt x="48260" y="36830"/>
                  </a:cubicBezTo>
                  <a:cubicBezTo>
                    <a:pt x="69850" y="19050"/>
                    <a:pt x="105410" y="6350"/>
                    <a:pt x="129540" y="2540"/>
                  </a:cubicBezTo>
                  <a:cubicBezTo>
                    <a:pt x="146050" y="0"/>
                    <a:pt x="157480" y="1270"/>
                    <a:pt x="173990" y="6350"/>
                  </a:cubicBezTo>
                  <a:cubicBezTo>
                    <a:pt x="195580" y="13970"/>
                    <a:pt x="214630" y="27940"/>
                    <a:pt x="246380" y="54610"/>
                  </a:cubicBezTo>
                  <a:cubicBezTo>
                    <a:pt x="337820" y="129540"/>
                    <a:pt x="645160" y="457200"/>
                    <a:pt x="708660" y="537210"/>
                  </a:cubicBezTo>
                  <a:cubicBezTo>
                    <a:pt x="726440" y="560070"/>
                    <a:pt x="734060" y="566420"/>
                    <a:pt x="739140" y="585470"/>
                  </a:cubicBezTo>
                  <a:cubicBezTo>
                    <a:pt x="745490" y="609600"/>
                    <a:pt x="746760" y="646430"/>
                    <a:pt x="736600" y="671830"/>
                  </a:cubicBezTo>
                  <a:cubicBezTo>
                    <a:pt x="726440" y="695960"/>
                    <a:pt x="698500" y="722630"/>
                    <a:pt x="676910" y="734060"/>
                  </a:cubicBezTo>
                  <a:cubicBezTo>
                    <a:pt x="659130" y="744220"/>
                    <a:pt x="641350" y="748030"/>
                    <a:pt x="621030" y="746760"/>
                  </a:cubicBezTo>
                  <a:cubicBezTo>
                    <a:pt x="595630" y="744220"/>
                    <a:pt x="541020" y="712470"/>
                    <a:pt x="541020" y="712470"/>
                  </a:cubicBezTo>
                </a:path>
              </a:pathLst>
            </a:custGeom>
            <a:solidFill>
              <a:srgbClr val="88A3CE"/>
            </a:solidFill>
            <a:ln cap="sq">
              <a:noFill/>
              <a:prstDash val="solid"/>
              <a:miter/>
            </a:ln>
          </p:spPr>
        </p:sp>
      </p:grpSp>
      <p:grpSp>
        <p:nvGrpSpPr>
          <p:cNvPr id="13" name="Group 13"/>
          <p:cNvGrpSpPr/>
          <p:nvPr/>
        </p:nvGrpSpPr>
        <p:grpSpPr>
          <a:xfrm>
            <a:off x="5068253" y="483531"/>
            <a:ext cx="296228" cy="615315"/>
            <a:chOff x="0" y="0"/>
            <a:chExt cx="394970" cy="820420"/>
          </a:xfrm>
        </p:grpSpPr>
        <p:sp>
          <p:nvSpPr>
            <p:cNvPr id="14" name="Freeform 14"/>
            <p:cNvSpPr/>
            <p:nvPr/>
          </p:nvSpPr>
          <p:spPr>
            <a:xfrm>
              <a:off x="48260" y="49530"/>
              <a:ext cx="311150" cy="722630"/>
            </a:xfrm>
            <a:custGeom>
              <a:avLst/>
              <a:gdLst/>
              <a:ahLst/>
              <a:cxnLst/>
              <a:rect l="l" t="t" r="r" b="b"/>
              <a:pathLst>
                <a:path w="311150" h="722630">
                  <a:moveTo>
                    <a:pt x="66040" y="626110"/>
                  </a:moveTo>
                  <a:cubicBezTo>
                    <a:pt x="2540" y="208280"/>
                    <a:pt x="11430" y="87630"/>
                    <a:pt x="33020" y="48260"/>
                  </a:cubicBezTo>
                  <a:cubicBezTo>
                    <a:pt x="40640" y="31750"/>
                    <a:pt x="49530" y="27940"/>
                    <a:pt x="63500" y="20320"/>
                  </a:cubicBezTo>
                  <a:cubicBezTo>
                    <a:pt x="83820" y="10160"/>
                    <a:pt x="118110" y="0"/>
                    <a:pt x="143510" y="2540"/>
                  </a:cubicBezTo>
                  <a:cubicBezTo>
                    <a:pt x="168910" y="5080"/>
                    <a:pt x="199390" y="19050"/>
                    <a:pt x="218440" y="36830"/>
                  </a:cubicBezTo>
                  <a:cubicBezTo>
                    <a:pt x="237490" y="53340"/>
                    <a:pt x="252730" y="82550"/>
                    <a:pt x="257810" y="107950"/>
                  </a:cubicBezTo>
                  <a:cubicBezTo>
                    <a:pt x="261620" y="133350"/>
                    <a:pt x="256540" y="166370"/>
                    <a:pt x="245110" y="189230"/>
                  </a:cubicBezTo>
                  <a:cubicBezTo>
                    <a:pt x="232410" y="212090"/>
                    <a:pt x="204470" y="234950"/>
                    <a:pt x="185420" y="246380"/>
                  </a:cubicBezTo>
                  <a:cubicBezTo>
                    <a:pt x="172720" y="254000"/>
                    <a:pt x="161290" y="256540"/>
                    <a:pt x="146050" y="257810"/>
                  </a:cubicBezTo>
                  <a:cubicBezTo>
                    <a:pt x="124460" y="257810"/>
                    <a:pt x="85090" y="250190"/>
                    <a:pt x="66040" y="240030"/>
                  </a:cubicBezTo>
                  <a:cubicBezTo>
                    <a:pt x="52070" y="233680"/>
                    <a:pt x="43180" y="226060"/>
                    <a:pt x="34290" y="214630"/>
                  </a:cubicBezTo>
                  <a:cubicBezTo>
                    <a:pt x="20320" y="196850"/>
                    <a:pt x="6350" y="160020"/>
                    <a:pt x="2540" y="138430"/>
                  </a:cubicBezTo>
                  <a:cubicBezTo>
                    <a:pt x="0" y="123190"/>
                    <a:pt x="1270" y="111760"/>
                    <a:pt x="7620" y="96520"/>
                  </a:cubicBezTo>
                  <a:cubicBezTo>
                    <a:pt x="13970" y="76200"/>
                    <a:pt x="31750" y="44450"/>
                    <a:pt x="52070" y="29210"/>
                  </a:cubicBezTo>
                  <a:cubicBezTo>
                    <a:pt x="72390" y="12700"/>
                    <a:pt x="107950" y="3810"/>
                    <a:pt x="129540" y="1270"/>
                  </a:cubicBezTo>
                  <a:cubicBezTo>
                    <a:pt x="146050" y="0"/>
                    <a:pt x="156210" y="2540"/>
                    <a:pt x="171450" y="7620"/>
                  </a:cubicBezTo>
                  <a:cubicBezTo>
                    <a:pt x="191770" y="16510"/>
                    <a:pt x="222250" y="35560"/>
                    <a:pt x="236220" y="57150"/>
                  </a:cubicBezTo>
                  <a:cubicBezTo>
                    <a:pt x="251460" y="78740"/>
                    <a:pt x="260350" y="110490"/>
                    <a:pt x="259080" y="135890"/>
                  </a:cubicBezTo>
                  <a:cubicBezTo>
                    <a:pt x="257810" y="161290"/>
                    <a:pt x="227330" y="210820"/>
                    <a:pt x="229870" y="212090"/>
                  </a:cubicBezTo>
                  <a:cubicBezTo>
                    <a:pt x="231140" y="213360"/>
                    <a:pt x="243840" y="182880"/>
                    <a:pt x="250190" y="185420"/>
                  </a:cubicBezTo>
                  <a:cubicBezTo>
                    <a:pt x="273050" y="191770"/>
                    <a:pt x="311150" y="562610"/>
                    <a:pt x="294640" y="636270"/>
                  </a:cubicBezTo>
                  <a:cubicBezTo>
                    <a:pt x="289560" y="661670"/>
                    <a:pt x="280670" y="670560"/>
                    <a:pt x="266700" y="684530"/>
                  </a:cubicBezTo>
                  <a:cubicBezTo>
                    <a:pt x="248920" y="701040"/>
                    <a:pt x="217170" y="717550"/>
                    <a:pt x="190500" y="720090"/>
                  </a:cubicBezTo>
                  <a:cubicBezTo>
                    <a:pt x="165100" y="722630"/>
                    <a:pt x="132080" y="712470"/>
                    <a:pt x="110490" y="695960"/>
                  </a:cubicBezTo>
                  <a:cubicBezTo>
                    <a:pt x="90170" y="680720"/>
                    <a:pt x="66040" y="626110"/>
                    <a:pt x="66040" y="626110"/>
                  </a:cubicBezTo>
                </a:path>
              </a:pathLst>
            </a:custGeom>
            <a:solidFill>
              <a:srgbClr val="88A3CE"/>
            </a:solidFill>
            <a:ln cap="sq">
              <a:noFill/>
              <a:prstDash val="solid"/>
              <a:miter/>
            </a:ln>
          </p:spPr>
        </p:sp>
      </p:grpSp>
      <p:grpSp>
        <p:nvGrpSpPr>
          <p:cNvPr id="15" name="Group 15"/>
          <p:cNvGrpSpPr/>
          <p:nvPr/>
        </p:nvGrpSpPr>
        <p:grpSpPr>
          <a:xfrm>
            <a:off x="4470082" y="1228386"/>
            <a:ext cx="592455" cy="303847"/>
            <a:chOff x="0" y="0"/>
            <a:chExt cx="789940" cy="405130"/>
          </a:xfrm>
        </p:grpSpPr>
        <p:sp>
          <p:nvSpPr>
            <p:cNvPr id="16" name="Freeform 16"/>
            <p:cNvSpPr/>
            <p:nvPr/>
          </p:nvSpPr>
          <p:spPr>
            <a:xfrm>
              <a:off x="48260" y="48260"/>
              <a:ext cx="692150" cy="309880"/>
            </a:xfrm>
            <a:custGeom>
              <a:avLst/>
              <a:gdLst/>
              <a:ahLst/>
              <a:cxnLst/>
              <a:rect l="l" t="t" r="r" b="b"/>
              <a:pathLst>
                <a:path w="692150" h="309880">
                  <a:moveTo>
                    <a:pt x="553720" y="278130"/>
                  </a:moveTo>
                  <a:cubicBezTo>
                    <a:pt x="351790" y="256540"/>
                    <a:pt x="271780" y="250190"/>
                    <a:pt x="234950" y="262890"/>
                  </a:cubicBezTo>
                  <a:cubicBezTo>
                    <a:pt x="214630" y="270510"/>
                    <a:pt x="210820" y="288290"/>
                    <a:pt x="191770" y="294640"/>
                  </a:cubicBezTo>
                  <a:cubicBezTo>
                    <a:pt x="170180" y="303530"/>
                    <a:pt x="133350" y="309880"/>
                    <a:pt x="106680" y="303530"/>
                  </a:cubicBezTo>
                  <a:cubicBezTo>
                    <a:pt x="80010" y="297180"/>
                    <a:pt x="49530" y="275590"/>
                    <a:pt x="33020" y="259080"/>
                  </a:cubicBezTo>
                  <a:cubicBezTo>
                    <a:pt x="21590" y="246380"/>
                    <a:pt x="16510" y="234950"/>
                    <a:pt x="11430" y="220980"/>
                  </a:cubicBezTo>
                  <a:cubicBezTo>
                    <a:pt x="6350" y="207010"/>
                    <a:pt x="1270" y="194310"/>
                    <a:pt x="2540" y="177800"/>
                  </a:cubicBezTo>
                  <a:cubicBezTo>
                    <a:pt x="3810" y="154940"/>
                    <a:pt x="10160" y="118110"/>
                    <a:pt x="26670" y="95250"/>
                  </a:cubicBezTo>
                  <a:cubicBezTo>
                    <a:pt x="41910" y="73660"/>
                    <a:pt x="69850" y="52070"/>
                    <a:pt x="95250" y="44450"/>
                  </a:cubicBezTo>
                  <a:cubicBezTo>
                    <a:pt x="120650" y="35560"/>
                    <a:pt x="158750" y="39370"/>
                    <a:pt x="181610" y="45720"/>
                  </a:cubicBezTo>
                  <a:cubicBezTo>
                    <a:pt x="196850" y="49530"/>
                    <a:pt x="207010" y="54610"/>
                    <a:pt x="219710" y="66040"/>
                  </a:cubicBezTo>
                  <a:cubicBezTo>
                    <a:pt x="236220" y="81280"/>
                    <a:pt x="260350" y="111760"/>
                    <a:pt x="266700" y="137160"/>
                  </a:cubicBezTo>
                  <a:cubicBezTo>
                    <a:pt x="274320" y="163830"/>
                    <a:pt x="271780" y="198120"/>
                    <a:pt x="261620" y="223520"/>
                  </a:cubicBezTo>
                  <a:cubicBezTo>
                    <a:pt x="251460" y="248920"/>
                    <a:pt x="228600" y="274320"/>
                    <a:pt x="205740" y="288290"/>
                  </a:cubicBezTo>
                  <a:cubicBezTo>
                    <a:pt x="181610" y="302260"/>
                    <a:pt x="148590" y="309880"/>
                    <a:pt x="120650" y="306070"/>
                  </a:cubicBezTo>
                  <a:cubicBezTo>
                    <a:pt x="93980" y="303530"/>
                    <a:pt x="63500" y="288290"/>
                    <a:pt x="43180" y="269240"/>
                  </a:cubicBezTo>
                  <a:cubicBezTo>
                    <a:pt x="24130" y="250190"/>
                    <a:pt x="8890" y="215900"/>
                    <a:pt x="3810" y="193040"/>
                  </a:cubicBezTo>
                  <a:cubicBezTo>
                    <a:pt x="0" y="176530"/>
                    <a:pt x="0" y="165100"/>
                    <a:pt x="3810" y="148590"/>
                  </a:cubicBezTo>
                  <a:cubicBezTo>
                    <a:pt x="10160" y="127000"/>
                    <a:pt x="29210" y="93980"/>
                    <a:pt x="45720" y="73660"/>
                  </a:cubicBezTo>
                  <a:cubicBezTo>
                    <a:pt x="59690" y="55880"/>
                    <a:pt x="71120" y="43180"/>
                    <a:pt x="93980" y="31750"/>
                  </a:cubicBezTo>
                  <a:cubicBezTo>
                    <a:pt x="132080" y="13970"/>
                    <a:pt x="207010" y="6350"/>
                    <a:pt x="264160" y="2540"/>
                  </a:cubicBezTo>
                  <a:cubicBezTo>
                    <a:pt x="322580" y="0"/>
                    <a:pt x="383540" y="7620"/>
                    <a:pt x="441960" y="15240"/>
                  </a:cubicBezTo>
                  <a:cubicBezTo>
                    <a:pt x="501650" y="22860"/>
                    <a:pt x="575310" y="27940"/>
                    <a:pt x="617220" y="49530"/>
                  </a:cubicBezTo>
                  <a:cubicBezTo>
                    <a:pt x="645160" y="63500"/>
                    <a:pt x="666750" y="86360"/>
                    <a:pt x="678180" y="106680"/>
                  </a:cubicBezTo>
                  <a:cubicBezTo>
                    <a:pt x="688340" y="124460"/>
                    <a:pt x="692150" y="143510"/>
                    <a:pt x="690880" y="162560"/>
                  </a:cubicBezTo>
                  <a:cubicBezTo>
                    <a:pt x="688340" y="186690"/>
                    <a:pt x="674370" y="222250"/>
                    <a:pt x="657860" y="241300"/>
                  </a:cubicBezTo>
                  <a:cubicBezTo>
                    <a:pt x="645160" y="256540"/>
                    <a:pt x="627380" y="266700"/>
                    <a:pt x="610870" y="273050"/>
                  </a:cubicBezTo>
                  <a:cubicBezTo>
                    <a:pt x="593090" y="278130"/>
                    <a:pt x="553720" y="278130"/>
                    <a:pt x="553720" y="278130"/>
                  </a:cubicBezTo>
                </a:path>
              </a:pathLst>
            </a:custGeom>
            <a:solidFill>
              <a:srgbClr val="88A3CE"/>
            </a:solidFill>
            <a:ln cap="sq">
              <a:noFill/>
              <a:prstDash val="solid"/>
              <a:miter/>
            </a:ln>
          </p:spPr>
        </p:sp>
      </p:grpSp>
      <p:grpSp>
        <p:nvGrpSpPr>
          <p:cNvPr id="17" name="Group 17"/>
          <p:cNvGrpSpPr/>
          <p:nvPr/>
        </p:nvGrpSpPr>
        <p:grpSpPr>
          <a:xfrm rot="-5466542">
            <a:off x="13171488" y="957477"/>
            <a:ext cx="552469" cy="522858"/>
            <a:chOff x="0" y="0"/>
            <a:chExt cx="900430" cy="852170"/>
          </a:xfrm>
        </p:grpSpPr>
        <p:sp>
          <p:nvSpPr>
            <p:cNvPr id="18" name="Freeform 18"/>
            <p:cNvSpPr/>
            <p:nvPr/>
          </p:nvSpPr>
          <p:spPr>
            <a:xfrm>
              <a:off x="45720" y="48260"/>
              <a:ext cx="807720" cy="755650"/>
            </a:xfrm>
            <a:custGeom>
              <a:avLst/>
              <a:gdLst/>
              <a:ahLst/>
              <a:cxnLst/>
              <a:rect l="l" t="t" r="r" b="b"/>
              <a:pathLst>
                <a:path w="807720" h="755650">
                  <a:moveTo>
                    <a:pt x="208280" y="41910"/>
                  </a:moveTo>
                  <a:cubicBezTo>
                    <a:pt x="571500" y="396240"/>
                    <a:pt x="746760" y="495300"/>
                    <a:pt x="786130" y="544830"/>
                  </a:cubicBezTo>
                  <a:cubicBezTo>
                    <a:pt x="798830" y="561340"/>
                    <a:pt x="800100" y="568960"/>
                    <a:pt x="802640" y="585470"/>
                  </a:cubicBezTo>
                  <a:cubicBezTo>
                    <a:pt x="806450" y="608330"/>
                    <a:pt x="805180" y="646430"/>
                    <a:pt x="795020" y="671830"/>
                  </a:cubicBezTo>
                  <a:cubicBezTo>
                    <a:pt x="783590" y="697230"/>
                    <a:pt x="759460" y="722630"/>
                    <a:pt x="735330" y="735330"/>
                  </a:cubicBezTo>
                  <a:cubicBezTo>
                    <a:pt x="711200" y="749300"/>
                    <a:pt x="676910" y="755650"/>
                    <a:pt x="650240" y="750570"/>
                  </a:cubicBezTo>
                  <a:cubicBezTo>
                    <a:pt x="622300" y="746760"/>
                    <a:pt x="591820" y="731520"/>
                    <a:pt x="572770" y="711200"/>
                  </a:cubicBezTo>
                  <a:cubicBezTo>
                    <a:pt x="553720" y="692150"/>
                    <a:pt x="539750" y="655320"/>
                    <a:pt x="534670" y="632460"/>
                  </a:cubicBezTo>
                  <a:cubicBezTo>
                    <a:pt x="532130" y="615950"/>
                    <a:pt x="533400" y="603250"/>
                    <a:pt x="537210" y="589280"/>
                  </a:cubicBezTo>
                  <a:cubicBezTo>
                    <a:pt x="539750" y="574040"/>
                    <a:pt x="543560" y="561340"/>
                    <a:pt x="552450" y="547370"/>
                  </a:cubicBezTo>
                  <a:cubicBezTo>
                    <a:pt x="566420" y="528320"/>
                    <a:pt x="593090" y="501650"/>
                    <a:pt x="618490" y="490220"/>
                  </a:cubicBezTo>
                  <a:cubicBezTo>
                    <a:pt x="643890" y="480060"/>
                    <a:pt x="681990" y="480060"/>
                    <a:pt x="704850" y="485140"/>
                  </a:cubicBezTo>
                  <a:cubicBezTo>
                    <a:pt x="721360" y="487680"/>
                    <a:pt x="731520" y="492760"/>
                    <a:pt x="745490" y="502920"/>
                  </a:cubicBezTo>
                  <a:cubicBezTo>
                    <a:pt x="763270" y="516890"/>
                    <a:pt x="789940" y="544830"/>
                    <a:pt x="798830" y="571500"/>
                  </a:cubicBezTo>
                  <a:cubicBezTo>
                    <a:pt x="807720" y="596900"/>
                    <a:pt x="807720" y="632460"/>
                    <a:pt x="800100" y="657860"/>
                  </a:cubicBezTo>
                  <a:cubicBezTo>
                    <a:pt x="791210" y="684530"/>
                    <a:pt x="770890" y="712470"/>
                    <a:pt x="748030" y="727710"/>
                  </a:cubicBezTo>
                  <a:cubicBezTo>
                    <a:pt x="725170" y="744220"/>
                    <a:pt x="688340" y="751840"/>
                    <a:pt x="664210" y="751840"/>
                  </a:cubicBezTo>
                  <a:cubicBezTo>
                    <a:pt x="647700" y="753110"/>
                    <a:pt x="638810" y="749300"/>
                    <a:pt x="621030" y="742950"/>
                  </a:cubicBezTo>
                  <a:cubicBezTo>
                    <a:pt x="594360" y="732790"/>
                    <a:pt x="552450" y="708660"/>
                    <a:pt x="518160" y="684530"/>
                  </a:cubicBezTo>
                  <a:cubicBezTo>
                    <a:pt x="481330" y="659130"/>
                    <a:pt x="450850" y="635000"/>
                    <a:pt x="407670" y="594360"/>
                  </a:cubicBezTo>
                  <a:cubicBezTo>
                    <a:pt x="335280" y="530860"/>
                    <a:pt x="210820" y="405130"/>
                    <a:pt x="139700" y="326390"/>
                  </a:cubicBezTo>
                  <a:cubicBezTo>
                    <a:pt x="87630" y="270510"/>
                    <a:pt x="33020" y="220980"/>
                    <a:pt x="13970" y="175260"/>
                  </a:cubicBezTo>
                  <a:cubicBezTo>
                    <a:pt x="1270" y="144780"/>
                    <a:pt x="0" y="115570"/>
                    <a:pt x="5080" y="91440"/>
                  </a:cubicBezTo>
                  <a:cubicBezTo>
                    <a:pt x="7620" y="72390"/>
                    <a:pt x="19050" y="54610"/>
                    <a:pt x="30480" y="41910"/>
                  </a:cubicBezTo>
                  <a:cubicBezTo>
                    <a:pt x="43180" y="27940"/>
                    <a:pt x="60960" y="16510"/>
                    <a:pt x="77470" y="10160"/>
                  </a:cubicBezTo>
                  <a:cubicBezTo>
                    <a:pt x="95250" y="2540"/>
                    <a:pt x="114300" y="0"/>
                    <a:pt x="134620" y="2540"/>
                  </a:cubicBezTo>
                  <a:cubicBezTo>
                    <a:pt x="157480" y="7620"/>
                    <a:pt x="208280" y="41910"/>
                    <a:pt x="208280" y="41910"/>
                  </a:cubicBezTo>
                </a:path>
              </a:pathLst>
            </a:custGeom>
            <a:solidFill>
              <a:srgbClr val="88A3CE"/>
            </a:solidFill>
            <a:ln cap="sq">
              <a:noFill/>
              <a:prstDash val="solid"/>
              <a:miter/>
            </a:ln>
          </p:spPr>
        </p:sp>
      </p:grpSp>
      <p:grpSp>
        <p:nvGrpSpPr>
          <p:cNvPr id="19" name="Group 19"/>
          <p:cNvGrpSpPr/>
          <p:nvPr/>
        </p:nvGrpSpPr>
        <p:grpSpPr>
          <a:xfrm rot="-5466542">
            <a:off x="12755985" y="971838"/>
            <a:ext cx="621819" cy="241559"/>
            <a:chOff x="0" y="0"/>
            <a:chExt cx="1013460" cy="393700"/>
          </a:xfrm>
        </p:grpSpPr>
        <p:sp>
          <p:nvSpPr>
            <p:cNvPr id="20" name="Freeform 20"/>
            <p:cNvSpPr/>
            <p:nvPr/>
          </p:nvSpPr>
          <p:spPr>
            <a:xfrm>
              <a:off x="49530" y="46990"/>
              <a:ext cx="918210" cy="308610"/>
            </a:xfrm>
            <a:custGeom>
              <a:avLst/>
              <a:gdLst/>
              <a:ahLst/>
              <a:cxnLst/>
              <a:rect l="l" t="t" r="r" b="b"/>
              <a:pathLst>
                <a:path w="918210" h="308610">
                  <a:moveTo>
                    <a:pt x="124460" y="46990"/>
                  </a:moveTo>
                  <a:cubicBezTo>
                    <a:pt x="711200" y="30480"/>
                    <a:pt x="711200" y="19050"/>
                    <a:pt x="726440" y="13970"/>
                  </a:cubicBezTo>
                  <a:cubicBezTo>
                    <a:pt x="749300" y="6350"/>
                    <a:pt x="786130" y="0"/>
                    <a:pt x="812800" y="6350"/>
                  </a:cubicBezTo>
                  <a:cubicBezTo>
                    <a:pt x="839470" y="12700"/>
                    <a:pt x="869950" y="35560"/>
                    <a:pt x="885190" y="52070"/>
                  </a:cubicBezTo>
                  <a:cubicBezTo>
                    <a:pt x="896620" y="63500"/>
                    <a:pt x="902970" y="73660"/>
                    <a:pt x="906780" y="90170"/>
                  </a:cubicBezTo>
                  <a:cubicBezTo>
                    <a:pt x="913130" y="111760"/>
                    <a:pt x="918210" y="149860"/>
                    <a:pt x="909320" y="175260"/>
                  </a:cubicBezTo>
                  <a:cubicBezTo>
                    <a:pt x="901700" y="201930"/>
                    <a:pt x="881380" y="229870"/>
                    <a:pt x="859790" y="246380"/>
                  </a:cubicBezTo>
                  <a:cubicBezTo>
                    <a:pt x="838200" y="261620"/>
                    <a:pt x="801370" y="270510"/>
                    <a:pt x="777240" y="271780"/>
                  </a:cubicBezTo>
                  <a:cubicBezTo>
                    <a:pt x="760730" y="273050"/>
                    <a:pt x="749300" y="270510"/>
                    <a:pt x="735330" y="264160"/>
                  </a:cubicBezTo>
                  <a:cubicBezTo>
                    <a:pt x="713740" y="254000"/>
                    <a:pt x="681990" y="232410"/>
                    <a:pt x="668020" y="209550"/>
                  </a:cubicBezTo>
                  <a:cubicBezTo>
                    <a:pt x="652780" y="186690"/>
                    <a:pt x="643890" y="153670"/>
                    <a:pt x="646430" y="127000"/>
                  </a:cubicBezTo>
                  <a:cubicBezTo>
                    <a:pt x="648970" y="99060"/>
                    <a:pt x="661670" y="67310"/>
                    <a:pt x="679450" y="46990"/>
                  </a:cubicBezTo>
                  <a:cubicBezTo>
                    <a:pt x="698500" y="26670"/>
                    <a:pt x="732790" y="11430"/>
                    <a:pt x="754380" y="5080"/>
                  </a:cubicBezTo>
                  <a:cubicBezTo>
                    <a:pt x="770890" y="0"/>
                    <a:pt x="782320" y="0"/>
                    <a:pt x="798830" y="3810"/>
                  </a:cubicBezTo>
                  <a:cubicBezTo>
                    <a:pt x="820420" y="7620"/>
                    <a:pt x="857250" y="26670"/>
                    <a:pt x="875030" y="40640"/>
                  </a:cubicBezTo>
                  <a:cubicBezTo>
                    <a:pt x="887730" y="52070"/>
                    <a:pt x="895350" y="60960"/>
                    <a:pt x="901700" y="76200"/>
                  </a:cubicBezTo>
                  <a:cubicBezTo>
                    <a:pt x="909320" y="97790"/>
                    <a:pt x="918210" y="134620"/>
                    <a:pt x="913130" y="161290"/>
                  </a:cubicBezTo>
                  <a:cubicBezTo>
                    <a:pt x="908050" y="187960"/>
                    <a:pt x="896620" y="217170"/>
                    <a:pt x="871220" y="236220"/>
                  </a:cubicBezTo>
                  <a:cubicBezTo>
                    <a:pt x="829310" y="269240"/>
                    <a:pt x="735330" y="284480"/>
                    <a:pt x="651510" y="295910"/>
                  </a:cubicBezTo>
                  <a:cubicBezTo>
                    <a:pt x="544830" y="308610"/>
                    <a:pt x="383540" y="297180"/>
                    <a:pt x="279400" y="292100"/>
                  </a:cubicBezTo>
                  <a:cubicBezTo>
                    <a:pt x="204470" y="289560"/>
                    <a:pt x="132080" y="294640"/>
                    <a:pt x="85090" y="278130"/>
                  </a:cubicBezTo>
                  <a:cubicBezTo>
                    <a:pt x="55880" y="265430"/>
                    <a:pt x="33020" y="246380"/>
                    <a:pt x="19050" y="227330"/>
                  </a:cubicBezTo>
                  <a:cubicBezTo>
                    <a:pt x="7620" y="210820"/>
                    <a:pt x="2540" y="191770"/>
                    <a:pt x="1270" y="172720"/>
                  </a:cubicBezTo>
                  <a:cubicBezTo>
                    <a:pt x="0" y="154940"/>
                    <a:pt x="3810" y="134620"/>
                    <a:pt x="11430" y="118110"/>
                  </a:cubicBezTo>
                  <a:cubicBezTo>
                    <a:pt x="19050" y="100330"/>
                    <a:pt x="29210" y="83820"/>
                    <a:pt x="45720" y="72390"/>
                  </a:cubicBezTo>
                  <a:cubicBezTo>
                    <a:pt x="64770" y="58420"/>
                    <a:pt x="124460" y="46990"/>
                    <a:pt x="124460" y="46990"/>
                  </a:cubicBezTo>
                </a:path>
              </a:pathLst>
            </a:custGeom>
            <a:solidFill>
              <a:srgbClr val="88A3CE"/>
            </a:solidFill>
            <a:ln cap="sq">
              <a:noFill/>
              <a:prstDash val="solid"/>
              <a:miter/>
            </a:ln>
          </p:spPr>
        </p:sp>
      </p:grpSp>
      <p:grpSp>
        <p:nvGrpSpPr>
          <p:cNvPr id="21" name="Group 21"/>
          <p:cNvGrpSpPr/>
          <p:nvPr/>
        </p:nvGrpSpPr>
        <p:grpSpPr>
          <a:xfrm rot="-5466542">
            <a:off x="13425147" y="1315976"/>
            <a:ext cx="287533" cy="490131"/>
            <a:chOff x="0" y="0"/>
            <a:chExt cx="468630" cy="798830"/>
          </a:xfrm>
        </p:grpSpPr>
        <p:sp>
          <p:nvSpPr>
            <p:cNvPr id="22" name="Freeform 22"/>
            <p:cNvSpPr/>
            <p:nvPr/>
          </p:nvSpPr>
          <p:spPr>
            <a:xfrm>
              <a:off x="44450" y="43180"/>
              <a:ext cx="379730" cy="706120"/>
            </a:xfrm>
            <a:custGeom>
              <a:avLst/>
              <a:gdLst/>
              <a:ahLst/>
              <a:cxnLst/>
              <a:rect l="l" t="t" r="r" b="b"/>
              <a:pathLst>
                <a:path w="379730" h="706120">
                  <a:moveTo>
                    <a:pt x="236220" y="106680"/>
                  </a:moveTo>
                  <a:cubicBezTo>
                    <a:pt x="299720" y="463550"/>
                    <a:pt x="356870" y="494030"/>
                    <a:pt x="369570" y="533400"/>
                  </a:cubicBezTo>
                  <a:cubicBezTo>
                    <a:pt x="379730" y="562610"/>
                    <a:pt x="377190" y="591820"/>
                    <a:pt x="369570" y="617220"/>
                  </a:cubicBezTo>
                  <a:cubicBezTo>
                    <a:pt x="360680" y="641350"/>
                    <a:pt x="339090" y="668020"/>
                    <a:pt x="317500" y="683260"/>
                  </a:cubicBezTo>
                  <a:cubicBezTo>
                    <a:pt x="295910" y="697230"/>
                    <a:pt x="262890" y="706120"/>
                    <a:pt x="236220" y="703580"/>
                  </a:cubicBezTo>
                  <a:cubicBezTo>
                    <a:pt x="210820" y="702310"/>
                    <a:pt x="179070" y="689610"/>
                    <a:pt x="160020" y="671830"/>
                  </a:cubicBezTo>
                  <a:cubicBezTo>
                    <a:pt x="139700" y="655320"/>
                    <a:pt x="121920" y="626110"/>
                    <a:pt x="116840" y="599440"/>
                  </a:cubicBezTo>
                  <a:cubicBezTo>
                    <a:pt x="111760" y="574040"/>
                    <a:pt x="119380" y="538480"/>
                    <a:pt x="127000" y="516890"/>
                  </a:cubicBezTo>
                  <a:cubicBezTo>
                    <a:pt x="133350" y="501650"/>
                    <a:pt x="139700" y="492760"/>
                    <a:pt x="151130" y="482600"/>
                  </a:cubicBezTo>
                  <a:cubicBezTo>
                    <a:pt x="168910" y="467360"/>
                    <a:pt x="203200" y="449580"/>
                    <a:pt x="226060" y="444500"/>
                  </a:cubicBezTo>
                  <a:cubicBezTo>
                    <a:pt x="241300" y="440690"/>
                    <a:pt x="252730" y="440690"/>
                    <a:pt x="267970" y="444500"/>
                  </a:cubicBezTo>
                  <a:cubicBezTo>
                    <a:pt x="289560" y="449580"/>
                    <a:pt x="325120" y="469900"/>
                    <a:pt x="341630" y="485140"/>
                  </a:cubicBezTo>
                  <a:cubicBezTo>
                    <a:pt x="353060" y="495300"/>
                    <a:pt x="359410" y="504190"/>
                    <a:pt x="364490" y="519430"/>
                  </a:cubicBezTo>
                  <a:cubicBezTo>
                    <a:pt x="372110" y="541020"/>
                    <a:pt x="375920" y="580390"/>
                    <a:pt x="373380" y="603250"/>
                  </a:cubicBezTo>
                  <a:cubicBezTo>
                    <a:pt x="370840" y="618490"/>
                    <a:pt x="365760" y="629920"/>
                    <a:pt x="356870" y="642620"/>
                  </a:cubicBezTo>
                  <a:cubicBezTo>
                    <a:pt x="342900" y="660400"/>
                    <a:pt x="312420" y="685800"/>
                    <a:pt x="292100" y="695960"/>
                  </a:cubicBezTo>
                  <a:cubicBezTo>
                    <a:pt x="278130" y="702310"/>
                    <a:pt x="266700" y="704850"/>
                    <a:pt x="251460" y="704850"/>
                  </a:cubicBezTo>
                  <a:cubicBezTo>
                    <a:pt x="228600" y="703580"/>
                    <a:pt x="198120" y="695960"/>
                    <a:pt x="170180" y="680720"/>
                  </a:cubicBezTo>
                  <a:cubicBezTo>
                    <a:pt x="135890" y="662940"/>
                    <a:pt x="90170" y="631190"/>
                    <a:pt x="67310" y="594360"/>
                  </a:cubicBezTo>
                  <a:cubicBezTo>
                    <a:pt x="43180" y="554990"/>
                    <a:pt x="41910" y="508000"/>
                    <a:pt x="31750" y="449580"/>
                  </a:cubicBezTo>
                  <a:cubicBezTo>
                    <a:pt x="19050" y="364490"/>
                    <a:pt x="0" y="200660"/>
                    <a:pt x="6350" y="130810"/>
                  </a:cubicBezTo>
                  <a:cubicBezTo>
                    <a:pt x="10160" y="95250"/>
                    <a:pt x="15240" y="71120"/>
                    <a:pt x="27940" y="52070"/>
                  </a:cubicBezTo>
                  <a:cubicBezTo>
                    <a:pt x="38100" y="35560"/>
                    <a:pt x="52070" y="22860"/>
                    <a:pt x="69850" y="15240"/>
                  </a:cubicBezTo>
                  <a:cubicBezTo>
                    <a:pt x="91440" y="6350"/>
                    <a:pt x="125730" y="0"/>
                    <a:pt x="151130" y="7620"/>
                  </a:cubicBezTo>
                  <a:cubicBezTo>
                    <a:pt x="175260" y="13970"/>
                    <a:pt x="203200" y="35560"/>
                    <a:pt x="217170" y="54610"/>
                  </a:cubicBezTo>
                  <a:cubicBezTo>
                    <a:pt x="228600" y="69850"/>
                    <a:pt x="236220" y="106680"/>
                    <a:pt x="236220" y="106680"/>
                  </a:cubicBezTo>
                </a:path>
              </a:pathLst>
            </a:custGeom>
            <a:solidFill>
              <a:srgbClr val="88A3CE"/>
            </a:solidFill>
            <a:ln cap="sq">
              <a:noFill/>
              <a:prstDash val="solid"/>
              <a:miter/>
            </a:ln>
          </p:spPr>
        </p:sp>
      </p:grpSp>
      <p:sp>
        <p:nvSpPr>
          <p:cNvPr id="23" name="Freeform 23"/>
          <p:cNvSpPr/>
          <p:nvPr/>
        </p:nvSpPr>
        <p:spPr>
          <a:xfrm>
            <a:off x="15412853" y="-367037"/>
            <a:ext cx="3692894" cy="2316452"/>
          </a:xfrm>
          <a:custGeom>
            <a:avLst/>
            <a:gdLst/>
            <a:ahLst/>
            <a:cxnLst/>
            <a:rect l="l" t="t" r="r" b="b"/>
            <a:pathLst>
              <a:path w="3692894" h="2316452">
                <a:moveTo>
                  <a:pt x="0" y="0"/>
                </a:moveTo>
                <a:lnTo>
                  <a:pt x="3692894" y="0"/>
                </a:lnTo>
                <a:lnTo>
                  <a:pt x="3692894" y="2316451"/>
                </a:lnTo>
                <a:lnTo>
                  <a:pt x="0" y="231645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24" name="Freeform 24"/>
          <p:cNvSpPr/>
          <p:nvPr/>
        </p:nvSpPr>
        <p:spPr>
          <a:xfrm rot="-1008282" flipH="1">
            <a:off x="15390590" y="2224730"/>
            <a:ext cx="2659752" cy="3491322"/>
          </a:xfrm>
          <a:custGeom>
            <a:avLst/>
            <a:gdLst/>
            <a:ahLst/>
            <a:cxnLst/>
            <a:rect l="l" t="t" r="r" b="b"/>
            <a:pathLst>
              <a:path w="2659752" h="3491322">
                <a:moveTo>
                  <a:pt x="2659753" y="0"/>
                </a:moveTo>
                <a:lnTo>
                  <a:pt x="0" y="0"/>
                </a:lnTo>
                <a:lnTo>
                  <a:pt x="0" y="3491322"/>
                </a:lnTo>
                <a:lnTo>
                  <a:pt x="2659753" y="3491322"/>
                </a:lnTo>
                <a:lnTo>
                  <a:pt x="2659753"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25" name="TextBox 25"/>
          <p:cNvSpPr txBox="1"/>
          <p:nvPr/>
        </p:nvSpPr>
        <p:spPr>
          <a:xfrm>
            <a:off x="4169618" y="2532630"/>
            <a:ext cx="9616186" cy="1309461"/>
          </a:xfrm>
          <a:prstGeom prst="rect">
            <a:avLst/>
          </a:prstGeom>
        </p:spPr>
        <p:txBody>
          <a:bodyPr lIns="0" tIns="0" rIns="0" bIns="0" rtlCol="0" anchor="t">
            <a:spAutoFit/>
          </a:bodyPr>
          <a:lstStyle/>
          <a:p>
            <a:pPr algn="ctr">
              <a:lnSpc>
                <a:spcPts val="10780"/>
              </a:lnSpc>
            </a:pPr>
            <a:r>
              <a:rPr lang="en-US" sz="7700" b="1" dirty="0">
                <a:solidFill>
                  <a:srgbClr val="3B365F"/>
                </a:solidFill>
                <a:effectLst>
                  <a:outerShdw blurRad="38100" dist="38100" dir="2700000" algn="tl">
                    <a:srgbClr val="000000">
                      <a:alpha val="43137"/>
                    </a:srgbClr>
                  </a:outerShdw>
                </a:effectLst>
                <a:latin typeface="Times New Roman" panose="02020603050405020304" pitchFamily="18" charset="0"/>
                <a:ea typeface="TAN Headline"/>
                <a:cs typeface="Times New Roman" panose="02020603050405020304" pitchFamily="18" charset="0"/>
                <a:sym typeface="TAN Headline"/>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196</TotalTime>
  <Words>2854</Words>
  <Application>Microsoft Office PowerPoint</Application>
  <PresentationFormat>Custom</PresentationFormat>
  <Paragraphs>163</Paragraphs>
  <Slides>18</Slides>
  <Notes>15</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128</cp:revision>
  <dcterms:created xsi:type="dcterms:W3CDTF">2006-08-16T00:00:00Z</dcterms:created>
  <dcterms:modified xsi:type="dcterms:W3CDTF">2025-11-17T05:32:22Z</dcterms:modified>
  <dc:identifier>DAG3QVG13sU</dc:identifier>
</cp:coreProperties>
</file>