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0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4"/>
  </p:notesMasterIdLst>
  <p:sldIdLst>
    <p:sldId id="256" r:id="rId2"/>
    <p:sldId id="257" r:id="rId3"/>
    <p:sldId id="258" r:id="rId4"/>
    <p:sldId id="259" r:id="rId5"/>
    <p:sldId id="260" r:id="rId6"/>
    <p:sldId id="261" r:id="rId7"/>
    <p:sldId id="277" r:id="rId8"/>
    <p:sldId id="278" r:id="rId9"/>
    <p:sldId id="279" r:id="rId10"/>
    <p:sldId id="280" r:id="rId11"/>
    <p:sldId id="281" r:id="rId12"/>
    <p:sldId id="262" r:id="rId13"/>
    <p:sldId id="263" r:id="rId14"/>
    <p:sldId id="282" r:id="rId15"/>
    <p:sldId id="264" r:id="rId16"/>
    <p:sldId id="265" r:id="rId17"/>
    <p:sldId id="266" r:id="rId18"/>
    <p:sldId id="267" r:id="rId19"/>
    <p:sldId id="269" r:id="rId20"/>
    <p:sldId id="270" r:id="rId21"/>
    <p:sldId id="275" r:id="rId22"/>
    <p:sldId id="276" r:id="rId2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0452" autoAdjust="0"/>
  </p:normalViewPr>
  <p:slideViewPr>
    <p:cSldViewPr snapToGrid="0" snapToObjects="1">
      <p:cViewPr varScale="1">
        <p:scale>
          <a:sx n="89" d="100"/>
          <a:sy n="89" d="100"/>
        </p:scale>
        <p:origin x="1194" y="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9DEEBF-FCFB-4537-9849-90669ABAC2A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1D33729-3F2B-4B83-9185-652B47D67308}">
      <dgm:prSet/>
      <dgm:spPr/>
      <dgm:t>
        <a:bodyPr/>
        <a:lstStyle/>
        <a:p>
          <a:r>
            <a:rPr lang="en-US"/>
            <a:t>Understand what counts as stock</a:t>
          </a:r>
        </a:p>
      </dgm:t>
    </dgm:pt>
    <dgm:pt modelId="{7F97E687-F5C2-4007-8D9B-0273BEFBAD58}" type="parTrans" cxnId="{6EF5D633-2343-4068-963D-1851C6F6664E}">
      <dgm:prSet/>
      <dgm:spPr/>
      <dgm:t>
        <a:bodyPr/>
        <a:lstStyle/>
        <a:p>
          <a:endParaRPr lang="en-US"/>
        </a:p>
      </dgm:t>
    </dgm:pt>
    <dgm:pt modelId="{798D1206-FA40-458B-ACC8-7358C5D15638}" type="sibTrans" cxnId="{6EF5D633-2343-4068-963D-1851C6F6664E}">
      <dgm:prSet/>
      <dgm:spPr/>
      <dgm:t>
        <a:bodyPr/>
        <a:lstStyle/>
        <a:p>
          <a:endParaRPr lang="en-US"/>
        </a:p>
      </dgm:t>
    </dgm:pt>
    <dgm:pt modelId="{9B56BA86-469B-4753-A91C-817A25FC3FA9}">
      <dgm:prSet/>
      <dgm:spPr/>
      <dgm:t>
        <a:bodyPr/>
        <a:lstStyle/>
        <a:p>
          <a:r>
            <a:rPr lang="en-US"/>
            <a:t>Learn how to value stock under FRS 102</a:t>
          </a:r>
        </a:p>
      </dgm:t>
    </dgm:pt>
    <dgm:pt modelId="{1823140E-BECF-4176-8202-C2D3962F3E29}" type="parTrans" cxnId="{39AC92CE-4C7A-4904-B542-65CF86D4446D}">
      <dgm:prSet/>
      <dgm:spPr/>
      <dgm:t>
        <a:bodyPr/>
        <a:lstStyle/>
        <a:p>
          <a:endParaRPr lang="en-US"/>
        </a:p>
      </dgm:t>
    </dgm:pt>
    <dgm:pt modelId="{D666A0E4-C009-47FB-B59F-58C2948AC920}" type="sibTrans" cxnId="{39AC92CE-4C7A-4904-B542-65CF86D4446D}">
      <dgm:prSet/>
      <dgm:spPr/>
      <dgm:t>
        <a:bodyPr/>
        <a:lstStyle/>
        <a:p>
          <a:endParaRPr lang="en-US"/>
        </a:p>
      </dgm:t>
    </dgm:pt>
    <dgm:pt modelId="{FE1143B7-1F0B-4E56-B406-9E62CE32A565}">
      <dgm:prSet/>
      <dgm:spPr/>
      <dgm:t>
        <a:bodyPr/>
        <a:lstStyle/>
        <a:p>
          <a:r>
            <a:rPr lang="en-US"/>
            <a:t>Compare stock valuation methods (FIFO, Weighted Average)</a:t>
          </a:r>
        </a:p>
      </dgm:t>
    </dgm:pt>
    <dgm:pt modelId="{82679453-9643-40ED-9DCA-A1F2EA78EB29}" type="parTrans" cxnId="{9E2CCD0B-B5D9-4950-AE9A-C119B88D4485}">
      <dgm:prSet/>
      <dgm:spPr/>
      <dgm:t>
        <a:bodyPr/>
        <a:lstStyle/>
        <a:p>
          <a:endParaRPr lang="en-US"/>
        </a:p>
      </dgm:t>
    </dgm:pt>
    <dgm:pt modelId="{E3AAE306-E356-4895-B8AF-DEBABC0E2CFB}" type="sibTrans" cxnId="{9E2CCD0B-B5D9-4950-AE9A-C119B88D4485}">
      <dgm:prSet/>
      <dgm:spPr/>
      <dgm:t>
        <a:bodyPr/>
        <a:lstStyle/>
        <a:p>
          <a:endParaRPr lang="en-US"/>
        </a:p>
      </dgm:t>
    </dgm:pt>
    <dgm:pt modelId="{C6EC0FA5-6E44-45FF-B5FF-7A9490DC170D}">
      <dgm:prSet/>
      <dgm:spPr/>
      <dgm:t>
        <a:bodyPr/>
        <a:lstStyle/>
        <a:p>
          <a:r>
            <a:rPr lang="en-US"/>
            <a:t>Understand the challenges of long-term contracts</a:t>
          </a:r>
        </a:p>
      </dgm:t>
    </dgm:pt>
    <dgm:pt modelId="{DAEEC9C3-A11E-41F4-AD35-DF28F7821A9B}" type="parTrans" cxnId="{2B400E57-5B69-4BF2-91EA-BC749968973D}">
      <dgm:prSet/>
      <dgm:spPr/>
      <dgm:t>
        <a:bodyPr/>
        <a:lstStyle/>
        <a:p>
          <a:endParaRPr lang="en-US"/>
        </a:p>
      </dgm:t>
    </dgm:pt>
    <dgm:pt modelId="{0847E6C7-318E-43EA-8D91-347BF66B2681}" type="sibTrans" cxnId="{2B400E57-5B69-4BF2-91EA-BC749968973D}">
      <dgm:prSet/>
      <dgm:spPr/>
      <dgm:t>
        <a:bodyPr/>
        <a:lstStyle/>
        <a:p>
          <a:endParaRPr lang="en-US"/>
        </a:p>
      </dgm:t>
    </dgm:pt>
    <dgm:pt modelId="{976BCC85-DB3D-4109-900A-A96D9445354D}">
      <dgm:prSet/>
      <dgm:spPr/>
      <dgm:t>
        <a:bodyPr/>
        <a:lstStyle/>
        <a:p>
          <a:r>
            <a:rPr lang="en-US" dirty="0"/>
            <a:t>Learn how profit is </a:t>
          </a:r>
          <a:r>
            <a:rPr lang="en-US" dirty="0" err="1"/>
            <a:t>recognised</a:t>
          </a:r>
          <a:r>
            <a:rPr lang="en-US" dirty="0"/>
            <a:t> progressively</a:t>
          </a:r>
        </a:p>
      </dgm:t>
    </dgm:pt>
    <dgm:pt modelId="{40C868F5-DF10-4A63-B83E-E0CFBD9C3E16}" type="parTrans" cxnId="{DCC9E510-F034-4E3C-8E1F-93960B4E885D}">
      <dgm:prSet/>
      <dgm:spPr/>
      <dgm:t>
        <a:bodyPr/>
        <a:lstStyle/>
        <a:p>
          <a:endParaRPr lang="en-US"/>
        </a:p>
      </dgm:t>
    </dgm:pt>
    <dgm:pt modelId="{AB2B70AD-B254-4B3C-9B79-FE4DAE116A5E}" type="sibTrans" cxnId="{DCC9E510-F034-4E3C-8E1F-93960B4E885D}">
      <dgm:prSet/>
      <dgm:spPr/>
      <dgm:t>
        <a:bodyPr/>
        <a:lstStyle/>
        <a:p>
          <a:endParaRPr lang="en-US"/>
        </a:p>
      </dgm:t>
    </dgm:pt>
    <dgm:pt modelId="{8F13E228-378E-4F13-BE4B-7F585EE59038}" type="pres">
      <dgm:prSet presAssocID="{759DEEBF-FCFB-4537-9849-90669ABAC2AA}" presName="root" presStyleCnt="0">
        <dgm:presLayoutVars>
          <dgm:dir/>
          <dgm:resizeHandles val="exact"/>
        </dgm:presLayoutVars>
      </dgm:prSet>
      <dgm:spPr/>
    </dgm:pt>
    <dgm:pt modelId="{D7C407AC-B57F-488A-8EE4-BEB70A61C932}" type="pres">
      <dgm:prSet presAssocID="{31D33729-3F2B-4B83-9185-652B47D67308}" presName="compNode" presStyleCnt="0"/>
      <dgm:spPr/>
    </dgm:pt>
    <dgm:pt modelId="{14BF88F8-A936-42A7-BC9D-E6B695BEEB51}" type="pres">
      <dgm:prSet presAssocID="{31D33729-3F2B-4B83-9185-652B47D67308}" presName="bgRect" presStyleLbl="bgShp" presStyleIdx="0" presStyleCnt="5"/>
      <dgm:spPr/>
    </dgm:pt>
    <dgm:pt modelId="{22CF93EA-54E0-4E8A-AFA2-2FC3423B56E0}" type="pres">
      <dgm:prSet presAssocID="{31D33729-3F2B-4B83-9185-652B47D67308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951D696-B26F-40CC-91AF-009DE203E006}" type="pres">
      <dgm:prSet presAssocID="{31D33729-3F2B-4B83-9185-652B47D67308}" presName="spaceRect" presStyleCnt="0"/>
      <dgm:spPr/>
    </dgm:pt>
    <dgm:pt modelId="{052544B9-B589-441E-88CC-0CAD04328376}" type="pres">
      <dgm:prSet presAssocID="{31D33729-3F2B-4B83-9185-652B47D67308}" presName="parTx" presStyleLbl="revTx" presStyleIdx="0" presStyleCnt="5">
        <dgm:presLayoutVars>
          <dgm:chMax val="0"/>
          <dgm:chPref val="0"/>
        </dgm:presLayoutVars>
      </dgm:prSet>
      <dgm:spPr/>
    </dgm:pt>
    <dgm:pt modelId="{B5B65822-D073-4D69-90F6-1D2B9E4DEFA7}" type="pres">
      <dgm:prSet presAssocID="{798D1206-FA40-458B-ACC8-7358C5D15638}" presName="sibTrans" presStyleCnt="0"/>
      <dgm:spPr/>
    </dgm:pt>
    <dgm:pt modelId="{3AC860DD-C61C-462A-A18D-E5A47DE835A9}" type="pres">
      <dgm:prSet presAssocID="{9B56BA86-469B-4753-A91C-817A25FC3FA9}" presName="compNode" presStyleCnt="0"/>
      <dgm:spPr/>
    </dgm:pt>
    <dgm:pt modelId="{394C44F3-95B1-47DC-A92A-50B6D26A1D96}" type="pres">
      <dgm:prSet presAssocID="{9B56BA86-469B-4753-A91C-817A25FC3FA9}" presName="bgRect" presStyleLbl="bgShp" presStyleIdx="1" presStyleCnt="5"/>
      <dgm:spPr/>
    </dgm:pt>
    <dgm:pt modelId="{67685B33-9160-4604-A269-7CE9DC4007AD}" type="pres">
      <dgm:prSet presAssocID="{9B56BA86-469B-4753-A91C-817A25FC3FA9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F0426812-E8A6-4249-A7DF-6F915CBB960E}" type="pres">
      <dgm:prSet presAssocID="{9B56BA86-469B-4753-A91C-817A25FC3FA9}" presName="spaceRect" presStyleCnt="0"/>
      <dgm:spPr/>
    </dgm:pt>
    <dgm:pt modelId="{473F7E4B-127E-4231-9EB0-8249A041E682}" type="pres">
      <dgm:prSet presAssocID="{9B56BA86-469B-4753-A91C-817A25FC3FA9}" presName="parTx" presStyleLbl="revTx" presStyleIdx="1" presStyleCnt="5">
        <dgm:presLayoutVars>
          <dgm:chMax val="0"/>
          <dgm:chPref val="0"/>
        </dgm:presLayoutVars>
      </dgm:prSet>
      <dgm:spPr/>
    </dgm:pt>
    <dgm:pt modelId="{7E94E62D-B8B2-42B4-86C4-D1BCE429F6FF}" type="pres">
      <dgm:prSet presAssocID="{D666A0E4-C009-47FB-B59F-58C2948AC920}" presName="sibTrans" presStyleCnt="0"/>
      <dgm:spPr/>
    </dgm:pt>
    <dgm:pt modelId="{38F24486-BE75-461D-954A-B3ED1BCCC72A}" type="pres">
      <dgm:prSet presAssocID="{FE1143B7-1F0B-4E56-B406-9E62CE32A565}" presName="compNode" presStyleCnt="0"/>
      <dgm:spPr/>
    </dgm:pt>
    <dgm:pt modelId="{DFF441CE-88FF-41D4-823B-0716A2463752}" type="pres">
      <dgm:prSet presAssocID="{FE1143B7-1F0B-4E56-B406-9E62CE32A565}" presName="bgRect" presStyleLbl="bgShp" presStyleIdx="2" presStyleCnt="5"/>
      <dgm:spPr/>
    </dgm:pt>
    <dgm:pt modelId="{1E2F1A74-3900-4BEE-9C43-6D21C87753D7}" type="pres">
      <dgm:prSet presAssocID="{FE1143B7-1F0B-4E56-B406-9E62CE32A56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22F88F32-488A-462E-9E49-84F83108B6A1}" type="pres">
      <dgm:prSet presAssocID="{FE1143B7-1F0B-4E56-B406-9E62CE32A565}" presName="spaceRect" presStyleCnt="0"/>
      <dgm:spPr/>
    </dgm:pt>
    <dgm:pt modelId="{7DDDDBE5-8555-4B1C-ADE6-D6ADD1BB6A8F}" type="pres">
      <dgm:prSet presAssocID="{FE1143B7-1F0B-4E56-B406-9E62CE32A565}" presName="parTx" presStyleLbl="revTx" presStyleIdx="2" presStyleCnt="5">
        <dgm:presLayoutVars>
          <dgm:chMax val="0"/>
          <dgm:chPref val="0"/>
        </dgm:presLayoutVars>
      </dgm:prSet>
      <dgm:spPr/>
    </dgm:pt>
    <dgm:pt modelId="{1F6D7C61-EE3D-4FE1-9E1C-477918DC49B3}" type="pres">
      <dgm:prSet presAssocID="{E3AAE306-E356-4895-B8AF-DEBABC0E2CFB}" presName="sibTrans" presStyleCnt="0"/>
      <dgm:spPr/>
    </dgm:pt>
    <dgm:pt modelId="{F48A7C0F-FE03-4B4C-9441-6C84228C99C6}" type="pres">
      <dgm:prSet presAssocID="{C6EC0FA5-6E44-45FF-B5FF-7A9490DC170D}" presName="compNode" presStyleCnt="0"/>
      <dgm:spPr/>
    </dgm:pt>
    <dgm:pt modelId="{3687C128-C865-410B-8BC1-11E0DFBFEDE7}" type="pres">
      <dgm:prSet presAssocID="{C6EC0FA5-6E44-45FF-B5FF-7A9490DC170D}" presName="bgRect" presStyleLbl="bgShp" presStyleIdx="3" presStyleCnt="5"/>
      <dgm:spPr/>
    </dgm:pt>
    <dgm:pt modelId="{8C0FE1F4-A0BF-42AC-A94E-FD0C3C79DA01}" type="pres">
      <dgm:prSet presAssocID="{C6EC0FA5-6E44-45FF-B5FF-7A9490DC170D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tract"/>
        </a:ext>
      </dgm:extLst>
    </dgm:pt>
    <dgm:pt modelId="{57603017-8972-4310-8B08-11A1FC8E5C86}" type="pres">
      <dgm:prSet presAssocID="{C6EC0FA5-6E44-45FF-B5FF-7A9490DC170D}" presName="spaceRect" presStyleCnt="0"/>
      <dgm:spPr/>
    </dgm:pt>
    <dgm:pt modelId="{8C88DFCE-9BCA-4097-B450-8FC2062099B2}" type="pres">
      <dgm:prSet presAssocID="{C6EC0FA5-6E44-45FF-B5FF-7A9490DC170D}" presName="parTx" presStyleLbl="revTx" presStyleIdx="3" presStyleCnt="5">
        <dgm:presLayoutVars>
          <dgm:chMax val="0"/>
          <dgm:chPref val="0"/>
        </dgm:presLayoutVars>
      </dgm:prSet>
      <dgm:spPr/>
    </dgm:pt>
    <dgm:pt modelId="{60041FBF-6A29-4D86-A0C1-BB7B69E68A0E}" type="pres">
      <dgm:prSet presAssocID="{0847E6C7-318E-43EA-8D91-347BF66B2681}" presName="sibTrans" presStyleCnt="0"/>
      <dgm:spPr/>
    </dgm:pt>
    <dgm:pt modelId="{047794FD-FCA4-4DEE-BFA2-108A29922DAE}" type="pres">
      <dgm:prSet presAssocID="{976BCC85-DB3D-4109-900A-A96D9445354D}" presName="compNode" presStyleCnt="0"/>
      <dgm:spPr/>
    </dgm:pt>
    <dgm:pt modelId="{5DD7489B-235A-4EF3-B56D-D79C16AE1553}" type="pres">
      <dgm:prSet presAssocID="{976BCC85-DB3D-4109-900A-A96D9445354D}" presName="bgRect" presStyleLbl="bgShp" presStyleIdx="4" presStyleCnt="5"/>
      <dgm:spPr/>
    </dgm:pt>
    <dgm:pt modelId="{2D364527-3612-4533-972B-4D74E2BEC360}" type="pres">
      <dgm:prSet presAssocID="{976BCC85-DB3D-4109-900A-A96D9445354D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2175977F-9B12-462F-A9C3-73157929D253}" type="pres">
      <dgm:prSet presAssocID="{976BCC85-DB3D-4109-900A-A96D9445354D}" presName="spaceRect" presStyleCnt="0"/>
      <dgm:spPr/>
    </dgm:pt>
    <dgm:pt modelId="{7016A287-D91A-4744-A778-32D500220C95}" type="pres">
      <dgm:prSet presAssocID="{976BCC85-DB3D-4109-900A-A96D9445354D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9E2CCD0B-B5D9-4950-AE9A-C119B88D4485}" srcId="{759DEEBF-FCFB-4537-9849-90669ABAC2AA}" destId="{FE1143B7-1F0B-4E56-B406-9E62CE32A565}" srcOrd="2" destOrd="0" parTransId="{82679453-9643-40ED-9DCA-A1F2EA78EB29}" sibTransId="{E3AAE306-E356-4895-B8AF-DEBABC0E2CFB}"/>
    <dgm:cxn modelId="{DCC9E510-F034-4E3C-8E1F-93960B4E885D}" srcId="{759DEEBF-FCFB-4537-9849-90669ABAC2AA}" destId="{976BCC85-DB3D-4109-900A-A96D9445354D}" srcOrd="4" destOrd="0" parTransId="{40C868F5-DF10-4A63-B83E-E0CFBD9C3E16}" sibTransId="{AB2B70AD-B254-4B3C-9B79-FE4DAE116A5E}"/>
    <dgm:cxn modelId="{6EF5D633-2343-4068-963D-1851C6F6664E}" srcId="{759DEEBF-FCFB-4537-9849-90669ABAC2AA}" destId="{31D33729-3F2B-4B83-9185-652B47D67308}" srcOrd="0" destOrd="0" parTransId="{7F97E687-F5C2-4007-8D9B-0273BEFBAD58}" sibTransId="{798D1206-FA40-458B-ACC8-7358C5D15638}"/>
    <dgm:cxn modelId="{9A56F940-ECB9-4A3B-A235-3CB6A5804E7F}" type="presOf" srcId="{FE1143B7-1F0B-4E56-B406-9E62CE32A565}" destId="{7DDDDBE5-8555-4B1C-ADE6-D6ADD1BB6A8F}" srcOrd="0" destOrd="0" presId="urn:microsoft.com/office/officeart/2018/2/layout/IconVerticalSolidList"/>
    <dgm:cxn modelId="{55946D41-75A6-44F0-B4D1-B2320A49C18B}" type="presOf" srcId="{976BCC85-DB3D-4109-900A-A96D9445354D}" destId="{7016A287-D91A-4744-A778-32D500220C95}" srcOrd="0" destOrd="0" presId="urn:microsoft.com/office/officeart/2018/2/layout/IconVerticalSolidList"/>
    <dgm:cxn modelId="{18C1E370-A6D0-4E3F-947F-D047FDD83C5D}" type="presOf" srcId="{31D33729-3F2B-4B83-9185-652B47D67308}" destId="{052544B9-B589-441E-88CC-0CAD04328376}" srcOrd="0" destOrd="0" presId="urn:microsoft.com/office/officeart/2018/2/layout/IconVerticalSolidList"/>
    <dgm:cxn modelId="{AF788255-669B-4B2C-85D0-A24A643DE0DB}" type="presOf" srcId="{759DEEBF-FCFB-4537-9849-90669ABAC2AA}" destId="{8F13E228-378E-4F13-BE4B-7F585EE59038}" srcOrd="0" destOrd="0" presId="urn:microsoft.com/office/officeart/2018/2/layout/IconVerticalSolidList"/>
    <dgm:cxn modelId="{2B400E57-5B69-4BF2-91EA-BC749968973D}" srcId="{759DEEBF-FCFB-4537-9849-90669ABAC2AA}" destId="{C6EC0FA5-6E44-45FF-B5FF-7A9490DC170D}" srcOrd="3" destOrd="0" parTransId="{DAEEC9C3-A11E-41F4-AD35-DF28F7821A9B}" sibTransId="{0847E6C7-318E-43EA-8D91-347BF66B2681}"/>
    <dgm:cxn modelId="{39AC92CE-4C7A-4904-B542-65CF86D4446D}" srcId="{759DEEBF-FCFB-4537-9849-90669ABAC2AA}" destId="{9B56BA86-469B-4753-A91C-817A25FC3FA9}" srcOrd="1" destOrd="0" parTransId="{1823140E-BECF-4176-8202-C2D3962F3E29}" sibTransId="{D666A0E4-C009-47FB-B59F-58C2948AC920}"/>
    <dgm:cxn modelId="{D73FE7DA-EA59-4F59-A5D4-D2C362D6A05D}" type="presOf" srcId="{C6EC0FA5-6E44-45FF-B5FF-7A9490DC170D}" destId="{8C88DFCE-9BCA-4097-B450-8FC2062099B2}" srcOrd="0" destOrd="0" presId="urn:microsoft.com/office/officeart/2018/2/layout/IconVerticalSolidList"/>
    <dgm:cxn modelId="{717158EB-446A-447C-B1CE-76EDEC296FBB}" type="presOf" srcId="{9B56BA86-469B-4753-A91C-817A25FC3FA9}" destId="{473F7E4B-127E-4231-9EB0-8249A041E682}" srcOrd="0" destOrd="0" presId="urn:microsoft.com/office/officeart/2018/2/layout/IconVerticalSolidList"/>
    <dgm:cxn modelId="{9CE231C7-6E5F-4D7F-B408-BA4666E68D4D}" type="presParOf" srcId="{8F13E228-378E-4F13-BE4B-7F585EE59038}" destId="{D7C407AC-B57F-488A-8EE4-BEB70A61C932}" srcOrd="0" destOrd="0" presId="urn:microsoft.com/office/officeart/2018/2/layout/IconVerticalSolidList"/>
    <dgm:cxn modelId="{4CE5ED8C-02D0-44DE-823A-A5A76C90EA88}" type="presParOf" srcId="{D7C407AC-B57F-488A-8EE4-BEB70A61C932}" destId="{14BF88F8-A936-42A7-BC9D-E6B695BEEB51}" srcOrd="0" destOrd="0" presId="urn:microsoft.com/office/officeart/2018/2/layout/IconVerticalSolidList"/>
    <dgm:cxn modelId="{4CB972C4-8F2A-4EB7-8BC3-ABD9CFE59EF5}" type="presParOf" srcId="{D7C407AC-B57F-488A-8EE4-BEB70A61C932}" destId="{22CF93EA-54E0-4E8A-AFA2-2FC3423B56E0}" srcOrd="1" destOrd="0" presId="urn:microsoft.com/office/officeart/2018/2/layout/IconVerticalSolidList"/>
    <dgm:cxn modelId="{A528EAA3-B364-4D45-BFD5-0A02C0C13C5B}" type="presParOf" srcId="{D7C407AC-B57F-488A-8EE4-BEB70A61C932}" destId="{F951D696-B26F-40CC-91AF-009DE203E006}" srcOrd="2" destOrd="0" presId="urn:microsoft.com/office/officeart/2018/2/layout/IconVerticalSolidList"/>
    <dgm:cxn modelId="{D2C62512-195B-44D9-B9D0-2A7D91323F4E}" type="presParOf" srcId="{D7C407AC-B57F-488A-8EE4-BEB70A61C932}" destId="{052544B9-B589-441E-88CC-0CAD04328376}" srcOrd="3" destOrd="0" presId="urn:microsoft.com/office/officeart/2018/2/layout/IconVerticalSolidList"/>
    <dgm:cxn modelId="{2C3CDA25-3DF9-4A2B-8CD2-4B4C98AFBEF3}" type="presParOf" srcId="{8F13E228-378E-4F13-BE4B-7F585EE59038}" destId="{B5B65822-D073-4D69-90F6-1D2B9E4DEFA7}" srcOrd="1" destOrd="0" presId="urn:microsoft.com/office/officeart/2018/2/layout/IconVerticalSolidList"/>
    <dgm:cxn modelId="{DD197220-3867-4ACA-B132-7B1F9A0C40D7}" type="presParOf" srcId="{8F13E228-378E-4F13-BE4B-7F585EE59038}" destId="{3AC860DD-C61C-462A-A18D-E5A47DE835A9}" srcOrd="2" destOrd="0" presId="urn:microsoft.com/office/officeart/2018/2/layout/IconVerticalSolidList"/>
    <dgm:cxn modelId="{66CB0430-AFE6-4766-9720-BBB61A518681}" type="presParOf" srcId="{3AC860DD-C61C-462A-A18D-E5A47DE835A9}" destId="{394C44F3-95B1-47DC-A92A-50B6D26A1D96}" srcOrd="0" destOrd="0" presId="urn:microsoft.com/office/officeart/2018/2/layout/IconVerticalSolidList"/>
    <dgm:cxn modelId="{64DAD257-815A-47D8-A5FC-721A7792DF92}" type="presParOf" srcId="{3AC860DD-C61C-462A-A18D-E5A47DE835A9}" destId="{67685B33-9160-4604-A269-7CE9DC4007AD}" srcOrd="1" destOrd="0" presId="urn:microsoft.com/office/officeart/2018/2/layout/IconVerticalSolidList"/>
    <dgm:cxn modelId="{D8798B58-EA8A-446B-A880-A8508E17BC37}" type="presParOf" srcId="{3AC860DD-C61C-462A-A18D-E5A47DE835A9}" destId="{F0426812-E8A6-4249-A7DF-6F915CBB960E}" srcOrd="2" destOrd="0" presId="urn:microsoft.com/office/officeart/2018/2/layout/IconVerticalSolidList"/>
    <dgm:cxn modelId="{210D01E2-C56F-4159-A542-4FE9345524CC}" type="presParOf" srcId="{3AC860DD-C61C-462A-A18D-E5A47DE835A9}" destId="{473F7E4B-127E-4231-9EB0-8249A041E682}" srcOrd="3" destOrd="0" presId="urn:microsoft.com/office/officeart/2018/2/layout/IconVerticalSolidList"/>
    <dgm:cxn modelId="{A9E8951E-7D71-423C-B732-BB439C321858}" type="presParOf" srcId="{8F13E228-378E-4F13-BE4B-7F585EE59038}" destId="{7E94E62D-B8B2-42B4-86C4-D1BCE429F6FF}" srcOrd="3" destOrd="0" presId="urn:microsoft.com/office/officeart/2018/2/layout/IconVerticalSolidList"/>
    <dgm:cxn modelId="{732C655C-8F5E-444F-9035-C09DD2931C23}" type="presParOf" srcId="{8F13E228-378E-4F13-BE4B-7F585EE59038}" destId="{38F24486-BE75-461D-954A-B3ED1BCCC72A}" srcOrd="4" destOrd="0" presId="urn:microsoft.com/office/officeart/2018/2/layout/IconVerticalSolidList"/>
    <dgm:cxn modelId="{BAF9C7B5-9A4C-4234-84B3-920B7692FCA7}" type="presParOf" srcId="{38F24486-BE75-461D-954A-B3ED1BCCC72A}" destId="{DFF441CE-88FF-41D4-823B-0716A2463752}" srcOrd="0" destOrd="0" presId="urn:microsoft.com/office/officeart/2018/2/layout/IconVerticalSolidList"/>
    <dgm:cxn modelId="{3E54D080-9DB4-43BC-984D-D0E93E96841E}" type="presParOf" srcId="{38F24486-BE75-461D-954A-B3ED1BCCC72A}" destId="{1E2F1A74-3900-4BEE-9C43-6D21C87753D7}" srcOrd="1" destOrd="0" presId="urn:microsoft.com/office/officeart/2018/2/layout/IconVerticalSolidList"/>
    <dgm:cxn modelId="{C14603F9-F039-4F28-88EC-C1A01FB1A5BC}" type="presParOf" srcId="{38F24486-BE75-461D-954A-B3ED1BCCC72A}" destId="{22F88F32-488A-462E-9E49-84F83108B6A1}" srcOrd="2" destOrd="0" presId="urn:microsoft.com/office/officeart/2018/2/layout/IconVerticalSolidList"/>
    <dgm:cxn modelId="{72BA8659-FCDB-4ACF-AC7E-CE56A474E35C}" type="presParOf" srcId="{38F24486-BE75-461D-954A-B3ED1BCCC72A}" destId="{7DDDDBE5-8555-4B1C-ADE6-D6ADD1BB6A8F}" srcOrd="3" destOrd="0" presId="urn:microsoft.com/office/officeart/2018/2/layout/IconVerticalSolidList"/>
    <dgm:cxn modelId="{F985F581-DB1C-40AC-B799-A3B5216E16BF}" type="presParOf" srcId="{8F13E228-378E-4F13-BE4B-7F585EE59038}" destId="{1F6D7C61-EE3D-4FE1-9E1C-477918DC49B3}" srcOrd="5" destOrd="0" presId="urn:microsoft.com/office/officeart/2018/2/layout/IconVerticalSolidList"/>
    <dgm:cxn modelId="{C0EEE14A-0AF1-4CF6-BC2C-A77A6BF604E1}" type="presParOf" srcId="{8F13E228-378E-4F13-BE4B-7F585EE59038}" destId="{F48A7C0F-FE03-4B4C-9441-6C84228C99C6}" srcOrd="6" destOrd="0" presId="urn:microsoft.com/office/officeart/2018/2/layout/IconVerticalSolidList"/>
    <dgm:cxn modelId="{76E3A420-3343-41EF-BE27-A4D1F1B69749}" type="presParOf" srcId="{F48A7C0F-FE03-4B4C-9441-6C84228C99C6}" destId="{3687C128-C865-410B-8BC1-11E0DFBFEDE7}" srcOrd="0" destOrd="0" presId="urn:microsoft.com/office/officeart/2018/2/layout/IconVerticalSolidList"/>
    <dgm:cxn modelId="{BF78DE97-1AB0-48C2-8E5C-F5CF7C65F8E6}" type="presParOf" srcId="{F48A7C0F-FE03-4B4C-9441-6C84228C99C6}" destId="{8C0FE1F4-A0BF-42AC-A94E-FD0C3C79DA01}" srcOrd="1" destOrd="0" presId="urn:microsoft.com/office/officeart/2018/2/layout/IconVerticalSolidList"/>
    <dgm:cxn modelId="{995F0971-572F-452E-9D14-69A86FF2F4E1}" type="presParOf" srcId="{F48A7C0F-FE03-4B4C-9441-6C84228C99C6}" destId="{57603017-8972-4310-8B08-11A1FC8E5C86}" srcOrd="2" destOrd="0" presId="urn:microsoft.com/office/officeart/2018/2/layout/IconVerticalSolidList"/>
    <dgm:cxn modelId="{EFD39DD4-8A99-409D-AD5D-47117A4FBFCD}" type="presParOf" srcId="{F48A7C0F-FE03-4B4C-9441-6C84228C99C6}" destId="{8C88DFCE-9BCA-4097-B450-8FC2062099B2}" srcOrd="3" destOrd="0" presId="urn:microsoft.com/office/officeart/2018/2/layout/IconVerticalSolidList"/>
    <dgm:cxn modelId="{76D25CFC-C446-478D-98A9-5284C08F2642}" type="presParOf" srcId="{8F13E228-378E-4F13-BE4B-7F585EE59038}" destId="{60041FBF-6A29-4D86-A0C1-BB7B69E68A0E}" srcOrd="7" destOrd="0" presId="urn:microsoft.com/office/officeart/2018/2/layout/IconVerticalSolidList"/>
    <dgm:cxn modelId="{372DB308-9F27-4761-939A-E1DA853A6FF6}" type="presParOf" srcId="{8F13E228-378E-4F13-BE4B-7F585EE59038}" destId="{047794FD-FCA4-4DEE-BFA2-108A29922DAE}" srcOrd="8" destOrd="0" presId="urn:microsoft.com/office/officeart/2018/2/layout/IconVerticalSolidList"/>
    <dgm:cxn modelId="{1B0A0B89-A736-4FE8-A8F3-DC4EFF9D6F12}" type="presParOf" srcId="{047794FD-FCA4-4DEE-BFA2-108A29922DAE}" destId="{5DD7489B-235A-4EF3-B56D-D79C16AE1553}" srcOrd="0" destOrd="0" presId="urn:microsoft.com/office/officeart/2018/2/layout/IconVerticalSolidList"/>
    <dgm:cxn modelId="{E0DFC6D7-8510-4C8A-BF05-05D4392B8C67}" type="presParOf" srcId="{047794FD-FCA4-4DEE-BFA2-108A29922DAE}" destId="{2D364527-3612-4533-972B-4D74E2BEC360}" srcOrd="1" destOrd="0" presId="urn:microsoft.com/office/officeart/2018/2/layout/IconVerticalSolidList"/>
    <dgm:cxn modelId="{9339339E-E6D8-4BF3-90B6-C9B3DC833EE1}" type="presParOf" srcId="{047794FD-FCA4-4DEE-BFA2-108A29922DAE}" destId="{2175977F-9B12-462F-A9C3-73157929D253}" srcOrd="2" destOrd="0" presId="urn:microsoft.com/office/officeart/2018/2/layout/IconVerticalSolidList"/>
    <dgm:cxn modelId="{8BCE1D8B-68D0-432D-B864-DA31AD0C1E17}" type="presParOf" srcId="{047794FD-FCA4-4DEE-BFA2-108A29922DAE}" destId="{7016A287-D91A-4744-A778-32D500220C9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AD69123-11E2-400D-BA46-0EE59AF41F2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6E56C0F-A4E7-45CF-BA55-5E0BD200D9AD}">
      <dgm:prSet/>
      <dgm:spPr/>
      <dgm:t>
        <a:bodyPr/>
        <a:lstStyle/>
        <a:p>
          <a:r>
            <a:rPr lang="en-US"/>
            <a:t>Raw materials &amp; consumables</a:t>
          </a:r>
        </a:p>
      </dgm:t>
    </dgm:pt>
    <dgm:pt modelId="{440DFDDA-6C33-48C6-B32E-1561B05334D9}" type="parTrans" cxnId="{4EE0DB99-7DDC-4ED7-9494-9358D2C8FC9C}">
      <dgm:prSet/>
      <dgm:spPr/>
      <dgm:t>
        <a:bodyPr/>
        <a:lstStyle/>
        <a:p>
          <a:endParaRPr lang="en-US"/>
        </a:p>
      </dgm:t>
    </dgm:pt>
    <dgm:pt modelId="{50E499C2-A24E-43EF-8803-4DB434624E7B}" type="sibTrans" cxnId="{4EE0DB99-7DDC-4ED7-9494-9358D2C8FC9C}">
      <dgm:prSet/>
      <dgm:spPr/>
      <dgm:t>
        <a:bodyPr/>
        <a:lstStyle/>
        <a:p>
          <a:endParaRPr lang="en-US"/>
        </a:p>
      </dgm:t>
    </dgm:pt>
    <dgm:pt modelId="{ECC84808-5463-43AE-BC3B-747C9A090147}">
      <dgm:prSet/>
      <dgm:spPr/>
      <dgm:t>
        <a:bodyPr/>
        <a:lstStyle/>
        <a:p>
          <a:r>
            <a:rPr lang="en-US"/>
            <a:t>Work in progress (WIP)</a:t>
          </a:r>
        </a:p>
      </dgm:t>
    </dgm:pt>
    <dgm:pt modelId="{9386A1C0-5A59-4C92-BA3F-564CA1DE20A0}" type="parTrans" cxnId="{E0FA6184-7C71-4A32-B49C-F0F3CAEF4D06}">
      <dgm:prSet/>
      <dgm:spPr/>
      <dgm:t>
        <a:bodyPr/>
        <a:lstStyle/>
        <a:p>
          <a:endParaRPr lang="en-US"/>
        </a:p>
      </dgm:t>
    </dgm:pt>
    <dgm:pt modelId="{8CA6AF8A-C4EB-4B8A-BAA1-AFA975FB97E9}" type="sibTrans" cxnId="{E0FA6184-7C71-4A32-B49C-F0F3CAEF4D06}">
      <dgm:prSet/>
      <dgm:spPr/>
      <dgm:t>
        <a:bodyPr/>
        <a:lstStyle/>
        <a:p>
          <a:endParaRPr lang="en-US"/>
        </a:p>
      </dgm:t>
    </dgm:pt>
    <dgm:pt modelId="{CA7FE6A8-C4E9-43AA-8BAA-3ABB684F63BE}">
      <dgm:prSet/>
      <dgm:spPr/>
      <dgm:t>
        <a:bodyPr/>
        <a:lstStyle/>
        <a:p>
          <a:r>
            <a:rPr lang="en-US"/>
            <a:t>Finished goods</a:t>
          </a:r>
        </a:p>
      </dgm:t>
    </dgm:pt>
    <dgm:pt modelId="{24E3C62C-DCBE-43F1-9364-817C9AD10382}" type="parTrans" cxnId="{FD5BF341-2B66-43D4-9E2D-965DAA009316}">
      <dgm:prSet/>
      <dgm:spPr/>
      <dgm:t>
        <a:bodyPr/>
        <a:lstStyle/>
        <a:p>
          <a:endParaRPr lang="en-US"/>
        </a:p>
      </dgm:t>
    </dgm:pt>
    <dgm:pt modelId="{5AB93FB9-A3E2-4404-BE44-3AF13EF4F269}" type="sibTrans" cxnId="{FD5BF341-2B66-43D4-9E2D-965DAA009316}">
      <dgm:prSet/>
      <dgm:spPr/>
      <dgm:t>
        <a:bodyPr/>
        <a:lstStyle/>
        <a:p>
          <a:endParaRPr lang="en-US"/>
        </a:p>
      </dgm:t>
    </dgm:pt>
    <dgm:pt modelId="{7B469FE2-4FB4-41E1-A97D-32B59336F983}">
      <dgm:prSet/>
      <dgm:spPr/>
      <dgm:t>
        <a:bodyPr/>
        <a:lstStyle/>
        <a:p>
          <a:r>
            <a:rPr lang="en-US"/>
            <a:t>Example: Bakery – Flour (raw), Dough (WIP), Bread (finished)</a:t>
          </a:r>
        </a:p>
      </dgm:t>
    </dgm:pt>
    <dgm:pt modelId="{446C25BB-01DF-4D7E-ACAC-09B849D67BC0}" type="parTrans" cxnId="{BA3FA560-6CAD-4D3A-8520-625C3876A08D}">
      <dgm:prSet/>
      <dgm:spPr/>
      <dgm:t>
        <a:bodyPr/>
        <a:lstStyle/>
        <a:p>
          <a:endParaRPr lang="en-US"/>
        </a:p>
      </dgm:t>
    </dgm:pt>
    <dgm:pt modelId="{66080778-A6AD-460F-B551-0D62AAE4EDF8}" type="sibTrans" cxnId="{BA3FA560-6CAD-4D3A-8520-625C3876A08D}">
      <dgm:prSet/>
      <dgm:spPr/>
      <dgm:t>
        <a:bodyPr/>
        <a:lstStyle/>
        <a:p>
          <a:endParaRPr lang="en-US"/>
        </a:p>
      </dgm:t>
    </dgm:pt>
    <dgm:pt modelId="{8D861A6D-7DC7-44A3-A6E9-389E45CAD826}" type="pres">
      <dgm:prSet presAssocID="{1AD69123-11E2-400D-BA46-0EE59AF41F25}" presName="root" presStyleCnt="0">
        <dgm:presLayoutVars>
          <dgm:dir/>
          <dgm:resizeHandles val="exact"/>
        </dgm:presLayoutVars>
      </dgm:prSet>
      <dgm:spPr/>
    </dgm:pt>
    <dgm:pt modelId="{0EEB689D-5127-4436-8090-2D202A6ED123}" type="pres">
      <dgm:prSet presAssocID="{36E56C0F-A4E7-45CF-BA55-5E0BD200D9AD}" presName="compNode" presStyleCnt="0"/>
      <dgm:spPr/>
    </dgm:pt>
    <dgm:pt modelId="{9C5E906F-7062-4363-B8E8-767D91EA3CF3}" type="pres">
      <dgm:prSet presAssocID="{36E56C0F-A4E7-45CF-BA55-5E0BD200D9AD}" presName="bgRect" presStyleLbl="bgShp" presStyleIdx="0" presStyleCnt="4"/>
      <dgm:spPr/>
    </dgm:pt>
    <dgm:pt modelId="{DEAF6C0F-03C5-4FB2-B468-E29CDBB4253C}" type="pres">
      <dgm:prSet presAssocID="{36E56C0F-A4E7-45CF-BA55-5E0BD200D9A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ning Tools"/>
        </a:ext>
      </dgm:extLst>
    </dgm:pt>
    <dgm:pt modelId="{B118DB04-05E2-4E1B-AAB4-1FE54B2DB10C}" type="pres">
      <dgm:prSet presAssocID="{36E56C0F-A4E7-45CF-BA55-5E0BD200D9AD}" presName="spaceRect" presStyleCnt="0"/>
      <dgm:spPr/>
    </dgm:pt>
    <dgm:pt modelId="{FB7B61AD-CED8-4472-80B1-05433F965B59}" type="pres">
      <dgm:prSet presAssocID="{36E56C0F-A4E7-45CF-BA55-5E0BD200D9AD}" presName="parTx" presStyleLbl="revTx" presStyleIdx="0" presStyleCnt="4">
        <dgm:presLayoutVars>
          <dgm:chMax val="0"/>
          <dgm:chPref val="0"/>
        </dgm:presLayoutVars>
      </dgm:prSet>
      <dgm:spPr/>
    </dgm:pt>
    <dgm:pt modelId="{139808EA-53E4-4972-86EC-BCFC7292598B}" type="pres">
      <dgm:prSet presAssocID="{50E499C2-A24E-43EF-8803-4DB434624E7B}" presName="sibTrans" presStyleCnt="0"/>
      <dgm:spPr/>
    </dgm:pt>
    <dgm:pt modelId="{E744632D-8B1A-403B-923B-EA3F8FF15F6E}" type="pres">
      <dgm:prSet presAssocID="{ECC84808-5463-43AE-BC3B-747C9A090147}" presName="compNode" presStyleCnt="0"/>
      <dgm:spPr/>
    </dgm:pt>
    <dgm:pt modelId="{04028C68-54A7-4616-B461-B8A7D3711B4B}" type="pres">
      <dgm:prSet presAssocID="{ECC84808-5463-43AE-BC3B-747C9A090147}" presName="bgRect" presStyleLbl="bgShp" presStyleIdx="1" presStyleCnt="4"/>
      <dgm:spPr/>
    </dgm:pt>
    <dgm:pt modelId="{EF0E70FC-8B9B-412B-955F-7499F81E0EC2}" type="pres">
      <dgm:prSet presAssocID="{ECC84808-5463-43AE-BC3B-747C9A09014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46F7D82E-14A8-4AFC-AB12-17AE8DCB1027}" type="pres">
      <dgm:prSet presAssocID="{ECC84808-5463-43AE-BC3B-747C9A090147}" presName="spaceRect" presStyleCnt="0"/>
      <dgm:spPr/>
    </dgm:pt>
    <dgm:pt modelId="{2F60EF55-A67C-4F75-BDE6-468571421DDF}" type="pres">
      <dgm:prSet presAssocID="{ECC84808-5463-43AE-BC3B-747C9A090147}" presName="parTx" presStyleLbl="revTx" presStyleIdx="1" presStyleCnt="4">
        <dgm:presLayoutVars>
          <dgm:chMax val="0"/>
          <dgm:chPref val="0"/>
        </dgm:presLayoutVars>
      </dgm:prSet>
      <dgm:spPr/>
    </dgm:pt>
    <dgm:pt modelId="{770AF30E-619E-4A9D-AFC8-75A002228AA0}" type="pres">
      <dgm:prSet presAssocID="{8CA6AF8A-C4EB-4B8A-BAA1-AFA975FB97E9}" presName="sibTrans" presStyleCnt="0"/>
      <dgm:spPr/>
    </dgm:pt>
    <dgm:pt modelId="{06CAED66-AE43-4CC8-A003-49D39F475006}" type="pres">
      <dgm:prSet presAssocID="{CA7FE6A8-C4E9-43AA-8BAA-3ABB684F63BE}" presName="compNode" presStyleCnt="0"/>
      <dgm:spPr/>
    </dgm:pt>
    <dgm:pt modelId="{F74CF52C-676C-461F-B70D-DB273D7367FC}" type="pres">
      <dgm:prSet presAssocID="{CA7FE6A8-C4E9-43AA-8BAA-3ABB684F63BE}" presName="bgRect" presStyleLbl="bgShp" presStyleIdx="2" presStyleCnt="4"/>
      <dgm:spPr/>
    </dgm:pt>
    <dgm:pt modelId="{9F378E5F-C51A-413D-BCDC-910ACA20C0E8}" type="pres">
      <dgm:prSet presAssocID="{CA7FE6A8-C4E9-43AA-8BAA-3ABB684F63B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x trolley"/>
        </a:ext>
      </dgm:extLst>
    </dgm:pt>
    <dgm:pt modelId="{0C2FFB2D-5EBB-48B1-A307-C63D24D66BC9}" type="pres">
      <dgm:prSet presAssocID="{CA7FE6A8-C4E9-43AA-8BAA-3ABB684F63BE}" presName="spaceRect" presStyleCnt="0"/>
      <dgm:spPr/>
    </dgm:pt>
    <dgm:pt modelId="{5F58EC82-73F4-4258-97E2-40AEB7904122}" type="pres">
      <dgm:prSet presAssocID="{CA7FE6A8-C4E9-43AA-8BAA-3ABB684F63BE}" presName="parTx" presStyleLbl="revTx" presStyleIdx="2" presStyleCnt="4">
        <dgm:presLayoutVars>
          <dgm:chMax val="0"/>
          <dgm:chPref val="0"/>
        </dgm:presLayoutVars>
      </dgm:prSet>
      <dgm:spPr/>
    </dgm:pt>
    <dgm:pt modelId="{5CC69995-780B-43DE-B359-6B698030AF2B}" type="pres">
      <dgm:prSet presAssocID="{5AB93FB9-A3E2-4404-BE44-3AF13EF4F269}" presName="sibTrans" presStyleCnt="0"/>
      <dgm:spPr/>
    </dgm:pt>
    <dgm:pt modelId="{0ABA2072-10AF-4A65-A70C-685DCE24684F}" type="pres">
      <dgm:prSet presAssocID="{7B469FE2-4FB4-41E1-A97D-32B59336F983}" presName="compNode" presStyleCnt="0"/>
      <dgm:spPr/>
    </dgm:pt>
    <dgm:pt modelId="{C1D6A1C1-0415-44C5-B7A0-7D57FF5DEA2C}" type="pres">
      <dgm:prSet presAssocID="{7B469FE2-4FB4-41E1-A97D-32B59336F983}" presName="bgRect" presStyleLbl="bgShp" presStyleIdx="3" presStyleCnt="4"/>
      <dgm:spPr/>
    </dgm:pt>
    <dgm:pt modelId="{BD1A6F8D-10DC-4A12-B17C-6E19B6271FB5}" type="pres">
      <dgm:prSet presAssocID="{7B469FE2-4FB4-41E1-A97D-32B59336F98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f"/>
        </a:ext>
      </dgm:extLst>
    </dgm:pt>
    <dgm:pt modelId="{11161FF7-524A-43DA-B73C-E03ED5066B3A}" type="pres">
      <dgm:prSet presAssocID="{7B469FE2-4FB4-41E1-A97D-32B59336F983}" presName="spaceRect" presStyleCnt="0"/>
      <dgm:spPr/>
    </dgm:pt>
    <dgm:pt modelId="{FA23D708-0E9C-4226-AF8C-F544D12E9831}" type="pres">
      <dgm:prSet presAssocID="{7B469FE2-4FB4-41E1-A97D-32B59336F983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077A3D1C-0FF5-4AD6-A66C-D5F408C1490E}" type="presOf" srcId="{1AD69123-11E2-400D-BA46-0EE59AF41F25}" destId="{8D861A6D-7DC7-44A3-A6E9-389E45CAD826}" srcOrd="0" destOrd="0" presId="urn:microsoft.com/office/officeart/2018/2/layout/IconVerticalSolidList"/>
    <dgm:cxn modelId="{9CAF0F5F-CB99-4552-8802-EA1587A45803}" type="presOf" srcId="{CA7FE6A8-C4E9-43AA-8BAA-3ABB684F63BE}" destId="{5F58EC82-73F4-4258-97E2-40AEB7904122}" srcOrd="0" destOrd="0" presId="urn:microsoft.com/office/officeart/2018/2/layout/IconVerticalSolidList"/>
    <dgm:cxn modelId="{BA3FA560-6CAD-4D3A-8520-625C3876A08D}" srcId="{1AD69123-11E2-400D-BA46-0EE59AF41F25}" destId="{7B469FE2-4FB4-41E1-A97D-32B59336F983}" srcOrd="3" destOrd="0" parTransId="{446C25BB-01DF-4D7E-ACAC-09B849D67BC0}" sibTransId="{66080778-A6AD-460F-B551-0D62AAE4EDF8}"/>
    <dgm:cxn modelId="{FD5BF341-2B66-43D4-9E2D-965DAA009316}" srcId="{1AD69123-11E2-400D-BA46-0EE59AF41F25}" destId="{CA7FE6A8-C4E9-43AA-8BAA-3ABB684F63BE}" srcOrd="2" destOrd="0" parTransId="{24E3C62C-DCBE-43F1-9364-817C9AD10382}" sibTransId="{5AB93FB9-A3E2-4404-BE44-3AF13EF4F269}"/>
    <dgm:cxn modelId="{8E5B2383-4FB3-44D6-BA5F-8056FD574283}" type="presOf" srcId="{ECC84808-5463-43AE-BC3B-747C9A090147}" destId="{2F60EF55-A67C-4F75-BDE6-468571421DDF}" srcOrd="0" destOrd="0" presId="urn:microsoft.com/office/officeart/2018/2/layout/IconVerticalSolidList"/>
    <dgm:cxn modelId="{E0FA6184-7C71-4A32-B49C-F0F3CAEF4D06}" srcId="{1AD69123-11E2-400D-BA46-0EE59AF41F25}" destId="{ECC84808-5463-43AE-BC3B-747C9A090147}" srcOrd="1" destOrd="0" parTransId="{9386A1C0-5A59-4C92-BA3F-564CA1DE20A0}" sibTransId="{8CA6AF8A-C4EB-4B8A-BAA1-AFA975FB97E9}"/>
    <dgm:cxn modelId="{4EE0DB99-7DDC-4ED7-9494-9358D2C8FC9C}" srcId="{1AD69123-11E2-400D-BA46-0EE59AF41F25}" destId="{36E56C0F-A4E7-45CF-BA55-5E0BD200D9AD}" srcOrd="0" destOrd="0" parTransId="{440DFDDA-6C33-48C6-B32E-1561B05334D9}" sibTransId="{50E499C2-A24E-43EF-8803-4DB434624E7B}"/>
    <dgm:cxn modelId="{E2EDC7A4-8E36-41CE-9F40-55ECA50649B5}" type="presOf" srcId="{7B469FE2-4FB4-41E1-A97D-32B59336F983}" destId="{FA23D708-0E9C-4226-AF8C-F544D12E9831}" srcOrd="0" destOrd="0" presId="urn:microsoft.com/office/officeart/2018/2/layout/IconVerticalSolidList"/>
    <dgm:cxn modelId="{C4C8A7E4-9A73-45D7-BF54-E106A9C660DF}" type="presOf" srcId="{36E56C0F-A4E7-45CF-BA55-5E0BD200D9AD}" destId="{FB7B61AD-CED8-4472-80B1-05433F965B59}" srcOrd="0" destOrd="0" presId="urn:microsoft.com/office/officeart/2018/2/layout/IconVerticalSolidList"/>
    <dgm:cxn modelId="{29B20461-1889-4390-A959-335C37477F58}" type="presParOf" srcId="{8D861A6D-7DC7-44A3-A6E9-389E45CAD826}" destId="{0EEB689D-5127-4436-8090-2D202A6ED123}" srcOrd="0" destOrd="0" presId="urn:microsoft.com/office/officeart/2018/2/layout/IconVerticalSolidList"/>
    <dgm:cxn modelId="{772A7844-BEE0-4B1C-AD4E-30FADACD9BD0}" type="presParOf" srcId="{0EEB689D-5127-4436-8090-2D202A6ED123}" destId="{9C5E906F-7062-4363-B8E8-767D91EA3CF3}" srcOrd="0" destOrd="0" presId="urn:microsoft.com/office/officeart/2018/2/layout/IconVerticalSolidList"/>
    <dgm:cxn modelId="{3A5620FE-C5DA-4C21-92A0-F3866D49618E}" type="presParOf" srcId="{0EEB689D-5127-4436-8090-2D202A6ED123}" destId="{DEAF6C0F-03C5-4FB2-B468-E29CDBB4253C}" srcOrd="1" destOrd="0" presId="urn:microsoft.com/office/officeart/2018/2/layout/IconVerticalSolidList"/>
    <dgm:cxn modelId="{B433F441-E70D-49ED-8860-99546A06BCD1}" type="presParOf" srcId="{0EEB689D-5127-4436-8090-2D202A6ED123}" destId="{B118DB04-05E2-4E1B-AAB4-1FE54B2DB10C}" srcOrd="2" destOrd="0" presId="urn:microsoft.com/office/officeart/2018/2/layout/IconVerticalSolidList"/>
    <dgm:cxn modelId="{DDF7F459-FDC9-4910-8578-98DFA13D764E}" type="presParOf" srcId="{0EEB689D-5127-4436-8090-2D202A6ED123}" destId="{FB7B61AD-CED8-4472-80B1-05433F965B59}" srcOrd="3" destOrd="0" presId="urn:microsoft.com/office/officeart/2018/2/layout/IconVerticalSolidList"/>
    <dgm:cxn modelId="{79B44D41-56A2-42A7-8A73-4CC6248C8B1C}" type="presParOf" srcId="{8D861A6D-7DC7-44A3-A6E9-389E45CAD826}" destId="{139808EA-53E4-4972-86EC-BCFC7292598B}" srcOrd="1" destOrd="0" presId="urn:microsoft.com/office/officeart/2018/2/layout/IconVerticalSolidList"/>
    <dgm:cxn modelId="{E3989076-B9EF-47CE-8600-8CB650C1FD3C}" type="presParOf" srcId="{8D861A6D-7DC7-44A3-A6E9-389E45CAD826}" destId="{E744632D-8B1A-403B-923B-EA3F8FF15F6E}" srcOrd="2" destOrd="0" presId="urn:microsoft.com/office/officeart/2018/2/layout/IconVerticalSolidList"/>
    <dgm:cxn modelId="{137DC45F-FB37-4DA7-A991-8671117E19A9}" type="presParOf" srcId="{E744632D-8B1A-403B-923B-EA3F8FF15F6E}" destId="{04028C68-54A7-4616-B461-B8A7D3711B4B}" srcOrd="0" destOrd="0" presId="urn:microsoft.com/office/officeart/2018/2/layout/IconVerticalSolidList"/>
    <dgm:cxn modelId="{D7D2C012-D060-493E-B7BA-31BCDF942124}" type="presParOf" srcId="{E744632D-8B1A-403B-923B-EA3F8FF15F6E}" destId="{EF0E70FC-8B9B-412B-955F-7499F81E0EC2}" srcOrd="1" destOrd="0" presId="urn:microsoft.com/office/officeart/2018/2/layout/IconVerticalSolidList"/>
    <dgm:cxn modelId="{FA7961EE-5935-464C-BD26-7CB6B5DA5034}" type="presParOf" srcId="{E744632D-8B1A-403B-923B-EA3F8FF15F6E}" destId="{46F7D82E-14A8-4AFC-AB12-17AE8DCB1027}" srcOrd="2" destOrd="0" presId="urn:microsoft.com/office/officeart/2018/2/layout/IconVerticalSolidList"/>
    <dgm:cxn modelId="{7657A0AD-27C8-46C4-AAC9-64523386D399}" type="presParOf" srcId="{E744632D-8B1A-403B-923B-EA3F8FF15F6E}" destId="{2F60EF55-A67C-4F75-BDE6-468571421DDF}" srcOrd="3" destOrd="0" presId="urn:microsoft.com/office/officeart/2018/2/layout/IconVerticalSolidList"/>
    <dgm:cxn modelId="{F5DD5F5C-FA60-47F4-B6CC-5C3CE5916C32}" type="presParOf" srcId="{8D861A6D-7DC7-44A3-A6E9-389E45CAD826}" destId="{770AF30E-619E-4A9D-AFC8-75A002228AA0}" srcOrd="3" destOrd="0" presId="urn:microsoft.com/office/officeart/2018/2/layout/IconVerticalSolidList"/>
    <dgm:cxn modelId="{6DDCE484-F5B5-49E7-B2C8-01F82D289C73}" type="presParOf" srcId="{8D861A6D-7DC7-44A3-A6E9-389E45CAD826}" destId="{06CAED66-AE43-4CC8-A003-49D39F475006}" srcOrd="4" destOrd="0" presId="urn:microsoft.com/office/officeart/2018/2/layout/IconVerticalSolidList"/>
    <dgm:cxn modelId="{81630C1B-AAAB-4F59-A197-1C20ECD57E58}" type="presParOf" srcId="{06CAED66-AE43-4CC8-A003-49D39F475006}" destId="{F74CF52C-676C-461F-B70D-DB273D7367FC}" srcOrd="0" destOrd="0" presId="urn:microsoft.com/office/officeart/2018/2/layout/IconVerticalSolidList"/>
    <dgm:cxn modelId="{6DCB36E0-EAB9-420C-9E16-E049E27C3A4F}" type="presParOf" srcId="{06CAED66-AE43-4CC8-A003-49D39F475006}" destId="{9F378E5F-C51A-413D-BCDC-910ACA20C0E8}" srcOrd="1" destOrd="0" presId="urn:microsoft.com/office/officeart/2018/2/layout/IconVerticalSolidList"/>
    <dgm:cxn modelId="{A0C9E291-4AA4-4F68-9159-FCE821C3765A}" type="presParOf" srcId="{06CAED66-AE43-4CC8-A003-49D39F475006}" destId="{0C2FFB2D-5EBB-48B1-A307-C63D24D66BC9}" srcOrd="2" destOrd="0" presId="urn:microsoft.com/office/officeart/2018/2/layout/IconVerticalSolidList"/>
    <dgm:cxn modelId="{AB707F24-2759-48C9-94F5-67B2229BD204}" type="presParOf" srcId="{06CAED66-AE43-4CC8-A003-49D39F475006}" destId="{5F58EC82-73F4-4258-97E2-40AEB7904122}" srcOrd="3" destOrd="0" presId="urn:microsoft.com/office/officeart/2018/2/layout/IconVerticalSolidList"/>
    <dgm:cxn modelId="{43DED8F5-86A6-4B43-B6E5-96A2EF8FB7BC}" type="presParOf" srcId="{8D861A6D-7DC7-44A3-A6E9-389E45CAD826}" destId="{5CC69995-780B-43DE-B359-6B698030AF2B}" srcOrd="5" destOrd="0" presId="urn:microsoft.com/office/officeart/2018/2/layout/IconVerticalSolidList"/>
    <dgm:cxn modelId="{03E901CD-CF70-4DA4-BF66-4FF9EB4A7F45}" type="presParOf" srcId="{8D861A6D-7DC7-44A3-A6E9-389E45CAD826}" destId="{0ABA2072-10AF-4A65-A70C-685DCE24684F}" srcOrd="6" destOrd="0" presId="urn:microsoft.com/office/officeart/2018/2/layout/IconVerticalSolidList"/>
    <dgm:cxn modelId="{1E67AD6A-A8F6-499B-9536-3164395095F4}" type="presParOf" srcId="{0ABA2072-10AF-4A65-A70C-685DCE24684F}" destId="{C1D6A1C1-0415-44C5-B7A0-7D57FF5DEA2C}" srcOrd="0" destOrd="0" presId="urn:microsoft.com/office/officeart/2018/2/layout/IconVerticalSolidList"/>
    <dgm:cxn modelId="{7B5A7993-688F-4E91-80F3-6A73DF642E05}" type="presParOf" srcId="{0ABA2072-10AF-4A65-A70C-685DCE24684F}" destId="{BD1A6F8D-10DC-4A12-B17C-6E19B6271FB5}" srcOrd="1" destOrd="0" presId="urn:microsoft.com/office/officeart/2018/2/layout/IconVerticalSolidList"/>
    <dgm:cxn modelId="{2A36646A-D166-4685-89B8-136F5AACF7DA}" type="presParOf" srcId="{0ABA2072-10AF-4A65-A70C-685DCE24684F}" destId="{11161FF7-524A-43DA-B73C-E03ED5066B3A}" srcOrd="2" destOrd="0" presId="urn:microsoft.com/office/officeart/2018/2/layout/IconVerticalSolidList"/>
    <dgm:cxn modelId="{03508FA9-C885-4D9E-A63C-4388DE819B4B}" type="presParOf" srcId="{0ABA2072-10AF-4A65-A70C-685DCE24684F}" destId="{FA23D708-0E9C-4226-AF8C-F544D12E983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88A54A0-E6BB-4CEC-A927-3A4ED03906A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AA802F8-7943-4293-A03F-467EB5C004E7}">
      <dgm:prSet/>
      <dgm:spPr/>
      <dgm:t>
        <a:bodyPr/>
        <a:lstStyle/>
        <a:p>
          <a:r>
            <a:rPr lang="en-US"/>
            <a:t>Selling price creates profit before sale</a:t>
          </a:r>
        </a:p>
      </dgm:t>
    </dgm:pt>
    <dgm:pt modelId="{A427DA72-4394-4CA2-B6C8-CB699C0C7366}" type="parTrans" cxnId="{05380065-4136-4324-B39A-A1F9C87FD419}">
      <dgm:prSet/>
      <dgm:spPr/>
      <dgm:t>
        <a:bodyPr/>
        <a:lstStyle/>
        <a:p>
          <a:endParaRPr lang="en-US"/>
        </a:p>
      </dgm:t>
    </dgm:pt>
    <dgm:pt modelId="{6E6E05B5-82A1-44A7-8F00-67B4CE8B4E59}" type="sibTrans" cxnId="{05380065-4136-4324-B39A-A1F9C87FD419}">
      <dgm:prSet/>
      <dgm:spPr/>
      <dgm:t>
        <a:bodyPr/>
        <a:lstStyle/>
        <a:p>
          <a:endParaRPr lang="en-US"/>
        </a:p>
      </dgm:t>
    </dgm:pt>
    <dgm:pt modelId="{08DB9091-E537-49E6-8673-C981F227BB18}">
      <dgm:prSet/>
      <dgm:spPr/>
      <dgm:t>
        <a:bodyPr/>
        <a:lstStyle/>
        <a:p>
          <a:r>
            <a:rPr lang="en-US"/>
            <a:t>Prudence: recognise profits only once realised</a:t>
          </a:r>
        </a:p>
      </dgm:t>
    </dgm:pt>
    <dgm:pt modelId="{35DD1BCA-7680-4685-86C8-AB26E29C9189}" type="parTrans" cxnId="{17C82AEE-F6D3-467C-A6A5-4C5832C5A131}">
      <dgm:prSet/>
      <dgm:spPr/>
      <dgm:t>
        <a:bodyPr/>
        <a:lstStyle/>
        <a:p>
          <a:endParaRPr lang="en-US"/>
        </a:p>
      </dgm:t>
    </dgm:pt>
    <dgm:pt modelId="{EB1622DD-8C6C-4923-BD37-C317A7515A64}" type="sibTrans" cxnId="{17C82AEE-F6D3-467C-A6A5-4C5832C5A131}">
      <dgm:prSet/>
      <dgm:spPr/>
      <dgm:t>
        <a:bodyPr/>
        <a:lstStyle/>
        <a:p>
          <a:endParaRPr lang="en-US"/>
        </a:p>
      </dgm:t>
    </dgm:pt>
    <dgm:pt modelId="{52CF417C-1348-42FC-A118-E4FDF8996244}">
      <dgm:prSet/>
      <dgm:spPr/>
      <dgm:t>
        <a:bodyPr/>
        <a:lstStyle/>
        <a:p>
          <a:r>
            <a:rPr lang="en-US" dirty="0"/>
            <a:t>Stocks valued at lower of cost and NRV</a:t>
          </a:r>
        </a:p>
      </dgm:t>
    </dgm:pt>
    <dgm:pt modelId="{AA0D8B58-FB74-4CEB-8B5E-FEF8612AE6D4}" type="parTrans" cxnId="{4E137759-6D1C-47FD-827A-94A548FE9408}">
      <dgm:prSet/>
      <dgm:spPr/>
      <dgm:t>
        <a:bodyPr/>
        <a:lstStyle/>
        <a:p>
          <a:endParaRPr lang="en-US"/>
        </a:p>
      </dgm:t>
    </dgm:pt>
    <dgm:pt modelId="{C770AA98-332F-4B64-9583-952D956CBAB0}" type="sibTrans" cxnId="{4E137759-6D1C-47FD-827A-94A548FE9408}">
      <dgm:prSet/>
      <dgm:spPr/>
      <dgm:t>
        <a:bodyPr/>
        <a:lstStyle/>
        <a:p>
          <a:endParaRPr lang="en-US"/>
        </a:p>
      </dgm:t>
    </dgm:pt>
    <dgm:pt modelId="{AE7757FC-719F-4605-B76D-5C7120E17917}" type="pres">
      <dgm:prSet presAssocID="{288A54A0-E6BB-4CEC-A927-3A4ED03906AF}" presName="root" presStyleCnt="0">
        <dgm:presLayoutVars>
          <dgm:dir/>
          <dgm:resizeHandles val="exact"/>
        </dgm:presLayoutVars>
      </dgm:prSet>
      <dgm:spPr/>
    </dgm:pt>
    <dgm:pt modelId="{B104603D-EACF-4491-BACB-D94188540E95}" type="pres">
      <dgm:prSet presAssocID="{5AA802F8-7943-4293-A03F-467EB5C004E7}" presName="compNode" presStyleCnt="0"/>
      <dgm:spPr/>
    </dgm:pt>
    <dgm:pt modelId="{A86ADF7B-98A9-4F1F-836B-23BB884C5357}" type="pres">
      <dgm:prSet presAssocID="{5AA802F8-7943-4293-A03F-467EB5C004E7}" presName="bgRect" presStyleLbl="bgShp" presStyleIdx="0" presStyleCnt="3"/>
      <dgm:spPr/>
    </dgm:pt>
    <dgm:pt modelId="{DC076280-20B9-4B2C-BC9A-2FABF7A2C685}" type="pres">
      <dgm:prSet presAssocID="{5AA802F8-7943-4293-A03F-467EB5C004E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C5255B75-6467-4972-A9BB-161C8B1D869A}" type="pres">
      <dgm:prSet presAssocID="{5AA802F8-7943-4293-A03F-467EB5C004E7}" presName="spaceRect" presStyleCnt="0"/>
      <dgm:spPr/>
    </dgm:pt>
    <dgm:pt modelId="{2E9BD4CF-BECA-4E70-B368-7AED53FF078D}" type="pres">
      <dgm:prSet presAssocID="{5AA802F8-7943-4293-A03F-467EB5C004E7}" presName="parTx" presStyleLbl="revTx" presStyleIdx="0" presStyleCnt="3">
        <dgm:presLayoutVars>
          <dgm:chMax val="0"/>
          <dgm:chPref val="0"/>
        </dgm:presLayoutVars>
      </dgm:prSet>
      <dgm:spPr/>
    </dgm:pt>
    <dgm:pt modelId="{FBF3AE6A-3186-4FD9-AA2F-B576F7C12060}" type="pres">
      <dgm:prSet presAssocID="{6E6E05B5-82A1-44A7-8F00-67B4CE8B4E59}" presName="sibTrans" presStyleCnt="0"/>
      <dgm:spPr/>
    </dgm:pt>
    <dgm:pt modelId="{DDB87D91-AE5D-4274-8FF3-24CEE989524C}" type="pres">
      <dgm:prSet presAssocID="{08DB9091-E537-49E6-8673-C981F227BB18}" presName="compNode" presStyleCnt="0"/>
      <dgm:spPr/>
    </dgm:pt>
    <dgm:pt modelId="{C32B2292-4994-4EEF-8DB2-7DF3931A6889}" type="pres">
      <dgm:prSet presAssocID="{08DB9091-E537-49E6-8673-C981F227BB18}" presName="bgRect" presStyleLbl="bgShp" presStyleIdx="1" presStyleCnt="3"/>
      <dgm:spPr/>
    </dgm:pt>
    <dgm:pt modelId="{9EF7D2D1-9AA0-4B1C-9699-FF864F52B991}" type="pres">
      <dgm:prSet presAssocID="{08DB9091-E537-49E6-8673-C981F227BB1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FBFDB783-00EA-4B64-A3A6-EC7D338422E5}" type="pres">
      <dgm:prSet presAssocID="{08DB9091-E537-49E6-8673-C981F227BB18}" presName="spaceRect" presStyleCnt="0"/>
      <dgm:spPr/>
    </dgm:pt>
    <dgm:pt modelId="{64A321B5-C3E0-4ADC-96DF-7A2EE61B1215}" type="pres">
      <dgm:prSet presAssocID="{08DB9091-E537-49E6-8673-C981F227BB18}" presName="parTx" presStyleLbl="revTx" presStyleIdx="1" presStyleCnt="3">
        <dgm:presLayoutVars>
          <dgm:chMax val="0"/>
          <dgm:chPref val="0"/>
        </dgm:presLayoutVars>
      </dgm:prSet>
      <dgm:spPr/>
    </dgm:pt>
    <dgm:pt modelId="{26932DE7-6E3B-436C-9F4A-0C9FBF81820F}" type="pres">
      <dgm:prSet presAssocID="{EB1622DD-8C6C-4923-BD37-C317A7515A64}" presName="sibTrans" presStyleCnt="0"/>
      <dgm:spPr/>
    </dgm:pt>
    <dgm:pt modelId="{397D77C2-F38D-4BA6-9D26-46838D188DAD}" type="pres">
      <dgm:prSet presAssocID="{52CF417C-1348-42FC-A118-E4FDF8996244}" presName="compNode" presStyleCnt="0"/>
      <dgm:spPr/>
    </dgm:pt>
    <dgm:pt modelId="{80636F9C-E6F8-4C10-9144-2063EA70E15D}" type="pres">
      <dgm:prSet presAssocID="{52CF417C-1348-42FC-A118-E4FDF8996244}" presName="bgRect" presStyleLbl="bgShp" presStyleIdx="2" presStyleCnt="3" custLinFactNeighborX="4774" custLinFactNeighborY="2277"/>
      <dgm:spPr/>
    </dgm:pt>
    <dgm:pt modelId="{5A6866F5-A919-4209-BDA7-EEEBD4DEC78A}" type="pres">
      <dgm:prSet presAssocID="{52CF417C-1348-42FC-A118-E4FDF899624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12B768E8-7A4C-4EBC-8E32-4ED502A9E93E}" type="pres">
      <dgm:prSet presAssocID="{52CF417C-1348-42FC-A118-E4FDF8996244}" presName="spaceRect" presStyleCnt="0"/>
      <dgm:spPr/>
    </dgm:pt>
    <dgm:pt modelId="{419F5A02-E645-4F03-9257-0EA43C5584E1}" type="pres">
      <dgm:prSet presAssocID="{52CF417C-1348-42FC-A118-E4FDF899624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B949B01-4C50-46D3-AE70-D7D5D102629C}" type="presOf" srcId="{08DB9091-E537-49E6-8673-C981F227BB18}" destId="{64A321B5-C3E0-4ADC-96DF-7A2EE61B1215}" srcOrd="0" destOrd="0" presId="urn:microsoft.com/office/officeart/2018/2/layout/IconVerticalSolidList"/>
    <dgm:cxn modelId="{05380065-4136-4324-B39A-A1F9C87FD419}" srcId="{288A54A0-E6BB-4CEC-A927-3A4ED03906AF}" destId="{5AA802F8-7943-4293-A03F-467EB5C004E7}" srcOrd="0" destOrd="0" parTransId="{A427DA72-4394-4CA2-B6C8-CB699C0C7366}" sibTransId="{6E6E05B5-82A1-44A7-8F00-67B4CE8B4E59}"/>
    <dgm:cxn modelId="{111FD16F-413D-4D7E-BE76-BF2771DA5492}" type="presOf" srcId="{288A54A0-E6BB-4CEC-A927-3A4ED03906AF}" destId="{AE7757FC-719F-4605-B76D-5C7120E17917}" srcOrd="0" destOrd="0" presId="urn:microsoft.com/office/officeart/2018/2/layout/IconVerticalSolidList"/>
    <dgm:cxn modelId="{8715F974-9A69-4459-8831-C0022CFAF837}" type="presOf" srcId="{52CF417C-1348-42FC-A118-E4FDF8996244}" destId="{419F5A02-E645-4F03-9257-0EA43C5584E1}" srcOrd="0" destOrd="0" presId="urn:microsoft.com/office/officeart/2018/2/layout/IconVerticalSolidList"/>
    <dgm:cxn modelId="{4E137759-6D1C-47FD-827A-94A548FE9408}" srcId="{288A54A0-E6BB-4CEC-A927-3A4ED03906AF}" destId="{52CF417C-1348-42FC-A118-E4FDF8996244}" srcOrd="2" destOrd="0" parTransId="{AA0D8B58-FB74-4CEB-8B5E-FEF8612AE6D4}" sibTransId="{C770AA98-332F-4B64-9583-952D956CBAB0}"/>
    <dgm:cxn modelId="{3A7474B9-BDD1-4714-842C-CE0FCD3F83A7}" type="presOf" srcId="{5AA802F8-7943-4293-A03F-467EB5C004E7}" destId="{2E9BD4CF-BECA-4E70-B368-7AED53FF078D}" srcOrd="0" destOrd="0" presId="urn:microsoft.com/office/officeart/2018/2/layout/IconVerticalSolidList"/>
    <dgm:cxn modelId="{17C82AEE-F6D3-467C-A6A5-4C5832C5A131}" srcId="{288A54A0-E6BB-4CEC-A927-3A4ED03906AF}" destId="{08DB9091-E537-49E6-8673-C981F227BB18}" srcOrd="1" destOrd="0" parTransId="{35DD1BCA-7680-4685-86C8-AB26E29C9189}" sibTransId="{EB1622DD-8C6C-4923-BD37-C317A7515A64}"/>
    <dgm:cxn modelId="{A1B06962-161A-4EB8-9C71-89BD19A7192A}" type="presParOf" srcId="{AE7757FC-719F-4605-B76D-5C7120E17917}" destId="{B104603D-EACF-4491-BACB-D94188540E95}" srcOrd="0" destOrd="0" presId="urn:microsoft.com/office/officeart/2018/2/layout/IconVerticalSolidList"/>
    <dgm:cxn modelId="{099548E9-4F77-4B3B-B57F-FF575A9AA255}" type="presParOf" srcId="{B104603D-EACF-4491-BACB-D94188540E95}" destId="{A86ADF7B-98A9-4F1F-836B-23BB884C5357}" srcOrd="0" destOrd="0" presId="urn:microsoft.com/office/officeart/2018/2/layout/IconVerticalSolidList"/>
    <dgm:cxn modelId="{C4716C66-246A-4705-BD56-3CEEC8224331}" type="presParOf" srcId="{B104603D-EACF-4491-BACB-D94188540E95}" destId="{DC076280-20B9-4B2C-BC9A-2FABF7A2C685}" srcOrd="1" destOrd="0" presId="urn:microsoft.com/office/officeart/2018/2/layout/IconVerticalSolidList"/>
    <dgm:cxn modelId="{5AA11F8F-7761-4FE2-BAEF-C3D75FCBD4D6}" type="presParOf" srcId="{B104603D-EACF-4491-BACB-D94188540E95}" destId="{C5255B75-6467-4972-A9BB-161C8B1D869A}" srcOrd="2" destOrd="0" presId="urn:microsoft.com/office/officeart/2018/2/layout/IconVerticalSolidList"/>
    <dgm:cxn modelId="{43216DC4-BEC3-4E07-BB46-74E467430A47}" type="presParOf" srcId="{B104603D-EACF-4491-BACB-D94188540E95}" destId="{2E9BD4CF-BECA-4E70-B368-7AED53FF078D}" srcOrd="3" destOrd="0" presId="urn:microsoft.com/office/officeart/2018/2/layout/IconVerticalSolidList"/>
    <dgm:cxn modelId="{B12FD7D1-5AB5-482E-9F5A-7E2EA38F8337}" type="presParOf" srcId="{AE7757FC-719F-4605-B76D-5C7120E17917}" destId="{FBF3AE6A-3186-4FD9-AA2F-B576F7C12060}" srcOrd="1" destOrd="0" presId="urn:microsoft.com/office/officeart/2018/2/layout/IconVerticalSolidList"/>
    <dgm:cxn modelId="{91E7D90E-83AC-4232-B5C0-DF8CD7645930}" type="presParOf" srcId="{AE7757FC-719F-4605-B76D-5C7120E17917}" destId="{DDB87D91-AE5D-4274-8FF3-24CEE989524C}" srcOrd="2" destOrd="0" presId="urn:microsoft.com/office/officeart/2018/2/layout/IconVerticalSolidList"/>
    <dgm:cxn modelId="{2CBF7563-4B46-4127-A435-757F8CE885AA}" type="presParOf" srcId="{DDB87D91-AE5D-4274-8FF3-24CEE989524C}" destId="{C32B2292-4994-4EEF-8DB2-7DF3931A6889}" srcOrd="0" destOrd="0" presId="urn:microsoft.com/office/officeart/2018/2/layout/IconVerticalSolidList"/>
    <dgm:cxn modelId="{2D5F01D2-A35D-4B05-BC07-4A1464D18F24}" type="presParOf" srcId="{DDB87D91-AE5D-4274-8FF3-24CEE989524C}" destId="{9EF7D2D1-9AA0-4B1C-9699-FF864F52B991}" srcOrd="1" destOrd="0" presId="urn:microsoft.com/office/officeart/2018/2/layout/IconVerticalSolidList"/>
    <dgm:cxn modelId="{95D46303-19C8-46E2-ADB1-267BF04DAFF6}" type="presParOf" srcId="{DDB87D91-AE5D-4274-8FF3-24CEE989524C}" destId="{FBFDB783-00EA-4B64-A3A6-EC7D338422E5}" srcOrd="2" destOrd="0" presId="urn:microsoft.com/office/officeart/2018/2/layout/IconVerticalSolidList"/>
    <dgm:cxn modelId="{3CDB932F-3262-42D9-999B-490FD6023588}" type="presParOf" srcId="{DDB87D91-AE5D-4274-8FF3-24CEE989524C}" destId="{64A321B5-C3E0-4ADC-96DF-7A2EE61B1215}" srcOrd="3" destOrd="0" presId="urn:microsoft.com/office/officeart/2018/2/layout/IconVerticalSolidList"/>
    <dgm:cxn modelId="{489FCEB1-4A81-43C0-9046-2454AB0E7D9F}" type="presParOf" srcId="{AE7757FC-719F-4605-B76D-5C7120E17917}" destId="{26932DE7-6E3B-436C-9F4A-0C9FBF81820F}" srcOrd="3" destOrd="0" presId="urn:microsoft.com/office/officeart/2018/2/layout/IconVerticalSolidList"/>
    <dgm:cxn modelId="{BAAB243D-EE2D-4724-85F2-5554DAC253B6}" type="presParOf" srcId="{AE7757FC-719F-4605-B76D-5C7120E17917}" destId="{397D77C2-F38D-4BA6-9D26-46838D188DAD}" srcOrd="4" destOrd="0" presId="urn:microsoft.com/office/officeart/2018/2/layout/IconVerticalSolidList"/>
    <dgm:cxn modelId="{EAFFB6C5-41DA-4250-9B14-C330112CA470}" type="presParOf" srcId="{397D77C2-F38D-4BA6-9D26-46838D188DAD}" destId="{80636F9C-E6F8-4C10-9144-2063EA70E15D}" srcOrd="0" destOrd="0" presId="urn:microsoft.com/office/officeart/2018/2/layout/IconVerticalSolidList"/>
    <dgm:cxn modelId="{154ACCAD-F319-411B-8905-A21F61230D69}" type="presParOf" srcId="{397D77C2-F38D-4BA6-9D26-46838D188DAD}" destId="{5A6866F5-A919-4209-BDA7-EEEBD4DEC78A}" srcOrd="1" destOrd="0" presId="urn:microsoft.com/office/officeart/2018/2/layout/IconVerticalSolidList"/>
    <dgm:cxn modelId="{B909B995-27E2-452D-980C-18E42065856C}" type="presParOf" srcId="{397D77C2-F38D-4BA6-9D26-46838D188DAD}" destId="{12B768E8-7A4C-4EBC-8E32-4ED502A9E93E}" srcOrd="2" destOrd="0" presId="urn:microsoft.com/office/officeart/2018/2/layout/IconVerticalSolidList"/>
    <dgm:cxn modelId="{2371D44F-AE5A-4737-B0D9-66FE5EEEEAFA}" type="presParOf" srcId="{397D77C2-F38D-4BA6-9D26-46838D188DAD}" destId="{419F5A02-E645-4F03-9257-0EA43C5584E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521C851-B8E0-460B-B45A-268049375E1C}" type="doc">
      <dgm:prSet loTypeId="urn:microsoft.com/office/officeart/2008/layout/LinedList" loCatId="list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7E3E85F-DE69-43C7-9175-9820D0B5956F}">
      <dgm:prSet/>
      <dgm:spPr/>
      <dgm:t>
        <a:bodyPr/>
        <a:lstStyle/>
        <a:p>
          <a:r>
            <a:rPr lang="en-US"/>
            <a:t>1. Purchase costs: price, duties, transport, handling (less discounts, subsidies)</a:t>
          </a:r>
        </a:p>
      </dgm:t>
    </dgm:pt>
    <dgm:pt modelId="{3F155B1D-7655-4284-9CF3-C143FF1EA27C}" type="parTrans" cxnId="{70E300C9-717B-4855-871E-0E54D882DBBF}">
      <dgm:prSet/>
      <dgm:spPr/>
      <dgm:t>
        <a:bodyPr/>
        <a:lstStyle/>
        <a:p>
          <a:endParaRPr lang="en-US"/>
        </a:p>
      </dgm:t>
    </dgm:pt>
    <dgm:pt modelId="{F289B1D4-0335-4E7D-B6E0-357441481A7C}" type="sibTrans" cxnId="{70E300C9-717B-4855-871E-0E54D882DBBF}">
      <dgm:prSet/>
      <dgm:spPr/>
      <dgm:t>
        <a:bodyPr/>
        <a:lstStyle/>
        <a:p>
          <a:endParaRPr lang="en-US"/>
        </a:p>
      </dgm:t>
    </dgm:pt>
    <dgm:pt modelId="{9DB48342-2CB3-48BD-8F1C-2A69DFB2F6F9}">
      <dgm:prSet/>
      <dgm:spPr/>
      <dgm:t>
        <a:bodyPr/>
        <a:lstStyle/>
        <a:p>
          <a:r>
            <a:rPr lang="en-US"/>
            <a:t>2. Conversion costs: direct labour, overheads</a:t>
          </a:r>
        </a:p>
      </dgm:t>
    </dgm:pt>
    <dgm:pt modelId="{722AA2FC-5663-40C0-A5A7-9E137F638A88}" type="parTrans" cxnId="{490A121D-8AC5-48B5-AB84-E172BC146C2A}">
      <dgm:prSet/>
      <dgm:spPr/>
      <dgm:t>
        <a:bodyPr/>
        <a:lstStyle/>
        <a:p>
          <a:endParaRPr lang="en-US"/>
        </a:p>
      </dgm:t>
    </dgm:pt>
    <dgm:pt modelId="{86297929-A3A6-40A5-B9C0-60D4F4A59B73}" type="sibTrans" cxnId="{490A121D-8AC5-48B5-AB84-E172BC146C2A}">
      <dgm:prSet/>
      <dgm:spPr/>
      <dgm:t>
        <a:bodyPr/>
        <a:lstStyle/>
        <a:p>
          <a:endParaRPr lang="en-US"/>
        </a:p>
      </dgm:t>
    </dgm:pt>
    <dgm:pt modelId="{13BAFE77-2604-4B65-AB8C-0225EB97BADE}" type="pres">
      <dgm:prSet presAssocID="{2521C851-B8E0-460B-B45A-268049375E1C}" presName="vert0" presStyleCnt="0">
        <dgm:presLayoutVars>
          <dgm:dir/>
          <dgm:animOne val="branch"/>
          <dgm:animLvl val="lvl"/>
        </dgm:presLayoutVars>
      </dgm:prSet>
      <dgm:spPr/>
    </dgm:pt>
    <dgm:pt modelId="{7AA51C85-A568-4FE6-A240-FB94E38B0FCA}" type="pres">
      <dgm:prSet presAssocID="{C7E3E85F-DE69-43C7-9175-9820D0B5956F}" presName="thickLine" presStyleLbl="alignNode1" presStyleIdx="0" presStyleCnt="2"/>
      <dgm:spPr/>
    </dgm:pt>
    <dgm:pt modelId="{E8CC7076-26E4-4C48-B41D-1C8F18B00D5C}" type="pres">
      <dgm:prSet presAssocID="{C7E3E85F-DE69-43C7-9175-9820D0B5956F}" presName="horz1" presStyleCnt="0"/>
      <dgm:spPr/>
    </dgm:pt>
    <dgm:pt modelId="{DF1949A5-ED7F-42DA-8A64-649E4EFC8509}" type="pres">
      <dgm:prSet presAssocID="{C7E3E85F-DE69-43C7-9175-9820D0B5956F}" presName="tx1" presStyleLbl="revTx" presStyleIdx="0" presStyleCnt="2"/>
      <dgm:spPr/>
    </dgm:pt>
    <dgm:pt modelId="{BA0DAE95-E5FC-417E-8A7B-204F630A13CB}" type="pres">
      <dgm:prSet presAssocID="{C7E3E85F-DE69-43C7-9175-9820D0B5956F}" presName="vert1" presStyleCnt="0"/>
      <dgm:spPr/>
    </dgm:pt>
    <dgm:pt modelId="{C63AF347-EA5D-47B4-BD58-7F2871AA89DE}" type="pres">
      <dgm:prSet presAssocID="{9DB48342-2CB3-48BD-8F1C-2A69DFB2F6F9}" presName="thickLine" presStyleLbl="alignNode1" presStyleIdx="1" presStyleCnt="2"/>
      <dgm:spPr/>
    </dgm:pt>
    <dgm:pt modelId="{99415DBE-1472-419B-A4E3-63C144ACA51D}" type="pres">
      <dgm:prSet presAssocID="{9DB48342-2CB3-48BD-8F1C-2A69DFB2F6F9}" presName="horz1" presStyleCnt="0"/>
      <dgm:spPr/>
    </dgm:pt>
    <dgm:pt modelId="{C35DF58E-EEF6-41F7-8B59-185CBFB68942}" type="pres">
      <dgm:prSet presAssocID="{9DB48342-2CB3-48BD-8F1C-2A69DFB2F6F9}" presName="tx1" presStyleLbl="revTx" presStyleIdx="1" presStyleCnt="2"/>
      <dgm:spPr/>
    </dgm:pt>
    <dgm:pt modelId="{252ECC95-EDDD-4A20-8E35-40B0ACB542A1}" type="pres">
      <dgm:prSet presAssocID="{9DB48342-2CB3-48BD-8F1C-2A69DFB2F6F9}" presName="vert1" presStyleCnt="0"/>
      <dgm:spPr/>
    </dgm:pt>
  </dgm:ptLst>
  <dgm:cxnLst>
    <dgm:cxn modelId="{490A121D-8AC5-48B5-AB84-E172BC146C2A}" srcId="{2521C851-B8E0-460B-B45A-268049375E1C}" destId="{9DB48342-2CB3-48BD-8F1C-2A69DFB2F6F9}" srcOrd="1" destOrd="0" parTransId="{722AA2FC-5663-40C0-A5A7-9E137F638A88}" sibTransId="{86297929-A3A6-40A5-B9C0-60D4F4A59B73}"/>
    <dgm:cxn modelId="{96E99271-F7E6-4FC1-803B-B4DFFCB264B1}" type="presOf" srcId="{9DB48342-2CB3-48BD-8F1C-2A69DFB2F6F9}" destId="{C35DF58E-EEF6-41F7-8B59-185CBFB68942}" srcOrd="0" destOrd="0" presId="urn:microsoft.com/office/officeart/2008/layout/LinedList"/>
    <dgm:cxn modelId="{ECC98758-104C-4396-9431-2B2CE0313CE0}" type="presOf" srcId="{C7E3E85F-DE69-43C7-9175-9820D0B5956F}" destId="{DF1949A5-ED7F-42DA-8A64-649E4EFC8509}" srcOrd="0" destOrd="0" presId="urn:microsoft.com/office/officeart/2008/layout/LinedList"/>
    <dgm:cxn modelId="{70E300C9-717B-4855-871E-0E54D882DBBF}" srcId="{2521C851-B8E0-460B-B45A-268049375E1C}" destId="{C7E3E85F-DE69-43C7-9175-9820D0B5956F}" srcOrd="0" destOrd="0" parTransId="{3F155B1D-7655-4284-9CF3-C143FF1EA27C}" sibTransId="{F289B1D4-0335-4E7D-B6E0-357441481A7C}"/>
    <dgm:cxn modelId="{6DFB78D4-5626-48BD-B060-9D3755F3CA11}" type="presOf" srcId="{2521C851-B8E0-460B-B45A-268049375E1C}" destId="{13BAFE77-2604-4B65-AB8C-0225EB97BADE}" srcOrd="0" destOrd="0" presId="urn:microsoft.com/office/officeart/2008/layout/LinedList"/>
    <dgm:cxn modelId="{34C82ED9-8621-49F9-83DD-F5C18C669530}" type="presParOf" srcId="{13BAFE77-2604-4B65-AB8C-0225EB97BADE}" destId="{7AA51C85-A568-4FE6-A240-FB94E38B0FCA}" srcOrd="0" destOrd="0" presId="urn:microsoft.com/office/officeart/2008/layout/LinedList"/>
    <dgm:cxn modelId="{C328AB4C-25F4-4B96-8A45-6C4C93D087B6}" type="presParOf" srcId="{13BAFE77-2604-4B65-AB8C-0225EB97BADE}" destId="{E8CC7076-26E4-4C48-B41D-1C8F18B00D5C}" srcOrd="1" destOrd="0" presId="urn:microsoft.com/office/officeart/2008/layout/LinedList"/>
    <dgm:cxn modelId="{A76F024B-103F-4683-9AF8-9781DFA6EA96}" type="presParOf" srcId="{E8CC7076-26E4-4C48-B41D-1C8F18B00D5C}" destId="{DF1949A5-ED7F-42DA-8A64-649E4EFC8509}" srcOrd="0" destOrd="0" presId="urn:microsoft.com/office/officeart/2008/layout/LinedList"/>
    <dgm:cxn modelId="{EAD7821B-7238-494B-BB7B-AA0736670534}" type="presParOf" srcId="{E8CC7076-26E4-4C48-B41D-1C8F18B00D5C}" destId="{BA0DAE95-E5FC-417E-8A7B-204F630A13CB}" srcOrd="1" destOrd="0" presId="urn:microsoft.com/office/officeart/2008/layout/LinedList"/>
    <dgm:cxn modelId="{2B5E4CF7-FA28-4025-818D-5897C06C147D}" type="presParOf" srcId="{13BAFE77-2604-4B65-AB8C-0225EB97BADE}" destId="{C63AF347-EA5D-47B4-BD58-7F2871AA89DE}" srcOrd="2" destOrd="0" presId="urn:microsoft.com/office/officeart/2008/layout/LinedList"/>
    <dgm:cxn modelId="{C7EB2175-415C-4442-B1D2-17C6A4C88DAA}" type="presParOf" srcId="{13BAFE77-2604-4B65-AB8C-0225EB97BADE}" destId="{99415DBE-1472-419B-A4E3-63C144ACA51D}" srcOrd="3" destOrd="0" presId="urn:microsoft.com/office/officeart/2008/layout/LinedList"/>
    <dgm:cxn modelId="{56858E05-71AC-447D-AF9F-8D732C65E403}" type="presParOf" srcId="{99415DBE-1472-419B-A4E3-63C144ACA51D}" destId="{C35DF58E-EEF6-41F7-8B59-185CBFB68942}" srcOrd="0" destOrd="0" presId="urn:microsoft.com/office/officeart/2008/layout/LinedList"/>
    <dgm:cxn modelId="{6F737232-8F47-4C6C-9560-378F3444F210}" type="presParOf" srcId="{99415DBE-1472-419B-A4E3-63C144ACA51D}" destId="{252ECC95-EDDD-4A20-8E35-40B0ACB542A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9D10BAE-BD18-43DF-BE69-E9DAB201048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5CF7B1D-5A6D-45E0-8C31-7B85DC7528BE}">
      <dgm:prSet/>
      <dgm:spPr/>
      <dgm:t>
        <a:bodyPr/>
        <a:lstStyle/>
        <a:p>
          <a:r>
            <a:rPr lang="en-US"/>
            <a:t>Contracts last years</a:t>
          </a:r>
        </a:p>
      </dgm:t>
    </dgm:pt>
    <dgm:pt modelId="{4472501C-8BDB-441D-96C4-FA33AB6B1F13}" type="parTrans" cxnId="{9EE7D6F6-859E-430E-AF32-6B3DD5A0A44F}">
      <dgm:prSet/>
      <dgm:spPr/>
      <dgm:t>
        <a:bodyPr/>
        <a:lstStyle/>
        <a:p>
          <a:endParaRPr lang="en-US"/>
        </a:p>
      </dgm:t>
    </dgm:pt>
    <dgm:pt modelId="{B185B8CC-0EC9-4C6B-9F11-EA9361B56282}" type="sibTrans" cxnId="{9EE7D6F6-859E-430E-AF32-6B3DD5A0A44F}">
      <dgm:prSet/>
      <dgm:spPr/>
      <dgm:t>
        <a:bodyPr/>
        <a:lstStyle/>
        <a:p>
          <a:endParaRPr lang="en-US"/>
        </a:p>
      </dgm:t>
    </dgm:pt>
    <dgm:pt modelId="{EF96F8FA-4F65-49F2-8742-FA7F6684D3A5}">
      <dgm:prSet/>
      <dgm:spPr/>
      <dgm:t>
        <a:bodyPr/>
        <a:lstStyle/>
        <a:p>
          <a:r>
            <a:rPr lang="en-US"/>
            <a:t>Problem: When to recognise profit?</a:t>
          </a:r>
        </a:p>
      </dgm:t>
    </dgm:pt>
    <dgm:pt modelId="{F6002EA7-38F6-4092-800F-53A156C825E9}" type="parTrans" cxnId="{42DF091A-9D5B-4A66-9105-3175186D40F1}">
      <dgm:prSet/>
      <dgm:spPr/>
      <dgm:t>
        <a:bodyPr/>
        <a:lstStyle/>
        <a:p>
          <a:endParaRPr lang="en-US"/>
        </a:p>
      </dgm:t>
    </dgm:pt>
    <dgm:pt modelId="{668128D2-AB02-496C-82B8-DDE8BE297C70}" type="sibTrans" cxnId="{42DF091A-9D5B-4A66-9105-3175186D40F1}">
      <dgm:prSet/>
      <dgm:spPr/>
      <dgm:t>
        <a:bodyPr/>
        <a:lstStyle/>
        <a:p>
          <a:endParaRPr lang="en-US"/>
        </a:p>
      </dgm:t>
    </dgm:pt>
    <dgm:pt modelId="{0250029D-4E3D-4E0C-BF33-F21AC1FD0154}">
      <dgm:prSet/>
      <dgm:spPr/>
      <dgm:t>
        <a:bodyPr/>
        <a:lstStyle/>
        <a:p>
          <a:r>
            <a:rPr lang="en-US" dirty="0"/>
            <a:t>Solution: </a:t>
          </a:r>
          <a:r>
            <a:rPr lang="en-US" dirty="0" err="1"/>
            <a:t>Recognise</a:t>
          </a:r>
          <a:r>
            <a:rPr lang="en-US" dirty="0"/>
            <a:t> profit progressively</a:t>
          </a:r>
        </a:p>
      </dgm:t>
    </dgm:pt>
    <dgm:pt modelId="{24B88A1B-1E84-49E8-994E-FE249FAD033A}" type="parTrans" cxnId="{765DE552-B4E5-4C63-9D3E-8F573A1EE9AD}">
      <dgm:prSet/>
      <dgm:spPr/>
      <dgm:t>
        <a:bodyPr/>
        <a:lstStyle/>
        <a:p>
          <a:endParaRPr lang="en-US"/>
        </a:p>
      </dgm:t>
    </dgm:pt>
    <dgm:pt modelId="{CC58510A-3305-4D29-8D83-F66170CF352F}" type="sibTrans" cxnId="{765DE552-B4E5-4C63-9D3E-8F573A1EE9AD}">
      <dgm:prSet/>
      <dgm:spPr/>
      <dgm:t>
        <a:bodyPr/>
        <a:lstStyle/>
        <a:p>
          <a:endParaRPr lang="en-US"/>
        </a:p>
      </dgm:t>
    </dgm:pt>
    <dgm:pt modelId="{06285A43-4E12-4CC3-A51B-0604C99E5431}" type="pres">
      <dgm:prSet presAssocID="{59D10BAE-BD18-43DF-BE69-E9DAB2010482}" presName="root" presStyleCnt="0">
        <dgm:presLayoutVars>
          <dgm:dir/>
          <dgm:resizeHandles val="exact"/>
        </dgm:presLayoutVars>
      </dgm:prSet>
      <dgm:spPr/>
    </dgm:pt>
    <dgm:pt modelId="{3CBA4A5A-6E7B-425F-A456-F85068CD669B}" type="pres">
      <dgm:prSet presAssocID="{D5CF7B1D-5A6D-45E0-8C31-7B85DC7528BE}" presName="compNode" presStyleCnt="0"/>
      <dgm:spPr/>
    </dgm:pt>
    <dgm:pt modelId="{86058F5C-230C-4D81-A230-895AA47D929B}" type="pres">
      <dgm:prSet presAssocID="{D5CF7B1D-5A6D-45E0-8C31-7B85DC7528BE}" presName="bgRect" presStyleLbl="bgShp" presStyleIdx="0" presStyleCnt="3"/>
      <dgm:spPr/>
    </dgm:pt>
    <dgm:pt modelId="{340D5FAB-AA0E-4E9B-9D70-29441DCA8DFF}" type="pres">
      <dgm:prSet presAssocID="{D5CF7B1D-5A6D-45E0-8C31-7B85DC7528B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8BE6A43F-5338-4D26-8829-9071290416AE}" type="pres">
      <dgm:prSet presAssocID="{D5CF7B1D-5A6D-45E0-8C31-7B85DC7528BE}" presName="spaceRect" presStyleCnt="0"/>
      <dgm:spPr/>
    </dgm:pt>
    <dgm:pt modelId="{4838D6DF-30C2-4F8E-8C49-1876A8C42BF8}" type="pres">
      <dgm:prSet presAssocID="{D5CF7B1D-5A6D-45E0-8C31-7B85DC7528BE}" presName="parTx" presStyleLbl="revTx" presStyleIdx="0" presStyleCnt="3">
        <dgm:presLayoutVars>
          <dgm:chMax val="0"/>
          <dgm:chPref val="0"/>
        </dgm:presLayoutVars>
      </dgm:prSet>
      <dgm:spPr/>
    </dgm:pt>
    <dgm:pt modelId="{D480E07F-9F5C-41DD-8283-E8F667125A64}" type="pres">
      <dgm:prSet presAssocID="{B185B8CC-0EC9-4C6B-9F11-EA9361B56282}" presName="sibTrans" presStyleCnt="0"/>
      <dgm:spPr/>
    </dgm:pt>
    <dgm:pt modelId="{6E2CA6A1-2F4C-42BC-BB4C-001D42FDC8B3}" type="pres">
      <dgm:prSet presAssocID="{EF96F8FA-4F65-49F2-8742-FA7F6684D3A5}" presName="compNode" presStyleCnt="0"/>
      <dgm:spPr/>
    </dgm:pt>
    <dgm:pt modelId="{15747EE6-7D02-414B-BE05-351F119E5CDF}" type="pres">
      <dgm:prSet presAssocID="{EF96F8FA-4F65-49F2-8742-FA7F6684D3A5}" presName="bgRect" presStyleLbl="bgShp" presStyleIdx="1" presStyleCnt="3"/>
      <dgm:spPr/>
    </dgm:pt>
    <dgm:pt modelId="{BCBF0212-DBB5-4BDF-AFCC-1790C0EF4D2E}" type="pres">
      <dgm:prSet presAssocID="{EF96F8FA-4F65-49F2-8742-FA7F6684D3A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81B07FF8-4C4B-499F-9A21-4A719DA33A0A}" type="pres">
      <dgm:prSet presAssocID="{EF96F8FA-4F65-49F2-8742-FA7F6684D3A5}" presName="spaceRect" presStyleCnt="0"/>
      <dgm:spPr/>
    </dgm:pt>
    <dgm:pt modelId="{FC231F2B-2BDF-48FB-AD88-71441C6B5427}" type="pres">
      <dgm:prSet presAssocID="{EF96F8FA-4F65-49F2-8742-FA7F6684D3A5}" presName="parTx" presStyleLbl="revTx" presStyleIdx="1" presStyleCnt="3">
        <dgm:presLayoutVars>
          <dgm:chMax val="0"/>
          <dgm:chPref val="0"/>
        </dgm:presLayoutVars>
      </dgm:prSet>
      <dgm:spPr/>
    </dgm:pt>
    <dgm:pt modelId="{28A0F33D-5A19-4616-A4ED-50618DA0A9C9}" type="pres">
      <dgm:prSet presAssocID="{668128D2-AB02-496C-82B8-DDE8BE297C70}" presName="sibTrans" presStyleCnt="0"/>
      <dgm:spPr/>
    </dgm:pt>
    <dgm:pt modelId="{A40B07BF-FE1B-4F22-8368-313011840984}" type="pres">
      <dgm:prSet presAssocID="{0250029D-4E3D-4E0C-BF33-F21AC1FD0154}" presName="compNode" presStyleCnt="0"/>
      <dgm:spPr/>
    </dgm:pt>
    <dgm:pt modelId="{45CCA2CD-0E31-4082-9B08-0D437BDA5FFE}" type="pres">
      <dgm:prSet presAssocID="{0250029D-4E3D-4E0C-BF33-F21AC1FD0154}" presName="bgRect" presStyleLbl="bgShp" presStyleIdx="2" presStyleCnt="3"/>
      <dgm:spPr/>
    </dgm:pt>
    <dgm:pt modelId="{67598ED3-464C-44C1-B934-4B6E9675E3C1}" type="pres">
      <dgm:prSet presAssocID="{0250029D-4E3D-4E0C-BF33-F21AC1FD015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8ED706F6-D7B8-4048-910F-CC06B821541C}" type="pres">
      <dgm:prSet presAssocID="{0250029D-4E3D-4E0C-BF33-F21AC1FD0154}" presName="spaceRect" presStyleCnt="0"/>
      <dgm:spPr/>
    </dgm:pt>
    <dgm:pt modelId="{FD571C0D-42CC-466E-BDDC-DCC8086BC4DA}" type="pres">
      <dgm:prSet presAssocID="{0250029D-4E3D-4E0C-BF33-F21AC1FD015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2DF091A-9D5B-4A66-9105-3175186D40F1}" srcId="{59D10BAE-BD18-43DF-BE69-E9DAB2010482}" destId="{EF96F8FA-4F65-49F2-8742-FA7F6684D3A5}" srcOrd="1" destOrd="0" parTransId="{F6002EA7-38F6-4092-800F-53A156C825E9}" sibTransId="{668128D2-AB02-496C-82B8-DDE8BE297C70}"/>
    <dgm:cxn modelId="{E9AD6F22-6B93-41FB-B9CD-55006231A3E1}" type="presOf" srcId="{EF96F8FA-4F65-49F2-8742-FA7F6684D3A5}" destId="{FC231F2B-2BDF-48FB-AD88-71441C6B5427}" srcOrd="0" destOrd="0" presId="urn:microsoft.com/office/officeart/2018/2/layout/IconVerticalSolidList"/>
    <dgm:cxn modelId="{27F89B65-AB4F-420E-8CF8-2BB3CA642F7D}" type="presOf" srcId="{0250029D-4E3D-4E0C-BF33-F21AC1FD0154}" destId="{FD571C0D-42CC-466E-BDDC-DCC8086BC4DA}" srcOrd="0" destOrd="0" presId="urn:microsoft.com/office/officeart/2018/2/layout/IconVerticalSolidList"/>
    <dgm:cxn modelId="{CC2D3646-A088-491D-AC09-B91BBC4849E9}" type="presOf" srcId="{D5CF7B1D-5A6D-45E0-8C31-7B85DC7528BE}" destId="{4838D6DF-30C2-4F8E-8C49-1876A8C42BF8}" srcOrd="0" destOrd="0" presId="urn:microsoft.com/office/officeart/2018/2/layout/IconVerticalSolidList"/>
    <dgm:cxn modelId="{765DE552-B4E5-4C63-9D3E-8F573A1EE9AD}" srcId="{59D10BAE-BD18-43DF-BE69-E9DAB2010482}" destId="{0250029D-4E3D-4E0C-BF33-F21AC1FD0154}" srcOrd="2" destOrd="0" parTransId="{24B88A1B-1E84-49E8-994E-FE249FAD033A}" sibTransId="{CC58510A-3305-4D29-8D83-F66170CF352F}"/>
    <dgm:cxn modelId="{0A7ED0EA-FAB5-410E-93CF-571799EE8205}" type="presOf" srcId="{59D10BAE-BD18-43DF-BE69-E9DAB2010482}" destId="{06285A43-4E12-4CC3-A51B-0604C99E5431}" srcOrd="0" destOrd="0" presId="urn:microsoft.com/office/officeart/2018/2/layout/IconVerticalSolidList"/>
    <dgm:cxn modelId="{9EE7D6F6-859E-430E-AF32-6B3DD5A0A44F}" srcId="{59D10BAE-BD18-43DF-BE69-E9DAB2010482}" destId="{D5CF7B1D-5A6D-45E0-8C31-7B85DC7528BE}" srcOrd="0" destOrd="0" parTransId="{4472501C-8BDB-441D-96C4-FA33AB6B1F13}" sibTransId="{B185B8CC-0EC9-4C6B-9F11-EA9361B56282}"/>
    <dgm:cxn modelId="{F5ACAD91-1F55-4585-9211-A3C1216B9157}" type="presParOf" srcId="{06285A43-4E12-4CC3-A51B-0604C99E5431}" destId="{3CBA4A5A-6E7B-425F-A456-F85068CD669B}" srcOrd="0" destOrd="0" presId="urn:microsoft.com/office/officeart/2018/2/layout/IconVerticalSolidList"/>
    <dgm:cxn modelId="{0C1C51EE-C24D-4CED-8A82-3839EE958398}" type="presParOf" srcId="{3CBA4A5A-6E7B-425F-A456-F85068CD669B}" destId="{86058F5C-230C-4D81-A230-895AA47D929B}" srcOrd="0" destOrd="0" presId="urn:microsoft.com/office/officeart/2018/2/layout/IconVerticalSolidList"/>
    <dgm:cxn modelId="{361ADFA7-E6BD-4808-AA1F-15972B8BE096}" type="presParOf" srcId="{3CBA4A5A-6E7B-425F-A456-F85068CD669B}" destId="{340D5FAB-AA0E-4E9B-9D70-29441DCA8DFF}" srcOrd="1" destOrd="0" presId="urn:microsoft.com/office/officeart/2018/2/layout/IconVerticalSolidList"/>
    <dgm:cxn modelId="{85D2204B-393B-436E-933F-D60709C9E0AE}" type="presParOf" srcId="{3CBA4A5A-6E7B-425F-A456-F85068CD669B}" destId="{8BE6A43F-5338-4D26-8829-9071290416AE}" srcOrd="2" destOrd="0" presId="urn:microsoft.com/office/officeart/2018/2/layout/IconVerticalSolidList"/>
    <dgm:cxn modelId="{4D56154D-B240-4A6A-B19E-E63EBC1FB79C}" type="presParOf" srcId="{3CBA4A5A-6E7B-425F-A456-F85068CD669B}" destId="{4838D6DF-30C2-4F8E-8C49-1876A8C42BF8}" srcOrd="3" destOrd="0" presId="urn:microsoft.com/office/officeart/2018/2/layout/IconVerticalSolidList"/>
    <dgm:cxn modelId="{39FA1E9C-082D-4E30-84D3-2FEE4CC6583B}" type="presParOf" srcId="{06285A43-4E12-4CC3-A51B-0604C99E5431}" destId="{D480E07F-9F5C-41DD-8283-E8F667125A64}" srcOrd="1" destOrd="0" presId="urn:microsoft.com/office/officeart/2018/2/layout/IconVerticalSolidList"/>
    <dgm:cxn modelId="{6BEAB8AB-4094-45A7-9C9D-BF861437D13C}" type="presParOf" srcId="{06285A43-4E12-4CC3-A51B-0604C99E5431}" destId="{6E2CA6A1-2F4C-42BC-BB4C-001D42FDC8B3}" srcOrd="2" destOrd="0" presId="urn:microsoft.com/office/officeart/2018/2/layout/IconVerticalSolidList"/>
    <dgm:cxn modelId="{7F49C22D-0DFA-4297-B5DA-24E822450403}" type="presParOf" srcId="{6E2CA6A1-2F4C-42BC-BB4C-001D42FDC8B3}" destId="{15747EE6-7D02-414B-BE05-351F119E5CDF}" srcOrd="0" destOrd="0" presId="urn:microsoft.com/office/officeart/2018/2/layout/IconVerticalSolidList"/>
    <dgm:cxn modelId="{D58A5E03-E488-4629-B0DD-945463A6CA9D}" type="presParOf" srcId="{6E2CA6A1-2F4C-42BC-BB4C-001D42FDC8B3}" destId="{BCBF0212-DBB5-4BDF-AFCC-1790C0EF4D2E}" srcOrd="1" destOrd="0" presId="urn:microsoft.com/office/officeart/2018/2/layout/IconVerticalSolidList"/>
    <dgm:cxn modelId="{F632EC71-C932-41F8-91A1-C167F01C5C9C}" type="presParOf" srcId="{6E2CA6A1-2F4C-42BC-BB4C-001D42FDC8B3}" destId="{81B07FF8-4C4B-499F-9A21-4A719DA33A0A}" srcOrd="2" destOrd="0" presId="urn:microsoft.com/office/officeart/2018/2/layout/IconVerticalSolidList"/>
    <dgm:cxn modelId="{D617F7A7-9BC2-4ADD-879B-26ED6D82A9D4}" type="presParOf" srcId="{6E2CA6A1-2F4C-42BC-BB4C-001D42FDC8B3}" destId="{FC231F2B-2BDF-48FB-AD88-71441C6B5427}" srcOrd="3" destOrd="0" presId="urn:microsoft.com/office/officeart/2018/2/layout/IconVerticalSolidList"/>
    <dgm:cxn modelId="{8415FD44-673A-4C4A-9003-0DBEB256482F}" type="presParOf" srcId="{06285A43-4E12-4CC3-A51B-0604C99E5431}" destId="{28A0F33D-5A19-4616-A4ED-50618DA0A9C9}" srcOrd="3" destOrd="0" presId="urn:microsoft.com/office/officeart/2018/2/layout/IconVerticalSolidList"/>
    <dgm:cxn modelId="{9223A1AD-25B5-436C-B08A-FD5A079C15DF}" type="presParOf" srcId="{06285A43-4E12-4CC3-A51B-0604C99E5431}" destId="{A40B07BF-FE1B-4F22-8368-313011840984}" srcOrd="4" destOrd="0" presId="urn:microsoft.com/office/officeart/2018/2/layout/IconVerticalSolidList"/>
    <dgm:cxn modelId="{D81AD5B5-3BBA-4AB9-9960-B6616FD3DBA3}" type="presParOf" srcId="{A40B07BF-FE1B-4F22-8368-313011840984}" destId="{45CCA2CD-0E31-4082-9B08-0D437BDA5FFE}" srcOrd="0" destOrd="0" presId="urn:microsoft.com/office/officeart/2018/2/layout/IconVerticalSolidList"/>
    <dgm:cxn modelId="{5220EAC7-20BE-457E-8C6B-ABD83BEB85E2}" type="presParOf" srcId="{A40B07BF-FE1B-4F22-8368-313011840984}" destId="{67598ED3-464C-44C1-B934-4B6E9675E3C1}" srcOrd="1" destOrd="0" presId="urn:microsoft.com/office/officeart/2018/2/layout/IconVerticalSolidList"/>
    <dgm:cxn modelId="{DDFEAB08-4C3B-4A36-9756-CCAB0B574E2E}" type="presParOf" srcId="{A40B07BF-FE1B-4F22-8368-313011840984}" destId="{8ED706F6-D7B8-4048-910F-CC06B821541C}" srcOrd="2" destOrd="0" presId="urn:microsoft.com/office/officeart/2018/2/layout/IconVerticalSolidList"/>
    <dgm:cxn modelId="{BC544D08-0061-4A2B-A7FC-D81A6F065257}" type="presParOf" srcId="{A40B07BF-FE1B-4F22-8368-313011840984}" destId="{FD571C0D-42CC-466E-BDDC-DCC8086BC4D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4A21B54-FACE-4B9F-AA3C-0E4B04F8E9CF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862C5DA-239A-4BA5-996C-66BA4D3C9AF5}">
      <dgm:prSet/>
      <dgm:spPr/>
      <dgm:t>
        <a:bodyPr/>
        <a:lstStyle/>
        <a:p>
          <a:r>
            <a:rPr lang="en-US"/>
            <a:t>1. Outcome foreseeable → record attributable profit</a:t>
          </a:r>
        </a:p>
      </dgm:t>
    </dgm:pt>
    <dgm:pt modelId="{8CCB9447-CAE0-49EE-9E6A-45E0F69047F1}" type="parTrans" cxnId="{C5DA75C1-02C1-48BD-ABE5-F278FD37498F}">
      <dgm:prSet/>
      <dgm:spPr/>
      <dgm:t>
        <a:bodyPr/>
        <a:lstStyle/>
        <a:p>
          <a:endParaRPr lang="en-US"/>
        </a:p>
      </dgm:t>
    </dgm:pt>
    <dgm:pt modelId="{23C538EB-F78C-4C43-8EF6-8A3B5553EA55}" type="sibTrans" cxnId="{C5DA75C1-02C1-48BD-ABE5-F278FD37498F}">
      <dgm:prSet/>
      <dgm:spPr/>
      <dgm:t>
        <a:bodyPr/>
        <a:lstStyle/>
        <a:p>
          <a:endParaRPr lang="en-US"/>
        </a:p>
      </dgm:t>
    </dgm:pt>
    <dgm:pt modelId="{31F08A87-262D-4434-9E53-26EDAD3AEC95}">
      <dgm:prSet/>
      <dgm:spPr/>
      <dgm:t>
        <a:bodyPr/>
        <a:lstStyle/>
        <a:p>
          <a:r>
            <a:rPr lang="en-US"/>
            <a:t>2. Outcome uncertain → record no profit</a:t>
          </a:r>
        </a:p>
      </dgm:t>
    </dgm:pt>
    <dgm:pt modelId="{CEF6483F-7FBA-4D3D-95E9-42C5EDD37BBE}" type="parTrans" cxnId="{70B39277-82E1-4EFD-A8AE-1FC8768A4A99}">
      <dgm:prSet/>
      <dgm:spPr/>
      <dgm:t>
        <a:bodyPr/>
        <a:lstStyle/>
        <a:p>
          <a:endParaRPr lang="en-US"/>
        </a:p>
      </dgm:t>
    </dgm:pt>
    <dgm:pt modelId="{371880E9-AB75-4CEA-8886-8D4A5432F880}" type="sibTrans" cxnId="{70B39277-82E1-4EFD-A8AE-1FC8768A4A99}">
      <dgm:prSet/>
      <dgm:spPr/>
      <dgm:t>
        <a:bodyPr/>
        <a:lstStyle/>
        <a:p>
          <a:endParaRPr lang="en-US"/>
        </a:p>
      </dgm:t>
    </dgm:pt>
    <dgm:pt modelId="{3EB8E26A-0E91-42DF-AE6E-C919466D1DE9}">
      <dgm:prSet/>
      <dgm:spPr/>
      <dgm:t>
        <a:bodyPr/>
        <a:lstStyle/>
        <a:p>
          <a:r>
            <a:rPr lang="en-US"/>
            <a:t>3. Loss expected → record entire loss immediately</a:t>
          </a:r>
        </a:p>
      </dgm:t>
    </dgm:pt>
    <dgm:pt modelId="{38714AE9-B539-48CD-9EB3-159E35511E59}" type="parTrans" cxnId="{B96DE53B-CDB8-4825-8DF7-466F337B2D2A}">
      <dgm:prSet/>
      <dgm:spPr/>
      <dgm:t>
        <a:bodyPr/>
        <a:lstStyle/>
        <a:p>
          <a:endParaRPr lang="en-US"/>
        </a:p>
      </dgm:t>
    </dgm:pt>
    <dgm:pt modelId="{4BAF1560-AC41-4A78-A352-F6990B14C38F}" type="sibTrans" cxnId="{B96DE53B-CDB8-4825-8DF7-466F337B2D2A}">
      <dgm:prSet/>
      <dgm:spPr/>
      <dgm:t>
        <a:bodyPr/>
        <a:lstStyle/>
        <a:p>
          <a:endParaRPr lang="en-US"/>
        </a:p>
      </dgm:t>
    </dgm:pt>
    <dgm:pt modelId="{2C6D3ACB-48BB-4BB3-9395-BCEB21A617EB}" type="pres">
      <dgm:prSet presAssocID="{14A21B54-FACE-4B9F-AA3C-0E4B04F8E9C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225FA09A-7E99-4CE9-9EA6-27AA1A9733B8}" type="pres">
      <dgm:prSet presAssocID="{4862C5DA-239A-4BA5-996C-66BA4D3C9AF5}" presName="hierRoot1" presStyleCnt="0"/>
      <dgm:spPr/>
    </dgm:pt>
    <dgm:pt modelId="{74DF15E1-63A7-474E-A380-A135EC04D0C1}" type="pres">
      <dgm:prSet presAssocID="{4862C5DA-239A-4BA5-996C-66BA4D3C9AF5}" presName="composite" presStyleCnt="0"/>
      <dgm:spPr/>
    </dgm:pt>
    <dgm:pt modelId="{EDFB89DC-4D1C-4B5D-86C5-5A0132A43CCA}" type="pres">
      <dgm:prSet presAssocID="{4862C5DA-239A-4BA5-996C-66BA4D3C9AF5}" presName="background" presStyleLbl="node0" presStyleIdx="0" presStyleCnt="3"/>
      <dgm:spPr/>
    </dgm:pt>
    <dgm:pt modelId="{73A814F1-C02E-4AE2-98F0-64D7C90B20B7}" type="pres">
      <dgm:prSet presAssocID="{4862C5DA-239A-4BA5-996C-66BA4D3C9AF5}" presName="text" presStyleLbl="fgAcc0" presStyleIdx="0" presStyleCnt="3">
        <dgm:presLayoutVars>
          <dgm:chPref val="3"/>
        </dgm:presLayoutVars>
      </dgm:prSet>
      <dgm:spPr/>
    </dgm:pt>
    <dgm:pt modelId="{307F71FF-DA2D-497F-B0AD-8ECF00CBE135}" type="pres">
      <dgm:prSet presAssocID="{4862C5DA-239A-4BA5-996C-66BA4D3C9AF5}" presName="hierChild2" presStyleCnt="0"/>
      <dgm:spPr/>
    </dgm:pt>
    <dgm:pt modelId="{436BE6CD-0450-4F43-80C3-236EF68541CF}" type="pres">
      <dgm:prSet presAssocID="{31F08A87-262D-4434-9E53-26EDAD3AEC95}" presName="hierRoot1" presStyleCnt="0"/>
      <dgm:spPr/>
    </dgm:pt>
    <dgm:pt modelId="{3582F25E-EE53-436B-B117-C578319AE397}" type="pres">
      <dgm:prSet presAssocID="{31F08A87-262D-4434-9E53-26EDAD3AEC95}" presName="composite" presStyleCnt="0"/>
      <dgm:spPr/>
    </dgm:pt>
    <dgm:pt modelId="{46AF135A-047D-4455-90AF-E5C91626C2D7}" type="pres">
      <dgm:prSet presAssocID="{31F08A87-262D-4434-9E53-26EDAD3AEC95}" presName="background" presStyleLbl="node0" presStyleIdx="1" presStyleCnt="3"/>
      <dgm:spPr/>
    </dgm:pt>
    <dgm:pt modelId="{A66F4240-341B-4410-8DCC-C56E37F64382}" type="pres">
      <dgm:prSet presAssocID="{31F08A87-262D-4434-9E53-26EDAD3AEC95}" presName="text" presStyleLbl="fgAcc0" presStyleIdx="1" presStyleCnt="3">
        <dgm:presLayoutVars>
          <dgm:chPref val="3"/>
        </dgm:presLayoutVars>
      </dgm:prSet>
      <dgm:spPr/>
    </dgm:pt>
    <dgm:pt modelId="{C3EA0867-98A5-4393-971F-2F75BC329907}" type="pres">
      <dgm:prSet presAssocID="{31F08A87-262D-4434-9E53-26EDAD3AEC95}" presName="hierChild2" presStyleCnt="0"/>
      <dgm:spPr/>
    </dgm:pt>
    <dgm:pt modelId="{103371E5-5132-434A-B1F1-29CD8CF1482D}" type="pres">
      <dgm:prSet presAssocID="{3EB8E26A-0E91-42DF-AE6E-C919466D1DE9}" presName="hierRoot1" presStyleCnt="0"/>
      <dgm:spPr/>
    </dgm:pt>
    <dgm:pt modelId="{7E4D03B9-AFFB-4528-9BFF-02314B3DDA7F}" type="pres">
      <dgm:prSet presAssocID="{3EB8E26A-0E91-42DF-AE6E-C919466D1DE9}" presName="composite" presStyleCnt="0"/>
      <dgm:spPr/>
    </dgm:pt>
    <dgm:pt modelId="{65AA6CCE-3D05-4151-A943-D75C5C9F4673}" type="pres">
      <dgm:prSet presAssocID="{3EB8E26A-0E91-42DF-AE6E-C919466D1DE9}" presName="background" presStyleLbl="node0" presStyleIdx="2" presStyleCnt="3"/>
      <dgm:spPr/>
    </dgm:pt>
    <dgm:pt modelId="{25066E63-632B-426F-A5EE-B7E78AE4CFCB}" type="pres">
      <dgm:prSet presAssocID="{3EB8E26A-0E91-42DF-AE6E-C919466D1DE9}" presName="text" presStyleLbl="fgAcc0" presStyleIdx="2" presStyleCnt="3">
        <dgm:presLayoutVars>
          <dgm:chPref val="3"/>
        </dgm:presLayoutVars>
      </dgm:prSet>
      <dgm:spPr/>
    </dgm:pt>
    <dgm:pt modelId="{08E2CBB0-39FA-44FE-9552-F7659093119F}" type="pres">
      <dgm:prSet presAssocID="{3EB8E26A-0E91-42DF-AE6E-C919466D1DE9}" presName="hierChild2" presStyleCnt="0"/>
      <dgm:spPr/>
    </dgm:pt>
  </dgm:ptLst>
  <dgm:cxnLst>
    <dgm:cxn modelId="{B404FF03-2908-4B3F-A54C-C48DFC58DB3B}" type="presOf" srcId="{14A21B54-FACE-4B9F-AA3C-0E4B04F8E9CF}" destId="{2C6D3ACB-48BB-4BB3-9395-BCEB21A617EB}" srcOrd="0" destOrd="0" presId="urn:microsoft.com/office/officeart/2005/8/layout/hierarchy1"/>
    <dgm:cxn modelId="{6478050A-6B59-4C6C-8039-BF77A47C4B3B}" type="presOf" srcId="{31F08A87-262D-4434-9E53-26EDAD3AEC95}" destId="{A66F4240-341B-4410-8DCC-C56E37F64382}" srcOrd="0" destOrd="0" presId="urn:microsoft.com/office/officeart/2005/8/layout/hierarchy1"/>
    <dgm:cxn modelId="{B96DE53B-CDB8-4825-8DF7-466F337B2D2A}" srcId="{14A21B54-FACE-4B9F-AA3C-0E4B04F8E9CF}" destId="{3EB8E26A-0E91-42DF-AE6E-C919466D1DE9}" srcOrd="2" destOrd="0" parTransId="{38714AE9-B539-48CD-9EB3-159E35511E59}" sibTransId="{4BAF1560-AC41-4A78-A352-F6990B14C38F}"/>
    <dgm:cxn modelId="{70B39277-82E1-4EFD-A8AE-1FC8768A4A99}" srcId="{14A21B54-FACE-4B9F-AA3C-0E4B04F8E9CF}" destId="{31F08A87-262D-4434-9E53-26EDAD3AEC95}" srcOrd="1" destOrd="0" parTransId="{CEF6483F-7FBA-4D3D-95E9-42C5EDD37BBE}" sibTransId="{371880E9-AB75-4CEA-8886-8D4A5432F880}"/>
    <dgm:cxn modelId="{B2570B92-83DA-4665-BF46-33B941FA9451}" type="presOf" srcId="{4862C5DA-239A-4BA5-996C-66BA4D3C9AF5}" destId="{73A814F1-C02E-4AE2-98F0-64D7C90B20B7}" srcOrd="0" destOrd="0" presId="urn:microsoft.com/office/officeart/2005/8/layout/hierarchy1"/>
    <dgm:cxn modelId="{C5DA75C1-02C1-48BD-ABE5-F278FD37498F}" srcId="{14A21B54-FACE-4B9F-AA3C-0E4B04F8E9CF}" destId="{4862C5DA-239A-4BA5-996C-66BA4D3C9AF5}" srcOrd="0" destOrd="0" parTransId="{8CCB9447-CAE0-49EE-9E6A-45E0F69047F1}" sibTransId="{23C538EB-F78C-4C43-8EF6-8A3B5553EA55}"/>
    <dgm:cxn modelId="{1781AEE3-5276-46E2-A89C-B3A21907E2D3}" type="presOf" srcId="{3EB8E26A-0E91-42DF-AE6E-C919466D1DE9}" destId="{25066E63-632B-426F-A5EE-B7E78AE4CFCB}" srcOrd="0" destOrd="0" presId="urn:microsoft.com/office/officeart/2005/8/layout/hierarchy1"/>
    <dgm:cxn modelId="{7E803DDF-33B3-4931-8392-ACE613BA0C37}" type="presParOf" srcId="{2C6D3ACB-48BB-4BB3-9395-BCEB21A617EB}" destId="{225FA09A-7E99-4CE9-9EA6-27AA1A9733B8}" srcOrd="0" destOrd="0" presId="urn:microsoft.com/office/officeart/2005/8/layout/hierarchy1"/>
    <dgm:cxn modelId="{ED972B27-8902-428B-80F6-2D530197FEC6}" type="presParOf" srcId="{225FA09A-7E99-4CE9-9EA6-27AA1A9733B8}" destId="{74DF15E1-63A7-474E-A380-A135EC04D0C1}" srcOrd="0" destOrd="0" presId="urn:microsoft.com/office/officeart/2005/8/layout/hierarchy1"/>
    <dgm:cxn modelId="{3EB243D4-7A2C-40BA-9124-D33CC2A8E942}" type="presParOf" srcId="{74DF15E1-63A7-474E-A380-A135EC04D0C1}" destId="{EDFB89DC-4D1C-4B5D-86C5-5A0132A43CCA}" srcOrd="0" destOrd="0" presId="urn:microsoft.com/office/officeart/2005/8/layout/hierarchy1"/>
    <dgm:cxn modelId="{FD29AB3B-9A19-45A0-8419-6CA28A649E98}" type="presParOf" srcId="{74DF15E1-63A7-474E-A380-A135EC04D0C1}" destId="{73A814F1-C02E-4AE2-98F0-64D7C90B20B7}" srcOrd="1" destOrd="0" presId="urn:microsoft.com/office/officeart/2005/8/layout/hierarchy1"/>
    <dgm:cxn modelId="{5CEC0979-D01F-4414-AC95-A35A392ABA43}" type="presParOf" srcId="{225FA09A-7E99-4CE9-9EA6-27AA1A9733B8}" destId="{307F71FF-DA2D-497F-B0AD-8ECF00CBE135}" srcOrd="1" destOrd="0" presId="urn:microsoft.com/office/officeart/2005/8/layout/hierarchy1"/>
    <dgm:cxn modelId="{C2F77DA8-5158-41FD-A939-11F2C3765017}" type="presParOf" srcId="{2C6D3ACB-48BB-4BB3-9395-BCEB21A617EB}" destId="{436BE6CD-0450-4F43-80C3-236EF68541CF}" srcOrd="1" destOrd="0" presId="urn:microsoft.com/office/officeart/2005/8/layout/hierarchy1"/>
    <dgm:cxn modelId="{822B797D-12B7-4C7D-A1A8-71128402BCFE}" type="presParOf" srcId="{436BE6CD-0450-4F43-80C3-236EF68541CF}" destId="{3582F25E-EE53-436B-B117-C578319AE397}" srcOrd="0" destOrd="0" presId="urn:microsoft.com/office/officeart/2005/8/layout/hierarchy1"/>
    <dgm:cxn modelId="{830DA49B-EC88-4888-BF2B-024E82A8C94A}" type="presParOf" srcId="{3582F25E-EE53-436B-B117-C578319AE397}" destId="{46AF135A-047D-4455-90AF-E5C91626C2D7}" srcOrd="0" destOrd="0" presId="urn:microsoft.com/office/officeart/2005/8/layout/hierarchy1"/>
    <dgm:cxn modelId="{D0C9EDA6-F0B8-44B4-9769-657D4340C384}" type="presParOf" srcId="{3582F25E-EE53-436B-B117-C578319AE397}" destId="{A66F4240-341B-4410-8DCC-C56E37F64382}" srcOrd="1" destOrd="0" presId="urn:microsoft.com/office/officeart/2005/8/layout/hierarchy1"/>
    <dgm:cxn modelId="{DF02511A-2956-42EC-9CF8-4EB966FBD0DE}" type="presParOf" srcId="{436BE6CD-0450-4F43-80C3-236EF68541CF}" destId="{C3EA0867-98A5-4393-971F-2F75BC329907}" srcOrd="1" destOrd="0" presId="urn:microsoft.com/office/officeart/2005/8/layout/hierarchy1"/>
    <dgm:cxn modelId="{D92FD365-9BAF-4EE8-B1A0-B94541D29E5A}" type="presParOf" srcId="{2C6D3ACB-48BB-4BB3-9395-BCEB21A617EB}" destId="{103371E5-5132-434A-B1F1-29CD8CF1482D}" srcOrd="2" destOrd="0" presId="urn:microsoft.com/office/officeart/2005/8/layout/hierarchy1"/>
    <dgm:cxn modelId="{4707483E-A738-40E9-B348-39A40A20509E}" type="presParOf" srcId="{103371E5-5132-434A-B1F1-29CD8CF1482D}" destId="{7E4D03B9-AFFB-4528-9BFF-02314B3DDA7F}" srcOrd="0" destOrd="0" presId="urn:microsoft.com/office/officeart/2005/8/layout/hierarchy1"/>
    <dgm:cxn modelId="{1D9704B8-410F-496D-BA1C-000575639D5E}" type="presParOf" srcId="{7E4D03B9-AFFB-4528-9BFF-02314B3DDA7F}" destId="{65AA6CCE-3D05-4151-A943-D75C5C9F4673}" srcOrd="0" destOrd="0" presId="urn:microsoft.com/office/officeart/2005/8/layout/hierarchy1"/>
    <dgm:cxn modelId="{874A24D7-7160-40EA-B3AC-ABB67D349051}" type="presParOf" srcId="{7E4D03B9-AFFB-4528-9BFF-02314B3DDA7F}" destId="{25066E63-632B-426F-A5EE-B7E78AE4CFCB}" srcOrd="1" destOrd="0" presId="urn:microsoft.com/office/officeart/2005/8/layout/hierarchy1"/>
    <dgm:cxn modelId="{87797B92-9621-4A94-B210-E7547D1BCC64}" type="presParOf" srcId="{103371E5-5132-434A-B1F1-29CD8CF1482D}" destId="{08E2CBB0-39FA-44FE-9552-F7659093119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DA6F8EA-C8F5-43DD-8E9C-438F8C04FAF0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A1AB293-AB9B-4B8D-BA6D-D48FB716F491}">
      <dgm:prSet/>
      <dgm:spPr/>
      <dgm:t>
        <a:bodyPr/>
        <a:lstStyle/>
        <a:p>
          <a:r>
            <a:rPr lang="en-US" dirty="0"/>
            <a:t>% completion = Costs to date ÷ Total costs</a:t>
          </a:r>
        </a:p>
      </dgm:t>
    </dgm:pt>
    <dgm:pt modelId="{E977C3E9-A821-46E1-922F-9758DA5FFE9B}" type="parTrans" cxnId="{4DAFE9B8-18BE-4E37-A406-A4F1ACD063EF}">
      <dgm:prSet/>
      <dgm:spPr/>
      <dgm:t>
        <a:bodyPr/>
        <a:lstStyle/>
        <a:p>
          <a:endParaRPr lang="en-US"/>
        </a:p>
      </dgm:t>
    </dgm:pt>
    <dgm:pt modelId="{710B2C98-7A13-49CF-B7A8-6F31BF14D481}" type="sibTrans" cxnId="{4DAFE9B8-18BE-4E37-A406-A4F1ACD063EF}">
      <dgm:prSet/>
      <dgm:spPr/>
      <dgm:t>
        <a:bodyPr/>
        <a:lstStyle/>
        <a:p>
          <a:endParaRPr lang="en-US"/>
        </a:p>
      </dgm:t>
    </dgm:pt>
    <dgm:pt modelId="{53ADC4BF-D5D7-46F0-9E14-9966AE5434F2}">
      <dgm:prSet/>
      <dgm:spPr/>
      <dgm:t>
        <a:bodyPr/>
        <a:lstStyle/>
        <a:p>
          <a:r>
            <a:rPr lang="en-US" dirty="0"/>
            <a:t>% completion = Work certified ÷ Contract price</a:t>
          </a:r>
        </a:p>
      </dgm:t>
    </dgm:pt>
    <dgm:pt modelId="{4EEE9863-143E-450E-9B63-2702585E9A97}" type="parTrans" cxnId="{4F6DA031-19AD-48FE-9829-55164FD5D7EB}">
      <dgm:prSet/>
      <dgm:spPr/>
      <dgm:t>
        <a:bodyPr/>
        <a:lstStyle/>
        <a:p>
          <a:endParaRPr lang="en-US"/>
        </a:p>
      </dgm:t>
    </dgm:pt>
    <dgm:pt modelId="{BB459B9D-34E0-4763-B66B-7C518EAD02BC}" type="sibTrans" cxnId="{4F6DA031-19AD-48FE-9829-55164FD5D7EB}">
      <dgm:prSet/>
      <dgm:spPr/>
      <dgm:t>
        <a:bodyPr/>
        <a:lstStyle/>
        <a:p>
          <a:endParaRPr lang="en-US"/>
        </a:p>
      </dgm:t>
    </dgm:pt>
    <dgm:pt modelId="{9DD69C03-EAA7-48D7-809E-41D6254F57F0}" type="pres">
      <dgm:prSet presAssocID="{0DA6F8EA-C8F5-43DD-8E9C-438F8C04FAF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221A111E-B65A-47DB-BBF9-79D44F28173E}" type="pres">
      <dgm:prSet presAssocID="{6A1AB293-AB9B-4B8D-BA6D-D48FB716F491}" presName="hierRoot1" presStyleCnt="0"/>
      <dgm:spPr/>
    </dgm:pt>
    <dgm:pt modelId="{33A7504F-50E1-425F-A07A-8825FBF852DC}" type="pres">
      <dgm:prSet presAssocID="{6A1AB293-AB9B-4B8D-BA6D-D48FB716F491}" presName="composite" presStyleCnt="0"/>
      <dgm:spPr/>
    </dgm:pt>
    <dgm:pt modelId="{C2223169-F0B7-46B9-B456-315902B7C0BA}" type="pres">
      <dgm:prSet presAssocID="{6A1AB293-AB9B-4B8D-BA6D-D48FB716F491}" presName="background" presStyleLbl="node0" presStyleIdx="0" presStyleCnt="2"/>
      <dgm:spPr/>
    </dgm:pt>
    <dgm:pt modelId="{855506D7-D363-4D71-9A1F-D769EE6006FF}" type="pres">
      <dgm:prSet presAssocID="{6A1AB293-AB9B-4B8D-BA6D-D48FB716F491}" presName="text" presStyleLbl="fgAcc0" presStyleIdx="0" presStyleCnt="2">
        <dgm:presLayoutVars>
          <dgm:chPref val="3"/>
        </dgm:presLayoutVars>
      </dgm:prSet>
      <dgm:spPr/>
    </dgm:pt>
    <dgm:pt modelId="{56044D5F-49E1-41EA-86C8-028512E1BE6C}" type="pres">
      <dgm:prSet presAssocID="{6A1AB293-AB9B-4B8D-BA6D-D48FB716F491}" presName="hierChild2" presStyleCnt="0"/>
      <dgm:spPr/>
    </dgm:pt>
    <dgm:pt modelId="{A1B61FDF-04E8-4C0A-B5E0-62212C6F6DC4}" type="pres">
      <dgm:prSet presAssocID="{53ADC4BF-D5D7-46F0-9E14-9966AE5434F2}" presName="hierRoot1" presStyleCnt="0"/>
      <dgm:spPr/>
    </dgm:pt>
    <dgm:pt modelId="{393C1860-8F8D-4B53-9FCD-1C09269189E6}" type="pres">
      <dgm:prSet presAssocID="{53ADC4BF-D5D7-46F0-9E14-9966AE5434F2}" presName="composite" presStyleCnt="0"/>
      <dgm:spPr/>
    </dgm:pt>
    <dgm:pt modelId="{4385A822-978A-42AE-AFC6-BFD28FE0CCDB}" type="pres">
      <dgm:prSet presAssocID="{53ADC4BF-D5D7-46F0-9E14-9966AE5434F2}" presName="background" presStyleLbl="node0" presStyleIdx="1" presStyleCnt="2"/>
      <dgm:spPr/>
    </dgm:pt>
    <dgm:pt modelId="{C4EBFD8D-5CCF-41AB-9D5D-DF26F2558552}" type="pres">
      <dgm:prSet presAssocID="{53ADC4BF-D5D7-46F0-9E14-9966AE5434F2}" presName="text" presStyleLbl="fgAcc0" presStyleIdx="1" presStyleCnt="2">
        <dgm:presLayoutVars>
          <dgm:chPref val="3"/>
        </dgm:presLayoutVars>
      </dgm:prSet>
      <dgm:spPr/>
    </dgm:pt>
    <dgm:pt modelId="{E9AC6930-46B4-4295-93E1-2BCD8899711A}" type="pres">
      <dgm:prSet presAssocID="{53ADC4BF-D5D7-46F0-9E14-9966AE5434F2}" presName="hierChild2" presStyleCnt="0"/>
      <dgm:spPr/>
    </dgm:pt>
  </dgm:ptLst>
  <dgm:cxnLst>
    <dgm:cxn modelId="{4F6DA031-19AD-48FE-9829-55164FD5D7EB}" srcId="{0DA6F8EA-C8F5-43DD-8E9C-438F8C04FAF0}" destId="{53ADC4BF-D5D7-46F0-9E14-9966AE5434F2}" srcOrd="1" destOrd="0" parTransId="{4EEE9863-143E-450E-9B63-2702585E9A97}" sibTransId="{BB459B9D-34E0-4763-B66B-7C518EAD02BC}"/>
    <dgm:cxn modelId="{6E636D44-8659-4534-9C87-089CA599A1F5}" type="presOf" srcId="{53ADC4BF-D5D7-46F0-9E14-9966AE5434F2}" destId="{C4EBFD8D-5CCF-41AB-9D5D-DF26F2558552}" srcOrd="0" destOrd="0" presId="urn:microsoft.com/office/officeart/2005/8/layout/hierarchy1"/>
    <dgm:cxn modelId="{E4D01D66-DBFD-4630-B01F-5A7D6634A55F}" type="presOf" srcId="{0DA6F8EA-C8F5-43DD-8E9C-438F8C04FAF0}" destId="{9DD69C03-EAA7-48D7-809E-41D6254F57F0}" srcOrd="0" destOrd="0" presId="urn:microsoft.com/office/officeart/2005/8/layout/hierarchy1"/>
    <dgm:cxn modelId="{24C4F87D-5DD9-43DE-91BA-AB80AA0738BB}" type="presOf" srcId="{6A1AB293-AB9B-4B8D-BA6D-D48FB716F491}" destId="{855506D7-D363-4D71-9A1F-D769EE6006FF}" srcOrd="0" destOrd="0" presId="urn:microsoft.com/office/officeart/2005/8/layout/hierarchy1"/>
    <dgm:cxn modelId="{4DAFE9B8-18BE-4E37-A406-A4F1ACD063EF}" srcId="{0DA6F8EA-C8F5-43DD-8E9C-438F8C04FAF0}" destId="{6A1AB293-AB9B-4B8D-BA6D-D48FB716F491}" srcOrd="0" destOrd="0" parTransId="{E977C3E9-A821-46E1-922F-9758DA5FFE9B}" sibTransId="{710B2C98-7A13-49CF-B7A8-6F31BF14D481}"/>
    <dgm:cxn modelId="{032D4ADA-2BA6-4AC6-AAF9-A1EE5AD2D724}" type="presParOf" srcId="{9DD69C03-EAA7-48D7-809E-41D6254F57F0}" destId="{221A111E-B65A-47DB-BBF9-79D44F28173E}" srcOrd="0" destOrd="0" presId="urn:microsoft.com/office/officeart/2005/8/layout/hierarchy1"/>
    <dgm:cxn modelId="{BCE63989-958F-4E29-8B77-AD20BD7F10BF}" type="presParOf" srcId="{221A111E-B65A-47DB-BBF9-79D44F28173E}" destId="{33A7504F-50E1-425F-A07A-8825FBF852DC}" srcOrd="0" destOrd="0" presId="urn:microsoft.com/office/officeart/2005/8/layout/hierarchy1"/>
    <dgm:cxn modelId="{43FB7C5D-5C68-4B82-9499-D76C453DB78A}" type="presParOf" srcId="{33A7504F-50E1-425F-A07A-8825FBF852DC}" destId="{C2223169-F0B7-46B9-B456-315902B7C0BA}" srcOrd="0" destOrd="0" presId="urn:microsoft.com/office/officeart/2005/8/layout/hierarchy1"/>
    <dgm:cxn modelId="{F1793112-93FF-4064-BF03-12069F2978B1}" type="presParOf" srcId="{33A7504F-50E1-425F-A07A-8825FBF852DC}" destId="{855506D7-D363-4D71-9A1F-D769EE6006FF}" srcOrd="1" destOrd="0" presId="urn:microsoft.com/office/officeart/2005/8/layout/hierarchy1"/>
    <dgm:cxn modelId="{2CECD09B-1F29-4297-AE66-9F48CE254EFD}" type="presParOf" srcId="{221A111E-B65A-47DB-BBF9-79D44F28173E}" destId="{56044D5F-49E1-41EA-86C8-028512E1BE6C}" srcOrd="1" destOrd="0" presId="urn:microsoft.com/office/officeart/2005/8/layout/hierarchy1"/>
    <dgm:cxn modelId="{3FADFCB9-DF87-4BA6-81C6-C14F6F98FEC0}" type="presParOf" srcId="{9DD69C03-EAA7-48D7-809E-41D6254F57F0}" destId="{A1B61FDF-04E8-4C0A-B5E0-62212C6F6DC4}" srcOrd="1" destOrd="0" presId="urn:microsoft.com/office/officeart/2005/8/layout/hierarchy1"/>
    <dgm:cxn modelId="{84C2EDA8-EC10-4725-9A19-C93201A71D5F}" type="presParOf" srcId="{A1B61FDF-04E8-4C0A-B5E0-62212C6F6DC4}" destId="{393C1860-8F8D-4B53-9FCD-1C09269189E6}" srcOrd="0" destOrd="0" presId="urn:microsoft.com/office/officeart/2005/8/layout/hierarchy1"/>
    <dgm:cxn modelId="{D8D616C0-4A3F-4472-B619-C810F8F1B7B5}" type="presParOf" srcId="{393C1860-8F8D-4B53-9FCD-1C09269189E6}" destId="{4385A822-978A-42AE-AFC6-BFD28FE0CCDB}" srcOrd="0" destOrd="0" presId="urn:microsoft.com/office/officeart/2005/8/layout/hierarchy1"/>
    <dgm:cxn modelId="{DCA16C53-63EB-4749-A0C0-41E08BC41DBD}" type="presParOf" srcId="{393C1860-8F8D-4B53-9FCD-1C09269189E6}" destId="{C4EBFD8D-5CCF-41AB-9D5D-DF26F2558552}" srcOrd="1" destOrd="0" presId="urn:microsoft.com/office/officeart/2005/8/layout/hierarchy1"/>
    <dgm:cxn modelId="{CF9D61B0-6DC3-48AD-BB7B-1DDED70B15A6}" type="presParOf" srcId="{A1B61FDF-04E8-4C0A-B5E0-62212C6F6DC4}" destId="{E9AC6930-46B4-4295-93E1-2BCD8899711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BF88F8-A936-42A7-BC9D-E6B695BEEB51}">
      <dsp:nvSpPr>
        <dsp:cNvPr id="0" name=""/>
        <dsp:cNvSpPr/>
      </dsp:nvSpPr>
      <dsp:spPr>
        <a:xfrm>
          <a:off x="0" y="4366"/>
          <a:ext cx="4683949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CF93EA-54E0-4E8A-AFA2-2FC3423B56E0}">
      <dsp:nvSpPr>
        <dsp:cNvPr id="0" name=""/>
        <dsp:cNvSpPr/>
      </dsp:nvSpPr>
      <dsp:spPr>
        <a:xfrm>
          <a:off x="281355" y="213639"/>
          <a:ext cx="511556" cy="51155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2544B9-B589-441E-88CC-0CAD04328376}">
      <dsp:nvSpPr>
        <dsp:cNvPr id="0" name=""/>
        <dsp:cNvSpPr/>
      </dsp:nvSpPr>
      <dsp:spPr>
        <a:xfrm>
          <a:off x="1074268" y="4366"/>
          <a:ext cx="3609680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Understand what counts as stock</a:t>
          </a:r>
        </a:p>
      </dsp:txBody>
      <dsp:txXfrm>
        <a:off x="1074268" y="4366"/>
        <a:ext cx="3609680" cy="930102"/>
      </dsp:txXfrm>
    </dsp:sp>
    <dsp:sp modelId="{394C44F3-95B1-47DC-A92A-50B6D26A1D96}">
      <dsp:nvSpPr>
        <dsp:cNvPr id="0" name=""/>
        <dsp:cNvSpPr/>
      </dsp:nvSpPr>
      <dsp:spPr>
        <a:xfrm>
          <a:off x="0" y="1166994"/>
          <a:ext cx="4683949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685B33-9160-4604-A269-7CE9DC4007AD}">
      <dsp:nvSpPr>
        <dsp:cNvPr id="0" name=""/>
        <dsp:cNvSpPr/>
      </dsp:nvSpPr>
      <dsp:spPr>
        <a:xfrm>
          <a:off x="281355" y="1376267"/>
          <a:ext cx="511556" cy="51155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3F7E4B-127E-4231-9EB0-8249A041E682}">
      <dsp:nvSpPr>
        <dsp:cNvPr id="0" name=""/>
        <dsp:cNvSpPr/>
      </dsp:nvSpPr>
      <dsp:spPr>
        <a:xfrm>
          <a:off x="1074268" y="1166994"/>
          <a:ext cx="3609680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Learn how to value stock under FRS 102</a:t>
          </a:r>
        </a:p>
      </dsp:txBody>
      <dsp:txXfrm>
        <a:off x="1074268" y="1166994"/>
        <a:ext cx="3609680" cy="930102"/>
      </dsp:txXfrm>
    </dsp:sp>
    <dsp:sp modelId="{DFF441CE-88FF-41D4-823B-0716A2463752}">
      <dsp:nvSpPr>
        <dsp:cNvPr id="0" name=""/>
        <dsp:cNvSpPr/>
      </dsp:nvSpPr>
      <dsp:spPr>
        <a:xfrm>
          <a:off x="0" y="2329622"/>
          <a:ext cx="4683949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2F1A74-3900-4BEE-9C43-6D21C87753D7}">
      <dsp:nvSpPr>
        <dsp:cNvPr id="0" name=""/>
        <dsp:cNvSpPr/>
      </dsp:nvSpPr>
      <dsp:spPr>
        <a:xfrm>
          <a:off x="281355" y="2538895"/>
          <a:ext cx="511556" cy="51155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DDBE5-8555-4B1C-ADE6-D6ADD1BB6A8F}">
      <dsp:nvSpPr>
        <dsp:cNvPr id="0" name=""/>
        <dsp:cNvSpPr/>
      </dsp:nvSpPr>
      <dsp:spPr>
        <a:xfrm>
          <a:off x="1074268" y="2329622"/>
          <a:ext cx="3609680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Compare stock valuation methods (FIFO, Weighted Average)</a:t>
          </a:r>
        </a:p>
      </dsp:txBody>
      <dsp:txXfrm>
        <a:off x="1074268" y="2329622"/>
        <a:ext cx="3609680" cy="930102"/>
      </dsp:txXfrm>
    </dsp:sp>
    <dsp:sp modelId="{3687C128-C865-410B-8BC1-11E0DFBFEDE7}">
      <dsp:nvSpPr>
        <dsp:cNvPr id="0" name=""/>
        <dsp:cNvSpPr/>
      </dsp:nvSpPr>
      <dsp:spPr>
        <a:xfrm>
          <a:off x="0" y="3492250"/>
          <a:ext cx="4683949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0FE1F4-A0BF-42AC-A94E-FD0C3C79DA01}">
      <dsp:nvSpPr>
        <dsp:cNvPr id="0" name=""/>
        <dsp:cNvSpPr/>
      </dsp:nvSpPr>
      <dsp:spPr>
        <a:xfrm>
          <a:off x="281355" y="3701523"/>
          <a:ext cx="511556" cy="51155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88DFCE-9BCA-4097-B450-8FC2062099B2}">
      <dsp:nvSpPr>
        <dsp:cNvPr id="0" name=""/>
        <dsp:cNvSpPr/>
      </dsp:nvSpPr>
      <dsp:spPr>
        <a:xfrm>
          <a:off x="1074268" y="3492250"/>
          <a:ext cx="3609680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Understand the challenges of long-term contracts</a:t>
          </a:r>
        </a:p>
      </dsp:txBody>
      <dsp:txXfrm>
        <a:off x="1074268" y="3492250"/>
        <a:ext cx="3609680" cy="930102"/>
      </dsp:txXfrm>
    </dsp:sp>
    <dsp:sp modelId="{5DD7489B-235A-4EF3-B56D-D79C16AE1553}">
      <dsp:nvSpPr>
        <dsp:cNvPr id="0" name=""/>
        <dsp:cNvSpPr/>
      </dsp:nvSpPr>
      <dsp:spPr>
        <a:xfrm>
          <a:off x="0" y="4654878"/>
          <a:ext cx="4683949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364527-3612-4533-972B-4D74E2BEC360}">
      <dsp:nvSpPr>
        <dsp:cNvPr id="0" name=""/>
        <dsp:cNvSpPr/>
      </dsp:nvSpPr>
      <dsp:spPr>
        <a:xfrm>
          <a:off x="281355" y="4864151"/>
          <a:ext cx="511556" cy="51155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16A287-D91A-4744-A778-32D500220C95}">
      <dsp:nvSpPr>
        <dsp:cNvPr id="0" name=""/>
        <dsp:cNvSpPr/>
      </dsp:nvSpPr>
      <dsp:spPr>
        <a:xfrm>
          <a:off x="1074268" y="4654878"/>
          <a:ext cx="3609680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Learn how profit is </a:t>
          </a:r>
          <a:r>
            <a:rPr lang="en-US" sz="1900" kern="1200" dirty="0" err="1"/>
            <a:t>recognised</a:t>
          </a:r>
          <a:r>
            <a:rPr lang="en-US" sz="1900" kern="1200" dirty="0"/>
            <a:t> progressively</a:t>
          </a:r>
        </a:p>
      </dsp:txBody>
      <dsp:txXfrm>
        <a:off x="1074268" y="4654878"/>
        <a:ext cx="3609680" cy="9301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5E906F-7062-4363-B8E8-767D91EA3CF3}">
      <dsp:nvSpPr>
        <dsp:cNvPr id="0" name=""/>
        <dsp:cNvSpPr/>
      </dsp:nvSpPr>
      <dsp:spPr>
        <a:xfrm>
          <a:off x="0" y="2439"/>
          <a:ext cx="47262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AF6C0F-03C5-4FB2-B468-E29CDBB4253C}">
      <dsp:nvSpPr>
        <dsp:cNvPr id="0" name=""/>
        <dsp:cNvSpPr/>
      </dsp:nvSpPr>
      <dsp:spPr>
        <a:xfrm>
          <a:off x="374076" y="280678"/>
          <a:ext cx="680139" cy="68013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7B61AD-CED8-4472-80B1-05433F965B59}">
      <dsp:nvSpPr>
        <dsp:cNvPr id="0" name=""/>
        <dsp:cNvSpPr/>
      </dsp:nvSpPr>
      <dsp:spPr>
        <a:xfrm>
          <a:off x="1428292" y="2439"/>
          <a:ext cx="32979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Raw materials &amp; consumables</a:t>
          </a:r>
        </a:p>
      </dsp:txBody>
      <dsp:txXfrm>
        <a:off x="1428292" y="2439"/>
        <a:ext cx="3297908" cy="1236616"/>
      </dsp:txXfrm>
    </dsp:sp>
    <dsp:sp modelId="{04028C68-54A7-4616-B461-B8A7D3711B4B}">
      <dsp:nvSpPr>
        <dsp:cNvPr id="0" name=""/>
        <dsp:cNvSpPr/>
      </dsp:nvSpPr>
      <dsp:spPr>
        <a:xfrm>
          <a:off x="0" y="1548210"/>
          <a:ext cx="47262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0E70FC-8B9B-412B-955F-7499F81E0EC2}">
      <dsp:nvSpPr>
        <dsp:cNvPr id="0" name=""/>
        <dsp:cNvSpPr/>
      </dsp:nvSpPr>
      <dsp:spPr>
        <a:xfrm>
          <a:off x="374076" y="1826449"/>
          <a:ext cx="680139" cy="68013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60EF55-A67C-4F75-BDE6-468571421DDF}">
      <dsp:nvSpPr>
        <dsp:cNvPr id="0" name=""/>
        <dsp:cNvSpPr/>
      </dsp:nvSpPr>
      <dsp:spPr>
        <a:xfrm>
          <a:off x="1428292" y="1548210"/>
          <a:ext cx="32979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Work in progress (WIP)</a:t>
          </a:r>
        </a:p>
      </dsp:txBody>
      <dsp:txXfrm>
        <a:off x="1428292" y="1548210"/>
        <a:ext cx="3297908" cy="1236616"/>
      </dsp:txXfrm>
    </dsp:sp>
    <dsp:sp modelId="{F74CF52C-676C-461F-B70D-DB273D7367FC}">
      <dsp:nvSpPr>
        <dsp:cNvPr id="0" name=""/>
        <dsp:cNvSpPr/>
      </dsp:nvSpPr>
      <dsp:spPr>
        <a:xfrm>
          <a:off x="0" y="3093981"/>
          <a:ext cx="47262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378E5F-C51A-413D-BCDC-910ACA20C0E8}">
      <dsp:nvSpPr>
        <dsp:cNvPr id="0" name=""/>
        <dsp:cNvSpPr/>
      </dsp:nvSpPr>
      <dsp:spPr>
        <a:xfrm>
          <a:off x="374076" y="3372220"/>
          <a:ext cx="680139" cy="68013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58EC82-73F4-4258-97E2-40AEB7904122}">
      <dsp:nvSpPr>
        <dsp:cNvPr id="0" name=""/>
        <dsp:cNvSpPr/>
      </dsp:nvSpPr>
      <dsp:spPr>
        <a:xfrm>
          <a:off x="1428292" y="3093981"/>
          <a:ext cx="32979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Finished goods</a:t>
          </a:r>
        </a:p>
      </dsp:txBody>
      <dsp:txXfrm>
        <a:off x="1428292" y="3093981"/>
        <a:ext cx="3297908" cy="1236616"/>
      </dsp:txXfrm>
    </dsp:sp>
    <dsp:sp modelId="{C1D6A1C1-0415-44C5-B7A0-7D57FF5DEA2C}">
      <dsp:nvSpPr>
        <dsp:cNvPr id="0" name=""/>
        <dsp:cNvSpPr/>
      </dsp:nvSpPr>
      <dsp:spPr>
        <a:xfrm>
          <a:off x="0" y="4639752"/>
          <a:ext cx="47262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1A6F8D-10DC-4A12-B17C-6E19B6271FB5}">
      <dsp:nvSpPr>
        <dsp:cNvPr id="0" name=""/>
        <dsp:cNvSpPr/>
      </dsp:nvSpPr>
      <dsp:spPr>
        <a:xfrm>
          <a:off x="374076" y="4917991"/>
          <a:ext cx="680139" cy="68013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23D708-0E9C-4226-AF8C-F544D12E9831}">
      <dsp:nvSpPr>
        <dsp:cNvPr id="0" name=""/>
        <dsp:cNvSpPr/>
      </dsp:nvSpPr>
      <dsp:spPr>
        <a:xfrm>
          <a:off x="1428292" y="4639752"/>
          <a:ext cx="32979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Example: Bakery – Flour (raw), Dough (WIP), Bread (finished)</a:t>
          </a:r>
        </a:p>
      </dsp:txBody>
      <dsp:txXfrm>
        <a:off x="1428292" y="4639752"/>
        <a:ext cx="3297908" cy="123661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6ADF7B-98A9-4F1F-836B-23BB884C5357}">
      <dsp:nvSpPr>
        <dsp:cNvPr id="0" name=""/>
        <dsp:cNvSpPr/>
      </dsp:nvSpPr>
      <dsp:spPr>
        <a:xfrm>
          <a:off x="0" y="717"/>
          <a:ext cx="47262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076280-20B9-4B2C-BC9A-2FABF7A2C685}">
      <dsp:nvSpPr>
        <dsp:cNvPr id="0" name=""/>
        <dsp:cNvSpPr/>
      </dsp:nvSpPr>
      <dsp:spPr>
        <a:xfrm>
          <a:off x="507973" y="378548"/>
          <a:ext cx="923587" cy="9235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9BD4CF-BECA-4E70-B368-7AED53FF078D}">
      <dsp:nvSpPr>
        <dsp:cNvPr id="0" name=""/>
        <dsp:cNvSpPr/>
      </dsp:nvSpPr>
      <dsp:spPr>
        <a:xfrm>
          <a:off x="1939533" y="717"/>
          <a:ext cx="27866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Selling price creates profit before sale</a:t>
          </a:r>
        </a:p>
      </dsp:txBody>
      <dsp:txXfrm>
        <a:off x="1939533" y="717"/>
        <a:ext cx="2786667" cy="1679249"/>
      </dsp:txXfrm>
    </dsp:sp>
    <dsp:sp modelId="{C32B2292-4994-4EEF-8DB2-7DF3931A6889}">
      <dsp:nvSpPr>
        <dsp:cNvPr id="0" name=""/>
        <dsp:cNvSpPr/>
      </dsp:nvSpPr>
      <dsp:spPr>
        <a:xfrm>
          <a:off x="0" y="2099779"/>
          <a:ext cx="47262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F7D2D1-9AA0-4B1C-9699-FF864F52B991}">
      <dsp:nvSpPr>
        <dsp:cNvPr id="0" name=""/>
        <dsp:cNvSpPr/>
      </dsp:nvSpPr>
      <dsp:spPr>
        <a:xfrm>
          <a:off x="507973" y="2477610"/>
          <a:ext cx="923587" cy="9235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A321B5-C3E0-4ADC-96DF-7A2EE61B1215}">
      <dsp:nvSpPr>
        <dsp:cNvPr id="0" name=""/>
        <dsp:cNvSpPr/>
      </dsp:nvSpPr>
      <dsp:spPr>
        <a:xfrm>
          <a:off x="1939533" y="2099779"/>
          <a:ext cx="27866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Prudence: recognise profits only once realised</a:t>
          </a:r>
        </a:p>
      </dsp:txBody>
      <dsp:txXfrm>
        <a:off x="1939533" y="2099779"/>
        <a:ext cx="2786667" cy="1679249"/>
      </dsp:txXfrm>
    </dsp:sp>
    <dsp:sp modelId="{80636F9C-E6F8-4C10-9144-2063EA70E15D}">
      <dsp:nvSpPr>
        <dsp:cNvPr id="0" name=""/>
        <dsp:cNvSpPr/>
      </dsp:nvSpPr>
      <dsp:spPr>
        <a:xfrm>
          <a:off x="0" y="4199559"/>
          <a:ext cx="47262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6866F5-A919-4209-BDA7-EEEBD4DEC78A}">
      <dsp:nvSpPr>
        <dsp:cNvPr id="0" name=""/>
        <dsp:cNvSpPr/>
      </dsp:nvSpPr>
      <dsp:spPr>
        <a:xfrm>
          <a:off x="507973" y="4576672"/>
          <a:ext cx="923587" cy="9235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9F5A02-E645-4F03-9257-0EA43C5584E1}">
      <dsp:nvSpPr>
        <dsp:cNvPr id="0" name=""/>
        <dsp:cNvSpPr/>
      </dsp:nvSpPr>
      <dsp:spPr>
        <a:xfrm>
          <a:off x="1939533" y="4198841"/>
          <a:ext cx="27866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Stocks valued at lower of cost and NRV</a:t>
          </a:r>
        </a:p>
      </dsp:txBody>
      <dsp:txXfrm>
        <a:off x="1939533" y="4198841"/>
        <a:ext cx="2786667" cy="167924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A51C85-A568-4FE6-A240-FB94E38B0FCA}">
      <dsp:nvSpPr>
        <dsp:cNvPr id="0" name=""/>
        <dsp:cNvSpPr/>
      </dsp:nvSpPr>
      <dsp:spPr>
        <a:xfrm>
          <a:off x="0" y="0"/>
          <a:ext cx="38153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F1949A5-ED7F-42DA-8A64-649E4EFC8509}">
      <dsp:nvSpPr>
        <dsp:cNvPr id="0" name=""/>
        <dsp:cNvSpPr/>
      </dsp:nvSpPr>
      <dsp:spPr>
        <a:xfrm>
          <a:off x="0" y="0"/>
          <a:ext cx="3815379" cy="18047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1. Purchase costs: price, duties, transport, handling (less discounts, subsidies)</a:t>
          </a:r>
        </a:p>
      </dsp:txBody>
      <dsp:txXfrm>
        <a:off x="0" y="0"/>
        <a:ext cx="3815379" cy="1804708"/>
      </dsp:txXfrm>
    </dsp:sp>
    <dsp:sp modelId="{C63AF347-EA5D-47B4-BD58-7F2871AA89DE}">
      <dsp:nvSpPr>
        <dsp:cNvPr id="0" name=""/>
        <dsp:cNvSpPr/>
      </dsp:nvSpPr>
      <dsp:spPr>
        <a:xfrm>
          <a:off x="0" y="1804708"/>
          <a:ext cx="38153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35DF58E-EEF6-41F7-8B59-185CBFB68942}">
      <dsp:nvSpPr>
        <dsp:cNvPr id="0" name=""/>
        <dsp:cNvSpPr/>
      </dsp:nvSpPr>
      <dsp:spPr>
        <a:xfrm>
          <a:off x="0" y="1804708"/>
          <a:ext cx="3815379" cy="18047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2. Conversion costs: direct labour, overheads</a:t>
          </a:r>
        </a:p>
      </dsp:txBody>
      <dsp:txXfrm>
        <a:off x="0" y="1804708"/>
        <a:ext cx="3815379" cy="180470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058F5C-230C-4D81-A230-895AA47D929B}">
      <dsp:nvSpPr>
        <dsp:cNvPr id="0" name=""/>
        <dsp:cNvSpPr/>
      </dsp:nvSpPr>
      <dsp:spPr>
        <a:xfrm>
          <a:off x="0" y="717"/>
          <a:ext cx="47262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0D5FAB-AA0E-4E9B-9D70-29441DCA8DFF}">
      <dsp:nvSpPr>
        <dsp:cNvPr id="0" name=""/>
        <dsp:cNvSpPr/>
      </dsp:nvSpPr>
      <dsp:spPr>
        <a:xfrm>
          <a:off x="507973" y="378548"/>
          <a:ext cx="923587" cy="9235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38D6DF-30C2-4F8E-8C49-1876A8C42BF8}">
      <dsp:nvSpPr>
        <dsp:cNvPr id="0" name=""/>
        <dsp:cNvSpPr/>
      </dsp:nvSpPr>
      <dsp:spPr>
        <a:xfrm>
          <a:off x="1939533" y="717"/>
          <a:ext cx="27866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Contracts last years</a:t>
          </a:r>
        </a:p>
      </dsp:txBody>
      <dsp:txXfrm>
        <a:off x="1939533" y="717"/>
        <a:ext cx="2786667" cy="1679249"/>
      </dsp:txXfrm>
    </dsp:sp>
    <dsp:sp modelId="{15747EE6-7D02-414B-BE05-351F119E5CDF}">
      <dsp:nvSpPr>
        <dsp:cNvPr id="0" name=""/>
        <dsp:cNvSpPr/>
      </dsp:nvSpPr>
      <dsp:spPr>
        <a:xfrm>
          <a:off x="0" y="2099779"/>
          <a:ext cx="47262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BF0212-DBB5-4BDF-AFCC-1790C0EF4D2E}">
      <dsp:nvSpPr>
        <dsp:cNvPr id="0" name=""/>
        <dsp:cNvSpPr/>
      </dsp:nvSpPr>
      <dsp:spPr>
        <a:xfrm>
          <a:off x="507973" y="2477610"/>
          <a:ext cx="923587" cy="9235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231F2B-2BDF-48FB-AD88-71441C6B5427}">
      <dsp:nvSpPr>
        <dsp:cNvPr id="0" name=""/>
        <dsp:cNvSpPr/>
      </dsp:nvSpPr>
      <dsp:spPr>
        <a:xfrm>
          <a:off x="1939533" y="2099779"/>
          <a:ext cx="27866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Problem: When to recognise profit?</a:t>
          </a:r>
        </a:p>
      </dsp:txBody>
      <dsp:txXfrm>
        <a:off x="1939533" y="2099779"/>
        <a:ext cx="2786667" cy="1679249"/>
      </dsp:txXfrm>
    </dsp:sp>
    <dsp:sp modelId="{45CCA2CD-0E31-4082-9B08-0D437BDA5FFE}">
      <dsp:nvSpPr>
        <dsp:cNvPr id="0" name=""/>
        <dsp:cNvSpPr/>
      </dsp:nvSpPr>
      <dsp:spPr>
        <a:xfrm>
          <a:off x="0" y="4198841"/>
          <a:ext cx="47262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598ED3-464C-44C1-B934-4B6E9675E3C1}">
      <dsp:nvSpPr>
        <dsp:cNvPr id="0" name=""/>
        <dsp:cNvSpPr/>
      </dsp:nvSpPr>
      <dsp:spPr>
        <a:xfrm>
          <a:off x="507973" y="4576672"/>
          <a:ext cx="923587" cy="9235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571C0D-42CC-466E-BDDC-DCC8086BC4DA}">
      <dsp:nvSpPr>
        <dsp:cNvPr id="0" name=""/>
        <dsp:cNvSpPr/>
      </dsp:nvSpPr>
      <dsp:spPr>
        <a:xfrm>
          <a:off x="1939533" y="4198841"/>
          <a:ext cx="27866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Solution: </a:t>
          </a:r>
          <a:r>
            <a:rPr lang="en-US" sz="2500" kern="1200" dirty="0" err="1"/>
            <a:t>Recognise</a:t>
          </a:r>
          <a:r>
            <a:rPr lang="en-US" sz="2500" kern="1200" dirty="0"/>
            <a:t> profit progressively</a:t>
          </a:r>
        </a:p>
      </dsp:txBody>
      <dsp:txXfrm>
        <a:off x="1939533" y="4198841"/>
        <a:ext cx="2786667" cy="167924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FB89DC-4D1C-4B5D-86C5-5A0132A43CCA}">
      <dsp:nvSpPr>
        <dsp:cNvPr id="0" name=""/>
        <dsp:cNvSpPr/>
      </dsp:nvSpPr>
      <dsp:spPr>
        <a:xfrm>
          <a:off x="0" y="794338"/>
          <a:ext cx="2189202" cy="139014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A814F1-C02E-4AE2-98F0-64D7C90B20B7}">
      <dsp:nvSpPr>
        <dsp:cNvPr id="0" name=""/>
        <dsp:cNvSpPr/>
      </dsp:nvSpPr>
      <dsp:spPr>
        <a:xfrm>
          <a:off x="243244" y="1025420"/>
          <a:ext cx="2189202" cy="139014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1. Outcome foreseeable → record attributable profit</a:t>
          </a:r>
        </a:p>
      </dsp:txBody>
      <dsp:txXfrm>
        <a:off x="283960" y="1066136"/>
        <a:ext cx="2107770" cy="1308711"/>
      </dsp:txXfrm>
    </dsp:sp>
    <dsp:sp modelId="{46AF135A-047D-4455-90AF-E5C91626C2D7}">
      <dsp:nvSpPr>
        <dsp:cNvPr id="0" name=""/>
        <dsp:cNvSpPr/>
      </dsp:nvSpPr>
      <dsp:spPr>
        <a:xfrm>
          <a:off x="2675691" y="794338"/>
          <a:ext cx="2189202" cy="139014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6F4240-341B-4410-8DCC-C56E37F64382}">
      <dsp:nvSpPr>
        <dsp:cNvPr id="0" name=""/>
        <dsp:cNvSpPr/>
      </dsp:nvSpPr>
      <dsp:spPr>
        <a:xfrm>
          <a:off x="2918936" y="1025420"/>
          <a:ext cx="2189202" cy="139014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2. Outcome uncertain → record no profit</a:t>
          </a:r>
        </a:p>
      </dsp:txBody>
      <dsp:txXfrm>
        <a:off x="2959652" y="1066136"/>
        <a:ext cx="2107770" cy="1308711"/>
      </dsp:txXfrm>
    </dsp:sp>
    <dsp:sp modelId="{65AA6CCE-3D05-4151-A943-D75C5C9F4673}">
      <dsp:nvSpPr>
        <dsp:cNvPr id="0" name=""/>
        <dsp:cNvSpPr/>
      </dsp:nvSpPr>
      <dsp:spPr>
        <a:xfrm>
          <a:off x="5351383" y="794338"/>
          <a:ext cx="2189202" cy="139014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066E63-632B-426F-A5EE-B7E78AE4CFCB}">
      <dsp:nvSpPr>
        <dsp:cNvPr id="0" name=""/>
        <dsp:cNvSpPr/>
      </dsp:nvSpPr>
      <dsp:spPr>
        <a:xfrm>
          <a:off x="5594627" y="1025420"/>
          <a:ext cx="2189202" cy="139014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3. Loss expected → record entire loss immediately</a:t>
          </a:r>
        </a:p>
      </dsp:txBody>
      <dsp:txXfrm>
        <a:off x="5635343" y="1066136"/>
        <a:ext cx="2107770" cy="130871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223169-F0B7-46B9-B456-315902B7C0BA}">
      <dsp:nvSpPr>
        <dsp:cNvPr id="0" name=""/>
        <dsp:cNvSpPr/>
      </dsp:nvSpPr>
      <dsp:spPr>
        <a:xfrm>
          <a:off x="950" y="370032"/>
          <a:ext cx="3335112" cy="211779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5506D7-D363-4D71-9A1F-D769EE6006FF}">
      <dsp:nvSpPr>
        <dsp:cNvPr id="0" name=""/>
        <dsp:cNvSpPr/>
      </dsp:nvSpPr>
      <dsp:spPr>
        <a:xfrm>
          <a:off x="371518" y="722072"/>
          <a:ext cx="3335112" cy="21177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 dirty="0"/>
            <a:t>% completion = Costs to date ÷ Total costs</a:t>
          </a:r>
        </a:p>
      </dsp:txBody>
      <dsp:txXfrm>
        <a:off x="433546" y="784100"/>
        <a:ext cx="3211056" cy="1993740"/>
      </dsp:txXfrm>
    </dsp:sp>
    <dsp:sp modelId="{4385A822-978A-42AE-AFC6-BFD28FE0CCDB}">
      <dsp:nvSpPr>
        <dsp:cNvPr id="0" name=""/>
        <dsp:cNvSpPr/>
      </dsp:nvSpPr>
      <dsp:spPr>
        <a:xfrm>
          <a:off x="4077199" y="370032"/>
          <a:ext cx="3335112" cy="211779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EBFD8D-5CCF-41AB-9D5D-DF26F2558552}">
      <dsp:nvSpPr>
        <dsp:cNvPr id="0" name=""/>
        <dsp:cNvSpPr/>
      </dsp:nvSpPr>
      <dsp:spPr>
        <a:xfrm>
          <a:off x="4447767" y="722072"/>
          <a:ext cx="3335112" cy="21177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 dirty="0"/>
            <a:t>% completion = Work certified ÷ Contract price</a:t>
          </a:r>
        </a:p>
      </dsp:txBody>
      <dsp:txXfrm>
        <a:off x="4509795" y="784100"/>
        <a:ext cx="3211056" cy="19937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6FE176-F2E5-44E9-BF21-3B82B41F8D2F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8C5E6A-2122-406A-AFD2-9C6FB2A066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11607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Stock is anything held for production or sale. Example: flour, dough, bread.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We never use selling price for valuation, as it inflates profits.</a:t>
            </a:r>
            <a:endParaRPr lang="en-GB" dirty="0"/>
          </a:p>
          <a:p>
            <a:endParaRPr lang="en-GB" dirty="0"/>
          </a:p>
          <a:p>
            <a:pPr>
              <a:buNone/>
            </a:pPr>
            <a:r>
              <a:rPr lang="en-GB" dirty="0"/>
              <a:t>We use the </a:t>
            </a:r>
            <a:r>
              <a:rPr lang="en-GB" b="1" dirty="0"/>
              <a:t>lower of cost and NRV</a:t>
            </a:r>
            <a:r>
              <a:rPr lang="en-GB" dirty="0"/>
              <a:t> so stock is not shown at more than it’s worth.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Cost</a:t>
            </a:r>
            <a:r>
              <a:rPr lang="en-GB" dirty="0"/>
              <a:t> = what we paid.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NRV</a:t>
            </a:r>
            <a:r>
              <a:rPr lang="en-GB" dirty="0"/>
              <a:t> = what we can sell it for after extra costs.</a:t>
            </a:r>
            <a:br>
              <a:rPr lang="en-GB" dirty="0"/>
            </a:br>
            <a:r>
              <a:rPr lang="en-GB" dirty="0"/>
              <a:t>If NRV is lower, we use that – this avoids showing profit too early.</a:t>
            </a:r>
          </a:p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If stock cost is £100 but NRV is £90, record at £90.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Cost includes everything needed to bring stock to condition for sale.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Construction projects may take years, so profit is spread over time.</a:t>
            </a:r>
            <a:endParaRPr lang="en-GB" dirty="0"/>
          </a:p>
          <a:p>
            <a:endParaRPr lang="en-GB" dirty="0"/>
          </a:p>
          <a:p>
            <a:pPr>
              <a:buNone/>
            </a:pPr>
            <a:r>
              <a:rPr lang="en-GB" dirty="0"/>
              <a:t>“Recognise profit progressively” means we don’t wait until the contract is finished.</a:t>
            </a:r>
            <a:br>
              <a:rPr lang="en-GB" dirty="0"/>
            </a:br>
            <a:r>
              <a:rPr lang="en-GB" dirty="0"/>
              <a:t>Instead, we record part of the profit each year, based on how much of the work is done.</a:t>
            </a:r>
          </a:p>
          <a:p>
            <a:pPr>
              <a:buNone/>
            </a:pPr>
            <a:r>
              <a:rPr lang="en-GB" dirty="0"/>
              <a:t>Example: If a 3-year project is half complete, we show about half the profit now, not all at the end.</a:t>
            </a:r>
          </a:p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These are key terms for understanding contract accounting.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We only report profit we can estimate reliably. Losses are immediate.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Two common ways to measure contract progress.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Contracts affect both P&amp;L and balance sheet.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Both focus on correct timing of profit recognition.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8C5E6A-2122-406A-AFD2-9C6FB2A066DB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47530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26.jpe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sv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-22693"/>
            <a:ext cx="9143998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384720" y="-2407841"/>
            <a:ext cx="4374557" cy="9144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55756" y="-2236808"/>
            <a:ext cx="4374128" cy="880235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-22690"/>
            <a:ext cx="6406863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4459073" y="-1032053"/>
            <a:ext cx="3742610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86118" y="735106"/>
            <a:ext cx="7540322" cy="2928470"/>
          </a:xfrm>
        </p:spPr>
        <p:txBody>
          <a:bodyPr anchor="b">
            <a:normAutofit/>
          </a:bodyPr>
          <a:lstStyle/>
          <a:p>
            <a:pPr algn="l"/>
            <a:r>
              <a:rPr lang="en-US" sz="4200">
                <a:solidFill>
                  <a:srgbClr val="FFFFFF"/>
                </a:solidFill>
              </a:rPr>
              <a:t>Stocks and Long-Term Contracts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545" y="1070800"/>
            <a:ext cx="2954766" cy="5583126"/>
          </a:xfrm>
        </p:spPr>
        <p:txBody>
          <a:bodyPr>
            <a:normAutofit/>
          </a:bodyPr>
          <a:lstStyle/>
          <a:p>
            <a:pPr algn="r"/>
            <a:r>
              <a:rPr lang="en-US" sz="4900"/>
              <a:t>Learning Objectives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6039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A61A3A5-6679-8547-5744-152228CD67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8084877"/>
              </p:ext>
            </p:extLst>
          </p:nvPr>
        </p:nvGraphicFramePr>
        <p:xfrm>
          <a:off x="3831401" y="1070800"/>
          <a:ext cx="468394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6794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195697"/>
            <a:ext cx="2400300" cy="4238118"/>
          </a:xfrm>
        </p:spPr>
        <p:txBody>
          <a:bodyPr>
            <a:normAutofit/>
          </a:bodyPr>
          <a:lstStyle/>
          <a:p>
            <a:r>
              <a:rPr lang="en-US" sz="4100">
                <a:solidFill>
                  <a:schemeClr val="bg1"/>
                </a:solidFill>
              </a:rPr>
              <a:t>Stock Definition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432689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82214" y="5539935"/>
            <a:ext cx="731374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A6D4BFD-0F8C-32E8-44C5-5B70863681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5926948"/>
              </p:ext>
            </p:extLst>
          </p:nvPr>
        </p:nvGraphicFramePr>
        <p:xfrm>
          <a:off x="4113104" y="477540"/>
          <a:ext cx="47262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6794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195697"/>
            <a:ext cx="2400300" cy="42381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Why Selling Price is NOT Used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432689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82214" y="5539935"/>
            <a:ext cx="731374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29CAC47-2E3A-0A2E-E18D-8D2315302A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2746704"/>
              </p:ext>
            </p:extLst>
          </p:nvPr>
        </p:nvGraphicFramePr>
        <p:xfrm>
          <a:off x="4113104" y="477540"/>
          <a:ext cx="47262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US" sz="3500"/>
              <a:t>The Valuation Rule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5061805" cy="3613149"/>
          </a:xfrm>
        </p:spPr>
        <p:txBody>
          <a:bodyPr anchor="ctr">
            <a:normAutofit/>
          </a:bodyPr>
          <a:lstStyle/>
          <a:p>
            <a:endParaRPr lang="en-GB" sz="1700" dirty="0"/>
          </a:p>
          <a:p>
            <a:r>
              <a:rPr lang="en-GB" sz="1700" dirty="0"/>
              <a:t>Stocks = Lower of Cost and Net Realisable Value (NRV)</a:t>
            </a:r>
          </a:p>
        </p:txBody>
      </p:sp>
      <p:pic>
        <p:nvPicPr>
          <p:cNvPr id="5" name="Picture 4" descr="An abstract financial digital analysis">
            <a:extLst>
              <a:ext uri="{FF2B5EF4-FFF2-40B4-BE49-F238E27FC236}">
                <a16:creationId xmlns:a16="http://schemas.microsoft.com/office/drawing/2014/main" id="{D34F3A89-79F0-29A2-76B1-A5B36CD20BA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2493" r="20465"/>
          <a:stretch>
            <a:fillRect/>
          </a:stretch>
        </p:blipFill>
        <p:spPr>
          <a:xfrm>
            <a:off x="6231466" y="1"/>
            <a:ext cx="2917651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335A262-7106-4571-BE09-CFA60A9DB0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A6F043C-2A2A-4ECE-99FC-9670FAF956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600200" y="685800"/>
            <a:ext cx="7543800" cy="5486400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685800"/>
            <a:ext cx="3815379" cy="1692835"/>
          </a:xfrm>
        </p:spPr>
        <p:txBody>
          <a:bodyPr anchor="t">
            <a:normAutofit/>
          </a:bodyPr>
          <a:lstStyle/>
          <a:p>
            <a:pPr algn="l"/>
            <a:r>
              <a:t>Cost of Stock</a:t>
            </a:r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46FE5A8-8C9A-4D97-A7C4-214929653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9823" y="685797"/>
            <a:ext cx="89154" cy="155045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E27E55C-0D51-7DEB-8617-EF019E58E1A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6870" r="20943"/>
          <a:stretch>
            <a:fillRect/>
          </a:stretch>
        </p:blipFill>
        <p:spPr>
          <a:xfrm>
            <a:off x="5145741" y="1048447"/>
            <a:ext cx="3603812" cy="4805082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B6297F2B-78AD-4022-83A4-78FC55E113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54846" y="6172201"/>
            <a:ext cx="89154" cy="685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FADAD6A-0FBB-02FF-9B22-9348A8DD3D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9679859"/>
              </p:ext>
            </p:extLst>
          </p:nvPr>
        </p:nvGraphicFramePr>
        <p:xfrm>
          <a:off x="1097280" y="2562784"/>
          <a:ext cx="3815379" cy="36094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930" y="1050595"/>
            <a:ext cx="6056111" cy="161848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400"/>
              <a:t>Net Realisable Value (NRV)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3930" y="2969469"/>
            <a:ext cx="6056111" cy="2800395"/>
          </a:xfrm>
        </p:spPr>
        <p:txBody>
          <a:bodyPr anchor="t">
            <a:normAutofit/>
          </a:bodyPr>
          <a:lstStyle/>
          <a:p>
            <a:r>
              <a:rPr lang="en-GB" sz="2100"/>
              <a:t>Net Realisable Value (NRV) is the estimated selling price of inventory in the ordinary course of business minus the estimated costs of completion and costs necessary to sell.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6825" y="1188637"/>
            <a:ext cx="2241175" cy="4480726"/>
          </a:xfrm>
        </p:spPr>
        <p:txBody>
          <a:bodyPr>
            <a:normAutofit/>
          </a:bodyPr>
          <a:lstStyle/>
          <a:p>
            <a:pPr algn="r"/>
            <a:r>
              <a:rPr dirty="0"/>
              <a:t>Example</a:t>
            </a:r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1445" y="1648870"/>
            <a:ext cx="3527136" cy="3560260"/>
          </a:xfrm>
        </p:spPr>
        <p:txBody>
          <a:bodyPr anchor="ctr">
            <a:normAutofit/>
          </a:bodyPr>
          <a:lstStyle/>
          <a:p>
            <a:r>
              <a:rPr lang="en-GB" sz="2100"/>
              <a:t>Company: Fresh Plc</a:t>
            </a:r>
          </a:p>
          <a:p>
            <a:r>
              <a:rPr lang="en-GB" sz="2100"/>
              <a:t>Inventory: 1,000 units</a:t>
            </a:r>
          </a:p>
          <a:p>
            <a:endParaRPr lang="en-GB" sz="2100"/>
          </a:p>
          <a:p>
            <a:r>
              <a:rPr lang="en-GB" sz="2100"/>
              <a:t>Estimated selling price per unit: £50</a:t>
            </a:r>
          </a:p>
          <a:p>
            <a:r>
              <a:rPr lang="en-GB" sz="2100"/>
              <a:t>Estimated cost to complete per unit: £5</a:t>
            </a:r>
          </a:p>
          <a:p>
            <a:r>
              <a:rPr lang="en-GB" sz="2100"/>
              <a:t>Estimated selling cost per unit: £3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6825" y="1188637"/>
            <a:ext cx="2241175" cy="4480726"/>
          </a:xfrm>
        </p:spPr>
        <p:txBody>
          <a:bodyPr>
            <a:normAutofit/>
          </a:bodyPr>
          <a:lstStyle/>
          <a:p>
            <a:pPr algn="r"/>
            <a:r>
              <a:rPr lang="en-US" sz="4000"/>
              <a:t>Step 1: Calculate NRV per Unit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1445" y="1648870"/>
            <a:ext cx="3527136" cy="3560260"/>
          </a:xfrm>
        </p:spPr>
        <p:txBody>
          <a:bodyPr anchor="ctr">
            <a:normAutofit/>
          </a:bodyPr>
          <a:lstStyle/>
          <a:p>
            <a:r>
              <a:rPr lang="en-GB" sz="2100"/>
              <a:t>NRV per unit = Selling price - Cost to complete - Selling cost</a:t>
            </a:r>
          </a:p>
          <a:p>
            <a:r>
              <a:rPr lang="en-GB" sz="2100"/>
              <a:t>NRV per unit = £50 - £5 - £3 = £42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6825" y="1188637"/>
            <a:ext cx="2241175" cy="4480726"/>
          </a:xfrm>
        </p:spPr>
        <p:txBody>
          <a:bodyPr>
            <a:normAutofit/>
          </a:bodyPr>
          <a:lstStyle/>
          <a:p>
            <a:pPr algn="r"/>
            <a:r>
              <a:rPr lang="en-GB" sz="4000"/>
              <a:t>Step 2: Calculate Total NRV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1445" y="1648870"/>
            <a:ext cx="3527136" cy="3560260"/>
          </a:xfrm>
        </p:spPr>
        <p:txBody>
          <a:bodyPr anchor="ctr">
            <a:normAutofit/>
          </a:bodyPr>
          <a:lstStyle/>
          <a:p>
            <a:r>
              <a:rPr lang="en-US" sz="2100"/>
              <a:t>Total NRV = £42 × 1,000 = £42,000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6825" y="1188637"/>
            <a:ext cx="2241175" cy="4480726"/>
          </a:xfrm>
        </p:spPr>
        <p:txBody>
          <a:bodyPr>
            <a:normAutofit/>
          </a:bodyPr>
          <a:lstStyle/>
          <a:p>
            <a:pPr algn="r"/>
            <a:r>
              <a:rPr lang="en-GB" sz="4000"/>
              <a:t>Step 3: Compare with Cost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1445" y="1648870"/>
            <a:ext cx="3527136" cy="3560260"/>
          </a:xfrm>
        </p:spPr>
        <p:txBody>
          <a:bodyPr anchor="ctr">
            <a:normAutofit/>
          </a:bodyPr>
          <a:lstStyle/>
          <a:p>
            <a:r>
              <a:rPr lang="en-GB" sz="2100" dirty="0"/>
              <a:t>Assumed original cost per unit: £45</a:t>
            </a:r>
          </a:p>
          <a:p>
            <a:r>
              <a:rPr lang="en-GB" sz="2100" dirty="0"/>
              <a:t>Total cost = £45 × 1,000 = £45,000</a:t>
            </a:r>
          </a:p>
          <a:p>
            <a:endParaRPr lang="en-GB" sz="2100" dirty="0"/>
          </a:p>
          <a:p>
            <a:r>
              <a:rPr lang="en-GB" sz="2100" dirty="0"/>
              <a:t>Inventory should be valued at the lower of cost and NRV.</a:t>
            </a:r>
          </a:p>
          <a:p>
            <a:r>
              <a:rPr lang="en-GB" sz="2100" dirty="0"/>
              <a:t>Therefore, inventory value = £42,000.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6825" y="1188637"/>
            <a:ext cx="2241175" cy="4480726"/>
          </a:xfrm>
        </p:spPr>
        <p:txBody>
          <a:bodyPr>
            <a:normAutofit/>
          </a:bodyPr>
          <a:lstStyle/>
          <a:p>
            <a:pPr algn="r"/>
            <a:r>
              <a:rPr lang="en-US" sz="4000"/>
              <a:t>Summary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1445" y="1648870"/>
            <a:ext cx="3527136" cy="3560260"/>
          </a:xfrm>
        </p:spPr>
        <p:txBody>
          <a:bodyPr anchor="ctr">
            <a:normAutofit/>
          </a:bodyPr>
          <a:lstStyle/>
          <a:p>
            <a:r>
              <a:rPr lang="en-GB" sz="2100" dirty="0"/>
              <a:t> NRV ensures inventory is not overstated in financial statements.</a:t>
            </a:r>
          </a:p>
          <a:p>
            <a:r>
              <a:rPr lang="en-GB" sz="2100" dirty="0"/>
              <a:t> Based on IAS 2 – Inventories.</a:t>
            </a:r>
          </a:p>
          <a:p>
            <a:r>
              <a:rPr lang="en-GB" sz="2100" dirty="0"/>
              <a:t> For Fresh Plc, the inventory is recorded at £42,000 (lower of cost and NRV).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ight Triangle 20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A digital balance scale using circles">
            <a:extLst>
              <a:ext uri="{FF2B5EF4-FFF2-40B4-BE49-F238E27FC236}">
                <a16:creationId xmlns:a16="http://schemas.microsoft.com/office/drawing/2014/main" id="{3F26DA0C-B343-7E13-A5E8-D0D2BB6D339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640" r="32781" b="2"/>
          <a:stretch>
            <a:fillRect/>
          </a:stretch>
        </p:blipFill>
        <p:spPr>
          <a:xfrm>
            <a:off x="5658495" y="323519"/>
            <a:ext cx="3242925" cy="6212748"/>
          </a:xfrm>
          <a:custGeom>
            <a:avLst/>
            <a:gdLst/>
            <a:ahLst/>
            <a:cxnLst/>
            <a:rect l="l" t="t" r="r" b="b"/>
            <a:pathLst>
              <a:path w="4323899" h="6212748">
                <a:moveTo>
                  <a:pt x="0" y="0"/>
                </a:moveTo>
                <a:lnTo>
                  <a:pt x="4323899" y="0"/>
                </a:lnTo>
                <a:lnTo>
                  <a:pt x="4323899" y="2864954"/>
                </a:lnTo>
                <a:lnTo>
                  <a:pt x="880454" y="6212748"/>
                </a:lnTo>
                <a:lnTo>
                  <a:pt x="0" y="6212748"/>
                </a:lnTo>
                <a:close/>
              </a:path>
            </a:pathLst>
          </a:cu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51C89C42-AF83-451A-81EA-472844755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2519" y="1188637"/>
            <a:ext cx="4438141" cy="1597228"/>
          </a:xfrm>
        </p:spPr>
        <p:txBody>
          <a:bodyPr>
            <a:normAutofit/>
          </a:bodyPr>
          <a:lstStyle/>
          <a:p>
            <a:r>
              <a:rPr lang="en-US" sz="4800"/>
              <a:t>Estimating Costs (Methods)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2519" y="2998278"/>
            <a:ext cx="4438140" cy="2728198"/>
          </a:xfrm>
        </p:spPr>
        <p:txBody>
          <a:bodyPr anchor="t">
            <a:normAutofit/>
          </a:bodyPr>
          <a:lstStyle/>
          <a:p>
            <a:endParaRPr lang="en-GB" sz="1700" dirty="0"/>
          </a:p>
          <a:p>
            <a:r>
              <a:rPr lang="en-GB" sz="1700" dirty="0"/>
              <a:t>FIFO (First In, First Out) </a:t>
            </a:r>
          </a:p>
          <a:p>
            <a:r>
              <a:rPr lang="en-GB" sz="1700" dirty="0"/>
              <a:t>Weighted Average </a:t>
            </a:r>
          </a:p>
          <a:p>
            <a:r>
              <a:rPr lang="en-GB" sz="1700" dirty="0"/>
              <a:t>LIFO ❌ (not allowed in FRS 102)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404932-12BE-56DD-99F3-4C5CCA001E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825" y="1188637"/>
            <a:ext cx="2241175" cy="4480726"/>
          </a:xfrm>
        </p:spPr>
        <p:txBody>
          <a:bodyPr>
            <a:normAutofit/>
          </a:bodyPr>
          <a:lstStyle/>
          <a:p>
            <a:pPr algn="r"/>
            <a:r>
              <a:rPr lang="en-US" sz="3600"/>
              <a:t>Estimating Costs (Methods)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6C1AF6-88CF-F419-7BCD-01B8C1C18A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41445" y="1648870"/>
            <a:ext cx="3527136" cy="356026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en-GB" sz="1900"/>
              <a:t>LIFO (Last In, First Out) is </a:t>
            </a:r>
            <a:r>
              <a:rPr lang="en-GB" sz="1900" b="1"/>
              <a:t>not permitted under FRS 102</a:t>
            </a:r>
            <a:r>
              <a:rPr lang="en-GB" sz="1900"/>
              <a:t> because: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900"/>
              <a:t>It leaves </a:t>
            </a:r>
            <a:r>
              <a:rPr lang="en-GB" sz="1900" b="1"/>
              <a:t>outdated prices</a:t>
            </a:r>
            <a:r>
              <a:rPr lang="en-GB" sz="1900"/>
              <a:t> in stock, not reflecting current values.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900"/>
              <a:t>It reduces </a:t>
            </a:r>
            <a:r>
              <a:rPr lang="en-GB" sz="1900" b="1"/>
              <a:t>comparability</a:t>
            </a:r>
            <a:r>
              <a:rPr lang="en-GB" sz="1900"/>
              <a:t> between companies.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900"/>
              <a:t>It can </a:t>
            </a:r>
            <a:r>
              <a:rPr lang="en-GB" sz="1900" b="1"/>
              <a:t>distort profit</a:t>
            </a:r>
            <a:r>
              <a:rPr lang="en-GB" sz="1900"/>
              <a:t>, especially during inflation.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900"/>
              <a:t>It doesn’t give a </a:t>
            </a:r>
            <a:r>
              <a:rPr lang="en-GB" sz="1900" b="1"/>
              <a:t>true and fair view</a:t>
            </a:r>
            <a:r>
              <a:rPr lang="en-GB" sz="1900"/>
              <a:t> of assets.</a:t>
            </a:r>
          </a:p>
          <a:p>
            <a:pPr>
              <a:lnSpc>
                <a:spcPct val="90000"/>
              </a:lnSpc>
            </a:pPr>
            <a:endParaRPr lang="en-US" sz="1900"/>
          </a:p>
        </p:txBody>
      </p:sp>
    </p:spTree>
    <p:extLst>
      <p:ext uri="{BB962C8B-B14F-4D97-AF65-F5344CB8AC3E}">
        <p14:creationId xmlns:p14="http://schemas.microsoft.com/office/powerpoint/2010/main" val="15555964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6794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195697"/>
            <a:ext cx="2400300" cy="4238118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Long-Term Contracts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432689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82214" y="5539935"/>
            <a:ext cx="731374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F48D1C8-D095-CF48-EA7E-6BCBF909A8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97594945"/>
              </p:ext>
            </p:extLst>
          </p:nvPr>
        </p:nvGraphicFramePr>
        <p:xfrm>
          <a:off x="4113104" y="477540"/>
          <a:ext cx="47262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699" y="687480"/>
            <a:ext cx="5605629" cy="994172"/>
          </a:xfrm>
        </p:spPr>
        <p:txBody>
          <a:bodyPr>
            <a:normAutofit/>
          </a:bodyPr>
          <a:lstStyle/>
          <a:p>
            <a:r>
              <a:rPr lang="en-US" sz="3850"/>
              <a:t>Key Definitions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2321" y="2227943"/>
            <a:ext cx="5033221" cy="3788227"/>
          </a:xfrm>
        </p:spPr>
        <p:txBody>
          <a:bodyPr anchor="ctr">
            <a:normAutofit/>
          </a:bodyPr>
          <a:lstStyle/>
          <a:p>
            <a:endParaRPr lang="en-GB" sz="2100"/>
          </a:p>
          <a:p>
            <a:r>
              <a:rPr lang="en-GB" sz="2100"/>
              <a:t>Long-term contract: over multiple periods</a:t>
            </a:r>
          </a:p>
          <a:p>
            <a:r>
              <a:rPr lang="en-GB" sz="2100"/>
              <a:t>Attributable profit: fair portion earned to date</a:t>
            </a:r>
          </a:p>
          <a:p>
            <a:r>
              <a:rPr lang="en-GB" sz="2100"/>
              <a:t>Foreseeable losses: recognised immediately</a:t>
            </a:r>
          </a:p>
          <a:p>
            <a:r>
              <a:rPr lang="en-GB" sz="2100"/>
              <a:t>Payments on account: customer advances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7" name="Graphic 6" descr="Contract">
            <a:extLst>
              <a:ext uri="{FF2B5EF4-FFF2-40B4-BE49-F238E27FC236}">
                <a16:creationId xmlns:a16="http://schemas.microsoft.com/office/drawing/2014/main" id="{06A60A34-E4DB-3280-8445-9B77E325A3E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624964" y="2865141"/>
            <a:ext cx="1143455" cy="1143455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723" y="809898"/>
            <a:ext cx="7629757" cy="1554480"/>
          </a:xfrm>
        </p:spPr>
        <p:txBody>
          <a:bodyPr anchor="ctr">
            <a:normAutofit/>
          </a:bodyPr>
          <a:lstStyle/>
          <a:p>
            <a:r>
              <a:rPr lang="en-US" sz="4200"/>
              <a:t>Accounting Treatment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3672C04-1981-CC00-309D-BBDC500521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19071129"/>
              </p:ext>
            </p:extLst>
          </p:nvPr>
        </p:nvGraphicFramePr>
        <p:xfrm>
          <a:off x="678451" y="3017519"/>
          <a:ext cx="778383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723" y="809898"/>
            <a:ext cx="7629757" cy="1554480"/>
          </a:xfrm>
        </p:spPr>
        <p:txBody>
          <a:bodyPr anchor="ctr">
            <a:normAutofit/>
          </a:bodyPr>
          <a:lstStyle/>
          <a:p>
            <a:r>
              <a:rPr lang="en-US" sz="4200" dirty="0"/>
              <a:t>Attributable Profit Calculation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762D7C5-D3E3-0266-0E95-583A8C07F3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1815225"/>
              </p:ext>
            </p:extLst>
          </p:nvPr>
        </p:nvGraphicFramePr>
        <p:xfrm>
          <a:off x="678451" y="3017519"/>
          <a:ext cx="778383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723" y="809898"/>
            <a:ext cx="7457037" cy="1554480"/>
          </a:xfrm>
        </p:spPr>
        <p:txBody>
          <a:bodyPr anchor="ctr">
            <a:normAutofit/>
          </a:bodyPr>
          <a:lstStyle/>
          <a:p>
            <a:r>
              <a:rPr lang="en-US" sz="4200"/>
              <a:t>Balance Sheet Impact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3771" y="3017522"/>
            <a:ext cx="7455989" cy="3124658"/>
          </a:xfrm>
        </p:spPr>
        <p:txBody>
          <a:bodyPr anchor="ctr">
            <a:normAutofit/>
          </a:bodyPr>
          <a:lstStyle/>
          <a:p>
            <a:endParaRPr lang="en-GB" sz="2100"/>
          </a:p>
          <a:p>
            <a:r>
              <a:rPr lang="en-GB" sz="2100"/>
              <a:t>Debtors: work done not invoiced</a:t>
            </a:r>
          </a:p>
          <a:p>
            <a:r>
              <a:rPr lang="en-GB" sz="2100"/>
              <a:t>Creditors: customer overpayments</a:t>
            </a:r>
          </a:p>
          <a:p>
            <a:r>
              <a:rPr lang="en-GB" sz="2100"/>
              <a:t>Stock: costs not yet expensed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723" y="809898"/>
            <a:ext cx="7457037" cy="1554480"/>
          </a:xfrm>
        </p:spPr>
        <p:txBody>
          <a:bodyPr anchor="ctr">
            <a:normAutofit/>
          </a:bodyPr>
          <a:lstStyle/>
          <a:p>
            <a:r>
              <a:rPr lang="en-US" sz="4200"/>
              <a:t>Stock vs Contract Accounting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3771" y="3017522"/>
            <a:ext cx="7455989" cy="3124658"/>
          </a:xfrm>
        </p:spPr>
        <p:txBody>
          <a:bodyPr anchor="ctr">
            <a:normAutofit/>
          </a:bodyPr>
          <a:lstStyle/>
          <a:p>
            <a:endParaRPr lang="en-GB" sz="2100" dirty="0"/>
          </a:p>
          <a:p>
            <a:r>
              <a:rPr lang="en-GB" sz="2100" dirty="0"/>
              <a:t>Stock: valued </a:t>
            </a:r>
            <a:r>
              <a:rPr lang="en-US" sz="2400" dirty="0"/>
              <a:t>carefully </a:t>
            </a:r>
            <a:r>
              <a:rPr lang="en-GB" sz="2100" dirty="0"/>
              <a:t>at cost/NRV</a:t>
            </a:r>
          </a:p>
          <a:p>
            <a:r>
              <a:rPr lang="en-GB" sz="2100" dirty="0"/>
              <a:t>Contracts: profit spread over periods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930" y="1050595"/>
            <a:ext cx="6056111" cy="1618489"/>
          </a:xfrm>
        </p:spPr>
        <p:txBody>
          <a:bodyPr anchor="ctr">
            <a:normAutofit/>
          </a:bodyPr>
          <a:lstStyle/>
          <a:p>
            <a:r>
              <a:rPr lang="en-US" sz="6300"/>
              <a:t>Final Thoughts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3930" y="2969469"/>
            <a:ext cx="6056111" cy="2800395"/>
          </a:xfrm>
        </p:spPr>
        <p:txBody>
          <a:bodyPr anchor="t">
            <a:normAutofit/>
          </a:bodyPr>
          <a:lstStyle/>
          <a:p>
            <a:endParaRPr lang="en-GB" sz="2100"/>
          </a:p>
          <a:p>
            <a:r>
              <a:rPr lang="en-GB" sz="2100"/>
              <a:t>Stock valuation prevents overstated profit</a:t>
            </a:r>
          </a:p>
          <a:p>
            <a:r>
              <a:rPr lang="en-GB" sz="2100"/>
              <a:t>Contract accounting gives realistic picture</a:t>
            </a:r>
          </a:p>
          <a:p>
            <a:r>
              <a:rPr lang="en-GB" sz="2100"/>
              <a:t>FRS 102 improves comparability &amp; transparency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9144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7348" y="551962"/>
            <a:ext cx="8249304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0E7EA2-EFDD-014B-3447-BE654AA68A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293338"/>
            <a:ext cx="6858000" cy="327459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</a:pPr>
            <a:r>
              <a:rPr lang="en-US" sz="63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6114E2-FE12-6733-F9ED-A14C1B28BF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5514052"/>
            <a:ext cx="6858000" cy="65191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ctr" defTabSz="914400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24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Q&amp;A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447348" y="6354708"/>
            <a:ext cx="8250174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99454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1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5A95053F-0BBE-4CEA-B64B-70319AF2EF39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1653</TotalTime>
  <Words>818</Words>
  <Application>Microsoft Office PowerPoint</Application>
  <PresentationFormat>On-screen Show (4:3)</PresentationFormat>
  <Paragraphs>108</Paragraphs>
  <Slides>22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Helvetica Neue Medium</vt:lpstr>
      <vt:lpstr>Aptos</vt:lpstr>
      <vt:lpstr>Arial</vt:lpstr>
      <vt:lpstr>Calibri</vt:lpstr>
      <vt:lpstr>Office Theme</vt:lpstr>
      <vt:lpstr>Stocks and Long-Term Contracts</vt:lpstr>
      <vt:lpstr>Learning Objectives</vt:lpstr>
      <vt:lpstr>Stock Definition</vt:lpstr>
      <vt:lpstr>Why Selling Price is NOT Used</vt:lpstr>
      <vt:lpstr>The Valuation Rule</vt:lpstr>
      <vt:lpstr>Cost of Stock</vt:lpstr>
      <vt:lpstr>Net Realisable Value (NRV)</vt:lpstr>
      <vt:lpstr>Example</vt:lpstr>
      <vt:lpstr>Step 1: Calculate NRV per Unit</vt:lpstr>
      <vt:lpstr>Step 2: Calculate Total NRV</vt:lpstr>
      <vt:lpstr>Step 3: Compare with Cost</vt:lpstr>
      <vt:lpstr>Summary</vt:lpstr>
      <vt:lpstr>Estimating Costs (Methods)</vt:lpstr>
      <vt:lpstr>Estimating Costs (Methods)</vt:lpstr>
      <vt:lpstr>Long-Term Contracts</vt:lpstr>
      <vt:lpstr>Key Definitions</vt:lpstr>
      <vt:lpstr>Accounting Treatment</vt:lpstr>
      <vt:lpstr>Attributable Profit Calculation</vt:lpstr>
      <vt:lpstr>Balance Sheet Impact</vt:lpstr>
      <vt:lpstr>Stock vs Contract Accounting</vt:lpstr>
      <vt:lpstr>Final Thoughts</vt:lpstr>
      <vt:lpstr>Thanks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Badir Miftah</cp:lastModifiedBy>
  <cp:revision>3</cp:revision>
  <dcterms:created xsi:type="dcterms:W3CDTF">2013-01-27T09:14:16Z</dcterms:created>
  <dcterms:modified xsi:type="dcterms:W3CDTF">2025-10-21T14:54:11Z</dcterms:modified>
  <cp:category/>
</cp:coreProperties>
</file>