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72" r:id="rId2"/>
  </p:sldMasterIdLst>
  <p:notesMasterIdLst>
    <p:notesMasterId r:id="rId53"/>
  </p:notesMasterIdLst>
  <p:sldIdLst>
    <p:sldId id="567" r:id="rId3"/>
    <p:sldId id="266" r:id="rId4"/>
    <p:sldId id="257" r:id="rId5"/>
    <p:sldId id="262" r:id="rId6"/>
    <p:sldId id="263" r:id="rId7"/>
    <p:sldId id="526" r:id="rId8"/>
    <p:sldId id="528" r:id="rId9"/>
    <p:sldId id="530" r:id="rId10"/>
    <p:sldId id="531" r:id="rId11"/>
    <p:sldId id="532" r:id="rId12"/>
    <p:sldId id="533" r:id="rId13"/>
    <p:sldId id="561" r:id="rId14"/>
    <p:sldId id="534" r:id="rId15"/>
    <p:sldId id="562" r:id="rId16"/>
    <p:sldId id="312" r:id="rId17"/>
    <p:sldId id="593" r:id="rId18"/>
    <p:sldId id="317" r:id="rId19"/>
    <p:sldId id="296" r:id="rId20"/>
    <p:sldId id="318" r:id="rId21"/>
    <p:sldId id="331" r:id="rId22"/>
    <p:sldId id="522" r:id="rId23"/>
    <p:sldId id="319" r:id="rId24"/>
    <p:sldId id="320" r:id="rId25"/>
    <p:sldId id="321" r:id="rId26"/>
    <p:sldId id="322" r:id="rId27"/>
    <p:sldId id="536" r:id="rId28"/>
    <p:sldId id="535" r:id="rId29"/>
    <p:sldId id="537" r:id="rId30"/>
    <p:sldId id="293" r:id="rId31"/>
    <p:sldId id="563" r:id="rId32"/>
    <p:sldId id="264" r:id="rId33"/>
    <p:sldId id="594" r:id="rId34"/>
    <p:sldId id="281" r:id="rId35"/>
    <p:sldId id="332" r:id="rId36"/>
    <p:sldId id="286" r:id="rId37"/>
    <p:sldId id="523" r:id="rId38"/>
    <p:sldId id="591" r:id="rId39"/>
    <p:sldId id="592" r:id="rId40"/>
    <p:sldId id="525" r:id="rId41"/>
    <p:sldId id="595" r:id="rId42"/>
    <p:sldId id="597" r:id="rId43"/>
    <p:sldId id="598" r:id="rId44"/>
    <p:sldId id="596" r:id="rId45"/>
    <p:sldId id="290" r:id="rId46"/>
    <p:sldId id="538" r:id="rId47"/>
    <p:sldId id="540" r:id="rId48"/>
    <p:sldId id="542" r:id="rId49"/>
    <p:sldId id="544" r:id="rId50"/>
    <p:sldId id="546" r:id="rId51"/>
    <p:sldId id="547" r:id="rId5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323" autoAdjust="0"/>
    <p:restoredTop sz="94660"/>
  </p:normalViewPr>
  <p:slideViewPr>
    <p:cSldViewPr snapToGrid="0">
      <p:cViewPr varScale="1">
        <p:scale>
          <a:sx n="128" d="100"/>
          <a:sy n="128" d="100"/>
        </p:scale>
        <p:origin x="624" y="176"/>
      </p:cViewPr>
      <p:guideLst/>
    </p:cSldViewPr>
  </p:slideViewPr>
  <p:notesTextViewPr>
    <p:cViewPr>
      <p:scale>
        <a:sx n="1" d="1"/>
        <a:sy n="1" d="1"/>
      </p:scale>
      <p:origin x="0" y="0"/>
    </p:cViewPr>
  </p:notesTextViewPr>
  <p:sorterViewPr>
    <p:cViewPr varScale="1">
      <p:scale>
        <a:sx n="1" d="1"/>
        <a:sy n="1" d="1"/>
      </p:scale>
      <p:origin x="0" y="-351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viewProps" Target="view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notesMaster" Target="notesMasters/notesMaster1.xml"/><Relationship Id="rId5" Type="http://schemas.openxmlformats.org/officeDocument/2006/relationships/slide" Target="slides/slide3.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theme" Target="theme/theme1.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tableStyles" Target="tableStyles.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57444FD-E38B-41FE-919F-88A330DE018D}" type="datetimeFigureOut">
              <a:rPr lang="en-GB" smtClean="0"/>
              <a:t>24/04/2025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B80AB2-80D1-4A8A-9CD2-EE00AFE1EA3E}" type="slidenum">
              <a:rPr lang="en-GB" smtClean="0"/>
              <a:t>‹#›</a:t>
            </a:fld>
            <a:endParaRPr lang="en-GB"/>
          </a:p>
        </p:txBody>
      </p:sp>
    </p:spTree>
    <p:extLst>
      <p:ext uri="{BB962C8B-B14F-4D97-AF65-F5344CB8AC3E}">
        <p14:creationId xmlns:p14="http://schemas.microsoft.com/office/powerpoint/2010/main" val="14763127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ChangeArrowheads="1" noTextEdit="1"/>
          </p:cNvSpPr>
          <p:nvPr>
            <p:ph type="sldImg"/>
          </p:nvPr>
        </p:nvSpPr>
        <p:spPr>
          <a:ln/>
        </p:spPr>
      </p:sp>
      <p:sp>
        <p:nvSpPr>
          <p:cNvPr id="17411" name="Notes Placeholder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rPr>
              <a:t>https://ethicalrealism.wordpress.com/2010/08/20/ethical-theories/</a:t>
            </a:r>
          </a:p>
        </p:txBody>
      </p:sp>
      <p:sp>
        <p:nvSpPr>
          <p:cNvPr id="17412" name="Slide Number Placeholder 3"/>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defRPr>
            </a:lvl1pPr>
            <a:lvl2pPr marL="742950" indent="-285750" defTabSz="931863">
              <a:defRPr>
                <a:solidFill>
                  <a:schemeClr val="tx1"/>
                </a:solidFill>
                <a:latin typeface="Arial" panose="020B0604020202020204" pitchFamily="34" charset="0"/>
              </a:defRPr>
            </a:lvl2pPr>
            <a:lvl3pPr marL="1143000" indent="-228600" defTabSz="931863">
              <a:defRPr>
                <a:solidFill>
                  <a:schemeClr val="tx1"/>
                </a:solidFill>
                <a:latin typeface="Arial" panose="020B0604020202020204" pitchFamily="34" charset="0"/>
              </a:defRPr>
            </a:lvl3pPr>
            <a:lvl4pPr marL="1600200" indent="-228600" defTabSz="931863">
              <a:defRPr>
                <a:solidFill>
                  <a:schemeClr val="tx1"/>
                </a:solidFill>
                <a:latin typeface="Arial" panose="020B0604020202020204" pitchFamily="34" charset="0"/>
              </a:defRPr>
            </a:lvl4pPr>
            <a:lvl5pPr marL="2057400" indent="-228600" defTabSz="931863">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31863" rtl="0" eaLnBrk="1" fontAlgn="auto" latinLnBrk="0" hangingPunct="1">
              <a:lnSpc>
                <a:spcPct val="100000"/>
              </a:lnSpc>
              <a:spcBef>
                <a:spcPts val="0"/>
              </a:spcBef>
              <a:spcAft>
                <a:spcPts val="0"/>
              </a:spcAft>
              <a:buClrTx/>
              <a:buSzTx/>
              <a:buFontTx/>
              <a:buNone/>
              <a:tabLst/>
              <a:defRPr/>
            </a:pPr>
            <a:fld id="{796E1311-00F1-4BE1-913D-5A79DB9AF822}"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31863" rtl="0" eaLnBrk="1" fontAlgn="auto" latinLnBrk="0" hangingPunct="1">
                <a:lnSpc>
                  <a:spcPct val="100000"/>
                </a:lnSpc>
                <a:spcBef>
                  <a:spcPts val="0"/>
                </a:spcBef>
                <a:spcAft>
                  <a:spcPts val="0"/>
                </a:spcAft>
                <a:buClrTx/>
                <a:buSzTx/>
                <a:buFontTx/>
                <a:buNone/>
                <a:tabLst/>
                <a:defRPr/>
              </a:pPr>
              <a:t>21</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6454827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8E624A39-1E70-C047-BC84-CD87FB6DF861}" type="datetime1">
              <a:rPr lang="en-GB" smtClean="0"/>
              <a:t>24/04/2025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66BF11-7370-4380-B3E6-8F033BCAF69F}" type="slidenum">
              <a:rPr lang="en-GB" smtClean="0"/>
              <a:t>‹#›</a:t>
            </a:fld>
            <a:endParaRPr lang="en-GB"/>
          </a:p>
        </p:txBody>
      </p:sp>
    </p:spTree>
    <p:extLst>
      <p:ext uri="{BB962C8B-B14F-4D97-AF65-F5344CB8AC3E}">
        <p14:creationId xmlns:p14="http://schemas.microsoft.com/office/powerpoint/2010/main" val="16366689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5DABEA8-F8CC-9847-A2AE-A88591FE0E51}" type="datetime1">
              <a:rPr lang="en-GB" smtClean="0"/>
              <a:t>24/04/2025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66BF11-7370-4380-B3E6-8F033BCAF69F}" type="slidenum">
              <a:rPr lang="en-GB" smtClean="0"/>
              <a:t>‹#›</a:t>
            </a:fld>
            <a:endParaRPr lang="en-GB"/>
          </a:p>
        </p:txBody>
      </p:sp>
    </p:spTree>
    <p:extLst>
      <p:ext uri="{BB962C8B-B14F-4D97-AF65-F5344CB8AC3E}">
        <p14:creationId xmlns:p14="http://schemas.microsoft.com/office/powerpoint/2010/main" val="11482132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B96944D-C881-5D4B-BB5B-0F9D210C29AE}" type="datetime1">
              <a:rPr lang="en-GB" smtClean="0"/>
              <a:t>24/04/2025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66BF11-7370-4380-B3E6-8F033BCAF69F}" type="slidenum">
              <a:rPr lang="en-GB" smtClean="0"/>
              <a:t>‹#›</a:t>
            </a:fld>
            <a:endParaRPr lang="en-GB"/>
          </a:p>
        </p:txBody>
      </p:sp>
    </p:spTree>
    <p:extLst>
      <p:ext uri="{BB962C8B-B14F-4D97-AF65-F5344CB8AC3E}">
        <p14:creationId xmlns:p14="http://schemas.microsoft.com/office/powerpoint/2010/main" val="13488898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87E6547-08F7-BD4D-93DB-F615A866E3CE}" type="datetime1">
              <a:rPr lang="en-GB" smtClean="0"/>
              <a:t>24/04/2025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66BF11-7370-4380-B3E6-8F033BCAF69F}" type="slidenum">
              <a:rPr lang="en-GB" smtClean="0"/>
              <a:t>‹#›</a:t>
            </a:fld>
            <a:endParaRPr lang="en-GB"/>
          </a:p>
        </p:txBody>
      </p:sp>
    </p:spTree>
    <p:extLst>
      <p:ext uri="{BB962C8B-B14F-4D97-AF65-F5344CB8AC3E}">
        <p14:creationId xmlns:p14="http://schemas.microsoft.com/office/powerpoint/2010/main" val="12981414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49F8448-7482-164F-A21D-C72C54440DD7}" type="datetime1">
              <a:rPr lang="en-GB" smtClean="0"/>
              <a:t>24/04/2025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066BF11-7370-4380-B3E6-8F033BCAF69F}" type="slidenum">
              <a:rPr lang="en-GB" smtClean="0"/>
              <a:t>‹#›</a:t>
            </a:fld>
            <a:endParaRPr lang="en-GB"/>
          </a:p>
        </p:txBody>
      </p:sp>
    </p:spTree>
    <p:extLst>
      <p:ext uri="{BB962C8B-B14F-4D97-AF65-F5344CB8AC3E}">
        <p14:creationId xmlns:p14="http://schemas.microsoft.com/office/powerpoint/2010/main" val="21665691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7FB9EF9-3CFD-A94E-B77C-42F607816B30}" type="datetime1">
              <a:rPr lang="en-GB" smtClean="0"/>
              <a:t>24/04/2025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066BF11-7370-4380-B3E6-8F033BCAF69F}" type="slidenum">
              <a:rPr lang="en-GB" smtClean="0"/>
              <a:t>‹#›</a:t>
            </a:fld>
            <a:endParaRPr lang="en-GB"/>
          </a:p>
        </p:txBody>
      </p:sp>
    </p:spTree>
    <p:extLst>
      <p:ext uri="{BB962C8B-B14F-4D97-AF65-F5344CB8AC3E}">
        <p14:creationId xmlns:p14="http://schemas.microsoft.com/office/powerpoint/2010/main" val="25596149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1BD9DA2-FE59-4442-B5EB-95E970E457C8}" type="datetime1">
              <a:rPr lang="en-GB" smtClean="0"/>
              <a:t>24/04/2025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066BF11-7370-4380-B3E6-8F033BCAF69F}" type="slidenum">
              <a:rPr lang="en-GB" smtClean="0"/>
              <a:t>‹#›</a:t>
            </a:fld>
            <a:endParaRPr lang="en-GB"/>
          </a:p>
        </p:txBody>
      </p:sp>
    </p:spTree>
    <p:extLst>
      <p:ext uri="{BB962C8B-B14F-4D97-AF65-F5344CB8AC3E}">
        <p14:creationId xmlns:p14="http://schemas.microsoft.com/office/powerpoint/2010/main" val="9595055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DF82D6B-0D5E-F845-B53D-C907F2CB47B7}" type="datetime1">
              <a:rPr lang="en-GB" smtClean="0"/>
              <a:t>24/04/2025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66BF11-7370-4380-B3E6-8F033BCAF69F}" type="slidenum">
              <a:rPr lang="en-GB" smtClean="0"/>
              <a:t>‹#›</a:t>
            </a:fld>
            <a:endParaRPr lang="en-GB"/>
          </a:p>
        </p:txBody>
      </p:sp>
    </p:spTree>
    <p:extLst>
      <p:ext uri="{BB962C8B-B14F-4D97-AF65-F5344CB8AC3E}">
        <p14:creationId xmlns:p14="http://schemas.microsoft.com/office/powerpoint/2010/main" val="32396080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D1A3692-1585-F942-87FC-F659E0D4974F}" type="datetime1">
              <a:rPr lang="en-GB" smtClean="0"/>
              <a:t>24/04/2025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66BF11-7370-4380-B3E6-8F033BCAF69F}" type="slidenum">
              <a:rPr lang="en-GB" smtClean="0"/>
              <a:t>‹#›</a:t>
            </a:fld>
            <a:endParaRPr lang="en-GB"/>
          </a:p>
        </p:txBody>
      </p:sp>
    </p:spTree>
    <p:extLst>
      <p:ext uri="{BB962C8B-B14F-4D97-AF65-F5344CB8AC3E}">
        <p14:creationId xmlns:p14="http://schemas.microsoft.com/office/powerpoint/2010/main" val="37904888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609E68B-A9BE-5B48-9629-E2F1734BF178}" type="datetime1">
              <a:rPr lang="en-GB" smtClean="0"/>
              <a:t>24/04/2025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66BF11-7370-4380-B3E6-8F033BCAF69F}" type="slidenum">
              <a:rPr lang="en-GB" smtClean="0"/>
              <a:t>‹#›</a:t>
            </a:fld>
            <a:endParaRPr lang="en-GB"/>
          </a:p>
        </p:txBody>
      </p:sp>
    </p:spTree>
    <p:extLst>
      <p:ext uri="{BB962C8B-B14F-4D97-AF65-F5344CB8AC3E}">
        <p14:creationId xmlns:p14="http://schemas.microsoft.com/office/powerpoint/2010/main" val="5091770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B4E40E5-7CD7-1648-8796-9D437E71762B}" type="datetime1">
              <a:rPr lang="en-GB" smtClean="0"/>
              <a:t>24/04/2025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66BF11-7370-4380-B3E6-8F033BCAF69F}" type="slidenum">
              <a:rPr lang="en-GB" smtClean="0"/>
              <a:t>‹#›</a:t>
            </a:fld>
            <a:endParaRPr lang="en-GB"/>
          </a:p>
        </p:txBody>
      </p:sp>
    </p:spTree>
    <p:extLst>
      <p:ext uri="{BB962C8B-B14F-4D97-AF65-F5344CB8AC3E}">
        <p14:creationId xmlns:p14="http://schemas.microsoft.com/office/powerpoint/2010/main" val="41550362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8FCD912-53CE-E84A-80CC-0318842DC901}" type="datetime1">
              <a:rPr lang="en-GB" smtClean="0"/>
              <a:t>24/04/2025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1271501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364C10B-E6A5-7140-8E8D-D635363DA6D4}" type="datetime1">
              <a:rPr lang="en-GB" smtClean="0"/>
              <a:t>24/04/2025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0455874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A995087-87A6-0B47-8BD2-76B7C1C21B84}" type="datetime1">
              <a:rPr lang="en-GB" smtClean="0"/>
              <a:t>24/04/2025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1022283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D780DEE5-8BE9-2348-BFA0-D822CD6E5D24}" type="datetime1">
              <a:rPr lang="en-GB" smtClean="0"/>
              <a:t>24/04/2025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5747984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E65067E3-1544-C24F-A79F-A0494AF6A13F}" type="datetime1">
              <a:rPr lang="en-GB" smtClean="0"/>
              <a:t>24/04/2025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1319734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DD36BD8A-6305-6646-8DAC-B09E54FB66D9}" type="datetime1">
              <a:rPr lang="en-GB" smtClean="0"/>
              <a:t>24/04/2025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11845453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A16695B-1F76-2A4A-9202-0C080A0EE2E7}" type="datetime1">
              <a:rPr lang="en-GB" smtClean="0"/>
              <a:t>24/04/2025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3734632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B0BD635-CE59-0740-AECB-7740F224F15D}" type="datetime1">
              <a:rPr lang="en-GB" smtClean="0"/>
              <a:t>24/04/2025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73279885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571DFCB-8116-5347-A111-BF9ED46E9BEC}" type="datetime1">
              <a:rPr lang="en-GB" smtClean="0"/>
              <a:t>24/04/2025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11115777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0986212-E1F0-544D-9A0B-47BB842DCA85}" type="datetime1">
              <a:rPr lang="en-GB" smtClean="0"/>
              <a:t>24/04/2025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14129208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4685F68-FCE6-C540-8AE1-B0BF4236DDAF}" type="datetime1">
              <a:rPr lang="en-GB" smtClean="0"/>
              <a:t>24/04/2025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9138864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16B86AC-667E-3C40-8E1C-47BCE714A5B3}" type="datetime1">
              <a:rPr lang="en-GB" smtClean="0"/>
              <a:t>24/04/2025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066BF11-7370-4380-B3E6-8F033BCAF69F}" type="slidenum">
              <a:rPr lang="en-GB" smtClean="0"/>
              <a:t>‹#›</a:t>
            </a:fld>
            <a:endParaRPr lang="en-GB"/>
          </a:p>
        </p:txBody>
      </p:sp>
    </p:spTree>
    <p:extLst>
      <p:ext uri="{BB962C8B-B14F-4D97-AF65-F5344CB8AC3E}">
        <p14:creationId xmlns:p14="http://schemas.microsoft.com/office/powerpoint/2010/main" val="344932830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9CFC825-E5F1-1E4E-84FF-BB59098D8445}" type="datetime1">
              <a:rPr lang="en-GB" smtClean="0"/>
              <a:t>24/04/2025</a:t>
            </a:fld>
            <a:endParaRPr lang="en-US"/>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63444082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2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image" Target="../media/image21.jpg"/><Relationship Id="rId1" Type="http://schemas.openxmlformats.org/officeDocument/2006/relationships/slideLayout" Target="../slideLayouts/slideLayout2.xml"/><Relationship Id="rId5" Type="http://schemas.openxmlformats.org/officeDocument/2006/relationships/image" Target="../media/image24.png"/><Relationship Id="rId4" Type="http://schemas.openxmlformats.org/officeDocument/2006/relationships/image" Target="../media/image23.jpg"/></Relationships>
</file>

<file path=ppt/slides/_rels/slide2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hyperlink" Target="http://www.thomaspaine.org/"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hyperlink" Target="https://youtu.be/lH2gMNrUuEY?si=36SCJPHb2rlAgCyb" TargetMode="External"/><Relationship Id="rId1" Type="http://schemas.openxmlformats.org/officeDocument/2006/relationships/slideLayout" Target="../slideLayouts/slideLayout4.xml"/><Relationship Id="rId5" Type="http://schemas.openxmlformats.org/officeDocument/2006/relationships/image" Target="../media/image36.jpeg"/><Relationship Id="rId4" Type="http://schemas.openxmlformats.org/officeDocument/2006/relationships/image" Target="../media/image35.jpe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2.xml"/><Relationship Id="rId4" Type="http://schemas.openxmlformats.org/officeDocument/2006/relationships/image" Target="../media/image40.png"/></Relationships>
</file>

<file path=ppt/slides/_rels/slide43.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outofmyhat.blogspot.com/2015/08/truth-and-perspective.html" TargetMode="External"/><Relationship Id="rId2" Type="http://schemas.openxmlformats.org/officeDocument/2006/relationships/hyperlink" Target="https://www.ids.ac.uk/opinions/are-we-in-the-age-of-the-polycrisis/" TargetMode="External"/><Relationship Id="rId1" Type="http://schemas.openxmlformats.org/officeDocument/2006/relationships/slideLayout" Target="../slideLayouts/slideLayout2.xml"/><Relationship Id="rId4" Type="http://schemas.openxmlformats.org/officeDocument/2006/relationships/hyperlink" Target="https://modernagejournal.com/kant-at-300-a-racial-reckoning/241096/" TargetMode="External"/></Relationships>
</file>

<file path=ppt/slides/_rels/slide45.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43.jp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FB62C580-61BD-1DEB-637D-3A5DA8CC81C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932A749-E8AD-BA69-9E8E-3CC45010AEF4}"/>
              </a:ext>
            </a:extLst>
          </p:cNvPr>
          <p:cNvSpPr>
            <a:spLocks noGrp="1"/>
          </p:cNvSpPr>
          <p:nvPr>
            <p:ph type="ctrTitle"/>
          </p:nvPr>
        </p:nvSpPr>
        <p:spPr>
          <a:xfrm>
            <a:off x="1524000" y="2433959"/>
            <a:ext cx="9144000" cy="1990082"/>
          </a:xfrm>
        </p:spPr>
        <p:txBody>
          <a:bodyPr/>
          <a:lstStyle/>
          <a:p>
            <a:r>
              <a:rPr lang="en-US" dirty="0">
                <a:solidFill>
                  <a:schemeClr val="bg1"/>
                </a:solidFill>
              </a:rPr>
              <a:t>1. Evolution, Revolution and Ideology</a:t>
            </a:r>
          </a:p>
        </p:txBody>
      </p:sp>
      <p:sp>
        <p:nvSpPr>
          <p:cNvPr id="3" name="Subtitle 2">
            <a:extLst>
              <a:ext uri="{FF2B5EF4-FFF2-40B4-BE49-F238E27FC236}">
                <a16:creationId xmlns:a16="http://schemas.microsoft.com/office/drawing/2014/main" id="{2999AF12-F03D-3049-D2FC-C031174C1075}"/>
              </a:ext>
            </a:extLst>
          </p:cNvPr>
          <p:cNvSpPr>
            <a:spLocks noGrp="1"/>
          </p:cNvSpPr>
          <p:nvPr>
            <p:ph type="subTitle" idx="1"/>
          </p:nvPr>
        </p:nvSpPr>
        <p:spPr>
          <a:xfrm>
            <a:off x="1524000" y="4772111"/>
            <a:ext cx="9144000" cy="1143000"/>
          </a:xfrm>
        </p:spPr>
        <p:txBody>
          <a:bodyPr/>
          <a:lstStyle/>
          <a:p>
            <a:r>
              <a:rPr lang="en-US" dirty="0">
                <a:solidFill>
                  <a:schemeClr val="bg1"/>
                </a:solidFill>
              </a:rPr>
              <a:t>BMPO7003D</a:t>
            </a:r>
          </a:p>
          <a:p>
            <a:r>
              <a:rPr lang="en-US" dirty="0">
                <a:solidFill>
                  <a:schemeClr val="bg1"/>
                </a:solidFill>
              </a:rPr>
              <a:t>Policing and the Political Landscape</a:t>
            </a:r>
          </a:p>
        </p:txBody>
      </p:sp>
      <p:pic>
        <p:nvPicPr>
          <p:cNvPr id="1026" name="Picture 2" descr="University of Wales Trinity Saint David">
            <a:extLst>
              <a:ext uri="{FF2B5EF4-FFF2-40B4-BE49-F238E27FC236}">
                <a16:creationId xmlns:a16="http://schemas.microsoft.com/office/drawing/2014/main" id="{5283BC05-2071-6610-7B9B-B8F41E90A97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83000" y="546829"/>
            <a:ext cx="4826000" cy="1689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236604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524740"/>
            <a:ext cx="12304568" cy="7382740"/>
          </a:xfrm>
          <a:prstGeom prst="rect">
            <a:avLst/>
          </a:prstGeom>
        </p:spPr>
      </p:pic>
      <p:sp>
        <p:nvSpPr>
          <p:cNvPr id="2" name="Slide Number Placeholder 1">
            <a:extLst>
              <a:ext uri="{FF2B5EF4-FFF2-40B4-BE49-F238E27FC236}">
                <a16:creationId xmlns:a16="http://schemas.microsoft.com/office/drawing/2014/main" id="{12251714-679C-B349-876E-6ED1B4C2F768}"/>
              </a:ext>
            </a:extLst>
          </p:cNvPr>
          <p:cNvSpPr>
            <a:spLocks noGrp="1"/>
          </p:cNvSpPr>
          <p:nvPr>
            <p:ph type="sldNum" sz="quarter" idx="12"/>
          </p:nvPr>
        </p:nvSpPr>
        <p:spPr/>
        <p:txBody>
          <a:bodyPr/>
          <a:lstStyle/>
          <a:p>
            <a:fld id="{6066BF11-7370-4380-B3E6-8F033BCAF69F}" type="slidenum">
              <a:rPr lang="en-GB" smtClean="0"/>
              <a:t>2</a:t>
            </a:fld>
            <a:endParaRPr lang="en-GB"/>
          </a:p>
        </p:txBody>
      </p:sp>
      <p:sp>
        <p:nvSpPr>
          <p:cNvPr id="9" name="Title 2">
            <a:extLst>
              <a:ext uri="{FF2B5EF4-FFF2-40B4-BE49-F238E27FC236}">
                <a16:creationId xmlns:a16="http://schemas.microsoft.com/office/drawing/2014/main" id="{0017963B-25A0-F50A-2AC2-A1BF09F644AC}"/>
              </a:ext>
            </a:extLst>
          </p:cNvPr>
          <p:cNvSpPr txBox="1">
            <a:spLocks/>
          </p:cNvSpPr>
          <p:nvPr/>
        </p:nvSpPr>
        <p:spPr>
          <a:xfrm>
            <a:off x="715618" y="3534710"/>
            <a:ext cx="11376992" cy="1525754"/>
          </a:xfrm>
          <a:prstGeom prst="rect">
            <a:avLst/>
          </a:prstGeom>
          <a:solidFill>
            <a:srgbClr val="0070C0"/>
          </a:solidFill>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6600" dirty="0">
                <a:solidFill>
                  <a:schemeClr val="bg1"/>
                </a:solidFill>
              </a:rPr>
              <a:t>How do you feel about politics?</a:t>
            </a:r>
          </a:p>
        </p:txBody>
      </p:sp>
    </p:spTree>
    <p:extLst>
      <p:ext uri="{BB962C8B-B14F-4D97-AF65-F5344CB8AC3E}">
        <p14:creationId xmlns:p14="http://schemas.microsoft.com/office/powerpoint/2010/main" val="42253666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8"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 calcmode="lin" valueType="num">
                                      <p:cBhvr additive="base">
                                        <p:cTn id="12" dur="2500" fill="hold"/>
                                        <p:tgtEl>
                                          <p:spTgt spid="9"/>
                                        </p:tgtEl>
                                        <p:attrNameLst>
                                          <p:attrName>ppt_x</p:attrName>
                                        </p:attrNameLst>
                                      </p:cBhvr>
                                      <p:tavLst>
                                        <p:tav tm="0">
                                          <p:val>
                                            <p:strVal val="0-#ppt_w/2"/>
                                          </p:val>
                                        </p:tav>
                                        <p:tav tm="100000">
                                          <p:val>
                                            <p:strVal val="#ppt_x"/>
                                          </p:val>
                                        </p:tav>
                                      </p:tavLst>
                                    </p:anim>
                                    <p:anim calcmode="lin" valueType="num">
                                      <p:cBhvr additive="base">
                                        <p:cTn id="13" dur="2500" fill="hold"/>
                                        <p:tgtEl>
                                          <p:spTgt spid="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55320" y="365125"/>
            <a:ext cx="5120114" cy="1692794"/>
          </a:xfrm>
        </p:spPr>
        <p:txBody>
          <a:bodyPr>
            <a:normAutofit/>
          </a:bodyPr>
          <a:lstStyle/>
          <a:p>
            <a:r>
              <a:rPr lang="en-GB" sz="8000" dirty="0"/>
              <a:t>Content</a:t>
            </a:r>
          </a:p>
        </p:txBody>
      </p:sp>
      <p:cxnSp>
        <p:nvCxnSpPr>
          <p:cNvPr id="9" name="Straight Arrow Connector 8">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655320" y="2802581"/>
            <a:ext cx="5864233" cy="3755234"/>
          </a:xfrm>
        </p:spPr>
        <p:txBody>
          <a:bodyPr>
            <a:normAutofit/>
          </a:bodyPr>
          <a:lstStyle/>
          <a:p>
            <a:r>
              <a:rPr lang="en-GB" sz="3600" dirty="0"/>
              <a:t>Ancient Greece: Republic</a:t>
            </a:r>
          </a:p>
          <a:p>
            <a:r>
              <a:rPr lang="en-GB" sz="3600" dirty="0"/>
              <a:t>Tensions and Revolution</a:t>
            </a:r>
          </a:p>
          <a:p>
            <a:r>
              <a:rPr lang="en-GB" sz="3600" dirty="0"/>
              <a:t>Political Perspectives and the shaping of modern Britain</a:t>
            </a:r>
          </a:p>
          <a:p>
            <a:r>
              <a:rPr lang="en-GB" sz="3600" dirty="0"/>
              <a:t>An age of </a:t>
            </a:r>
            <a:r>
              <a:rPr lang="en-GB" sz="3600" dirty="0" err="1"/>
              <a:t>polycrisis</a:t>
            </a:r>
            <a:r>
              <a:rPr lang="en-GB" sz="3600" dirty="0"/>
              <a:t>?</a:t>
            </a:r>
          </a:p>
          <a:p>
            <a:r>
              <a:rPr lang="en-GB" sz="3600" dirty="0"/>
              <a:t>The answer?</a:t>
            </a:r>
          </a:p>
        </p:txBody>
      </p:sp>
      <p:pic>
        <p:nvPicPr>
          <p:cNvPr id="4" name="Picture 3">
            <a:extLst>
              <a:ext uri="{FF2B5EF4-FFF2-40B4-BE49-F238E27FC236}">
                <a16:creationId xmlns:a16="http://schemas.microsoft.com/office/drawing/2014/main" id="{2DEE1817-52B2-498B-8A65-6CD23F6A6C4E}"/>
              </a:ext>
            </a:extLst>
          </p:cNvPr>
          <p:cNvPicPr>
            <a:picLocks noChangeAspect="1"/>
          </p:cNvPicPr>
          <p:nvPr/>
        </p:nvPicPr>
        <p:blipFill rotWithShape="1">
          <a:blip r:embed="rId2"/>
          <a:srcRect r="-3" b="11464"/>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
        <p:nvSpPr>
          <p:cNvPr id="5" name="Slide Number Placeholder 4">
            <a:extLst>
              <a:ext uri="{FF2B5EF4-FFF2-40B4-BE49-F238E27FC236}">
                <a16:creationId xmlns:a16="http://schemas.microsoft.com/office/drawing/2014/main" id="{C6E7863B-52B1-5A0F-8DBB-DBE9FEFCC991}"/>
              </a:ext>
            </a:extLst>
          </p:cNvPr>
          <p:cNvSpPr>
            <a:spLocks noGrp="1"/>
          </p:cNvSpPr>
          <p:nvPr>
            <p:ph type="sldNum" sz="quarter" idx="12"/>
          </p:nvPr>
        </p:nvSpPr>
        <p:spPr/>
        <p:txBody>
          <a:bodyPr/>
          <a:lstStyle/>
          <a:p>
            <a:fld id="{6066BF11-7370-4380-B3E6-8F033BCAF69F}" type="slidenum">
              <a:rPr lang="en-GB" smtClean="0"/>
              <a:t>3</a:t>
            </a:fld>
            <a:endParaRPr lang="en-GB"/>
          </a:p>
        </p:txBody>
      </p:sp>
    </p:spTree>
    <p:extLst>
      <p:ext uri="{BB962C8B-B14F-4D97-AF65-F5344CB8AC3E}">
        <p14:creationId xmlns:p14="http://schemas.microsoft.com/office/powerpoint/2010/main" val="24294995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Objective or subjective?</a:t>
            </a:r>
          </a:p>
        </p:txBody>
      </p:sp>
      <p:sp>
        <p:nvSpPr>
          <p:cNvPr id="3" name="Content Placeholder 2"/>
          <p:cNvSpPr>
            <a:spLocks noGrp="1"/>
          </p:cNvSpPr>
          <p:nvPr>
            <p:ph idx="1"/>
          </p:nvPr>
        </p:nvSpPr>
        <p:spPr>
          <a:xfrm>
            <a:off x="838200" y="1825625"/>
            <a:ext cx="6836923" cy="4351338"/>
          </a:xfrm>
        </p:spPr>
        <p:txBody>
          <a:bodyPr/>
          <a:lstStyle/>
          <a:p>
            <a:r>
              <a:rPr lang="en-GB" sz="3200" dirty="0"/>
              <a:t>Do we see the world as it is?</a:t>
            </a:r>
          </a:p>
          <a:p>
            <a:r>
              <a:rPr lang="en-GB" sz="3200" dirty="0"/>
              <a:t>Does the world consists of facts which stand regardless of what we think of them?</a:t>
            </a:r>
          </a:p>
          <a:p>
            <a:r>
              <a:rPr lang="en-GB" sz="3200" dirty="0"/>
              <a:t>Do we interpret our experience at an individual level?</a:t>
            </a:r>
          </a:p>
          <a:p>
            <a:r>
              <a:rPr lang="en-GB" sz="3200" dirty="0"/>
              <a:t>Is our experience of the world dependent on our perceptions?</a:t>
            </a:r>
          </a:p>
          <a:p>
            <a:endParaRPr lang="en-GB" sz="3200" dirty="0"/>
          </a:p>
          <a:p>
            <a:endParaRPr lang="en-GB" dirty="0"/>
          </a:p>
        </p:txBody>
      </p:sp>
      <p:pic>
        <p:nvPicPr>
          <p:cNvPr id="4" name="Picture 3"/>
          <p:cNvPicPr>
            <a:picLocks noChangeAspect="1"/>
          </p:cNvPicPr>
          <p:nvPr/>
        </p:nvPicPr>
        <p:blipFill>
          <a:blip r:embed="rId2"/>
          <a:stretch>
            <a:fillRect/>
          </a:stretch>
        </p:blipFill>
        <p:spPr>
          <a:xfrm>
            <a:off x="8394362" y="755919"/>
            <a:ext cx="3541476" cy="5639293"/>
          </a:xfrm>
          <a:prstGeom prst="rect">
            <a:avLst/>
          </a:prstGeom>
        </p:spPr>
      </p:pic>
      <p:sp>
        <p:nvSpPr>
          <p:cNvPr id="5" name="Slide Number Placeholder 4">
            <a:extLst>
              <a:ext uri="{FF2B5EF4-FFF2-40B4-BE49-F238E27FC236}">
                <a16:creationId xmlns:a16="http://schemas.microsoft.com/office/drawing/2014/main" id="{E0A3097E-7B98-0106-7BF0-176436F8029D}"/>
              </a:ext>
            </a:extLst>
          </p:cNvPr>
          <p:cNvSpPr>
            <a:spLocks noGrp="1"/>
          </p:cNvSpPr>
          <p:nvPr>
            <p:ph type="sldNum" sz="quarter" idx="12"/>
          </p:nvPr>
        </p:nvSpPr>
        <p:spPr/>
        <p:txBody>
          <a:bodyPr/>
          <a:lstStyle/>
          <a:p>
            <a:fld id="{6066BF11-7370-4380-B3E6-8F033BCAF69F}" type="slidenum">
              <a:rPr lang="en-GB" smtClean="0"/>
              <a:t>4</a:t>
            </a:fld>
            <a:endParaRPr lang="en-GB"/>
          </a:p>
        </p:txBody>
      </p:sp>
    </p:spTree>
    <p:extLst>
      <p:ext uri="{BB962C8B-B14F-4D97-AF65-F5344CB8AC3E}">
        <p14:creationId xmlns:p14="http://schemas.microsoft.com/office/powerpoint/2010/main" val="119291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normAutofit/>
          </a:bodyPr>
          <a:lstStyle/>
          <a:p>
            <a:r>
              <a:rPr lang="en-GB" sz="6000" dirty="0"/>
              <a:t>Observation and interpretation</a:t>
            </a:r>
          </a:p>
        </p:txBody>
      </p:sp>
      <p:sp>
        <p:nvSpPr>
          <p:cNvPr id="3" name="Content Placeholder 2"/>
          <p:cNvSpPr>
            <a:spLocks noGrp="1"/>
          </p:cNvSpPr>
          <p:nvPr>
            <p:ph idx="1"/>
          </p:nvPr>
        </p:nvSpPr>
        <p:spPr>
          <a:xfrm>
            <a:off x="838200" y="1592160"/>
            <a:ext cx="5504234" cy="4750273"/>
          </a:xfrm>
        </p:spPr>
        <p:txBody>
          <a:bodyPr>
            <a:normAutofit/>
          </a:bodyPr>
          <a:lstStyle/>
          <a:p>
            <a:r>
              <a:rPr lang="en-GB" sz="3200" dirty="0"/>
              <a:t>We all see the world through our own eyes</a:t>
            </a:r>
          </a:p>
          <a:p>
            <a:r>
              <a:rPr lang="en-GB" sz="3200" dirty="0"/>
              <a:t>We have all grown up in particular environments</a:t>
            </a:r>
          </a:p>
          <a:p>
            <a:r>
              <a:rPr lang="en-GB" sz="3200" dirty="0"/>
              <a:t>We have all experienced the world tinted by the normalities of our parents, carers, wider family members, friends, teachers and careers</a:t>
            </a:r>
          </a:p>
        </p:txBody>
      </p:sp>
      <p:pic>
        <p:nvPicPr>
          <p:cNvPr id="1026" name="Picture 2" descr="http://4.bp.blogspot.com/-t_4T3GMJNp4/Vb7OU7weFWI/AAAAAAAAEQs/ZeX-EaT0iQg/s320/truth.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16298" y="1325563"/>
            <a:ext cx="4795803" cy="479580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8754894" y="6235430"/>
            <a:ext cx="2461097" cy="369332"/>
          </a:xfrm>
          <a:prstGeom prst="rect">
            <a:avLst/>
          </a:prstGeom>
          <a:noFill/>
        </p:spPr>
        <p:txBody>
          <a:bodyPr wrap="square" rtlCol="0">
            <a:spAutoFit/>
          </a:bodyPr>
          <a:lstStyle/>
          <a:p>
            <a:r>
              <a:rPr lang="en-GB" dirty="0"/>
              <a:t>Hill (2015)</a:t>
            </a:r>
          </a:p>
        </p:txBody>
      </p:sp>
      <p:sp>
        <p:nvSpPr>
          <p:cNvPr id="5" name="Donut 4"/>
          <p:cNvSpPr/>
          <p:nvPr/>
        </p:nvSpPr>
        <p:spPr>
          <a:xfrm>
            <a:off x="7558391" y="2052536"/>
            <a:ext cx="3531106" cy="3287950"/>
          </a:xfrm>
          <a:prstGeom prst="don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6" name="Slide Number Placeholder 5">
            <a:extLst>
              <a:ext uri="{FF2B5EF4-FFF2-40B4-BE49-F238E27FC236}">
                <a16:creationId xmlns:a16="http://schemas.microsoft.com/office/drawing/2014/main" id="{A9E6FDAD-92F2-C60C-BD3F-57AFAAA08DAA}"/>
              </a:ext>
            </a:extLst>
          </p:cNvPr>
          <p:cNvSpPr>
            <a:spLocks noGrp="1"/>
          </p:cNvSpPr>
          <p:nvPr>
            <p:ph type="sldNum" sz="quarter" idx="12"/>
          </p:nvPr>
        </p:nvSpPr>
        <p:spPr/>
        <p:txBody>
          <a:bodyPr/>
          <a:lstStyle/>
          <a:p>
            <a:fld id="{6066BF11-7370-4380-B3E6-8F033BCAF69F}" type="slidenum">
              <a:rPr lang="en-GB" smtClean="0"/>
              <a:t>5</a:t>
            </a:fld>
            <a:endParaRPr lang="en-GB"/>
          </a:p>
        </p:txBody>
      </p:sp>
    </p:spTree>
    <p:extLst>
      <p:ext uri="{BB962C8B-B14F-4D97-AF65-F5344CB8AC3E}">
        <p14:creationId xmlns:p14="http://schemas.microsoft.com/office/powerpoint/2010/main" val="3441335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xit" presetSubtype="1" fill="hold" grpId="0" nodeType="clickEffect">
                                  <p:stCondLst>
                                    <p:cond delay="0"/>
                                  </p:stCondLst>
                                  <p:childTnLst>
                                    <p:animEffect transition="out" filter="wheel(1)">
                                      <p:cBhvr>
                                        <p:cTn id="6" dur="2000"/>
                                        <p:tgtEl>
                                          <p:spTgt spid="5"/>
                                        </p:tgtEl>
                                      </p:cBhvr>
                                    </p:animEffect>
                                    <p:set>
                                      <p:cBhvr>
                                        <p:cTn id="7" dur="1" fill="hold">
                                          <p:stCondLst>
                                            <p:cond delay="1999"/>
                                          </p:stCondLst>
                                        </p:cTn>
                                        <p:tgtEl>
                                          <p:spTgt spid="5"/>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additive="base">
                                        <p:cTn id="2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33B9F3-6509-06CC-E31B-A2E123CB9630}"/>
              </a:ext>
            </a:extLst>
          </p:cNvPr>
          <p:cNvSpPr>
            <a:spLocks noGrp="1"/>
          </p:cNvSpPr>
          <p:nvPr>
            <p:ph type="title"/>
          </p:nvPr>
        </p:nvSpPr>
        <p:spPr>
          <a:xfrm>
            <a:off x="5297762" y="329184"/>
            <a:ext cx="6251110" cy="1783080"/>
          </a:xfrm>
        </p:spPr>
        <p:txBody>
          <a:bodyPr anchor="b">
            <a:normAutofit/>
          </a:bodyPr>
          <a:lstStyle/>
          <a:p>
            <a:r>
              <a:rPr lang="en-US" sz="5400"/>
              <a:t>Another Platonic Dialogue</a:t>
            </a:r>
          </a:p>
        </p:txBody>
      </p:sp>
      <p:pic>
        <p:nvPicPr>
          <p:cNvPr id="5" name="Picture 4" descr="A book cover with text&#10;&#10;AI-generated content may be incorrect.">
            <a:extLst>
              <a:ext uri="{FF2B5EF4-FFF2-40B4-BE49-F238E27FC236}">
                <a16:creationId xmlns:a16="http://schemas.microsoft.com/office/drawing/2014/main" id="{9A34B973-661E-7C07-6245-E75D33318D91}"/>
              </a:ext>
            </a:extLst>
          </p:cNvPr>
          <p:cNvPicPr>
            <a:picLocks noChangeAspect="1"/>
          </p:cNvPicPr>
          <p:nvPr/>
        </p:nvPicPr>
        <p:blipFill rotWithShape="1">
          <a:blip r:embed="rId2"/>
          <a:srcRect b="4655"/>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2"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95CFCAA-1E94-1B26-4ECB-4EDF2F9055D5}"/>
              </a:ext>
            </a:extLst>
          </p:cNvPr>
          <p:cNvSpPr>
            <a:spLocks noGrp="1"/>
          </p:cNvSpPr>
          <p:nvPr>
            <p:ph idx="1"/>
          </p:nvPr>
        </p:nvSpPr>
        <p:spPr>
          <a:xfrm>
            <a:off x="5297761" y="2706624"/>
            <a:ext cx="6619255" cy="3631438"/>
          </a:xfrm>
        </p:spPr>
        <p:txBody>
          <a:bodyPr>
            <a:normAutofit lnSpcReduction="10000"/>
          </a:bodyPr>
          <a:lstStyle/>
          <a:p>
            <a:r>
              <a:rPr lang="en-US" dirty="0"/>
              <a:t>Socrates in Athens discussing key philosophical concepts </a:t>
            </a:r>
          </a:p>
          <a:p>
            <a:r>
              <a:rPr lang="en-US" dirty="0"/>
              <a:t>10 sections or Books</a:t>
            </a:r>
          </a:p>
          <a:p>
            <a:r>
              <a:rPr lang="en-US" dirty="0"/>
              <a:t>What is justice? Being truthful, kind to friends, not to your enemies, paying debts, meeting one’s obligations, giving everyone what they are due?</a:t>
            </a:r>
          </a:p>
          <a:p>
            <a:r>
              <a:rPr lang="en-US" dirty="0"/>
              <a:t>Being fair or is it whatever the powerful say?</a:t>
            </a:r>
          </a:p>
        </p:txBody>
      </p:sp>
      <p:sp>
        <p:nvSpPr>
          <p:cNvPr id="4" name="Slide Number Placeholder 3">
            <a:extLst>
              <a:ext uri="{FF2B5EF4-FFF2-40B4-BE49-F238E27FC236}">
                <a16:creationId xmlns:a16="http://schemas.microsoft.com/office/drawing/2014/main" id="{92796C70-890C-4E54-8A39-84B0AED336B0}"/>
              </a:ext>
            </a:extLst>
          </p:cNvPr>
          <p:cNvSpPr>
            <a:spLocks noGrp="1"/>
          </p:cNvSpPr>
          <p:nvPr>
            <p:ph type="sldNum" sz="quarter" idx="12"/>
          </p:nvPr>
        </p:nvSpPr>
        <p:spPr>
          <a:xfrm>
            <a:off x="10052978" y="6356350"/>
            <a:ext cx="1300821" cy="365125"/>
          </a:xfrm>
        </p:spPr>
        <p:txBody>
          <a:bodyPr>
            <a:normAutofit/>
          </a:bodyPr>
          <a:lstStyle/>
          <a:p>
            <a:pPr>
              <a:spcAft>
                <a:spcPts val="600"/>
              </a:spcAft>
            </a:pPr>
            <a:fld id="{6066BF11-7370-4380-B3E6-8F033BCAF69F}" type="slidenum">
              <a:rPr lang="en-GB" smtClean="0"/>
              <a:pPr>
                <a:spcAft>
                  <a:spcPts val="600"/>
                </a:spcAft>
              </a:pPr>
              <a:t>6</a:t>
            </a:fld>
            <a:endParaRPr lang="en-GB"/>
          </a:p>
        </p:txBody>
      </p:sp>
    </p:spTree>
    <p:extLst>
      <p:ext uri="{BB962C8B-B14F-4D97-AF65-F5344CB8AC3E}">
        <p14:creationId xmlns:p14="http://schemas.microsoft.com/office/powerpoint/2010/main" val="4702259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8FF30A1-7002-846A-861F-60FB9BF5D7AD}"/>
            </a:ext>
          </a:extLst>
        </p:cNvPr>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270C2A-EC3D-F107-71DD-7018C1A8C9E9}"/>
              </a:ext>
            </a:extLst>
          </p:cNvPr>
          <p:cNvSpPr>
            <a:spLocks noGrp="1"/>
          </p:cNvSpPr>
          <p:nvPr>
            <p:ph type="title"/>
          </p:nvPr>
        </p:nvSpPr>
        <p:spPr>
          <a:xfrm>
            <a:off x="686834" y="1153572"/>
            <a:ext cx="3200400" cy="4461163"/>
          </a:xfrm>
        </p:spPr>
        <p:txBody>
          <a:bodyPr>
            <a:normAutofit/>
          </a:bodyPr>
          <a:lstStyle/>
          <a:p>
            <a:r>
              <a:rPr lang="en-US">
                <a:solidFill>
                  <a:srgbClr val="FFFFFF"/>
                </a:solidFill>
              </a:rPr>
              <a:t>Is might, right?</a:t>
            </a:r>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D260D11-DBB8-0BFD-2974-A92B1D5EB37F}"/>
              </a:ext>
            </a:extLst>
          </p:cNvPr>
          <p:cNvSpPr>
            <a:spLocks noGrp="1"/>
          </p:cNvSpPr>
          <p:nvPr>
            <p:ph idx="1"/>
          </p:nvPr>
        </p:nvSpPr>
        <p:spPr>
          <a:xfrm>
            <a:off x="4447308" y="591344"/>
            <a:ext cx="6906491" cy="5585619"/>
          </a:xfrm>
        </p:spPr>
        <p:txBody>
          <a:bodyPr anchor="ctr">
            <a:normAutofit/>
          </a:bodyPr>
          <a:lstStyle/>
          <a:p>
            <a:r>
              <a:rPr lang="en-GB" dirty="0"/>
              <a:t>Maybe justice is the advantage of the stronger over the weak. </a:t>
            </a:r>
          </a:p>
          <a:p>
            <a:r>
              <a:rPr lang="en-GB" dirty="0"/>
              <a:t>Rulers are self-interested and they educate the masses with their interests in mind not those of their subjects. </a:t>
            </a:r>
          </a:p>
          <a:p>
            <a:r>
              <a:rPr lang="en-US" dirty="0"/>
              <a:t>Is justice whatever is in the interests of the strong?</a:t>
            </a:r>
          </a:p>
        </p:txBody>
      </p:sp>
      <p:sp>
        <p:nvSpPr>
          <p:cNvPr id="4" name="Slide Number Placeholder 3">
            <a:extLst>
              <a:ext uri="{FF2B5EF4-FFF2-40B4-BE49-F238E27FC236}">
                <a16:creationId xmlns:a16="http://schemas.microsoft.com/office/drawing/2014/main" id="{0B5660A4-9E40-81DB-62A8-D01EE35F2A5E}"/>
              </a:ext>
            </a:extLst>
          </p:cNvPr>
          <p:cNvSpPr>
            <a:spLocks noGrp="1"/>
          </p:cNvSpPr>
          <p:nvPr>
            <p:ph type="sldNum" sz="quarter" idx="12"/>
          </p:nvPr>
        </p:nvSpPr>
        <p:spPr>
          <a:xfrm>
            <a:off x="9541564" y="6356350"/>
            <a:ext cx="1812235" cy="365125"/>
          </a:xfrm>
        </p:spPr>
        <p:txBody>
          <a:bodyPr>
            <a:normAutofit/>
          </a:bodyPr>
          <a:lstStyle/>
          <a:p>
            <a:pPr>
              <a:spcAft>
                <a:spcPts val="600"/>
              </a:spcAft>
            </a:pPr>
            <a:fld id="{6066BF11-7370-4380-B3E6-8F033BCAF69F}" type="slidenum">
              <a:rPr lang="en-GB" smtClean="0"/>
              <a:pPr>
                <a:spcAft>
                  <a:spcPts val="600"/>
                </a:spcAft>
              </a:pPr>
              <a:t>7</a:t>
            </a:fld>
            <a:endParaRPr lang="en-GB"/>
          </a:p>
        </p:txBody>
      </p:sp>
      <p:sp>
        <p:nvSpPr>
          <p:cNvPr id="5" name="Rounded Rectangle 4">
            <a:extLst>
              <a:ext uri="{FF2B5EF4-FFF2-40B4-BE49-F238E27FC236}">
                <a16:creationId xmlns:a16="http://schemas.microsoft.com/office/drawing/2014/main" id="{10D176C0-237E-B190-53C2-FA890EE575FC}"/>
              </a:ext>
            </a:extLst>
          </p:cNvPr>
          <p:cNvSpPr/>
          <p:nvPr/>
        </p:nvSpPr>
        <p:spPr>
          <a:xfrm>
            <a:off x="4890052" y="5098774"/>
            <a:ext cx="5426765" cy="107818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000" dirty="0"/>
              <a:t>Is might, right?</a:t>
            </a:r>
          </a:p>
        </p:txBody>
      </p:sp>
    </p:spTree>
    <p:extLst>
      <p:ext uri="{BB962C8B-B14F-4D97-AF65-F5344CB8AC3E}">
        <p14:creationId xmlns:p14="http://schemas.microsoft.com/office/powerpoint/2010/main" val="2454516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A827498-57B8-A30E-DA8D-15ED684F0624}"/>
            </a:ext>
          </a:extLst>
        </p:cNvPr>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B10987-2CE1-20C9-31CE-2F82B25C0ED9}"/>
              </a:ext>
            </a:extLst>
          </p:cNvPr>
          <p:cNvSpPr>
            <a:spLocks noGrp="1"/>
          </p:cNvSpPr>
          <p:nvPr>
            <p:ph type="title"/>
          </p:nvPr>
        </p:nvSpPr>
        <p:spPr>
          <a:xfrm>
            <a:off x="686833" y="1153572"/>
            <a:ext cx="3576247" cy="4461163"/>
          </a:xfrm>
        </p:spPr>
        <p:txBody>
          <a:bodyPr>
            <a:normAutofit/>
          </a:bodyPr>
          <a:lstStyle/>
          <a:p>
            <a:r>
              <a:rPr lang="en-US" dirty="0">
                <a:solidFill>
                  <a:srgbClr val="FFFFFF"/>
                </a:solidFill>
              </a:rPr>
              <a:t>The Magic Ring of Gyges</a:t>
            </a:r>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4AAAB57-FE59-34F8-4600-619841E70F32}"/>
              </a:ext>
            </a:extLst>
          </p:cNvPr>
          <p:cNvSpPr>
            <a:spLocks noGrp="1"/>
          </p:cNvSpPr>
          <p:nvPr>
            <p:ph idx="1"/>
          </p:nvPr>
        </p:nvSpPr>
        <p:spPr>
          <a:xfrm>
            <a:off x="4447308" y="591344"/>
            <a:ext cx="6906491" cy="5585619"/>
          </a:xfrm>
        </p:spPr>
        <p:txBody>
          <a:bodyPr anchor="ctr">
            <a:normAutofit/>
          </a:bodyPr>
          <a:lstStyle/>
          <a:p>
            <a:r>
              <a:rPr lang="en-US" dirty="0"/>
              <a:t>In politics, would we not all do whatever we think we could get away with?</a:t>
            </a:r>
          </a:p>
          <a:p>
            <a:r>
              <a:rPr lang="en-US" dirty="0"/>
              <a:t>What would you do if a magic ring made you invisible?</a:t>
            </a:r>
          </a:p>
          <a:p>
            <a:r>
              <a:rPr lang="en-US" dirty="0"/>
              <a:t>The just or moral person would not do anything differently</a:t>
            </a:r>
          </a:p>
        </p:txBody>
      </p:sp>
      <p:sp>
        <p:nvSpPr>
          <p:cNvPr id="4" name="Slide Number Placeholder 3">
            <a:extLst>
              <a:ext uri="{FF2B5EF4-FFF2-40B4-BE49-F238E27FC236}">
                <a16:creationId xmlns:a16="http://schemas.microsoft.com/office/drawing/2014/main" id="{F8F48A27-9758-57B2-BA81-DB190B66C1E5}"/>
              </a:ext>
            </a:extLst>
          </p:cNvPr>
          <p:cNvSpPr>
            <a:spLocks noGrp="1"/>
          </p:cNvSpPr>
          <p:nvPr>
            <p:ph type="sldNum" sz="quarter" idx="12"/>
          </p:nvPr>
        </p:nvSpPr>
        <p:spPr>
          <a:xfrm>
            <a:off x="9541564" y="6356350"/>
            <a:ext cx="1812235" cy="365125"/>
          </a:xfrm>
        </p:spPr>
        <p:txBody>
          <a:bodyPr>
            <a:normAutofit/>
          </a:bodyPr>
          <a:lstStyle/>
          <a:p>
            <a:pPr>
              <a:spcAft>
                <a:spcPts val="600"/>
              </a:spcAft>
            </a:pPr>
            <a:fld id="{6066BF11-7370-4380-B3E6-8F033BCAF69F}" type="slidenum">
              <a:rPr lang="en-GB" smtClean="0"/>
              <a:pPr>
                <a:spcAft>
                  <a:spcPts val="600"/>
                </a:spcAft>
              </a:pPr>
              <a:t>8</a:t>
            </a:fld>
            <a:endParaRPr lang="en-GB"/>
          </a:p>
        </p:txBody>
      </p:sp>
      <p:sp>
        <p:nvSpPr>
          <p:cNvPr id="5" name="Rounded Rectangle 4">
            <a:extLst>
              <a:ext uri="{FF2B5EF4-FFF2-40B4-BE49-F238E27FC236}">
                <a16:creationId xmlns:a16="http://schemas.microsoft.com/office/drawing/2014/main" id="{AD048CBD-CDC4-E5D8-73AE-5D0A218A7B13}"/>
              </a:ext>
            </a:extLst>
          </p:cNvPr>
          <p:cNvSpPr/>
          <p:nvPr/>
        </p:nvSpPr>
        <p:spPr>
          <a:xfrm>
            <a:off x="4890052" y="5098774"/>
            <a:ext cx="5426765" cy="107818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000" dirty="0"/>
              <a:t>We are bound by ethics</a:t>
            </a:r>
          </a:p>
        </p:txBody>
      </p:sp>
    </p:spTree>
    <p:extLst>
      <p:ext uri="{BB962C8B-B14F-4D97-AF65-F5344CB8AC3E}">
        <p14:creationId xmlns:p14="http://schemas.microsoft.com/office/powerpoint/2010/main" val="1235861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0DB0322-FE28-8DF5-5016-E845CBAA2DC5}"/>
            </a:ext>
          </a:extLst>
        </p:cNvPr>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188D20-DD5B-294A-838E-56BC4A7AB534}"/>
              </a:ext>
            </a:extLst>
          </p:cNvPr>
          <p:cNvSpPr>
            <a:spLocks noGrp="1"/>
          </p:cNvSpPr>
          <p:nvPr>
            <p:ph type="title"/>
          </p:nvPr>
        </p:nvSpPr>
        <p:spPr>
          <a:xfrm>
            <a:off x="686834" y="1153572"/>
            <a:ext cx="3200400" cy="4461163"/>
          </a:xfrm>
        </p:spPr>
        <p:txBody>
          <a:bodyPr>
            <a:normAutofit/>
          </a:bodyPr>
          <a:lstStyle/>
          <a:p>
            <a:r>
              <a:rPr lang="en-US">
                <a:solidFill>
                  <a:srgbClr val="FFFFFF"/>
                </a:solidFill>
              </a:rPr>
              <a:t>The Purpose of Education</a:t>
            </a:r>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F116BCB-EE73-A466-34A7-F086565DF323}"/>
              </a:ext>
            </a:extLst>
          </p:cNvPr>
          <p:cNvSpPr>
            <a:spLocks noGrp="1"/>
          </p:cNvSpPr>
          <p:nvPr>
            <p:ph idx="1"/>
          </p:nvPr>
        </p:nvSpPr>
        <p:spPr>
          <a:xfrm>
            <a:off x="4321561" y="-60335"/>
            <a:ext cx="6906491" cy="5585619"/>
          </a:xfrm>
        </p:spPr>
        <p:txBody>
          <a:bodyPr anchor="ctr">
            <a:normAutofit/>
          </a:bodyPr>
          <a:lstStyle/>
          <a:p>
            <a:r>
              <a:rPr lang="en-US" dirty="0"/>
              <a:t>People have different appetites or desires: </a:t>
            </a:r>
          </a:p>
          <a:p>
            <a:pPr lvl="1"/>
            <a:r>
              <a:rPr lang="en-US" dirty="0"/>
              <a:t>Rational people want truth; </a:t>
            </a:r>
          </a:p>
          <a:p>
            <a:pPr lvl="1"/>
            <a:r>
              <a:rPr lang="en-US" dirty="0"/>
              <a:t>The spirited want </a:t>
            </a:r>
            <a:r>
              <a:rPr lang="en-US" dirty="0" err="1"/>
              <a:t>honour</a:t>
            </a:r>
            <a:r>
              <a:rPr lang="en-US" dirty="0"/>
              <a:t>, victory and a good reputation; </a:t>
            </a:r>
          </a:p>
          <a:p>
            <a:pPr lvl="1"/>
            <a:r>
              <a:rPr lang="en-US" dirty="0"/>
              <a:t>Some follow their base instincts for food, drink, money, sex</a:t>
            </a:r>
          </a:p>
          <a:p>
            <a:r>
              <a:rPr lang="en-US" dirty="0"/>
              <a:t>The noble lie …</a:t>
            </a:r>
          </a:p>
          <a:p>
            <a:pPr lvl="1"/>
            <a:r>
              <a:rPr lang="en-US" dirty="0"/>
              <a:t>By birth we are gold, silver and bronze people</a:t>
            </a:r>
          </a:p>
        </p:txBody>
      </p:sp>
      <p:sp>
        <p:nvSpPr>
          <p:cNvPr id="4" name="Slide Number Placeholder 3">
            <a:extLst>
              <a:ext uri="{FF2B5EF4-FFF2-40B4-BE49-F238E27FC236}">
                <a16:creationId xmlns:a16="http://schemas.microsoft.com/office/drawing/2014/main" id="{D5F80703-58C8-68AC-2C92-3674B1FB6084}"/>
              </a:ext>
            </a:extLst>
          </p:cNvPr>
          <p:cNvSpPr>
            <a:spLocks noGrp="1"/>
          </p:cNvSpPr>
          <p:nvPr>
            <p:ph type="sldNum" sz="quarter" idx="12"/>
          </p:nvPr>
        </p:nvSpPr>
        <p:spPr>
          <a:xfrm>
            <a:off x="9541564" y="6356350"/>
            <a:ext cx="1812235" cy="365125"/>
          </a:xfrm>
        </p:spPr>
        <p:txBody>
          <a:bodyPr>
            <a:normAutofit/>
          </a:bodyPr>
          <a:lstStyle/>
          <a:p>
            <a:pPr>
              <a:spcAft>
                <a:spcPts val="600"/>
              </a:spcAft>
            </a:pPr>
            <a:fld id="{6066BF11-7370-4380-B3E6-8F033BCAF69F}" type="slidenum">
              <a:rPr lang="en-GB" smtClean="0"/>
              <a:pPr>
                <a:spcAft>
                  <a:spcPts val="600"/>
                </a:spcAft>
              </a:pPr>
              <a:t>9</a:t>
            </a:fld>
            <a:endParaRPr lang="en-GB"/>
          </a:p>
        </p:txBody>
      </p:sp>
      <p:sp>
        <p:nvSpPr>
          <p:cNvPr id="5" name="Rounded Rectangle 4">
            <a:extLst>
              <a:ext uri="{FF2B5EF4-FFF2-40B4-BE49-F238E27FC236}">
                <a16:creationId xmlns:a16="http://schemas.microsoft.com/office/drawing/2014/main" id="{CC7C9D2D-9018-0C36-9A9B-5C94C2E95A37}"/>
              </a:ext>
            </a:extLst>
          </p:cNvPr>
          <p:cNvSpPr/>
          <p:nvPr/>
        </p:nvSpPr>
        <p:spPr>
          <a:xfrm>
            <a:off x="4763249" y="4497195"/>
            <a:ext cx="6023113" cy="166953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000" dirty="0"/>
              <a:t>The purpose of education is to change desires</a:t>
            </a:r>
          </a:p>
        </p:txBody>
      </p:sp>
    </p:spTree>
    <p:extLst>
      <p:ext uri="{BB962C8B-B14F-4D97-AF65-F5344CB8AC3E}">
        <p14:creationId xmlns:p14="http://schemas.microsoft.com/office/powerpoint/2010/main" val="402417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645CB1D-94B6-1BCE-7A0B-1914A79CF2C7}"/>
            </a:ext>
          </a:extLst>
        </p:cNvPr>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0832B8-D397-1131-BE98-AFF00BEDCC33}"/>
              </a:ext>
            </a:extLst>
          </p:cNvPr>
          <p:cNvSpPr>
            <a:spLocks noGrp="1"/>
          </p:cNvSpPr>
          <p:nvPr>
            <p:ph type="title"/>
          </p:nvPr>
        </p:nvSpPr>
        <p:spPr>
          <a:xfrm>
            <a:off x="686834" y="1153572"/>
            <a:ext cx="3200400" cy="4461163"/>
          </a:xfrm>
        </p:spPr>
        <p:txBody>
          <a:bodyPr>
            <a:normAutofit/>
          </a:bodyPr>
          <a:lstStyle/>
          <a:p>
            <a:r>
              <a:rPr lang="en-US">
                <a:solidFill>
                  <a:srgbClr val="FFFFFF"/>
                </a:solidFill>
              </a:rPr>
              <a:t>Common People</a:t>
            </a:r>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CF67BB3-8E70-DA55-4048-512AA1720410}"/>
              </a:ext>
            </a:extLst>
          </p:cNvPr>
          <p:cNvSpPr>
            <a:spLocks noGrp="1"/>
          </p:cNvSpPr>
          <p:nvPr>
            <p:ph idx="1"/>
          </p:nvPr>
        </p:nvSpPr>
        <p:spPr>
          <a:xfrm>
            <a:off x="4291449" y="136525"/>
            <a:ext cx="7466562" cy="5585619"/>
          </a:xfrm>
        </p:spPr>
        <p:txBody>
          <a:bodyPr anchor="ctr">
            <a:normAutofit/>
          </a:bodyPr>
          <a:lstStyle/>
          <a:p>
            <a:r>
              <a:rPr lang="en-US" dirty="0"/>
              <a:t>Lower class people do not see the world as it is</a:t>
            </a:r>
          </a:p>
          <a:p>
            <a:r>
              <a:rPr lang="en-US" dirty="0"/>
              <a:t>They see shadows of reality and are ignorant to the way the world really is</a:t>
            </a:r>
          </a:p>
          <a:p>
            <a:r>
              <a:rPr lang="en-US" dirty="0"/>
              <a:t>Imagine people in a cave looking at shadows of models of things from the real world. That is their reality</a:t>
            </a:r>
          </a:p>
          <a:p>
            <a:r>
              <a:rPr lang="en-US" dirty="0"/>
              <a:t>Imagine if we took them out of the cave!</a:t>
            </a:r>
          </a:p>
        </p:txBody>
      </p:sp>
      <p:sp>
        <p:nvSpPr>
          <p:cNvPr id="4" name="Slide Number Placeholder 3">
            <a:extLst>
              <a:ext uri="{FF2B5EF4-FFF2-40B4-BE49-F238E27FC236}">
                <a16:creationId xmlns:a16="http://schemas.microsoft.com/office/drawing/2014/main" id="{908929EA-595F-77D1-3B6C-09988508DD4E}"/>
              </a:ext>
            </a:extLst>
          </p:cNvPr>
          <p:cNvSpPr>
            <a:spLocks noGrp="1"/>
          </p:cNvSpPr>
          <p:nvPr>
            <p:ph type="sldNum" sz="quarter" idx="12"/>
          </p:nvPr>
        </p:nvSpPr>
        <p:spPr>
          <a:xfrm>
            <a:off x="9541564" y="6356350"/>
            <a:ext cx="1812235" cy="365125"/>
          </a:xfrm>
        </p:spPr>
        <p:txBody>
          <a:bodyPr>
            <a:normAutofit/>
          </a:bodyPr>
          <a:lstStyle/>
          <a:p>
            <a:pPr>
              <a:spcAft>
                <a:spcPts val="600"/>
              </a:spcAft>
            </a:pPr>
            <a:fld id="{6066BF11-7370-4380-B3E6-8F033BCAF69F}" type="slidenum">
              <a:rPr lang="en-GB" smtClean="0"/>
              <a:pPr>
                <a:spcAft>
                  <a:spcPts val="600"/>
                </a:spcAft>
              </a:pPr>
              <a:t>10</a:t>
            </a:fld>
            <a:endParaRPr lang="en-GB"/>
          </a:p>
        </p:txBody>
      </p:sp>
      <p:sp>
        <p:nvSpPr>
          <p:cNvPr id="5" name="Rounded Rectangle 4">
            <a:extLst>
              <a:ext uri="{FF2B5EF4-FFF2-40B4-BE49-F238E27FC236}">
                <a16:creationId xmlns:a16="http://schemas.microsoft.com/office/drawing/2014/main" id="{69797266-C48D-9EF7-B839-FA1D709A974D}"/>
              </a:ext>
            </a:extLst>
          </p:cNvPr>
          <p:cNvSpPr/>
          <p:nvPr/>
        </p:nvSpPr>
        <p:spPr>
          <a:xfrm>
            <a:off x="4890052" y="5098774"/>
            <a:ext cx="5426765" cy="107818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000" dirty="0"/>
              <a:t>Distorted reality</a:t>
            </a:r>
          </a:p>
        </p:txBody>
      </p:sp>
    </p:spTree>
    <p:extLst>
      <p:ext uri="{BB962C8B-B14F-4D97-AF65-F5344CB8AC3E}">
        <p14:creationId xmlns:p14="http://schemas.microsoft.com/office/powerpoint/2010/main" val="3875897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DE9895F-F631-6CE4-93E7-8FCA9916637D}"/>
            </a:ext>
          </a:extLst>
        </p:cNvPr>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71CF5D-CFEC-13C3-15B5-F14A326AD8E4}"/>
              </a:ext>
            </a:extLst>
          </p:cNvPr>
          <p:cNvSpPr>
            <a:spLocks noGrp="1"/>
          </p:cNvSpPr>
          <p:nvPr>
            <p:ph type="title"/>
          </p:nvPr>
        </p:nvSpPr>
        <p:spPr>
          <a:xfrm>
            <a:off x="686834" y="1153572"/>
            <a:ext cx="3200400" cy="4461163"/>
          </a:xfrm>
        </p:spPr>
        <p:txBody>
          <a:bodyPr>
            <a:normAutofit/>
          </a:bodyPr>
          <a:lstStyle/>
          <a:p>
            <a:r>
              <a:rPr lang="en-US">
                <a:solidFill>
                  <a:srgbClr val="FFFFFF"/>
                </a:solidFill>
              </a:rPr>
              <a:t>Forms of government</a:t>
            </a:r>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DC1B684-4C9B-C3C7-5C81-EDC9BD4CD900}"/>
              </a:ext>
            </a:extLst>
          </p:cNvPr>
          <p:cNvSpPr>
            <a:spLocks noGrp="1"/>
          </p:cNvSpPr>
          <p:nvPr>
            <p:ph idx="1"/>
          </p:nvPr>
        </p:nvSpPr>
        <p:spPr>
          <a:xfrm>
            <a:off x="4447308" y="591344"/>
            <a:ext cx="6906491" cy="5585619"/>
          </a:xfrm>
        </p:spPr>
        <p:txBody>
          <a:bodyPr anchor="ctr">
            <a:normAutofit/>
          </a:bodyPr>
          <a:lstStyle/>
          <a:p>
            <a:r>
              <a:rPr lang="en-GB" sz="2400" b="1"/>
              <a:t>Aristocracy</a:t>
            </a:r>
            <a:r>
              <a:rPr lang="en-GB" sz="2400"/>
              <a:t> led by philosopher-kings</a:t>
            </a:r>
          </a:p>
          <a:p>
            <a:r>
              <a:rPr lang="en-GB" sz="2400" b="1"/>
              <a:t>Timocracy</a:t>
            </a:r>
            <a:r>
              <a:rPr lang="en-GB" sz="2400"/>
              <a:t> forms when aristocracy degenerates when person of a lower class are introduced and wealth is pursued</a:t>
            </a:r>
          </a:p>
          <a:p>
            <a:r>
              <a:rPr lang="en-GB" sz="2400" b="1"/>
              <a:t>Oligarchy</a:t>
            </a:r>
            <a:r>
              <a:rPr lang="en-GB" sz="2400"/>
              <a:t> replaces timocracy when wealth becomes more important than honour. The rich are in control but they value temperance and moderation – be thrifty and keep more</a:t>
            </a:r>
          </a:p>
          <a:p>
            <a:r>
              <a:rPr lang="en-GB" sz="2400" b="1"/>
              <a:t>Democracy</a:t>
            </a:r>
            <a:r>
              <a:rPr lang="en-GB" sz="2400"/>
              <a:t> arrives when tensions grow. The lower class grows and a demagogue emerges to protect, maintain order, and exploit</a:t>
            </a:r>
          </a:p>
          <a:p>
            <a:r>
              <a:rPr lang="en-GB" sz="2400" b="1"/>
              <a:t>Tyranny</a:t>
            </a:r>
            <a:r>
              <a:rPr lang="en-GB" sz="2400"/>
              <a:t> forms from degenerated democracy and the city become enslaved by the tyrant who uses the guards to enforce discipline and provokes warfare</a:t>
            </a:r>
          </a:p>
        </p:txBody>
      </p:sp>
      <p:sp>
        <p:nvSpPr>
          <p:cNvPr id="4" name="Slide Number Placeholder 3">
            <a:extLst>
              <a:ext uri="{FF2B5EF4-FFF2-40B4-BE49-F238E27FC236}">
                <a16:creationId xmlns:a16="http://schemas.microsoft.com/office/drawing/2014/main" id="{12B001C3-F4D6-995A-A655-5CD0F7E044FE}"/>
              </a:ext>
            </a:extLst>
          </p:cNvPr>
          <p:cNvSpPr>
            <a:spLocks noGrp="1"/>
          </p:cNvSpPr>
          <p:nvPr>
            <p:ph type="sldNum" sz="quarter" idx="12"/>
          </p:nvPr>
        </p:nvSpPr>
        <p:spPr>
          <a:xfrm>
            <a:off x="9541564" y="6356350"/>
            <a:ext cx="1812235" cy="365125"/>
          </a:xfrm>
        </p:spPr>
        <p:txBody>
          <a:bodyPr>
            <a:normAutofit/>
          </a:bodyPr>
          <a:lstStyle/>
          <a:p>
            <a:pPr>
              <a:spcAft>
                <a:spcPts val="600"/>
              </a:spcAft>
            </a:pPr>
            <a:fld id="{6066BF11-7370-4380-B3E6-8F033BCAF69F}" type="slidenum">
              <a:rPr lang="en-GB" smtClean="0"/>
              <a:pPr>
                <a:spcAft>
                  <a:spcPts val="600"/>
                </a:spcAft>
              </a:pPr>
              <a:t>11</a:t>
            </a:fld>
            <a:endParaRPr lang="en-GB"/>
          </a:p>
        </p:txBody>
      </p:sp>
    </p:spTree>
    <p:extLst>
      <p:ext uri="{BB962C8B-B14F-4D97-AF65-F5344CB8AC3E}">
        <p14:creationId xmlns:p14="http://schemas.microsoft.com/office/powerpoint/2010/main" val="41860475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Rectangle 2056">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Meltem Demirors on X: &quot;17/ history shows us that most forms of governance  begin as “benign” in nature - whether it be monarchy, aristocracy or  democracy - but over time are abused">
            <a:extLst>
              <a:ext uri="{FF2B5EF4-FFF2-40B4-BE49-F238E27FC236}">
                <a16:creationId xmlns:a16="http://schemas.microsoft.com/office/drawing/2014/main" id="{EF230C9F-859B-3379-9E92-549D5468946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251595" y="643467"/>
            <a:ext cx="9688810" cy="5571066"/>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D0001AE9-724D-74F0-6907-1961EEA3773E}"/>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6066BF11-7370-4380-B3E6-8F033BCAF69F}" type="slidenum">
              <a:rPr lang="en-US">
                <a:solidFill>
                  <a:srgbClr val="FFFFFF"/>
                </a:solidFill>
              </a:rPr>
              <a:pPr>
                <a:spcAft>
                  <a:spcPts val="600"/>
                </a:spcAft>
              </a:pPr>
              <a:t>12</a:t>
            </a:fld>
            <a:endParaRPr lang="en-US">
              <a:solidFill>
                <a:srgbClr val="FFFFFF"/>
              </a:solidFill>
            </a:endParaRPr>
          </a:p>
        </p:txBody>
      </p:sp>
      <p:cxnSp>
        <p:nvCxnSpPr>
          <p:cNvPr id="3" name="Straight Arrow Connector 2">
            <a:extLst>
              <a:ext uri="{FF2B5EF4-FFF2-40B4-BE49-F238E27FC236}">
                <a16:creationId xmlns:a16="http://schemas.microsoft.com/office/drawing/2014/main" id="{F432C5AB-22FD-3DDD-A8BF-74025C424A6D}"/>
              </a:ext>
            </a:extLst>
          </p:cNvPr>
          <p:cNvCxnSpPr>
            <a:cxnSpLocks/>
          </p:cNvCxnSpPr>
          <p:nvPr/>
        </p:nvCxnSpPr>
        <p:spPr>
          <a:xfrm flipV="1">
            <a:off x="4465122" y="2481943"/>
            <a:ext cx="2030681" cy="1472540"/>
          </a:xfrm>
          <a:prstGeom prst="straightConnector1">
            <a:avLst/>
          </a:prstGeom>
          <a:ln w="76200">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D198B03A-6D77-38CF-7A31-1183797A761A}"/>
              </a:ext>
            </a:extLst>
          </p:cNvPr>
          <p:cNvCxnSpPr/>
          <p:nvPr/>
        </p:nvCxnSpPr>
        <p:spPr>
          <a:xfrm flipV="1">
            <a:off x="2291938" y="1911927"/>
            <a:ext cx="2707574" cy="1140031"/>
          </a:xfrm>
          <a:prstGeom prst="line">
            <a:avLst/>
          </a:prstGeom>
          <a:ln w="762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8D71A85-53A1-CE75-BBD6-368DA0DF9EA8}"/>
              </a:ext>
            </a:extLst>
          </p:cNvPr>
          <p:cNvCxnSpPr/>
          <p:nvPr/>
        </p:nvCxnSpPr>
        <p:spPr>
          <a:xfrm flipV="1">
            <a:off x="7856507" y="2714721"/>
            <a:ext cx="2707574" cy="1140031"/>
          </a:xfrm>
          <a:prstGeom prst="line">
            <a:avLst/>
          </a:prstGeom>
          <a:ln w="762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B80713B-6C2A-EA5E-BF3C-31E243D1190D}"/>
              </a:ext>
            </a:extLst>
          </p:cNvPr>
          <p:cNvCxnSpPr/>
          <p:nvPr/>
        </p:nvCxnSpPr>
        <p:spPr>
          <a:xfrm flipV="1">
            <a:off x="6715496" y="4153174"/>
            <a:ext cx="2707574" cy="1140031"/>
          </a:xfrm>
          <a:prstGeom prst="line">
            <a:avLst/>
          </a:prstGeom>
          <a:ln w="762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79D41C15-9800-360B-C552-0973C9480E3C}"/>
              </a:ext>
            </a:extLst>
          </p:cNvPr>
          <p:cNvCxnSpPr/>
          <p:nvPr/>
        </p:nvCxnSpPr>
        <p:spPr>
          <a:xfrm flipV="1">
            <a:off x="3769416" y="4803349"/>
            <a:ext cx="2707574" cy="1140031"/>
          </a:xfrm>
          <a:prstGeom prst="line">
            <a:avLst/>
          </a:prstGeom>
          <a:ln w="76200">
            <a:solidFill>
              <a:srgbClr val="FF0000"/>
            </a:solidFill>
          </a:ln>
        </p:spPr>
        <p:style>
          <a:lnRef idx="1">
            <a:schemeClr val="accent1"/>
          </a:lnRef>
          <a:fillRef idx="0">
            <a:schemeClr val="accent1"/>
          </a:fillRef>
          <a:effectRef idx="0">
            <a:schemeClr val="accent1"/>
          </a:effectRef>
          <a:fontRef idx="minor">
            <a:schemeClr val="tx1"/>
          </a:fontRef>
        </p:style>
      </p:cxnSp>
      <p:pic>
        <p:nvPicPr>
          <p:cNvPr id="12" name="Picture 2" descr="Red Question Mark 3d Stock Photos ...">
            <a:extLst>
              <a:ext uri="{FF2B5EF4-FFF2-40B4-BE49-F238E27FC236}">
                <a16:creationId xmlns:a16="http://schemas.microsoft.com/office/drawing/2014/main" id="{376A7E28-785F-2AC6-FB7D-9E188EA9E1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43734" y="501650"/>
            <a:ext cx="2071254" cy="20712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5122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additive="base">
                                        <p:cTn id="11" dur="500" fill="hold"/>
                                        <p:tgtEl>
                                          <p:spTgt spid="9"/>
                                        </p:tgtEl>
                                        <p:attrNameLst>
                                          <p:attrName>ppt_x</p:attrName>
                                        </p:attrNameLst>
                                      </p:cBhvr>
                                      <p:tavLst>
                                        <p:tav tm="0">
                                          <p:val>
                                            <p:strVal val="#ppt_x"/>
                                          </p:val>
                                        </p:tav>
                                        <p:tav tm="100000">
                                          <p:val>
                                            <p:strVal val="#ppt_x"/>
                                          </p:val>
                                        </p:tav>
                                      </p:tavLst>
                                    </p:anim>
                                    <p:anim calcmode="lin" valueType="num">
                                      <p:cBhvr additive="base">
                                        <p:cTn id="12" dur="500" fill="hold"/>
                                        <p:tgtEl>
                                          <p:spTgt spid="9"/>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10"/>
                                        </p:tgtEl>
                                        <p:attrNameLst>
                                          <p:attrName>style.visibility</p:attrName>
                                        </p:attrNameLst>
                                      </p:cBhvr>
                                      <p:to>
                                        <p:strVal val="visible"/>
                                      </p:to>
                                    </p:set>
                                    <p:anim calcmode="lin" valueType="num">
                                      <p:cBhvr additive="base">
                                        <p:cTn id="15" dur="500" fill="hold"/>
                                        <p:tgtEl>
                                          <p:spTgt spid="10"/>
                                        </p:tgtEl>
                                        <p:attrNameLst>
                                          <p:attrName>ppt_x</p:attrName>
                                        </p:attrNameLst>
                                      </p:cBhvr>
                                      <p:tavLst>
                                        <p:tav tm="0">
                                          <p:val>
                                            <p:strVal val="#ppt_x"/>
                                          </p:val>
                                        </p:tav>
                                        <p:tav tm="100000">
                                          <p:val>
                                            <p:strVal val="#ppt_x"/>
                                          </p:val>
                                        </p:tav>
                                      </p:tavLst>
                                    </p:anim>
                                    <p:anim calcmode="lin" valueType="num">
                                      <p:cBhvr additive="base">
                                        <p:cTn id="16" dur="500" fill="hold"/>
                                        <p:tgtEl>
                                          <p:spTgt spid="10"/>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11"/>
                                        </p:tgtEl>
                                        <p:attrNameLst>
                                          <p:attrName>style.visibility</p:attrName>
                                        </p:attrNameLst>
                                      </p:cBhvr>
                                      <p:to>
                                        <p:strVal val="visible"/>
                                      </p:to>
                                    </p:set>
                                    <p:anim calcmode="lin" valueType="num">
                                      <p:cBhvr additive="base">
                                        <p:cTn id="19" dur="500" fill="hold"/>
                                        <p:tgtEl>
                                          <p:spTgt spid="11"/>
                                        </p:tgtEl>
                                        <p:attrNameLst>
                                          <p:attrName>ppt_x</p:attrName>
                                        </p:attrNameLst>
                                      </p:cBhvr>
                                      <p:tavLst>
                                        <p:tav tm="0">
                                          <p:val>
                                            <p:strVal val="#ppt_x"/>
                                          </p:val>
                                        </p:tav>
                                        <p:tav tm="100000">
                                          <p:val>
                                            <p:strVal val="#ppt_x"/>
                                          </p:val>
                                        </p:tav>
                                      </p:tavLst>
                                    </p:anim>
                                    <p:anim calcmode="lin" valueType="num">
                                      <p:cBhvr additive="base">
                                        <p:cTn id="20"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9" presetClass="entr" presetSubtype="0" fill="hold" nodeType="clickEffect">
                                  <p:stCondLst>
                                    <p:cond delay="0"/>
                                  </p:stCondLst>
                                  <p:childTnLst>
                                    <p:set>
                                      <p:cBhvr>
                                        <p:cTn id="24" dur="1" fill="hold">
                                          <p:stCondLst>
                                            <p:cond delay="0"/>
                                          </p:stCondLst>
                                        </p:cTn>
                                        <p:tgtEl>
                                          <p:spTgt spid="3"/>
                                        </p:tgtEl>
                                        <p:attrNameLst>
                                          <p:attrName>style.visibility</p:attrName>
                                        </p:attrNameLst>
                                      </p:cBhvr>
                                      <p:to>
                                        <p:strVal val="visible"/>
                                      </p:to>
                                    </p:set>
                                    <p:animEffect transition="in" filter="dissolve">
                                      <p:cBhvr>
                                        <p:cTn id="2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5B21155-D406-ECC0-9652-BBDB59A12C2A}"/>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D71203C-21C8-F56F-3FB8-167E1D52E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9D3F44-52C5-6337-734D-AD83132FE53F}"/>
              </a:ext>
            </a:extLst>
          </p:cNvPr>
          <p:cNvSpPr>
            <a:spLocks noGrp="1"/>
          </p:cNvSpPr>
          <p:nvPr>
            <p:ph type="title"/>
          </p:nvPr>
        </p:nvSpPr>
        <p:spPr>
          <a:xfrm>
            <a:off x="5297762" y="329184"/>
            <a:ext cx="6251110" cy="1783080"/>
          </a:xfrm>
        </p:spPr>
        <p:txBody>
          <a:bodyPr anchor="b">
            <a:normAutofit/>
          </a:bodyPr>
          <a:lstStyle/>
          <a:p>
            <a:r>
              <a:rPr lang="en-US" sz="5400" dirty="0"/>
              <a:t>The Myth of Er</a:t>
            </a:r>
          </a:p>
        </p:txBody>
      </p:sp>
      <p:pic>
        <p:nvPicPr>
          <p:cNvPr id="5" name="Picture 4" descr="A book cover with text&#10;&#10;AI-generated content may be incorrect.">
            <a:extLst>
              <a:ext uri="{FF2B5EF4-FFF2-40B4-BE49-F238E27FC236}">
                <a16:creationId xmlns:a16="http://schemas.microsoft.com/office/drawing/2014/main" id="{D88F61CF-4527-ED29-C2A4-50F8ABDFC9DD}"/>
              </a:ext>
            </a:extLst>
          </p:cNvPr>
          <p:cNvPicPr>
            <a:picLocks noChangeAspect="1"/>
          </p:cNvPicPr>
          <p:nvPr/>
        </p:nvPicPr>
        <p:blipFill rotWithShape="1">
          <a:blip r:embed="rId2"/>
          <a:srcRect b="4655"/>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2" name="sketchy line">
            <a:extLst>
              <a:ext uri="{FF2B5EF4-FFF2-40B4-BE49-F238E27FC236}">
                <a16:creationId xmlns:a16="http://schemas.microsoft.com/office/drawing/2014/main" id="{76422B34-8ABC-00EA-54FB-996B3CDBF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91C86CC-23F8-AED0-88BE-72FB731B97CB}"/>
              </a:ext>
            </a:extLst>
          </p:cNvPr>
          <p:cNvSpPr>
            <a:spLocks noGrp="1"/>
          </p:cNvSpPr>
          <p:nvPr>
            <p:ph idx="1"/>
          </p:nvPr>
        </p:nvSpPr>
        <p:spPr>
          <a:xfrm>
            <a:off x="5297762" y="2706624"/>
            <a:ext cx="6251110" cy="3483864"/>
          </a:xfrm>
        </p:spPr>
        <p:txBody>
          <a:bodyPr>
            <a:normAutofit fontScale="85000" lnSpcReduction="20000"/>
          </a:bodyPr>
          <a:lstStyle/>
          <a:p>
            <a:r>
              <a:rPr lang="en-GB" dirty="0"/>
              <a:t>Hugely influential on global religion</a:t>
            </a:r>
          </a:p>
          <a:p>
            <a:r>
              <a:rPr lang="en-GB" dirty="0"/>
              <a:t>Er dies in battle but 10 days later Er’s body is not decomposing</a:t>
            </a:r>
          </a:p>
          <a:p>
            <a:r>
              <a:rPr lang="en-GB" dirty="0"/>
              <a:t>He comes back to life and tells others of his experience of the afterlife, reincarnation: moral people are rewarded, but the immoral are punished after their death</a:t>
            </a:r>
          </a:p>
          <a:p>
            <a:r>
              <a:rPr lang="en-GB" dirty="0"/>
              <a:t>Er had visited an incredible place </a:t>
            </a:r>
          </a:p>
          <a:p>
            <a:r>
              <a:rPr lang="en-GB" dirty="0"/>
              <a:t>Judges decided people’s fate – heaven or hell</a:t>
            </a:r>
          </a:p>
          <a:p>
            <a:r>
              <a:rPr lang="en-GB" dirty="0"/>
              <a:t>Live the good life whatever you do – or else!</a:t>
            </a:r>
          </a:p>
          <a:p>
            <a:pPr marL="0" indent="0">
              <a:buNone/>
            </a:pPr>
            <a:endParaRPr lang="en-GB" dirty="0"/>
          </a:p>
        </p:txBody>
      </p:sp>
      <p:sp>
        <p:nvSpPr>
          <p:cNvPr id="4" name="Slide Number Placeholder 3">
            <a:extLst>
              <a:ext uri="{FF2B5EF4-FFF2-40B4-BE49-F238E27FC236}">
                <a16:creationId xmlns:a16="http://schemas.microsoft.com/office/drawing/2014/main" id="{3BF5E868-5FB8-79DF-4E10-5E38C58A8CE3}"/>
              </a:ext>
            </a:extLst>
          </p:cNvPr>
          <p:cNvSpPr>
            <a:spLocks noGrp="1"/>
          </p:cNvSpPr>
          <p:nvPr>
            <p:ph type="sldNum" sz="quarter" idx="12"/>
          </p:nvPr>
        </p:nvSpPr>
        <p:spPr>
          <a:xfrm>
            <a:off x="10052978" y="6356350"/>
            <a:ext cx="1300821" cy="365125"/>
          </a:xfrm>
        </p:spPr>
        <p:txBody>
          <a:bodyPr>
            <a:normAutofit/>
          </a:bodyPr>
          <a:lstStyle/>
          <a:p>
            <a:pPr>
              <a:spcAft>
                <a:spcPts val="600"/>
              </a:spcAft>
            </a:pPr>
            <a:fld id="{6066BF11-7370-4380-B3E6-8F033BCAF69F}" type="slidenum">
              <a:rPr lang="en-GB" smtClean="0"/>
              <a:pPr>
                <a:spcAft>
                  <a:spcPts val="600"/>
                </a:spcAft>
              </a:pPr>
              <a:t>13</a:t>
            </a:fld>
            <a:endParaRPr lang="en-GB"/>
          </a:p>
        </p:txBody>
      </p:sp>
    </p:spTree>
    <p:extLst>
      <p:ext uri="{BB962C8B-B14F-4D97-AF65-F5344CB8AC3E}">
        <p14:creationId xmlns:p14="http://schemas.microsoft.com/office/powerpoint/2010/main" val="8997683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2FAAE-E7C3-B8E8-E37E-5DDBC0E5E2B6}"/>
              </a:ext>
            </a:extLst>
          </p:cNvPr>
          <p:cNvSpPr>
            <a:spLocks noGrp="1"/>
          </p:cNvSpPr>
          <p:nvPr>
            <p:ph type="title"/>
          </p:nvPr>
        </p:nvSpPr>
        <p:spPr/>
        <p:txBody>
          <a:bodyPr/>
          <a:lstStyle/>
          <a:p>
            <a:r>
              <a:rPr lang="en-US" dirty="0">
                <a:solidFill>
                  <a:schemeClr val="bg1"/>
                </a:solidFill>
              </a:rPr>
              <a:t>Are Political Tensions Cyclical?</a:t>
            </a:r>
          </a:p>
        </p:txBody>
      </p:sp>
      <p:sp>
        <p:nvSpPr>
          <p:cNvPr id="3" name="Content Placeholder 2">
            <a:extLst>
              <a:ext uri="{FF2B5EF4-FFF2-40B4-BE49-F238E27FC236}">
                <a16:creationId xmlns:a16="http://schemas.microsoft.com/office/drawing/2014/main" id="{192F5174-B869-2123-0F6C-11754C0F7A5F}"/>
              </a:ext>
            </a:extLst>
          </p:cNvPr>
          <p:cNvSpPr>
            <a:spLocks noGrp="1"/>
          </p:cNvSpPr>
          <p:nvPr>
            <p:ph idx="1"/>
          </p:nvPr>
        </p:nvSpPr>
        <p:spPr/>
        <p:txBody>
          <a:bodyPr/>
          <a:lstStyle/>
          <a:p>
            <a:r>
              <a:rPr lang="en-US" dirty="0">
                <a:solidFill>
                  <a:schemeClr val="bg1"/>
                </a:solidFill>
              </a:rPr>
              <a:t>Two thousand years ago and more we the work of writers like Plato and Polybius reflecting different forms of government.</a:t>
            </a:r>
          </a:p>
          <a:p>
            <a:r>
              <a:rPr lang="en-US" dirty="0">
                <a:solidFill>
                  <a:schemeClr val="bg1"/>
                </a:solidFill>
              </a:rPr>
              <a:t>Do you think we live in a society where we have growing tensions between contrasting political standpoints?</a:t>
            </a:r>
          </a:p>
          <a:p>
            <a:r>
              <a:rPr lang="en-US" dirty="0">
                <a:solidFill>
                  <a:schemeClr val="bg1"/>
                </a:solidFill>
              </a:rPr>
              <a:t>Do you think the traditional battle lines between the parties are being re-drawn?</a:t>
            </a:r>
          </a:p>
          <a:p>
            <a:r>
              <a:rPr lang="en-US" dirty="0">
                <a:solidFill>
                  <a:schemeClr val="bg1"/>
                </a:solidFill>
              </a:rPr>
              <a:t>Is this a good thing or something to be worried about?</a:t>
            </a:r>
          </a:p>
          <a:p>
            <a:r>
              <a:rPr lang="en-US" dirty="0">
                <a:solidFill>
                  <a:schemeClr val="bg1"/>
                </a:solidFill>
              </a:rPr>
              <a:t>Are there better and worse forms of government?</a:t>
            </a:r>
          </a:p>
          <a:p>
            <a:r>
              <a:rPr lang="en-US" dirty="0">
                <a:solidFill>
                  <a:schemeClr val="bg1"/>
                </a:solidFill>
              </a:rPr>
              <a:t>Are equality, diversity and inclusion important? Why?</a:t>
            </a:r>
          </a:p>
        </p:txBody>
      </p:sp>
      <p:sp>
        <p:nvSpPr>
          <p:cNvPr id="4" name="Slide Number Placeholder 3">
            <a:extLst>
              <a:ext uri="{FF2B5EF4-FFF2-40B4-BE49-F238E27FC236}">
                <a16:creationId xmlns:a16="http://schemas.microsoft.com/office/drawing/2014/main" id="{758A7867-F3F5-2D36-F16E-54C3438576DE}"/>
              </a:ext>
            </a:extLst>
          </p:cNvPr>
          <p:cNvSpPr>
            <a:spLocks noGrp="1"/>
          </p:cNvSpPr>
          <p:nvPr>
            <p:ph type="sldNum" sz="quarter" idx="12"/>
          </p:nvPr>
        </p:nvSpPr>
        <p:spPr/>
        <p:txBody>
          <a:bodyPr/>
          <a:lstStyle/>
          <a:p>
            <a:fld id="{6066BF11-7370-4380-B3E6-8F033BCAF69F}" type="slidenum">
              <a:rPr lang="en-GB" smtClean="0"/>
              <a:t>14</a:t>
            </a:fld>
            <a:endParaRPr lang="en-GB"/>
          </a:p>
        </p:txBody>
      </p:sp>
    </p:spTree>
    <p:extLst>
      <p:ext uri="{BB962C8B-B14F-4D97-AF65-F5344CB8AC3E}">
        <p14:creationId xmlns:p14="http://schemas.microsoft.com/office/powerpoint/2010/main" val="25697203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normAutofit/>
          </a:bodyPr>
          <a:lstStyle/>
          <a:p>
            <a:r>
              <a:rPr lang="en-GB" sz="6000" dirty="0"/>
              <a:t>1750-1920</a:t>
            </a:r>
          </a:p>
        </p:txBody>
      </p:sp>
      <p:sp>
        <p:nvSpPr>
          <p:cNvPr id="3" name="Content Placeholder 2"/>
          <p:cNvSpPr>
            <a:spLocks noGrp="1"/>
          </p:cNvSpPr>
          <p:nvPr>
            <p:ph sz="half" idx="1"/>
          </p:nvPr>
        </p:nvSpPr>
        <p:spPr>
          <a:xfrm>
            <a:off x="838199" y="1825625"/>
            <a:ext cx="5181601" cy="4351338"/>
          </a:xfrm>
        </p:spPr>
        <p:txBody>
          <a:bodyPr>
            <a:normAutofit/>
          </a:bodyPr>
          <a:lstStyle/>
          <a:p>
            <a:r>
              <a:rPr lang="en-GB" dirty="0"/>
              <a:t>A period of </a:t>
            </a:r>
            <a:r>
              <a:rPr lang="en-GB" b="1" dirty="0"/>
              <a:t>‘great transformation’ </a:t>
            </a:r>
            <a:r>
              <a:rPr lang="en-GB" dirty="0"/>
              <a:t>(Polanyi 1944)</a:t>
            </a:r>
          </a:p>
          <a:p>
            <a:r>
              <a:rPr lang="en-GB" dirty="0"/>
              <a:t>The French Revolution 1789 sent shockwaves around the world</a:t>
            </a:r>
          </a:p>
          <a:p>
            <a:r>
              <a:rPr lang="en-GB" dirty="0"/>
              <a:t>The powerful were not inviolable</a:t>
            </a:r>
          </a:p>
          <a:p>
            <a:r>
              <a:rPr lang="en-GB" dirty="0"/>
              <a:t>Ordinary people, the commoners, the poor, had a voice and could act</a:t>
            </a:r>
          </a:p>
          <a:p>
            <a:pPr marL="0" indent="0">
              <a:buNone/>
            </a:pPr>
            <a:endParaRPr lang="en-GB" sz="2200" dirty="0"/>
          </a:p>
        </p:txBody>
      </p:sp>
      <p:sp>
        <p:nvSpPr>
          <p:cNvPr id="5" name="Content Placeholder 4">
            <a:extLst>
              <a:ext uri="{FF2B5EF4-FFF2-40B4-BE49-F238E27FC236}">
                <a16:creationId xmlns:a16="http://schemas.microsoft.com/office/drawing/2014/main" id="{80A0C36D-6E0F-BB8A-94E6-41A0809C9F24}"/>
              </a:ext>
            </a:extLst>
          </p:cNvPr>
          <p:cNvSpPr>
            <a:spLocks noGrp="1"/>
          </p:cNvSpPr>
          <p:nvPr>
            <p:ph sz="half" idx="2"/>
          </p:nvPr>
        </p:nvSpPr>
        <p:spPr>
          <a:xfrm>
            <a:off x="6321287" y="864704"/>
            <a:ext cx="5297556" cy="4979505"/>
          </a:xfrm>
          <a:solidFill>
            <a:srgbClr val="7030A0"/>
          </a:solidFill>
        </p:spPr>
        <p:txBody>
          <a:bodyPr>
            <a:normAutofit/>
          </a:bodyPr>
          <a:lstStyle/>
          <a:p>
            <a:pPr marL="385763" indent="-385763">
              <a:buFont typeface="+mj-lt"/>
              <a:buAutoNum type="arabicPeriod"/>
            </a:pPr>
            <a:endParaRPr lang="en-GB" dirty="0">
              <a:solidFill>
                <a:schemeClr val="bg1"/>
              </a:solidFill>
            </a:endParaRPr>
          </a:p>
          <a:p>
            <a:pPr marL="385763" indent="-385763">
              <a:buFont typeface="+mj-lt"/>
              <a:buAutoNum type="arabicPeriod"/>
            </a:pPr>
            <a:r>
              <a:rPr lang="en-GB" dirty="0">
                <a:solidFill>
                  <a:schemeClr val="bg1"/>
                </a:solidFill>
              </a:rPr>
              <a:t>Individual rights and freedoms started to become a reality</a:t>
            </a:r>
          </a:p>
          <a:p>
            <a:pPr marL="385763" indent="-385763">
              <a:buFont typeface="+mj-lt"/>
              <a:buAutoNum type="arabicPeriod"/>
            </a:pPr>
            <a:r>
              <a:rPr lang="en-GB" dirty="0">
                <a:solidFill>
                  <a:schemeClr val="bg1"/>
                </a:solidFill>
              </a:rPr>
              <a:t>Feudal society shook to the core (think nobility and clergy ruling over all others)</a:t>
            </a:r>
          </a:p>
          <a:p>
            <a:pPr marL="385763" indent="-385763">
              <a:buFont typeface="+mj-lt"/>
              <a:buAutoNum type="arabicPeriod"/>
            </a:pPr>
            <a:r>
              <a:rPr lang="en-GB" dirty="0">
                <a:solidFill>
                  <a:schemeClr val="bg1"/>
                </a:solidFill>
              </a:rPr>
              <a:t>People started to look up and consider alternatives to their current lives (a more outward rather than inward perspective)</a:t>
            </a:r>
          </a:p>
          <a:p>
            <a:endParaRPr lang="en-US" dirty="0"/>
          </a:p>
        </p:txBody>
      </p:sp>
      <p:sp>
        <p:nvSpPr>
          <p:cNvPr id="4" name="Slide Number Placeholder 3"/>
          <p:cNvSpPr>
            <a:spLocks noGrp="1"/>
          </p:cNvSpPr>
          <p:nvPr>
            <p:ph type="sldNum" sz="quarter" idx="12"/>
          </p:nvPr>
        </p:nvSpPr>
        <p:spPr/>
        <p:txBody>
          <a:bodyPr>
            <a:normAutofit/>
          </a:bodyPr>
          <a:lstStyle/>
          <a:p>
            <a:pPr>
              <a:spcAft>
                <a:spcPts val="450"/>
              </a:spcAft>
              <a:defRPr/>
            </a:pPr>
            <a:fld id="{B6F15528-21DE-4FAA-801E-634DDDAF4B2B}" type="slidenum">
              <a:rPr lang="en-US" smtClean="0">
                <a:solidFill>
                  <a:srgbClr val="FFFFFF"/>
                </a:solidFill>
              </a:rPr>
              <a:pPr>
                <a:spcAft>
                  <a:spcPts val="450"/>
                </a:spcAft>
                <a:defRPr/>
              </a:pPr>
              <a:t>15</a:t>
            </a:fld>
            <a:endParaRPr lang="en-US">
              <a:solidFill>
                <a:srgbClr val="FFFFFF"/>
              </a:solidFill>
            </a:endParaRPr>
          </a:p>
        </p:txBody>
      </p:sp>
      <p:sp>
        <p:nvSpPr>
          <p:cNvPr id="8" name="TextBox 7">
            <a:extLst>
              <a:ext uri="{FF2B5EF4-FFF2-40B4-BE49-F238E27FC236}">
                <a16:creationId xmlns:a16="http://schemas.microsoft.com/office/drawing/2014/main" id="{B4151A8E-2C0E-5EE4-E6B4-2DB65A260F95}"/>
              </a:ext>
            </a:extLst>
          </p:cNvPr>
          <p:cNvSpPr txBox="1"/>
          <p:nvPr/>
        </p:nvSpPr>
        <p:spPr>
          <a:xfrm>
            <a:off x="838200" y="6176963"/>
            <a:ext cx="6097656" cy="369332"/>
          </a:xfrm>
          <a:prstGeom prst="rect">
            <a:avLst/>
          </a:prstGeom>
          <a:noFill/>
        </p:spPr>
        <p:txBody>
          <a:bodyPr wrap="square">
            <a:spAutoFit/>
          </a:bodyPr>
          <a:lstStyle/>
          <a:p>
            <a:pPr marL="0" indent="0">
              <a:buNone/>
            </a:pPr>
            <a:r>
              <a:rPr lang="en-GB" sz="1800" dirty="0"/>
              <a:t>Morrison (2006:1)</a:t>
            </a:r>
          </a:p>
        </p:txBody>
      </p:sp>
    </p:spTree>
    <p:extLst>
      <p:ext uri="{BB962C8B-B14F-4D97-AF65-F5344CB8AC3E}">
        <p14:creationId xmlns:p14="http://schemas.microsoft.com/office/powerpoint/2010/main" val="2903474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bg/>
                                          </p:spTgt>
                                        </p:tgtEl>
                                        <p:attrNameLst>
                                          <p:attrName>style.visibility</p:attrName>
                                        </p:attrNameLst>
                                      </p:cBhvr>
                                      <p:to>
                                        <p:strVal val="visible"/>
                                      </p:to>
                                    </p:set>
                                    <p:anim calcmode="lin" valueType="num">
                                      <p:cBhvr additive="base">
                                        <p:cTn id="7" dur="500" fill="hold"/>
                                        <p:tgtEl>
                                          <p:spTgt spid="5">
                                            <p:bg/>
                                          </p:spTgt>
                                        </p:tgtEl>
                                        <p:attrNameLst>
                                          <p:attrName>ppt_x</p:attrName>
                                        </p:attrNameLst>
                                      </p:cBhvr>
                                      <p:tavLst>
                                        <p:tav tm="0">
                                          <p:val>
                                            <p:strVal val="#ppt_x"/>
                                          </p:val>
                                        </p:tav>
                                        <p:tav tm="100000">
                                          <p:val>
                                            <p:strVal val="#ppt_x"/>
                                          </p:val>
                                        </p:tav>
                                      </p:tavLst>
                                    </p:anim>
                                    <p:anim calcmode="lin" valueType="num">
                                      <p:cBhvr additive="base">
                                        <p:cTn id="8" dur="500" fill="hold"/>
                                        <p:tgtEl>
                                          <p:spTgt spid="5">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 calcmode="lin" valueType="num">
                                      <p:cBhvr additive="base">
                                        <p:cTn id="19"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xEl>
                                              <p:pRg st="3" end="3"/>
                                            </p:txEl>
                                          </p:spTgt>
                                        </p:tgtEl>
                                        <p:attrNameLst>
                                          <p:attrName>style.visibility</p:attrName>
                                        </p:attrNameLst>
                                      </p:cBhvr>
                                      <p:to>
                                        <p:strVal val="visible"/>
                                      </p:to>
                                    </p:set>
                                    <p:anim calcmode="lin" valueType="num">
                                      <p:cBhvr additive="base">
                                        <p:cTn id="25"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animBg="1"/>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CRM and the Fourth Industrial Revolution">
            <a:extLst>
              <a:ext uri="{FF2B5EF4-FFF2-40B4-BE49-F238E27FC236}">
                <a16:creationId xmlns:a16="http://schemas.microsoft.com/office/drawing/2014/main" id="{0A94268F-3D18-BB53-ECE2-5C2B14BF314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57200" y="510921"/>
            <a:ext cx="11277600" cy="5836158"/>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66495FE6-8371-3203-AB60-32FD363F7E7F}"/>
              </a:ext>
            </a:extLst>
          </p:cNvPr>
          <p:cNvSpPr>
            <a:spLocks noGrp="1"/>
          </p:cNvSpPr>
          <p:nvPr>
            <p:ph type="sldNum" sz="quarter" idx="12"/>
          </p:nvPr>
        </p:nvSpPr>
        <p:spPr>
          <a:xfrm>
            <a:off x="11704320" y="6455664"/>
            <a:ext cx="448056" cy="365125"/>
          </a:xfrm>
        </p:spPr>
        <p:txBody>
          <a:bodyPr vert="horz" lIns="91440" tIns="45720" rIns="91440" bIns="45720" rtlCol="0" anchor="ctr">
            <a:normAutofit/>
          </a:bodyPr>
          <a:lstStyle/>
          <a:p>
            <a:pPr>
              <a:spcAft>
                <a:spcPts val="600"/>
              </a:spcAft>
            </a:pPr>
            <a:fld id="{6066BF11-7370-4380-B3E6-8F033BCAF69F}" type="slidenum">
              <a:rPr lang="en-US" sz="1100">
                <a:solidFill>
                  <a:srgbClr val="FFFFFF"/>
                </a:solidFill>
              </a:rPr>
              <a:pPr>
                <a:spcAft>
                  <a:spcPts val="600"/>
                </a:spcAft>
              </a:pPr>
              <a:t>16</a:t>
            </a:fld>
            <a:endParaRPr lang="en-US" sz="1100">
              <a:solidFill>
                <a:srgbClr val="FFFFFF"/>
              </a:solidFill>
            </a:endParaRPr>
          </a:p>
        </p:txBody>
      </p:sp>
      <p:sp>
        <p:nvSpPr>
          <p:cNvPr id="2" name="TextBox 1">
            <a:extLst>
              <a:ext uri="{FF2B5EF4-FFF2-40B4-BE49-F238E27FC236}">
                <a16:creationId xmlns:a16="http://schemas.microsoft.com/office/drawing/2014/main" id="{52A3ADE5-A55E-E0C6-1EE3-DFAC6A5D6932}"/>
              </a:ext>
            </a:extLst>
          </p:cNvPr>
          <p:cNvSpPr txBox="1"/>
          <p:nvPr/>
        </p:nvSpPr>
        <p:spPr>
          <a:xfrm>
            <a:off x="626165" y="510921"/>
            <a:ext cx="7961244" cy="769441"/>
          </a:xfrm>
          <a:prstGeom prst="rect">
            <a:avLst/>
          </a:prstGeom>
          <a:noFill/>
        </p:spPr>
        <p:txBody>
          <a:bodyPr wrap="square" rtlCol="0">
            <a:spAutoFit/>
          </a:bodyPr>
          <a:lstStyle/>
          <a:p>
            <a:r>
              <a:rPr lang="en-US" sz="4400" dirty="0"/>
              <a:t>The march of the machines began </a:t>
            </a:r>
          </a:p>
        </p:txBody>
      </p:sp>
    </p:spTree>
    <p:extLst>
      <p:ext uri="{BB962C8B-B14F-4D97-AF65-F5344CB8AC3E}">
        <p14:creationId xmlns:p14="http://schemas.microsoft.com/office/powerpoint/2010/main" val="35563404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40296" y="151822"/>
            <a:ext cx="7358779" cy="1676978"/>
          </a:xfrm>
        </p:spPr>
        <p:txBody>
          <a:bodyPr anchor="b">
            <a:normAutofit fontScale="90000"/>
          </a:bodyPr>
          <a:lstStyle/>
          <a:p>
            <a:r>
              <a:rPr lang="en-GB" sz="6000" b="1" dirty="0"/>
              <a:t>Thomas Hobbes </a:t>
            </a:r>
            <a:br>
              <a:rPr lang="en-GB" sz="6000" b="1" dirty="0"/>
            </a:br>
            <a:r>
              <a:rPr lang="en-GB" sz="6000" b="1" dirty="0"/>
              <a:t>(1588-1679)</a:t>
            </a:r>
            <a:endParaRPr lang="en-GB" sz="6000" dirty="0"/>
          </a:p>
        </p:txBody>
      </p:sp>
      <p:pic>
        <p:nvPicPr>
          <p:cNvPr id="1026" name="Picture 2" descr="http://tse3.mm.bing.net/th?id=OIP.M392e197e7560197cc29fa6f1017c9eb4o0&amp;pid=15.1"/>
          <p:cNvPicPr>
            <a:picLocks noChangeAspect="1" noChangeArrowheads="1"/>
          </p:cNvPicPr>
          <p:nvPr/>
        </p:nvPicPr>
        <p:blipFill rotWithShape="1">
          <a:blip r:embed="rId2">
            <a:extLst>
              <a:ext uri="{28A0092B-C50C-407E-A947-70E740481C1C}">
                <a14:useLocalDpi xmlns:a14="http://schemas.microsoft.com/office/drawing/2010/main" val="0"/>
              </a:ext>
            </a:extLst>
          </a:blip>
          <a:srcRect l="3053" r="4233"/>
          <a:stretch/>
        </p:blipFill>
        <p:spPr bwMode="auto">
          <a:xfrm>
            <a:off x="139960" y="250830"/>
            <a:ext cx="3889530" cy="635634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4555240" y="2351314"/>
            <a:ext cx="6858000" cy="2149434"/>
          </a:xfrm>
        </p:spPr>
        <p:txBody>
          <a:bodyPr>
            <a:normAutofit/>
          </a:bodyPr>
          <a:lstStyle/>
          <a:p>
            <a:r>
              <a:rPr lang="en-GB" dirty="0"/>
              <a:t>In their natural state humans would be dominated by their base instincts</a:t>
            </a:r>
          </a:p>
          <a:p>
            <a:r>
              <a:rPr lang="en-GB" dirty="0"/>
              <a:t>We are all egotistic and self-centred, selfish and aggressive</a:t>
            </a:r>
          </a:p>
        </p:txBody>
      </p:sp>
      <p:sp>
        <p:nvSpPr>
          <p:cNvPr id="4" name="Slide Number Placeholder 3"/>
          <p:cNvSpPr>
            <a:spLocks noGrp="1"/>
          </p:cNvSpPr>
          <p:nvPr>
            <p:ph type="sldNum" sz="quarter" idx="12"/>
          </p:nvPr>
        </p:nvSpPr>
        <p:spPr>
          <a:xfrm>
            <a:off x="9193686" y="6356350"/>
            <a:ext cx="2160114" cy="365125"/>
          </a:xfrm>
        </p:spPr>
        <p:txBody>
          <a:bodyPr>
            <a:normAutofit/>
          </a:bodyPr>
          <a:lstStyle/>
          <a:p>
            <a:pPr>
              <a:spcAft>
                <a:spcPts val="600"/>
              </a:spcAft>
            </a:pPr>
            <a:fld id="{B6F15528-21DE-4FAA-801E-634DDDAF4B2B}" type="slidenum">
              <a:rPr lang="en-US" smtClean="0"/>
              <a:pPr>
                <a:spcAft>
                  <a:spcPts val="600"/>
                </a:spcAft>
              </a:pPr>
              <a:t>17</a:t>
            </a:fld>
            <a:endParaRPr lang="en-US"/>
          </a:p>
        </p:txBody>
      </p:sp>
      <p:sp>
        <p:nvSpPr>
          <p:cNvPr id="6" name="TextBox 5">
            <a:extLst>
              <a:ext uri="{FF2B5EF4-FFF2-40B4-BE49-F238E27FC236}">
                <a16:creationId xmlns:a16="http://schemas.microsoft.com/office/drawing/2014/main" id="{7F755704-AE03-2291-1F58-2F837DB3C4F3}"/>
              </a:ext>
            </a:extLst>
          </p:cNvPr>
          <p:cNvSpPr txBox="1"/>
          <p:nvPr/>
        </p:nvSpPr>
        <p:spPr>
          <a:xfrm>
            <a:off x="4191990" y="4735787"/>
            <a:ext cx="7583243" cy="1200329"/>
          </a:xfrm>
          <a:prstGeom prst="rect">
            <a:avLst/>
          </a:prstGeom>
          <a:solidFill>
            <a:srgbClr val="FFFF00"/>
          </a:solidFill>
          <a:ln w="25400">
            <a:solidFill>
              <a:schemeClr val="tx1"/>
            </a:solidFill>
          </a:ln>
        </p:spPr>
        <p:txBody>
          <a:bodyPr wrap="square" rtlCol="0">
            <a:spAutoFit/>
          </a:bodyPr>
          <a:lstStyle/>
          <a:p>
            <a:pPr algn="ctr"/>
            <a:r>
              <a:rPr lang="en-GB" sz="3600" dirty="0"/>
              <a:t>The life of man’ was likely to be solitary, poor, nasty, brutish and short.</a:t>
            </a:r>
          </a:p>
        </p:txBody>
      </p:sp>
    </p:spTree>
    <p:extLst>
      <p:ext uri="{BB962C8B-B14F-4D97-AF65-F5344CB8AC3E}">
        <p14:creationId xmlns:p14="http://schemas.microsoft.com/office/powerpoint/2010/main" val="21208087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059251" y="1105969"/>
            <a:ext cx="7810857" cy="4511675"/>
          </a:xfrm>
        </p:spPr>
        <p:txBody>
          <a:bodyPr>
            <a:normAutofit/>
          </a:bodyPr>
          <a:lstStyle/>
          <a:p>
            <a:r>
              <a:rPr lang="en-GB" dirty="0"/>
              <a:t>So, how could we whip people into shape and make them behave?</a:t>
            </a:r>
            <a:br>
              <a:rPr lang="en-GB" dirty="0"/>
            </a:br>
            <a:br>
              <a:rPr lang="en-GB" dirty="0"/>
            </a:br>
            <a:r>
              <a:rPr lang="en-GB" dirty="0"/>
              <a:t>How could we work towards a co-operative, mutually beneficial society?</a:t>
            </a:r>
          </a:p>
        </p:txBody>
      </p:sp>
      <p:sp>
        <p:nvSpPr>
          <p:cNvPr id="4" name="Slide Number Placeholder 3"/>
          <p:cNvSpPr>
            <a:spLocks noGrp="1"/>
          </p:cNvSpPr>
          <p:nvPr>
            <p:ph type="sldNum" sz="quarter" idx="12"/>
          </p:nvPr>
        </p:nvSpPr>
        <p:spPr/>
        <p:txBody>
          <a:bodyPr/>
          <a:lstStyle/>
          <a:p>
            <a:fld id="{B6F15528-21DE-4FAA-801E-634DDDAF4B2B}" type="slidenum">
              <a:rPr lang="en-US" smtClean="0"/>
              <a:pPr/>
              <a:t>18</a:t>
            </a:fld>
            <a:endParaRPr lang="en-US"/>
          </a:p>
        </p:txBody>
      </p:sp>
      <p:pic>
        <p:nvPicPr>
          <p:cNvPr id="6" name="Picture 5"/>
          <p:cNvPicPr>
            <a:picLocks noChangeAspect="1"/>
          </p:cNvPicPr>
          <p:nvPr/>
        </p:nvPicPr>
        <p:blipFill>
          <a:blip r:embed="rId2"/>
          <a:stretch>
            <a:fillRect/>
          </a:stretch>
        </p:blipFill>
        <p:spPr>
          <a:xfrm>
            <a:off x="474292" y="2563738"/>
            <a:ext cx="3268767" cy="3268767"/>
          </a:xfrm>
          <a:prstGeom prst="rect">
            <a:avLst/>
          </a:prstGeom>
        </p:spPr>
      </p:pic>
    </p:spTree>
    <p:extLst>
      <p:ext uri="{BB962C8B-B14F-4D97-AF65-F5344CB8AC3E}">
        <p14:creationId xmlns:p14="http://schemas.microsoft.com/office/powerpoint/2010/main" val="22035063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57345" y="-280531"/>
            <a:ext cx="6891527" cy="1783080"/>
          </a:xfrm>
        </p:spPr>
        <p:txBody>
          <a:bodyPr anchor="b">
            <a:normAutofit/>
          </a:bodyPr>
          <a:lstStyle/>
          <a:p>
            <a:r>
              <a:rPr lang="en-GB" sz="5400" dirty="0"/>
              <a:t>Social Contract Theory</a:t>
            </a:r>
          </a:p>
        </p:txBody>
      </p:sp>
      <p:pic>
        <p:nvPicPr>
          <p:cNvPr id="5" name="Picture 4">
            <a:extLst>
              <a:ext uri="{FF2B5EF4-FFF2-40B4-BE49-F238E27FC236}">
                <a16:creationId xmlns:a16="http://schemas.microsoft.com/office/drawing/2014/main" id="{DCEC0A69-B8FC-9161-62B3-42F25DC83A8D}"/>
              </a:ext>
            </a:extLst>
          </p:cNvPr>
          <p:cNvPicPr>
            <a:picLocks noChangeAspect="1"/>
          </p:cNvPicPr>
          <p:nvPr/>
        </p:nvPicPr>
        <p:blipFill rotWithShape="1">
          <a:blip r:embed="rId2"/>
          <a:srcRect l="20176" r="18704"/>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p:cNvSpPr>
            <a:spLocks noGrp="1"/>
          </p:cNvSpPr>
          <p:nvPr>
            <p:ph idx="1"/>
          </p:nvPr>
        </p:nvSpPr>
        <p:spPr>
          <a:xfrm>
            <a:off x="5297761" y="1947553"/>
            <a:ext cx="6553813" cy="4314099"/>
          </a:xfrm>
        </p:spPr>
        <p:txBody>
          <a:bodyPr>
            <a:noAutofit/>
          </a:bodyPr>
          <a:lstStyle/>
          <a:p>
            <a:r>
              <a:rPr lang="en-GB" sz="2400" dirty="0"/>
              <a:t>To avoid total chaos Hobbes developed the idea of a </a:t>
            </a:r>
            <a:r>
              <a:rPr lang="en-GB" sz="2400" b="1" dirty="0"/>
              <a:t>social contract</a:t>
            </a:r>
          </a:p>
          <a:p>
            <a:r>
              <a:rPr lang="en-GB" sz="2400" dirty="0"/>
              <a:t>We give up some of our autonomy (self-governance) to a sovereign authority</a:t>
            </a:r>
          </a:p>
          <a:p>
            <a:r>
              <a:rPr lang="en-GB" sz="2400" dirty="0"/>
              <a:t>God was the divine authority who worked through the monarch</a:t>
            </a:r>
          </a:p>
          <a:p>
            <a:r>
              <a:rPr lang="en-GB" sz="2400" dirty="0"/>
              <a:t>We give up some self-interest to live safely in a structured society</a:t>
            </a:r>
          </a:p>
          <a:p>
            <a:r>
              <a:rPr lang="en-GB" sz="2400" dirty="0"/>
              <a:t>Society helps us move away from chaos and provides a basis for social order</a:t>
            </a:r>
          </a:p>
        </p:txBody>
      </p:sp>
      <p:sp>
        <p:nvSpPr>
          <p:cNvPr id="4" name="Slide Number Placeholder 3"/>
          <p:cNvSpPr>
            <a:spLocks noGrp="1"/>
          </p:cNvSpPr>
          <p:nvPr>
            <p:ph type="sldNum" sz="quarter" idx="12"/>
          </p:nvPr>
        </p:nvSpPr>
        <p:spPr>
          <a:xfrm>
            <a:off x="10052978" y="6356350"/>
            <a:ext cx="1300821" cy="365125"/>
          </a:xfrm>
        </p:spPr>
        <p:txBody>
          <a:bodyPr>
            <a:normAutofit/>
          </a:bodyPr>
          <a:lstStyle/>
          <a:p>
            <a:pPr>
              <a:spcAft>
                <a:spcPts val="600"/>
              </a:spcAft>
            </a:pPr>
            <a:fld id="{B6F15528-21DE-4FAA-801E-634DDDAF4B2B}" type="slidenum">
              <a:rPr lang="en-US" smtClean="0"/>
              <a:pPr>
                <a:spcAft>
                  <a:spcPts val="600"/>
                </a:spcAft>
              </a:pPr>
              <a:t>19</a:t>
            </a:fld>
            <a:endParaRPr lang="en-US"/>
          </a:p>
        </p:txBody>
      </p:sp>
    </p:spTree>
    <p:extLst>
      <p:ext uri="{BB962C8B-B14F-4D97-AF65-F5344CB8AC3E}">
        <p14:creationId xmlns:p14="http://schemas.microsoft.com/office/powerpoint/2010/main" val="2939532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5ADA0-A78D-1D95-7FBB-F74F29C29EC7}"/>
              </a:ext>
            </a:extLst>
          </p:cNvPr>
          <p:cNvSpPr>
            <a:spLocks noGrp="1"/>
          </p:cNvSpPr>
          <p:nvPr>
            <p:ph type="title"/>
          </p:nvPr>
        </p:nvSpPr>
        <p:spPr/>
        <p:txBody>
          <a:bodyPr>
            <a:normAutofit/>
          </a:bodyPr>
          <a:lstStyle/>
          <a:p>
            <a:r>
              <a:rPr lang="en-GB" sz="6000" dirty="0"/>
              <a:t>Why do the right thing?</a:t>
            </a:r>
          </a:p>
        </p:txBody>
      </p:sp>
      <p:sp>
        <p:nvSpPr>
          <p:cNvPr id="3" name="Content Placeholder 2">
            <a:extLst>
              <a:ext uri="{FF2B5EF4-FFF2-40B4-BE49-F238E27FC236}">
                <a16:creationId xmlns:a16="http://schemas.microsoft.com/office/drawing/2014/main" id="{3D17064E-BB60-CE17-AAD5-8C1DE684F3CF}"/>
              </a:ext>
            </a:extLst>
          </p:cNvPr>
          <p:cNvSpPr>
            <a:spLocks noGrp="1"/>
          </p:cNvSpPr>
          <p:nvPr>
            <p:ph sz="half" idx="1"/>
          </p:nvPr>
        </p:nvSpPr>
        <p:spPr/>
        <p:txBody>
          <a:bodyPr/>
          <a:lstStyle/>
          <a:p>
            <a:pPr marL="0" indent="0">
              <a:buNone/>
            </a:pPr>
            <a:r>
              <a:rPr lang="en-GB" b="1" dirty="0"/>
              <a:t>Religious ethics and the fear factor</a:t>
            </a:r>
          </a:p>
          <a:p>
            <a:r>
              <a:rPr lang="en-GB" dirty="0"/>
              <a:t>God says and I am terrified of the consequences</a:t>
            </a:r>
          </a:p>
          <a:p>
            <a:r>
              <a:rPr lang="en-GB" dirty="0"/>
              <a:t>The government says and I am scared of the punishment</a:t>
            </a:r>
          </a:p>
          <a:p>
            <a:r>
              <a:rPr lang="en-GB" dirty="0"/>
              <a:t>The police will find me and I will go to jail</a:t>
            </a:r>
          </a:p>
        </p:txBody>
      </p:sp>
      <p:sp>
        <p:nvSpPr>
          <p:cNvPr id="4" name="Content Placeholder 3">
            <a:extLst>
              <a:ext uri="{FF2B5EF4-FFF2-40B4-BE49-F238E27FC236}">
                <a16:creationId xmlns:a16="http://schemas.microsoft.com/office/drawing/2014/main" id="{DDFF98D7-486B-BE1A-AE72-8B32E709747D}"/>
              </a:ext>
            </a:extLst>
          </p:cNvPr>
          <p:cNvSpPr>
            <a:spLocks noGrp="1"/>
          </p:cNvSpPr>
          <p:nvPr>
            <p:ph sz="half" idx="2"/>
          </p:nvPr>
        </p:nvSpPr>
        <p:spPr>
          <a:xfrm>
            <a:off x="6266206" y="2446010"/>
            <a:ext cx="5181600" cy="2606416"/>
          </a:xfrm>
        </p:spPr>
        <p:txBody>
          <a:bodyPr/>
          <a:lstStyle/>
          <a:p>
            <a:pPr marL="0" indent="0">
              <a:buNone/>
            </a:pPr>
            <a:r>
              <a:rPr lang="en-GB" b="1" dirty="0"/>
              <a:t>Secular ethics</a:t>
            </a:r>
          </a:p>
          <a:p>
            <a:r>
              <a:rPr lang="en-GB" dirty="0"/>
              <a:t>It is the right thing to do</a:t>
            </a:r>
          </a:p>
          <a:p>
            <a:r>
              <a:rPr lang="en-GB" dirty="0"/>
              <a:t>There is an ethical element to human behaviour which does not rely on god or fear</a:t>
            </a:r>
          </a:p>
        </p:txBody>
      </p:sp>
      <p:sp>
        <p:nvSpPr>
          <p:cNvPr id="5" name="Slide Number Placeholder 4">
            <a:extLst>
              <a:ext uri="{FF2B5EF4-FFF2-40B4-BE49-F238E27FC236}">
                <a16:creationId xmlns:a16="http://schemas.microsoft.com/office/drawing/2014/main" id="{2E804323-4EA6-CF92-B662-928D42C5C3BF}"/>
              </a:ext>
            </a:extLst>
          </p:cNvPr>
          <p:cNvSpPr>
            <a:spLocks noGrp="1"/>
          </p:cNvSpPr>
          <p:nvPr>
            <p:ph type="sldNum" sz="quarter" idx="12"/>
          </p:nvPr>
        </p:nvSpPr>
        <p:spPr/>
        <p:txBody>
          <a:bodyPr/>
          <a:lstStyle/>
          <a:p>
            <a:fld id="{6066BF11-7370-4380-B3E6-8F033BCAF69F}" type="slidenum">
              <a:rPr lang="en-GB" smtClean="0"/>
              <a:t>20</a:t>
            </a:fld>
            <a:endParaRPr lang="en-GB"/>
          </a:p>
        </p:txBody>
      </p:sp>
    </p:spTree>
    <p:extLst>
      <p:ext uri="{BB962C8B-B14F-4D97-AF65-F5344CB8AC3E}">
        <p14:creationId xmlns:p14="http://schemas.microsoft.com/office/powerpoint/2010/main" val="2427303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0" end="0"/>
                                            </p:txEl>
                                          </p:spTgt>
                                        </p:tgtEl>
                                        <p:attrNameLst>
                                          <p:attrName>style.visibility</p:attrName>
                                        </p:attrNameLst>
                                      </p:cBhvr>
                                      <p:to>
                                        <p:strVal val="visible"/>
                                      </p:to>
                                    </p:set>
                                    <p:anim calcmode="lin" valueType="num">
                                      <p:cBhvr additive="base">
                                        <p:cTn id="31"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txEl>
                                              <p:pRg st="1" end="1"/>
                                            </p:txEl>
                                          </p:spTgt>
                                        </p:tgtEl>
                                        <p:attrNameLst>
                                          <p:attrName>style.visibility</p:attrName>
                                        </p:attrNameLst>
                                      </p:cBhvr>
                                      <p:to>
                                        <p:strVal val="visible"/>
                                      </p:to>
                                    </p:set>
                                    <p:anim calcmode="lin" valueType="num">
                                      <p:cBhvr additive="base">
                                        <p:cTn id="37"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
                                            <p:txEl>
                                              <p:pRg st="2" end="2"/>
                                            </p:txEl>
                                          </p:spTgt>
                                        </p:tgtEl>
                                        <p:attrNameLst>
                                          <p:attrName>style.visibility</p:attrName>
                                        </p:attrNameLst>
                                      </p:cBhvr>
                                      <p:to>
                                        <p:strVal val="visible"/>
                                      </p:to>
                                    </p:set>
                                    <p:anim calcmode="lin" valueType="num">
                                      <p:cBhvr additive="base">
                                        <p:cTn id="4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52668" y="-180486"/>
            <a:ext cx="7255131" cy="1665501"/>
          </a:xfrm>
        </p:spPr>
        <p:txBody>
          <a:bodyPr>
            <a:normAutofit/>
          </a:bodyPr>
          <a:lstStyle/>
          <a:p>
            <a:pPr>
              <a:defRPr/>
            </a:pPr>
            <a:r>
              <a:rPr lang="en-US" sz="4800" dirty="0"/>
              <a:t>Immanuel Kant (1724-1824)</a:t>
            </a:r>
          </a:p>
        </p:txBody>
      </p:sp>
      <p:pic>
        <p:nvPicPr>
          <p:cNvPr id="5" name="Picture 4">
            <a:extLst>
              <a:ext uri="{FF2B5EF4-FFF2-40B4-BE49-F238E27FC236}">
                <a16:creationId xmlns:a16="http://schemas.microsoft.com/office/drawing/2014/main" id="{C1789A2C-D4F2-63DF-22A2-A94422BCE93A}"/>
              </a:ext>
            </a:extLst>
          </p:cNvPr>
          <p:cNvPicPr>
            <a:picLocks noChangeAspect="1"/>
          </p:cNvPicPr>
          <p:nvPr/>
        </p:nvPicPr>
        <p:blipFill>
          <a:blip r:embed="rId3"/>
          <a:stretch>
            <a:fillRect/>
          </a:stretch>
        </p:blipFill>
        <p:spPr>
          <a:xfrm>
            <a:off x="4936870" y="2065689"/>
            <a:ext cx="7255130" cy="304928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16387" name="Content Placeholder 2"/>
          <p:cNvSpPr>
            <a:spLocks noGrp="1" noChangeArrowheads="1"/>
          </p:cNvSpPr>
          <p:nvPr>
            <p:ph idx="1"/>
          </p:nvPr>
        </p:nvSpPr>
        <p:spPr>
          <a:xfrm>
            <a:off x="5027682" y="1485015"/>
            <a:ext cx="5976002" cy="680868"/>
          </a:xfrm>
        </p:spPr>
        <p:txBody>
          <a:bodyPr>
            <a:normAutofit/>
          </a:bodyPr>
          <a:lstStyle/>
          <a:p>
            <a:pPr marL="0" indent="0" eaLnBrk="1" hangingPunct="1">
              <a:buNone/>
            </a:pPr>
            <a:r>
              <a:rPr lang="en-GB" altLang="en-US" sz="3600" dirty="0"/>
              <a:t>Categorical Imperative: </a:t>
            </a:r>
          </a:p>
        </p:txBody>
      </p:sp>
      <p:sp>
        <p:nvSpPr>
          <p:cNvPr id="3" name="TextBox 2">
            <a:extLst>
              <a:ext uri="{FF2B5EF4-FFF2-40B4-BE49-F238E27FC236}">
                <a16:creationId xmlns:a16="http://schemas.microsoft.com/office/drawing/2014/main" id="{D60DC829-07EC-C64D-E9BC-4AE45903C383}"/>
              </a:ext>
            </a:extLst>
          </p:cNvPr>
          <p:cNvSpPr txBox="1"/>
          <p:nvPr/>
        </p:nvSpPr>
        <p:spPr>
          <a:xfrm>
            <a:off x="5350489" y="5258608"/>
            <a:ext cx="6427892" cy="954107"/>
          </a:xfrm>
          <a:prstGeom prst="rect">
            <a:avLst/>
          </a:prstGeom>
          <a:solidFill>
            <a:schemeClr val="accent1">
              <a:lumMod val="50000"/>
            </a:schemeClr>
          </a:solidFill>
        </p:spPr>
        <p:txBody>
          <a:bodyPr wrap="square" rtlCol="0">
            <a:spAutoFit/>
          </a:bodyPr>
          <a:lstStyle/>
          <a:p>
            <a:r>
              <a:rPr lang="en-GB" sz="2800" dirty="0">
                <a:solidFill>
                  <a:schemeClr val="bg1"/>
                </a:solidFill>
              </a:rPr>
              <a:t>Every person is deserving of the utmost respect simply by virtue of their humanity</a:t>
            </a:r>
          </a:p>
        </p:txBody>
      </p:sp>
      <p:sp>
        <p:nvSpPr>
          <p:cNvPr id="4" name="Slide Number Placeholder 3">
            <a:extLst>
              <a:ext uri="{FF2B5EF4-FFF2-40B4-BE49-F238E27FC236}">
                <a16:creationId xmlns:a16="http://schemas.microsoft.com/office/drawing/2014/main" id="{2DB84B9B-2DE7-1826-E598-4DA2910A3493}"/>
              </a:ext>
            </a:extLst>
          </p:cNvPr>
          <p:cNvSpPr>
            <a:spLocks noGrp="1"/>
          </p:cNvSpPr>
          <p:nvPr>
            <p:ph type="sldNum" sz="quarter" idx="12"/>
          </p:nvPr>
        </p:nvSpPr>
        <p:spPr/>
        <p:txBody>
          <a:bodyPr/>
          <a:lstStyle/>
          <a:p>
            <a:fld id="{F05CE0B1-55C8-477D-B6EA-19BE3D1E0468}" type="slidenum">
              <a:rPr lang="en-GB" smtClean="0"/>
              <a:t>21</a:t>
            </a:fld>
            <a:endParaRPr lang="en-GB" dirty="0"/>
          </a:p>
        </p:txBody>
      </p:sp>
      <p:pic>
        <p:nvPicPr>
          <p:cNvPr id="6" name="Picture 5">
            <a:extLst>
              <a:ext uri="{FF2B5EF4-FFF2-40B4-BE49-F238E27FC236}">
                <a16:creationId xmlns:a16="http://schemas.microsoft.com/office/drawing/2014/main" id="{8870A7D6-3781-6534-1363-0267802FEC11}"/>
              </a:ext>
            </a:extLst>
          </p:cNvPr>
          <p:cNvPicPr>
            <a:picLocks noChangeAspect="1"/>
          </p:cNvPicPr>
          <p:nvPr/>
        </p:nvPicPr>
        <p:blipFill>
          <a:blip r:embed="rId4"/>
          <a:stretch>
            <a:fillRect/>
          </a:stretch>
        </p:blipFill>
        <p:spPr>
          <a:xfrm>
            <a:off x="597925" y="0"/>
            <a:ext cx="4013200" cy="6743700"/>
          </a:xfrm>
          <a:prstGeom prst="rect">
            <a:avLst/>
          </a:prstGeom>
        </p:spPr>
      </p:pic>
      <p:sp>
        <p:nvSpPr>
          <p:cNvPr id="7" name="TextBox 6">
            <a:extLst>
              <a:ext uri="{FF2B5EF4-FFF2-40B4-BE49-F238E27FC236}">
                <a16:creationId xmlns:a16="http://schemas.microsoft.com/office/drawing/2014/main" id="{C4439B3B-50F6-5C65-54D1-2D9FE9151A8E}"/>
              </a:ext>
            </a:extLst>
          </p:cNvPr>
          <p:cNvSpPr txBox="1"/>
          <p:nvPr/>
        </p:nvSpPr>
        <p:spPr>
          <a:xfrm>
            <a:off x="9181546" y="6338819"/>
            <a:ext cx="2412529" cy="369332"/>
          </a:xfrm>
          <a:prstGeom prst="rect">
            <a:avLst/>
          </a:prstGeom>
          <a:noFill/>
        </p:spPr>
        <p:txBody>
          <a:bodyPr wrap="square" rtlCol="0">
            <a:spAutoFit/>
          </a:bodyPr>
          <a:lstStyle/>
          <a:p>
            <a:r>
              <a:rPr lang="en-US" dirty="0"/>
              <a:t>See Rodden 2024</a:t>
            </a:r>
          </a:p>
        </p:txBody>
      </p:sp>
    </p:spTree>
    <p:extLst>
      <p:ext uri="{BB962C8B-B14F-4D97-AF65-F5344CB8AC3E}">
        <p14:creationId xmlns:p14="http://schemas.microsoft.com/office/powerpoint/2010/main" val="1093575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6387">
                                            <p:txEl>
                                              <p:pRg st="0" end="0"/>
                                            </p:txEl>
                                          </p:spTgt>
                                        </p:tgtEl>
                                        <p:attrNameLst>
                                          <p:attrName>style.visibility</p:attrName>
                                        </p:attrNameLst>
                                      </p:cBhvr>
                                      <p:to>
                                        <p:strVal val="visible"/>
                                      </p:to>
                                    </p:set>
                                    <p:anim calcmode="lin" valueType="num">
                                      <p:cBhvr additive="base">
                                        <p:cTn id="13" dur="500" fill="hold"/>
                                        <p:tgtEl>
                                          <p:spTgt spid="16387">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638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build="p"/>
      <p:bldP spid="3"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433388"/>
            <a:ext cx="8229600" cy="1212849"/>
          </a:xfrm>
        </p:spPr>
        <p:txBody>
          <a:bodyPr>
            <a:noAutofit/>
          </a:bodyPr>
          <a:lstStyle/>
          <a:p>
            <a:r>
              <a:rPr lang="en-GB" sz="6000" dirty="0"/>
              <a:t>John Locke (1688-1774)</a:t>
            </a:r>
          </a:p>
        </p:txBody>
      </p:sp>
      <p:sp>
        <p:nvSpPr>
          <p:cNvPr id="3" name="Content Placeholder 2"/>
          <p:cNvSpPr>
            <a:spLocks noGrp="1"/>
          </p:cNvSpPr>
          <p:nvPr>
            <p:ph idx="1"/>
          </p:nvPr>
        </p:nvSpPr>
        <p:spPr>
          <a:xfrm>
            <a:off x="838200" y="1965533"/>
            <a:ext cx="6562458" cy="4211430"/>
          </a:xfrm>
        </p:spPr>
        <p:txBody>
          <a:bodyPr>
            <a:normAutofit/>
          </a:bodyPr>
          <a:lstStyle/>
          <a:p>
            <a:r>
              <a:rPr lang="en-GB" dirty="0"/>
              <a:t>Social relationships are motivated by natural sympathy rather than animosity</a:t>
            </a:r>
          </a:p>
          <a:p>
            <a:r>
              <a:rPr lang="en-GB" dirty="0"/>
              <a:t>Social contract was an expression of the natural sociability we feel for each other</a:t>
            </a:r>
          </a:p>
          <a:p>
            <a:r>
              <a:rPr lang="en-GB" dirty="0"/>
              <a:t>People should be willing to surrender some of their rights for the common good or ‘commonwealth’</a:t>
            </a:r>
          </a:p>
          <a:p>
            <a:r>
              <a:rPr lang="en-GB" dirty="0"/>
              <a:t>Authority of government depended on the consent of the people</a:t>
            </a:r>
          </a:p>
        </p:txBody>
      </p:sp>
      <p:sp>
        <p:nvSpPr>
          <p:cNvPr id="4" name="Slide Number Placeholder 3"/>
          <p:cNvSpPr>
            <a:spLocks noGrp="1"/>
          </p:cNvSpPr>
          <p:nvPr>
            <p:ph type="sldNum" sz="quarter" idx="12"/>
          </p:nvPr>
        </p:nvSpPr>
        <p:spPr/>
        <p:txBody>
          <a:bodyPr/>
          <a:lstStyle/>
          <a:p>
            <a:fld id="{B6F15528-21DE-4FAA-801E-634DDDAF4B2B}" type="slidenum">
              <a:rPr lang="en-US" smtClean="0"/>
              <a:pPr/>
              <a:t>22</a:t>
            </a:fld>
            <a:endParaRPr lang="en-US"/>
          </a:p>
        </p:txBody>
      </p:sp>
      <p:pic>
        <p:nvPicPr>
          <p:cNvPr id="5" name="Picture 4">
            <a:extLst>
              <a:ext uri="{FF2B5EF4-FFF2-40B4-BE49-F238E27FC236}">
                <a16:creationId xmlns:a16="http://schemas.microsoft.com/office/drawing/2014/main" id="{35479FCF-8472-5D72-29F7-114D4435C5E1}"/>
              </a:ext>
            </a:extLst>
          </p:cNvPr>
          <p:cNvPicPr>
            <a:picLocks noChangeAspect="1"/>
          </p:cNvPicPr>
          <p:nvPr/>
        </p:nvPicPr>
        <p:blipFill>
          <a:blip r:embed="rId2"/>
          <a:stretch>
            <a:fillRect/>
          </a:stretch>
        </p:blipFill>
        <p:spPr>
          <a:xfrm>
            <a:off x="7400658" y="1730291"/>
            <a:ext cx="4371211" cy="4029805"/>
          </a:xfrm>
          <a:prstGeom prst="rect">
            <a:avLst/>
          </a:prstGeom>
        </p:spPr>
      </p:pic>
    </p:spTree>
    <p:extLst>
      <p:ext uri="{BB962C8B-B14F-4D97-AF65-F5344CB8AC3E}">
        <p14:creationId xmlns:p14="http://schemas.microsoft.com/office/powerpoint/2010/main" val="13734512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7846" y="579438"/>
            <a:ext cx="8915400" cy="1163903"/>
          </a:xfrm>
        </p:spPr>
        <p:txBody>
          <a:bodyPr>
            <a:noAutofit/>
          </a:bodyPr>
          <a:lstStyle/>
          <a:p>
            <a:r>
              <a:rPr lang="en-GB" dirty="0"/>
              <a:t>18th century and the Age of Reason</a:t>
            </a:r>
          </a:p>
        </p:txBody>
      </p:sp>
      <p:sp>
        <p:nvSpPr>
          <p:cNvPr id="3" name="Content Placeholder 2"/>
          <p:cNvSpPr>
            <a:spLocks noGrp="1"/>
          </p:cNvSpPr>
          <p:nvPr>
            <p:ph idx="1"/>
          </p:nvPr>
        </p:nvSpPr>
        <p:spPr>
          <a:xfrm>
            <a:off x="717846" y="2021793"/>
            <a:ext cx="6004133" cy="3883351"/>
          </a:xfrm>
        </p:spPr>
        <p:txBody>
          <a:bodyPr>
            <a:normAutofit/>
          </a:bodyPr>
          <a:lstStyle/>
          <a:p>
            <a:r>
              <a:rPr lang="en-GB" b="1" dirty="0"/>
              <a:t>Humanist perspective</a:t>
            </a:r>
            <a:r>
              <a:rPr lang="en-GB" dirty="0"/>
              <a:t>: we can control our own destinies and we should be set free from superstition and fate</a:t>
            </a:r>
          </a:p>
          <a:p>
            <a:r>
              <a:rPr lang="en-GB" dirty="0"/>
              <a:t>Reason can set us free – natural science</a:t>
            </a:r>
          </a:p>
          <a:p>
            <a:r>
              <a:rPr lang="en-GB" dirty="0"/>
              <a:t>Isaac Newton (1642-1727) and the Laws of Motion set the standard for scientific investigation</a:t>
            </a:r>
          </a:p>
          <a:p>
            <a:pPr marL="0" indent="0">
              <a:buNone/>
            </a:pPr>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23</a:t>
            </a:fld>
            <a:endParaRPr lang="en-US"/>
          </a:p>
        </p:txBody>
      </p:sp>
      <p:pic>
        <p:nvPicPr>
          <p:cNvPr id="2050" name="Picture 2" descr="http://tse4.mm.bing.net/th?id=OIP.Mfaef528297c7fee5f2fb190c7f92b503H1&amp;pid=15.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81800" y="1371601"/>
            <a:ext cx="3733800" cy="41390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2143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Scottish Enlightenment</a:t>
            </a:r>
          </a:p>
        </p:txBody>
      </p:sp>
      <p:sp>
        <p:nvSpPr>
          <p:cNvPr id="3" name="Content Placeholder 2"/>
          <p:cNvSpPr>
            <a:spLocks noGrp="1"/>
          </p:cNvSpPr>
          <p:nvPr>
            <p:ph idx="1"/>
          </p:nvPr>
        </p:nvSpPr>
        <p:spPr>
          <a:xfrm>
            <a:off x="838200" y="1825625"/>
            <a:ext cx="5784791" cy="4351338"/>
          </a:xfrm>
        </p:spPr>
        <p:txBody>
          <a:bodyPr>
            <a:normAutofit/>
          </a:bodyPr>
          <a:lstStyle/>
          <a:p>
            <a:r>
              <a:rPr lang="en-GB" dirty="0"/>
              <a:t>Society is produced through creative human action</a:t>
            </a:r>
          </a:p>
          <a:p>
            <a:r>
              <a:rPr lang="en-GB" dirty="0"/>
              <a:t>Human social life is not determined simply by God or nature</a:t>
            </a:r>
          </a:p>
          <a:p>
            <a:r>
              <a:rPr lang="en-GB" dirty="0"/>
              <a:t>Moving towards the new industrial age it was felt that social action is not determined by the seasons</a:t>
            </a:r>
          </a:p>
          <a:p>
            <a:r>
              <a:rPr lang="en-GB" dirty="0"/>
              <a:t>Humanitarian concerns emerged and awareness of inequality</a:t>
            </a:r>
          </a:p>
        </p:txBody>
      </p:sp>
      <p:sp>
        <p:nvSpPr>
          <p:cNvPr id="4" name="Slide Number Placeholder 3"/>
          <p:cNvSpPr>
            <a:spLocks noGrp="1"/>
          </p:cNvSpPr>
          <p:nvPr>
            <p:ph type="sldNum" sz="quarter" idx="12"/>
          </p:nvPr>
        </p:nvSpPr>
        <p:spPr/>
        <p:txBody>
          <a:bodyPr/>
          <a:lstStyle/>
          <a:p>
            <a:fld id="{B6F15528-21DE-4FAA-801E-634DDDAF4B2B}" type="slidenum">
              <a:rPr lang="en-US" smtClean="0"/>
              <a:pPr/>
              <a:t>24</a:t>
            </a:fld>
            <a:endParaRPr lang="en-US"/>
          </a:p>
        </p:txBody>
      </p:sp>
      <p:sp>
        <p:nvSpPr>
          <p:cNvPr id="6" name="TextBox 5">
            <a:extLst>
              <a:ext uri="{FF2B5EF4-FFF2-40B4-BE49-F238E27FC236}">
                <a16:creationId xmlns:a16="http://schemas.microsoft.com/office/drawing/2014/main" id="{7F813A84-C0EC-A021-F0B4-EDCAEA297807}"/>
              </a:ext>
            </a:extLst>
          </p:cNvPr>
          <p:cNvSpPr txBox="1"/>
          <p:nvPr/>
        </p:nvSpPr>
        <p:spPr>
          <a:xfrm>
            <a:off x="7254572" y="2627388"/>
            <a:ext cx="4625412" cy="3416320"/>
          </a:xfrm>
          <a:prstGeom prst="rect">
            <a:avLst/>
          </a:prstGeom>
          <a:solidFill>
            <a:schemeClr val="accent1">
              <a:lumMod val="50000"/>
            </a:schemeClr>
          </a:solidFill>
        </p:spPr>
        <p:txBody>
          <a:bodyPr wrap="square">
            <a:spAutoFit/>
          </a:bodyPr>
          <a:lstStyle/>
          <a:p>
            <a:r>
              <a:rPr lang="en-US" sz="2400" dirty="0">
                <a:solidFill>
                  <a:schemeClr val="bg1"/>
                </a:solidFill>
              </a:rPr>
              <a:t>Founder of classical or modern economics (1723–1790)</a:t>
            </a:r>
          </a:p>
          <a:p>
            <a:endParaRPr lang="en-US" sz="2400" dirty="0">
              <a:solidFill>
                <a:schemeClr val="bg1"/>
              </a:solidFill>
            </a:endParaRPr>
          </a:p>
          <a:p>
            <a:r>
              <a:rPr lang="en-US" sz="2400" dirty="0">
                <a:solidFill>
                  <a:schemeClr val="bg1"/>
                </a:solidFill>
              </a:rPr>
              <a:t>Concluded that collectively, the individuals in society, each acting in his or her own self interest, manage to produce and purchase the goods and services that they and wider society require.</a:t>
            </a:r>
          </a:p>
        </p:txBody>
      </p:sp>
      <p:pic>
        <p:nvPicPr>
          <p:cNvPr id="8" name="Picture 7">
            <a:extLst>
              <a:ext uri="{FF2B5EF4-FFF2-40B4-BE49-F238E27FC236}">
                <a16:creationId xmlns:a16="http://schemas.microsoft.com/office/drawing/2014/main" id="{2411C863-AEFD-9ED8-44F3-E54DC6CB28E5}"/>
              </a:ext>
            </a:extLst>
          </p:cNvPr>
          <p:cNvPicPr>
            <a:picLocks noChangeAspect="1"/>
          </p:cNvPicPr>
          <p:nvPr/>
        </p:nvPicPr>
        <p:blipFill>
          <a:blip r:embed="rId2"/>
          <a:stretch>
            <a:fillRect/>
          </a:stretch>
        </p:blipFill>
        <p:spPr>
          <a:xfrm>
            <a:off x="7254572" y="161642"/>
            <a:ext cx="3970240" cy="2230897"/>
          </a:xfrm>
          <a:prstGeom prst="rect">
            <a:avLst/>
          </a:prstGeom>
        </p:spPr>
      </p:pic>
    </p:spTree>
    <p:extLst>
      <p:ext uri="{BB962C8B-B14F-4D97-AF65-F5344CB8AC3E}">
        <p14:creationId xmlns:p14="http://schemas.microsoft.com/office/powerpoint/2010/main" val="1366703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42" presetClass="entr" presetSubtype="0" fill="hold" nodeType="click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fade">
                                      <p:cBhvr>
                                        <p:cTn id="23" dur="1000"/>
                                        <p:tgtEl>
                                          <p:spTgt spid="8"/>
                                        </p:tgtEl>
                                      </p:cBhvr>
                                    </p:animEffect>
                                    <p:anim calcmode="lin" valueType="num">
                                      <p:cBhvr>
                                        <p:cTn id="24" dur="1000" fill="hold"/>
                                        <p:tgtEl>
                                          <p:spTgt spid="8"/>
                                        </p:tgtEl>
                                        <p:attrNameLst>
                                          <p:attrName>ppt_x</p:attrName>
                                        </p:attrNameLst>
                                      </p:cBhvr>
                                      <p:tavLst>
                                        <p:tav tm="0">
                                          <p:val>
                                            <p:strVal val="#ppt_x"/>
                                          </p:val>
                                        </p:tav>
                                        <p:tav tm="100000">
                                          <p:val>
                                            <p:strVal val="#ppt_x"/>
                                          </p:val>
                                        </p:tav>
                                      </p:tavLst>
                                    </p:anim>
                                    <p:anim calcmode="lin" valueType="num">
                                      <p:cBhvr>
                                        <p:cTn id="25"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6"/>
                                        </p:tgtEl>
                                        <p:attrNameLst>
                                          <p:attrName>style.visibility</p:attrName>
                                        </p:attrNameLst>
                                      </p:cBhvr>
                                      <p:to>
                                        <p:strVal val="visible"/>
                                      </p:to>
                                    </p:set>
                                    <p:anim calcmode="lin" valueType="num">
                                      <p:cBhvr additive="base">
                                        <p:cTn id="30" dur="500" fill="hold"/>
                                        <p:tgtEl>
                                          <p:spTgt spid="6"/>
                                        </p:tgtEl>
                                        <p:attrNameLst>
                                          <p:attrName>ppt_x</p:attrName>
                                        </p:attrNameLst>
                                      </p:cBhvr>
                                      <p:tavLst>
                                        <p:tav tm="0">
                                          <p:val>
                                            <p:strVal val="#ppt_x"/>
                                          </p:val>
                                        </p:tav>
                                        <p:tav tm="100000">
                                          <p:val>
                                            <p:strVal val="#ppt_x"/>
                                          </p:val>
                                        </p:tav>
                                      </p:tavLst>
                                    </p:anim>
                                    <p:anim calcmode="lin" valueType="num">
                                      <p:cBhvr additive="base">
                                        <p:cTn id="31"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51254" y="2090350"/>
            <a:ext cx="3208638" cy="2481649"/>
          </a:xfrm>
        </p:spPr>
        <p:txBody>
          <a:bodyPr>
            <a:normAutofit/>
          </a:bodyPr>
          <a:lstStyle/>
          <a:p>
            <a:r>
              <a:rPr lang="en-GB" sz="3600" dirty="0">
                <a:solidFill>
                  <a:schemeClr val="bg1"/>
                </a:solidFill>
              </a:rPr>
              <a:t>Developments in early social theory</a:t>
            </a:r>
          </a:p>
        </p:txBody>
      </p:sp>
      <p:sp>
        <p:nvSpPr>
          <p:cNvPr id="4" name="Slide Number Placeholder 3"/>
          <p:cNvSpPr>
            <a:spLocks noGrp="1"/>
          </p:cNvSpPr>
          <p:nvPr>
            <p:ph type="sldNum" sz="quarter" idx="12"/>
          </p:nvPr>
        </p:nvSpPr>
        <p:spPr/>
        <p:txBody>
          <a:bodyPr/>
          <a:lstStyle/>
          <a:p>
            <a:fld id="{B6F15528-21DE-4FAA-801E-634DDDAF4B2B}" type="slidenum">
              <a:rPr lang="en-US" smtClean="0"/>
              <a:pPr/>
              <a:t>25</a:t>
            </a:fld>
            <a:endParaRPr lang="en-US"/>
          </a:p>
        </p:txBody>
      </p:sp>
      <p:graphicFrame>
        <p:nvGraphicFramePr>
          <p:cNvPr id="5" name="Table 4"/>
          <p:cNvGraphicFramePr>
            <a:graphicFrameLocks noGrp="1"/>
          </p:cNvGraphicFramePr>
          <p:nvPr>
            <p:extLst>
              <p:ext uri="{D42A27DB-BD31-4B8C-83A1-F6EECF244321}">
                <p14:modId xmlns:p14="http://schemas.microsoft.com/office/powerpoint/2010/main" val="1318970830"/>
              </p:ext>
            </p:extLst>
          </p:nvPr>
        </p:nvGraphicFramePr>
        <p:xfrm>
          <a:off x="3657600" y="590365"/>
          <a:ext cx="8382000" cy="5792556"/>
        </p:xfrm>
        <a:graphic>
          <a:graphicData uri="http://schemas.openxmlformats.org/drawingml/2006/table">
            <a:tbl>
              <a:tblPr firstRow="1" bandRow="1">
                <a:tableStyleId>{18603FDC-E32A-4AB5-989C-0864C3EAD2B8}</a:tableStyleId>
              </a:tblPr>
              <a:tblGrid>
                <a:gridCol w="4191000">
                  <a:extLst>
                    <a:ext uri="{9D8B030D-6E8A-4147-A177-3AD203B41FA5}">
                      <a16:colId xmlns:a16="http://schemas.microsoft.com/office/drawing/2014/main" val="20000"/>
                    </a:ext>
                  </a:extLst>
                </a:gridCol>
                <a:gridCol w="4191000">
                  <a:extLst>
                    <a:ext uri="{9D8B030D-6E8A-4147-A177-3AD203B41FA5}">
                      <a16:colId xmlns:a16="http://schemas.microsoft.com/office/drawing/2014/main" val="20001"/>
                    </a:ext>
                  </a:extLst>
                </a:gridCol>
              </a:tblGrid>
              <a:tr h="574266">
                <a:tc>
                  <a:txBody>
                    <a:bodyPr/>
                    <a:lstStyle/>
                    <a:p>
                      <a:r>
                        <a:rPr lang="en-GB" sz="4000" dirty="0"/>
                        <a:t>From</a:t>
                      </a:r>
                      <a:endParaRPr lang="en-GB" sz="4000" b="1" dirty="0"/>
                    </a:p>
                  </a:txBody>
                  <a:tcPr/>
                </a:tc>
                <a:tc>
                  <a:txBody>
                    <a:bodyPr/>
                    <a:lstStyle/>
                    <a:p>
                      <a:r>
                        <a:rPr lang="en-GB" sz="4000" dirty="0"/>
                        <a:t>To</a:t>
                      </a:r>
                      <a:endParaRPr lang="en-GB" sz="4000" b="1" dirty="0"/>
                    </a:p>
                  </a:txBody>
                  <a:tcPr/>
                </a:tc>
                <a:extLst>
                  <a:ext uri="{0D108BD9-81ED-4DB2-BD59-A6C34878D82A}">
                    <a16:rowId xmlns:a16="http://schemas.microsoft.com/office/drawing/2014/main" val="10000"/>
                  </a:ext>
                </a:extLst>
              </a:tr>
              <a:tr h="574266">
                <a:tc>
                  <a:txBody>
                    <a:bodyPr/>
                    <a:lstStyle/>
                    <a:p>
                      <a:r>
                        <a:rPr lang="en-GB" sz="2400" dirty="0"/>
                        <a:t>God as</a:t>
                      </a:r>
                      <a:r>
                        <a:rPr lang="en-GB" sz="2400" baseline="0" dirty="0"/>
                        <a:t> creator</a:t>
                      </a:r>
                      <a:endParaRPr lang="en-GB" sz="2400" dirty="0"/>
                    </a:p>
                  </a:txBody>
                  <a:tcPr/>
                </a:tc>
                <a:tc>
                  <a:txBody>
                    <a:bodyPr/>
                    <a:lstStyle/>
                    <a:p>
                      <a:r>
                        <a:rPr lang="en-GB" sz="2400" dirty="0"/>
                        <a:t>Humankind as creator</a:t>
                      </a:r>
                    </a:p>
                  </a:txBody>
                  <a:tcPr/>
                </a:tc>
                <a:extLst>
                  <a:ext uri="{0D108BD9-81ED-4DB2-BD59-A6C34878D82A}">
                    <a16:rowId xmlns:a16="http://schemas.microsoft.com/office/drawing/2014/main" val="10001"/>
                  </a:ext>
                </a:extLst>
              </a:tr>
              <a:tr h="574266">
                <a:tc>
                  <a:txBody>
                    <a:bodyPr/>
                    <a:lstStyle/>
                    <a:p>
                      <a:r>
                        <a:rPr lang="en-GB" sz="2400" dirty="0"/>
                        <a:t>Divine will</a:t>
                      </a:r>
                    </a:p>
                  </a:txBody>
                  <a:tcPr/>
                </a:tc>
                <a:tc>
                  <a:txBody>
                    <a:bodyPr/>
                    <a:lstStyle/>
                    <a:p>
                      <a:r>
                        <a:rPr lang="en-GB" sz="2400" dirty="0"/>
                        <a:t>Human free will</a:t>
                      </a:r>
                    </a:p>
                  </a:txBody>
                  <a:tcPr/>
                </a:tc>
                <a:extLst>
                  <a:ext uri="{0D108BD9-81ED-4DB2-BD59-A6C34878D82A}">
                    <a16:rowId xmlns:a16="http://schemas.microsoft.com/office/drawing/2014/main" val="10002"/>
                  </a:ext>
                </a:extLst>
              </a:tr>
              <a:tr h="681904">
                <a:tc>
                  <a:txBody>
                    <a:bodyPr/>
                    <a:lstStyle/>
                    <a:p>
                      <a:r>
                        <a:rPr lang="en-GB" sz="2400" dirty="0"/>
                        <a:t>Organic notions of human social life as part of nature</a:t>
                      </a:r>
                    </a:p>
                  </a:txBody>
                  <a:tcPr/>
                </a:tc>
                <a:tc>
                  <a:txBody>
                    <a:bodyPr/>
                    <a:lstStyle/>
                    <a:p>
                      <a:r>
                        <a:rPr lang="en-GB" sz="2400" dirty="0"/>
                        <a:t>Realist notions of human social life independent of nature</a:t>
                      </a:r>
                    </a:p>
                  </a:txBody>
                  <a:tcPr/>
                </a:tc>
                <a:extLst>
                  <a:ext uri="{0D108BD9-81ED-4DB2-BD59-A6C34878D82A}">
                    <a16:rowId xmlns:a16="http://schemas.microsoft.com/office/drawing/2014/main" val="10003"/>
                  </a:ext>
                </a:extLst>
              </a:tr>
              <a:tr h="681904">
                <a:tc>
                  <a:txBody>
                    <a:bodyPr/>
                    <a:lstStyle/>
                    <a:p>
                      <a:r>
                        <a:rPr lang="en-GB" sz="2400" dirty="0"/>
                        <a:t>Circular (synchronic)</a:t>
                      </a:r>
                      <a:r>
                        <a:rPr lang="en-GB" sz="2400" baseline="0" dirty="0"/>
                        <a:t> notions of time determined by the seasons</a:t>
                      </a:r>
                      <a:endParaRPr lang="en-GB" sz="2400" dirty="0"/>
                    </a:p>
                  </a:txBody>
                  <a:tcPr/>
                </a:tc>
                <a:tc>
                  <a:txBody>
                    <a:bodyPr/>
                    <a:lstStyle/>
                    <a:p>
                      <a:r>
                        <a:rPr lang="en-GB" sz="2400" dirty="0"/>
                        <a:t>Linear (diachronic) notions of time determined by people</a:t>
                      </a:r>
                    </a:p>
                  </a:txBody>
                  <a:tcPr/>
                </a:tc>
                <a:extLst>
                  <a:ext uri="{0D108BD9-81ED-4DB2-BD59-A6C34878D82A}">
                    <a16:rowId xmlns:a16="http://schemas.microsoft.com/office/drawing/2014/main" val="10004"/>
                  </a:ext>
                </a:extLst>
              </a:tr>
              <a:tr h="574266">
                <a:tc>
                  <a:txBody>
                    <a:bodyPr/>
                    <a:lstStyle/>
                    <a:p>
                      <a:r>
                        <a:rPr lang="en-GB" sz="2400" dirty="0"/>
                        <a:t>Fate and chance</a:t>
                      </a:r>
                    </a:p>
                  </a:txBody>
                  <a:tcPr/>
                </a:tc>
                <a:tc>
                  <a:txBody>
                    <a:bodyPr/>
                    <a:lstStyle/>
                    <a:p>
                      <a:r>
                        <a:rPr lang="en-GB" sz="2400" dirty="0"/>
                        <a:t>Reason</a:t>
                      </a:r>
                    </a:p>
                  </a:txBody>
                  <a:tcPr/>
                </a:tc>
                <a:extLst>
                  <a:ext uri="{0D108BD9-81ED-4DB2-BD59-A6C34878D82A}">
                    <a16:rowId xmlns:a16="http://schemas.microsoft.com/office/drawing/2014/main" val="10005"/>
                  </a:ext>
                </a:extLst>
              </a:tr>
              <a:tr h="574266">
                <a:tc>
                  <a:txBody>
                    <a:bodyPr/>
                    <a:lstStyle/>
                    <a:p>
                      <a:r>
                        <a:rPr lang="en-GB" sz="2400" dirty="0"/>
                        <a:t>Metaphysics</a:t>
                      </a:r>
                    </a:p>
                  </a:txBody>
                  <a:tcPr/>
                </a:tc>
                <a:tc>
                  <a:txBody>
                    <a:bodyPr/>
                    <a:lstStyle/>
                    <a:p>
                      <a:r>
                        <a:rPr lang="en-GB" sz="2400" dirty="0"/>
                        <a:t>Rational empiricism</a:t>
                      </a:r>
                    </a:p>
                  </a:txBody>
                  <a:tcPr/>
                </a:tc>
                <a:extLst>
                  <a:ext uri="{0D108BD9-81ED-4DB2-BD59-A6C34878D82A}">
                    <a16:rowId xmlns:a16="http://schemas.microsoft.com/office/drawing/2014/main" val="10006"/>
                  </a:ext>
                </a:extLst>
              </a:tr>
              <a:tr h="574266">
                <a:tc>
                  <a:txBody>
                    <a:bodyPr/>
                    <a:lstStyle/>
                    <a:p>
                      <a:r>
                        <a:rPr lang="en-GB" sz="2400" dirty="0"/>
                        <a:t>Introspection</a:t>
                      </a:r>
                    </a:p>
                  </a:txBody>
                  <a:tcPr/>
                </a:tc>
                <a:tc>
                  <a:txBody>
                    <a:bodyPr/>
                    <a:lstStyle/>
                    <a:p>
                      <a:r>
                        <a:rPr lang="en-GB" sz="2400" dirty="0"/>
                        <a:t>Positive knowledge</a:t>
                      </a:r>
                    </a:p>
                  </a:txBody>
                  <a:tcPr/>
                </a:tc>
                <a:extLst>
                  <a:ext uri="{0D108BD9-81ED-4DB2-BD59-A6C34878D82A}">
                    <a16:rowId xmlns:a16="http://schemas.microsoft.com/office/drawing/2014/main" val="10007"/>
                  </a:ext>
                </a:extLst>
              </a:tr>
              <a:tr h="574266">
                <a:tc>
                  <a:txBody>
                    <a:bodyPr/>
                    <a:lstStyle/>
                    <a:p>
                      <a:r>
                        <a:rPr lang="en-GB" sz="2400" dirty="0"/>
                        <a:t>Speculation</a:t>
                      </a:r>
                    </a:p>
                  </a:txBody>
                  <a:tcPr/>
                </a:tc>
                <a:tc>
                  <a:txBody>
                    <a:bodyPr/>
                    <a:lstStyle/>
                    <a:p>
                      <a:r>
                        <a:rPr lang="en-GB" sz="2400" dirty="0"/>
                        <a:t>Scientific investigation</a:t>
                      </a:r>
                    </a:p>
                  </a:txBody>
                  <a:tcPr/>
                </a:tc>
                <a:extLst>
                  <a:ext uri="{0D108BD9-81ED-4DB2-BD59-A6C34878D82A}">
                    <a16:rowId xmlns:a16="http://schemas.microsoft.com/office/drawing/2014/main" val="10008"/>
                  </a:ext>
                </a:extLst>
              </a:tr>
            </a:tbl>
          </a:graphicData>
        </a:graphic>
      </p:graphicFrame>
      <p:sp>
        <p:nvSpPr>
          <p:cNvPr id="29" name="TextBox 28"/>
          <p:cNvSpPr txBox="1"/>
          <p:nvPr/>
        </p:nvSpPr>
        <p:spPr>
          <a:xfrm>
            <a:off x="7848600" y="6487159"/>
            <a:ext cx="2057400" cy="338554"/>
          </a:xfrm>
          <a:prstGeom prst="rect">
            <a:avLst/>
          </a:prstGeom>
          <a:noFill/>
        </p:spPr>
        <p:txBody>
          <a:bodyPr wrap="square" rtlCol="0">
            <a:spAutoFit/>
          </a:bodyPr>
          <a:lstStyle/>
          <a:p>
            <a:r>
              <a:rPr lang="en-GB" sz="1600" dirty="0" err="1">
                <a:solidFill>
                  <a:schemeClr val="bg1"/>
                </a:solidFill>
              </a:rPr>
              <a:t>Ransome</a:t>
            </a:r>
            <a:r>
              <a:rPr lang="en-GB" sz="1600" dirty="0">
                <a:solidFill>
                  <a:schemeClr val="bg1"/>
                </a:solidFill>
              </a:rPr>
              <a:t> (2010:27)</a:t>
            </a:r>
          </a:p>
        </p:txBody>
      </p:sp>
    </p:spTree>
    <p:extLst>
      <p:ext uri="{BB962C8B-B14F-4D97-AF65-F5344CB8AC3E}">
        <p14:creationId xmlns:p14="http://schemas.microsoft.com/office/powerpoint/2010/main" val="21032227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AEA3A-3371-408A-8CEB-FD8E68D41020}"/>
              </a:ext>
            </a:extLst>
          </p:cNvPr>
          <p:cNvSpPr>
            <a:spLocks noGrp="1"/>
          </p:cNvSpPr>
          <p:nvPr>
            <p:ph type="ctrTitle"/>
          </p:nvPr>
        </p:nvSpPr>
        <p:spPr>
          <a:xfrm>
            <a:off x="6746627" y="1783959"/>
            <a:ext cx="5243209" cy="2889114"/>
          </a:xfrm>
        </p:spPr>
        <p:txBody>
          <a:bodyPr anchor="b">
            <a:normAutofit/>
          </a:bodyPr>
          <a:lstStyle/>
          <a:p>
            <a:pPr algn="l"/>
            <a:r>
              <a:rPr lang="en-GB" sz="8800" b="1" dirty="0"/>
              <a:t>Revolution</a:t>
            </a:r>
          </a:p>
        </p:txBody>
      </p:sp>
      <p:sp>
        <p:nvSpPr>
          <p:cNvPr id="3" name="Subtitle 2">
            <a:extLst>
              <a:ext uri="{FF2B5EF4-FFF2-40B4-BE49-F238E27FC236}">
                <a16:creationId xmlns:a16="http://schemas.microsoft.com/office/drawing/2014/main" id="{4D8B93BC-1936-479C-8698-E34457B6CFB0}"/>
              </a:ext>
            </a:extLst>
          </p:cNvPr>
          <p:cNvSpPr>
            <a:spLocks noGrp="1"/>
          </p:cNvSpPr>
          <p:nvPr>
            <p:ph type="subTitle" idx="1"/>
          </p:nvPr>
        </p:nvSpPr>
        <p:spPr>
          <a:xfrm>
            <a:off x="6746627" y="4750893"/>
            <a:ext cx="4645250" cy="1147863"/>
          </a:xfrm>
        </p:spPr>
        <p:txBody>
          <a:bodyPr anchor="t">
            <a:normAutofit/>
          </a:bodyPr>
          <a:lstStyle/>
          <a:p>
            <a:pPr algn="l"/>
            <a:r>
              <a:rPr lang="en-GB" sz="2000" dirty="0"/>
              <a:t>The Bloody Massacre by Paul Revere</a:t>
            </a:r>
          </a:p>
          <a:p>
            <a:pPr algn="l"/>
            <a:r>
              <a:rPr lang="en-GB" sz="2000"/>
              <a:t>5</a:t>
            </a:r>
            <a:r>
              <a:rPr lang="en-GB" sz="2000" baseline="30000"/>
              <a:t>th</a:t>
            </a:r>
            <a:r>
              <a:rPr lang="en-GB" sz="2000"/>
              <a:t> March 1770, </a:t>
            </a:r>
            <a:r>
              <a:rPr lang="en-GB" sz="2000" dirty="0"/>
              <a:t>King Street Boston (plagiarised from Henry Pelham!)</a:t>
            </a:r>
          </a:p>
        </p:txBody>
      </p:sp>
      <p:pic>
        <p:nvPicPr>
          <p:cNvPr id="4" name="Picture 3">
            <a:extLst>
              <a:ext uri="{FF2B5EF4-FFF2-40B4-BE49-F238E27FC236}">
                <a16:creationId xmlns:a16="http://schemas.microsoft.com/office/drawing/2014/main" id="{F4FA2142-D600-4B00-988A-9F6A4A11B95D}"/>
              </a:ext>
            </a:extLst>
          </p:cNvPr>
          <p:cNvPicPr>
            <a:picLocks noChangeAspect="1"/>
          </p:cNvPicPr>
          <p:nvPr/>
        </p:nvPicPr>
        <p:blipFill rotWithShape="1">
          <a:blip r:embed="rId2"/>
          <a:srcRect b="2380"/>
          <a:stretch/>
        </p:blipFill>
        <p:spPr>
          <a:xfrm>
            <a:off x="20" y="10"/>
            <a:ext cx="6024134" cy="685799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
        <p:nvSpPr>
          <p:cNvPr id="5" name="Slide Number Placeholder 4">
            <a:extLst>
              <a:ext uri="{FF2B5EF4-FFF2-40B4-BE49-F238E27FC236}">
                <a16:creationId xmlns:a16="http://schemas.microsoft.com/office/drawing/2014/main" id="{7DE7986B-A6E3-C110-78EF-D1507A398D86}"/>
              </a:ext>
            </a:extLst>
          </p:cNvPr>
          <p:cNvSpPr>
            <a:spLocks noGrp="1"/>
          </p:cNvSpPr>
          <p:nvPr>
            <p:ph type="sldNum" sz="quarter" idx="12"/>
          </p:nvPr>
        </p:nvSpPr>
        <p:spPr/>
        <p:txBody>
          <a:bodyPr/>
          <a:lstStyle/>
          <a:p>
            <a:fld id="{6066BF11-7370-4380-B3E6-8F033BCAF69F}" type="slidenum">
              <a:rPr lang="en-GB" smtClean="0"/>
              <a:t>26</a:t>
            </a:fld>
            <a:endParaRPr lang="en-GB"/>
          </a:p>
        </p:txBody>
      </p:sp>
    </p:spTree>
    <p:extLst>
      <p:ext uri="{BB962C8B-B14F-4D97-AF65-F5344CB8AC3E}">
        <p14:creationId xmlns:p14="http://schemas.microsoft.com/office/powerpoint/2010/main" val="329643506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56022" y="178676"/>
            <a:ext cx="8257357" cy="6604273"/>
          </a:xfrm>
          <a:prstGeom prst="rect">
            <a:avLst/>
          </a:prstGeom>
        </p:spPr>
      </p:pic>
      <p:pic>
        <p:nvPicPr>
          <p:cNvPr id="2" name="Picture 1">
            <a:extLst>
              <a:ext uri="{FF2B5EF4-FFF2-40B4-BE49-F238E27FC236}">
                <a16:creationId xmlns:a16="http://schemas.microsoft.com/office/drawing/2014/main" id="{2E1B90C5-6595-B462-40C5-DF39077FAB2B}"/>
              </a:ext>
            </a:extLst>
          </p:cNvPr>
          <p:cNvPicPr>
            <a:picLocks noChangeAspect="1"/>
          </p:cNvPicPr>
          <p:nvPr/>
        </p:nvPicPr>
        <p:blipFill>
          <a:blip r:embed="rId3"/>
          <a:stretch>
            <a:fillRect/>
          </a:stretch>
        </p:blipFill>
        <p:spPr>
          <a:xfrm>
            <a:off x="7257741" y="183430"/>
            <a:ext cx="4352544" cy="6594764"/>
          </a:xfrm>
          <a:prstGeom prst="rect">
            <a:avLst/>
          </a:prstGeom>
        </p:spPr>
      </p:pic>
      <p:sp>
        <p:nvSpPr>
          <p:cNvPr id="3" name="Slide Number Placeholder 2">
            <a:extLst>
              <a:ext uri="{FF2B5EF4-FFF2-40B4-BE49-F238E27FC236}">
                <a16:creationId xmlns:a16="http://schemas.microsoft.com/office/drawing/2014/main" id="{A71DE2AE-5A92-5D73-80E1-12B615AC930C}"/>
              </a:ext>
            </a:extLst>
          </p:cNvPr>
          <p:cNvSpPr>
            <a:spLocks noGrp="1"/>
          </p:cNvSpPr>
          <p:nvPr>
            <p:ph type="sldNum" sz="quarter" idx="12"/>
          </p:nvPr>
        </p:nvSpPr>
        <p:spPr/>
        <p:txBody>
          <a:bodyPr/>
          <a:lstStyle/>
          <a:p>
            <a:fld id="{6066BF11-7370-4380-B3E6-8F033BCAF69F}" type="slidenum">
              <a:rPr lang="en-GB" smtClean="0"/>
              <a:t>27</a:t>
            </a:fld>
            <a:endParaRPr lang="en-GB"/>
          </a:p>
        </p:txBody>
      </p:sp>
    </p:spTree>
    <p:extLst>
      <p:ext uri="{BB962C8B-B14F-4D97-AF65-F5344CB8AC3E}">
        <p14:creationId xmlns:p14="http://schemas.microsoft.com/office/powerpoint/2010/main" val="145768882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613784"/>
            <a:ext cx="10515600" cy="1325563"/>
          </a:xfrm>
        </p:spPr>
        <p:txBody>
          <a:bodyPr>
            <a:normAutofit/>
          </a:bodyPr>
          <a:lstStyle/>
          <a:p>
            <a:r>
              <a:rPr lang="en-GB" sz="8000" b="1" dirty="0"/>
              <a:t>Revolution</a:t>
            </a:r>
          </a:p>
        </p:txBody>
      </p:sp>
      <p:sp>
        <p:nvSpPr>
          <p:cNvPr id="3" name="Content Placeholder 2"/>
          <p:cNvSpPr>
            <a:spLocks noGrp="1"/>
          </p:cNvSpPr>
          <p:nvPr>
            <p:ph idx="1"/>
          </p:nvPr>
        </p:nvSpPr>
        <p:spPr>
          <a:xfrm>
            <a:off x="838200" y="2185059"/>
            <a:ext cx="4462247" cy="4173699"/>
          </a:xfrm>
        </p:spPr>
        <p:txBody>
          <a:bodyPr>
            <a:normAutofit/>
          </a:bodyPr>
          <a:lstStyle/>
          <a:p>
            <a:r>
              <a:rPr lang="en-GB" sz="3200" dirty="0"/>
              <a:t>Peasant’s Revolt 1381</a:t>
            </a:r>
          </a:p>
          <a:p>
            <a:r>
              <a:rPr lang="en-GB" sz="3200" dirty="0"/>
              <a:t>American 1775</a:t>
            </a:r>
          </a:p>
          <a:p>
            <a:r>
              <a:rPr lang="en-GB" sz="3200" dirty="0"/>
              <a:t>French 1789</a:t>
            </a:r>
          </a:p>
          <a:p>
            <a:r>
              <a:rPr lang="en-GB" sz="3200" dirty="0"/>
              <a:t>Russian 1905 &amp; 1917</a:t>
            </a:r>
          </a:p>
          <a:p>
            <a:r>
              <a:rPr lang="en-GB" sz="3200" dirty="0"/>
              <a:t>Chinese 1911 &amp; 1949</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78697" y="449694"/>
            <a:ext cx="2353652" cy="2979306"/>
          </a:xfrm>
          <a:prstGeom prst="rect">
            <a:avLst/>
          </a:prstGeom>
        </p:spPr>
      </p:pic>
      <p:sp>
        <p:nvSpPr>
          <p:cNvPr id="5" name="Slide Number Placeholder 4">
            <a:extLst>
              <a:ext uri="{FF2B5EF4-FFF2-40B4-BE49-F238E27FC236}">
                <a16:creationId xmlns:a16="http://schemas.microsoft.com/office/drawing/2014/main" id="{087027DA-3C71-EF59-A930-7C32A359D0C1}"/>
              </a:ext>
            </a:extLst>
          </p:cNvPr>
          <p:cNvSpPr>
            <a:spLocks noGrp="1"/>
          </p:cNvSpPr>
          <p:nvPr>
            <p:ph type="sldNum" sz="quarter" idx="12"/>
          </p:nvPr>
        </p:nvSpPr>
        <p:spPr/>
        <p:txBody>
          <a:bodyPr/>
          <a:lstStyle/>
          <a:p>
            <a:fld id="{6066BF11-7370-4380-B3E6-8F033BCAF69F}" type="slidenum">
              <a:rPr lang="en-GB" smtClean="0"/>
              <a:t>28</a:t>
            </a:fld>
            <a:endParaRPr lang="en-GB"/>
          </a:p>
        </p:txBody>
      </p:sp>
      <p:pic>
        <p:nvPicPr>
          <p:cNvPr id="6" name="Picture 5">
            <a:extLst>
              <a:ext uri="{FF2B5EF4-FFF2-40B4-BE49-F238E27FC236}">
                <a16:creationId xmlns:a16="http://schemas.microsoft.com/office/drawing/2014/main" id="{8C38EE35-FAA4-197D-78A0-87A5E301B2F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35957" y="935182"/>
            <a:ext cx="3609974" cy="2809216"/>
          </a:xfrm>
          <a:prstGeom prst="rect">
            <a:avLst/>
          </a:prstGeom>
        </p:spPr>
      </p:pic>
      <p:pic>
        <p:nvPicPr>
          <p:cNvPr id="7" name="Picture 6">
            <a:extLst>
              <a:ext uri="{FF2B5EF4-FFF2-40B4-BE49-F238E27FC236}">
                <a16:creationId xmlns:a16="http://schemas.microsoft.com/office/drawing/2014/main" id="{829DAADA-4B45-1C95-A8B6-8D633242B00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121980" y="3764369"/>
            <a:ext cx="3433507" cy="2572009"/>
          </a:xfrm>
          <a:prstGeom prst="rect">
            <a:avLst/>
          </a:prstGeom>
        </p:spPr>
      </p:pic>
      <p:pic>
        <p:nvPicPr>
          <p:cNvPr id="8" name="Picture 7">
            <a:extLst>
              <a:ext uri="{FF2B5EF4-FFF2-40B4-BE49-F238E27FC236}">
                <a16:creationId xmlns:a16="http://schemas.microsoft.com/office/drawing/2014/main" id="{E907B3D0-6697-E034-B976-8BE3A45C5DD9}"/>
              </a:ext>
            </a:extLst>
          </p:cNvPr>
          <p:cNvPicPr>
            <a:picLocks noChangeAspect="1"/>
          </p:cNvPicPr>
          <p:nvPr/>
        </p:nvPicPr>
        <p:blipFill>
          <a:blip r:embed="rId5"/>
          <a:stretch>
            <a:fillRect/>
          </a:stretch>
        </p:blipFill>
        <p:spPr>
          <a:xfrm>
            <a:off x="8844182" y="3744398"/>
            <a:ext cx="3201749" cy="2427866"/>
          </a:xfrm>
          <a:prstGeom prst="rect">
            <a:avLst/>
          </a:prstGeom>
        </p:spPr>
      </p:pic>
    </p:spTree>
    <p:extLst>
      <p:ext uri="{BB962C8B-B14F-4D97-AF65-F5344CB8AC3E}">
        <p14:creationId xmlns:p14="http://schemas.microsoft.com/office/powerpoint/2010/main" val="17146973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7"/>
                                        </p:tgtEl>
                                        <p:attrNameLst>
                                          <p:attrName>style.visibility</p:attrName>
                                        </p:attrNameLst>
                                      </p:cBhvr>
                                      <p:to>
                                        <p:strVal val="visible"/>
                                      </p:to>
                                    </p:set>
                                    <p:animEffect transition="in" filter="fade">
                                      <p:cBhvr>
                                        <p:cTn id="42" dur="1000"/>
                                        <p:tgtEl>
                                          <p:spTgt spid="7"/>
                                        </p:tgtEl>
                                      </p:cBhvr>
                                    </p:animEffect>
                                    <p:anim calcmode="lin" valueType="num">
                                      <p:cBhvr>
                                        <p:cTn id="43" dur="1000" fill="hold"/>
                                        <p:tgtEl>
                                          <p:spTgt spid="7"/>
                                        </p:tgtEl>
                                        <p:attrNameLst>
                                          <p:attrName>ppt_x</p:attrName>
                                        </p:attrNameLst>
                                      </p:cBhvr>
                                      <p:tavLst>
                                        <p:tav tm="0">
                                          <p:val>
                                            <p:strVal val="#ppt_x"/>
                                          </p:val>
                                        </p:tav>
                                        <p:tav tm="100000">
                                          <p:val>
                                            <p:strVal val="#ppt_x"/>
                                          </p:val>
                                        </p:tav>
                                      </p:tavLst>
                                    </p:anim>
                                    <p:anim calcmode="lin" valueType="num">
                                      <p:cBhvr>
                                        <p:cTn id="44"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8"/>
                                        </p:tgtEl>
                                        <p:attrNameLst>
                                          <p:attrName>style.visibility</p:attrName>
                                        </p:attrNameLst>
                                      </p:cBhvr>
                                      <p:to>
                                        <p:strVal val="visible"/>
                                      </p:to>
                                    </p:set>
                                    <p:animEffect transition="in" filter="fade">
                                      <p:cBhvr>
                                        <p:cTn id="49" dur="1000"/>
                                        <p:tgtEl>
                                          <p:spTgt spid="8"/>
                                        </p:tgtEl>
                                      </p:cBhvr>
                                    </p:animEffect>
                                    <p:anim calcmode="lin" valueType="num">
                                      <p:cBhvr>
                                        <p:cTn id="50" dur="1000" fill="hold"/>
                                        <p:tgtEl>
                                          <p:spTgt spid="8"/>
                                        </p:tgtEl>
                                        <p:attrNameLst>
                                          <p:attrName>ppt_x</p:attrName>
                                        </p:attrNameLst>
                                      </p:cBhvr>
                                      <p:tavLst>
                                        <p:tav tm="0">
                                          <p:val>
                                            <p:strVal val="#ppt_x"/>
                                          </p:val>
                                        </p:tav>
                                        <p:tav tm="100000">
                                          <p:val>
                                            <p:strVal val="#ppt_x"/>
                                          </p:val>
                                        </p:tav>
                                      </p:tavLst>
                                    </p:anim>
                                    <p:anim calcmode="lin" valueType="num">
                                      <p:cBhvr>
                                        <p:cTn id="51"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3FE1AF-9752-477D-A187-2F4FCCB9E4EC}"/>
              </a:ext>
            </a:extLst>
          </p:cNvPr>
          <p:cNvSpPr>
            <a:spLocks noGrp="1"/>
          </p:cNvSpPr>
          <p:nvPr>
            <p:ph idx="1"/>
          </p:nvPr>
        </p:nvSpPr>
        <p:spPr>
          <a:xfrm>
            <a:off x="838200" y="1401763"/>
            <a:ext cx="6115050" cy="5456237"/>
          </a:xfrm>
        </p:spPr>
        <p:txBody>
          <a:bodyPr>
            <a:normAutofit/>
          </a:bodyPr>
          <a:lstStyle/>
          <a:p>
            <a:r>
              <a:rPr lang="en-GB" dirty="0"/>
              <a:t>Thomas Paine (1737-1809) and his ‘Common Sense’ helped to prepare the ground of revolution. Published on 10</a:t>
            </a:r>
            <a:r>
              <a:rPr lang="en-GB" baseline="30000" dirty="0"/>
              <a:t>th</a:t>
            </a:r>
            <a:r>
              <a:rPr lang="en-GB" dirty="0"/>
              <a:t> January 1776, this pamphlet sold 150,000 copies</a:t>
            </a:r>
          </a:p>
          <a:p>
            <a:r>
              <a:rPr lang="en-GB" dirty="0"/>
              <a:t>Convinced many colonists to take up arms against their British rulers: better to govern ourselves than be ruled by a powerful few (monarchy, aristocracy)</a:t>
            </a:r>
          </a:p>
          <a:p>
            <a:r>
              <a:rPr lang="en-GB" dirty="0"/>
              <a:t>John Adams, president 1797-1801, felt that this had pivotal impact</a:t>
            </a:r>
          </a:p>
          <a:p>
            <a:endParaRPr lang="en-GB" dirty="0"/>
          </a:p>
        </p:txBody>
      </p:sp>
      <p:sp>
        <p:nvSpPr>
          <p:cNvPr id="5" name="Rectangle 4">
            <a:extLst>
              <a:ext uri="{FF2B5EF4-FFF2-40B4-BE49-F238E27FC236}">
                <a16:creationId xmlns:a16="http://schemas.microsoft.com/office/drawing/2014/main" id="{E398C26D-9316-46D0-96FA-E05C7508FB3E}"/>
              </a:ext>
            </a:extLst>
          </p:cNvPr>
          <p:cNvSpPr/>
          <p:nvPr/>
        </p:nvSpPr>
        <p:spPr>
          <a:xfrm>
            <a:off x="838200" y="6176963"/>
            <a:ext cx="3098349" cy="369332"/>
          </a:xfrm>
          <a:prstGeom prst="rect">
            <a:avLst/>
          </a:prstGeom>
        </p:spPr>
        <p:txBody>
          <a:bodyPr wrap="none">
            <a:spAutoFit/>
          </a:bodyPr>
          <a:lstStyle/>
          <a:p>
            <a:r>
              <a:rPr lang="en-GB" dirty="0">
                <a:hlinkClick r:id="rId2"/>
              </a:rPr>
              <a:t>http://www.thomaspaine.org/</a:t>
            </a:r>
            <a:r>
              <a:rPr lang="en-GB" dirty="0"/>
              <a:t> </a:t>
            </a:r>
          </a:p>
        </p:txBody>
      </p:sp>
      <p:pic>
        <p:nvPicPr>
          <p:cNvPr id="6" name="Picture 5">
            <a:extLst>
              <a:ext uri="{FF2B5EF4-FFF2-40B4-BE49-F238E27FC236}">
                <a16:creationId xmlns:a16="http://schemas.microsoft.com/office/drawing/2014/main" id="{8411F2E3-3001-4AF1-ACBB-F37DFD8F66E0}"/>
              </a:ext>
            </a:extLst>
          </p:cNvPr>
          <p:cNvPicPr>
            <a:picLocks noChangeAspect="1"/>
          </p:cNvPicPr>
          <p:nvPr/>
        </p:nvPicPr>
        <p:blipFill>
          <a:blip r:embed="rId3"/>
          <a:stretch>
            <a:fillRect/>
          </a:stretch>
        </p:blipFill>
        <p:spPr>
          <a:xfrm>
            <a:off x="6953250" y="76200"/>
            <a:ext cx="4686300" cy="6705600"/>
          </a:xfrm>
          <a:prstGeom prst="rect">
            <a:avLst/>
          </a:prstGeom>
        </p:spPr>
      </p:pic>
      <p:sp>
        <p:nvSpPr>
          <p:cNvPr id="2" name="Title 1">
            <a:extLst>
              <a:ext uri="{FF2B5EF4-FFF2-40B4-BE49-F238E27FC236}">
                <a16:creationId xmlns:a16="http://schemas.microsoft.com/office/drawing/2014/main" id="{8FC800FC-1C9E-463F-90FF-1AD353B18054}"/>
              </a:ext>
            </a:extLst>
          </p:cNvPr>
          <p:cNvSpPr>
            <a:spLocks noGrp="1"/>
          </p:cNvSpPr>
          <p:nvPr>
            <p:ph type="title"/>
          </p:nvPr>
        </p:nvSpPr>
        <p:spPr>
          <a:xfrm>
            <a:off x="838200" y="76200"/>
            <a:ext cx="6834352" cy="1325563"/>
          </a:xfrm>
        </p:spPr>
        <p:txBody>
          <a:bodyPr>
            <a:normAutofit/>
          </a:bodyPr>
          <a:lstStyle/>
          <a:p>
            <a:r>
              <a:rPr lang="en-GB" sz="7200" dirty="0"/>
              <a:t>America</a:t>
            </a:r>
          </a:p>
        </p:txBody>
      </p:sp>
      <p:sp>
        <p:nvSpPr>
          <p:cNvPr id="4" name="Slide Number Placeholder 3">
            <a:extLst>
              <a:ext uri="{FF2B5EF4-FFF2-40B4-BE49-F238E27FC236}">
                <a16:creationId xmlns:a16="http://schemas.microsoft.com/office/drawing/2014/main" id="{FF715A41-4AAF-D56F-E0A5-8B926B416D62}"/>
              </a:ext>
            </a:extLst>
          </p:cNvPr>
          <p:cNvSpPr>
            <a:spLocks noGrp="1"/>
          </p:cNvSpPr>
          <p:nvPr>
            <p:ph type="sldNum" sz="quarter" idx="12"/>
          </p:nvPr>
        </p:nvSpPr>
        <p:spPr/>
        <p:txBody>
          <a:bodyPr/>
          <a:lstStyle/>
          <a:p>
            <a:fld id="{6066BF11-7370-4380-B3E6-8F033BCAF69F}" type="slidenum">
              <a:rPr lang="en-GB" smtClean="0"/>
              <a:t>29</a:t>
            </a:fld>
            <a:endParaRPr lang="en-GB"/>
          </a:p>
        </p:txBody>
      </p:sp>
    </p:spTree>
    <p:extLst>
      <p:ext uri="{BB962C8B-B14F-4D97-AF65-F5344CB8AC3E}">
        <p14:creationId xmlns:p14="http://schemas.microsoft.com/office/powerpoint/2010/main" val="3022985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1FBE3BB-F2E3-740E-5711-F76BB69FDD9A}"/>
              </a:ext>
            </a:extLst>
          </p:cNvPr>
          <p:cNvSpPr>
            <a:spLocks noGrp="1"/>
          </p:cNvSpPr>
          <p:nvPr>
            <p:ph type="title"/>
          </p:nvPr>
        </p:nvSpPr>
        <p:spPr/>
        <p:txBody>
          <a:bodyPr/>
          <a:lstStyle/>
          <a:p>
            <a:r>
              <a:rPr lang="en-US" dirty="0">
                <a:solidFill>
                  <a:schemeClr val="bg1"/>
                </a:solidFill>
              </a:rPr>
              <a:t>Violent overthrow</a:t>
            </a:r>
          </a:p>
        </p:txBody>
      </p:sp>
      <p:sp>
        <p:nvSpPr>
          <p:cNvPr id="6" name="Content Placeholder 5">
            <a:extLst>
              <a:ext uri="{FF2B5EF4-FFF2-40B4-BE49-F238E27FC236}">
                <a16:creationId xmlns:a16="http://schemas.microsoft.com/office/drawing/2014/main" id="{86A42C8F-F2D8-F8F3-3A42-7CBD1938FE97}"/>
              </a:ext>
            </a:extLst>
          </p:cNvPr>
          <p:cNvSpPr>
            <a:spLocks noGrp="1"/>
          </p:cNvSpPr>
          <p:nvPr>
            <p:ph idx="1"/>
          </p:nvPr>
        </p:nvSpPr>
        <p:spPr/>
        <p:txBody>
          <a:bodyPr/>
          <a:lstStyle/>
          <a:p>
            <a:r>
              <a:rPr lang="en-US" dirty="0">
                <a:solidFill>
                  <a:schemeClr val="bg1"/>
                </a:solidFill>
              </a:rPr>
              <a:t>Are the days of revolution done?</a:t>
            </a:r>
          </a:p>
          <a:p>
            <a:r>
              <a:rPr lang="en-US" dirty="0">
                <a:solidFill>
                  <a:schemeClr val="bg1"/>
                </a:solidFill>
              </a:rPr>
              <a:t>Do you see challenges in this context for modern society and policing?</a:t>
            </a:r>
          </a:p>
          <a:p>
            <a:r>
              <a:rPr lang="en-US" dirty="0">
                <a:solidFill>
                  <a:schemeClr val="bg1"/>
                </a:solidFill>
              </a:rPr>
              <a:t>Should public protest be encouraged or discouraged?</a:t>
            </a:r>
          </a:p>
          <a:p>
            <a:r>
              <a:rPr lang="en-US" dirty="0">
                <a:solidFill>
                  <a:schemeClr val="bg1"/>
                </a:solidFill>
              </a:rPr>
              <a:t>Do you see modern methods of communication (social media </a:t>
            </a:r>
            <a:r>
              <a:rPr lang="en-US" dirty="0" err="1">
                <a:solidFill>
                  <a:schemeClr val="bg1"/>
                </a:solidFill>
              </a:rPr>
              <a:t>etc</a:t>
            </a:r>
            <a:r>
              <a:rPr lang="en-US" dirty="0">
                <a:solidFill>
                  <a:schemeClr val="bg1"/>
                </a:solidFill>
              </a:rPr>
              <a:t>) as an opportunity or a threat for life in your children’s future Britain?</a:t>
            </a:r>
          </a:p>
        </p:txBody>
      </p:sp>
      <p:sp>
        <p:nvSpPr>
          <p:cNvPr id="2" name="Slide Number Placeholder 1">
            <a:extLst>
              <a:ext uri="{FF2B5EF4-FFF2-40B4-BE49-F238E27FC236}">
                <a16:creationId xmlns:a16="http://schemas.microsoft.com/office/drawing/2014/main" id="{B20EF77F-DC90-0E94-DA34-6A6F793E3790}"/>
              </a:ext>
            </a:extLst>
          </p:cNvPr>
          <p:cNvSpPr>
            <a:spLocks noGrp="1"/>
          </p:cNvSpPr>
          <p:nvPr>
            <p:ph type="sldNum" sz="quarter" idx="12"/>
          </p:nvPr>
        </p:nvSpPr>
        <p:spPr/>
        <p:txBody>
          <a:bodyPr/>
          <a:lstStyle/>
          <a:p>
            <a:fld id="{6066BF11-7370-4380-B3E6-8F033BCAF69F}" type="slidenum">
              <a:rPr lang="en-GB" smtClean="0"/>
              <a:t>30</a:t>
            </a:fld>
            <a:endParaRPr lang="en-GB"/>
          </a:p>
        </p:txBody>
      </p:sp>
    </p:spTree>
    <p:extLst>
      <p:ext uri="{BB962C8B-B14F-4D97-AF65-F5344CB8AC3E}">
        <p14:creationId xmlns:p14="http://schemas.microsoft.com/office/powerpoint/2010/main" val="142140760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1248" y="548640"/>
            <a:ext cx="3600860" cy="5431536"/>
          </a:xfrm>
        </p:spPr>
        <p:txBody>
          <a:bodyPr>
            <a:normAutofit/>
          </a:bodyPr>
          <a:lstStyle/>
          <a:p>
            <a:r>
              <a:rPr lang="en-GB" sz="5400"/>
              <a:t>Political ideology</a:t>
            </a:r>
          </a:p>
        </p:txBody>
      </p:sp>
      <p:sp>
        <p:nvSpPr>
          <p:cNvPr id="12"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126418" y="552091"/>
            <a:ext cx="6224335" cy="5431536"/>
          </a:xfrm>
        </p:spPr>
        <p:txBody>
          <a:bodyPr anchor="ctr">
            <a:normAutofit/>
          </a:bodyPr>
          <a:lstStyle/>
          <a:p>
            <a:r>
              <a:rPr lang="en-GB" sz="2400" dirty="0"/>
              <a:t>Idea–ology – the science of ideas</a:t>
            </a:r>
          </a:p>
          <a:p>
            <a:r>
              <a:rPr lang="en-GB" sz="2400" dirty="0"/>
              <a:t>A coherent set of ideas which provide a basis for organised political action</a:t>
            </a:r>
          </a:p>
          <a:p>
            <a:r>
              <a:rPr lang="en-GB" sz="2400" dirty="0"/>
              <a:t>It accounts for the current state of affairs – a world view</a:t>
            </a:r>
          </a:p>
          <a:p>
            <a:r>
              <a:rPr lang="en-GB" sz="2400" dirty="0"/>
              <a:t>It establishes where we are going wrong and how to put things right</a:t>
            </a:r>
          </a:p>
        </p:txBody>
      </p:sp>
      <p:sp>
        <p:nvSpPr>
          <p:cNvPr id="5" name="Slide Number Placeholder 4">
            <a:extLst>
              <a:ext uri="{FF2B5EF4-FFF2-40B4-BE49-F238E27FC236}">
                <a16:creationId xmlns:a16="http://schemas.microsoft.com/office/drawing/2014/main" id="{9062CD04-6E44-6DB8-210C-819F82756599}"/>
              </a:ext>
            </a:extLst>
          </p:cNvPr>
          <p:cNvSpPr>
            <a:spLocks noGrp="1"/>
          </p:cNvSpPr>
          <p:nvPr>
            <p:ph type="sldNum" sz="quarter" idx="12"/>
          </p:nvPr>
        </p:nvSpPr>
        <p:spPr>
          <a:xfrm>
            <a:off x="8610600" y="6356350"/>
            <a:ext cx="2743200" cy="365125"/>
          </a:xfrm>
        </p:spPr>
        <p:txBody>
          <a:bodyPr>
            <a:normAutofit/>
          </a:bodyPr>
          <a:lstStyle/>
          <a:p>
            <a:pPr>
              <a:spcAft>
                <a:spcPts val="600"/>
              </a:spcAft>
            </a:pPr>
            <a:fld id="{6066BF11-7370-4380-B3E6-8F033BCAF69F}" type="slidenum">
              <a:rPr lang="en-GB" smtClean="0"/>
              <a:pPr>
                <a:spcAft>
                  <a:spcPts val="600"/>
                </a:spcAft>
              </a:pPr>
              <a:t>31</a:t>
            </a:fld>
            <a:endParaRPr lang="en-GB"/>
          </a:p>
        </p:txBody>
      </p:sp>
      <p:sp>
        <p:nvSpPr>
          <p:cNvPr id="6" name="TextBox 5">
            <a:extLst>
              <a:ext uri="{FF2B5EF4-FFF2-40B4-BE49-F238E27FC236}">
                <a16:creationId xmlns:a16="http://schemas.microsoft.com/office/drawing/2014/main" id="{B929B94F-376F-6C32-8E8A-D8C8B82C9845}"/>
              </a:ext>
            </a:extLst>
          </p:cNvPr>
          <p:cNvSpPr txBox="1"/>
          <p:nvPr/>
        </p:nvSpPr>
        <p:spPr>
          <a:xfrm>
            <a:off x="8211312" y="6081067"/>
            <a:ext cx="2917131" cy="400110"/>
          </a:xfrm>
          <a:prstGeom prst="rect">
            <a:avLst/>
          </a:prstGeom>
          <a:noFill/>
        </p:spPr>
        <p:txBody>
          <a:bodyPr wrap="square" rtlCol="0">
            <a:spAutoFit/>
          </a:bodyPr>
          <a:lstStyle/>
          <a:p>
            <a:r>
              <a:rPr lang="en-GB" sz="2000" dirty="0"/>
              <a:t>Heywood (2007:44-69)</a:t>
            </a:r>
          </a:p>
        </p:txBody>
      </p:sp>
    </p:spTree>
    <p:extLst>
      <p:ext uri="{BB962C8B-B14F-4D97-AF65-F5344CB8AC3E}">
        <p14:creationId xmlns:p14="http://schemas.microsoft.com/office/powerpoint/2010/main" val="3847010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094814F8-5F18-8180-9154-E0E99C355F2B}"/>
              </a:ext>
            </a:extLst>
          </p:cNvPr>
          <p:cNvGraphicFramePr>
            <a:graphicFrameLocks noGrp="1"/>
          </p:cNvGraphicFramePr>
          <p:nvPr>
            <p:ph idx="1"/>
            <p:extLst>
              <p:ext uri="{D42A27DB-BD31-4B8C-83A1-F6EECF244321}">
                <p14:modId xmlns:p14="http://schemas.microsoft.com/office/powerpoint/2010/main" val="2654035851"/>
              </p:ext>
            </p:extLst>
          </p:nvPr>
        </p:nvGraphicFramePr>
        <p:xfrm>
          <a:off x="367748" y="775251"/>
          <a:ext cx="11598964" cy="4876800"/>
        </p:xfrm>
        <a:graphic>
          <a:graphicData uri="http://schemas.openxmlformats.org/drawingml/2006/table">
            <a:tbl>
              <a:tblPr firstRow="1" bandRow="1">
                <a:tableStyleId>{2D5ABB26-0587-4C30-8999-92F81FD0307C}</a:tableStyleId>
              </a:tblPr>
              <a:tblGrid>
                <a:gridCol w="2899741">
                  <a:extLst>
                    <a:ext uri="{9D8B030D-6E8A-4147-A177-3AD203B41FA5}">
                      <a16:colId xmlns:a16="http://schemas.microsoft.com/office/drawing/2014/main" val="2804466372"/>
                    </a:ext>
                  </a:extLst>
                </a:gridCol>
                <a:gridCol w="2899741">
                  <a:extLst>
                    <a:ext uri="{9D8B030D-6E8A-4147-A177-3AD203B41FA5}">
                      <a16:colId xmlns:a16="http://schemas.microsoft.com/office/drawing/2014/main" val="500296458"/>
                    </a:ext>
                  </a:extLst>
                </a:gridCol>
                <a:gridCol w="2899741">
                  <a:extLst>
                    <a:ext uri="{9D8B030D-6E8A-4147-A177-3AD203B41FA5}">
                      <a16:colId xmlns:a16="http://schemas.microsoft.com/office/drawing/2014/main" val="1788268461"/>
                    </a:ext>
                  </a:extLst>
                </a:gridCol>
                <a:gridCol w="2899741">
                  <a:extLst>
                    <a:ext uri="{9D8B030D-6E8A-4147-A177-3AD203B41FA5}">
                      <a16:colId xmlns:a16="http://schemas.microsoft.com/office/drawing/2014/main" val="2965433373"/>
                    </a:ext>
                  </a:extLst>
                </a:gridCol>
              </a:tblGrid>
              <a:tr h="516836">
                <a:tc>
                  <a:txBody>
                    <a:bodyPr/>
                    <a:lstStyle/>
                    <a:p>
                      <a:r>
                        <a:rPr lang="en-US" sz="3200" dirty="0">
                          <a:solidFill>
                            <a:schemeClr val="bg1"/>
                          </a:solidFill>
                        </a:rPr>
                        <a:t>Liberalism </a:t>
                      </a:r>
                    </a:p>
                  </a:txBody>
                  <a:tcPr/>
                </a:tc>
                <a:tc>
                  <a:txBody>
                    <a:bodyPr/>
                    <a:lstStyle/>
                    <a:p>
                      <a:r>
                        <a:rPr lang="en-US" sz="3200" dirty="0">
                          <a:solidFill>
                            <a:schemeClr val="bg1"/>
                          </a:solidFill>
                        </a:rPr>
                        <a:t>Conservatism </a:t>
                      </a:r>
                    </a:p>
                  </a:txBody>
                  <a:tcPr/>
                </a:tc>
                <a:tc>
                  <a:txBody>
                    <a:bodyPr/>
                    <a:lstStyle/>
                    <a:p>
                      <a:r>
                        <a:rPr lang="en-US" sz="3200" dirty="0">
                          <a:solidFill>
                            <a:schemeClr val="bg1"/>
                          </a:solidFill>
                        </a:rPr>
                        <a:t>Socialism</a:t>
                      </a:r>
                    </a:p>
                  </a:txBody>
                  <a:tcPr/>
                </a:tc>
                <a:tc>
                  <a:txBody>
                    <a:bodyPr/>
                    <a:lstStyle/>
                    <a:p>
                      <a:r>
                        <a:rPr lang="en-US" sz="3200" dirty="0">
                          <a:solidFill>
                            <a:schemeClr val="bg1"/>
                          </a:solidFill>
                        </a:rPr>
                        <a:t>Marxism</a:t>
                      </a:r>
                    </a:p>
                  </a:txBody>
                  <a:tcPr/>
                </a:tc>
                <a:extLst>
                  <a:ext uri="{0D108BD9-81ED-4DB2-BD59-A6C34878D82A}">
                    <a16:rowId xmlns:a16="http://schemas.microsoft.com/office/drawing/2014/main" val="178832264"/>
                  </a:ext>
                </a:extLst>
              </a:tr>
              <a:tr h="378611">
                <a:tc>
                  <a:txBody>
                    <a:bodyPr/>
                    <a:lstStyle/>
                    <a:p>
                      <a:r>
                        <a:rPr lang="en-US" sz="1800" dirty="0">
                          <a:solidFill>
                            <a:schemeClr val="bg1"/>
                          </a:solidFill>
                        </a:rPr>
                        <a:t>After feudalism with the rise of capitalism</a:t>
                      </a:r>
                    </a:p>
                  </a:txBody>
                  <a:tcPr/>
                </a:tc>
                <a:tc>
                  <a:txBody>
                    <a:bodyPr/>
                    <a:lstStyle/>
                    <a:p>
                      <a:r>
                        <a:rPr lang="en-US" sz="1800" dirty="0">
                          <a:solidFill>
                            <a:schemeClr val="bg1"/>
                          </a:solidFill>
                        </a:rPr>
                        <a:t>Return to the ancient regime (nobility, clergy, 3</a:t>
                      </a:r>
                      <a:r>
                        <a:rPr lang="en-US" sz="1800" baseline="30000" dirty="0">
                          <a:solidFill>
                            <a:schemeClr val="bg1"/>
                          </a:solidFill>
                        </a:rPr>
                        <a:t>rd</a:t>
                      </a:r>
                      <a:r>
                        <a:rPr lang="en-US" sz="1800" dirty="0">
                          <a:solidFill>
                            <a:schemeClr val="bg1"/>
                          </a:solidFill>
                        </a:rPr>
                        <a:t> estate)</a:t>
                      </a:r>
                    </a:p>
                  </a:txBody>
                  <a:tcPr/>
                </a:tc>
                <a:tc>
                  <a:txBody>
                    <a:bodyPr/>
                    <a:lstStyle/>
                    <a:p>
                      <a:r>
                        <a:rPr lang="en-US" sz="1800" dirty="0">
                          <a:solidFill>
                            <a:schemeClr val="bg1"/>
                          </a:solidFill>
                        </a:rPr>
                        <a:t>Reaction to the abuses of industrial capitalism</a:t>
                      </a:r>
                    </a:p>
                  </a:txBody>
                  <a:tcPr/>
                </a:tc>
                <a:tc>
                  <a:txBody>
                    <a:bodyPr/>
                    <a:lstStyle/>
                    <a:p>
                      <a:r>
                        <a:rPr lang="en-US" sz="1800" dirty="0">
                          <a:solidFill>
                            <a:schemeClr val="bg1"/>
                          </a:solidFill>
                        </a:rPr>
                        <a:t>Capitalism owners oppress the workers for personal gain</a:t>
                      </a:r>
                    </a:p>
                  </a:txBody>
                  <a:tcPr/>
                </a:tc>
                <a:extLst>
                  <a:ext uri="{0D108BD9-81ED-4DB2-BD59-A6C34878D82A}">
                    <a16:rowId xmlns:a16="http://schemas.microsoft.com/office/drawing/2014/main" val="2762342535"/>
                  </a:ext>
                </a:extLst>
              </a:tr>
              <a:tr h="378611">
                <a:tc>
                  <a:txBody>
                    <a:bodyPr/>
                    <a:lstStyle/>
                    <a:p>
                      <a:r>
                        <a:rPr lang="en-US" sz="1800" dirty="0">
                          <a:solidFill>
                            <a:schemeClr val="bg1"/>
                          </a:solidFill>
                        </a:rPr>
                        <a:t>Let it run (laissez faire) capitalism</a:t>
                      </a:r>
                    </a:p>
                  </a:txBody>
                  <a:tcPr/>
                </a:tc>
                <a:tc>
                  <a:txBody>
                    <a:bodyPr/>
                    <a:lstStyle/>
                    <a:p>
                      <a:r>
                        <a:rPr lang="en-US" sz="1800" dirty="0">
                          <a:solidFill>
                            <a:schemeClr val="bg1"/>
                          </a:solidFill>
                        </a:rPr>
                        <a:t>Traditional social order</a:t>
                      </a:r>
                    </a:p>
                  </a:txBody>
                  <a:tcPr/>
                </a:tc>
                <a:tc>
                  <a:txBody>
                    <a:bodyPr/>
                    <a:lstStyle/>
                    <a:p>
                      <a:r>
                        <a:rPr lang="en-US" sz="1800" dirty="0">
                          <a:solidFill>
                            <a:schemeClr val="bg1"/>
                          </a:solidFill>
                        </a:rPr>
                        <a:t>Common ownership</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chemeClr val="bg1"/>
                          </a:solidFill>
                        </a:rPr>
                        <a:t>Violent revolution is needed to establish a better system</a:t>
                      </a:r>
                    </a:p>
                    <a:p>
                      <a:endParaRPr lang="en-US" sz="1800" dirty="0">
                        <a:solidFill>
                          <a:schemeClr val="bg1"/>
                        </a:solidFill>
                      </a:endParaRPr>
                    </a:p>
                  </a:txBody>
                  <a:tcPr/>
                </a:tc>
                <a:extLst>
                  <a:ext uri="{0D108BD9-81ED-4DB2-BD59-A6C34878D82A}">
                    <a16:rowId xmlns:a16="http://schemas.microsoft.com/office/drawing/2014/main" val="2775081707"/>
                  </a:ext>
                </a:extLst>
              </a:tr>
              <a:tr h="378611">
                <a:tc>
                  <a:txBody>
                    <a:bodyPr/>
                    <a:lstStyle/>
                    <a:p>
                      <a:r>
                        <a:rPr lang="en-US" sz="1800" dirty="0">
                          <a:solidFill>
                            <a:schemeClr val="bg1"/>
                          </a:solidFill>
                        </a:rPr>
                        <a:t>Against government intervention</a:t>
                      </a:r>
                    </a:p>
                  </a:txBody>
                  <a:tcPr/>
                </a:tc>
                <a:tc>
                  <a:txBody>
                    <a:bodyPr/>
                    <a:lstStyle/>
                    <a:p>
                      <a:r>
                        <a:rPr lang="en-US" sz="1800" dirty="0">
                          <a:solidFill>
                            <a:schemeClr val="bg1"/>
                          </a:solidFill>
                        </a:rPr>
                        <a:t>Capitalism and business</a:t>
                      </a:r>
                    </a:p>
                  </a:txBody>
                  <a:tcPr/>
                </a:tc>
                <a:tc>
                  <a:txBody>
                    <a:bodyPr/>
                    <a:lstStyle/>
                    <a:p>
                      <a:r>
                        <a:rPr lang="en-US" sz="1800" dirty="0">
                          <a:solidFill>
                            <a:schemeClr val="bg1"/>
                          </a:solidFill>
                        </a:rPr>
                        <a:t>People should not be sacrificed for profit </a:t>
                      </a:r>
                    </a:p>
                  </a:txBody>
                  <a:tcPr/>
                </a:tc>
                <a:tc>
                  <a:txBody>
                    <a:bodyPr/>
                    <a:lstStyle/>
                    <a:p>
                      <a:r>
                        <a:rPr lang="en-US" sz="1800" dirty="0">
                          <a:solidFill>
                            <a:schemeClr val="bg1"/>
                          </a:solidFill>
                        </a:rPr>
                        <a:t>Workers of the world unite!  Power to the people</a:t>
                      </a:r>
                    </a:p>
                  </a:txBody>
                  <a:tcPr/>
                </a:tc>
                <a:extLst>
                  <a:ext uri="{0D108BD9-81ED-4DB2-BD59-A6C34878D82A}">
                    <a16:rowId xmlns:a16="http://schemas.microsoft.com/office/drawing/2014/main" val="2499993512"/>
                  </a:ext>
                </a:extLst>
              </a:tr>
              <a:tr h="378611">
                <a:tc>
                  <a:txBody>
                    <a:bodyPr/>
                    <a:lstStyle/>
                    <a:p>
                      <a:r>
                        <a:rPr lang="en-US" sz="1800" dirty="0">
                          <a:solidFill>
                            <a:schemeClr val="bg1"/>
                          </a:solidFill>
                        </a:rPr>
                        <a:t>Late 18</a:t>
                      </a:r>
                      <a:r>
                        <a:rPr lang="en-US" sz="1800" baseline="30000" dirty="0">
                          <a:solidFill>
                            <a:schemeClr val="bg1"/>
                          </a:solidFill>
                        </a:rPr>
                        <a:t>th</a:t>
                      </a:r>
                      <a:r>
                        <a:rPr lang="en-US" sz="1800" dirty="0">
                          <a:solidFill>
                            <a:schemeClr val="bg1"/>
                          </a:solidFill>
                        </a:rPr>
                        <a:t> – early 19</a:t>
                      </a:r>
                      <a:r>
                        <a:rPr lang="en-US" sz="1800" baseline="30000" dirty="0">
                          <a:solidFill>
                            <a:schemeClr val="bg1"/>
                          </a:solidFill>
                        </a:rPr>
                        <a:t>th</a:t>
                      </a:r>
                      <a:r>
                        <a:rPr lang="en-US" sz="1800" dirty="0">
                          <a:solidFill>
                            <a:schemeClr val="bg1"/>
                          </a:solidFill>
                        </a:rPr>
                        <a:t> centuries - state intervention needed to support the most vulnerable </a:t>
                      </a:r>
                    </a:p>
                  </a:txBody>
                  <a:tcPr/>
                </a:tc>
                <a:tc>
                  <a:txBody>
                    <a:bodyPr/>
                    <a:lstStyle/>
                    <a:p>
                      <a:r>
                        <a:rPr lang="en-US" sz="1800" dirty="0">
                          <a:solidFill>
                            <a:schemeClr val="bg1"/>
                          </a:solidFill>
                        </a:rPr>
                        <a:t>Personal responsibility rather than state intervention. Do not tell me what to do!</a:t>
                      </a:r>
                    </a:p>
                  </a:txBody>
                  <a:tcPr/>
                </a:tc>
                <a:tc>
                  <a:txBody>
                    <a:bodyPr/>
                    <a:lstStyle/>
                    <a:p>
                      <a:r>
                        <a:rPr lang="en-US" sz="1800" dirty="0">
                          <a:solidFill>
                            <a:schemeClr val="bg1"/>
                          </a:solidFill>
                        </a:rPr>
                        <a:t>People are important and some cannot fend for themselves</a:t>
                      </a:r>
                    </a:p>
                  </a:txBody>
                  <a:tcPr/>
                </a:tc>
                <a:tc>
                  <a:txBody>
                    <a:bodyPr/>
                    <a:lstStyle/>
                    <a:p>
                      <a:r>
                        <a:rPr lang="en-US" sz="1800" dirty="0">
                          <a:solidFill>
                            <a:schemeClr val="bg1"/>
                          </a:solidFill>
                        </a:rPr>
                        <a:t>Intense class struggle between the bourgeoise and the proletariat</a:t>
                      </a:r>
                    </a:p>
                  </a:txBody>
                  <a:tcPr/>
                </a:tc>
                <a:extLst>
                  <a:ext uri="{0D108BD9-81ED-4DB2-BD59-A6C34878D82A}">
                    <a16:rowId xmlns:a16="http://schemas.microsoft.com/office/drawing/2014/main" val="2790278831"/>
                  </a:ext>
                </a:extLst>
              </a:tr>
              <a:tr h="378611">
                <a:tc>
                  <a:txBody>
                    <a:bodyPr/>
                    <a:lstStyle/>
                    <a:p>
                      <a:r>
                        <a:rPr lang="en-US" sz="1800" dirty="0">
                          <a:solidFill>
                            <a:schemeClr val="bg1"/>
                          </a:solidFill>
                        </a:rPr>
                        <a:t>Welfare provision</a:t>
                      </a:r>
                    </a:p>
                  </a:txBody>
                  <a:tcPr/>
                </a:tc>
                <a:tc>
                  <a:txBody>
                    <a:bodyPr/>
                    <a:lstStyle/>
                    <a:p>
                      <a:r>
                        <a:rPr lang="en-US" sz="1800" dirty="0">
                          <a:solidFill>
                            <a:schemeClr val="bg1"/>
                          </a:solidFill>
                        </a:rPr>
                        <a:t>Thatcher and Regan (1970s &amp;80s) greed is good. Free market economy</a:t>
                      </a:r>
                    </a:p>
                  </a:txBody>
                  <a:tcPr/>
                </a:tc>
                <a:tc>
                  <a:txBody>
                    <a:bodyPr/>
                    <a:lstStyle/>
                    <a:p>
                      <a:r>
                        <a:rPr lang="en-US" sz="1800" dirty="0">
                          <a:solidFill>
                            <a:schemeClr val="bg1"/>
                          </a:solidFill>
                        </a:rPr>
                        <a:t>Welfare provision and reformist governments</a:t>
                      </a:r>
                    </a:p>
                  </a:txBody>
                  <a:tcPr/>
                </a:tc>
                <a:tc>
                  <a:txBody>
                    <a:bodyPr/>
                    <a:lstStyle/>
                    <a:p>
                      <a:r>
                        <a:rPr lang="en-US" sz="1800" dirty="0">
                          <a:solidFill>
                            <a:schemeClr val="bg1"/>
                          </a:solidFill>
                        </a:rPr>
                        <a:t>Distribute wealth fairly and equally</a:t>
                      </a:r>
                    </a:p>
                  </a:txBody>
                  <a:tcPr/>
                </a:tc>
                <a:extLst>
                  <a:ext uri="{0D108BD9-81ED-4DB2-BD59-A6C34878D82A}">
                    <a16:rowId xmlns:a16="http://schemas.microsoft.com/office/drawing/2014/main" val="1673873300"/>
                  </a:ext>
                </a:extLst>
              </a:tr>
            </a:tbl>
          </a:graphicData>
        </a:graphic>
      </p:graphicFrame>
      <p:sp>
        <p:nvSpPr>
          <p:cNvPr id="4" name="Slide Number Placeholder 3">
            <a:extLst>
              <a:ext uri="{FF2B5EF4-FFF2-40B4-BE49-F238E27FC236}">
                <a16:creationId xmlns:a16="http://schemas.microsoft.com/office/drawing/2014/main" id="{FD64B47E-1450-F18E-CC50-208E2B33157F}"/>
              </a:ext>
            </a:extLst>
          </p:cNvPr>
          <p:cNvSpPr>
            <a:spLocks noGrp="1"/>
          </p:cNvSpPr>
          <p:nvPr>
            <p:ph type="sldNum" sz="quarter" idx="12"/>
          </p:nvPr>
        </p:nvSpPr>
        <p:spPr/>
        <p:txBody>
          <a:bodyPr/>
          <a:lstStyle/>
          <a:p>
            <a:fld id="{B6F15528-21DE-4FAA-801E-634DDDAF4B2B}" type="slidenum">
              <a:rPr lang="en-US" smtClean="0"/>
              <a:pPr/>
              <a:t>32</a:t>
            </a:fld>
            <a:endParaRPr lang="en-US"/>
          </a:p>
        </p:txBody>
      </p:sp>
      <p:sp>
        <p:nvSpPr>
          <p:cNvPr id="6" name="TextBox 5">
            <a:extLst>
              <a:ext uri="{FF2B5EF4-FFF2-40B4-BE49-F238E27FC236}">
                <a16:creationId xmlns:a16="http://schemas.microsoft.com/office/drawing/2014/main" id="{47872789-5185-F193-C249-0AE168035BB0}"/>
              </a:ext>
            </a:extLst>
          </p:cNvPr>
          <p:cNvSpPr txBox="1"/>
          <p:nvPr/>
        </p:nvSpPr>
        <p:spPr>
          <a:xfrm>
            <a:off x="8220456" y="6081067"/>
            <a:ext cx="2907987" cy="400110"/>
          </a:xfrm>
          <a:prstGeom prst="rect">
            <a:avLst/>
          </a:prstGeom>
          <a:noFill/>
        </p:spPr>
        <p:txBody>
          <a:bodyPr wrap="square" rtlCol="0">
            <a:spAutoFit/>
          </a:bodyPr>
          <a:lstStyle/>
          <a:p>
            <a:r>
              <a:rPr lang="en-GB" sz="2000" dirty="0">
                <a:solidFill>
                  <a:schemeClr val="bg1"/>
                </a:solidFill>
              </a:rPr>
              <a:t>Heywood (2007:44-69)</a:t>
            </a:r>
          </a:p>
        </p:txBody>
      </p:sp>
    </p:spTree>
    <p:extLst>
      <p:ext uri="{BB962C8B-B14F-4D97-AF65-F5344CB8AC3E}">
        <p14:creationId xmlns:p14="http://schemas.microsoft.com/office/powerpoint/2010/main" val="187072621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Arc 1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title"/>
          </p:nvPr>
        </p:nvSpPr>
        <p:spPr>
          <a:xfrm>
            <a:off x="626165" y="113524"/>
            <a:ext cx="6543261" cy="1325563"/>
          </a:xfrm>
        </p:spPr>
        <p:txBody>
          <a:bodyPr>
            <a:noAutofit/>
          </a:bodyPr>
          <a:lstStyle/>
          <a:p>
            <a:r>
              <a:rPr lang="en-GB" sz="5400" dirty="0"/>
              <a:t>Democratic Socialism</a:t>
            </a:r>
          </a:p>
        </p:txBody>
      </p:sp>
      <p:sp>
        <p:nvSpPr>
          <p:cNvPr id="14" name="Freeform: Shape 1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card on a book&#10;&#10;AI-generated content may be incorrect."/>
          <p:cNvPicPr>
            <a:picLocks noChangeAspect="1"/>
          </p:cNvPicPr>
          <p:nvPr/>
        </p:nvPicPr>
        <p:blipFill>
          <a:blip r:embed="rId2"/>
          <a:stretch>
            <a:fillRect/>
          </a:stretch>
        </p:blipFill>
        <p:spPr>
          <a:xfrm>
            <a:off x="444765" y="1439087"/>
            <a:ext cx="5255589" cy="394169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p:cNvSpPr>
            <a:spLocks noGrp="1"/>
          </p:cNvSpPr>
          <p:nvPr>
            <p:ph idx="1"/>
          </p:nvPr>
        </p:nvSpPr>
        <p:spPr>
          <a:xfrm>
            <a:off x="5894961" y="1366483"/>
            <a:ext cx="5852273" cy="4630555"/>
          </a:xfrm>
        </p:spPr>
        <p:txBody>
          <a:bodyPr>
            <a:normAutofit lnSpcReduction="10000"/>
          </a:bodyPr>
          <a:lstStyle/>
          <a:p>
            <a:r>
              <a:rPr lang="en-GB" dirty="0"/>
              <a:t>Whereas classical liberalism is committed to the market, socialism champions the cause of common ownership </a:t>
            </a:r>
          </a:p>
          <a:p>
            <a:r>
              <a:rPr lang="en-GB" dirty="0"/>
              <a:t>Social democracy stands for balance between the market and the state</a:t>
            </a:r>
          </a:p>
          <a:p>
            <a:r>
              <a:rPr lang="en-GB" dirty="0"/>
              <a:t>All about a balance between individuals and communities</a:t>
            </a:r>
          </a:p>
          <a:p>
            <a:r>
              <a:rPr lang="en-GB" dirty="0"/>
              <a:t>Newer concepts blur traditional lines – Blue Labour and Sir Maurice Glasman, Paul Embery</a:t>
            </a:r>
          </a:p>
          <a:p>
            <a:endParaRPr lang="en-GB" dirty="0"/>
          </a:p>
          <a:p>
            <a:endParaRPr lang="en-GB" dirty="0"/>
          </a:p>
        </p:txBody>
      </p:sp>
      <p:sp>
        <p:nvSpPr>
          <p:cNvPr id="4" name="Slide Number Placeholder 3">
            <a:extLst>
              <a:ext uri="{FF2B5EF4-FFF2-40B4-BE49-F238E27FC236}">
                <a16:creationId xmlns:a16="http://schemas.microsoft.com/office/drawing/2014/main" id="{6E274010-533D-7380-864F-5586BC64B73F}"/>
              </a:ext>
            </a:extLst>
          </p:cNvPr>
          <p:cNvSpPr>
            <a:spLocks noGrp="1"/>
          </p:cNvSpPr>
          <p:nvPr>
            <p:ph type="sldNum" sz="quarter" idx="12"/>
          </p:nvPr>
        </p:nvSpPr>
        <p:spPr>
          <a:xfrm>
            <a:off x="8610600" y="6356350"/>
            <a:ext cx="2743200" cy="365125"/>
          </a:xfrm>
        </p:spPr>
        <p:txBody>
          <a:bodyPr>
            <a:normAutofit/>
          </a:bodyPr>
          <a:lstStyle/>
          <a:p>
            <a:pPr>
              <a:spcAft>
                <a:spcPts val="600"/>
              </a:spcAft>
            </a:pPr>
            <a:fld id="{6066BF11-7370-4380-B3E6-8F033BCAF69F}" type="slidenum">
              <a:rPr lang="en-GB" smtClean="0"/>
              <a:pPr>
                <a:spcAft>
                  <a:spcPts val="600"/>
                </a:spcAft>
              </a:pPr>
              <a:t>33</a:t>
            </a:fld>
            <a:endParaRPr lang="en-GB"/>
          </a:p>
        </p:txBody>
      </p:sp>
    </p:spTree>
    <p:extLst>
      <p:ext uri="{BB962C8B-B14F-4D97-AF65-F5344CB8AC3E}">
        <p14:creationId xmlns:p14="http://schemas.microsoft.com/office/powerpoint/2010/main" val="6406902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21" presetClass="entr" presetSubtype="1"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animEffect transition="in" filter="wheel(1)">
                                      <p:cBhvr>
                                        <p:cTn id="23"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Freeform: Shape 32">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5" name="Rectangle 34">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John Stuart Mill (1807-73)</a:t>
            </a:r>
          </a:p>
        </p:txBody>
      </p:sp>
      <p:sp>
        <p:nvSpPr>
          <p:cNvPr id="3" name="Content Placeholder 2"/>
          <p:cNvSpPr>
            <a:spLocks noGrp="1"/>
          </p:cNvSpPr>
          <p:nvPr>
            <p:ph idx="1"/>
          </p:nvPr>
        </p:nvSpPr>
        <p:spPr>
          <a:xfrm>
            <a:off x="4037827" y="214604"/>
            <a:ext cx="4197228" cy="6391469"/>
          </a:xfrm>
        </p:spPr>
        <p:txBody>
          <a:bodyPr anchor="ctr">
            <a:normAutofit/>
          </a:bodyPr>
          <a:lstStyle/>
          <a:p>
            <a:r>
              <a:rPr lang="en-GB" sz="2800" dirty="0"/>
              <a:t>How should governments act?</a:t>
            </a:r>
          </a:p>
          <a:p>
            <a:r>
              <a:rPr lang="en-GB" sz="2800" dirty="0"/>
              <a:t>How should the powerful conduct themselves?</a:t>
            </a:r>
          </a:p>
          <a:p>
            <a:r>
              <a:rPr lang="en-GB" sz="2800" dirty="0"/>
              <a:t>Individual liberty to think and do what we want</a:t>
            </a:r>
          </a:p>
          <a:p>
            <a:r>
              <a:rPr lang="en-GB" sz="2800" dirty="0"/>
              <a:t>Toleration and open mindedness</a:t>
            </a:r>
          </a:p>
          <a:p>
            <a:r>
              <a:rPr lang="en-GB" sz="2800" dirty="0"/>
              <a:t>Intervention is only allowed to prevent harm to others</a:t>
            </a:r>
          </a:p>
          <a:p>
            <a:r>
              <a:rPr lang="en-GB" sz="2800" dirty="0"/>
              <a:t>What would Mill say about modern policing?</a:t>
            </a:r>
          </a:p>
          <a:p>
            <a:endParaRPr lang="en-GB" sz="2000" dirty="0"/>
          </a:p>
        </p:txBody>
      </p:sp>
      <p:pic>
        <p:nvPicPr>
          <p:cNvPr id="5" name="Picture 4">
            <a:extLst>
              <a:ext uri="{FF2B5EF4-FFF2-40B4-BE49-F238E27FC236}">
                <a16:creationId xmlns:a16="http://schemas.microsoft.com/office/drawing/2014/main" id="{01903E95-9BCD-1C3D-F8AF-3DFC2961CEB3}"/>
              </a:ext>
            </a:extLst>
          </p:cNvPr>
          <p:cNvPicPr>
            <a:picLocks noChangeAspect="1"/>
          </p:cNvPicPr>
          <p:nvPr/>
        </p:nvPicPr>
        <p:blipFill rotWithShape="1">
          <a:blip r:embed="rId2"/>
          <a:srcRect r="3287" b="-2"/>
          <a:stretch/>
        </p:blipFill>
        <p:spPr>
          <a:xfrm>
            <a:off x="8235055" y="251927"/>
            <a:ext cx="3615776" cy="4673426"/>
          </a:xfrm>
          <a:prstGeom prst="rect">
            <a:avLst/>
          </a:prstGeom>
        </p:spPr>
      </p:pic>
      <p:sp>
        <p:nvSpPr>
          <p:cNvPr id="4" name="Slide Number Placeholder 3"/>
          <p:cNvSpPr>
            <a:spLocks noGrp="1"/>
          </p:cNvSpPr>
          <p:nvPr>
            <p:ph type="sldNum" sz="quarter" idx="12"/>
          </p:nvPr>
        </p:nvSpPr>
        <p:spPr>
          <a:xfrm>
            <a:off x="11704320" y="6455664"/>
            <a:ext cx="448056" cy="365125"/>
          </a:xfrm>
        </p:spPr>
        <p:txBody>
          <a:bodyPr>
            <a:normAutofit/>
          </a:bodyPr>
          <a:lstStyle/>
          <a:p>
            <a:pPr>
              <a:spcAft>
                <a:spcPts val="600"/>
              </a:spcAft>
            </a:pPr>
            <a:fld id="{B6F15528-21DE-4FAA-801E-634DDDAF4B2B}" type="slidenum">
              <a:rPr lang="en-US" sz="1100">
                <a:solidFill>
                  <a:schemeClr val="tx1">
                    <a:lumMod val="50000"/>
                    <a:lumOff val="50000"/>
                  </a:schemeClr>
                </a:solidFill>
                <a:latin typeface="Calibri"/>
              </a:rPr>
              <a:pPr>
                <a:spcAft>
                  <a:spcPts val="600"/>
                </a:spcAft>
              </a:pPr>
              <a:t>34</a:t>
            </a:fld>
            <a:endParaRPr lang="en-US" sz="1100">
              <a:solidFill>
                <a:schemeClr val="tx1">
                  <a:lumMod val="50000"/>
                  <a:lumOff val="50000"/>
                </a:schemeClr>
              </a:solidFill>
              <a:latin typeface="Calibri"/>
            </a:endParaRPr>
          </a:p>
        </p:txBody>
      </p:sp>
      <p:sp>
        <p:nvSpPr>
          <p:cNvPr id="6" name="TextBox 5">
            <a:extLst>
              <a:ext uri="{FF2B5EF4-FFF2-40B4-BE49-F238E27FC236}">
                <a16:creationId xmlns:a16="http://schemas.microsoft.com/office/drawing/2014/main" id="{8DC665A0-B3F7-F608-0E07-C812D99B4A92}"/>
              </a:ext>
            </a:extLst>
          </p:cNvPr>
          <p:cNvSpPr txBox="1"/>
          <p:nvPr/>
        </p:nvSpPr>
        <p:spPr>
          <a:xfrm>
            <a:off x="8168589" y="4040038"/>
            <a:ext cx="3998208" cy="2308324"/>
          </a:xfrm>
          <a:prstGeom prst="rect">
            <a:avLst/>
          </a:prstGeom>
          <a:solidFill>
            <a:srgbClr val="7030A0"/>
          </a:solidFill>
        </p:spPr>
        <p:txBody>
          <a:bodyPr wrap="square">
            <a:spAutoFit/>
          </a:bodyPr>
          <a:lstStyle/>
          <a:p>
            <a:pPr algn="ctr"/>
            <a:r>
              <a:rPr lang="en-US" sz="2400" dirty="0">
                <a:solidFill>
                  <a:prstClr val="white"/>
                </a:solidFill>
                <a:latin typeface="Calibri"/>
              </a:rPr>
              <a:t>“The only purpose for which power can be rightfully exercised over any member of a civilized community, against his will, is to prevent harm to others.”</a:t>
            </a:r>
            <a:endParaRPr lang="en-GB" sz="2400" dirty="0">
              <a:solidFill>
                <a:prstClr val="white"/>
              </a:solidFill>
              <a:latin typeface="Calibri"/>
            </a:endParaRPr>
          </a:p>
        </p:txBody>
      </p:sp>
    </p:spTree>
    <p:extLst>
      <p:ext uri="{BB962C8B-B14F-4D97-AF65-F5344CB8AC3E}">
        <p14:creationId xmlns:p14="http://schemas.microsoft.com/office/powerpoint/2010/main" val="661321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animEffect transition="in" filter="fade">
                                      <p:cBhvr>
                                        <p:cTn id="31" dur="1000"/>
                                        <p:tgtEl>
                                          <p:spTgt spid="6"/>
                                        </p:tgtEl>
                                      </p:cBhvr>
                                    </p:animEffect>
                                    <p:anim calcmode="lin" valueType="num">
                                      <p:cBhvr>
                                        <p:cTn id="32" dur="1000" fill="hold"/>
                                        <p:tgtEl>
                                          <p:spTgt spid="6"/>
                                        </p:tgtEl>
                                        <p:attrNameLst>
                                          <p:attrName>ppt_x</p:attrName>
                                        </p:attrNameLst>
                                      </p:cBhvr>
                                      <p:tavLst>
                                        <p:tav tm="0">
                                          <p:val>
                                            <p:strVal val="#ppt_x"/>
                                          </p:val>
                                        </p:tav>
                                        <p:tav tm="100000">
                                          <p:val>
                                            <p:strVal val="#ppt_x"/>
                                          </p:val>
                                        </p:tav>
                                      </p:tavLst>
                                    </p:anim>
                                    <p:anim calcmode="lin" valueType="num">
                                      <p:cBhvr>
                                        <p:cTn id="3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49B7351-130E-712B-4F98-8DA2A1EE9BBD}"/>
              </a:ext>
            </a:extLst>
          </p:cNvPr>
          <p:cNvSpPr>
            <a:spLocks noGrp="1"/>
          </p:cNvSpPr>
          <p:nvPr>
            <p:ph idx="1"/>
          </p:nvPr>
        </p:nvSpPr>
        <p:spPr>
          <a:xfrm>
            <a:off x="7834688" y="1080251"/>
            <a:ext cx="4114296" cy="4351338"/>
          </a:xfrm>
        </p:spPr>
        <p:txBody>
          <a:bodyPr>
            <a:normAutofit lnSpcReduction="10000"/>
          </a:bodyPr>
          <a:lstStyle/>
          <a:p>
            <a:pPr marL="0" indent="0">
              <a:buNone/>
            </a:pPr>
            <a:r>
              <a:rPr lang="en-GB" dirty="0"/>
              <a:t>2023 Local Government results </a:t>
            </a:r>
          </a:p>
          <a:p>
            <a:pPr marL="0" indent="0">
              <a:buNone/>
            </a:pPr>
            <a:endParaRPr lang="en-GB" dirty="0"/>
          </a:p>
          <a:p>
            <a:r>
              <a:rPr lang="en-GB" dirty="0"/>
              <a:t>Conservative 2299</a:t>
            </a:r>
          </a:p>
          <a:p>
            <a:r>
              <a:rPr lang="en-GB" dirty="0"/>
              <a:t>Labour 2674</a:t>
            </a:r>
          </a:p>
          <a:p>
            <a:r>
              <a:rPr lang="en-GB" dirty="0"/>
              <a:t>LD 1626</a:t>
            </a:r>
          </a:p>
          <a:p>
            <a:r>
              <a:rPr lang="en-GB" dirty="0"/>
              <a:t>Ind 874</a:t>
            </a:r>
          </a:p>
          <a:p>
            <a:r>
              <a:rPr lang="en-GB" dirty="0"/>
              <a:t>Green 481</a:t>
            </a:r>
          </a:p>
          <a:p>
            <a:r>
              <a:rPr lang="en-GB" dirty="0"/>
              <a:t>RA 88</a:t>
            </a:r>
          </a:p>
        </p:txBody>
      </p:sp>
      <p:pic>
        <p:nvPicPr>
          <p:cNvPr id="5" name="Picture 4">
            <a:extLst>
              <a:ext uri="{FF2B5EF4-FFF2-40B4-BE49-F238E27FC236}">
                <a16:creationId xmlns:a16="http://schemas.microsoft.com/office/drawing/2014/main" id="{D6D049AF-02B7-807B-B787-3675671DDA5B}"/>
              </a:ext>
            </a:extLst>
          </p:cNvPr>
          <p:cNvPicPr>
            <a:picLocks noChangeAspect="1"/>
          </p:cNvPicPr>
          <p:nvPr/>
        </p:nvPicPr>
        <p:blipFill>
          <a:blip r:embed="rId2"/>
          <a:stretch>
            <a:fillRect/>
          </a:stretch>
        </p:blipFill>
        <p:spPr>
          <a:xfrm>
            <a:off x="835850" y="983484"/>
            <a:ext cx="6642910" cy="489103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92056409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25981-24AE-2FD7-BF58-EAD1D876E20D}"/>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90AB9F21-9BEC-62C6-8ECB-78E0709CDB5E}"/>
              </a:ext>
            </a:extLst>
          </p:cNvPr>
          <p:cNvSpPr>
            <a:spLocks noGrp="1"/>
          </p:cNvSpPr>
          <p:nvPr>
            <p:ph idx="1"/>
          </p:nvPr>
        </p:nvSpPr>
        <p:spPr/>
        <p:txBody>
          <a:bodyPr/>
          <a:lstStyle/>
          <a:p>
            <a:endParaRPr lang="en-US"/>
          </a:p>
        </p:txBody>
      </p:sp>
      <p:pic>
        <p:nvPicPr>
          <p:cNvPr id="4" name="Picture 3">
            <a:extLst>
              <a:ext uri="{FF2B5EF4-FFF2-40B4-BE49-F238E27FC236}">
                <a16:creationId xmlns:a16="http://schemas.microsoft.com/office/drawing/2014/main" id="{8E9032FC-1074-9B8A-240A-D637C9A2414E}"/>
              </a:ext>
            </a:extLst>
          </p:cNvPr>
          <p:cNvPicPr>
            <a:picLocks noChangeAspect="1"/>
          </p:cNvPicPr>
          <p:nvPr/>
        </p:nvPicPr>
        <p:blipFill>
          <a:blip r:embed="rId2"/>
          <a:stretch>
            <a:fillRect/>
          </a:stretch>
        </p:blipFill>
        <p:spPr>
          <a:xfrm>
            <a:off x="427419" y="759126"/>
            <a:ext cx="11337162" cy="5417837"/>
          </a:xfrm>
          <a:prstGeom prst="rect">
            <a:avLst/>
          </a:prstGeom>
        </p:spPr>
      </p:pic>
    </p:spTree>
    <p:extLst>
      <p:ext uri="{BB962C8B-B14F-4D97-AF65-F5344CB8AC3E}">
        <p14:creationId xmlns:p14="http://schemas.microsoft.com/office/powerpoint/2010/main" val="190759336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A9F529C3-C941-49FD-8C67-82F134F64B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0586029-32A0-47E5-9AEC-AE3ABA6B9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8C730EAB-A532-4295-A302-FB4B90DB9F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9958" y="1143000"/>
            <a:ext cx="0" cy="4572000"/>
          </a:xfrm>
          <a:prstGeom prst="line">
            <a:avLst/>
          </a:prstGeom>
          <a:ln>
            <a:solidFill>
              <a:srgbClr val="4E4E4E"/>
            </a:solidFill>
          </a:ln>
        </p:spPr>
        <p:style>
          <a:lnRef idx="1">
            <a:schemeClr val="accent1"/>
          </a:lnRef>
          <a:fillRef idx="0">
            <a:schemeClr val="accent1"/>
          </a:fillRef>
          <a:effectRef idx="0">
            <a:schemeClr val="accent1"/>
          </a:effectRef>
          <a:fontRef idx="minor">
            <a:schemeClr val="tx1"/>
          </a:fontRef>
        </p:style>
      </p:cxnSp>
      <p:pic>
        <p:nvPicPr>
          <p:cNvPr id="5" name="Picture 2" descr="Shadow Brexit Minister Keir Starmer blasts Tory plans over workers' rights  as he visits Wales - Wales Online">
            <a:extLst>
              <a:ext uri="{FF2B5EF4-FFF2-40B4-BE49-F238E27FC236}">
                <a16:creationId xmlns:a16="http://schemas.microsoft.com/office/drawing/2014/main" id="{08BAFE6B-976A-6A12-EE9A-23D4A9236F9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b="15746"/>
          <a:stretch/>
        </p:blipFill>
        <p:spPr bwMode="auto">
          <a:xfrm>
            <a:off x="-169826" y="137377"/>
            <a:ext cx="7979464" cy="4487612"/>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4E19C94B-4AE5-0503-287D-FCA950C4B018}"/>
              </a:ext>
            </a:extLst>
          </p:cNvPr>
          <p:cNvSpPr>
            <a:spLocks noGrp="1"/>
          </p:cNvSpPr>
          <p:nvPr>
            <p:ph type="sldNum" sz="quarter" idx="12"/>
          </p:nvPr>
        </p:nvSpPr>
        <p:spPr>
          <a:xfrm>
            <a:off x="8610600" y="6356350"/>
            <a:ext cx="2743200" cy="365125"/>
          </a:xfrm>
        </p:spPr>
        <p:txBody>
          <a:bodyPr vert="horz" lIns="91440" tIns="45720" rIns="91440" bIns="45720" rtlCol="0">
            <a:normAutofit/>
          </a:bodyPr>
          <a:lstStyle/>
          <a:p>
            <a:pPr>
              <a:spcAft>
                <a:spcPts val="600"/>
              </a:spcAft>
            </a:pPr>
            <a:fld id="{6066BF11-7370-4380-B3E6-8F033BCAF69F}" type="slidenum">
              <a:rPr lang="en-US"/>
              <a:pPr>
                <a:spcAft>
                  <a:spcPts val="600"/>
                </a:spcAft>
              </a:pPr>
              <a:t>37</a:t>
            </a:fld>
            <a:endParaRPr lang="en-US"/>
          </a:p>
        </p:txBody>
      </p:sp>
      <p:pic>
        <p:nvPicPr>
          <p:cNvPr id="6" name="Picture 5">
            <a:extLst>
              <a:ext uri="{FF2B5EF4-FFF2-40B4-BE49-F238E27FC236}">
                <a16:creationId xmlns:a16="http://schemas.microsoft.com/office/drawing/2014/main" id="{EB6F6911-6716-C4ED-FE6D-C0753DC50828}"/>
              </a:ext>
            </a:extLst>
          </p:cNvPr>
          <p:cNvPicPr>
            <a:picLocks noChangeAspect="1"/>
          </p:cNvPicPr>
          <p:nvPr/>
        </p:nvPicPr>
        <p:blipFill>
          <a:blip r:embed="rId3"/>
          <a:stretch>
            <a:fillRect/>
          </a:stretch>
        </p:blipFill>
        <p:spPr>
          <a:xfrm>
            <a:off x="5451654" y="2086727"/>
            <a:ext cx="6501840" cy="4291213"/>
          </a:xfrm>
          <a:prstGeom prst="rect">
            <a:avLst/>
          </a:prstGeom>
        </p:spPr>
      </p:pic>
    </p:spTree>
    <p:extLst>
      <p:ext uri="{BB962C8B-B14F-4D97-AF65-F5344CB8AC3E}">
        <p14:creationId xmlns:p14="http://schemas.microsoft.com/office/powerpoint/2010/main" val="42096505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F748-14A2-0033-6C24-77242FF1F2BE}"/>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B7DCF22A-2337-2B81-84C9-8B446BF316D4}"/>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57A0D407-9135-CC81-2255-21662FEF4FC3}"/>
              </a:ext>
            </a:extLst>
          </p:cNvPr>
          <p:cNvSpPr>
            <a:spLocks noGrp="1"/>
          </p:cNvSpPr>
          <p:nvPr>
            <p:ph type="sldNum" sz="quarter" idx="12"/>
          </p:nvPr>
        </p:nvSpPr>
        <p:spPr/>
        <p:txBody>
          <a:bodyPr/>
          <a:lstStyle/>
          <a:p>
            <a:fld id="{6066BF11-7370-4380-B3E6-8F033BCAF69F}" type="slidenum">
              <a:rPr lang="en-GB" smtClean="0"/>
              <a:t>38</a:t>
            </a:fld>
            <a:endParaRPr lang="en-GB"/>
          </a:p>
        </p:txBody>
      </p:sp>
      <p:pic>
        <p:nvPicPr>
          <p:cNvPr id="2050" name="Picture 2" descr="US-POLITICS-TRUMP-INAUGURATION">
            <a:extLst>
              <a:ext uri="{FF2B5EF4-FFF2-40B4-BE49-F238E27FC236}">
                <a16:creationId xmlns:a16="http://schemas.microsoft.com/office/drawing/2014/main" id="{CC9503EE-06AC-6EF2-9C85-BB6B28F41BF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4763"/>
            <a:ext cx="12192000" cy="684688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42F55D2F-DB33-26BC-C9D1-E3867DA04E02}"/>
              </a:ext>
            </a:extLst>
          </p:cNvPr>
          <p:cNvPicPr>
            <a:picLocks noChangeAspect="1"/>
          </p:cNvPicPr>
          <p:nvPr/>
        </p:nvPicPr>
        <p:blipFill>
          <a:blip r:embed="rId3"/>
          <a:stretch>
            <a:fillRect/>
          </a:stretch>
        </p:blipFill>
        <p:spPr>
          <a:xfrm>
            <a:off x="5831189" y="2663655"/>
            <a:ext cx="6210389" cy="4057820"/>
          </a:xfrm>
          <a:prstGeom prst="rect">
            <a:avLst/>
          </a:prstGeom>
        </p:spPr>
      </p:pic>
    </p:spTree>
    <p:extLst>
      <p:ext uri="{BB962C8B-B14F-4D97-AF65-F5344CB8AC3E}">
        <p14:creationId xmlns:p14="http://schemas.microsoft.com/office/powerpoint/2010/main" val="150272797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CEEE7-0505-B529-B7D2-B9520595ACF3}"/>
              </a:ext>
            </a:extLst>
          </p:cNvPr>
          <p:cNvSpPr>
            <a:spLocks noGrp="1"/>
          </p:cNvSpPr>
          <p:nvPr>
            <p:ph type="title"/>
          </p:nvPr>
        </p:nvSpPr>
        <p:spPr/>
        <p:txBody>
          <a:bodyPr>
            <a:normAutofit/>
          </a:bodyPr>
          <a:lstStyle/>
          <a:p>
            <a:r>
              <a:rPr lang="en-US" sz="5400" dirty="0"/>
              <a:t>Is totalitarianism a threat?</a:t>
            </a:r>
          </a:p>
        </p:txBody>
      </p:sp>
      <p:sp>
        <p:nvSpPr>
          <p:cNvPr id="3" name="Content Placeholder 2">
            <a:extLst>
              <a:ext uri="{FF2B5EF4-FFF2-40B4-BE49-F238E27FC236}">
                <a16:creationId xmlns:a16="http://schemas.microsoft.com/office/drawing/2014/main" id="{4990386B-2523-111A-E2A0-E57E081DBF9A}"/>
              </a:ext>
            </a:extLst>
          </p:cNvPr>
          <p:cNvSpPr>
            <a:spLocks noGrp="1"/>
          </p:cNvSpPr>
          <p:nvPr>
            <p:ph sz="half" idx="1"/>
          </p:nvPr>
        </p:nvSpPr>
        <p:spPr>
          <a:xfrm>
            <a:off x="6096000" y="4770783"/>
            <a:ext cx="5181600" cy="1406179"/>
          </a:xfrm>
        </p:spPr>
        <p:txBody>
          <a:bodyPr/>
          <a:lstStyle/>
          <a:p>
            <a:r>
              <a:rPr lang="en-US" sz="2000" dirty="0">
                <a:hlinkClick r:id="rId2"/>
              </a:rPr>
              <a:t>https://youtu.be/Oo_FM3mjBCY?si=0EFEeLmnUbUGWaAc</a:t>
            </a:r>
          </a:p>
          <a:p>
            <a:r>
              <a:rPr lang="en-US" sz="2000" dirty="0">
                <a:hlinkClick r:id="rId2"/>
              </a:rPr>
              <a:t>https://youtu.be/lH2gMNrUuEY?si=36SCJPHb2rlAgCyb</a:t>
            </a:r>
            <a:endParaRPr lang="en-US" sz="2000" dirty="0"/>
          </a:p>
          <a:p>
            <a:endParaRPr lang="en-US" dirty="0"/>
          </a:p>
        </p:txBody>
      </p:sp>
      <p:sp>
        <p:nvSpPr>
          <p:cNvPr id="4" name="Content Placeholder 3">
            <a:extLst>
              <a:ext uri="{FF2B5EF4-FFF2-40B4-BE49-F238E27FC236}">
                <a16:creationId xmlns:a16="http://schemas.microsoft.com/office/drawing/2014/main" id="{F11F5D31-E16A-24A1-A2C9-712B19727D77}"/>
              </a:ext>
            </a:extLst>
          </p:cNvPr>
          <p:cNvSpPr>
            <a:spLocks noGrp="1"/>
          </p:cNvSpPr>
          <p:nvPr>
            <p:ph sz="half" idx="2"/>
          </p:nvPr>
        </p:nvSpPr>
        <p:spPr>
          <a:xfrm>
            <a:off x="747583" y="1807090"/>
            <a:ext cx="5181600" cy="4351338"/>
          </a:xfrm>
        </p:spPr>
        <p:txBody>
          <a:bodyPr/>
          <a:lstStyle/>
          <a:p>
            <a:r>
              <a:rPr lang="en-US" dirty="0"/>
              <a:t>Two videos one from the Economist 6 years ago and one from the New Your Times two years ago, clarify how surveillance of the Chinese population is being developed</a:t>
            </a:r>
          </a:p>
          <a:p>
            <a:r>
              <a:rPr lang="en-US" dirty="0"/>
              <a:t>This can help catch the bad guys but radical politicians use the technology to control how we think, feel and act. </a:t>
            </a:r>
          </a:p>
        </p:txBody>
      </p:sp>
      <p:pic>
        <p:nvPicPr>
          <p:cNvPr id="1026" name="Picture 2" descr="1984: &quot;Big Brother is watching you!&quot; (Essential Orwell Classics Book 2)  eBook : Orwell, George: Amazon.co.uk: Kindle Store">
            <a:extLst>
              <a:ext uri="{FF2B5EF4-FFF2-40B4-BE49-F238E27FC236}">
                <a16:creationId xmlns:a16="http://schemas.microsoft.com/office/drawing/2014/main" id="{A51C9763-E560-A50D-5EE8-0BFA6BE88D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83246" y="1667849"/>
            <a:ext cx="1678371" cy="267647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The Handmaid's Tale Season 6 - watch episodes streaming online">
            <a:extLst>
              <a:ext uri="{FF2B5EF4-FFF2-40B4-BE49-F238E27FC236}">
                <a16:creationId xmlns:a16="http://schemas.microsoft.com/office/drawing/2014/main" id="{30F2A37D-6887-6EEC-766A-79A4E459520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07620" y="1667849"/>
            <a:ext cx="1876628" cy="2676472"/>
          </a:xfrm>
          <a:prstGeom prst="rect">
            <a:avLst/>
          </a:prstGeom>
          <a:noFill/>
          <a:extLst>
            <a:ext uri="{909E8E84-426E-40DD-AFC4-6F175D3DCCD1}">
              <a14:hiddenFill xmlns:a14="http://schemas.microsoft.com/office/drawing/2010/main">
                <a:solidFill>
                  <a:srgbClr val="FFFFFF"/>
                </a:solidFill>
              </a14:hiddenFill>
            </a:ext>
          </a:extLst>
        </p:spPr>
      </p:pic>
      <p:sp>
        <p:nvSpPr>
          <p:cNvPr id="5" name="Slide Number Placeholder 4">
            <a:extLst>
              <a:ext uri="{FF2B5EF4-FFF2-40B4-BE49-F238E27FC236}">
                <a16:creationId xmlns:a16="http://schemas.microsoft.com/office/drawing/2014/main" id="{8B90E3FB-CE01-588D-3853-0925C73E0B7B}"/>
              </a:ext>
            </a:extLst>
          </p:cNvPr>
          <p:cNvSpPr>
            <a:spLocks noGrp="1"/>
          </p:cNvSpPr>
          <p:nvPr>
            <p:ph type="sldNum" sz="quarter" idx="12"/>
          </p:nvPr>
        </p:nvSpPr>
        <p:spPr/>
        <p:txBody>
          <a:bodyPr/>
          <a:lstStyle/>
          <a:p>
            <a:fld id="{6066BF11-7370-4380-B3E6-8F033BCAF69F}" type="slidenum">
              <a:rPr lang="en-GB" smtClean="0"/>
              <a:t>39</a:t>
            </a:fld>
            <a:endParaRPr lang="en-GB" dirty="0"/>
          </a:p>
        </p:txBody>
      </p:sp>
      <p:pic>
        <p:nvPicPr>
          <p:cNvPr id="6" name="Picture 2" descr="The Age of Surveillance Capitalism: The Fight for a Human Future at the New  Frontier of Power: Barack Obama's Books of 2019">
            <a:extLst>
              <a:ext uri="{FF2B5EF4-FFF2-40B4-BE49-F238E27FC236}">
                <a16:creationId xmlns:a16="http://schemas.microsoft.com/office/drawing/2014/main" id="{634B7489-D6EC-956F-C180-6D4545DEB9A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982200" y="1534014"/>
            <a:ext cx="1876628" cy="28778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9944769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7561C7E3-B258-A2BF-4C34-B935232FE4E9}"/>
              </a:ext>
            </a:extLst>
          </p:cNvPr>
          <p:cNvSpPr>
            <a:spLocks noGrp="1"/>
          </p:cNvSpPr>
          <p:nvPr>
            <p:ph type="title"/>
          </p:nvPr>
        </p:nvSpPr>
        <p:spPr/>
        <p:txBody>
          <a:bodyPr/>
          <a:lstStyle/>
          <a:p>
            <a:r>
              <a:rPr lang="en-US" dirty="0"/>
              <a:t>Are we in a </a:t>
            </a:r>
            <a:r>
              <a:rPr lang="en-US" dirty="0" err="1"/>
              <a:t>polycrisis</a:t>
            </a:r>
            <a:r>
              <a:rPr lang="en-US" dirty="0"/>
              <a:t>? (after Tooze 2023)</a:t>
            </a:r>
          </a:p>
        </p:txBody>
      </p:sp>
      <p:sp>
        <p:nvSpPr>
          <p:cNvPr id="7" name="Content Placeholder 6">
            <a:extLst>
              <a:ext uri="{FF2B5EF4-FFF2-40B4-BE49-F238E27FC236}">
                <a16:creationId xmlns:a16="http://schemas.microsoft.com/office/drawing/2014/main" id="{FCBC0F19-E064-ACBB-652A-D528844786F2}"/>
              </a:ext>
            </a:extLst>
          </p:cNvPr>
          <p:cNvSpPr>
            <a:spLocks noGrp="1"/>
          </p:cNvSpPr>
          <p:nvPr>
            <p:ph idx="1"/>
          </p:nvPr>
        </p:nvSpPr>
        <p:spPr/>
        <p:txBody>
          <a:bodyPr/>
          <a:lstStyle/>
          <a:p>
            <a:r>
              <a:rPr lang="en-US" dirty="0"/>
              <a:t>World Economic Forum (2023) said, the </a:t>
            </a:r>
            <a:r>
              <a:rPr lang="en-GB" b="0" i="0" u="none" strike="noStrike" dirty="0">
                <a:solidFill>
                  <a:srgbClr val="3C3C3B"/>
                </a:solidFill>
                <a:effectLst/>
                <a:latin typeface="Gilroy"/>
              </a:rPr>
              <a:t>world was on the brink of a </a:t>
            </a:r>
            <a:r>
              <a:rPr lang="en-GB" b="0" i="0" u="none" strike="noStrike" dirty="0" err="1">
                <a:solidFill>
                  <a:srgbClr val="3C3C3B"/>
                </a:solidFill>
                <a:effectLst/>
                <a:latin typeface="Gilroy"/>
              </a:rPr>
              <a:t>polycrisis</a:t>
            </a:r>
            <a:r>
              <a:rPr lang="en-GB" b="0" i="0" u="none" strike="noStrike" dirty="0">
                <a:solidFill>
                  <a:srgbClr val="3C3C3B"/>
                </a:solidFill>
                <a:effectLst/>
                <a:latin typeface="Gilroy"/>
              </a:rPr>
              <a:t> in relation to “shortages in natural resources such as food, water, and metals and minerals.” </a:t>
            </a:r>
          </a:p>
          <a:p>
            <a:r>
              <a:rPr lang="en-GB" dirty="0">
                <a:solidFill>
                  <a:srgbClr val="3C3C3B"/>
                </a:solidFill>
                <a:latin typeface="Gilroy"/>
              </a:rPr>
              <a:t>We are being assailed on all side by multi-dimensional crises</a:t>
            </a:r>
          </a:p>
          <a:p>
            <a:r>
              <a:rPr lang="en-GB" dirty="0">
                <a:solidFill>
                  <a:srgbClr val="3C3C3B"/>
                </a:solidFill>
                <a:latin typeface="Gilroy"/>
              </a:rPr>
              <a:t>Complex connections like different challenges</a:t>
            </a:r>
          </a:p>
          <a:p>
            <a:r>
              <a:rPr lang="en-GB" dirty="0">
                <a:solidFill>
                  <a:srgbClr val="3C3C3B"/>
                </a:solidFill>
                <a:latin typeface="Gilroy"/>
              </a:rPr>
              <a:t>We often squeeze the balloon – focus in one area and create pressure elsewhere</a:t>
            </a:r>
          </a:p>
          <a:p>
            <a:r>
              <a:rPr lang="en-GB" dirty="0">
                <a:solidFill>
                  <a:srgbClr val="3C3C3B"/>
                </a:solidFill>
                <a:latin typeface="Gilroy"/>
              </a:rPr>
              <a:t>Climate change is not alone</a:t>
            </a:r>
          </a:p>
          <a:p>
            <a:r>
              <a:rPr lang="en-GB" dirty="0">
                <a:solidFill>
                  <a:srgbClr val="3C3C3B"/>
                </a:solidFill>
                <a:latin typeface="Gilroy"/>
              </a:rPr>
              <a:t>Is this all bleak, miserable and hopeless? No, there are answers</a:t>
            </a:r>
            <a:endParaRPr lang="en-US" dirty="0"/>
          </a:p>
        </p:txBody>
      </p:sp>
      <p:sp>
        <p:nvSpPr>
          <p:cNvPr id="5" name="Slide Number Placeholder 4">
            <a:extLst>
              <a:ext uri="{FF2B5EF4-FFF2-40B4-BE49-F238E27FC236}">
                <a16:creationId xmlns:a16="http://schemas.microsoft.com/office/drawing/2014/main" id="{EBEE1F82-35CA-B5C4-40C7-65172A0BB787}"/>
              </a:ext>
            </a:extLst>
          </p:cNvPr>
          <p:cNvSpPr>
            <a:spLocks noGrp="1"/>
          </p:cNvSpPr>
          <p:nvPr>
            <p:ph type="sldNum" sz="quarter" idx="12"/>
          </p:nvPr>
        </p:nvSpPr>
        <p:spPr/>
        <p:txBody>
          <a:bodyPr/>
          <a:lstStyle/>
          <a:p>
            <a:fld id="{6066BF11-7370-4380-B3E6-8F033BCAF69F}" type="slidenum">
              <a:rPr lang="en-GB" smtClean="0"/>
              <a:t>40</a:t>
            </a:fld>
            <a:endParaRPr lang="en-GB"/>
          </a:p>
        </p:txBody>
      </p:sp>
    </p:spTree>
    <p:extLst>
      <p:ext uri="{BB962C8B-B14F-4D97-AF65-F5344CB8AC3E}">
        <p14:creationId xmlns:p14="http://schemas.microsoft.com/office/powerpoint/2010/main" val="201024061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1361AA-D426-82C1-C333-7E7575F76336}"/>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C9214AC5-4F6A-F67F-BCE7-230A31AEEC9E}"/>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67C2D950-DBA8-1EA2-AE6C-D73D8860F874}"/>
              </a:ext>
            </a:extLst>
          </p:cNvPr>
          <p:cNvSpPr>
            <a:spLocks noGrp="1"/>
          </p:cNvSpPr>
          <p:nvPr>
            <p:ph type="sldNum" sz="quarter" idx="12"/>
          </p:nvPr>
        </p:nvSpPr>
        <p:spPr/>
        <p:txBody>
          <a:bodyPr/>
          <a:lstStyle/>
          <a:p>
            <a:fld id="{6066BF11-7370-4380-B3E6-8F033BCAF69F}" type="slidenum">
              <a:rPr lang="en-GB" smtClean="0"/>
              <a:t>41</a:t>
            </a:fld>
            <a:endParaRPr lang="en-GB"/>
          </a:p>
        </p:txBody>
      </p:sp>
      <p:pic>
        <p:nvPicPr>
          <p:cNvPr id="1026" name="Picture 2" descr="Chart with a range of inter-connected coloured circles">
            <a:extLst>
              <a:ext uri="{FF2B5EF4-FFF2-40B4-BE49-F238E27FC236}">
                <a16:creationId xmlns:a16="http://schemas.microsoft.com/office/drawing/2014/main" id="{2A470E03-B2BF-FB82-D0B4-9CAE1FF415C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8200" y="94936"/>
            <a:ext cx="10515600" cy="6668128"/>
          </a:xfrm>
          <a:prstGeom prst="rect">
            <a:avLst/>
          </a:prstGeom>
          <a:solidFill>
            <a:schemeClr val="tx1"/>
          </a:solidFill>
        </p:spPr>
      </p:pic>
      <p:sp>
        <p:nvSpPr>
          <p:cNvPr id="5" name="Rectangle 4">
            <a:extLst>
              <a:ext uri="{FF2B5EF4-FFF2-40B4-BE49-F238E27FC236}">
                <a16:creationId xmlns:a16="http://schemas.microsoft.com/office/drawing/2014/main" id="{05350837-38DF-9128-0F65-CC5F467631CC}"/>
              </a:ext>
            </a:extLst>
          </p:cNvPr>
          <p:cNvSpPr/>
          <p:nvPr/>
        </p:nvSpPr>
        <p:spPr>
          <a:xfrm>
            <a:off x="688770" y="94935"/>
            <a:ext cx="8015844" cy="6668127"/>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856943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xit" presetSubtype="8" fill="hold" grpId="0" nodeType="clickEffect">
                                  <p:stCondLst>
                                    <p:cond delay="0"/>
                                  </p:stCondLst>
                                  <p:childTnLst>
                                    <p:anim calcmode="lin" valueType="num">
                                      <p:cBhvr additive="base">
                                        <p:cTn id="6" dur="5000"/>
                                        <p:tgtEl>
                                          <p:spTgt spid="5"/>
                                        </p:tgtEl>
                                        <p:attrNameLst>
                                          <p:attrName>ppt_x</p:attrName>
                                        </p:attrNameLst>
                                      </p:cBhvr>
                                      <p:tavLst>
                                        <p:tav tm="0">
                                          <p:val>
                                            <p:strVal val="#ppt_x"/>
                                          </p:val>
                                        </p:tav>
                                        <p:tav tm="100000">
                                          <p:val>
                                            <p:strVal val="#ppt_x-#ppt_w*1.125000"/>
                                          </p:val>
                                        </p:tav>
                                      </p:tavLst>
                                    </p:anim>
                                    <p:animEffect transition="out" filter="wipe(left)">
                                      <p:cBhvr>
                                        <p:cTn id="7" dur="5000"/>
                                        <p:tgtEl>
                                          <p:spTgt spid="5"/>
                                        </p:tgtEl>
                                      </p:cBhvr>
                                    </p:animEffect>
                                    <p:set>
                                      <p:cBhvr>
                                        <p:cTn id="8" dur="1" fill="hold">
                                          <p:stCondLst>
                                            <p:cond delay="49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AC4F2-E7B3-7145-131D-CB34DE21E3C9}"/>
              </a:ext>
            </a:extLst>
          </p:cNvPr>
          <p:cNvSpPr>
            <a:spLocks noGrp="1"/>
          </p:cNvSpPr>
          <p:nvPr>
            <p:ph type="title"/>
          </p:nvPr>
        </p:nvSpPr>
        <p:spPr/>
        <p:txBody>
          <a:bodyPr/>
          <a:lstStyle/>
          <a:p>
            <a:endParaRPr lang="en-US"/>
          </a:p>
        </p:txBody>
      </p:sp>
      <p:sp>
        <p:nvSpPr>
          <p:cNvPr id="4" name="Slide Number Placeholder 3">
            <a:extLst>
              <a:ext uri="{FF2B5EF4-FFF2-40B4-BE49-F238E27FC236}">
                <a16:creationId xmlns:a16="http://schemas.microsoft.com/office/drawing/2014/main" id="{8054F3F7-8E01-30E2-B8B3-DE36729B8290}"/>
              </a:ext>
            </a:extLst>
          </p:cNvPr>
          <p:cNvSpPr>
            <a:spLocks noGrp="1"/>
          </p:cNvSpPr>
          <p:nvPr>
            <p:ph type="sldNum" sz="quarter" idx="12"/>
          </p:nvPr>
        </p:nvSpPr>
        <p:spPr/>
        <p:txBody>
          <a:bodyPr/>
          <a:lstStyle/>
          <a:p>
            <a:fld id="{6066BF11-7370-4380-B3E6-8F033BCAF69F}" type="slidenum">
              <a:rPr lang="en-GB" smtClean="0"/>
              <a:t>42</a:t>
            </a:fld>
            <a:endParaRPr lang="en-GB"/>
          </a:p>
        </p:txBody>
      </p:sp>
      <p:pic>
        <p:nvPicPr>
          <p:cNvPr id="5" name="Picture 4">
            <a:extLst>
              <a:ext uri="{FF2B5EF4-FFF2-40B4-BE49-F238E27FC236}">
                <a16:creationId xmlns:a16="http://schemas.microsoft.com/office/drawing/2014/main" id="{B64639B0-3793-B4F2-79DD-F171B0294500}"/>
              </a:ext>
            </a:extLst>
          </p:cNvPr>
          <p:cNvPicPr>
            <a:picLocks noChangeAspect="1"/>
          </p:cNvPicPr>
          <p:nvPr/>
        </p:nvPicPr>
        <p:blipFill>
          <a:blip r:embed="rId2"/>
          <a:stretch>
            <a:fillRect/>
          </a:stretch>
        </p:blipFill>
        <p:spPr>
          <a:xfrm>
            <a:off x="4424061" y="523081"/>
            <a:ext cx="3791602" cy="5811838"/>
          </a:xfrm>
          <a:prstGeom prst="rect">
            <a:avLst/>
          </a:prstGeom>
        </p:spPr>
      </p:pic>
      <p:pic>
        <p:nvPicPr>
          <p:cNvPr id="6" name="Picture 5">
            <a:extLst>
              <a:ext uri="{FF2B5EF4-FFF2-40B4-BE49-F238E27FC236}">
                <a16:creationId xmlns:a16="http://schemas.microsoft.com/office/drawing/2014/main" id="{B0DA7AE7-8C85-7163-6B40-517AD122B571}"/>
              </a:ext>
            </a:extLst>
          </p:cNvPr>
          <p:cNvPicPr>
            <a:picLocks noChangeAspect="1"/>
          </p:cNvPicPr>
          <p:nvPr/>
        </p:nvPicPr>
        <p:blipFill>
          <a:blip r:embed="rId3"/>
          <a:stretch>
            <a:fillRect/>
          </a:stretch>
        </p:blipFill>
        <p:spPr>
          <a:xfrm>
            <a:off x="8364347" y="523081"/>
            <a:ext cx="3675023" cy="5653882"/>
          </a:xfrm>
          <a:prstGeom prst="rect">
            <a:avLst/>
          </a:prstGeom>
        </p:spPr>
      </p:pic>
      <p:sp>
        <p:nvSpPr>
          <p:cNvPr id="7" name="Content Placeholder 6">
            <a:extLst>
              <a:ext uri="{FF2B5EF4-FFF2-40B4-BE49-F238E27FC236}">
                <a16:creationId xmlns:a16="http://schemas.microsoft.com/office/drawing/2014/main" id="{B500158E-E451-AFD7-6962-4AFD740D1CF0}"/>
              </a:ext>
            </a:extLst>
          </p:cNvPr>
          <p:cNvSpPr>
            <a:spLocks noGrp="1"/>
          </p:cNvSpPr>
          <p:nvPr>
            <p:ph idx="1"/>
          </p:nvPr>
        </p:nvSpPr>
        <p:spPr/>
        <p:txBody>
          <a:bodyPr/>
          <a:lstStyle/>
          <a:p>
            <a:endParaRPr lang="en-US"/>
          </a:p>
        </p:txBody>
      </p:sp>
      <p:pic>
        <p:nvPicPr>
          <p:cNvPr id="8" name="Picture 7">
            <a:extLst>
              <a:ext uri="{FF2B5EF4-FFF2-40B4-BE49-F238E27FC236}">
                <a16:creationId xmlns:a16="http://schemas.microsoft.com/office/drawing/2014/main" id="{023B200E-2876-BE29-E19D-AF3D0B1AF9B5}"/>
              </a:ext>
            </a:extLst>
          </p:cNvPr>
          <p:cNvPicPr>
            <a:picLocks noChangeAspect="1"/>
          </p:cNvPicPr>
          <p:nvPr/>
        </p:nvPicPr>
        <p:blipFill>
          <a:blip r:embed="rId4"/>
          <a:stretch>
            <a:fillRect/>
          </a:stretch>
        </p:blipFill>
        <p:spPr>
          <a:xfrm>
            <a:off x="492165" y="523080"/>
            <a:ext cx="3675023" cy="5684801"/>
          </a:xfrm>
          <a:prstGeom prst="rect">
            <a:avLst/>
          </a:prstGeom>
        </p:spPr>
      </p:pic>
    </p:spTree>
    <p:extLst>
      <p:ext uri="{BB962C8B-B14F-4D97-AF65-F5344CB8AC3E}">
        <p14:creationId xmlns:p14="http://schemas.microsoft.com/office/powerpoint/2010/main" val="119136630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874BE-6A26-8AE6-9211-2CE7B1175366}"/>
              </a:ext>
            </a:extLst>
          </p:cNvPr>
          <p:cNvSpPr>
            <a:spLocks noGrp="1"/>
          </p:cNvSpPr>
          <p:nvPr>
            <p:ph type="title"/>
          </p:nvPr>
        </p:nvSpPr>
        <p:spPr/>
        <p:txBody>
          <a:bodyPr>
            <a:normAutofit/>
          </a:bodyPr>
          <a:lstStyle/>
          <a:p>
            <a:r>
              <a:rPr lang="en-US" sz="5400" dirty="0"/>
              <a:t>Honesty is the best policy</a:t>
            </a:r>
          </a:p>
        </p:txBody>
      </p:sp>
      <p:sp>
        <p:nvSpPr>
          <p:cNvPr id="3" name="Content Placeholder 2">
            <a:extLst>
              <a:ext uri="{FF2B5EF4-FFF2-40B4-BE49-F238E27FC236}">
                <a16:creationId xmlns:a16="http://schemas.microsoft.com/office/drawing/2014/main" id="{A2CD90AB-8E7C-73EA-85C5-B0B5D6E35105}"/>
              </a:ext>
            </a:extLst>
          </p:cNvPr>
          <p:cNvSpPr>
            <a:spLocks noGrp="1"/>
          </p:cNvSpPr>
          <p:nvPr>
            <p:ph idx="1"/>
          </p:nvPr>
        </p:nvSpPr>
        <p:spPr>
          <a:xfrm>
            <a:off x="838200" y="1564368"/>
            <a:ext cx="7189519" cy="2437617"/>
          </a:xfrm>
        </p:spPr>
        <p:txBody>
          <a:bodyPr>
            <a:normAutofit fontScale="92500" lnSpcReduction="10000"/>
          </a:bodyPr>
          <a:lstStyle/>
          <a:p>
            <a:r>
              <a:rPr lang="en-GB" b="0" i="0" u="none" strike="noStrike" dirty="0">
                <a:solidFill>
                  <a:srgbClr val="000000"/>
                </a:solidFill>
                <a:effectLst/>
              </a:rPr>
              <a:t>Lie, cheat, steal, abuse … and your career ends </a:t>
            </a:r>
          </a:p>
          <a:p>
            <a:r>
              <a:rPr lang="en-GB" b="0" i="0" u="none" strike="noStrike" dirty="0">
                <a:solidFill>
                  <a:srgbClr val="000000"/>
                </a:solidFill>
                <a:effectLst/>
              </a:rPr>
              <a:t>Make the price of lying so high that it is not worth considering</a:t>
            </a:r>
          </a:p>
          <a:p>
            <a:r>
              <a:rPr lang="en-GB" dirty="0">
                <a:solidFill>
                  <a:srgbClr val="000000"/>
                </a:solidFill>
              </a:rPr>
              <a:t>Increased importance for facts, truth and rational thought</a:t>
            </a:r>
          </a:p>
          <a:p>
            <a:r>
              <a:rPr lang="en-GB" dirty="0">
                <a:solidFill>
                  <a:srgbClr val="000000"/>
                </a:solidFill>
              </a:rPr>
              <a:t>Three modern ‘evils’ (MD not MB-L)</a:t>
            </a:r>
          </a:p>
          <a:p>
            <a:pPr marL="0" indent="0">
              <a:buNone/>
            </a:pPr>
            <a:endParaRPr lang="en-US" dirty="0"/>
          </a:p>
        </p:txBody>
      </p:sp>
      <p:sp>
        <p:nvSpPr>
          <p:cNvPr id="4" name="Slide Number Placeholder 3">
            <a:extLst>
              <a:ext uri="{FF2B5EF4-FFF2-40B4-BE49-F238E27FC236}">
                <a16:creationId xmlns:a16="http://schemas.microsoft.com/office/drawing/2014/main" id="{79EA5FCC-A6D6-8311-E829-1D3FE4AF2DD2}"/>
              </a:ext>
            </a:extLst>
          </p:cNvPr>
          <p:cNvSpPr>
            <a:spLocks noGrp="1"/>
          </p:cNvSpPr>
          <p:nvPr>
            <p:ph type="sldNum" sz="quarter" idx="12"/>
          </p:nvPr>
        </p:nvSpPr>
        <p:spPr/>
        <p:txBody>
          <a:bodyPr/>
          <a:lstStyle/>
          <a:p>
            <a:fld id="{6066BF11-7370-4380-B3E6-8F033BCAF69F}" type="slidenum">
              <a:rPr lang="en-GB" smtClean="0"/>
              <a:t>43</a:t>
            </a:fld>
            <a:endParaRPr lang="en-GB" dirty="0"/>
          </a:p>
        </p:txBody>
      </p:sp>
      <p:pic>
        <p:nvPicPr>
          <p:cNvPr id="5" name="Picture 4">
            <a:extLst>
              <a:ext uri="{FF2B5EF4-FFF2-40B4-BE49-F238E27FC236}">
                <a16:creationId xmlns:a16="http://schemas.microsoft.com/office/drawing/2014/main" id="{7A914CF8-A48A-00E8-6919-AEDC370DCDC6}"/>
              </a:ext>
            </a:extLst>
          </p:cNvPr>
          <p:cNvPicPr>
            <a:picLocks noChangeAspect="1"/>
          </p:cNvPicPr>
          <p:nvPr/>
        </p:nvPicPr>
        <p:blipFill>
          <a:blip r:embed="rId2"/>
          <a:stretch>
            <a:fillRect/>
          </a:stretch>
        </p:blipFill>
        <p:spPr>
          <a:xfrm>
            <a:off x="8337550" y="681037"/>
            <a:ext cx="3289300" cy="5041900"/>
          </a:xfrm>
          <a:prstGeom prst="rect">
            <a:avLst/>
          </a:prstGeom>
        </p:spPr>
      </p:pic>
      <p:sp>
        <p:nvSpPr>
          <p:cNvPr id="6" name="Rounded Rectangle 5">
            <a:extLst>
              <a:ext uri="{FF2B5EF4-FFF2-40B4-BE49-F238E27FC236}">
                <a16:creationId xmlns:a16="http://schemas.microsoft.com/office/drawing/2014/main" id="{E25EA69C-B9A2-B026-EB04-4BA6F260393A}"/>
              </a:ext>
            </a:extLst>
          </p:cNvPr>
          <p:cNvSpPr/>
          <p:nvPr/>
        </p:nvSpPr>
        <p:spPr>
          <a:xfrm>
            <a:off x="1282535" y="4044539"/>
            <a:ext cx="6650182" cy="77189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5400" dirty="0"/>
              <a:t>Politics</a:t>
            </a:r>
          </a:p>
        </p:txBody>
      </p:sp>
      <p:sp>
        <p:nvSpPr>
          <p:cNvPr id="7" name="Rounded Rectangle 6">
            <a:extLst>
              <a:ext uri="{FF2B5EF4-FFF2-40B4-BE49-F238E27FC236}">
                <a16:creationId xmlns:a16="http://schemas.microsoft.com/office/drawing/2014/main" id="{66B56567-A333-100D-8774-D90F4F270C42}"/>
              </a:ext>
            </a:extLst>
          </p:cNvPr>
          <p:cNvSpPr/>
          <p:nvPr/>
        </p:nvSpPr>
        <p:spPr>
          <a:xfrm>
            <a:off x="1262784" y="4912436"/>
            <a:ext cx="6650182" cy="77189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5400" dirty="0"/>
              <a:t>The Media</a:t>
            </a:r>
          </a:p>
        </p:txBody>
      </p:sp>
      <p:sp>
        <p:nvSpPr>
          <p:cNvPr id="8" name="Rounded Rectangle 7">
            <a:extLst>
              <a:ext uri="{FF2B5EF4-FFF2-40B4-BE49-F238E27FC236}">
                <a16:creationId xmlns:a16="http://schemas.microsoft.com/office/drawing/2014/main" id="{A19EB566-8954-51D7-ECE4-2682CB8EDF1E}"/>
              </a:ext>
            </a:extLst>
          </p:cNvPr>
          <p:cNvSpPr/>
          <p:nvPr/>
        </p:nvSpPr>
        <p:spPr>
          <a:xfrm>
            <a:off x="1282535" y="5780334"/>
            <a:ext cx="6650182" cy="77189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5400" dirty="0"/>
              <a:t>Business</a:t>
            </a:r>
          </a:p>
        </p:txBody>
      </p:sp>
    </p:spTree>
    <p:extLst>
      <p:ext uri="{BB962C8B-B14F-4D97-AF65-F5344CB8AC3E}">
        <p14:creationId xmlns:p14="http://schemas.microsoft.com/office/powerpoint/2010/main" val="65149239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78DA97-7B4E-21C9-69A8-B170D0414496}"/>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FA564FE8-1C17-10D0-BCF1-78447D83CABE}"/>
              </a:ext>
            </a:extLst>
          </p:cNvPr>
          <p:cNvSpPr>
            <a:spLocks noGrp="1"/>
          </p:cNvSpPr>
          <p:nvPr>
            <p:ph idx="1"/>
          </p:nvPr>
        </p:nvSpPr>
        <p:spPr>
          <a:xfrm>
            <a:off x="838199" y="1555668"/>
            <a:ext cx="10989623" cy="4800682"/>
          </a:xfrm>
        </p:spPr>
        <p:txBody>
          <a:bodyPr>
            <a:normAutofit fontScale="55000" lnSpcReduction="20000"/>
          </a:bodyPr>
          <a:lstStyle/>
          <a:p>
            <a:r>
              <a:rPr lang="en-GB" b="0" i="0" u="none" strike="noStrike" dirty="0">
                <a:effectLst/>
                <a:latin typeface="-apple-system"/>
              </a:rPr>
              <a:t>Allouche, J., Metcalfe, S., Scmidt-Sane, M., and Srivastava, s. (2023) Are we in the </a:t>
            </a:r>
            <a:r>
              <a:rPr lang="en-GB" b="0" i="0" u="none" strike="noStrike" dirty="0" err="1">
                <a:effectLst/>
                <a:latin typeface="-apple-system"/>
              </a:rPr>
              <a:t>ageof</a:t>
            </a:r>
            <a:r>
              <a:rPr lang="en-GB" b="0" i="0" u="none" strike="noStrike" dirty="0">
                <a:effectLst/>
                <a:latin typeface="-apple-system"/>
              </a:rPr>
              <a:t> the </a:t>
            </a:r>
            <a:r>
              <a:rPr lang="en-GB" b="0" i="0" u="none" strike="noStrike" dirty="0" err="1">
                <a:effectLst/>
                <a:latin typeface="-apple-system"/>
              </a:rPr>
              <a:t>polycrisis</a:t>
            </a:r>
            <a:r>
              <a:rPr lang="en-GB" b="0" i="0" u="none" strike="noStrike" dirty="0">
                <a:effectLst/>
                <a:latin typeface="-apple-system"/>
              </a:rPr>
              <a:t>? </a:t>
            </a:r>
            <a:r>
              <a:rPr lang="en-GB" dirty="0">
                <a:latin typeface="-apple-system"/>
              </a:rPr>
              <a:t>Institute of Development Studies, available at </a:t>
            </a:r>
            <a:r>
              <a:rPr lang="en-GB" dirty="0">
                <a:latin typeface="-apple-system"/>
                <a:hlinkClick r:id="rId2"/>
              </a:rPr>
              <a:t>https://www.ids.ac.uk/opinions/are-we-in-the-age-of-the-polycrisis/</a:t>
            </a:r>
            <a:r>
              <a:rPr lang="en-GB" dirty="0">
                <a:latin typeface="-apple-system"/>
              </a:rPr>
              <a:t> </a:t>
            </a:r>
            <a:endParaRPr lang="en-GB" b="0" i="0" u="none" strike="noStrike" dirty="0">
              <a:effectLst/>
              <a:latin typeface="-apple-system"/>
            </a:endParaRPr>
          </a:p>
          <a:p>
            <a:r>
              <a:rPr lang="en-GB" b="0" i="0" u="none" strike="noStrike" dirty="0">
                <a:effectLst/>
                <a:latin typeface="-apple-system"/>
              </a:rPr>
              <a:t>Berners-Lee, Mike (2025). </a:t>
            </a:r>
            <a:r>
              <a:rPr lang="en-GB" b="0" i="1" u="none" strike="noStrike" dirty="0">
                <a:effectLst/>
                <a:latin typeface="-apple-system"/>
              </a:rPr>
              <a:t>A climate of truth: why we need it and how to get it</a:t>
            </a:r>
            <a:r>
              <a:rPr lang="en-GB" b="0" i="0" u="none" strike="noStrike" dirty="0">
                <a:effectLst/>
                <a:latin typeface="-apple-system"/>
              </a:rPr>
              <a:t>. Cambridge:  Cambridge University Press. </a:t>
            </a:r>
            <a:endParaRPr lang="en-GB" dirty="0"/>
          </a:p>
          <a:p>
            <a:r>
              <a:rPr lang="en-GB" dirty="0"/>
              <a:t>Garner, R., Ferdinand, P., and Lawson, S. (2016) Introduction to Politics. Oxford: OUP</a:t>
            </a:r>
          </a:p>
          <a:p>
            <a:r>
              <a:rPr lang="en-GB" dirty="0"/>
              <a:t>Heywood, A (2007) Politics. London: Palgrave.</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Hill, J. (2015) Truth and Perspective, available at </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http://outofmyhat.blogspot.com/2015/08/truth-and-perspective.html</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a:t>
            </a:r>
          </a:p>
          <a:p>
            <a:r>
              <a:rPr lang="en-GB" dirty="0"/>
              <a:t>Kingdom, J. (2003) Government and Politics in Britain: an introduction. Oxford: Blackwell</a:t>
            </a:r>
          </a:p>
          <a:p>
            <a:r>
              <a:rPr lang="en-GB" dirty="0"/>
              <a:t>Leach, R., </a:t>
            </a:r>
            <a:r>
              <a:rPr lang="en-GB" dirty="0" err="1"/>
              <a:t>Coxall</a:t>
            </a:r>
            <a:r>
              <a:rPr lang="en-GB" dirty="0"/>
              <a:t>, B., and Robins, L. (2011) British Politics. Basingstoke: Palgrave Macmillan. </a:t>
            </a:r>
          </a:p>
          <a:p>
            <a:r>
              <a:rPr lang="en-GB" dirty="0"/>
              <a:t>Morrison, D (2006) Marx, Durkheim, Weber</a:t>
            </a:r>
          </a:p>
          <a:p>
            <a:r>
              <a:rPr lang="en-GB" dirty="0"/>
              <a:t>Price R (1990) </a:t>
            </a:r>
            <a:r>
              <a:rPr lang="en-GB" i="1" dirty="0"/>
              <a:t>Revolutionary movements in nineteenth-century Europe </a:t>
            </a:r>
            <a:r>
              <a:rPr lang="en-GB" dirty="0"/>
              <a:t>in Waller </a:t>
            </a:r>
            <a:r>
              <a:rPr lang="en-US" dirty="0"/>
              <a:t>(1990) (ed) Themes in Modern European History 1830-1890, London: Routledge p2-26</a:t>
            </a:r>
            <a:endParaRPr lang="en-GB" dirty="0"/>
          </a:p>
          <a:p>
            <a:r>
              <a:rPr lang="en-GB" dirty="0"/>
              <a:t>Ransome, P. (2010) Social Theory for Beginners.</a:t>
            </a:r>
          </a:p>
          <a:p>
            <a:r>
              <a:rPr lang="en-GB" dirty="0"/>
              <a:t>Rodden, J (2024) </a:t>
            </a:r>
            <a:r>
              <a:rPr lang="en-GB" b="0" i="0" u="none" strike="noStrike" dirty="0">
                <a:effectLst/>
                <a:latin typeface="linotype-sabon"/>
              </a:rPr>
              <a:t>Kant at 300: A Racial Reckoning? Available at </a:t>
            </a:r>
            <a:r>
              <a:rPr lang="en-GB" b="0" i="0" u="none" strike="noStrike" dirty="0">
                <a:effectLst/>
                <a:latin typeface="linotype-sabon"/>
                <a:hlinkClick r:id="rId4"/>
              </a:rPr>
              <a:t>https://modernagejournal.com/kant-at-300-a-racial-reckoning/241096/</a:t>
            </a:r>
            <a:r>
              <a:rPr lang="en-GB" b="0" i="0" u="none" strike="noStrike" dirty="0">
                <a:effectLst/>
                <a:latin typeface="linotype-sabon"/>
              </a:rPr>
              <a:t> </a:t>
            </a:r>
            <a:endParaRPr lang="en-GB" dirty="0"/>
          </a:p>
          <a:p>
            <a:r>
              <a:rPr lang="en-GB" dirty="0"/>
              <a:t>Rhodes, R. A. W and </a:t>
            </a:r>
            <a:r>
              <a:rPr lang="en-GB" dirty="0" err="1"/>
              <a:t>t’Hart</a:t>
            </a:r>
            <a:r>
              <a:rPr lang="en-GB" dirty="0"/>
              <a:t>, P. (eds) (2016) The Oxford Handbook of Political Leadership. Oxford: OUP</a:t>
            </a:r>
          </a:p>
          <a:p>
            <a:r>
              <a:rPr lang="en-GB" dirty="0"/>
              <a:t>Waller B (1990) (ed) </a:t>
            </a:r>
            <a:r>
              <a:rPr lang="en-GB" i="1" dirty="0"/>
              <a:t>Themes in Modern European History 1830-1890</a:t>
            </a:r>
            <a:r>
              <a:rPr lang="en-GB" dirty="0"/>
              <a:t>, London: Routledge</a:t>
            </a:r>
          </a:p>
          <a:p>
            <a:endParaRPr lang="en-GB" dirty="0"/>
          </a:p>
          <a:p>
            <a:endParaRPr lang="en-GB" dirty="0"/>
          </a:p>
        </p:txBody>
      </p:sp>
      <p:sp>
        <p:nvSpPr>
          <p:cNvPr id="4" name="Slide Number Placeholder 3">
            <a:extLst>
              <a:ext uri="{FF2B5EF4-FFF2-40B4-BE49-F238E27FC236}">
                <a16:creationId xmlns:a16="http://schemas.microsoft.com/office/drawing/2014/main" id="{D7D6AA84-5D46-BEA6-50DD-B99C5BF89821}"/>
              </a:ext>
            </a:extLst>
          </p:cNvPr>
          <p:cNvSpPr>
            <a:spLocks noGrp="1"/>
          </p:cNvSpPr>
          <p:nvPr>
            <p:ph type="sldNum" sz="quarter" idx="12"/>
          </p:nvPr>
        </p:nvSpPr>
        <p:spPr/>
        <p:txBody>
          <a:bodyPr/>
          <a:lstStyle/>
          <a:p>
            <a:fld id="{6066BF11-7370-4380-B3E6-8F033BCAF69F}" type="slidenum">
              <a:rPr lang="en-GB" smtClean="0"/>
              <a:t>44</a:t>
            </a:fld>
            <a:endParaRPr lang="en-GB"/>
          </a:p>
        </p:txBody>
      </p:sp>
    </p:spTree>
    <p:extLst>
      <p:ext uri="{BB962C8B-B14F-4D97-AF65-F5344CB8AC3E}">
        <p14:creationId xmlns:p14="http://schemas.microsoft.com/office/powerpoint/2010/main" val="196117306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C584F653-962F-CC3B-5588-1CCCC2680F5E}"/>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52FDE9EA-F6CC-E35A-0977-27D5CCE90EEC}"/>
              </a:ext>
            </a:extLst>
          </p:cNvPr>
          <p:cNvPicPr>
            <a:picLocks noChangeAspect="1"/>
          </p:cNvPicPr>
          <p:nvPr/>
        </p:nvPicPr>
        <p:blipFill>
          <a:blip r:embed="rId2"/>
          <a:stretch>
            <a:fillRect/>
          </a:stretch>
        </p:blipFill>
        <p:spPr>
          <a:xfrm>
            <a:off x="7474226" y="2067340"/>
            <a:ext cx="4491068" cy="3530576"/>
          </a:xfrm>
          <a:prstGeom prst="rect">
            <a:avLst/>
          </a:prstGeom>
        </p:spPr>
      </p:pic>
      <p:sp>
        <p:nvSpPr>
          <p:cNvPr id="2" name="Title 1">
            <a:extLst>
              <a:ext uri="{FF2B5EF4-FFF2-40B4-BE49-F238E27FC236}">
                <a16:creationId xmlns:a16="http://schemas.microsoft.com/office/drawing/2014/main" id="{3AF2A678-4A55-8814-48ED-47B48AD1E5D5}"/>
              </a:ext>
            </a:extLst>
          </p:cNvPr>
          <p:cNvSpPr>
            <a:spLocks noGrp="1"/>
          </p:cNvSpPr>
          <p:nvPr>
            <p:ph type="title"/>
          </p:nvPr>
        </p:nvSpPr>
        <p:spPr>
          <a:xfrm>
            <a:off x="371061" y="154712"/>
            <a:ext cx="10571922" cy="1325563"/>
          </a:xfrm>
        </p:spPr>
        <p:txBody>
          <a:bodyPr>
            <a:noAutofit/>
          </a:bodyPr>
          <a:lstStyle/>
          <a:p>
            <a:r>
              <a:rPr lang="en-GB" sz="6000" dirty="0"/>
              <a:t>The Peasant’s Revolt - 1381</a:t>
            </a:r>
          </a:p>
        </p:txBody>
      </p:sp>
      <p:sp>
        <p:nvSpPr>
          <p:cNvPr id="3" name="Content Placeholder 2">
            <a:extLst>
              <a:ext uri="{FF2B5EF4-FFF2-40B4-BE49-F238E27FC236}">
                <a16:creationId xmlns:a16="http://schemas.microsoft.com/office/drawing/2014/main" id="{D9900822-2AF1-812A-BC31-7FCE7EB60C97}"/>
              </a:ext>
            </a:extLst>
          </p:cNvPr>
          <p:cNvSpPr>
            <a:spLocks noGrp="1"/>
          </p:cNvSpPr>
          <p:nvPr>
            <p:ph idx="1"/>
          </p:nvPr>
        </p:nvSpPr>
        <p:spPr>
          <a:xfrm>
            <a:off x="556591" y="1486121"/>
            <a:ext cx="7063409" cy="5232731"/>
          </a:xfrm>
        </p:spPr>
        <p:txBody>
          <a:bodyPr>
            <a:normAutofit fontScale="92500" lnSpcReduction="10000"/>
          </a:bodyPr>
          <a:lstStyle/>
          <a:p>
            <a:r>
              <a:rPr lang="en-GB" sz="3500" dirty="0"/>
              <a:t>In opposition to a poll tax (4p from every adult for the King), Black death, wars and taxes!</a:t>
            </a:r>
          </a:p>
          <a:p>
            <a:r>
              <a:rPr lang="en-GB" sz="3500" dirty="0"/>
              <a:t>Linked to a desire for economic and social freedom</a:t>
            </a:r>
          </a:p>
          <a:p>
            <a:r>
              <a:rPr lang="en-GB" sz="3500" dirty="0"/>
              <a:t>Equality preached by John Ball</a:t>
            </a:r>
          </a:p>
          <a:p>
            <a:r>
              <a:rPr lang="en-GB" sz="3500" dirty="0"/>
              <a:t>It was forbidden for people to listen to him</a:t>
            </a:r>
          </a:p>
          <a:p>
            <a:r>
              <a:rPr lang="en-GB" sz="3500" dirty="0"/>
              <a:t>He was hung drawn and quartered in front of 14-year-old King Richard II in 1381</a:t>
            </a:r>
          </a:p>
          <a:p>
            <a:endParaRPr lang="en-GB" dirty="0"/>
          </a:p>
          <a:p>
            <a:endParaRPr lang="en-GB" dirty="0"/>
          </a:p>
          <a:p>
            <a:endParaRPr lang="en-GB" dirty="0"/>
          </a:p>
        </p:txBody>
      </p:sp>
      <p:sp>
        <p:nvSpPr>
          <p:cNvPr id="5" name="Slide Number Placeholder 4">
            <a:extLst>
              <a:ext uri="{FF2B5EF4-FFF2-40B4-BE49-F238E27FC236}">
                <a16:creationId xmlns:a16="http://schemas.microsoft.com/office/drawing/2014/main" id="{74B1E804-B09A-E56E-24B9-39C58E39BF74}"/>
              </a:ext>
            </a:extLst>
          </p:cNvPr>
          <p:cNvSpPr>
            <a:spLocks noGrp="1"/>
          </p:cNvSpPr>
          <p:nvPr>
            <p:ph type="sldNum" sz="quarter" idx="12"/>
          </p:nvPr>
        </p:nvSpPr>
        <p:spPr/>
        <p:txBody>
          <a:bodyPr/>
          <a:lstStyle/>
          <a:p>
            <a:fld id="{6066BF11-7370-4380-B3E6-8F033BCAF69F}" type="slidenum">
              <a:rPr lang="en-GB" smtClean="0"/>
              <a:t>45</a:t>
            </a:fld>
            <a:endParaRPr lang="en-GB"/>
          </a:p>
        </p:txBody>
      </p:sp>
    </p:spTree>
    <p:extLst>
      <p:ext uri="{BB962C8B-B14F-4D97-AF65-F5344CB8AC3E}">
        <p14:creationId xmlns:p14="http://schemas.microsoft.com/office/powerpoint/2010/main" val="10483776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6.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B122845D-D0C7-3012-89CE-41B182C3406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A620CDD-E685-CC95-69BF-D4C9FCAA1631}"/>
              </a:ext>
            </a:extLst>
          </p:cNvPr>
          <p:cNvSpPr>
            <a:spLocks noGrp="1"/>
          </p:cNvSpPr>
          <p:nvPr>
            <p:ph type="title"/>
          </p:nvPr>
        </p:nvSpPr>
        <p:spPr/>
        <p:txBody>
          <a:bodyPr>
            <a:normAutofit/>
          </a:bodyPr>
          <a:lstStyle/>
          <a:p>
            <a:r>
              <a:rPr lang="en-GB" sz="6000" dirty="0" err="1"/>
              <a:t>Wat</a:t>
            </a:r>
            <a:r>
              <a:rPr lang="en-GB" sz="6000" dirty="0"/>
              <a:t> Tyler</a:t>
            </a:r>
          </a:p>
        </p:txBody>
      </p:sp>
      <p:sp>
        <p:nvSpPr>
          <p:cNvPr id="3" name="Content Placeholder 2">
            <a:extLst>
              <a:ext uri="{FF2B5EF4-FFF2-40B4-BE49-F238E27FC236}">
                <a16:creationId xmlns:a16="http://schemas.microsoft.com/office/drawing/2014/main" id="{3DB0564E-A922-25D8-E694-C9771E309F6A}"/>
              </a:ext>
            </a:extLst>
          </p:cNvPr>
          <p:cNvSpPr>
            <a:spLocks noGrp="1"/>
          </p:cNvSpPr>
          <p:nvPr>
            <p:ph idx="1"/>
          </p:nvPr>
        </p:nvSpPr>
        <p:spPr>
          <a:xfrm>
            <a:off x="838200" y="1825625"/>
            <a:ext cx="5257800" cy="4351338"/>
          </a:xfrm>
        </p:spPr>
        <p:txBody>
          <a:bodyPr/>
          <a:lstStyle/>
          <a:p>
            <a:r>
              <a:rPr lang="en-GB" sz="3200" dirty="0"/>
              <a:t>Uprisings across England</a:t>
            </a:r>
          </a:p>
          <a:p>
            <a:r>
              <a:rPr lang="en-GB" sz="3200" dirty="0"/>
              <a:t>Marched from Canterbury to London, attacked government agencies like prisons, released people, destroyed tax records</a:t>
            </a:r>
          </a:p>
          <a:p>
            <a:r>
              <a:rPr lang="en-GB" sz="3200" dirty="0"/>
              <a:t>Some accepted the King’s promises of pardons and dispersed, Tyler &amp; co did not</a:t>
            </a:r>
          </a:p>
          <a:p>
            <a:endParaRPr lang="en-GB" dirty="0"/>
          </a:p>
          <a:p>
            <a:endParaRPr lang="en-GB" dirty="0"/>
          </a:p>
        </p:txBody>
      </p:sp>
      <p:sp>
        <p:nvSpPr>
          <p:cNvPr id="5" name="TextBox 4">
            <a:extLst>
              <a:ext uri="{FF2B5EF4-FFF2-40B4-BE49-F238E27FC236}">
                <a16:creationId xmlns:a16="http://schemas.microsoft.com/office/drawing/2014/main" id="{7C482D28-AA13-A8F8-A560-9A990E9A4EFE}"/>
              </a:ext>
            </a:extLst>
          </p:cNvPr>
          <p:cNvSpPr txBox="1"/>
          <p:nvPr/>
        </p:nvSpPr>
        <p:spPr>
          <a:xfrm>
            <a:off x="6579703" y="1027906"/>
            <a:ext cx="5064027" cy="5262979"/>
          </a:xfrm>
          <a:prstGeom prst="rect">
            <a:avLst/>
          </a:prstGeom>
          <a:solidFill>
            <a:schemeClr val="accent2">
              <a:lumMod val="40000"/>
              <a:lumOff val="60000"/>
            </a:schemeClr>
          </a:solidFill>
        </p:spPr>
        <p:txBody>
          <a:bodyPr wrap="square" rtlCol="0">
            <a:spAutoFit/>
          </a:bodyPr>
          <a:lstStyle/>
          <a:p>
            <a:r>
              <a:rPr lang="en-GB" sz="2800" dirty="0"/>
              <a:t>After a tense altercation with the King and his men, Tyler is stabbed, rides away and falls from his horse</a:t>
            </a:r>
          </a:p>
          <a:p>
            <a:r>
              <a:rPr lang="en-GB" sz="2800" dirty="0"/>
              <a:t>He was taken to a hospital for the poor but tracked down, brought back and decapitated</a:t>
            </a:r>
          </a:p>
          <a:p>
            <a:r>
              <a:rPr lang="en-GB" sz="2800" dirty="0"/>
              <a:t>Head displayed on a pike at London Bridge</a:t>
            </a:r>
          </a:p>
          <a:p>
            <a:r>
              <a:rPr lang="en-GB" sz="2800" dirty="0"/>
              <a:t>Followers tracked down and killed</a:t>
            </a:r>
          </a:p>
          <a:p>
            <a:r>
              <a:rPr lang="en-GB" sz="2800" dirty="0"/>
              <a:t>The movement was in tatters</a:t>
            </a:r>
          </a:p>
        </p:txBody>
      </p:sp>
      <p:sp>
        <p:nvSpPr>
          <p:cNvPr id="6" name="Slide Number Placeholder 5">
            <a:extLst>
              <a:ext uri="{FF2B5EF4-FFF2-40B4-BE49-F238E27FC236}">
                <a16:creationId xmlns:a16="http://schemas.microsoft.com/office/drawing/2014/main" id="{7268149B-D0BA-BF8E-1988-62178EBA0726}"/>
              </a:ext>
            </a:extLst>
          </p:cNvPr>
          <p:cNvSpPr>
            <a:spLocks noGrp="1"/>
          </p:cNvSpPr>
          <p:nvPr>
            <p:ph type="sldNum" sz="quarter" idx="12"/>
          </p:nvPr>
        </p:nvSpPr>
        <p:spPr/>
        <p:txBody>
          <a:bodyPr/>
          <a:lstStyle/>
          <a:p>
            <a:fld id="{6066BF11-7370-4380-B3E6-8F033BCAF69F}" type="slidenum">
              <a:rPr lang="en-GB" smtClean="0"/>
              <a:t>46</a:t>
            </a:fld>
            <a:endParaRPr lang="en-GB"/>
          </a:p>
        </p:txBody>
      </p:sp>
    </p:spTree>
    <p:extLst>
      <p:ext uri="{BB962C8B-B14F-4D97-AF65-F5344CB8AC3E}">
        <p14:creationId xmlns:p14="http://schemas.microsoft.com/office/powerpoint/2010/main" val="253449651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AA160E6C-B908-AF39-11BC-251502921DD7}"/>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C36D444D-9B25-0C6C-8ACC-101F47164A6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35625" y="1525254"/>
            <a:ext cx="6056376" cy="4712962"/>
          </a:xfrm>
          <a:prstGeom prst="rect">
            <a:avLst/>
          </a:prstGeom>
        </p:spPr>
      </p:pic>
      <p:sp>
        <p:nvSpPr>
          <p:cNvPr id="3" name="TextBox 2">
            <a:extLst>
              <a:ext uri="{FF2B5EF4-FFF2-40B4-BE49-F238E27FC236}">
                <a16:creationId xmlns:a16="http://schemas.microsoft.com/office/drawing/2014/main" id="{3C2FAD8D-892B-5AD1-A512-8F466EB77DC7}"/>
              </a:ext>
            </a:extLst>
          </p:cNvPr>
          <p:cNvSpPr txBox="1"/>
          <p:nvPr/>
        </p:nvSpPr>
        <p:spPr>
          <a:xfrm>
            <a:off x="6135625" y="400594"/>
            <a:ext cx="5511846"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Paul Revere riding to warn residents of Boston that the British were coming on the night of 18</a:t>
            </a:r>
            <a:r>
              <a:rPr kumimoji="0" lang="en-GB" sz="1800" b="0" i="0" u="none" strike="noStrike" kern="1200" cap="none" spc="0" normalizeH="0" baseline="30000" noProof="0" dirty="0">
                <a:ln>
                  <a:noFill/>
                </a:ln>
                <a:solidFill>
                  <a:prstClr val="black"/>
                </a:solidFill>
                <a:effectLst/>
                <a:uLnTx/>
                <a:uFillTx/>
                <a:latin typeface="Calibri" panose="020F0502020204030204"/>
                <a:ea typeface="+mn-ea"/>
                <a:cs typeface="+mn-cs"/>
              </a:rPr>
              <a:t>th</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April 1775</a:t>
            </a:r>
          </a:p>
        </p:txBody>
      </p:sp>
      <p:sp>
        <p:nvSpPr>
          <p:cNvPr id="4" name="TextBox 3">
            <a:extLst>
              <a:ext uri="{FF2B5EF4-FFF2-40B4-BE49-F238E27FC236}">
                <a16:creationId xmlns:a16="http://schemas.microsoft.com/office/drawing/2014/main" id="{168A5A2E-5B91-6AE8-212E-54B8D577CA21}"/>
              </a:ext>
            </a:extLst>
          </p:cNvPr>
          <p:cNvSpPr txBox="1"/>
          <p:nvPr/>
        </p:nvSpPr>
        <p:spPr>
          <a:xfrm>
            <a:off x="581834" y="2112020"/>
            <a:ext cx="5553791" cy="35394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American was British until 13 colonies rose up against unfairness and injustice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Declaration of Independence 1776</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The Americans were supported by the French and Dutch</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The British surrendered at Yorktown, Virginia in 1781</a:t>
            </a:r>
          </a:p>
        </p:txBody>
      </p:sp>
      <p:sp>
        <p:nvSpPr>
          <p:cNvPr id="5" name="Title 4">
            <a:extLst>
              <a:ext uri="{FF2B5EF4-FFF2-40B4-BE49-F238E27FC236}">
                <a16:creationId xmlns:a16="http://schemas.microsoft.com/office/drawing/2014/main" id="{B3959259-EA1F-1FB2-BF73-0ECAFCD1ACFC}"/>
              </a:ext>
            </a:extLst>
          </p:cNvPr>
          <p:cNvSpPr>
            <a:spLocks noGrp="1"/>
          </p:cNvSpPr>
          <p:nvPr>
            <p:ph type="title"/>
          </p:nvPr>
        </p:nvSpPr>
        <p:spPr>
          <a:xfrm>
            <a:off x="581834" y="425039"/>
            <a:ext cx="4973877" cy="1419523"/>
          </a:xfrm>
        </p:spPr>
        <p:txBody>
          <a:bodyPr>
            <a:noAutofit/>
          </a:bodyPr>
          <a:lstStyle/>
          <a:p>
            <a:r>
              <a:rPr lang="en-GB" sz="4800" b="1" dirty="0"/>
              <a:t>American Revolution 1775</a:t>
            </a:r>
          </a:p>
        </p:txBody>
      </p:sp>
      <p:sp>
        <p:nvSpPr>
          <p:cNvPr id="6" name="Slide Number Placeholder 5">
            <a:extLst>
              <a:ext uri="{FF2B5EF4-FFF2-40B4-BE49-F238E27FC236}">
                <a16:creationId xmlns:a16="http://schemas.microsoft.com/office/drawing/2014/main" id="{9D01122D-AC3D-E53B-2669-30DBF71F77A1}"/>
              </a:ext>
            </a:extLst>
          </p:cNvPr>
          <p:cNvSpPr>
            <a:spLocks noGrp="1"/>
          </p:cNvSpPr>
          <p:nvPr>
            <p:ph type="sldNum" sz="quarter" idx="12"/>
          </p:nvPr>
        </p:nvSpPr>
        <p:spPr/>
        <p:txBody>
          <a:bodyPr/>
          <a:lstStyle/>
          <a:p>
            <a:fld id="{6066BF11-7370-4380-B3E6-8F033BCAF69F}" type="slidenum">
              <a:rPr lang="en-GB" smtClean="0"/>
              <a:t>47</a:t>
            </a:fld>
            <a:endParaRPr lang="en-GB"/>
          </a:p>
        </p:txBody>
      </p:sp>
    </p:spTree>
    <p:extLst>
      <p:ext uri="{BB962C8B-B14F-4D97-AF65-F5344CB8AC3E}">
        <p14:creationId xmlns:p14="http://schemas.microsoft.com/office/powerpoint/2010/main" val="3358513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8.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FA415B79-A532-30A5-BF8C-95894A45878D}"/>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24FAF356-12C4-D7B3-340C-FDEB936ED84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32407" y="937459"/>
            <a:ext cx="6759593" cy="5063550"/>
          </a:xfrm>
          <a:prstGeom prst="rect">
            <a:avLst/>
          </a:prstGeom>
        </p:spPr>
      </p:pic>
      <p:sp>
        <p:nvSpPr>
          <p:cNvPr id="6" name="TextBox 5">
            <a:extLst>
              <a:ext uri="{FF2B5EF4-FFF2-40B4-BE49-F238E27FC236}">
                <a16:creationId xmlns:a16="http://schemas.microsoft.com/office/drawing/2014/main" id="{5CDBFA13-1772-FF2F-9E5D-06419B50DA98}"/>
              </a:ext>
            </a:extLst>
          </p:cNvPr>
          <p:cNvSpPr txBox="1"/>
          <p:nvPr/>
        </p:nvSpPr>
        <p:spPr>
          <a:xfrm>
            <a:off x="7379208" y="182009"/>
            <a:ext cx="3638877" cy="4001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Execution of Louis XVI 1793</a:t>
            </a:r>
          </a:p>
        </p:txBody>
      </p:sp>
      <p:sp>
        <p:nvSpPr>
          <p:cNvPr id="2" name="TextBox 1">
            <a:extLst>
              <a:ext uri="{FF2B5EF4-FFF2-40B4-BE49-F238E27FC236}">
                <a16:creationId xmlns:a16="http://schemas.microsoft.com/office/drawing/2014/main" id="{0081EC00-20D5-3CB3-6188-51EF1968FCD5}"/>
              </a:ext>
            </a:extLst>
          </p:cNvPr>
          <p:cNvSpPr txBox="1"/>
          <p:nvPr/>
        </p:nvSpPr>
        <p:spPr>
          <a:xfrm>
            <a:off x="320448" y="382064"/>
            <a:ext cx="5344856" cy="63401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i="0" u="none" strike="noStrike" kern="1200" cap="none" spc="0" normalizeH="0" baseline="0" noProof="0" dirty="0">
                <a:ln>
                  <a:noFill/>
                </a:ln>
                <a:solidFill>
                  <a:prstClr val="black"/>
                </a:solidFill>
                <a:effectLst/>
                <a:uLnTx/>
                <a:uFillTx/>
                <a:latin typeface="Calibri" panose="020F0502020204030204"/>
                <a:ea typeface="+mn-ea"/>
                <a:cs typeface="+mn-cs"/>
              </a:rPr>
              <a:t>The French Revolution 1789</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Rocked France 1787 - 1799</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Exclusion from political power, wide reading of new ideas, pressure of the American Revolution, most populous European country and crop failure in 1788, French monarchy no longer perceived as divinely ordained</a:t>
            </a:r>
          </a:p>
        </p:txBody>
      </p:sp>
      <p:sp>
        <p:nvSpPr>
          <p:cNvPr id="3" name="Slide Number Placeholder 2">
            <a:extLst>
              <a:ext uri="{FF2B5EF4-FFF2-40B4-BE49-F238E27FC236}">
                <a16:creationId xmlns:a16="http://schemas.microsoft.com/office/drawing/2014/main" id="{84F07DAD-81D5-4BA3-E22D-AACEB41BDD8F}"/>
              </a:ext>
            </a:extLst>
          </p:cNvPr>
          <p:cNvSpPr>
            <a:spLocks noGrp="1"/>
          </p:cNvSpPr>
          <p:nvPr>
            <p:ph type="sldNum" sz="quarter" idx="12"/>
          </p:nvPr>
        </p:nvSpPr>
        <p:spPr/>
        <p:txBody>
          <a:bodyPr/>
          <a:lstStyle/>
          <a:p>
            <a:fld id="{6066BF11-7370-4380-B3E6-8F033BCAF69F}" type="slidenum">
              <a:rPr lang="en-GB" smtClean="0"/>
              <a:t>48</a:t>
            </a:fld>
            <a:endParaRPr lang="en-GB"/>
          </a:p>
        </p:txBody>
      </p:sp>
    </p:spTree>
    <p:extLst>
      <p:ext uri="{BB962C8B-B14F-4D97-AF65-F5344CB8AC3E}">
        <p14:creationId xmlns:p14="http://schemas.microsoft.com/office/powerpoint/2010/main" val="7404022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Effect transition="in" filter="fade">
                                      <p:cBhvr>
                                        <p:cTn id="7" dur="1000"/>
                                        <p:tgtEl>
                                          <p:spTgt spid="2">
                                            <p:txEl>
                                              <p:pRg st="2" end="2"/>
                                            </p:txEl>
                                          </p:spTgt>
                                        </p:tgtEl>
                                      </p:cBhvr>
                                    </p:animEffect>
                                    <p:anim calcmode="lin" valueType="num">
                                      <p:cBhvr>
                                        <p:cTn id="8"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2" end="2"/>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2">
                                            <p:txEl>
                                              <p:pRg st="4" end="4"/>
                                            </p:txEl>
                                          </p:spTgt>
                                        </p:tgtEl>
                                        <p:attrNameLst>
                                          <p:attrName>style.visibility</p:attrName>
                                        </p:attrNameLst>
                                      </p:cBhvr>
                                      <p:to>
                                        <p:strVal val="visible"/>
                                      </p:to>
                                    </p:set>
                                    <p:animEffect transition="in" filter="fade">
                                      <p:cBhvr>
                                        <p:cTn id="12" dur="1000"/>
                                        <p:tgtEl>
                                          <p:spTgt spid="2">
                                            <p:txEl>
                                              <p:pRg st="4" end="4"/>
                                            </p:txEl>
                                          </p:spTgt>
                                        </p:tgtEl>
                                      </p:cBhvr>
                                    </p:animEffect>
                                    <p:anim calcmode="lin" valueType="num">
                                      <p:cBhvr>
                                        <p:cTn id="13"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14" dur="1000" fill="hold"/>
                                        <p:tgtEl>
                                          <p:spTgt spid="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fade">
                                      <p:cBhvr>
                                        <p:cTn id="19" dur="1000"/>
                                        <p:tgtEl>
                                          <p:spTgt spid="5"/>
                                        </p:tgtEl>
                                      </p:cBhvr>
                                    </p:animEffect>
                                    <p:anim calcmode="lin" valueType="num">
                                      <p:cBhvr>
                                        <p:cTn id="20" dur="1000" fill="hold"/>
                                        <p:tgtEl>
                                          <p:spTgt spid="5"/>
                                        </p:tgtEl>
                                        <p:attrNameLst>
                                          <p:attrName>ppt_x</p:attrName>
                                        </p:attrNameLst>
                                      </p:cBhvr>
                                      <p:tavLst>
                                        <p:tav tm="0">
                                          <p:val>
                                            <p:strVal val="#ppt_x"/>
                                          </p:val>
                                        </p:tav>
                                        <p:tav tm="100000">
                                          <p:val>
                                            <p:strVal val="#ppt_x"/>
                                          </p:val>
                                        </p:tav>
                                      </p:tavLst>
                                    </p:anim>
                                    <p:anim calcmode="lin" valueType="num">
                                      <p:cBhvr>
                                        <p:cTn id="21"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AAD4DB24-B11F-6AB6-E6FF-D92AFA29FD85}"/>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147F97C6-487A-F40A-B86F-94D893C3C993}"/>
              </a:ext>
            </a:extLst>
          </p:cNvPr>
          <p:cNvSpPr txBox="1"/>
          <p:nvPr/>
        </p:nvSpPr>
        <p:spPr>
          <a:xfrm>
            <a:off x="6989522" y="82043"/>
            <a:ext cx="5202478" cy="640175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dirty="0">
                <a:ln>
                  <a:noFill/>
                </a:ln>
                <a:solidFill>
                  <a:prstClr val="black"/>
                </a:solidFill>
                <a:effectLst/>
                <a:uLnTx/>
                <a:uFillTx/>
                <a:latin typeface="Calibri" panose="020F0502020204030204"/>
                <a:ea typeface="+mn-ea"/>
                <a:cs typeface="+mn-cs"/>
              </a:rPr>
              <a:t>Russian Revolutions 1905 and 1917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Tsar Nicholas II would not move from an autocracy to a constitutional monarchy</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Massacre at peaceful demonstration (Bloody Sunday 9 January 1905)</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Strikes and workers’ councils (‘soviets’). By 1906 return to work and government control of the Trans-Siberian Railway</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Pressures post-WWI and catastrophic losses, scarce food and riots</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300 years of Romanov dynasty ends with Nicholas II fleeing</a:t>
            </a:r>
          </a:p>
        </p:txBody>
      </p:sp>
      <p:grpSp>
        <p:nvGrpSpPr>
          <p:cNvPr id="6" name="Group 5">
            <a:extLst>
              <a:ext uri="{FF2B5EF4-FFF2-40B4-BE49-F238E27FC236}">
                <a16:creationId xmlns:a16="http://schemas.microsoft.com/office/drawing/2014/main" id="{51F7A00A-EDBE-B748-F4D6-D7510145EF12}"/>
              </a:ext>
            </a:extLst>
          </p:cNvPr>
          <p:cNvGrpSpPr/>
          <p:nvPr/>
        </p:nvGrpSpPr>
        <p:grpSpPr>
          <a:xfrm>
            <a:off x="230118" y="1405295"/>
            <a:ext cx="6615356" cy="4702917"/>
            <a:chOff x="230118" y="1405295"/>
            <a:chExt cx="6615356" cy="4702917"/>
          </a:xfrm>
        </p:grpSpPr>
        <p:pic>
          <p:nvPicPr>
            <p:cNvPr id="2" name="Picture 1">
              <a:extLst>
                <a:ext uri="{FF2B5EF4-FFF2-40B4-BE49-F238E27FC236}">
                  <a16:creationId xmlns:a16="http://schemas.microsoft.com/office/drawing/2014/main" id="{C978D5D2-2FB1-8A35-3907-690D429EE34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0118" y="1405295"/>
              <a:ext cx="6615356" cy="4702917"/>
            </a:xfrm>
            <a:prstGeom prst="rect">
              <a:avLst/>
            </a:prstGeom>
          </p:spPr>
        </p:pic>
        <p:sp>
          <p:nvSpPr>
            <p:cNvPr id="5" name="Rectangle 4">
              <a:extLst>
                <a:ext uri="{FF2B5EF4-FFF2-40B4-BE49-F238E27FC236}">
                  <a16:creationId xmlns:a16="http://schemas.microsoft.com/office/drawing/2014/main" id="{DF139320-DD94-3233-0D04-781F634B945E}"/>
                </a:ext>
              </a:extLst>
            </p:cNvPr>
            <p:cNvSpPr/>
            <p:nvPr/>
          </p:nvSpPr>
          <p:spPr>
            <a:xfrm>
              <a:off x="3537796" y="5640795"/>
              <a:ext cx="3001463" cy="369332"/>
            </a:xfrm>
            <a:prstGeom prst="rect">
              <a:avLst/>
            </a:prstGeom>
          </p:spPr>
          <p:txBody>
            <a:bodyPr wrap="none">
              <a:spAutoFit/>
            </a:bodyPr>
            <a:lstStyle/>
            <a:p>
              <a:r>
                <a:rPr lang="en-GB" dirty="0">
                  <a:solidFill>
                    <a:schemeClr val="bg1"/>
                  </a:solidFill>
                </a:rPr>
                <a:t>Vladimir </a:t>
              </a:r>
              <a:r>
                <a:rPr lang="en-GB" dirty="0" err="1">
                  <a:solidFill>
                    <a:schemeClr val="bg1"/>
                  </a:solidFill>
                </a:rPr>
                <a:t>Ilich</a:t>
              </a:r>
              <a:r>
                <a:rPr lang="en-GB" dirty="0">
                  <a:solidFill>
                    <a:schemeClr val="bg1"/>
                  </a:solidFill>
                </a:rPr>
                <a:t> Ulyanov ‘ ‘Lenin’</a:t>
              </a:r>
            </a:p>
          </p:txBody>
        </p:sp>
      </p:grpSp>
      <p:pic>
        <p:nvPicPr>
          <p:cNvPr id="4" name="Picture 3">
            <a:extLst>
              <a:ext uri="{FF2B5EF4-FFF2-40B4-BE49-F238E27FC236}">
                <a16:creationId xmlns:a16="http://schemas.microsoft.com/office/drawing/2014/main" id="{D994E4A8-61EC-71FD-2838-E9DEB0688A6A}"/>
              </a:ext>
            </a:extLst>
          </p:cNvPr>
          <p:cNvPicPr>
            <a:picLocks noChangeAspect="1"/>
          </p:cNvPicPr>
          <p:nvPr/>
        </p:nvPicPr>
        <p:blipFill>
          <a:blip r:embed="rId3"/>
          <a:stretch>
            <a:fillRect/>
          </a:stretch>
        </p:blipFill>
        <p:spPr>
          <a:xfrm>
            <a:off x="474374" y="583084"/>
            <a:ext cx="6515148" cy="4940396"/>
          </a:xfrm>
          <a:prstGeom prst="rect">
            <a:avLst/>
          </a:prstGeom>
        </p:spPr>
      </p:pic>
      <p:sp>
        <p:nvSpPr>
          <p:cNvPr id="7" name="Slide Number Placeholder 6">
            <a:extLst>
              <a:ext uri="{FF2B5EF4-FFF2-40B4-BE49-F238E27FC236}">
                <a16:creationId xmlns:a16="http://schemas.microsoft.com/office/drawing/2014/main" id="{81B0AD8E-3692-6E38-2DF3-284F72EFA2B8}"/>
              </a:ext>
            </a:extLst>
          </p:cNvPr>
          <p:cNvSpPr>
            <a:spLocks noGrp="1"/>
          </p:cNvSpPr>
          <p:nvPr>
            <p:ph type="sldNum" sz="quarter" idx="12"/>
          </p:nvPr>
        </p:nvSpPr>
        <p:spPr/>
        <p:txBody>
          <a:bodyPr/>
          <a:lstStyle/>
          <a:p>
            <a:fld id="{6066BF11-7370-4380-B3E6-8F033BCAF69F}" type="slidenum">
              <a:rPr lang="en-GB" smtClean="0"/>
              <a:t>49</a:t>
            </a:fld>
            <a:endParaRPr lang="en-GB"/>
          </a:p>
        </p:txBody>
      </p:sp>
    </p:spTree>
    <p:extLst>
      <p:ext uri="{BB962C8B-B14F-4D97-AF65-F5344CB8AC3E}">
        <p14:creationId xmlns:p14="http://schemas.microsoft.com/office/powerpoint/2010/main" val="2093215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additive="base">
                                        <p:cTn id="2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 calcmode="lin" valueType="num">
                                      <p:cBhvr additive="base">
                                        <p:cTn id="2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 calcmode="lin" valueType="num">
                                      <p:cBhvr additive="base">
                                        <p:cTn id="3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3">
                                            <p:txEl>
                                              <p:pRg st="5" end="5"/>
                                            </p:txEl>
                                          </p:spTgt>
                                        </p:tgtEl>
                                        <p:attrNameLst>
                                          <p:attrName>style.visibility</p:attrName>
                                        </p:attrNameLst>
                                      </p:cBhvr>
                                      <p:to>
                                        <p:strVal val="visible"/>
                                      </p:to>
                                    </p:set>
                                    <p:anim calcmode="lin" valueType="num">
                                      <p:cBhvr additive="base">
                                        <p:cTn id="3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nodeType="clickEffect">
                                  <p:stCondLst>
                                    <p:cond delay="0"/>
                                  </p:stCondLst>
                                  <p:childTnLst>
                                    <p:set>
                                      <p:cBhvr>
                                        <p:cTn id="44" dur="1" fill="hold">
                                          <p:stCondLst>
                                            <p:cond delay="0"/>
                                          </p:stCondLst>
                                        </p:cTn>
                                        <p:tgtEl>
                                          <p:spTgt spid="3">
                                            <p:txEl>
                                              <p:pRg st="6" end="6"/>
                                            </p:txEl>
                                          </p:spTgt>
                                        </p:tgtEl>
                                        <p:attrNameLst>
                                          <p:attrName>style.visibility</p:attrName>
                                        </p:attrNameLst>
                                      </p:cBhvr>
                                      <p:to>
                                        <p:strVal val="visible"/>
                                      </p:to>
                                    </p:set>
                                    <p:anim calcmode="lin" valueType="num">
                                      <p:cBhvr additive="base">
                                        <p:cTn id="4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0.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3B8B9BF1-781D-3C82-1BEE-E11CE6182503}"/>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BF200E49-01A4-94C2-B0A6-276662CB115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8915" y="426827"/>
            <a:ext cx="4198837" cy="5886220"/>
          </a:xfrm>
          <a:prstGeom prst="rect">
            <a:avLst/>
          </a:prstGeom>
        </p:spPr>
      </p:pic>
      <p:sp>
        <p:nvSpPr>
          <p:cNvPr id="3" name="TextBox 2">
            <a:extLst>
              <a:ext uri="{FF2B5EF4-FFF2-40B4-BE49-F238E27FC236}">
                <a16:creationId xmlns:a16="http://schemas.microsoft.com/office/drawing/2014/main" id="{84A43471-42E8-067E-EC19-5645BDF497E8}"/>
              </a:ext>
            </a:extLst>
          </p:cNvPr>
          <p:cNvSpPr txBox="1"/>
          <p:nvPr/>
        </p:nvSpPr>
        <p:spPr>
          <a:xfrm>
            <a:off x="407765" y="4928052"/>
            <a:ext cx="4301135" cy="138499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white"/>
                </a:solidFill>
                <a:effectLst/>
                <a:uLnTx/>
                <a:uFillTx/>
                <a:latin typeface="Calibri" panose="020F0502020204030204"/>
                <a:ea typeface="+mn-ea"/>
                <a:cs typeface="+mn-cs"/>
              </a:rPr>
              <a:t>Empress dowager Cixi of the Qing or Manchu dynasty, 1908</a:t>
            </a:r>
          </a:p>
        </p:txBody>
      </p:sp>
      <p:sp>
        <p:nvSpPr>
          <p:cNvPr id="5" name="TextBox 4">
            <a:extLst>
              <a:ext uri="{FF2B5EF4-FFF2-40B4-BE49-F238E27FC236}">
                <a16:creationId xmlns:a16="http://schemas.microsoft.com/office/drawing/2014/main" id="{99E548DB-49F3-8B2E-614C-67C2616F0765}"/>
              </a:ext>
            </a:extLst>
          </p:cNvPr>
          <p:cNvSpPr txBox="1"/>
          <p:nvPr/>
        </p:nvSpPr>
        <p:spPr>
          <a:xfrm>
            <a:off x="5172075" y="290262"/>
            <a:ext cx="6574536" cy="215443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uLnTx/>
                <a:uFillTx/>
                <a:latin typeface="Calibri" panose="020F0502020204030204"/>
                <a:ea typeface="+mn-ea"/>
                <a:cs typeface="+mn-cs"/>
              </a:rPr>
              <a:t>Chinese Revolutions 1911-12; 1949</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Overthrow of the Qing or Manchu dynasty and creation of a republic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8" name="Picture 7">
            <a:extLst>
              <a:ext uri="{FF2B5EF4-FFF2-40B4-BE49-F238E27FC236}">
                <a16:creationId xmlns:a16="http://schemas.microsoft.com/office/drawing/2014/main" id="{46E9E995-E2C4-236C-F0C2-64CAA1D710DB}"/>
              </a:ext>
            </a:extLst>
          </p:cNvPr>
          <p:cNvPicPr>
            <a:picLocks noChangeAspect="1"/>
          </p:cNvPicPr>
          <p:nvPr/>
        </p:nvPicPr>
        <p:blipFill>
          <a:blip r:embed="rId3"/>
          <a:stretch>
            <a:fillRect/>
          </a:stretch>
        </p:blipFill>
        <p:spPr>
          <a:xfrm>
            <a:off x="4893980" y="2329325"/>
            <a:ext cx="6639537" cy="3983722"/>
          </a:xfrm>
          <a:prstGeom prst="rect">
            <a:avLst/>
          </a:prstGeom>
        </p:spPr>
      </p:pic>
      <p:sp>
        <p:nvSpPr>
          <p:cNvPr id="4" name="Slide Number Placeholder 3">
            <a:extLst>
              <a:ext uri="{FF2B5EF4-FFF2-40B4-BE49-F238E27FC236}">
                <a16:creationId xmlns:a16="http://schemas.microsoft.com/office/drawing/2014/main" id="{9A985F24-9248-4A26-507A-A15D18905F1B}"/>
              </a:ext>
            </a:extLst>
          </p:cNvPr>
          <p:cNvSpPr>
            <a:spLocks noGrp="1"/>
          </p:cNvSpPr>
          <p:nvPr>
            <p:ph type="sldNum" sz="quarter" idx="12"/>
          </p:nvPr>
        </p:nvSpPr>
        <p:spPr/>
        <p:txBody>
          <a:bodyPr/>
          <a:lstStyle/>
          <a:p>
            <a:fld id="{6066BF11-7370-4380-B3E6-8F033BCAF69F}" type="slidenum">
              <a:rPr lang="en-GB" smtClean="0"/>
              <a:t>50</a:t>
            </a:fld>
            <a:endParaRPr lang="en-GB"/>
          </a:p>
        </p:txBody>
      </p:sp>
    </p:spTree>
    <p:extLst>
      <p:ext uri="{BB962C8B-B14F-4D97-AF65-F5344CB8AC3E}">
        <p14:creationId xmlns:p14="http://schemas.microsoft.com/office/powerpoint/2010/main" val="2361456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circle(in)">
                                      <p:cBhvr>
                                        <p:cTn id="7"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2663</TotalTime>
  <Words>2782</Words>
  <Application>Microsoft Macintosh PowerPoint</Application>
  <PresentationFormat>Widescreen</PresentationFormat>
  <Paragraphs>334</Paragraphs>
  <Slides>50</Slides>
  <Notes>1</Notes>
  <HiddenSlides>6</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50</vt:i4>
      </vt:variant>
    </vt:vector>
  </HeadingPairs>
  <TitlesOfParts>
    <vt:vector size="58" baseType="lpstr">
      <vt:lpstr>-apple-system</vt:lpstr>
      <vt:lpstr>Arial</vt:lpstr>
      <vt:lpstr>Calibri</vt:lpstr>
      <vt:lpstr>Calibri Light</vt:lpstr>
      <vt:lpstr>Gilroy</vt:lpstr>
      <vt:lpstr>linotype-sabon</vt:lpstr>
      <vt:lpstr>Office Theme</vt:lpstr>
      <vt:lpstr>2_Office Theme</vt:lpstr>
      <vt:lpstr>1. Evolution, Revolution and Ideology</vt:lpstr>
      <vt:lpstr>PowerPoint Presentation</vt:lpstr>
      <vt:lpstr>Content</vt:lpstr>
      <vt:lpstr>Objective or subjective?</vt:lpstr>
      <vt:lpstr>Observation and interpretation</vt:lpstr>
      <vt:lpstr>Another Platonic Dialogue</vt:lpstr>
      <vt:lpstr>Is might, right?</vt:lpstr>
      <vt:lpstr>The Magic Ring of Gyges</vt:lpstr>
      <vt:lpstr>The Purpose of Education</vt:lpstr>
      <vt:lpstr>Common People</vt:lpstr>
      <vt:lpstr>Forms of government</vt:lpstr>
      <vt:lpstr>PowerPoint Presentation</vt:lpstr>
      <vt:lpstr>The Myth of Er</vt:lpstr>
      <vt:lpstr>Are Political Tensions Cyclical?</vt:lpstr>
      <vt:lpstr>1750-1920</vt:lpstr>
      <vt:lpstr>PowerPoint Presentation</vt:lpstr>
      <vt:lpstr>Thomas Hobbes  (1588-1679)</vt:lpstr>
      <vt:lpstr>So, how could we whip people into shape and make them behave?  How could we work towards a co-operative, mutually beneficial society?</vt:lpstr>
      <vt:lpstr>Social Contract Theory</vt:lpstr>
      <vt:lpstr>Why do the right thing?</vt:lpstr>
      <vt:lpstr>Immanuel Kant (1724-1824)</vt:lpstr>
      <vt:lpstr>John Locke (1688-1774)</vt:lpstr>
      <vt:lpstr>18th century and the Age of Reason</vt:lpstr>
      <vt:lpstr>The Scottish Enlightenment</vt:lpstr>
      <vt:lpstr>Developments in early social theory</vt:lpstr>
      <vt:lpstr>Revolution</vt:lpstr>
      <vt:lpstr>PowerPoint Presentation</vt:lpstr>
      <vt:lpstr>Revolution</vt:lpstr>
      <vt:lpstr>America</vt:lpstr>
      <vt:lpstr>Violent overthrow</vt:lpstr>
      <vt:lpstr>Political ideology</vt:lpstr>
      <vt:lpstr>PowerPoint Presentation</vt:lpstr>
      <vt:lpstr>Democratic Socialism</vt:lpstr>
      <vt:lpstr>John Stuart Mill (1807-73)</vt:lpstr>
      <vt:lpstr>PowerPoint Presentation</vt:lpstr>
      <vt:lpstr>PowerPoint Presentation</vt:lpstr>
      <vt:lpstr>PowerPoint Presentation</vt:lpstr>
      <vt:lpstr>PowerPoint Presentation</vt:lpstr>
      <vt:lpstr>Is totalitarianism a threat?</vt:lpstr>
      <vt:lpstr>Are we in a polycrisis? (after Tooze 2023)</vt:lpstr>
      <vt:lpstr>PowerPoint Presentation</vt:lpstr>
      <vt:lpstr>PowerPoint Presentation</vt:lpstr>
      <vt:lpstr>Honesty is the best policy</vt:lpstr>
      <vt:lpstr>Bibliography</vt:lpstr>
      <vt:lpstr>The Peasant’s Revolt - 1381</vt:lpstr>
      <vt:lpstr>Wat Tyler</vt:lpstr>
      <vt:lpstr>American Revolution 1775</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Political  Ideology</dc:title>
  <dc:creator>Mike Durke</dc:creator>
  <cp:lastModifiedBy>Mike Durke (Councillor)</cp:lastModifiedBy>
  <cp:revision>42</cp:revision>
  <dcterms:created xsi:type="dcterms:W3CDTF">2019-08-30T13:20:56Z</dcterms:created>
  <dcterms:modified xsi:type="dcterms:W3CDTF">2025-04-24T13:50:12Z</dcterms:modified>
</cp:coreProperties>
</file>