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2" autoAdjust="0"/>
    <p:restoredTop sz="94660"/>
  </p:normalViewPr>
  <p:slideViewPr>
    <p:cSldViewPr snapToGrid="0">
      <p:cViewPr varScale="1">
        <p:scale>
          <a:sx n="58" d="100"/>
          <a:sy n="58" d="100"/>
        </p:scale>
        <p:origin x="96" y="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 flip="none" rotWithShape="1">
          <a:gsLst>
            <a:gs pos="0">
              <a:srgbClr val="B1DDFF"/>
            </a:gs>
            <a:gs pos="100000">
              <a:srgbClr val="B1DDFF">
                <a:lumMod val="64000"/>
                <a:lumOff val="36000"/>
              </a:srgb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12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368300" ty="203200" sx="64000" sy="64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2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bg2"/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A76EB9D5-7E1A-4433-8B21-2237CC26FA2C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1765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F837-FEDB-44F2-8FB5-4F56FC548A33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505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gradFill flip="none" rotWithShape="1">
          <a:gsLst>
            <a:gs pos="0">
              <a:schemeClr val="bg2">
                <a:tint val="80000"/>
                <a:shade val="100000"/>
                <a:satMod val="300000"/>
              </a:schemeClr>
            </a:gs>
            <a:gs pos="100000">
              <a:srgbClr val="B1DDFF">
                <a:lumMod val="64000"/>
                <a:lumOff val="36000"/>
              </a:srgb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12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68300" ty="203200" sx="64000" sy="64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2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bg2"/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bg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EC2AB55-62C0-407E-B706-C907B44B0BFC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1379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BB33F-FEF5-4E73-A5F9-307689FE77C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7022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5FA4-F0B8-4D71-BC92-932E3A1502F8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411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89F80-C2CE-4D6A-80E4-D3515AD92BC6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151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4220E-EF40-477E-B84C-637FC7CE78DB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540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B8D63-E026-4E54-B301-C824E1BD14F3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108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rgbClr val="969696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effectLst>
                  <a:outerShdw blurRad="12700" dist="381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C423185-9573-406A-8068-0AB4F2335019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 lang="en-US" sz="1000" kern="12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12700" dist="381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366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98A19-B9D6-4696-A74D-9FEF900C8B6A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787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05100-39B0-4914-BBD6-34F267582565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668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C5516DA-9D86-4E1E-A623-C11F9F74EB59}" type="datetimeFigureOut">
              <a:rPr lang="en-US" smtClean="0"/>
              <a:t>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14667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0751918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Fourth crusade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</a:t>
            </a:r>
            <a:r>
              <a:rPr lang="en-GB" dirty="0" smtClean="0"/>
              <a:t>uccess or failure?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605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Beginnings </a:t>
            </a:r>
            <a:endParaRPr lang="en-GB" sz="3200" b="1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8270" b="1827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sz="2000" dirty="0" smtClean="0"/>
          </a:p>
          <a:p>
            <a:r>
              <a:rPr lang="en-GB" sz="2000" dirty="0" smtClean="0"/>
              <a:t>Pope Innocent III</a:t>
            </a:r>
          </a:p>
          <a:p>
            <a:r>
              <a:rPr lang="en-GB" sz="2000" dirty="0" smtClean="0"/>
              <a:t>Focus on France</a:t>
            </a:r>
          </a:p>
          <a:p>
            <a:r>
              <a:rPr lang="en-GB" sz="2000" dirty="0" smtClean="0"/>
              <a:t>No kings</a:t>
            </a:r>
          </a:p>
          <a:p>
            <a:r>
              <a:rPr lang="en-GB" sz="2000" dirty="0" smtClean="0"/>
              <a:t>Pope in charge</a:t>
            </a:r>
          </a:p>
          <a:p>
            <a:r>
              <a:rPr lang="en-GB" sz="2000" dirty="0" err="1" smtClean="0"/>
              <a:t>Fulk</a:t>
            </a:r>
            <a:r>
              <a:rPr lang="en-GB" sz="2000" dirty="0" smtClean="0"/>
              <a:t> of Neuilly</a:t>
            </a:r>
          </a:p>
          <a:p>
            <a:r>
              <a:rPr lang="en-GB" sz="2000" dirty="0" smtClean="0"/>
              <a:t>Poor and humble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713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False start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Changes to Indulgence</a:t>
            </a:r>
          </a:p>
          <a:p>
            <a:r>
              <a:rPr lang="en-GB" sz="3200" dirty="0" smtClean="0"/>
              <a:t>1199 start missed</a:t>
            </a:r>
          </a:p>
          <a:p>
            <a:r>
              <a:rPr lang="en-GB" sz="3200" dirty="0" smtClean="0"/>
              <a:t>Taxation to raise funds</a:t>
            </a:r>
          </a:p>
          <a:p>
            <a:r>
              <a:rPr lang="en-GB" sz="3200" dirty="0" smtClean="0"/>
              <a:t>The Tournament</a:t>
            </a:r>
          </a:p>
          <a:p>
            <a:r>
              <a:rPr lang="en-GB" sz="3200" dirty="0" smtClean="0"/>
              <a:t>Recruitment begins</a:t>
            </a:r>
          </a:p>
          <a:p>
            <a:endParaRPr lang="en-GB" sz="3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66066" y="734708"/>
            <a:ext cx="4505498" cy="5364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874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Dealing</a:t>
            </a:r>
            <a:br>
              <a:rPr lang="en-GB" dirty="0" smtClean="0"/>
            </a:br>
            <a:r>
              <a:rPr lang="en-GB" dirty="0" smtClean="0"/>
              <a:t> with the Venetians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81149" y="526215"/>
            <a:ext cx="4405746" cy="583271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19"/>
            <a:ext cx="4754880" cy="4081549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sz="2600" dirty="0" smtClean="0"/>
              <a:t>4500 knights</a:t>
            </a:r>
            <a:endParaRPr lang="en-GB" sz="2600" dirty="0"/>
          </a:p>
          <a:p>
            <a:r>
              <a:rPr lang="en-GB" sz="2600" dirty="0"/>
              <a:t>9000 squires</a:t>
            </a:r>
          </a:p>
          <a:p>
            <a:r>
              <a:rPr lang="en-GB" sz="2600" dirty="0" smtClean="0"/>
              <a:t>20 000 </a:t>
            </a:r>
            <a:r>
              <a:rPr lang="en-GB" sz="2600" dirty="0"/>
              <a:t>foot soldiers</a:t>
            </a:r>
          </a:p>
          <a:p>
            <a:r>
              <a:rPr lang="en-GB" sz="2600" dirty="0"/>
              <a:t>Supplying 50 war ships (500 vessels in total)</a:t>
            </a:r>
          </a:p>
          <a:p>
            <a:r>
              <a:rPr lang="en-GB" sz="2600" dirty="0" smtClean="0"/>
              <a:t>At a cost of 85 </a:t>
            </a:r>
            <a:r>
              <a:rPr lang="en-GB" sz="2600" dirty="0"/>
              <a:t>000 marks of silver </a:t>
            </a:r>
            <a:endParaRPr lang="en-GB" sz="2600" dirty="0" smtClean="0"/>
          </a:p>
          <a:p>
            <a:r>
              <a:rPr lang="en-GB" sz="2600" dirty="0" smtClean="0"/>
              <a:t>Repayment due </a:t>
            </a:r>
            <a:r>
              <a:rPr lang="en-GB" sz="2600" dirty="0"/>
              <a:t>in 4 instalments by April 1202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633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‘Delays and disappointments’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19"/>
            <a:ext cx="4754880" cy="3948545"/>
          </a:xfrm>
        </p:spPr>
        <p:txBody>
          <a:bodyPr>
            <a:noAutofit/>
          </a:bodyPr>
          <a:lstStyle/>
          <a:p>
            <a:r>
              <a:rPr lang="en-GB" sz="2800" dirty="0" smtClean="0"/>
              <a:t>Theobald died</a:t>
            </a:r>
          </a:p>
          <a:p>
            <a:r>
              <a:rPr lang="en-GB" sz="2800" dirty="0" smtClean="0"/>
              <a:t>Boniface of Montferrat elected new leader</a:t>
            </a:r>
          </a:p>
          <a:p>
            <a:r>
              <a:rPr lang="en-GB" sz="2800" dirty="0" smtClean="0"/>
              <a:t>Rendezvous in Venice missed</a:t>
            </a:r>
          </a:p>
          <a:p>
            <a:r>
              <a:rPr lang="en-GB" sz="2800" dirty="0" smtClean="0"/>
              <a:t>Imaginary crusaders</a:t>
            </a:r>
          </a:p>
          <a:p>
            <a:r>
              <a:rPr lang="en-GB" sz="2800" dirty="0" smtClean="0"/>
              <a:t>Troubles with the Venetians</a:t>
            </a:r>
            <a:endParaRPr lang="en-GB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7638" t="469" r="-513" b="-469"/>
          <a:stretch/>
        </p:blipFill>
        <p:spPr>
          <a:xfrm>
            <a:off x="5270269" y="2103119"/>
            <a:ext cx="6483928" cy="4283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42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The conquest of Zara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014194"/>
            <a:ext cx="3588327" cy="427022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Moratorium on debt – if they take the city of Zara</a:t>
            </a:r>
          </a:p>
          <a:p>
            <a:r>
              <a:rPr lang="en-GB" sz="2800" dirty="0" smtClean="0"/>
              <a:t>Christian city</a:t>
            </a:r>
          </a:p>
          <a:p>
            <a:r>
              <a:rPr lang="en-GB" sz="2800" dirty="0" smtClean="0"/>
              <a:t>King of Hungary a crusader</a:t>
            </a:r>
          </a:p>
          <a:p>
            <a:r>
              <a:rPr lang="en-GB" sz="2800" dirty="0" smtClean="0"/>
              <a:t>Defection begins </a:t>
            </a:r>
          </a:p>
          <a:p>
            <a:r>
              <a:rPr lang="en-GB" sz="2800" dirty="0" smtClean="0"/>
              <a:t>Papal warnings</a:t>
            </a:r>
            <a:endParaRPr lang="en-GB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87636" y="2014194"/>
            <a:ext cx="6500553" cy="406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8704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Conspiracy theory?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47803" y="1843591"/>
            <a:ext cx="3522466" cy="4268098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2074557"/>
            <a:ext cx="4754880" cy="3749040"/>
          </a:xfrm>
        </p:spPr>
        <p:txBody>
          <a:bodyPr>
            <a:normAutofit/>
          </a:bodyPr>
          <a:lstStyle/>
          <a:p>
            <a:r>
              <a:rPr lang="en-GB" dirty="0" smtClean="0"/>
              <a:t>Philip of Swabia’s Christmas party</a:t>
            </a:r>
          </a:p>
          <a:p>
            <a:r>
              <a:rPr lang="en-GB" dirty="0" smtClean="0"/>
              <a:t>Alexius Angelus has an offer 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patriarch of Constantinople would submit to the pope, </a:t>
            </a:r>
          </a:p>
          <a:p>
            <a:pPr lvl="1"/>
            <a:r>
              <a:rPr lang="en-GB" dirty="0" smtClean="0"/>
              <a:t>they’d </a:t>
            </a:r>
            <a:r>
              <a:rPr lang="en-GB" dirty="0"/>
              <a:t>give them 200000 silver marks, 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feed/supply them for a year while they continued to the Holy Land</a:t>
            </a:r>
          </a:p>
          <a:p>
            <a:pPr lvl="1"/>
            <a:r>
              <a:rPr lang="en-GB" dirty="0" smtClean="0"/>
              <a:t>Alexius </a:t>
            </a:r>
            <a:r>
              <a:rPr lang="en-GB" dirty="0"/>
              <a:t>would join the crusade and 10 000 strong army with him</a:t>
            </a:r>
          </a:p>
          <a:p>
            <a:pPr lvl="1"/>
            <a:r>
              <a:rPr lang="en-GB" dirty="0" smtClean="0"/>
              <a:t>he’d </a:t>
            </a:r>
            <a:r>
              <a:rPr lang="en-GB" dirty="0"/>
              <a:t>pay to keep 500 knights in Palestine for the rest of his life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771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capture of Constantinople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Storm the tower</a:t>
            </a:r>
          </a:p>
          <a:p>
            <a:r>
              <a:rPr lang="en-GB" sz="2800" dirty="0" smtClean="0"/>
              <a:t>Break the chain</a:t>
            </a:r>
          </a:p>
          <a:p>
            <a:r>
              <a:rPr lang="en-GB" sz="2800" dirty="0" smtClean="0"/>
              <a:t>Pitch camp</a:t>
            </a:r>
          </a:p>
          <a:p>
            <a:r>
              <a:rPr lang="en-GB" sz="2800" dirty="0" smtClean="0"/>
              <a:t>Occupy the harbour</a:t>
            </a:r>
          </a:p>
          <a:p>
            <a:r>
              <a:rPr lang="en-GB" sz="2800" dirty="0" smtClean="0"/>
              <a:t>17 July 1203 launch the attack</a:t>
            </a:r>
          </a:p>
          <a:p>
            <a:r>
              <a:rPr lang="en-GB" sz="2800" dirty="0" smtClean="0"/>
              <a:t>Alexius’ flight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00552" y="1837321"/>
            <a:ext cx="4971011" cy="4486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215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9309" y="509590"/>
            <a:ext cx="10058400" cy="1371600"/>
          </a:xfrm>
        </p:spPr>
        <p:txBody>
          <a:bodyPr/>
          <a:lstStyle/>
          <a:p>
            <a:pPr algn="r"/>
            <a:r>
              <a:rPr lang="en-GB" dirty="0" smtClean="0"/>
              <a:t>Aftermath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82138" y="1626747"/>
            <a:ext cx="9227127" cy="478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3188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373545"/>
      </a:dk2>
      <a:lt2>
        <a:srgbClr val="BCD0E0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6793CD"/>
      </a:accent6>
      <a:hlink>
        <a:srgbClr val="6B9F25"/>
      </a:hlink>
      <a:folHlink>
        <a:srgbClr val="9F6715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913DB040-6816-4415-960D-8178C78575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45</TotalTime>
  <Words>221</Words>
  <Application>Microsoft Office PowerPoint</Application>
  <PresentationFormat>Widescreen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Savon</vt:lpstr>
      <vt:lpstr>The Fourth crusade</vt:lpstr>
      <vt:lpstr>Beginnings </vt:lpstr>
      <vt:lpstr>False start</vt:lpstr>
      <vt:lpstr>Dealing  with the Venetians</vt:lpstr>
      <vt:lpstr>‘Delays and disappointments’ </vt:lpstr>
      <vt:lpstr>The conquest of Zara</vt:lpstr>
      <vt:lpstr>Conspiracy theory?</vt:lpstr>
      <vt:lpstr>The capture of Constantinople</vt:lpstr>
      <vt:lpstr>Aftermath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Fourth crusade</dc:title>
  <dc:creator>Harriet Webster</dc:creator>
  <cp:lastModifiedBy>Harriet Webster</cp:lastModifiedBy>
  <cp:revision>5</cp:revision>
  <dcterms:created xsi:type="dcterms:W3CDTF">2020-01-24T12:13:26Z</dcterms:created>
  <dcterms:modified xsi:type="dcterms:W3CDTF">2020-01-24T12:58:48Z</dcterms:modified>
</cp:coreProperties>
</file>