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70" r:id="rId5"/>
    <p:sldId id="275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30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580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50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2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69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705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1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300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40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295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4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73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11197-8044-4CCF-A429-58376AED331A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184F2-E38E-47A7-8AEF-BBB539D03A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830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9377D-AB31-4BB2-A353-FD3544EEA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7835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7040A-8956-41AD-9DC0-5712A5499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Part 1</a:t>
            </a:r>
            <a:r>
              <a:rPr lang="en-GB" dirty="0"/>
              <a:t> - </a:t>
            </a:r>
            <a:r>
              <a:rPr lang="en-GB" b="1" dirty="0"/>
              <a:t>Define (using an economic text book), explain in your own words and give an example of the following terms:</a:t>
            </a:r>
            <a:endParaRPr lang="en-GB" dirty="0"/>
          </a:p>
          <a:p>
            <a:r>
              <a:rPr lang="en-GB" b="1" dirty="0"/>
              <a:t>Private service</a:t>
            </a:r>
            <a:endParaRPr lang="en-GB" dirty="0"/>
          </a:p>
          <a:p>
            <a:pPr lvl="0"/>
            <a:r>
              <a:rPr lang="en-GB" b="1" dirty="0"/>
              <a:t>Pure Public service</a:t>
            </a:r>
            <a:endParaRPr lang="en-GB" dirty="0"/>
          </a:p>
          <a:p>
            <a:pPr lvl="0"/>
            <a:r>
              <a:rPr lang="en-GB" b="1" dirty="0"/>
              <a:t>Merit good</a:t>
            </a:r>
            <a:endParaRPr lang="en-GB" dirty="0"/>
          </a:p>
          <a:p>
            <a:pPr lvl="0"/>
            <a:r>
              <a:rPr lang="en-GB" b="1" dirty="0"/>
              <a:t>Demerit good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725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E0101-30CB-44BB-A12C-15AACA64C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8935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5B123D-0307-48AA-BC74-A5CBBD599B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9967" y="856034"/>
            <a:ext cx="9289914" cy="532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719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0D8EB-503A-4D7F-B385-9FF5999F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Demerit Good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BC6F-70C0-45B2-A3D9-EA932D673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demerit good has two characteristics:</a:t>
            </a:r>
          </a:p>
          <a:p>
            <a:r>
              <a:rPr lang="en-GB" dirty="0"/>
              <a:t>A good which harms the consumer. For example, people don’t realise or ignore the costs of doing something e.g. smoking, drugs.</a:t>
            </a:r>
          </a:p>
          <a:p>
            <a:r>
              <a:rPr lang="en-GB" dirty="0"/>
              <a:t>Usually, these goods also have negative externalities. If you smoke you harm yourself, but also the smoke negatively affects other people.</a:t>
            </a:r>
          </a:p>
          <a:p>
            <a:r>
              <a:rPr lang="en-GB" dirty="0"/>
              <a:t>Therefore in a free market, there will be overconsumption of these goods.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902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274638"/>
            <a:ext cx="7772400" cy="778098"/>
          </a:xfrm>
        </p:spPr>
        <p:txBody>
          <a:bodyPr/>
          <a:lstStyle/>
          <a:p>
            <a:r>
              <a:rPr lang="en-GB" u="sng" dirty="0">
                <a:solidFill>
                  <a:srgbClr val="7030A0"/>
                </a:solidFill>
              </a:rPr>
              <a:t>Merit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241376"/>
            <a:ext cx="8856984" cy="5139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Goods which are under provided by the market mechanism</a:t>
            </a:r>
            <a:endParaRPr lang="en-GB" b="1" dirty="0"/>
          </a:p>
          <a:p>
            <a:r>
              <a:rPr lang="en-GB" sz="2000" b="1" dirty="0"/>
              <a:t>What goods/services are under provided by the private sector?</a:t>
            </a:r>
          </a:p>
          <a:p>
            <a:r>
              <a:rPr lang="en-GB" sz="2000" b="1" dirty="0"/>
              <a:t>Eg: Health, social care, education, public transport </a:t>
            </a:r>
          </a:p>
          <a:p>
            <a:r>
              <a:rPr lang="en-GB" sz="2000" b="1" dirty="0"/>
              <a:t>Due to the failure to account for positive externalities (or knock effects) and discounting of future benefits to society</a:t>
            </a:r>
          </a:p>
          <a:p>
            <a:r>
              <a:rPr lang="en-GB" sz="2000" b="1" dirty="0"/>
              <a:t>E.g. Health: Less working days lost, less benefits paid;    higher economic growth, higher tax revenues</a:t>
            </a:r>
          </a:p>
          <a:p>
            <a:pPr marL="0" indent="0">
              <a:buNone/>
            </a:pPr>
            <a:r>
              <a:rPr lang="en-GB" sz="2000" b="1" dirty="0"/>
              <a:t>To correct this market failure the government can: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Subsidise private companies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Give contacts to private companies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Introduce State provision</a:t>
            </a:r>
          </a:p>
        </p:txBody>
      </p:sp>
    </p:spTree>
    <p:extLst>
      <p:ext uri="{BB962C8B-B14F-4D97-AF65-F5344CB8AC3E}">
        <p14:creationId xmlns:p14="http://schemas.microsoft.com/office/powerpoint/2010/main" val="193347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rgbClr val="7030A0"/>
                </a:solidFill>
              </a:rPr>
              <a:t>Student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0" y="1447800"/>
            <a:ext cx="7772400" cy="5149552"/>
          </a:xfrm>
        </p:spPr>
        <p:txBody>
          <a:bodyPr>
            <a:normAutofit/>
          </a:bodyPr>
          <a:lstStyle/>
          <a:p>
            <a:r>
              <a:rPr lang="en-GB" dirty="0"/>
              <a:t>Is the Police a private good, merit good, a pure public good or a missing market?</a:t>
            </a:r>
          </a:p>
          <a:p>
            <a:r>
              <a:rPr lang="en-GB" dirty="0"/>
              <a:t>What aspects could be classed as private?</a:t>
            </a:r>
          </a:p>
          <a:p>
            <a:r>
              <a:rPr lang="en-GB" dirty="0"/>
              <a:t>What aspects could be classed as merit?</a:t>
            </a:r>
          </a:p>
          <a:p>
            <a:r>
              <a:rPr lang="en-GB" dirty="0"/>
              <a:t>What aspects could be classed as pure public?</a:t>
            </a:r>
          </a:p>
          <a:p>
            <a:r>
              <a:rPr lang="en-GB" dirty="0"/>
              <a:t>What aspect could be classed as a missing market?</a:t>
            </a:r>
          </a:p>
          <a:p>
            <a:r>
              <a:rPr lang="en-GB" dirty="0"/>
              <a:t>Pure public must be able to tick all the boxes:</a:t>
            </a:r>
          </a:p>
          <a:p>
            <a:r>
              <a:rPr lang="en-GB" dirty="0"/>
              <a:t>Non-competitive and</a:t>
            </a:r>
          </a:p>
          <a:p>
            <a:r>
              <a:rPr lang="en-GB" dirty="0"/>
              <a:t>Non-excludable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16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ED459E37-2ACD-4D96-BD96-F1D925C02B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565899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Student  Activity</a:t>
            </a:r>
            <a:endParaRPr lang="en-US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C48E9DE0-3843-4204-A463-FA9FB7C538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27238" y="1413164"/>
            <a:ext cx="8183562" cy="39605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Group work:</a:t>
            </a:r>
          </a:p>
          <a:p>
            <a:r>
              <a:rPr lang="en-GB" altLang="en-US" dirty="0"/>
              <a:t>List as many external costs (negative effect) or external benefits (positive effect) of: </a:t>
            </a:r>
          </a:p>
          <a:p>
            <a:r>
              <a:rPr lang="en-GB" altLang="en-US" dirty="0"/>
              <a:t>Alcohol/drug consumption</a:t>
            </a:r>
          </a:p>
          <a:p>
            <a:r>
              <a:rPr lang="en-GB" altLang="en-US" dirty="0"/>
              <a:t>National Health Service</a:t>
            </a:r>
          </a:p>
          <a:p>
            <a:r>
              <a:rPr lang="en-GB" altLang="en-US" dirty="0"/>
              <a:t>Higher education</a:t>
            </a:r>
          </a:p>
          <a:p>
            <a:r>
              <a:rPr lang="en-GB" altLang="en-US" dirty="0"/>
              <a:t>Busy road through a rural village</a:t>
            </a:r>
          </a:p>
          <a:p>
            <a:r>
              <a:rPr lang="en-GB" altLang="en-US" dirty="0"/>
              <a:t>The Police </a:t>
            </a:r>
          </a:p>
          <a:p>
            <a:r>
              <a:rPr lang="en-GB" altLang="en-US" dirty="0"/>
              <a:t>The Fire Service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2DA75-1259-4ADA-8C72-C732910B5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62E7F-6DA6-4056-9502-3388EFAD2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568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320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Demerit Good </vt:lpstr>
      <vt:lpstr>Merit Goods</vt:lpstr>
      <vt:lpstr>Student Activity</vt:lpstr>
      <vt:lpstr>Student  Activity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Thomas</dc:creator>
  <cp:lastModifiedBy>Alison Thomas (1811074)</cp:lastModifiedBy>
  <cp:revision>3</cp:revision>
  <dcterms:created xsi:type="dcterms:W3CDTF">2019-03-18T11:40:21Z</dcterms:created>
  <dcterms:modified xsi:type="dcterms:W3CDTF">2019-03-24T17:08:40Z</dcterms:modified>
</cp:coreProperties>
</file>