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0"/>
  </p:notesMasterIdLst>
  <p:sldIdLst>
    <p:sldId id="292" r:id="rId9"/>
    <p:sldId id="294" r:id="rId10"/>
    <p:sldId id="295" r:id="rId11"/>
    <p:sldId id="326" r:id="rId12"/>
    <p:sldId id="293" r:id="rId13"/>
    <p:sldId id="328" r:id="rId14"/>
    <p:sldId id="329" r:id="rId15"/>
    <p:sldId id="330" r:id="rId16"/>
    <p:sldId id="334" r:id="rId17"/>
    <p:sldId id="335" r:id="rId18"/>
    <p:sldId id="331" r:id="rId19"/>
    <p:sldId id="332" r:id="rId20"/>
    <p:sldId id="333" r:id="rId21"/>
    <p:sldId id="336" r:id="rId22"/>
    <p:sldId id="337" r:id="rId23"/>
    <p:sldId id="338" r:id="rId24"/>
    <p:sldId id="339" r:id="rId25"/>
    <p:sldId id="340" r:id="rId26"/>
    <p:sldId id="341" r:id="rId27"/>
    <p:sldId id="342" r:id="rId28"/>
    <p:sldId id="343" r:id="rId29"/>
    <p:sldId id="344" r:id="rId30"/>
    <p:sldId id="345" r:id="rId31"/>
    <p:sldId id="346" r:id="rId32"/>
    <p:sldId id="347" r:id="rId33"/>
    <p:sldId id="348" r:id="rId34"/>
    <p:sldId id="349" r:id="rId35"/>
    <p:sldId id="325" r:id="rId36"/>
    <p:sldId id="351" r:id="rId37"/>
    <p:sldId id="352" r:id="rId38"/>
    <p:sldId id="35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2537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46" autoAdjust="0"/>
    <p:restoredTop sz="77309" autoAdjust="0"/>
  </p:normalViewPr>
  <p:slideViewPr>
    <p:cSldViewPr snapToGrid="0">
      <p:cViewPr>
        <p:scale>
          <a:sx n="75" d="100"/>
          <a:sy n="75" d="100"/>
        </p:scale>
        <p:origin x="453"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F0CA4A-02EA-4CA6-8630-05FD97806B1F}"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2368532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3/25/2021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p:txBody>
          <a:bodyPr/>
          <a:lstStyle/>
          <a:p>
            <a:r>
              <a:rPr lang="en-US" sz="4000" dirty="0" smtClean="0"/>
              <a:t>Storing Data</a:t>
            </a:r>
            <a:r>
              <a:rPr lang="en-GB" dirty="0"/>
              <a:t/>
            </a:r>
            <a:br>
              <a:rPr lang="en-GB" dirty="0"/>
            </a:b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5963604" y="2571725"/>
            <a:ext cx="5633822" cy="3864989"/>
          </a:xfrm>
        </p:spPr>
        <p:txBody>
          <a:bodyPr/>
          <a:lstStyle/>
          <a:p>
            <a:endParaRPr lang="en-GB" dirty="0" smtClean="0"/>
          </a:p>
          <a:p>
            <a:endParaRPr lang="en-GB" dirty="0" smtClean="0"/>
          </a:p>
          <a:p>
            <a:endParaRPr lang="en-GB" dirty="0" smtClean="0"/>
          </a:p>
          <a:p>
            <a:endParaRPr lang="en-GB" dirty="0"/>
          </a:p>
          <a:p>
            <a:endParaRPr lang="en-GB" dirty="0" smtClean="0"/>
          </a:p>
          <a:p>
            <a:r>
              <a:rPr lang="en-GB" b="1" i="1" dirty="0" smtClean="0"/>
              <a:t>Network </a:t>
            </a:r>
            <a:r>
              <a:rPr lang="en-GB" b="1" i="1" dirty="0"/>
              <a:t>Operating </a:t>
            </a:r>
            <a:r>
              <a:rPr lang="en-GB" b="1" i="1" dirty="0" smtClean="0"/>
              <a:t>Systems and </a:t>
            </a:r>
            <a:r>
              <a:rPr lang="en-GB" b="1" i="1" dirty="0"/>
              <a:t>Services </a:t>
            </a:r>
            <a:endParaRPr lang="en-GB" b="1" i="1" dirty="0" smtClean="0"/>
          </a:p>
          <a:p>
            <a:r>
              <a:rPr lang="en-GB" b="1" i="1" dirty="0" smtClean="0"/>
              <a:t>(</a:t>
            </a:r>
            <a:r>
              <a:rPr lang="en-GB" b="1" i="1" dirty="0"/>
              <a:t>ACCA5023)</a:t>
            </a:r>
            <a:endParaRPr lang="en-GB" b="1" i="1" dirty="0" smtClean="0"/>
          </a:p>
          <a:p>
            <a:r>
              <a:rPr lang="en-GB" dirty="0" smtClean="0"/>
              <a:t>Applied Computing - WISA</a:t>
            </a:r>
            <a:endParaRPr lang="en-GB" dirty="0"/>
          </a:p>
          <a:p>
            <a:endParaRPr lang="en-GB" dirty="0"/>
          </a:p>
        </p:txBody>
      </p:sp>
      <p:sp>
        <p:nvSpPr>
          <p:cNvPr id="4" name="Rectangle 3"/>
          <p:cNvSpPr/>
          <p:nvPr/>
        </p:nvSpPr>
        <p:spPr>
          <a:xfrm>
            <a:off x="7155714" y="2680131"/>
            <a:ext cx="4737279" cy="369332"/>
          </a:xfrm>
          <a:prstGeom prst="rect">
            <a:avLst/>
          </a:prstGeom>
        </p:spPr>
        <p:txBody>
          <a:bodyPr wrap="square">
            <a:spAutoFit/>
          </a:bodyPr>
          <a:lstStyle/>
          <a:p>
            <a:r>
              <a:rPr lang="en-GB" i="1" dirty="0">
                <a:solidFill>
                  <a:schemeClr val="bg1"/>
                </a:solidFill>
              </a:rPr>
              <a:t>Nitheesh Murugan </a:t>
            </a:r>
            <a:r>
              <a:rPr lang="en-GB" i="1" dirty="0" smtClean="0">
                <a:solidFill>
                  <a:schemeClr val="bg1"/>
                </a:solidFill>
              </a:rPr>
              <a:t>Kaliyamurthy &amp; Lee Cobley</a:t>
            </a:r>
            <a:endParaRPr lang="en-GB" dirty="0">
              <a:solidFill>
                <a:srgbClr val="FF0000"/>
              </a:solidFill>
            </a:endParaRP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r>
              <a:rPr lang="en-GB" b="1" dirty="0" smtClean="0"/>
              <a:t>Objectives</a:t>
            </a:r>
          </a:p>
          <a:p>
            <a:r>
              <a:rPr lang="en-US" b="1" i="1" dirty="0" smtClean="0"/>
              <a:t>To understand</a:t>
            </a:r>
          </a:p>
          <a:p>
            <a:pPr marL="457200" indent="-457200">
              <a:buFont typeface="Wingdings" panose="05000000000000000000" pitchFamily="2" charset="2"/>
              <a:buChar char="Ø"/>
            </a:pPr>
            <a:r>
              <a:rPr lang="en-US" b="1" i="1" dirty="0"/>
              <a:t>Storage technologies</a:t>
            </a:r>
            <a:endParaRPr lang="en-US" b="1" i="1" dirty="0" smtClean="0"/>
          </a:p>
          <a:p>
            <a:pPr marL="457200" indent="-457200">
              <a:buFont typeface="Wingdings" panose="05000000000000000000" pitchFamily="2" charset="2"/>
              <a:buChar char="Ø"/>
            </a:pPr>
            <a:r>
              <a:rPr lang="en-GB" b="1" i="1" dirty="0" smtClean="0"/>
              <a:t>RAID</a:t>
            </a:r>
          </a:p>
          <a:p>
            <a:pPr marL="457200" indent="-457200">
              <a:buFont typeface="Wingdings" panose="05000000000000000000" pitchFamily="2" charset="2"/>
              <a:buChar char="Ø"/>
            </a:pPr>
            <a:r>
              <a:rPr lang="en-GB" b="1" i="1" dirty="0" smtClean="0"/>
              <a:t>Disk Types</a:t>
            </a:r>
            <a:endParaRPr lang="en-GB" b="1" i="1" dirty="0"/>
          </a:p>
        </p:txBody>
      </p:sp>
      <p:sp>
        <p:nvSpPr>
          <p:cNvPr id="4" name="Rectangle 3"/>
          <p:cNvSpPr/>
          <p:nvPr/>
        </p:nvSpPr>
        <p:spPr>
          <a:xfrm>
            <a:off x="6604000" y="1694915"/>
            <a:ext cx="5152571" cy="2585323"/>
          </a:xfrm>
          <a:prstGeom prst="rect">
            <a:avLst/>
          </a:prstGeom>
        </p:spPr>
        <p:txBody>
          <a:bodyPr wrap="square">
            <a:spAutoFit/>
          </a:bodyPr>
          <a:lstStyle/>
          <a:p>
            <a:pPr algn="just">
              <a:spcBef>
                <a:spcPts val="0"/>
              </a:spcBef>
            </a:pPr>
            <a:r>
              <a:rPr lang="en-US" i="1" dirty="0">
                <a:solidFill>
                  <a:schemeClr val="tx1">
                    <a:lumMod val="50000"/>
                  </a:schemeClr>
                </a:solidFill>
              </a:rPr>
              <a:t>We </a:t>
            </a:r>
            <a:r>
              <a:rPr lang="en-US" i="1" dirty="0" smtClean="0">
                <a:solidFill>
                  <a:schemeClr val="tx1">
                    <a:lumMod val="50000"/>
                  </a:schemeClr>
                </a:solidFill>
              </a:rPr>
              <a:t>shall start </a:t>
            </a:r>
            <a:r>
              <a:rPr lang="en-US" i="1" dirty="0">
                <a:solidFill>
                  <a:schemeClr val="tx1">
                    <a:lumMod val="50000"/>
                  </a:schemeClr>
                </a:solidFill>
              </a:rPr>
              <a:t>with an overview/ brief description </a:t>
            </a:r>
            <a:r>
              <a:rPr lang="en-US" i="1" dirty="0" smtClean="0">
                <a:solidFill>
                  <a:schemeClr val="tx1">
                    <a:lumMod val="50000"/>
                  </a:schemeClr>
                </a:solidFill>
              </a:rPr>
              <a:t>about the fundamentals </a:t>
            </a:r>
            <a:r>
              <a:rPr lang="en-US" i="1" dirty="0">
                <a:solidFill>
                  <a:schemeClr val="tx1">
                    <a:lumMod val="50000"/>
                  </a:schemeClr>
                </a:solidFill>
              </a:rPr>
              <a:t>of </a:t>
            </a:r>
            <a:r>
              <a:rPr lang="en-US" i="1" dirty="0" smtClean="0">
                <a:solidFill>
                  <a:schemeClr val="tx1">
                    <a:lumMod val="50000"/>
                  </a:schemeClr>
                </a:solidFill>
              </a:rPr>
              <a:t>storage technologies, its importance and move further discussing the physical interfaces and disk controllers.</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We shall understand the need of a fault </a:t>
            </a:r>
            <a:r>
              <a:rPr lang="en-US" i="1" dirty="0">
                <a:solidFill>
                  <a:schemeClr val="tx1">
                    <a:lumMod val="50000"/>
                  </a:schemeClr>
                </a:solidFill>
              </a:rPr>
              <a:t>tolerant </a:t>
            </a:r>
            <a:r>
              <a:rPr lang="en-US" i="1" dirty="0" smtClean="0">
                <a:solidFill>
                  <a:schemeClr val="tx1">
                    <a:lumMod val="50000"/>
                  </a:schemeClr>
                </a:solidFill>
              </a:rPr>
              <a:t>data storage mechanism without impacting the performance of data processing and efficiently utilizing the storage space.</a:t>
            </a: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61955" y="202158"/>
            <a:ext cx="5152571" cy="4801314"/>
          </a:xfrm>
          <a:prstGeom prst="rect">
            <a:avLst/>
          </a:prstGeom>
        </p:spPr>
        <p:txBody>
          <a:bodyPr wrap="square">
            <a:spAutoFit/>
          </a:bodyPr>
          <a:lstStyle/>
          <a:p>
            <a:pPr marL="285750" lvl="1" indent="-285750">
              <a:buFont typeface="Wingdings" panose="05000000000000000000" pitchFamily="2" charset="2"/>
              <a:buChar char="ü"/>
            </a:pPr>
            <a:r>
              <a:rPr lang="en-GB" i="1" dirty="0"/>
              <a:t>Understanding </a:t>
            </a:r>
            <a:r>
              <a:rPr lang="en-GB" i="1" dirty="0" smtClean="0"/>
              <a:t>Networks, Components, Architectures</a:t>
            </a:r>
            <a:endParaRPr lang="en-GB" i="1" dirty="0"/>
          </a:p>
          <a:p>
            <a:pPr marL="285750" lvl="1" indent="-285750">
              <a:buFont typeface="Wingdings" panose="05000000000000000000" pitchFamily="2" charset="2"/>
              <a:buChar char="ü"/>
            </a:pPr>
            <a:r>
              <a:rPr lang="en-GB" i="1" dirty="0"/>
              <a:t>IP </a:t>
            </a:r>
            <a:r>
              <a:rPr lang="en-GB" i="1" dirty="0" smtClean="0"/>
              <a:t>Addressing</a:t>
            </a:r>
          </a:p>
          <a:p>
            <a:pPr marL="285750" lvl="1" indent="-285750">
              <a:buFont typeface="Wingdings" panose="05000000000000000000" pitchFamily="2" charset="2"/>
              <a:buChar char="ü"/>
            </a:pPr>
            <a:r>
              <a:rPr lang="en-GB" i="1" dirty="0"/>
              <a:t>Server virtualization and its </a:t>
            </a:r>
            <a:r>
              <a:rPr lang="en-GB" i="1" dirty="0" smtClean="0"/>
              <a:t>modes</a:t>
            </a:r>
            <a:endParaRPr lang="en-GB" i="1" dirty="0"/>
          </a:p>
          <a:p>
            <a:pPr marL="285750" lvl="1" indent="-285750">
              <a:buFont typeface="Wingdings" panose="05000000000000000000" pitchFamily="2" charset="2"/>
              <a:buChar char="ü"/>
            </a:pPr>
            <a:r>
              <a:rPr lang="en-GB" i="1" dirty="0"/>
              <a:t>Hyper-V architecture and its installation </a:t>
            </a:r>
            <a:r>
              <a:rPr lang="en-GB" i="1" dirty="0" smtClean="0"/>
              <a:t>requirements</a:t>
            </a:r>
            <a:endParaRPr lang="en-GB" i="1" dirty="0"/>
          </a:p>
          <a:p>
            <a:pPr marL="285750" lvl="1" indent="-285750">
              <a:buFont typeface="Wingdings" panose="05000000000000000000" pitchFamily="2" charset="2"/>
              <a:buChar char="ü"/>
            </a:pPr>
            <a:r>
              <a:rPr lang="en-GB" i="1" dirty="0"/>
              <a:t>Nested virtualization</a:t>
            </a:r>
          </a:p>
          <a:p>
            <a:pPr marL="285750" lvl="1" indent="-285750">
              <a:buFont typeface="Wingdings" panose="05000000000000000000" pitchFamily="2" charset="2"/>
              <a:buChar char="ü"/>
            </a:pPr>
            <a:r>
              <a:rPr lang="en-GB" i="1" dirty="0"/>
              <a:t>Hyper-V </a:t>
            </a:r>
            <a:r>
              <a:rPr lang="en-GB" i="1" dirty="0" smtClean="0"/>
              <a:t>manager, Checkpoints</a:t>
            </a:r>
            <a:endParaRPr lang="en-GB" i="1" dirty="0"/>
          </a:p>
          <a:p>
            <a:pPr marL="285750" lvl="1" indent="-285750">
              <a:buFont typeface="Wingdings" panose="05000000000000000000" pitchFamily="2" charset="2"/>
              <a:buChar char="ü"/>
            </a:pPr>
            <a:r>
              <a:rPr lang="en-GB" i="1" dirty="0"/>
              <a:t>VHD and VHDX formats</a:t>
            </a:r>
            <a:r>
              <a:rPr lang="en-GB" i="1" dirty="0" smtClean="0"/>
              <a:t>, P2V </a:t>
            </a:r>
            <a:r>
              <a:rPr lang="en-GB" i="1" dirty="0"/>
              <a:t>&amp; </a:t>
            </a:r>
            <a:r>
              <a:rPr lang="en-GB" i="1" dirty="0" smtClean="0"/>
              <a:t>V2P</a:t>
            </a:r>
            <a:endParaRPr lang="en-GB" i="1" dirty="0"/>
          </a:p>
          <a:p>
            <a:pPr marL="285750" lvl="1" indent="-285750">
              <a:buFont typeface="Wingdings" panose="05000000000000000000" pitchFamily="2" charset="2"/>
              <a:buChar char="ü"/>
            </a:pPr>
            <a:r>
              <a:rPr lang="en-GB" i="1" dirty="0"/>
              <a:t>Active Directory Domain Services</a:t>
            </a:r>
          </a:p>
          <a:p>
            <a:pPr marL="285750" lvl="1" indent="-285750">
              <a:buFont typeface="Wingdings" panose="05000000000000000000" pitchFamily="2" charset="2"/>
              <a:buChar char="ü"/>
            </a:pPr>
            <a:r>
              <a:rPr lang="en-GB" i="1" dirty="0"/>
              <a:t>Domain Controller (DC)</a:t>
            </a:r>
          </a:p>
          <a:p>
            <a:pPr marL="285750" lvl="1" indent="-285750">
              <a:buFont typeface="Wingdings" panose="05000000000000000000" pitchFamily="2" charset="2"/>
              <a:buChar char="ü"/>
            </a:pPr>
            <a:r>
              <a:rPr lang="en-GB" i="1" dirty="0" smtClean="0"/>
              <a:t>DHCP</a:t>
            </a:r>
          </a:p>
          <a:p>
            <a:pPr marL="285750" lvl="1" indent="-285750">
              <a:buFont typeface="Wingdings" panose="05000000000000000000" pitchFamily="2" charset="2"/>
              <a:buChar char="ü"/>
            </a:pPr>
            <a:r>
              <a:rPr lang="en-GB" i="1" dirty="0" smtClean="0"/>
              <a:t>DNS</a:t>
            </a:r>
            <a:endParaRPr lang="en-GB" i="1" dirty="0"/>
          </a:p>
          <a:p>
            <a:pPr marL="285750" lvl="1" indent="-285750">
              <a:buFont typeface="Wingdings" panose="05000000000000000000" pitchFamily="2" charset="2"/>
              <a:buChar char="ü"/>
            </a:pPr>
            <a:r>
              <a:rPr lang="en-GB" i="1" dirty="0" smtClean="0"/>
              <a:t>OUs </a:t>
            </a:r>
            <a:r>
              <a:rPr lang="en-GB" i="1" dirty="0"/>
              <a:t>and Containers</a:t>
            </a:r>
          </a:p>
          <a:p>
            <a:pPr marL="285750" lvl="1" indent="-285750">
              <a:buFont typeface="Wingdings" panose="05000000000000000000" pitchFamily="2" charset="2"/>
              <a:buChar char="ü"/>
            </a:pPr>
            <a:r>
              <a:rPr lang="en-GB" i="1" dirty="0" smtClean="0"/>
              <a:t>Accounts </a:t>
            </a:r>
            <a:r>
              <a:rPr lang="en-GB" i="1" dirty="0"/>
              <a:t>and Groups</a:t>
            </a:r>
          </a:p>
          <a:p>
            <a:pPr marL="285750" lvl="1" indent="-285750">
              <a:buFont typeface="Wingdings" panose="05000000000000000000" pitchFamily="2" charset="2"/>
              <a:buChar char="ü"/>
            </a:pPr>
            <a:endParaRPr lang="en-GB" i="1" dirty="0"/>
          </a:p>
          <a:p>
            <a:pPr marL="285750" lvl="1" indent="-285750">
              <a:buFont typeface="Wingdings" panose="05000000000000000000" pitchFamily="2" charset="2"/>
              <a:buChar char="ü"/>
            </a:pPr>
            <a:endParaRPr lang="en-GB" i="1" dirty="0"/>
          </a:p>
        </p:txBody>
      </p:sp>
      <p:sp>
        <p:nvSpPr>
          <p:cNvPr id="3" name="Rectangle 2"/>
          <p:cNvSpPr/>
          <p:nvPr/>
        </p:nvSpPr>
        <p:spPr>
          <a:xfrm>
            <a:off x="385228" y="1480054"/>
            <a:ext cx="5670997" cy="3170099"/>
          </a:xfrm>
          <a:prstGeom prst="rect">
            <a:avLst/>
          </a:prstGeom>
        </p:spPr>
        <p:txBody>
          <a:bodyPr wrap="square">
            <a:spAutoFit/>
          </a:bodyPr>
          <a:lstStyle/>
          <a:p>
            <a:r>
              <a:rPr lang="en-GB" sz="2000" b="1" dirty="0" smtClean="0">
                <a:solidFill>
                  <a:prstClr val="white"/>
                </a:solidFill>
                <a:latin typeface="Calibri" panose="020F0502020204030204"/>
              </a:rPr>
              <a:t>So far…</a:t>
            </a:r>
          </a:p>
          <a:p>
            <a:pPr marL="342900" indent="-342900">
              <a:buFont typeface="Wingdings" panose="05000000000000000000" pitchFamily="2" charset="2"/>
              <a:buChar char="§"/>
            </a:pPr>
            <a:endParaRPr lang="en-GB" sz="2000" b="1" dirty="0" smtClean="0">
              <a:solidFill>
                <a:prstClr val="white"/>
              </a:solidFill>
              <a:latin typeface="Calibri" panose="020F0502020204030204"/>
            </a:endParaRPr>
          </a:p>
          <a:p>
            <a:pPr marL="342900" indent="-342900">
              <a:buFont typeface="Wingdings" panose="05000000000000000000" pitchFamily="2" charset="2"/>
              <a:buChar char="§"/>
            </a:pPr>
            <a:r>
              <a:rPr lang="en-GB" sz="2000" b="1" i="1" dirty="0" smtClean="0">
                <a:solidFill>
                  <a:prstClr val="white"/>
                </a:solidFill>
                <a:latin typeface="Calibri" panose="020F0502020204030204"/>
              </a:rPr>
              <a:t>Introducing Server Operating Systems</a:t>
            </a:r>
          </a:p>
          <a:p>
            <a:pPr marL="342900" indent="-342900">
              <a:buFont typeface="Wingdings" panose="05000000000000000000" pitchFamily="2" charset="2"/>
              <a:buChar char="§"/>
            </a:pPr>
            <a:r>
              <a:rPr lang="en-GB" sz="2000" b="1" i="1" dirty="0">
                <a:solidFill>
                  <a:prstClr val="white"/>
                </a:solidFill>
                <a:latin typeface="Calibri" panose="020F0502020204030204"/>
              </a:rPr>
              <a:t>Server virtualization and its modes, </a:t>
            </a:r>
          </a:p>
          <a:p>
            <a:pPr marL="342900" indent="-342900">
              <a:buFont typeface="Wingdings" panose="05000000000000000000" pitchFamily="2" charset="2"/>
              <a:buChar char="§"/>
            </a:pPr>
            <a:r>
              <a:rPr lang="en-GB" sz="2000" b="1" i="1" dirty="0">
                <a:solidFill>
                  <a:prstClr val="white"/>
                </a:solidFill>
                <a:latin typeface="Calibri" panose="020F0502020204030204"/>
              </a:rPr>
              <a:t>Directory Services </a:t>
            </a:r>
            <a:endParaRPr lang="en-GB" sz="2000" b="1" i="1" dirty="0" smtClean="0">
              <a:solidFill>
                <a:prstClr val="white"/>
              </a:solidFill>
              <a:latin typeface="Calibri" panose="020F0502020204030204"/>
            </a:endParaRPr>
          </a:p>
          <a:p>
            <a:pPr marL="342900" indent="-342900">
              <a:buFont typeface="Wingdings" panose="05000000000000000000" pitchFamily="2" charset="2"/>
              <a:buChar char="§"/>
            </a:pPr>
            <a:r>
              <a:rPr lang="en-GB" sz="2000" b="1" i="1" dirty="0" smtClean="0">
                <a:solidFill>
                  <a:prstClr val="white"/>
                </a:solidFill>
                <a:latin typeface="Calibri" panose="020F0502020204030204"/>
              </a:rPr>
              <a:t>DHCP</a:t>
            </a:r>
            <a:endParaRPr lang="en-GB" sz="2000" b="1" i="1" dirty="0">
              <a:solidFill>
                <a:prstClr val="white"/>
              </a:solidFill>
              <a:latin typeface="Calibri" panose="020F0502020204030204"/>
            </a:endParaRPr>
          </a:p>
          <a:p>
            <a:pPr marL="342900" indent="-342900">
              <a:buFont typeface="Wingdings" panose="05000000000000000000" pitchFamily="2" charset="2"/>
              <a:buChar char="§"/>
            </a:pPr>
            <a:r>
              <a:rPr lang="en-GB" sz="2000" b="1" i="1" dirty="0" smtClean="0">
                <a:solidFill>
                  <a:prstClr val="white"/>
                </a:solidFill>
                <a:latin typeface="Calibri" panose="020F0502020204030204"/>
              </a:rPr>
              <a:t>DNS </a:t>
            </a:r>
          </a:p>
          <a:p>
            <a:pPr marL="342900" indent="-342900">
              <a:buFont typeface="Wingdings" panose="05000000000000000000" pitchFamily="2" charset="2"/>
              <a:buChar char="§"/>
            </a:pPr>
            <a:r>
              <a:rPr lang="en-GB" sz="2000" b="1" i="1" dirty="0" smtClean="0">
                <a:solidFill>
                  <a:prstClr val="white"/>
                </a:solidFill>
                <a:latin typeface="Calibri" panose="020F0502020204030204"/>
              </a:rPr>
              <a:t>Group </a:t>
            </a:r>
            <a:r>
              <a:rPr lang="en-GB" sz="2000" b="1" i="1" dirty="0">
                <a:solidFill>
                  <a:prstClr val="white"/>
                </a:solidFill>
                <a:latin typeface="Calibri" panose="020F0502020204030204"/>
              </a:rPr>
              <a:t>Policy Objects</a:t>
            </a:r>
          </a:p>
          <a:p>
            <a:pPr marL="342900" indent="-342900">
              <a:buFont typeface="Wingdings" panose="05000000000000000000" pitchFamily="2" charset="2"/>
              <a:buChar char="§"/>
            </a:pPr>
            <a:endParaRPr lang="en-GB" sz="2000" b="1" dirty="0">
              <a:solidFill>
                <a:prstClr val="white"/>
              </a:solidFill>
              <a:latin typeface="Calibri" panose="020F0502020204030204"/>
            </a:endParaRPr>
          </a:p>
          <a:p>
            <a:pPr marL="342900" indent="-342900">
              <a:buFont typeface="Wingdings" panose="05000000000000000000" pitchFamily="2" charset="2"/>
              <a:buChar char="§"/>
            </a:pPr>
            <a:endParaRPr lang="en-US" sz="2000" b="1" dirty="0">
              <a:solidFill>
                <a:prstClr val="white"/>
              </a:solidFill>
              <a:latin typeface="Calibri" panose="020F0502020204030204"/>
            </a:endParaRPr>
          </a:p>
        </p:txBody>
      </p:sp>
    </p:spTree>
    <p:extLst>
      <p:ext uri="{BB962C8B-B14F-4D97-AF65-F5344CB8AC3E}">
        <p14:creationId xmlns:p14="http://schemas.microsoft.com/office/powerpoint/2010/main" val="37564566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3091562" cy="900979"/>
          </a:xfrm>
        </p:spPr>
        <p:txBody>
          <a:bodyPr>
            <a:normAutofit/>
          </a:bodyPr>
          <a:lstStyle/>
          <a:p>
            <a:r>
              <a:rPr lang="en-GB" sz="3200" dirty="0" smtClean="0"/>
              <a:t>Storage</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2" y="1030721"/>
            <a:ext cx="7340526" cy="3575934"/>
          </a:xfrm>
        </p:spPr>
        <p:txBody>
          <a:bodyPr>
            <a:normAutofit/>
          </a:bodyPr>
          <a:lstStyle/>
          <a:p>
            <a:pPr algn="just">
              <a:buFont typeface="Wingdings" panose="05000000000000000000" pitchFamily="2" charset="2"/>
              <a:buChar char="§"/>
            </a:pPr>
            <a:r>
              <a:rPr lang="en-US" sz="2400" dirty="0" smtClean="0">
                <a:ea typeface="ＭＳ Ｐゴシック" charset="0"/>
              </a:rPr>
              <a:t>So far, we were discussing on various services of </a:t>
            </a:r>
            <a:r>
              <a:rPr lang="en-GB" sz="2400" dirty="0">
                <a:ea typeface="ＭＳ Ｐゴシック" charset="0"/>
              </a:rPr>
              <a:t>Network Operating </a:t>
            </a:r>
            <a:r>
              <a:rPr lang="en-GB" sz="2400" dirty="0" smtClean="0">
                <a:ea typeface="ＭＳ Ｐゴシック" charset="0"/>
              </a:rPr>
              <a:t>Systems. Being it the design, requirements, infrastructure, connectivity, performance, control etc. </a:t>
            </a:r>
          </a:p>
          <a:p>
            <a:pPr algn="just">
              <a:buFont typeface="Wingdings" panose="05000000000000000000" pitchFamily="2" charset="2"/>
              <a:buChar char="§"/>
            </a:pPr>
            <a:r>
              <a:rPr lang="en-GB" sz="2400" dirty="0" smtClean="0">
                <a:ea typeface="ＭＳ Ｐゴシック" charset="0"/>
              </a:rPr>
              <a:t>Regardless of the above aspects, </a:t>
            </a:r>
            <a:r>
              <a:rPr lang="en-GB" sz="2400" b="1" dirty="0" smtClean="0">
                <a:ea typeface="ＭＳ Ｐゴシック" charset="0"/>
              </a:rPr>
              <a:t>STORAGE SPACE</a:t>
            </a:r>
            <a:r>
              <a:rPr lang="en-GB" sz="2400" dirty="0" smtClean="0">
                <a:ea typeface="ＭＳ Ｐゴシック" charset="0"/>
              </a:rPr>
              <a:t> is also a vital requirement to consider.</a:t>
            </a:r>
          </a:p>
          <a:p>
            <a:pPr algn="just">
              <a:buFont typeface="Wingdings" panose="05000000000000000000" pitchFamily="2" charset="2"/>
              <a:buChar char="§"/>
            </a:pPr>
            <a:r>
              <a:rPr lang="en-GB" sz="2400" dirty="0" smtClean="0">
                <a:ea typeface="ＭＳ Ｐゴシック" charset="0"/>
              </a:rPr>
              <a:t>Technologies like IDE, SAS, SCSI DAS, NAS, SAN, RAID are some of the storage technology options. </a:t>
            </a:r>
            <a:endParaRPr lang="en-US" sz="2400" dirty="0">
              <a:ea typeface="ＭＳ Ｐゴシック" charset="0"/>
            </a:endParaRPr>
          </a:p>
        </p:txBody>
      </p:sp>
      <p:sp>
        <p:nvSpPr>
          <p:cNvPr id="4" name="Rectangle 3"/>
          <p:cNvSpPr/>
          <p:nvPr/>
        </p:nvSpPr>
        <p:spPr>
          <a:xfrm>
            <a:off x="8001378" y="616744"/>
            <a:ext cx="4073689" cy="3693319"/>
          </a:xfrm>
          <a:prstGeom prst="rect">
            <a:avLst/>
          </a:prstGeom>
        </p:spPr>
        <p:txBody>
          <a:bodyPr wrap="square">
            <a:spAutoFit/>
          </a:bodyPr>
          <a:lstStyle/>
          <a:p>
            <a:r>
              <a:rPr lang="en-GB" b="1" dirty="0" smtClean="0">
                <a:solidFill>
                  <a:srgbClr val="12537C"/>
                </a:solidFill>
                <a:effectLst>
                  <a:outerShdw blurRad="38100" dist="38100" dir="2700000" algn="tl">
                    <a:srgbClr val="000000">
                      <a:alpha val="43137"/>
                    </a:srgbClr>
                  </a:outerShdw>
                </a:effectLst>
              </a:rPr>
              <a:t>1890	PUNCH CARDS</a:t>
            </a:r>
          </a:p>
          <a:p>
            <a:r>
              <a:rPr lang="en-GB" b="1" dirty="0" smtClean="0">
                <a:solidFill>
                  <a:srgbClr val="12537C"/>
                </a:solidFill>
                <a:effectLst>
                  <a:outerShdw blurRad="38100" dist="38100" dir="2700000" algn="tl">
                    <a:srgbClr val="000000">
                      <a:alpha val="43137"/>
                    </a:srgbClr>
                  </a:outerShdw>
                </a:effectLst>
              </a:rPr>
              <a:t>1932	MAGNETIC DRUM</a:t>
            </a:r>
          </a:p>
          <a:p>
            <a:r>
              <a:rPr lang="en-GB" b="1" dirty="0" smtClean="0">
                <a:solidFill>
                  <a:srgbClr val="12537C"/>
                </a:solidFill>
                <a:effectLst>
                  <a:outerShdw blurRad="38100" dist="38100" dir="2700000" algn="tl">
                    <a:srgbClr val="000000">
                      <a:alpha val="43137"/>
                    </a:srgbClr>
                  </a:outerShdw>
                </a:effectLst>
              </a:rPr>
              <a:t>1947	1st RAM (Very small memory)</a:t>
            </a:r>
          </a:p>
          <a:p>
            <a:r>
              <a:rPr lang="en-GB" b="1" dirty="0" smtClean="0">
                <a:solidFill>
                  <a:srgbClr val="12537C"/>
                </a:solidFill>
                <a:effectLst>
                  <a:outerShdw blurRad="38100" dist="38100" dir="2700000" algn="tl">
                    <a:srgbClr val="000000">
                      <a:alpha val="43137"/>
                    </a:srgbClr>
                  </a:outerShdw>
                </a:effectLst>
              </a:rPr>
              <a:t>1951	Magnetic Tape Drive</a:t>
            </a:r>
          </a:p>
          <a:p>
            <a:r>
              <a:rPr lang="en-GB" b="1" dirty="0" smtClean="0">
                <a:solidFill>
                  <a:srgbClr val="12537C"/>
                </a:solidFill>
                <a:effectLst>
                  <a:outerShdw blurRad="38100" dist="38100" dir="2700000" algn="tl">
                    <a:srgbClr val="000000">
                      <a:alpha val="43137"/>
                    </a:srgbClr>
                  </a:outerShdw>
                </a:effectLst>
              </a:rPr>
              <a:t>1956	Hard Disk Drive (HDD)</a:t>
            </a:r>
          </a:p>
          <a:p>
            <a:r>
              <a:rPr lang="en-GB" b="1" dirty="0" smtClean="0">
                <a:solidFill>
                  <a:srgbClr val="12537C"/>
                </a:solidFill>
                <a:effectLst>
                  <a:outerShdw blurRad="38100" dist="38100" dir="2700000" algn="tl">
                    <a:srgbClr val="000000">
                      <a:alpha val="43137"/>
                    </a:srgbClr>
                  </a:outerShdw>
                </a:effectLst>
              </a:rPr>
              <a:t>1967	Floppy Disk Drive</a:t>
            </a:r>
          </a:p>
          <a:p>
            <a:r>
              <a:rPr lang="en-GB" b="1" dirty="0" smtClean="0">
                <a:solidFill>
                  <a:srgbClr val="12537C"/>
                </a:solidFill>
                <a:effectLst>
                  <a:outerShdw blurRad="38100" dist="38100" dir="2700000" algn="tl">
                    <a:srgbClr val="000000">
                      <a:alpha val="43137"/>
                    </a:srgbClr>
                  </a:outerShdw>
                </a:effectLst>
              </a:rPr>
              <a:t>1982	Compact Disc</a:t>
            </a:r>
          </a:p>
          <a:p>
            <a:r>
              <a:rPr lang="en-GB" b="1" dirty="0" smtClean="0">
                <a:solidFill>
                  <a:srgbClr val="12537C"/>
                </a:solidFill>
                <a:effectLst>
                  <a:outerShdw blurRad="38100" dist="38100" dir="2700000" algn="tl">
                    <a:srgbClr val="000000">
                      <a:alpha val="43137"/>
                    </a:srgbClr>
                  </a:outerShdw>
                </a:effectLst>
              </a:rPr>
              <a:t>1994 	Zip Drive</a:t>
            </a:r>
          </a:p>
          <a:p>
            <a:r>
              <a:rPr lang="en-GB" b="1" dirty="0" smtClean="0">
                <a:solidFill>
                  <a:srgbClr val="12537C"/>
                </a:solidFill>
                <a:effectLst>
                  <a:outerShdw blurRad="38100" dist="38100" dir="2700000" algn="tl">
                    <a:srgbClr val="000000">
                      <a:alpha val="43137"/>
                    </a:srgbClr>
                  </a:outerShdw>
                </a:effectLst>
              </a:rPr>
              <a:t>1995 	Digital Video Disc (DVD)</a:t>
            </a:r>
          </a:p>
          <a:p>
            <a:r>
              <a:rPr lang="en-GB" b="1" dirty="0" smtClean="0">
                <a:solidFill>
                  <a:srgbClr val="12537C"/>
                </a:solidFill>
                <a:effectLst>
                  <a:outerShdw blurRad="38100" dist="38100" dir="2700000" algn="tl">
                    <a:srgbClr val="000000">
                      <a:alpha val="43137"/>
                    </a:srgbClr>
                  </a:outerShdw>
                </a:effectLst>
              </a:rPr>
              <a:t>1999 	SD Card</a:t>
            </a:r>
          </a:p>
          <a:p>
            <a:r>
              <a:rPr lang="en-GB" b="1" dirty="0" smtClean="0">
                <a:solidFill>
                  <a:srgbClr val="12537C"/>
                </a:solidFill>
                <a:effectLst>
                  <a:outerShdw blurRad="38100" dist="38100" dir="2700000" algn="tl">
                    <a:srgbClr val="000000">
                      <a:alpha val="43137"/>
                    </a:srgbClr>
                  </a:outerShdw>
                </a:effectLst>
              </a:rPr>
              <a:t>1999 	USB Flash Drive</a:t>
            </a:r>
          </a:p>
          <a:p>
            <a:r>
              <a:rPr lang="en-GB" b="1" dirty="0" smtClean="0">
                <a:solidFill>
                  <a:srgbClr val="12537C"/>
                </a:solidFill>
                <a:effectLst>
                  <a:outerShdw blurRad="38100" dist="38100" dir="2700000" algn="tl">
                    <a:srgbClr val="000000">
                      <a:alpha val="43137"/>
                    </a:srgbClr>
                  </a:outerShdw>
                </a:effectLst>
              </a:rPr>
              <a:t>2003 	Blu-ray Optical Disc</a:t>
            </a:r>
          </a:p>
          <a:p>
            <a:r>
              <a:rPr lang="en-GB" b="1" dirty="0" smtClean="0">
                <a:solidFill>
                  <a:srgbClr val="12537C"/>
                </a:solidFill>
                <a:effectLst>
                  <a:outerShdw blurRad="38100" dist="38100" dir="2700000" algn="tl">
                    <a:srgbClr val="000000">
                      <a:alpha val="43137"/>
                    </a:srgbClr>
                  </a:outerShdw>
                </a:effectLst>
              </a:rPr>
              <a:t>2006	Cloud Data Storage</a:t>
            </a:r>
            <a:endParaRPr lang="en-GB" b="1" dirty="0">
              <a:solidFill>
                <a:srgbClr val="12537C"/>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11886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3091562" cy="900979"/>
          </a:xfrm>
        </p:spPr>
        <p:txBody>
          <a:bodyPr>
            <a:normAutofit/>
          </a:bodyPr>
          <a:lstStyle/>
          <a:p>
            <a:r>
              <a:rPr lang="en-GB" sz="3200" dirty="0" smtClean="0"/>
              <a:t>Storage</a:t>
            </a:r>
            <a:endParaRPr lang="en-GB" sz="3200" dirty="0"/>
          </a:p>
        </p:txBody>
      </p:sp>
      <p:pic>
        <p:nvPicPr>
          <p:cNvPr id="8" name="Picture 7"/>
          <p:cNvPicPr>
            <a:picLocks noChangeAspect="1"/>
          </p:cNvPicPr>
          <p:nvPr/>
        </p:nvPicPr>
        <p:blipFill rotWithShape="1">
          <a:blip r:embed="rId2"/>
          <a:srcRect l="33999" r="34977" b="74875"/>
          <a:stretch/>
        </p:blipFill>
        <p:spPr>
          <a:xfrm>
            <a:off x="466020" y="914471"/>
            <a:ext cx="8074570" cy="4360286"/>
          </a:xfrm>
          <a:prstGeom prst="rect">
            <a:avLst/>
          </a:prstGeom>
        </p:spPr>
      </p:pic>
    </p:spTree>
    <p:extLst>
      <p:ext uri="{BB962C8B-B14F-4D97-AF65-F5344CB8AC3E}">
        <p14:creationId xmlns:p14="http://schemas.microsoft.com/office/powerpoint/2010/main" val="2170772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3091562" cy="900979"/>
          </a:xfrm>
        </p:spPr>
        <p:txBody>
          <a:bodyPr>
            <a:normAutofit/>
          </a:bodyPr>
          <a:lstStyle/>
          <a:p>
            <a:r>
              <a:rPr lang="en-GB" sz="3200" dirty="0" smtClean="0"/>
              <a:t>Storage</a:t>
            </a:r>
            <a:endParaRPr lang="en-GB" sz="3200" dirty="0"/>
          </a:p>
        </p:txBody>
      </p:sp>
      <p:pic>
        <p:nvPicPr>
          <p:cNvPr id="4" name="Picture 3"/>
          <p:cNvPicPr>
            <a:picLocks noChangeAspect="1"/>
          </p:cNvPicPr>
          <p:nvPr/>
        </p:nvPicPr>
        <p:blipFill rotWithShape="1">
          <a:blip r:embed="rId2"/>
          <a:srcRect l="48470" t="25216" r="23462" b="47348"/>
          <a:stretch/>
        </p:blipFill>
        <p:spPr>
          <a:xfrm>
            <a:off x="584200" y="954665"/>
            <a:ext cx="7162800" cy="4668680"/>
          </a:xfrm>
          <a:prstGeom prst="rect">
            <a:avLst/>
          </a:prstGeom>
        </p:spPr>
      </p:pic>
      <p:grpSp>
        <p:nvGrpSpPr>
          <p:cNvPr id="5" name="Group 4"/>
          <p:cNvGrpSpPr/>
          <p:nvPr/>
        </p:nvGrpSpPr>
        <p:grpSpPr>
          <a:xfrm>
            <a:off x="8585200" y="119346"/>
            <a:ext cx="3248370" cy="3169659"/>
            <a:chOff x="4163820" y="1017393"/>
            <a:chExt cx="3830443" cy="3830443"/>
          </a:xfrm>
        </p:grpSpPr>
        <p:pic>
          <p:nvPicPr>
            <p:cNvPr id="6" name="Picture 5" descr="Vector graphics of shiny brown speech bubble icon | Free SV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73795">
              <a:off x="4163820" y="1017393"/>
              <a:ext cx="3830443" cy="3830443"/>
            </a:xfrm>
            <a:prstGeom prst="rect">
              <a:avLst/>
            </a:prstGeom>
          </p:spPr>
        </p:pic>
        <p:pic>
          <p:nvPicPr>
            <p:cNvPr id="7" name="Picture 6" descr="Storage media | Free SV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91875" y="2267467"/>
              <a:ext cx="2213380" cy="1221786"/>
            </a:xfrm>
            <a:prstGeom prst="rect">
              <a:avLst/>
            </a:prstGeom>
          </p:spPr>
        </p:pic>
      </p:grpSp>
    </p:spTree>
    <p:extLst>
      <p:ext uri="{BB962C8B-B14F-4D97-AF65-F5344CB8AC3E}">
        <p14:creationId xmlns:p14="http://schemas.microsoft.com/office/powerpoint/2010/main" val="2867210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3091562" cy="900979"/>
          </a:xfrm>
        </p:spPr>
        <p:txBody>
          <a:bodyPr>
            <a:normAutofit/>
          </a:bodyPr>
          <a:lstStyle/>
          <a:p>
            <a:r>
              <a:rPr lang="en-GB" sz="3200" dirty="0" smtClean="0"/>
              <a:t>Storage</a:t>
            </a:r>
            <a:endParaRPr lang="en-GB" sz="3200" dirty="0"/>
          </a:p>
        </p:txBody>
      </p:sp>
      <p:grpSp>
        <p:nvGrpSpPr>
          <p:cNvPr id="3" name="Group 2"/>
          <p:cNvGrpSpPr/>
          <p:nvPr/>
        </p:nvGrpSpPr>
        <p:grpSpPr>
          <a:xfrm>
            <a:off x="336550" y="166255"/>
            <a:ext cx="8463662" cy="5438208"/>
            <a:chOff x="407555" y="0"/>
            <a:chExt cx="8710157" cy="5596590"/>
          </a:xfrm>
        </p:grpSpPr>
        <p:pic>
          <p:nvPicPr>
            <p:cNvPr id="4" name="Picture 3"/>
            <p:cNvPicPr>
              <a:picLocks noChangeAspect="1"/>
            </p:cNvPicPr>
            <p:nvPr/>
          </p:nvPicPr>
          <p:blipFill rotWithShape="1">
            <a:blip r:embed="rId2"/>
            <a:srcRect t="11599" r="51312" b="47348"/>
            <a:stretch/>
          </p:blipFill>
          <p:spPr>
            <a:xfrm>
              <a:off x="407555" y="838199"/>
              <a:ext cx="8463395" cy="4758391"/>
            </a:xfrm>
            <a:prstGeom prst="rect">
              <a:avLst/>
            </a:prstGeom>
          </p:spPr>
        </p:pic>
        <p:pic>
          <p:nvPicPr>
            <p:cNvPr id="5" name="Picture 4"/>
            <p:cNvPicPr>
              <a:picLocks noChangeAspect="1"/>
            </p:cNvPicPr>
            <p:nvPr/>
          </p:nvPicPr>
          <p:blipFill>
            <a:blip r:embed="rId3"/>
            <a:stretch>
              <a:fillRect/>
            </a:stretch>
          </p:blipFill>
          <p:spPr>
            <a:xfrm rot="5400000">
              <a:off x="7158815" y="-620083"/>
              <a:ext cx="1338814" cy="2578980"/>
            </a:xfrm>
            <a:prstGeom prst="rect">
              <a:avLst/>
            </a:prstGeom>
          </p:spPr>
        </p:pic>
      </p:grpSp>
      <p:pic>
        <p:nvPicPr>
          <p:cNvPr id="6" name="Picture 5"/>
          <p:cNvPicPr>
            <a:picLocks noChangeAspect="1"/>
          </p:cNvPicPr>
          <p:nvPr/>
        </p:nvPicPr>
        <p:blipFill>
          <a:blip r:embed="rId4"/>
          <a:stretch>
            <a:fillRect/>
          </a:stretch>
        </p:blipFill>
        <p:spPr>
          <a:xfrm>
            <a:off x="8478695" y="1562431"/>
            <a:ext cx="3505075" cy="2126919"/>
          </a:xfrm>
          <a:prstGeom prst="rect">
            <a:avLst/>
          </a:prstGeom>
        </p:spPr>
      </p:pic>
      <p:sp>
        <p:nvSpPr>
          <p:cNvPr id="7" name="Rectangle 6"/>
          <p:cNvSpPr/>
          <p:nvPr/>
        </p:nvSpPr>
        <p:spPr>
          <a:xfrm>
            <a:off x="9148340" y="3784600"/>
            <a:ext cx="2247522" cy="369332"/>
          </a:xfrm>
          <a:prstGeom prst="rect">
            <a:avLst/>
          </a:prstGeom>
        </p:spPr>
        <p:txBody>
          <a:bodyPr wrap="square">
            <a:spAutoFit/>
          </a:bodyPr>
          <a:lstStyle/>
          <a:p>
            <a:r>
              <a:rPr lang="en-GB" b="1" dirty="0" smtClean="0">
                <a:solidFill>
                  <a:srgbClr val="12537C"/>
                </a:solidFill>
                <a:effectLst>
                  <a:outerShdw blurRad="38100" dist="38100" dir="2700000" algn="tl">
                    <a:srgbClr val="000000">
                      <a:alpha val="43137"/>
                    </a:srgbClr>
                  </a:outerShdw>
                </a:effectLst>
              </a:rPr>
              <a:t>PATA and SATA Cables</a:t>
            </a:r>
            <a:endParaRPr lang="en-GB" b="1" dirty="0">
              <a:solidFill>
                <a:srgbClr val="12537C"/>
              </a:solidFill>
              <a:effectLst>
                <a:outerShdw blurRad="38100" dist="38100" dir="2700000" algn="tl">
                  <a:srgbClr val="000000">
                    <a:alpha val="43137"/>
                  </a:srgbClr>
                </a:outerShdw>
              </a:effectLst>
            </a:endParaRPr>
          </a:p>
        </p:txBody>
      </p:sp>
      <p:pic>
        <p:nvPicPr>
          <p:cNvPr id="8" name="Picture 7"/>
          <p:cNvPicPr>
            <a:picLocks noChangeAspect="1"/>
          </p:cNvPicPr>
          <p:nvPr/>
        </p:nvPicPr>
        <p:blipFill>
          <a:blip r:embed="rId5"/>
          <a:stretch>
            <a:fillRect/>
          </a:stretch>
        </p:blipFill>
        <p:spPr>
          <a:xfrm>
            <a:off x="160793" y="4856162"/>
            <a:ext cx="5133026" cy="748301"/>
          </a:xfrm>
          <a:prstGeom prst="rect">
            <a:avLst/>
          </a:prstGeom>
        </p:spPr>
      </p:pic>
      <p:sp>
        <p:nvSpPr>
          <p:cNvPr id="9" name="Rectangle 8"/>
          <p:cNvSpPr/>
          <p:nvPr/>
        </p:nvSpPr>
        <p:spPr>
          <a:xfrm>
            <a:off x="2017290" y="4406900"/>
            <a:ext cx="1094210" cy="369332"/>
          </a:xfrm>
          <a:prstGeom prst="rect">
            <a:avLst/>
          </a:prstGeom>
        </p:spPr>
        <p:txBody>
          <a:bodyPr wrap="square">
            <a:spAutoFit/>
          </a:bodyPr>
          <a:lstStyle/>
          <a:p>
            <a:r>
              <a:rPr lang="en-GB" b="1" dirty="0" err="1" smtClean="0">
                <a:solidFill>
                  <a:srgbClr val="12537C"/>
                </a:solidFill>
                <a:effectLst>
                  <a:outerShdw blurRad="38100" dist="38100" dir="2700000" algn="tl">
                    <a:srgbClr val="000000">
                      <a:alpha val="43137"/>
                    </a:srgbClr>
                  </a:outerShdw>
                </a:effectLst>
              </a:rPr>
              <a:t>PCIe</a:t>
            </a:r>
            <a:r>
              <a:rPr lang="en-GB" b="1" dirty="0" smtClean="0">
                <a:solidFill>
                  <a:srgbClr val="12537C"/>
                </a:solidFill>
                <a:effectLst>
                  <a:outerShdw blurRad="38100" dist="38100" dir="2700000" algn="tl">
                    <a:srgbClr val="000000">
                      <a:alpha val="43137"/>
                    </a:srgbClr>
                  </a:outerShdw>
                </a:effectLst>
              </a:rPr>
              <a:t> Slot</a:t>
            </a:r>
            <a:endParaRPr lang="en-GB" b="1" dirty="0">
              <a:solidFill>
                <a:srgbClr val="12537C"/>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28965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3503157" cy="900979"/>
          </a:xfrm>
        </p:spPr>
        <p:txBody>
          <a:bodyPr>
            <a:normAutofit/>
          </a:bodyPr>
          <a:lstStyle/>
          <a:p>
            <a:r>
              <a:rPr lang="en-GB" sz="3200" dirty="0" smtClean="0"/>
              <a:t>Storage Protocols </a:t>
            </a:r>
            <a:endParaRPr lang="en-GB" sz="3200" dirty="0"/>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41281" y="960005"/>
            <a:ext cx="11406219" cy="2158440"/>
          </a:xfrm>
        </p:spPr>
        <p:txBody>
          <a:bodyPr>
            <a:noAutofit/>
          </a:bodyPr>
          <a:lstStyle/>
          <a:p>
            <a:pPr marL="0" indent="0">
              <a:buNone/>
            </a:pPr>
            <a:r>
              <a:rPr lang="en-GB" sz="1800" b="1" i="1" dirty="0" smtClean="0">
                <a:ea typeface="ＭＳ Ｐゴシック" charset="0"/>
              </a:rPr>
              <a:t>Protocols that help in storage and retrieval process from storage devices </a:t>
            </a:r>
          </a:p>
          <a:p>
            <a:pPr>
              <a:buFont typeface="Wingdings" panose="05000000000000000000" pitchFamily="2" charset="2"/>
              <a:buChar char="ü"/>
            </a:pPr>
            <a:endParaRPr lang="en-US" sz="1800" b="1" i="1" dirty="0" smtClean="0">
              <a:ea typeface="ＭＳ Ｐゴシック" charset="0"/>
            </a:endParaRPr>
          </a:p>
          <a:p>
            <a:pPr>
              <a:buFont typeface="Wingdings" panose="05000000000000000000" pitchFamily="2" charset="2"/>
              <a:buChar char="§"/>
            </a:pPr>
            <a:r>
              <a:rPr lang="en-US" sz="1800" b="1" i="1" dirty="0" smtClean="0">
                <a:ea typeface="ＭＳ Ｐゴシック" charset="0"/>
              </a:rPr>
              <a:t>SCSI: </a:t>
            </a:r>
          </a:p>
          <a:p>
            <a:pPr lvl="1">
              <a:buFont typeface="Wingdings" panose="05000000000000000000" pitchFamily="2" charset="2"/>
              <a:buChar char="ü"/>
            </a:pPr>
            <a:r>
              <a:rPr lang="en-US" sz="1800" b="1" i="1" dirty="0" smtClean="0">
                <a:ea typeface="ＭＳ Ｐゴシック" charset="0"/>
              </a:rPr>
              <a:t>Used in Block – level Storage Systems</a:t>
            </a:r>
          </a:p>
          <a:p>
            <a:pPr lvl="1">
              <a:buFont typeface="Wingdings" panose="05000000000000000000" pitchFamily="2" charset="2"/>
              <a:buChar char="ü"/>
            </a:pPr>
            <a:r>
              <a:rPr lang="en-US" sz="1800" b="1" i="1" dirty="0" smtClean="0">
                <a:ea typeface="ＭＳ Ｐゴシック" charset="0"/>
              </a:rPr>
              <a:t>Server OS use this protocol to read/ write data on SCSI Controller which is managing the storage device</a:t>
            </a:r>
          </a:p>
          <a:p>
            <a:pPr>
              <a:buFont typeface="Wingdings" panose="05000000000000000000" pitchFamily="2" charset="2"/>
              <a:buChar char="§"/>
            </a:pPr>
            <a:r>
              <a:rPr lang="en-US" sz="1800" b="1" i="1" dirty="0">
                <a:ea typeface="ＭＳ Ｐゴシック" charset="0"/>
              </a:rPr>
              <a:t>iSCSI: </a:t>
            </a:r>
          </a:p>
          <a:p>
            <a:pPr lvl="1">
              <a:buFont typeface="Wingdings" panose="05000000000000000000" pitchFamily="2" charset="2"/>
              <a:buChar char="ü"/>
            </a:pPr>
            <a:r>
              <a:rPr lang="en-US" sz="1800" b="1" i="1" dirty="0" smtClean="0">
                <a:ea typeface="ＭＳ Ｐゴシック" charset="0"/>
              </a:rPr>
              <a:t>Takes SCSI in an IP Packet –  For extendable functionalities. </a:t>
            </a:r>
          </a:p>
          <a:p>
            <a:pPr lvl="1">
              <a:buFont typeface="Wingdings" panose="05000000000000000000" pitchFamily="2" charset="2"/>
              <a:buChar char="ü"/>
            </a:pPr>
            <a:r>
              <a:rPr lang="en-US" sz="1800" b="1" i="1" dirty="0" smtClean="0">
                <a:ea typeface="ＭＳ Ｐゴシック" charset="0"/>
              </a:rPr>
              <a:t>Clients (Initiators) connected with iSCSI use IP Protocol to send SCSI Commands (Command Descriptor Blocks) to Storage Devices (Targets). </a:t>
            </a:r>
          </a:p>
          <a:p>
            <a:pPr lvl="1">
              <a:buFont typeface="Wingdings" panose="05000000000000000000" pitchFamily="2" charset="2"/>
              <a:buChar char="ü"/>
            </a:pPr>
            <a:r>
              <a:rPr lang="en-US" sz="1800" b="1" i="1" dirty="0" smtClean="0">
                <a:ea typeface="ＭＳ Ｐゴシック" charset="0"/>
              </a:rPr>
              <a:t>TCP Ports 860 is reserved for iSCSI system Port and 3260 is iSCSI default port</a:t>
            </a:r>
          </a:p>
          <a:p>
            <a:pPr>
              <a:buFont typeface="Wingdings" panose="05000000000000000000" pitchFamily="2" charset="2"/>
              <a:buChar char="§"/>
            </a:pPr>
            <a:r>
              <a:rPr lang="en-US" sz="1800" b="1" i="1" dirty="0" err="1">
                <a:ea typeface="ＭＳ Ｐゴシック" charset="0"/>
              </a:rPr>
              <a:t>Fibre</a:t>
            </a:r>
            <a:r>
              <a:rPr lang="en-US" sz="1800" b="1" i="1" dirty="0">
                <a:ea typeface="ＭＳ Ｐゴシック" charset="0"/>
              </a:rPr>
              <a:t> Channel: </a:t>
            </a:r>
          </a:p>
          <a:p>
            <a:pPr lvl="1">
              <a:buFont typeface="Wingdings" panose="05000000000000000000" pitchFamily="2" charset="2"/>
              <a:buChar char="ü"/>
            </a:pPr>
            <a:r>
              <a:rPr lang="en-US" sz="1800" b="1" i="1" dirty="0" smtClean="0">
                <a:ea typeface="ＭＳ Ｐゴシック" charset="0"/>
              </a:rPr>
              <a:t>For </a:t>
            </a:r>
            <a:r>
              <a:rPr lang="en-US" sz="1800" b="1" i="1" dirty="0">
                <a:ea typeface="ＭＳ Ｐゴシック" charset="0"/>
              </a:rPr>
              <a:t>extendable </a:t>
            </a:r>
            <a:r>
              <a:rPr lang="en-US" sz="1800" b="1" i="1" dirty="0" smtClean="0">
                <a:ea typeface="ＭＳ Ｐゴシック" charset="0"/>
              </a:rPr>
              <a:t>functionalities enabling storage consolidation and longer distance coverage </a:t>
            </a:r>
          </a:p>
          <a:p>
            <a:pPr>
              <a:buFont typeface="Wingdings" panose="05000000000000000000" pitchFamily="2" charset="2"/>
              <a:buChar char="§"/>
            </a:pPr>
            <a:r>
              <a:rPr lang="en-US" sz="1800" b="1" i="1" dirty="0" err="1">
                <a:ea typeface="ＭＳ Ｐゴシック" charset="0"/>
              </a:rPr>
              <a:t>Fibre</a:t>
            </a:r>
            <a:r>
              <a:rPr lang="en-US" sz="1800" b="1" i="1" dirty="0">
                <a:ea typeface="ＭＳ Ｐゴシック" charset="0"/>
              </a:rPr>
              <a:t> Channel over Ethernet: </a:t>
            </a:r>
          </a:p>
          <a:p>
            <a:pPr lvl="1">
              <a:buFont typeface="Wingdings" panose="05000000000000000000" pitchFamily="2" charset="2"/>
              <a:buChar char="ü"/>
            </a:pPr>
            <a:r>
              <a:rPr lang="en-US" sz="1800" b="1" i="1" dirty="0" smtClean="0">
                <a:ea typeface="ＭＳ Ｐゴシック" charset="0"/>
              </a:rPr>
              <a:t>Extends across Ethernet Networks</a:t>
            </a:r>
            <a:endParaRPr lang="en-US" sz="1800" b="1" i="1" dirty="0">
              <a:ea typeface="ＭＳ Ｐゴシック" charset="0"/>
            </a:endParaRPr>
          </a:p>
        </p:txBody>
      </p:sp>
    </p:spTree>
    <p:extLst>
      <p:ext uri="{BB962C8B-B14F-4D97-AF65-F5344CB8AC3E}">
        <p14:creationId xmlns:p14="http://schemas.microsoft.com/office/powerpoint/2010/main" val="2541547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3503157" cy="900979"/>
          </a:xfrm>
        </p:spPr>
        <p:txBody>
          <a:bodyPr>
            <a:normAutofit fontScale="90000"/>
          </a:bodyPr>
          <a:lstStyle/>
          <a:p>
            <a:r>
              <a:rPr lang="en-GB" sz="3200" dirty="0" smtClean="0"/>
              <a:t>File Sharing Protocols </a:t>
            </a:r>
            <a:endParaRPr lang="en-GB" sz="3200" dirty="0"/>
          </a:p>
        </p:txBody>
      </p:sp>
      <p:pic>
        <p:nvPicPr>
          <p:cNvPr id="11" name="Picture 10"/>
          <p:cNvPicPr>
            <a:picLocks noChangeAspect="1"/>
          </p:cNvPicPr>
          <p:nvPr/>
        </p:nvPicPr>
        <p:blipFill>
          <a:blip r:embed="rId2"/>
          <a:stretch>
            <a:fillRect/>
          </a:stretch>
        </p:blipFill>
        <p:spPr>
          <a:xfrm>
            <a:off x="2749550" y="1597495"/>
            <a:ext cx="8623300" cy="3699692"/>
          </a:xfrm>
          <a:prstGeom prst="rect">
            <a:avLst/>
          </a:prstGeom>
        </p:spPr>
      </p:pic>
      <p:sp>
        <p:nvSpPr>
          <p:cNvPr id="6"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63550" y="977919"/>
            <a:ext cx="11406219" cy="468745"/>
          </a:xfrm>
        </p:spPr>
        <p:txBody>
          <a:bodyPr>
            <a:noAutofit/>
          </a:bodyPr>
          <a:lstStyle/>
          <a:p>
            <a:pPr marL="0" indent="0">
              <a:buNone/>
            </a:pPr>
            <a:r>
              <a:rPr lang="en-GB" sz="1800" b="1" i="1" dirty="0" smtClean="0">
                <a:ea typeface="ＭＳ Ｐゴシック" charset="0"/>
              </a:rPr>
              <a:t>File Sharing Protocols enable data sharing over LAN’s, WAN’s and Internet…</a:t>
            </a:r>
            <a:endParaRPr lang="en-US" sz="1800" b="1" i="1" dirty="0">
              <a:ea typeface="ＭＳ Ｐゴシック" charset="0"/>
            </a:endParaRPr>
          </a:p>
        </p:txBody>
      </p:sp>
    </p:spTree>
    <p:extLst>
      <p:ext uri="{BB962C8B-B14F-4D97-AF65-F5344CB8AC3E}">
        <p14:creationId xmlns:p14="http://schemas.microsoft.com/office/powerpoint/2010/main" val="1177893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t="1341" b="27839"/>
          <a:stretch/>
        </p:blipFill>
        <p:spPr>
          <a:xfrm>
            <a:off x="127714" y="166255"/>
            <a:ext cx="8532067" cy="4029075"/>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4225139" y="166255"/>
            <a:ext cx="4171914" cy="900979"/>
          </a:xfrm>
        </p:spPr>
        <p:txBody>
          <a:bodyPr>
            <a:normAutofit fontScale="90000"/>
          </a:bodyPr>
          <a:lstStyle/>
          <a:p>
            <a:r>
              <a:rPr lang="en-GB" sz="3200" b="1" dirty="0" smtClean="0"/>
              <a:t>Direct – Attached Storage</a:t>
            </a:r>
            <a:endParaRPr lang="en-GB" sz="3200" b="1" dirty="0"/>
          </a:p>
        </p:txBody>
      </p:sp>
      <p:pic>
        <p:nvPicPr>
          <p:cNvPr id="7" name="Picture 6"/>
          <p:cNvPicPr>
            <a:picLocks noChangeAspect="1"/>
          </p:cNvPicPr>
          <p:nvPr/>
        </p:nvPicPr>
        <p:blipFill rotWithShape="1">
          <a:blip r:embed="rId3"/>
          <a:srcRect t="1" b="65195"/>
          <a:stretch/>
        </p:blipFill>
        <p:spPr>
          <a:xfrm>
            <a:off x="4225139" y="3834408"/>
            <a:ext cx="7798252" cy="1809786"/>
          </a:xfrm>
          <a:prstGeom prst="rect">
            <a:avLst/>
          </a:prstGeom>
        </p:spPr>
      </p:pic>
      <p:pic>
        <p:nvPicPr>
          <p:cNvPr id="8" name="Picture 7"/>
          <p:cNvPicPr>
            <a:picLocks noChangeAspect="1"/>
          </p:cNvPicPr>
          <p:nvPr/>
        </p:nvPicPr>
        <p:blipFill>
          <a:blip r:embed="rId4"/>
          <a:stretch>
            <a:fillRect/>
          </a:stretch>
        </p:blipFill>
        <p:spPr>
          <a:xfrm>
            <a:off x="299373" y="4366780"/>
            <a:ext cx="3489520" cy="1197407"/>
          </a:xfrm>
          <a:prstGeom prst="rect">
            <a:avLst/>
          </a:prstGeom>
        </p:spPr>
      </p:pic>
      <p:sp>
        <p:nvSpPr>
          <p:cNvPr id="9" name="Rectangle 8"/>
          <p:cNvSpPr/>
          <p:nvPr/>
        </p:nvSpPr>
        <p:spPr>
          <a:xfrm>
            <a:off x="3650630" y="3911723"/>
            <a:ext cx="712772" cy="369332"/>
          </a:xfrm>
          <a:prstGeom prst="rect">
            <a:avLst/>
          </a:prstGeom>
        </p:spPr>
        <p:txBody>
          <a:bodyPr wrap="square">
            <a:spAutoFit/>
          </a:bodyPr>
          <a:lstStyle/>
          <a:p>
            <a:r>
              <a:rPr lang="en-GB" b="1" dirty="0" smtClean="0">
                <a:solidFill>
                  <a:srgbClr val="12537C"/>
                </a:solidFill>
                <a:effectLst>
                  <a:outerShdw blurRad="38100" dist="38100" dir="2700000" algn="tl">
                    <a:srgbClr val="000000">
                      <a:alpha val="43137"/>
                    </a:srgbClr>
                  </a:outerShdw>
                </a:effectLst>
              </a:rPr>
              <a:t>DAS </a:t>
            </a:r>
            <a:endParaRPr lang="en-GB" b="1" dirty="0">
              <a:solidFill>
                <a:srgbClr val="12537C"/>
              </a:solidFill>
              <a:effectLst>
                <a:outerShdw blurRad="38100" dist="38100" dir="2700000" algn="tl">
                  <a:srgbClr val="000000">
                    <a:alpha val="43137"/>
                  </a:srgbClr>
                </a:outerShdw>
              </a:effectLst>
            </a:endParaRPr>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8659781" y="166255"/>
            <a:ext cx="3532219" cy="2158440"/>
          </a:xfrm>
        </p:spPr>
        <p:txBody>
          <a:bodyPr>
            <a:noAutofit/>
          </a:bodyPr>
          <a:lstStyle/>
          <a:p>
            <a:pPr>
              <a:buFont typeface="Wingdings" panose="05000000000000000000" pitchFamily="2" charset="2"/>
              <a:buChar char="ü"/>
            </a:pPr>
            <a:r>
              <a:rPr lang="en-GB" sz="1800" b="1" i="1" dirty="0" smtClean="0">
                <a:ea typeface="ＭＳ Ｐゴシック" charset="0"/>
              </a:rPr>
              <a:t>Block Storage</a:t>
            </a:r>
          </a:p>
          <a:p>
            <a:pPr>
              <a:buFont typeface="Wingdings" panose="05000000000000000000" pitchFamily="2" charset="2"/>
              <a:buChar char="ü"/>
            </a:pPr>
            <a:r>
              <a:rPr lang="en-GB" sz="1800" b="1" i="1" dirty="0" smtClean="0">
                <a:ea typeface="ＭＳ Ｐゴシック" charset="0"/>
              </a:rPr>
              <a:t>Single Machine</a:t>
            </a:r>
          </a:p>
          <a:p>
            <a:pPr>
              <a:buFont typeface="Wingdings" panose="05000000000000000000" pitchFamily="2" charset="2"/>
              <a:buChar char="ü"/>
            </a:pPr>
            <a:r>
              <a:rPr lang="en-GB" sz="1800" b="1" i="1" dirty="0" smtClean="0">
                <a:ea typeface="ＭＳ Ｐゴシック" charset="0"/>
              </a:rPr>
              <a:t>No Resource Management</a:t>
            </a:r>
          </a:p>
          <a:p>
            <a:pPr>
              <a:buFont typeface="Wingdings" panose="05000000000000000000" pitchFamily="2" charset="2"/>
              <a:buChar char="ü"/>
            </a:pPr>
            <a:r>
              <a:rPr lang="en-GB" sz="1800" b="1" i="1" dirty="0" smtClean="0">
                <a:ea typeface="ＭＳ Ｐゴシック" charset="0"/>
              </a:rPr>
              <a:t>No Sharing</a:t>
            </a:r>
          </a:p>
          <a:p>
            <a:pPr>
              <a:buFont typeface="Wingdings" panose="05000000000000000000" pitchFamily="2" charset="2"/>
              <a:buChar char="ü"/>
            </a:pPr>
            <a:r>
              <a:rPr lang="en-GB" sz="1800" b="1" i="1" dirty="0" smtClean="0">
                <a:ea typeface="ＭＳ Ｐゴシック" charset="0"/>
              </a:rPr>
              <a:t>Limited Scalability</a:t>
            </a:r>
          </a:p>
          <a:p>
            <a:pPr>
              <a:buFont typeface="Wingdings" panose="05000000000000000000" pitchFamily="2" charset="2"/>
              <a:buChar char="ü"/>
            </a:pPr>
            <a:r>
              <a:rPr lang="en-GB" sz="1800" b="1" i="1" dirty="0" smtClean="0">
                <a:ea typeface="ＭＳ Ｐゴシック" charset="0"/>
              </a:rPr>
              <a:t>Reboot during installation/ troubleshooting – Prominent to Downtime.</a:t>
            </a:r>
          </a:p>
          <a:p>
            <a:pPr>
              <a:buFont typeface="Wingdings" panose="05000000000000000000" pitchFamily="2" charset="2"/>
              <a:buChar char="ü"/>
            </a:pPr>
            <a:r>
              <a:rPr lang="en-GB" sz="1800" b="1" i="1" dirty="0" smtClean="0">
                <a:ea typeface="ＭＳ Ｐゴシック" charset="0"/>
              </a:rPr>
              <a:t>Suitable for High Data Availability Environment.</a:t>
            </a:r>
            <a:endParaRPr lang="en-US" sz="1800" b="1" i="1" dirty="0">
              <a:ea typeface="ＭＳ Ｐゴシック" charset="0"/>
            </a:endParaRPr>
          </a:p>
        </p:txBody>
      </p:sp>
    </p:spTree>
    <p:extLst>
      <p:ext uri="{BB962C8B-B14F-4D97-AF65-F5344CB8AC3E}">
        <p14:creationId xmlns:p14="http://schemas.microsoft.com/office/powerpoint/2010/main" val="3621083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4225138" y="166255"/>
            <a:ext cx="4334661" cy="900979"/>
          </a:xfrm>
        </p:spPr>
        <p:txBody>
          <a:bodyPr>
            <a:normAutofit fontScale="90000"/>
          </a:bodyPr>
          <a:lstStyle/>
          <a:p>
            <a:r>
              <a:rPr lang="en-GB" sz="3200" b="1" dirty="0" smtClean="0"/>
              <a:t>Network – Attached Storage</a:t>
            </a:r>
            <a:endParaRPr lang="en-GB" sz="3200" b="1" dirty="0"/>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7361871" y="3429434"/>
            <a:ext cx="4573619" cy="2158440"/>
          </a:xfrm>
        </p:spPr>
        <p:txBody>
          <a:bodyPr>
            <a:noAutofit/>
          </a:bodyPr>
          <a:lstStyle/>
          <a:p>
            <a:pPr>
              <a:buFont typeface="Wingdings" panose="05000000000000000000" pitchFamily="2" charset="2"/>
              <a:buChar char="ü"/>
            </a:pPr>
            <a:r>
              <a:rPr lang="en-GB" sz="1800" b="1" i="1" dirty="0" smtClean="0">
                <a:ea typeface="ＭＳ Ｐゴシック" charset="0"/>
              </a:rPr>
              <a:t>Concept of File Sharing : File access method</a:t>
            </a:r>
          </a:p>
          <a:p>
            <a:pPr>
              <a:buFont typeface="Wingdings" panose="05000000000000000000" pitchFamily="2" charset="2"/>
              <a:buChar char="ü"/>
            </a:pPr>
            <a:r>
              <a:rPr lang="en-GB" sz="1800" b="1" i="1" dirty="0" smtClean="0">
                <a:ea typeface="ＭＳ Ｐゴシック" charset="0"/>
              </a:rPr>
              <a:t>Uses Ethernet (Connected via NIC)</a:t>
            </a:r>
          </a:p>
          <a:p>
            <a:pPr>
              <a:buFont typeface="Wingdings" panose="05000000000000000000" pitchFamily="2" charset="2"/>
              <a:buChar char="ü"/>
            </a:pPr>
            <a:r>
              <a:rPr lang="en-GB" sz="1800" b="1" i="1" dirty="0" smtClean="0">
                <a:ea typeface="ＭＳ Ｐゴシック" charset="0"/>
              </a:rPr>
              <a:t>Layer over TCP/IP protocol</a:t>
            </a:r>
          </a:p>
          <a:p>
            <a:pPr>
              <a:buFont typeface="Wingdings" panose="05000000000000000000" pitchFamily="2" charset="2"/>
              <a:buChar char="ü"/>
            </a:pPr>
            <a:r>
              <a:rPr lang="en-GB" sz="1800" b="1" i="1" dirty="0" smtClean="0">
                <a:ea typeface="ＭＳ Ｐゴシック" charset="0"/>
              </a:rPr>
              <a:t>Connected to Workstations </a:t>
            </a:r>
          </a:p>
          <a:p>
            <a:pPr>
              <a:buFont typeface="Wingdings" panose="05000000000000000000" pitchFamily="2" charset="2"/>
              <a:buChar char="ü"/>
            </a:pPr>
            <a:r>
              <a:rPr lang="en-US" sz="1800" b="1" i="1" dirty="0" smtClean="0">
                <a:ea typeface="ＭＳ Ｐゴシック" charset="0"/>
              </a:rPr>
              <a:t>Comparatively efficient enough to DAS</a:t>
            </a:r>
          </a:p>
          <a:p>
            <a:pPr>
              <a:buFont typeface="Wingdings" panose="05000000000000000000" pitchFamily="2" charset="2"/>
              <a:buChar char="ü"/>
            </a:pPr>
            <a:r>
              <a:rPr lang="en-US" sz="1800" b="1" i="1" dirty="0" smtClean="0">
                <a:ea typeface="ＭＳ Ｐゴシック" charset="0"/>
              </a:rPr>
              <a:t>Capable of Sharing and Managing  </a:t>
            </a:r>
            <a:endParaRPr lang="en-US" sz="1800" b="1" i="1" dirty="0">
              <a:ea typeface="ＭＳ Ｐゴシック" charset="0"/>
            </a:endParaRPr>
          </a:p>
        </p:txBody>
      </p:sp>
      <p:pic>
        <p:nvPicPr>
          <p:cNvPr id="3" name="Picture 2"/>
          <p:cNvPicPr>
            <a:picLocks noChangeAspect="1"/>
          </p:cNvPicPr>
          <p:nvPr/>
        </p:nvPicPr>
        <p:blipFill rotWithShape="1">
          <a:blip r:embed="rId2"/>
          <a:srcRect l="67385" t="10737" b="54566"/>
          <a:stretch/>
        </p:blipFill>
        <p:spPr>
          <a:xfrm>
            <a:off x="8249850" y="1067234"/>
            <a:ext cx="2918215" cy="2070100"/>
          </a:xfrm>
          <a:prstGeom prst="rect">
            <a:avLst/>
          </a:prstGeom>
        </p:spPr>
      </p:pic>
      <p:pic>
        <p:nvPicPr>
          <p:cNvPr id="5" name="Picture 4"/>
          <p:cNvPicPr>
            <a:picLocks noChangeAspect="1"/>
          </p:cNvPicPr>
          <p:nvPr/>
        </p:nvPicPr>
        <p:blipFill rotWithShape="1">
          <a:blip r:embed="rId2"/>
          <a:srcRect l="-1" t="5975" r="32738" b="42498"/>
          <a:stretch/>
        </p:blipFill>
        <p:spPr>
          <a:xfrm>
            <a:off x="131357" y="1435808"/>
            <a:ext cx="7159119" cy="3656891"/>
          </a:xfrm>
          <a:prstGeom prst="rect">
            <a:avLst/>
          </a:prstGeom>
        </p:spPr>
      </p:pic>
    </p:spTree>
    <p:extLst>
      <p:ext uri="{BB962C8B-B14F-4D97-AF65-F5344CB8AC3E}">
        <p14:creationId xmlns:p14="http://schemas.microsoft.com/office/powerpoint/2010/main" val="811287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4225138" y="166255"/>
            <a:ext cx="4334661" cy="900979"/>
          </a:xfrm>
        </p:spPr>
        <p:txBody>
          <a:bodyPr>
            <a:normAutofit/>
          </a:bodyPr>
          <a:lstStyle/>
          <a:p>
            <a:r>
              <a:rPr lang="en-GB" sz="3200" b="1" dirty="0" smtClean="0"/>
              <a:t>Storage Area Network</a:t>
            </a:r>
            <a:endParaRPr lang="en-GB" sz="3200" b="1" dirty="0"/>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7602165" y="2474420"/>
            <a:ext cx="4535714" cy="2158440"/>
          </a:xfrm>
        </p:spPr>
        <p:txBody>
          <a:bodyPr>
            <a:noAutofit/>
          </a:bodyPr>
          <a:lstStyle/>
          <a:p>
            <a:pPr>
              <a:buFont typeface="Wingdings" panose="05000000000000000000" pitchFamily="2" charset="2"/>
              <a:buChar char="ü"/>
            </a:pPr>
            <a:r>
              <a:rPr lang="en-GB" sz="1800" b="1" i="1" dirty="0" smtClean="0">
                <a:ea typeface="ＭＳ Ｐゴシック" charset="0"/>
              </a:rPr>
              <a:t>Block Storage Sharing</a:t>
            </a:r>
          </a:p>
          <a:p>
            <a:pPr>
              <a:buFont typeface="Wingdings" panose="05000000000000000000" pitchFamily="2" charset="2"/>
              <a:buChar char="ü"/>
            </a:pPr>
            <a:r>
              <a:rPr lang="en-GB" sz="1800" b="1" i="1" dirty="0" smtClean="0">
                <a:ea typeface="ＭＳ Ｐゴシック" charset="0"/>
              </a:rPr>
              <a:t>Concept of Drive Mounting: Block access</a:t>
            </a:r>
          </a:p>
          <a:p>
            <a:pPr>
              <a:buFont typeface="Wingdings" panose="05000000000000000000" pitchFamily="2" charset="2"/>
              <a:buChar char="ü"/>
            </a:pPr>
            <a:r>
              <a:rPr lang="en-GB" sz="1800" b="1" i="1" dirty="0" smtClean="0">
                <a:ea typeface="ＭＳ Ｐゴシック" charset="0"/>
              </a:rPr>
              <a:t>Uses </a:t>
            </a:r>
            <a:r>
              <a:rPr lang="en-GB" sz="1800" b="1" i="1" dirty="0" err="1" smtClean="0">
                <a:ea typeface="ＭＳ Ｐゴシック" charset="0"/>
              </a:rPr>
              <a:t>Fiber</a:t>
            </a:r>
            <a:r>
              <a:rPr lang="en-GB" sz="1800" b="1" i="1" dirty="0" smtClean="0">
                <a:ea typeface="ＭＳ Ｐゴシック" charset="0"/>
              </a:rPr>
              <a:t> Channel (Connected via HBA)</a:t>
            </a:r>
          </a:p>
          <a:p>
            <a:pPr>
              <a:buFont typeface="Wingdings" panose="05000000000000000000" pitchFamily="2" charset="2"/>
              <a:buChar char="ü"/>
            </a:pPr>
            <a:r>
              <a:rPr lang="en-GB" sz="1800" b="1" i="1" dirty="0" smtClean="0">
                <a:ea typeface="ＭＳ Ｐゴシック" charset="0"/>
              </a:rPr>
              <a:t>Proprietary Protocols or Simple Network Management Protocols</a:t>
            </a:r>
          </a:p>
          <a:p>
            <a:pPr>
              <a:buFont typeface="Wingdings" panose="05000000000000000000" pitchFamily="2" charset="2"/>
              <a:buChar char="ü"/>
            </a:pPr>
            <a:r>
              <a:rPr lang="en-GB" sz="1800" b="1" i="1" dirty="0" smtClean="0">
                <a:ea typeface="ＭＳ Ｐゴシック" charset="0"/>
              </a:rPr>
              <a:t>Connected to Servers </a:t>
            </a:r>
          </a:p>
          <a:p>
            <a:pPr>
              <a:buFont typeface="Wingdings" panose="05000000000000000000" pitchFamily="2" charset="2"/>
              <a:buChar char="ü"/>
            </a:pPr>
            <a:r>
              <a:rPr lang="en-US" sz="1800" b="1" i="1" dirty="0" smtClean="0">
                <a:ea typeface="ＭＳ Ｐゴシック" charset="0"/>
              </a:rPr>
              <a:t>Highly efficient of other storage techniques</a:t>
            </a:r>
          </a:p>
          <a:p>
            <a:pPr>
              <a:buFont typeface="Wingdings" panose="05000000000000000000" pitchFamily="2" charset="2"/>
              <a:buChar char="ü"/>
            </a:pPr>
            <a:r>
              <a:rPr lang="en-US" sz="1800" b="1" i="1" dirty="0" smtClean="0">
                <a:ea typeface="ＭＳ Ｐゴシック" charset="0"/>
              </a:rPr>
              <a:t>High Integrity</a:t>
            </a:r>
          </a:p>
          <a:p>
            <a:pPr>
              <a:buFont typeface="Wingdings" panose="05000000000000000000" pitchFamily="2" charset="2"/>
              <a:buChar char="ü"/>
            </a:pPr>
            <a:r>
              <a:rPr lang="en-US" sz="1800" b="1" i="1" dirty="0" smtClean="0">
                <a:ea typeface="ＭＳ Ｐゴシック" charset="0"/>
              </a:rPr>
              <a:t>Dedicated Storage System</a:t>
            </a:r>
            <a:endParaRPr lang="en-US" sz="1800" b="1" i="1" dirty="0">
              <a:ea typeface="ＭＳ Ｐゴシック" charset="0"/>
            </a:endParaRPr>
          </a:p>
        </p:txBody>
      </p:sp>
      <p:pic>
        <p:nvPicPr>
          <p:cNvPr id="4" name="Picture 3"/>
          <p:cNvPicPr>
            <a:picLocks noChangeAspect="1"/>
          </p:cNvPicPr>
          <p:nvPr/>
        </p:nvPicPr>
        <p:blipFill rotWithShape="1">
          <a:blip r:embed="rId2"/>
          <a:srcRect r="41553" b="54925"/>
          <a:stretch/>
        </p:blipFill>
        <p:spPr>
          <a:xfrm>
            <a:off x="175078" y="1277849"/>
            <a:ext cx="7510237" cy="3862104"/>
          </a:xfrm>
          <a:prstGeom prst="rect">
            <a:avLst/>
          </a:prstGeom>
        </p:spPr>
      </p:pic>
      <p:pic>
        <p:nvPicPr>
          <p:cNvPr id="7" name="Picture 6"/>
          <p:cNvPicPr>
            <a:picLocks noChangeAspect="1"/>
          </p:cNvPicPr>
          <p:nvPr/>
        </p:nvPicPr>
        <p:blipFill rotWithShape="1">
          <a:blip r:embed="rId2"/>
          <a:srcRect l="66676" t="1872" b="83765"/>
          <a:stretch/>
        </p:blipFill>
        <p:spPr>
          <a:xfrm>
            <a:off x="8002216" y="1156486"/>
            <a:ext cx="3409042" cy="979715"/>
          </a:xfrm>
          <a:prstGeom prst="rect">
            <a:avLst/>
          </a:prstGeom>
        </p:spPr>
      </p:pic>
      <p:pic>
        <p:nvPicPr>
          <p:cNvPr id="3" name="Picture 2"/>
          <p:cNvPicPr>
            <a:picLocks noChangeAspect="1"/>
          </p:cNvPicPr>
          <p:nvPr/>
        </p:nvPicPr>
        <p:blipFill rotWithShape="1">
          <a:blip r:embed="rId3"/>
          <a:srcRect t="4086"/>
          <a:stretch/>
        </p:blipFill>
        <p:spPr>
          <a:xfrm>
            <a:off x="4394200" y="4281327"/>
            <a:ext cx="2082800" cy="1336072"/>
          </a:xfrm>
          <a:prstGeom prst="rect">
            <a:avLst/>
          </a:prstGeom>
        </p:spPr>
      </p:pic>
    </p:spTree>
    <p:extLst>
      <p:ext uri="{BB962C8B-B14F-4D97-AF65-F5344CB8AC3E}">
        <p14:creationId xmlns:p14="http://schemas.microsoft.com/office/powerpoint/2010/main" val="3274178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554208" cy="900979"/>
          </a:xfrm>
        </p:spPr>
        <p:txBody>
          <a:bodyPr>
            <a:normAutofit/>
          </a:bodyPr>
          <a:lstStyle/>
          <a:p>
            <a:r>
              <a:rPr lang="en-GB" sz="3200" dirty="0" smtClean="0"/>
              <a:t>Storage connecting Technologies</a:t>
            </a:r>
            <a:endParaRPr lang="en-GB" sz="3200" dirty="0"/>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90481" y="1175905"/>
            <a:ext cx="11406219" cy="2158440"/>
          </a:xfrm>
        </p:spPr>
        <p:txBody>
          <a:bodyPr>
            <a:noAutofit/>
          </a:bodyPr>
          <a:lstStyle/>
          <a:p>
            <a:pPr>
              <a:buFont typeface="Wingdings" panose="05000000000000000000" pitchFamily="2" charset="2"/>
              <a:buChar char="ü"/>
            </a:pPr>
            <a:r>
              <a:rPr lang="en-GB" sz="1800" b="1" i="1" dirty="0" smtClean="0">
                <a:ea typeface="ＭＳ Ｐゴシック" charset="0"/>
              </a:rPr>
              <a:t>HOST BUS ADAPTER is an Interface Standard</a:t>
            </a:r>
          </a:p>
          <a:p>
            <a:pPr>
              <a:buFont typeface="Wingdings" panose="05000000000000000000" pitchFamily="2" charset="2"/>
              <a:buChar char="ü"/>
            </a:pPr>
            <a:r>
              <a:rPr lang="en-GB" sz="1800" b="1" i="1" dirty="0" smtClean="0">
                <a:ea typeface="ＭＳ Ｐゴシック" charset="0"/>
              </a:rPr>
              <a:t>FC – Switch is a network switch</a:t>
            </a:r>
          </a:p>
          <a:p>
            <a:pPr>
              <a:buFont typeface="Wingdings" panose="05000000000000000000" pitchFamily="2" charset="2"/>
              <a:buChar char="ü"/>
            </a:pPr>
            <a:r>
              <a:rPr lang="en-GB" sz="1800" b="1" i="1" dirty="0" smtClean="0">
                <a:ea typeface="ＭＳ Ｐゴシック" charset="0"/>
              </a:rPr>
              <a:t>Compatible with Fibre Channels</a:t>
            </a:r>
          </a:p>
          <a:p>
            <a:pPr>
              <a:buFont typeface="Wingdings" panose="05000000000000000000" pitchFamily="2" charset="2"/>
              <a:buChar char="ü"/>
            </a:pPr>
            <a:r>
              <a:rPr lang="en-GB" sz="1800" b="1" i="1" dirty="0" smtClean="0">
                <a:ea typeface="ＭＳ Ｐゴシック" charset="0"/>
              </a:rPr>
              <a:t>Combination of one or more FC Switches constitute a SAN Network</a:t>
            </a:r>
            <a:endParaRPr lang="en-US" sz="1800" b="1" i="1" dirty="0">
              <a:ea typeface="ＭＳ Ｐゴシック" charset="0"/>
            </a:endParaRPr>
          </a:p>
        </p:txBody>
      </p:sp>
    </p:spTree>
    <p:extLst>
      <p:ext uri="{BB962C8B-B14F-4D97-AF65-F5344CB8AC3E}">
        <p14:creationId xmlns:p14="http://schemas.microsoft.com/office/powerpoint/2010/main" val="4074559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554208" cy="900979"/>
          </a:xfrm>
        </p:spPr>
        <p:txBody>
          <a:bodyPr>
            <a:normAutofit/>
          </a:bodyPr>
          <a:lstStyle/>
          <a:p>
            <a:r>
              <a:rPr lang="en-GB" sz="3200" dirty="0" smtClean="0"/>
              <a:t>Storage Pools – S2D</a:t>
            </a:r>
            <a:endParaRPr lang="en-GB" sz="3200" dirty="0"/>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90481" y="1175905"/>
            <a:ext cx="6053168" cy="2158440"/>
          </a:xfrm>
        </p:spPr>
        <p:txBody>
          <a:bodyPr>
            <a:noAutofit/>
          </a:bodyPr>
          <a:lstStyle/>
          <a:p>
            <a:pPr marL="0" indent="0">
              <a:buNone/>
            </a:pPr>
            <a:r>
              <a:rPr lang="en-GB" sz="1800" b="1" i="1" dirty="0" smtClean="0">
                <a:ea typeface="ＭＳ Ｐゴシック" charset="0"/>
              </a:rPr>
              <a:t>Storage Spaces Direct (S2D Technology)</a:t>
            </a:r>
          </a:p>
          <a:p>
            <a:pPr>
              <a:buFont typeface="Wingdings" panose="05000000000000000000" pitchFamily="2" charset="2"/>
              <a:buChar char="ü"/>
            </a:pPr>
            <a:r>
              <a:rPr lang="en-GB" sz="1800" b="1" i="1" dirty="0" smtClean="0">
                <a:ea typeface="ＭＳ Ｐゴシック" charset="0"/>
              </a:rPr>
              <a:t>From 2016 Server</a:t>
            </a:r>
          </a:p>
          <a:p>
            <a:pPr>
              <a:buFont typeface="Wingdings" panose="05000000000000000000" pitchFamily="2" charset="2"/>
              <a:buChar char="ü"/>
            </a:pPr>
            <a:r>
              <a:rPr lang="en-GB" sz="1800" b="1" i="1" dirty="0" smtClean="0">
                <a:ea typeface="ＭＳ Ｐゴシック" charset="0"/>
              </a:rPr>
              <a:t>Grouping of disk into pools to create software defined storage – Storage spaces</a:t>
            </a:r>
          </a:p>
          <a:p>
            <a:pPr>
              <a:buFont typeface="Wingdings" panose="05000000000000000000" pitchFamily="2" charset="2"/>
              <a:buChar char="ü"/>
            </a:pPr>
            <a:r>
              <a:rPr lang="en-GB" sz="1800" b="1" i="1" dirty="0" smtClean="0">
                <a:ea typeface="ＭＳ Ｐゴシック" charset="0"/>
              </a:rPr>
              <a:t>Take a group of disk and like using a RAID, add them to a pool and create a virtual disk. </a:t>
            </a:r>
          </a:p>
          <a:p>
            <a:pPr>
              <a:buFont typeface="Wingdings" panose="05000000000000000000" pitchFamily="2" charset="2"/>
              <a:buChar char="ü"/>
            </a:pPr>
            <a:r>
              <a:rPr lang="en-GB" sz="1800" b="1" i="1" dirty="0" smtClean="0">
                <a:ea typeface="ＭＳ Ｐゴシック" charset="0"/>
              </a:rPr>
              <a:t>Server 1 (80 GIG + 80 GIG + 80 GIG = 240 GIG Volume)</a:t>
            </a:r>
          </a:p>
          <a:p>
            <a:pPr>
              <a:buFont typeface="Wingdings" panose="05000000000000000000" pitchFamily="2" charset="2"/>
              <a:buChar char="ü"/>
            </a:pPr>
            <a:r>
              <a:rPr lang="en-GB" sz="1800" b="1" i="1" dirty="0">
                <a:ea typeface="ＭＳ Ｐゴシック" charset="0"/>
              </a:rPr>
              <a:t>Server </a:t>
            </a:r>
            <a:r>
              <a:rPr lang="en-GB" sz="1800" b="1" i="1" dirty="0" smtClean="0">
                <a:ea typeface="ＭＳ Ｐゴシック" charset="0"/>
              </a:rPr>
              <a:t>2 </a:t>
            </a:r>
            <a:r>
              <a:rPr lang="en-GB" sz="1800" b="1" i="1" dirty="0">
                <a:ea typeface="ＭＳ Ｐゴシック" charset="0"/>
              </a:rPr>
              <a:t>(80 GIG + 80 GIG + 80 GIG = 240 GIG Volume)</a:t>
            </a:r>
          </a:p>
          <a:p>
            <a:pPr>
              <a:buFont typeface="Wingdings" panose="05000000000000000000" pitchFamily="2" charset="2"/>
              <a:buChar char="ü"/>
            </a:pPr>
            <a:r>
              <a:rPr lang="en-GB" sz="1800" b="1" i="1" dirty="0">
                <a:ea typeface="ＭＳ Ｐゴシック" charset="0"/>
              </a:rPr>
              <a:t>Server </a:t>
            </a:r>
            <a:r>
              <a:rPr lang="en-GB" sz="1800" b="1" i="1" dirty="0" smtClean="0">
                <a:ea typeface="ＭＳ Ｐゴシック" charset="0"/>
              </a:rPr>
              <a:t>3 </a:t>
            </a:r>
            <a:r>
              <a:rPr lang="en-GB" sz="1800" b="1" i="1" dirty="0">
                <a:ea typeface="ＭＳ Ｐゴシック" charset="0"/>
              </a:rPr>
              <a:t>(80 GIG + 80 GIG + 80 GIG = 240 GIG Volume)</a:t>
            </a:r>
          </a:p>
          <a:p>
            <a:pPr>
              <a:buFont typeface="Wingdings" panose="05000000000000000000" pitchFamily="2" charset="2"/>
              <a:buChar char="ü"/>
            </a:pPr>
            <a:r>
              <a:rPr lang="en-GB" sz="1800" b="1" i="1" dirty="0" smtClean="0">
                <a:ea typeface="ＭＳ Ｐゴシック" charset="0"/>
              </a:rPr>
              <a:t>Total of 720 GIG – Forming a CLUSTER!!!</a:t>
            </a:r>
          </a:p>
          <a:p>
            <a:pPr>
              <a:buFont typeface="Wingdings" panose="05000000000000000000" pitchFamily="2" charset="2"/>
              <a:buChar char="ü"/>
            </a:pPr>
            <a:r>
              <a:rPr lang="en-GB" sz="1800" b="1" i="1" dirty="0" smtClean="0">
                <a:ea typeface="ＭＳ Ｐゴシック" charset="0"/>
              </a:rPr>
              <a:t>All disks together </a:t>
            </a:r>
            <a:r>
              <a:rPr lang="en-GB" sz="1800" b="1" i="1" dirty="0" smtClean="0">
                <a:ea typeface="ＭＳ Ｐゴシック" charset="0"/>
                <a:sym typeface="Wingdings" panose="05000000000000000000" pitchFamily="2" charset="2"/>
              </a:rPr>
              <a:t>  Storage Pool  Virtual Disk  Volume   Cluster Shared Volume  Store Virtual Machine etc…. (Create like a SAN without spending)</a:t>
            </a:r>
            <a:endParaRPr lang="en-US" sz="1800" b="1" i="1" dirty="0">
              <a:ea typeface="ＭＳ Ｐゴシック" charset="0"/>
            </a:endParaRPr>
          </a:p>
        </p:txBody>
      </p:sp>
      <p:pic>
        <p:nvPicPr>
          <p:cNvPr id="3" name="Picture 2"/>
          <p:cNvPicPr>
            <a:picLocks noChangeAspect="1"/>
          </p:cNvPicPr>
          <p:nvPr/>
        </p:nvPicPr>
        <p:blipFill>
          <a:blip r:embed="rId2"/>
          <a:stretch>
            <a:fillRect/>
          </a:stretch>
        </p:blipFill>
        <p:spPr>
          <a:xfrm>
            <a:off x="6092651" y="1496626"/>
            <a:ext cx="5878460" cy="3220515"/>
          </a:xfrm>
          <a:prstGeom prst="rect">
            <a:avLst/>
          </a:prstGeom>
        </p:spPr>
      </p:pic>
    </p:spTree>
    <p:extLst>
      <p:ext uri="{BB962C8B-B14F-4D97-AF65-F5344CB8AC3E}">
        <p14:creationId xmlns:p14="http://schemas.microsoft.com/office/powerpoint/2010/main" val="21467469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554208" cy="900979"/>
          </a:xfrm>
        </p:spPr>
        <p:txBody>
          <a:bodyPr>
            <a:normAutofit/>
          </a:bodyPr>
          <a:lstStyle/>
          <a:p>
            <a:r>
              <a:rPr lang="en-GB" sz="3200" dirty="0" smtClean="0"/>
              <a:t>Manage Duplication – </a:t>
            </a:r>
            <a:r>
              <a:rPr lang="en-GB" sz="3200" dirty="0" err="1" smtClean="0"/>
              <a:t>dedup</a:t>
            </a:r>
            <a:endParaRPr lang="en-GB" sz="3200" dirty="0"/>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90481" y="1175905"/>
            <a:ext cx="5166890" cy="2158440"/>
          </a:xfrm>
        </p:spPr>
        <p:txBody>
          <a:bodyPr>
            <a:noAutofit/>
          </a:bodyPr>
          <a:lstStyle/>
          <a:p>
            <a:pPr marL="0" indent="0">
              <a:buNone/>
            </a:pPr>
            <a:r>
              <a:rPr lang="en-GB" sz="1800" b="1" i="1" dirty="0" smtClean="0">
                <a:ea typeface="ＭＳ Ｐゴシック" charset="0"/>
              </a:rPr>
              <a:t>Deduplication!!!</a:t>
            </a:r>
          </a:p>
          <a:p>
            <a:pPr>
              <a:buFont typeface="Wingdings" panose="05000000000000000000" pitchFamily="2" charset="2"/>
              <a:buChar char="ü"/>
            </a:pPr>
            <a:r>
              <a:rPr lang="en-GB" sz="1800" b="1" i="1" dirty="0" smtClean="0">
                <a:ea typeface="ＭＳ Ｐゴシック" charset="0"/>
              </a:rPr>
              <a:t>Save disk space</a:t>
            </a:r>
          </a:p>
          <a:p>
            <a:pPr>
              <a:buFont typeface="Wingdings" panose="05000000000000000000" pitchFamily="2" charset="2"/>
              <a:buChar char="ü"/>
            </a:pPr>
            <a:r>
              <a:rPr lang="en-GB" sz="1800" b="1" i="1" dirty="0" smtClean="0">
                <a:ea typeface="ＭＳ Ｐゴシック" charset="0"/>
              </a:rPr>
              <a:t>Removes duplicated data from the dataset</a:t>
            </a:r>
          </a:p>
          <a:p>
            <a:pPr>
              <a:buFont typeface="Wingdings" panose="05000000000000000000" pitchFamily="2" charset="2"/>
              <a:buChar char="ü"/>
            </a:pPr>
            <a:r>
              <a:rPr lang="en-GB" sz="1800" b="1" i="1" dirty="0" smtClean="0">
                <a:ea typeface="ＭＳ Ｐゴシック" charset="0"/>
              </a:rPr>
              <a:t>Stores single copy of identical data</a:t>
            </a:r>
          </a:p>
          <a:p>
            <a:pPr>
              <a:buFont typeface="Wingdings" panose="05000000000000000000" pitchFamily="2" charset="2"/>
              <a:buChar char="ü"/>
            </a:pPr>
            <a:r>
              <a:rPr lang="en-GB" sz="1800" b="1" i="1" dirty="0" smtClean="0">
                <a:ea typeface="ＭＳ Ｐゴシック" charset="0"/>
              </a:rPr>
              <a:t>Analyse the data </a:t>
            </a:r>
            <a:r>
              <a:rPr lang="en-GB" sz="1800" b="1" i="1" dirty="0" smtClean="0">
                <a:ea typeface="ＭＳ Ｐゴシック" charset="0"/>
                <a:sym typeface="Wingdings" panose="05000000000000000000" pitchFamily="2" charset="2"/>
              </a:rPr>
              <a:t> Identify the duplicate data  Store original file and reference duplicated files</a:t>
            </a:r>
            <a:endParaRPr lang="en-US" sz="1800" b="1" i="1" dirty="0">
              <a:ea typeface="ＭＳ Ｐゴシック" charset="0"/>
            </a:endParaRPr>
          </a:p>
        </p:txBody>
      </p:sp>
      <p:pic>
        <p:nvPicPr>
          <p:cNvPr id="4" name="Picture 3"/>
          <p:cNvPicPr>
            <a:picLocks noChangeAspect="1"/>
          </p:cNvPicPr>
          <p:nvPr/>
        </p:nvPicPr>
        <p:blipFill>
          <a:blip r:embed="rId2"/>
          <a:stretch>
            <a:fillRect/>
          </a:stretch>
        </p:blipFill>
        <p:spPr>
          <a:xfrm>
            <a:off x="5573278" y="1400629"/>
            <a:ext cx="6277409" cy="3247118"/>
          </a:xfrm>
          <a:prstGeom prst="rect">
            <a:avLst/>
          </a:prstGeom>
        </p:spPr>
      </p:pic>
    </p:spTree>
    <p:extLst>
      <p:ext uri="{BB962C8B-B14F-4D97-AF65-F5344CB8AC3E}">
        <p14:creationId xmlns:p14="http://schemas.microsoft.com/office/powerpoint/2010/main" val="1197857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Redundant Array of Independent Disks (RAID)</a:t>
            </a:r>
          </a:p>
        </p:txBody>
      </p:sp>
      <p:sp>
        <p:nvSpPr>
          <p:cNvPr id="3" name="Content Placeholder 2"/>
          <p:cNvSpPr>
            <a:spLocks noGrp="1"/>
          </p:cNvSpPr>
          <p:nvPr>
            <p:ph idx="1"/>
          </p:nvPr>
        </p:nvSpPr>
        <p:spPr>
          <a:xfrm>
            <a:off x="358219" y="1690688"/>
            <a:ext cx="11481847" cy="3575934"/>
          </a:xfrm>
        </p:spPr>
        <p:txBody>
          <a:bodyPr>
            <a:noAutofit/>
          </a:bodyPr>
          <a:lstStyle/>
          <a:p>
            <a:pPr algn="just">
              <a:buFont typeface="Wingdings" panose="05000000000000000000" pitchFamily="2" charset="2"/>
              <a:buChar char="§"/>
            </a:pPr>
            <a:r>
              <a:rPr lang="en-GB" sz="1800" dirty="0"/>
              <a:t>There are a lot of different ways a RAID may be configured.</a:t>
            </a:r>
          </a:p>
          <a:p>
            <a:pPr lvl="1" algn="just">
              <a:buFont typeface="Wingdings" panose="05000000000000000000" pitchFamily="2" charset="2"/>
              <a:buChar char="ü"/>
            </a:pPr>
            <a:r>
              <a:rPr lang="en-GB" sz="1800" dirty="0"/>
              <a:t>These are numbered, from 0 to 6, with it also being possible to combine RAID 1 and RAID 0, usually named 1 + 0, or just RAID 10 (said “ten”).</a:t>
            </a:r>
          </a:p>
          <a:p>
            <a:pPr lvl="1" algn="just">
              <a:buFont typeface="Wingdings" panose="05000000000000000000" pitchFamily="2" charset="2"/>
              <a:buChar char="ü"/>
            </a:pPr>
            <a:r>
              <a:rPr lang="en-GB" sz="1800" dirty="0"/>
              <a:t>We usually only ever see configurations of RAID 0, 1, 5, 6 and 10.  2, 3 and 4 fill specific purposes which don’t come up that often – we won’t look at them, but feel free to investigate if especially interested</a:t>
            </a:r>
            <a:r>
              <a:rPr lang="en-GB" sz="1800" dirty="0">
                <a:sym typeface="Wingdings" panose="05000000000000000000" pitchFamily="2" charset="2"/>
              </a:rPr>
              <a:t>.</a:t>
            </a:r>
          </a:p>
          <a:p>
            <a:pPr algn="just">
              <a:buFont typeface="Wingdings" panose="05000000000000000000" pitchFamily="2" charset="2"/>
              <a:buChar char="§"/>
            </a:pPr>
            <a:r>
              <a:rPr lang="en-GB" sz="1800" dirty="0" smtClean="0">
                <a:sym typeface="Wingdings" panose="05000000000000000000" pitchFamily="2" charset="2"/>
              </a:rPr>
              <a:t>Different </a:t>
            </a:r>
            <a:r>
              <a:rPr lang="en-GB" sz="1800" dirty="0">
                <a:sym typeface="Wingdings" panose="05000000000000000000" pitchFamily="2" charset="2"/>
              </a:rPr>
              <a:t>RAID levels suit different circumstances, have different levels of performance in different situations, in addition to added implied risk</a:t>
            </a:r>
            <a:r>
              <a:rPr lang="en-GB" sz="1800" dirty="0" smtClean="0">
                <a:sym typeface="Wingdings" panose="05000000000000000000" pitchFamily="2" charset="2"/>
              </a:rPr>
              <a:t>.</a:t>
            </a:r>
          </a:p>
          <a:p>
            <a:pPr algn="just">
              <a:buFont typeface="Wingdings" panose="05000000000000000000" pitchFamily="2" charset="2"/>
              <a:buChar char="§"/>
            </a:pPr>
            <a:r>
              <a:rPr lang="en-GB" sz="1800" dirty="0">
                <a:sym typeface="Wingdings" panose="05000000000000000000" pitchFamily="2" charset="2"/>
              </a:rPr>
              <a:t>Some assumptions about hard drives and RAID to be aware of:</a:t>
            </a:r>
          </a:p>
          <a:p>
            <a:pPr lvl="1" algn="just">
              <a:buFont typeface="Wingdings" panose="05000000000000000000" pitchFamily="2" charset="2"/>
              <a:buChar char="ü"/>
            </a:pPr>
            <a:r>
              <a:rPr lang="en-GB" sz="1800" dirty="0">
                <a:sym typeface="Wingdings" panose="05000000000000000000" pitchFamily="2" charset="2"/>
              </a:rPr>
              <a:t>They fail, a lot.</a:t>
            </a:r>
          </a:p>
          <a:p>
            <a:pPr lvl="1" algn="just">
              <a:buFont typeface="Wingdings" panose="05000000000000000000" pitchFamily="2" charset="2"/>
              <a:buChar char="ü"/>
            </a:pPr>
            <a:r>
              <a:rPr lang="en-GB" sz="1800" dirty="0">
                <a:sym typeface="Wingdings" panose="05000000000000000000" pitchFamily="2" charset="2"/>
              </a:rPr>
              <a:t>They fail more the older they are.  Multiple hard drives bought simultaneously and used evenly have a reasonable chance of dying quite close to one another.</a:t>
            </a:r>
          </a:p>
          <a:p>
            <a:pPr lvl="1" algn="just">
              <a:buFont typeface="Wingdings" panose="05000000000000000000" pitchFamily="2" charset="2"/>
              <a:buChar char="ü"/>
            </a:pPr>
            <a:r>
              <a:rPr lang="en-GB" sz="1800" dirty="0">
                <a:sym typeface="Wingdings" panose="05000000000000000000" pitchFamily="2" charset="2"/>
              </a:rPr>
              <a:t>They’re usually the “slowest” component in a computer</a:t>
            </a:r>
            <a:r>
              <a:rPr lang="en-GB" sz="1800" dirty="0" smtClean="0">
                <a:sym typeface="Wingdings" panose="05000000000000000000" pitchFamily="2" charset="2"/>
              </a:rPr>
              <a:t>.</a:t>
            </a:r>
            <a:endParaRPr lang="en-GB" sz="1800" dirty="0"/>
          </a:p>
        </p:txBody>
      </p:sp>
    </p:spTree>
    <p:extLst>
      <p:ext uri="{BB962C8B-B14F-4D97-AF65-F5344CB8AC3E}">
        <p14:creationId xmlns:p14="http://schemas.microsoft.com/office/powerpoint/2010/main" val="2208352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Hard drive/RAID assumptions</a:t>
            </a: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GB" sz="1800" dirty="0" smtClean="0"/>
              <a:t>Drives </a:t>
            </a:r>
            <a:r>
              <a:rPr lang="en-GB" sz="1800" dirty="0"/>
              <a:t>in a RAID are effectively “combined” into a single drive.  So, 4 hard drives might be combined to make 1 area of storage which uses all 4 drives.</a:t>
            </a:r>
          </a:p>
          <a:p>
            <a:pPr lvl="1" algn="just">
              <a:buFont typeface="Wingdings" panose="05000000000000000000" pitchFamily="2" charset="2"/>
              <a:buChar char="ü"/>
            </a:pPr>
            <a:r>
              <a:rPr lang="en-GB" sz="1800" dirty="0"/>
              <a:t>Drives are usually the same size.  If they aren’t, larger drives allocate the size of the smallest drive.</a:t>
            </a:r>
          </a:p>
          <a:p>
            <a:pPr algn="just">
              <a:buFont typeface="Wingdings" panose="05000000000000000000" pitchFamily="2" charset="2"/>
              <a:buChar char="§"/>
            </a:pPr>
            <a:r>
              <a:rPr lang="en-GB" sz="1800" dirty="0"/>
              <a:t>RAID IS NOT A BACKUP.  No matter how redundant your RAID is, or how safe it appears.</a:t>
            </a:r>
          </a:p>
          <a:p>
            <a:pPr lvl="1" algn="just">
              <a:buFont typeface="Wingdings" panose="05000000000000000000" pitchFamily="2" charset="2"/>
              <a:buChar char="ü"/>
            </a:pPr>
            <a:r>
              <a:rPr lang="en-GB" sz="1800" dirty="0"/>
              <a:t>RAIDs can very, very occasionally fail for no discernible reason.</a:t>
            </a:r>
          </a:p>
          <a:p>
            <a:pPr lvl="1" algn="just">
              <a:buFont typeface="Wingdings" panose="05000000000000000000" pitchFamily="2" charset="2"/>
              <a:buChar char="ü"/>
            </a:pPr>
            <a:r>
              <a:rPr lang="en-GB" sz="1800" dirty="0"/>
              <a:t>Are usually built so that the hard drives are in the same physical area – highly vulnerable to power fluctuations and natural disasters.</a:t>
            </a:r>
          </a:p>
        </p:txBody>
      </p:sp>
    </p:spTree>
    <p:extLst>
      <p:ext uri="{BB962C8B-B14F-4D97-AF65-F5344CB8AC3E}">
        <p14:creationId xmlns:p14="http://schemas.microsoft.com/office/powerpoint/2010/main" val="130982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RAID levels – RAID 0 (striped)</a:t>
            </a:r>
          </a:p>
        </p:txBody>
      </p:sp>
      <p:sp>
        <p:nvSpPr>
          <p:cNvPr id="3" name="Content Placeholder 2"/>
          <p:cNvSpPr>
            <a:spLocks noGrp="1"/>
          </p:cNvSpPr>
          <p:nvPr>
            <p:ph idx="1"/>
          </p:nvPr>
        </p:nvSpPr>
        <p:spPr>
          <a:xfrm>
            <a:off x="300163" y="1690688"/>
            <a:ext cx="9315552" cy="3575934"/>
          </a:xfrm>
        </p:spPr>
        <p:txBody>
          <a:bodyPr>
            <a:noAutofit/>
          </a:bodyPr>
          <a:lstStyle/>
          <a:p>
            <a:pPr algn="just">
              <a:buFont typeface="Wingdings" panose="05000000000000000000" pitchFamily="2" charset="2"/>
              <a:buChar char="§"/>
            </a:pPr>
            <a:r>
              <a:rPr lang="en-GB" sz="1800" dirty="0"/>
              <a:t>RAID 0 is strange, because it isn’t actually redundant.  In fact, it’s sort of the opposite of what we’re trying to achieve.</a:t>
            </a:r>
          </a:p>
          <a:p>
            <a:pPr lvl="1" algn="just">
              <a:buFont typeface="Wingdings" panose="05000000000000000000" pitchFamily="2" charset="2"/>
              <a:buChar char="ü"/>
            </a:pPr>
            <a:r>
              <a:rPr lang="en-GB" sz="1800" dirty="0"/>
              <a:t>Some people argue it shouldn’t be considered a RAID level at all.</a:t>
            </a:r>
          </a:p>
          <a:p>
            <a:pPr algn="just">
              <a:buFont typeface="Wingdings" panose="05000000000000000000" pitchFamily="2" charset="2"/>
              <a:buChar char="§"/>
            </a:pPr>
            <a:r>
              <a:rPr lang="en-GB" sz="1800" dirty="0"/>
              <a:t>When we write data to a RAID 0 configuration, it’s evenly split across each disk.  So, in the picture on the right, 50% of the data is written to disk 0, 50% to disk 1.</a:t>
            </a:r>
          </a:p>
          <a:p>
            <a:pPr lvl="1" algn="just">
              <a:buFont typeface="Wingdings" panose="05000000000000000000" pitchFamily="2" charset="2"/>
              <a:buChar char="ü"/>
            </a:pPr>
            <a:r>
              <a:rPr lang="en-GB" sz="1800" dirty="0"/>
              <a:t>This is called “striping”</a:t>
            </a:r>
          </a:p>
          <a:p>
            <a:pPr lvl="1" algn="just">
              <a:buFont typeface="Wingdings" panose="05000000000000000000" pitchFamily="2" charset="2"/>
              <a:buChar char="ü"/>
            </a:pPr>
            <a:r>
              <a:rPr lang="en-GB" sz="1800" dirty="0"/>
              <a:t>Files are split across both disks.</a:t>
            </a:r>
          </a:p>
          <a:p>
            <a:pPr lvl="1" algn="just">
              <a:buFont typeface="Wingdings" panose="05000000000000000000" pitchFamily="2" charset="2"/>
              <a:buChar char="ü"/>
            </a:pPr>
            <a:r>
              <a:rPr lang="en-GB" sz="1800" dirty="0"/>
              <a:t>This is extremely fast – two disks are twice as fast at 1.</a:t>
            </a:r>
          </a:p>
          <a:p>
            <a:pPr lvl="1" algn="just">
              <a:buFont typeface="Wingdings" panose="05000000000000000000" pitchFamily="2" charset="2"/>
              <a:buChar char="ü"/>
            </a:pPr>
            <a:r>
              <a:rPr lang="en-GB" sz="1800" dirty="0"/>
              <a:t>Also extremely risky – if any disk in a RAID 0 configuration fails, the entire RAID fails.  If you don’t have a backup, your data is permanently lost, and cannot be recovered from the remaining functional disk(s).</a:t>
            </a:r>
          </a:p>
          <a:p>
            <a:pPr algn="just">
              <a:buFont typeface="Wingdings" panose="05000000000000000000" pitchFamily="2" charset="2"/>
              <a:buChar char="§"/>
            </a:pPr>
            <a:r>
              <a:rPr lang="en-GB" sz="1800" dirty="0"/>
              <a:t>Lots of people use RAID 0 for performance</a:t>
            </a:r>
            <a:r>
              <a:rPr lang="en-GB" sz="1800" dirty="0" smtClean="0"/>
              <a:t>.</a:t>
            </a:r>
          </a:p>
          <a:p>
            <a:pPr algn="just">
              <a:buFont typeface="Wingdings" panose="05000000000000000000" pitchFamily="2" charset="2"/>
              <a:buChar char="§"/>
            </a:pPr>
            <a:endParaRPr lang="en-GB" sz="1800" dirty="0"/>
          </a:p>
        </p:txBody>
      </p:sp>
      <p:pic>
        <p:nvPicPr>
          <p:cNvPr id="1026" name="Picture 2" descr="https://upload.wikimedia.org/wikipedia/commons/thumb/9/9b/RAID_0.svg/325px-RAID_0.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9789" y="1930400"/>
            <a:ext cx="203073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2027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RAID levels – RAID 0 (striped)</a:t>
            </a:r>
          </a:p>
        </p:txBody>
      </p:sp>
      <p:sp>
        <p:nvSpPr>
          <p:cNvPr id="3" name="Content Placeholder 2"/>
          <p:cNvSpPr>
            <a:spLocks noGrp="1"/>
          </p:cNvSpPr>
          <p:nvPr>
            <p:ph idx="1"/>
          </p:nvPr>
        </p:nvSpPr>
        <p:spPr>
          <a:xfrm>
            <a:off x="358219" y="1825625"/>
            <a:ext cx="9177667" cy="3575934"/>
          </a:xfrm>
        </p:spPr>
        <p:txBody>
          <a:bodyPr>
            <a:normAutofit/>
          </a:bodyPr>
          <a:lstStyle/>
          <a:p>
            <a:pPr algn="just">
              <a:buFont typeface="Wingdings" panose="05000000000000000000" pitchFamily="2" charset="2"/>
              <a:buChar char="§"/>
            </a:pPr>
            <a:r>
              <a:rPr lang="en-GB" sz="1800" dirty="0"/>
              <a:t>You can have lots of disks in a RAID 0 configuration, but more disks means more risk of any one disk failing.</a:t>
            </a:r>
          </a:p>
          <a:p>
            <a:pPr algn="just">
              <a:buFont typeface="Wingdings" panose="05000000000000000000" pitchFamily="2" charset="2"/>
              <a:buChar char="§"/>
            </a:pPr>
            <a:r>
              <a:rPr lang="en-GB" sz="1800" dirty="0"/>
              <a:t>Speed of writing to, or reading from, a RAID 0 array scales fairly linearly with the number of disks.</a:t>
            </a:r>
          </a:p>
          <a:p>
            <a:pPr algn="just">
              <a:buFont typeface="Wingdings" panose="05000000000000000000" pitchFamily="2" charset="2"/>
              <a:buChar char="§"/>
            </a:pPr>
            <a:r>
              <a:rPr lang="en-GB" sz="1800" dirty="0"/>
              <a:t>Storage scales with the number of disks.  4 x 1TB disks in a RAID 0 array gives 4TB of storage.</a:t>
            </a:r>
          </a:p>
          <a:p>
            <a:pPr algn="just">
              <a:buFont typeface="Wingdings" panose="05000000000000000000" pitchFamily="2" charset="2"/>
              <a:buChar char="§"/>
            </a:pPr>
            <a:endParaRPr lang="en-GB" sz="1800" dirty="0"/>
          </a:p>
        </p:txBody>
      </p:sp>
      <p:pic>
        <p:nvPicPr>
          <p:cNvPr id="1026" name="Picture 2" descr="https://upload.wikimedia.org/wikipedia/commons/thumb/9/9b/RAID_0.svg/325px-RAID_0.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9789" y="1930400"/>
            <a:ext cx="203073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988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RAID levels – RAID 1 (mirrored)</a:t>
            </a:r>
          </a:p>
        </p:txBody>
      </p:sp>
      <p:sp>
        <p:nvSpPr>
          <p:cNvPr id="3" name="Content Placeholder 2"/>
          <p:cNvSpPr>
            <a:spLocks noGrp="1"/>
          </p:cNvSpPr>
          <p:nvPr>
            <p:ph idx="1"/>
          </p:nvPr>
        </p:nvSpPr>
        <p:spPr>
          <a:xfrm>
            <a:off x="358220" y="1825625"/>
            <a:ext cx="9272010" cy="3575934"/>
          </a:xfrm>
        </p:spPr>
        <p:txBody>
          <a:bodyPr>
            <a:normAutofit/>
          </a:bodyPr>
          <a:lstStyle/>
          <a:p>
            <a:pPr algn="just">
              <a:buFont typeface="Wingdings" panose="05000000000000000000" pitchFamily="2" charset="2"/>
              <a:buChar char="§"/>
            </a:pPr>
            <a:r>
              <a:rPr lang="en-GB" sz="1800" dirty="0"/>
              <a:t>All data written to the array is written to all disks in the array simultaneously.</a:t>
            </a:r>
          </a:p>
          <a:p>
            <a:pPr lvl="1" algn="just">
              <a:buFont typeface="Wingdings" panose="05000000000000000000" pitchFamily="2" charset="2"/>
              <a:buChar char="ü"/>
            </a:pPr>
            <a:r>
              <a:rPr lang="en-GB" sz="1800" dirty="0"/>
              <a:t>Writing is as slow as writing to 1 disk.</a:t>
            </a:r>
          </a:p>
          <a:p>
            <a:pPr lvl="1" algn="just">
              <a:buFont typeface="Wingdings" panose="05000000000000000000" pitchFamily="2" charset="2"/>
              <a:buChar char="ü"/>
            </a:pPr>
            <a:r>
              <a:rPr lang="en-GB" sz="1800" dirty="0"/>
              <a:t>Reading scales reasonably well with the number of disks.</a:t>
            </a:r>
          </a:p>
          <a:p>
            <a:pPr lvl="1" algn="just">
              <a:buFont typeface="Wingdings" panose="05000000000000000000" pitchFamily="2" charset="2"/>
              <a:buChar char="ü"/>
            </a:pPr>
            <a:r>
              <a:rPr lang="en-GB" sz="1800" dirty="0"/>
              <a:t>This is called mirroring.</a:t>
            </a:r>
          </a:p>
          <a:p>
            <a:pPr algn="just">
              <a:buFont typeface="Wingdings" panose="05000000000000000000" pitchFamily="2" charset="2"/>
              <a:buChar char="§"/>
            </a:pPr>
            <a:r>
              <a:rPr lang="en-GB" sz="1800" dirty="0"/>
              <a:t>Sometimes considered the opposite of RAID 0 – true, absolute redundancy.</a:t>
            </a:r>
          </a:p>
          <a:p>
            <a:pPr algn="just">
              <a:buFont typeface="Wingdings" panose="05000000000000000000" pitchFamily="2" charset="2"/>
              <a:buChar char="§"/>
            </a:pPr>
            <a:r>
              <a:rPr lang="en-GB" sz="1800" dirty="0"/>
              <a:t>In a 4 disk array, all 4 have to fail before you lose your data.</a:t>
            </a:r>
          </a:p>
          <a:p>
            <a:pPr lvl="1" algn="just">
              <a:buFont typeface="Wingdings" panose="05000000000000000000" pitchFamily="2" charset="2"/>
              <a:buChar char="ü"/>
            </a:pPr>
            <a:r>
              <a:rPr lang="en-GB" sz="1800" dirty="0"/>
              <a:t>Array rebuilds unlikely to result in data loss for large RAID 1 arrays.</a:t>
            </a:r>
          </a:p>
          <a:p>
            <a:pPr algn="just">
              <a:buFont typeface="Wingdings" panose="05000000000000000000" pitchFamily="2" charset="2"/>
              <a:buChar char="§"/>
            </a:pPr>
            <a:r>
              <a:rPr lang="en-GB" sz="1800" dirty="0"/>
              <a:t>Storage does not scale at all.  If you have 4 x 1TB disks in a RAID 1 array, you have 1TB of storage.  If you have 100 disks, you still have 1TB of storage.</a:t>
            </a:r>
          </a:p>
        </p:txBody>
      </p:sp>
      <p:pic>
        <p:nvPicPr>
          <p:cNvPr id="2050" name="Picture 2" descr="https://upload.wikimedia.org/wikipedia/commons/thumb/b/b7/RAID_1.svg/325px-RAID_1.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0739" y="1466850"/>
            <a:ext cx="1950244"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085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RAID levels – RAID 10 (striped + mirrored)</a:t>
            </a:r>
          </a:p>
        </p:txBody>
      </p:sp>
      <p:sp>
        <p:nvSpPr>
          <p:cNvPr id="3" name="Content Placeholder 2"/>
          <p:cNvSpPr>
            <a:spLocks noGrp="1"/>
          </p:cNvSpPr>
          <p:nvPr>
            <p:ph idx="1"/>
          </p:nvPr>
        </p:nvSpPr>
        <p:spPr>
          <a:xfrm>
            <a:off x="307419" y="1443945"/>
            <a:ext cx="8698695" cy="3575934"/>
          </a:xfrm>
        </p:spPr>
        <p:txBody>
          <a:bodyPr>
            <a:noAutofit/>
          </a:bodyPr>
          <a:lstStyle/>
          <a:p>
            <a:pPr algn="just">
              <a:buFont typeface="Wingdings" panose="05000000000000000000" pitchFamily="2" charset="2"/>
              <a:buChar char="§"/>
            </a:pPr>
            <a:r>
              <a:rPr lang="en-GB" sz="1800" dirty="0"/>
              <a:t>This applies mirroring AND striping.  The image on the right shows mirroring then striping (which is by far the most normal approach), but it can happen either way, and has some subtle differences when done in reverse.</a:t>
            </a:r>
          </a:p>
          <a:p>
            <a:pPr algn="just">
              <a:buFont typeface="Wingdings" panose="05000000000000000000" pitchFamily="2" charset="2"/>
              <a:buChar char="§"/>
            </a:pPr>
            <a:r>
              <a:rPr lang="en-GB" sz="1800" dirty="0"/>
              <a:t>A good combination of performance and redundancy – most of the benefits of RAID 0 and RAID1.</a:t>
            </a:r>
          </a:p>
          <a:p>
            <a:pPr lvl="1" algn="just">
              <a:buFont typeface="Wingdings" panose="05000000000000000000" pitchFamily="2" charset="2"/>
              <a:buChar char="ü"/>
            </a:pPr>
            <a:r>
              <a:rPr lang="en-GB" sz="1800" dirty="0"/>
              <a:t>Fast write times (due to striping).</a:t>
            </a:r>
          </a:p>
          <a:p>
            <a:pPr lvl="1" algn="just">
              <a:buFont typeface="Wingdings" panose="05000000000000000000" pitchFamily="2" charset="2"/>
              <a:buChar char="ü"/>
            </a:pPr>
            <a:r>
              <a:rPr lang="en-GB" sz="1800" dirty="0"/>
              <a:t>Fast read times (due to mirroring and/or striping).</a:t>
            </a:r>
          </a:p>
          <a:p>
            <a:pPr algn="just">
              <a:buFont typeface="Wingdings" panose="05000000000000000000" pitchFamily="2" charset="2"/>
              <a:buChar char="§"/>
            </a:pPr>
            <a:r>
              <a:rPr lang="en-GB" sz="1800" dirty="0"/>
              <a:t>Requires a minimum of 4 disks, and must always have a multiple of two.</a:t>
            </a:r>
          </a:p>
          <a:p>
            <a:pPr lvl="1" algn="just">
              <a:buFont typeface="Wingdings" panose="05000000000000000000" pitchFamily="2" charset="2"/>
              <a:buChar char="ü"/>
            </a:pPr>
            <a:r>
              <a:rPr lang="en-GB" sz="1800" dirty="0"/>
              <a:t>Effectively divides available space in half.  In a 4 x 1TB RAID 10 array, you have 2TB of available storage.</a:t>
            </a:r>
          </a:p>
          <a:p>
            <a:pPr algn="just">
              <a:buFont typeface="Wingdings" panose="05000000000000000000" pitchFamily="2" charset="2"/>
              <a:buChar char="§"/>
            </a:pPr>
            <a:r>
              <a:rPr lang="en-GB" sz="1800" dirty="0"/>
              <a:t>Two copies of all pieces of data.</a:t>
            </a:r>
          </a:p>
          <a:p>
            <a:pPr lvl="1" algn="just">
              <a:buFont typeface="Wingdings" panose="05000000000000000000" pitchFamily="2" charset="2"/>
              <a:buChar char="ü"/>
            </a:pPr>
            <a:r>
              <a:rPr lang="en-GB" sz="1800" dirty="0"/>
              <a:t>Some risk during an array rebuild (more on this on the next slide).</a:t>
            </a:r>
          </a:p>
          <a:p>
            <a:pPr lvl="1" algn="just">
              <a:buFont typeface="Wingdings" panose="05000000000000000000" pitchFamily="2" charset="2"/>
              <a:buChar char="ü"/>
            </a:pPr>
            <a:r>
              <a:rPr lang="en-GB" sz="1800" dirty="0"/>
              <a:t>Failure of 2 disks can cause the array to fail, while it may tolerate the failure of up to 50% - very luck-dependent on which disks fail.</a:t>
            </a:r>
          </a:p>
          <a:p>
            <a:pPr algn="just">
              <a:buFont typeface="Wingdings" panose="05000000000000000000" pitchFamily="2" charset="2"/>
              <a:buChar char="§"/>
            </a:pPr>
            <a:endParaRPr lang="en-GB" sz="1800" dirty="0"/>
          </a:p>
        </p:txBody>
      </p:sp>
      <p:pic>
        <p:nvPicPr>
          <p:cNvPr id="3074" name="Picture 2" descr="RAID_10.png (300×29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4002" y="1930400"/>
            <a:ext cx="2857500" cy="2771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906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Risk during array rebuilds</a:t>
            </a: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GB" sz="1800" dirty="0"/>
              <a:t>We still have two RAID levels to cover, but first we need to understand risk when rebuilding our RAID arrays.</a:t>
            </a:r>
          </a:p>
          <a:p>
            <a:pPr lvl="1" algn="just">
              <a:buFont typeface="Wingdings" panose="05000000000000000000" pitchFamily="2" charset="2"/>
              <a:buChar char="ü"/>
            </a:pPr>
            <a:r>
              <a:rPr lang="en-GB" sz="1800" dirty="0"/>
              <a:t>“Rebuild” really means the process which occurs when one drive has failed, and we need to replace it.</a:t>
            </a:r>
          </a:p>
          <a:p>
            <a:pPr lvl="1" algn="just">
              <a:buFont typeface="Wingdings" panose="05000000000000000000" pitchFamily="2" charset="2"/>
              <a:buChar char="ü"/>
            </a:pPr>
            <a:r>
              <a:rPr lang="en-GB" sz="1800" dirty="0"/>
              <a:t>For example, in the case of RAID 1, we just replace the failed drive, and copy all of the data from the other drive(s) – this happens automatically.</a:t>
            </a:r>
          </a:p>
          <a:p>
            <a:pPr lvl="1" algn="just">
              <a:buFont typeface="Wingdings" panose="05000000000000000000" pitchFamily="2" charset="2"/>
              <a:buChar char="ü"/>
            </a:pPr>
            <a:r>
              <a:rPr lang="en-GB" sz="1800" dirty="0"/>
              <a:t>As mentioned, drives tend to have a “lifespan” – a certain amount of read/write they can perform before the probability of a failure becomes quite high.</a:t>
            </a:r>
          </a:p>
          <a:p>
            <a:pPr lvl="1" algn="just">
              <a:buFont typeface="Wingdings" panose="05000000000000000000" pitchFamily="2" charset="2"/>
              <a:buChar char="ü"/>
            </a:pPr>
            <a:r>
              <a:rPr lang="en-GB" sz="1800" dirty="0"/>
              <a:t>In many RAID 10 configurations, once a failure occurs, we only have a single copy of the relevant data – stored on a single drive, which we’ll be reading from heavily during the rebuild.</a:t>
            </a:r>
          </a:p>
          <a:p>
            <a:pPr algn="just">
              <a:buFont typeface="Wingdings" panose="05000000000000000000" pitchFamily="2" charset="2"/>
              <a:buChar char="§"/>
            </a:pPr>
            <a:r>
              <a:rPr lang="en-GB" sz="1800" dirty="0"/>
              <a:t>This risk only increases for the next two RAID levels…</a:t>
            </a:r>
          </a:p>
          <a:p>
            <a:pPr algn="just">
              <a:buFont typeface="Wingdings" panose="05000000000000000000" pitchFamily="2" charset="2"/>
              <a:buChar char="§"/>
            </a:pPr>
            <a:endParaRPr lang="en-GB" sz="1800" dirty="0"/>
          </a:p>
        </p:txBody>
      </p:sp>
    </p:spTree>
    <p:extLst>
      <p:ext uri="{BB962C8B-B14F-4D97-AF65-F5344CB8AC3E}">
        <p14:creationId xmlns:p14="http://schemas.microsoft.com/office/powerpoint/2010/main" val="10739777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Raid levels – RAID 5</a:t>
            </a:r>
          </a:p>
        </p:txBody>
      </p:sp>
      <p:sp>
        <p:nvSpPr>
          <p:cNvPr id="3" name="Content Placeholder 2"/>
          <p:cNvSpPr>
            <a:spLocks noGrp="1"/>
          </p:cNvSpPr>
          <p:nvPr>
            <p:ph idx="1"/>
          </p:nvPr>
        </p:nvSpPr>
        <p:spPr>
          <a:xfrm>
            <a:off x="358219" y="1607911"/>
            <a:ext cx="8626124" cy="3575934"/>
          </a:xfrm>
        </p:spPr>
        <p:txBody>
          <a:bodyPr>
            <a:normAutofit/>
          </a:bodyPr>
          <a:lstStyle/>
          <a:p>
            <a:pPr algn="just">
              <a:buFont typeface="Wingdings" panose="05000000000000000000" pitchFamily="2" charset="2"/>
              <a:buChar char="§"/>
            </a:pPr>
            <a:r>
              <a:rPr lang="en-GB" sz="1800" dirty="0"/>
              <a:t>Uses a form of striping with an added (distributed) “parity” block.</a:t>
            </a:r>
          </a:p>
          <a:p>
            <a:pPr lvl="1" algn="just">
              <a:buFont typeface="Wingdings" panose="05000000000000000000" pitchFamily="2" charset="2"/>
              <a:buChar char="ü"/>
            </a:pPr>
            <a:r>
              <a:rPr lang="en-GB" sz="1800" dirty="0"/>
              <a:t>Direct (but very small) upgrade from RAID 4 – which is the same, but with a single, dedicated parity disk.</a:t>
            </a:r>
          </a:p>
          <a:p>
            <a:pPr lvl="2" algn="just">
              <a:buFont typeface="Wingdings" panose="05000000000000000000" pitchFamily="2" charset="2"/>
              <a:buChar char="ü"/>
            </a:pPr>
            <a:r>
              <a:rPr lang="en-GB" sz="1800" dirty="0"/>
              <a:t>This puts stress on a single disk.</a:t>
            </a:r>
          </a:p>
          <a:p>
            <a:pPr lvl="1" algn="just">
              <a:buFont typeface="Wingdings" panose="05000000000000000000" pitchFamily="2" charset="2"/>
              <a:buChar char="ü"/>
            </a:pPr>
            <a:r>
              <a:rPr lang="en-GB" sz="1800" dirty="0"/>
              <a:t>Parity information can be used to re-calculate the data on a failed disk, in combination with the other data.  </a:t>
            </a:r>
          </a:p>
          <a:p>
            <a:pPr lvl="1" algn="just">
              <a:buFont typeface="Wingdings" panose="05000000000000000000" pitchFamily="2" charset="2"/>
              <a:buChar char="ü"/>
            </a:pPr>
            <a:r>
              <a:rPr lang="en-GB" sz="1800" dirty="0"/>
              <a:t>The parity value itself must be calculated, making RAID 5 more computationally expensive than the RAID levels we’ve looked at before it.</a:t>
            </a:r>
          </a:p>
          <a:p>
            <a:pPr lvl="2" algn="just">
              <a:buFont typeface="Wingdings" panose="05000000000000000000" pitchFamily="2" charset="2"/>
              <a:buChar char="ü"/>
            </a:pPr>
            <a:r>
              <a:rPr lang="en-GB" sz="1800" dirty="0"/>
              <a:t>Actually performs slightly worse than a single disk for write.</a:t>
            </a:r>
          </a:p>
          <a:p>
            <a:pPr lvl="2" algn="just">
              <a:buFont typeface="Wingdings" panose="05000000000000000000" pitchFamily="2" charset="2"/>
              <a:buChar char="ü"/>
            </a:pPr>
            <a:r>
              <a:rPr lang="en-GB" sz="1800" dirty="0"/>
              <a:t>Read performance is good – scales to the size of the array -1.</a:t>
            </a:r>
          </a:p>
          <a:p>
            <a:pPr algn="just">
              <a:buFont typeface="Wingdings" panose="05000000000000000000" pitchFamily="2" charset="2"/>
              <a:buChar char="§"/>
            </a:pPr>
            <a:r>
              <a:rPr lang="en-GB" sz="1800" dirty="0"/>
              <a:t>Storage is effectively size of disk array -1.  So a 4 x 1TB RAID 5 array is of size 3TB.</a:t>
            </a:r>
          </a:p>
          <a:p>
            <a:pPr lvl="1" algn="just">
              <a:buFont typeface="Wingdings" panose="05000000000000000000" pitchFamily="2" charset="2"/>
              <a:buChar char="§"/>
            </a:pPr>
            <a:endParaRPr lang="en-GB" sz="1800" dirty="0"/>
          </a:p>
          <a:p>
            <a:pPr algn="just">
              <a:buFont typeface="Wingdings" panose="05000000000000000000" pitchFamily="2" charset="2"/>
              <a:buChar char="§"/>
            </a:pPr>
            <a:endParaRPr lang="en-GB" sz="1800" dirty="0"/>
          </a:p>
        </p:txBody>
      </p:sp>
      <p:pic>
        <p:nvPicPr>
          <p:cNvPr id="5122" name="Picture 2" descr="https://upload.wikimedia.org/wikipedia/commons/thumb/6/64/RAID_5.svg/675px-RAID_5.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3988" y="2314575"/>
            <a:ext cx="3081337" cy="2282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1490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levels – RAID 5</a:t>
            </a:r>
          </a:p>
        </p:txBody>
      </p:sp>
      <p:sp>
        <p:nvSpPr>
          <p:cNvPr id="3" name="Content Placeholder 2"/>
          <p:cNvSpPr>
            <a:spLocks noGrp="1"/>
          </p:cNvSpPr>
          <p:nvPr>
            <p:ph idx="1"/>
          </p:nvPr>
        </p:nvSpPr>
        <p:spPr>
          <a:xfrm>
            <a:off x="358219" y="1825625"/>
            <a:ext cx="8685769" cy="3575934"/>
          </a:xfrm>
        </p:spPr>
        <p:txBody>
          <a:bodyPr>
            <a:normAutofit/>
          </a:bodyPr>
          <a:lstStyle/>
          <a:p>
            <a:pPr algn="just">
              <a:buFont typeface="Wingdings" panose="05000000000000000000" pitchFamily="2" charset="2"/>
              <a:buChar char="§"/>
            </a:pPr>
            <a:r>
              <a:rPr lang="en-GB" sz="1800" dirty="0"/>
              <a:t>Can consist of between 3 and ∞ disks.  Large numbers of disks are extremely inadvisable for this array type.</a:t>
            </a:r>
          </a:p>
          <a:p>
            <a:pPr algn="just">
              <a:buFont typeface="Wingdings" panose="05000000000000000000" pitchFamily="2" charset="2"/>
              <a:buChar char="§"/>
            </a:pPr>
            <a:r>
              <a:rPr lang="en-GB" sz="1800" dirty="0"/>
              <a:t>Can tolerate the failure of exactly 1 disk.  If a second disk dies, the array is entirely lost without a full restore from backup.</a:t>
            </a:r>
          </a:p>
          <a:p>
            <a:pPr lvl="1" algn="just">
              <a:buFont typeface="Wingdings" panose="05000000000000000000" pitchFamily="2" charset="2"/>
              <a:buChar char="ü"/>
            </a:pPr>
            <a:r>
              <a:rPr lang="en-GB" sz="1800" dirty="0"/>
              <a:t>The restore process is very read-intensive – high chance of failure during.</a:t>
            </a:r>
          </a:p>
          <a:p>
            <a:pPr lvl="1" algn="just">
              <a:buFont typeface="Wingdings" panose="05000000000000000000" pitchFamily="2" charset="2"/>
              <a:buChar char="ü"/>
            </a:pPr>
            <a:r>
              <a:rPr lang="en-GB" sz="1800" dirty="0"/>
              <a:t>The rebuild process has to read EVERY disk in the array – unlike RAID 10 which only has to read one. Increased risk of failure as a result.</a:t>
            </a:r>
          </a:p>
          <a:p>
            <a:pPr algn="just">
              <a:buFont typeface="Wingdings" panose="05000000000000000000" pitchFamily="2" charset="2"/>
              <a:buChar char="§"/>
            </a:pPr>
            <a:r>
              <a:rPr lang="en-GB" sz="1800" dirty="0"/>
              <a:t>Should not use large disks for this array.</a:t>
            </a:r>
          </a:p>
          <a:p>
            <a:pPr lvl="1" algn="just">
              <a:buFont typeface="Wingdings" panose="05000000000000000000" pitchFamily="2" charset="2"/>
              <a:buChar char="ü"/>
            </a:pPr>
            <a:r>
              <a:rPr lang="en-GB" sz="1800" dirty="0"/>
              <a:t>Most SATA disks are rated for an unrecoverable read error (URE) every 12.5TB.  If a drive fails in a 4x1TB array, you have to sift through 3TB of data – a 24% chance of the entire array failing.  If you have a 4x2TB array, that becomes 48%, etc.</a:t>
            </a:r>
          </a:p>
          <a:p>
            <a:pPr algn="just">
              <a:buFont typeface="Wingdings" panose="05000000000000000000" pitchFamily="2" charset="2"/>
              <a:buChar char="§"/>
            </a:pPr>
            <a:endParaRPr lang="en-GB" sz="1800" dirty="0"/>
          </a:p>
          <a:p>
            <a:pPr lvl="1" algn="just">
              <a:buFont typeface="Wingdings" panose="05000000000000000000" pitchFamily="2" charset="2"/>
              <a:buChar char="§"/>
            </a:pPr>
            <a:endParaRPr lang="en-GB" sz="1800" dirty="0"/>
          </a:p>
          <a:p>
            <a:pPr algn="just">
              <a:buFont typeface="Wingdings" panose="05000000000000000000" pitchFamily="2" charset="2"/>
              <a:buChar char="§"/>
            </a:pPr>
            <a:endParaRPr lang="en-GB" sz="1800" dirty="0"/>
          </a:p>
        </p:txBody>
      </p:sp>
      <p:pic>
        <p:nvPicPr>
          <p:cNvPr id="5122" name="Picture 2" descr="https://upload.wikimedia.org/wikipedia/commons/thumb/6/64/RAID_5.svg/675px-RAID_5.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3988" y="2314575"/>
            <a:ext cx="3081337" cy="2282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1644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levels – RAID 6</a:t>
            </a:r>
          </a:p>
        </p:txBody>
      </p:sp>
      <p:sp>
        <p:nvSpPr>
          <p:cNvPr id="3" name="Content Placeholder 2"/>
          <p:cNvSpPr>
            <a:spLocks noGrp="1"/>
          </p:cNvSpPr>
          <p:nvPr>
            <p:ph idx="1"/>
          </p:nvPr>
        </p:nvSpPr>
        <p:spPr>
          <a:xfrm>
            <a:off x="358219" y="1825625"/>
            <a:ext cx="8020449" cy="3575934"/>
          </a:xfrm>
        </p:spPr>
        <p:txBody>
          <a:bodyPr>
            <a:noAutofit/>
          </a:bodyPr>
          <a:lstStyle/>
          <a:p>
            <a:pPr algn="just"/>
            <a:r>
              <a:rPr lang="en-GB" sz="1800" dirty="0"/>
              <a:t>Same as RAID 5, but with two disks worth of distributed parity information.</a:t>
            </a:r>
          </a:p>
          <a:p>
            <a:pPr algn="just"/>
            <a:r>
              <a:rPr lang="en-GB" sz="1800" dirty="0"/>
              <a:t>Much safer than RAID 5 – always tolerates the failure of two disks (though always fails on 3).</a:t>
            </a:r>
          </a:p>
          <a:p>
            <a:pPr algn="just"/>
            <a:r>
              <a:rPr lang="en-GB" sz="1800" dirty="0"/>
              <a:t>Near-identical read-write performance to RAID 5.</a:t>
            </a:r>
          </a:p>
          <a:p>
            <a:pPr lvl="1" algn="just">
              <a:buFont typeface="Wingdings" panose="05000000000000000000" pitchFamily="2" charset="2"/>
              <a:buChar char="ü"/>
            </a:pPr>
            <a:r>
              <a:rPr lang="en-GB" sz="1800" dirty="0"/>
              <a:t>Write slightly worse than RAID 5.</a:t>
            </a:r>
          </a:p>
          <a:p>
            <a:pPr algn="just"/>
            <a:r>
              <a:rPr lang="en-GB" sz="1800" dirty="0"/>
              <a:t>The maths underpinning how this works is quite complex.</a:t>
            </a:r>
          </a:p>
          <a:p>
            <a:pPr algn="just"/>
            <a:r>
              <a:rPr lang="en-GB" sz="1800" dirty="0"/>
              <a:t>Storage size is always size of array – 2.  So for a 4x1TB RAID 6 </a:t>
            </a:r>
            <a:r>
              <a:rPr lang="en-GB" sz="1800" dirty="0" smtClean="0"/>
              <a:t>array, 2TB </a:t>
            </a:r>
            <a:r>
              <a:rPr lang="en-GB" sz="1800" dirty="0"/>
              <a:t>of data can be stored.  For a 6x1TB array, 4TB.</a:t>
            </a:r>
          </a:p>
          <a:p>
            <a:pPr algn="just"/>
            <a:r>
              <a:rPr lang="en-GB" sz="1800" dirty="0"/>
              <a:t>Still somewhat risky – but suffers from the same mass-read problem as RAID 5, but with an extra layer of safety.</a:t>
            </a:r>
          </a:p>
          <a:p>
            <a:pPr algn="just"/>
            <a:r>
              <a:rPr lang="en-GB" sz="1800" dirty="0"/>
              <a:t>Minimum of 4 drives, theoretically ∞ maximum, but not usually used for more than 6.</a:t>
            </a:r>
          </a:p>
        </p:txBody>
      </p:sp>
      <p:pic>
        <p:nvPicPr>
          <p:cNvPr id="6146" name="Picture 2" descr="https://upload.wikimedia.org/wikipedia/commons/thumb/7/70/RAID_6.svg/850px-RAID_6.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8668" y="2757490"/>
            <a:ext cx="3813332" cy="224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247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a:t>
            </a:r>
            <a:r>
              <a:rPr lang="en-GB" dirty="0" smtClean="0"/>
              <a:t>Hardware/Software</a:t>
            </a:r>
            <a:endParaRPr lang="en-GB" dirty="0"/>
          </a:p>
        </p:txBody>
      </p:sp>
      <p:sp>
        <p:nvSpPr>
          <p:cNvPr id="4" name="Content Placeholder 3"/>
          <p:cNvSpPr>
            <a:spLocks noGrp="1"/>
          </p:cNvSpPr>
          <p:nvPr>
            <p:ph idx="1"/>
          </p:nvPr>
        </p:nvSpPr>
        <p:spPr/>
        <p:txBody>
          <a:bodyPr>
            <a:normAutofit/>
          </a:bodyPr>
          <a:lstStyle/>
          <a:p>
            <a:pPr>
              <a:buFont typeface="Wingdings" panose="05000000000000000000" pitchFamily="2" charset="2"/>
              <a:buChar char="§"/>
            </a:pPr>
            <a:r>
              <a:rPr lang="en-GB" dirty="0" smtClean="0"/>
              <a:t>Hardware RAID</a:t>
            </a:r>
          </a:p>
          <a:p>
            <a:pPr lvl="1">
              <a:buFont typeface="Wingdings" panose="05000000000000000000" pitchFamily="2" charset="2"/>
              <a:buChar char="§"/>
            </a:pPr>
            <a:r>
              <a:rPr lang="en-GB" dirty="0" smtClean="0"/>
              <a:t>Expensive but Faster</a:t>
            </a:r>
          </a:p>
          <a:p>
            <a:pPr lvl="1">
              <a:buFont typeface="Wingdings" panose="05000000000000000000" pitchFamily="2" charset="2"/>
              <a:buChar char="§"/>
            </a:pPr>
            <a:r>
              <a:rPr lang="en-GB" dirty="0" smtClean="0"/>
              <a:t>Need to be configured before installing</a:t>
            </a:r>
          </a:p>
          <a:p>
            <a:pPr lvl="1">
              <a:buFont typeface="Wingdings" panose="05000000000000000000" pitchFamily="2" charset="2"/>
              <a:buChar char="§"/>
            </a:pPr>
            <a:r>
              <a:rPr lang="en-GB" dirty="0" smtClean="0"/>
              <a:t>Complex Configurations </a:t>
            </a:r>
          </a:p>
          <a:p>
            <a:pPr>
              <a:buFont typeface="Wingdings" panose="05000000000000000000" pitchFamily="2" charset="2"/>
              <a:buChar char="§"/>
            </a:pPr>
            <a:r>
              <a:rPr lang="en-GB" dirty="0" smtClean="0"/>
              <a:t>Software RAID (It is an Application)</a:t>
            </a:r>
            <a:endParaRPr lang="en-GB" dirty="0"/>
          </a:p>
          <a:p>
            <a:pPr lvl="1">
              <a:buFont typeface="Wingdings" panose="05000000000000000000" pitchFamily="2" charset="2"/>
              <a:buChar char="§"/>
            </a:pPr>
            <a:r>
              <a:rPr lang="en-GB" dirty="0" smtClean="0"/>
              <a:t>Cheaper but slower</a:t>
            </a:r>
            <a:endParaRPr lang="en-GB" dirty="0"/>
          </a:p>
          <a:p>
            <a:pPr lvl="1">
              <a:buFont typeface="Wingdings" panose="05000000000000000000" pitchFamily="2" charset="2"/>
              <a:buChar char="§"/>
            </a:pPr>
            <a:r>
              <a:rPr lang="en-GB" dirty="0"/>
              <a:t>Need to be configured </a:t>
            </a:r>
            <a:r>
              <a:rPr lang="en-GB" dirty="0" smtClean="0"/>
              <a:t>after installing OS</a:t>
            </a:r>
          </a:p>
          <a:p>
            <a:pPr lvl="1">
              <a:buFont typeface="Wingdings" panose="05000000000000000000" pitchFamily="2" charset="2"/>
              <a:buChar char="§"/>
            </a:pPr>
            <a:r>
              <a:rPr lang="en-GB" dirty="0" smtClean="0"/>
              <a:t>Simple Configurations</a:t>
            </a:r>
            <a:endParaRPr lang="en-GB" dirty="0"/>
          </a:p>
          <a:p>
            <a:pPr lvl="1">
              <a:buFont typeface="Wingdings" panose="05000000000000000000" pitchFamily="2" charset="2"/>
              <a:buChar char="§"/>
            </a:pPr>
            <a:endParaRPr lang="en-GB" dirty="0"/>
          </a:p>
        </p:txBody>
      </p:sp>
      <p:pic>
        <p:nvPicPr>
          <p:cNvPr id="6" name="Picture 5"/>
          <p:cNvPicPr>
            <a:picLocks noChangeAspect="1"/>
          </p:cNvPicPr>
          <p:nvPr/>
        </p:nvPicPr>
        <p:blipFill>
          <a:blip r:embed="rId2"/>
          <a:stretch>
            <a:fillRect/>
          </a:stretch>
        </p:blipFill>
        <p:spPr>
          <a:xfrm>
            <a:off x="7240555" y="2156204"/>
            <a:ext cx="4342719" cy="2520572"/>
          </a:xfrm>
          <a:prstGeom prst="rect">
            <a:avLst/>
          </a:prstGeom>
        </p:spPr>
      </p:pic>
    </p:spTree>
    <p:extLst>
      <p:ext uri="{BB962C8B-B14F-4D97-AF65-F5344CB8AC3E}">
        <p14:creationId xmlns:p14="http://schemas.microsoft.com/office/powerpoint/2010/main" val="34910481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4375495" y="413111"/>
            <a:ext cx="4535079" cy="3864989"/>
          </a:xfrm>
        </p:spPr>
        <p:txBody>
          <a:bodyPr/>
          <a:lstStyle/>
          <a:p>
            <a:r>
              <a:rPr lang="en-GB" b="1" dirty="0" smtClean="0"/>
              <a:t>So far…</a:t>
            </a:r>
            <a:endParaRPr lang="en-GB" b="1" i="1" dirty="0"/>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pic>
        <p:nvPicPr>
          <p:cNvPr id="3" name="Picture 2"/>
          <p:cNvPicPr>
            <a:picLocks noChangeAspect="1"/>
          </p:cNvPicPr>
          <p:nvPr/>
        </p:nvPicPr>
        <p:blipFill rotWithShape="1">
          <a:blip r:embed="rId3"/>
          <a:srcRect t="15655"/>
          <a:stretch/>
        </p:blipFill>
        <p:spPr>
          <a:xfrm>
            <a:off x="159997" y="1237859"/>
            <a:ext cx="11979188" cy="3869096"/>
          </a:xfrm>
          <a:prstGeom prst="rect">
            <a:avLst/>
          </a:prstGeom>
        </p:spPr>
      </p:pic>
    </p:spTree>
    <p:extLst>
      <p:ext uri="{BB962C8B-B14F-4D97-AF65-F5344CB8AC3E}">
        <p14:creationId xmlns:p14="http://schemas.microsoft.com/office/powerpoint/2010/main" val="15789299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4375495" y="413111"/>
            <a:ext cx="4535079" cy="3864989"/>
          </a:xfrm>
        </p:spPr>
        <p:txBody>
          <a:bodyPr/>
          <a:lstStyle/>
          <a:p>
            <a:r>
              <a:rPr lang="en-GB" b="1" dirty="0" smtClean="0"/>
              <a:t>So far…</a:t>
            </a:r>
            <a:endParaRPr lang="en-GB" b="1" i="1" dirty="0"/>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pic>
        <p:nvPicPr>
          <p:cNvPr id="4" name="Picture 3"/>
          <p:cNvPicPr>
            <a:picLocks noChangeAspect="1"/>
          </p:cNvPicPr>
          <p:nvPr/>
        </p:nvPicPr>
        <p:blipFill>
          <a:blip r:embed="rId3"/>
          <a:stretch>
            <a:fillRect/>
          </a:stretch>
        </p:blipFill>
        <p:spPr>
          <a:xfrm>
            <a:off x="69624" y="1131219"/>
            <a:ext cx="11984490" cy="4380491"/>
          </a:xfrm>
          <a:prstGeom prst="rect">
            <a:avLst/>
          </a:prstGeom>
        </p:spPr>
      </p:pic>
    </p:spTree>
    <p:extLst>
      <p:ext uri="{BB962C8B-B14F-4D97-AF65-F5344CB8AC3E}">
        <p14:creationId xmlns:p14="http://schemas.microsoft.com/office/powerpoint/2010/main" val="21820063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4375495" y="413111"/>
            <a:ext cx="4535079" cy="3864989"/>
          </a:xfrm>
        </p:spPr>
        <p:txBody>
          <a:bodyPr/>
          <a:lstStyle/>
          <a:p>
            <a:r>
              <a:rPr lang="en-GB" b="1" dirty="0" smtClean="0"/>
              <a:t>So far…</a:t>
            </a:r>
            <a:endParaRPr lang="en-GB" b="1" i="1" dirty="0"/>
          </a:p>
        </p:txBody>
      </p:sp>
      <p:pic>
        <p:nvPicPr>
          <p:cNvPr id="3" name="Picture 2"/>
          <p:cNvPicPr>
            <a:picLocks noChangeAspect="1"/>
          </p:cNvPicPr>
          <p:nvPr/>
        </p:nvPicPr>
        <p:blipFill>
          <a:blip r:embed="rId2"/>
          <a:stretch>
            <a:fillRect/>
          </a:stretch>
        </p:blipFill>
        <p:spPr>
          <a:xfrm>
            <a:off x="5595075" y="317356"/>
            <a:ext cx="6309927" cy="5042044"/>
          </a:xfrm>
          <a:prstGeom prst="rect">
            <a:avLst/>
          </a:prstGeom>
        </p:spPr>
      </p:pic>
    </p:spTree>
    <p:extLst>
      <p:ext uri="{BB962C8B-B14F-4D97-AF65-F5344CB8AC3E}">
        <p14:creationId xmlns:p14="http://schemas.microsoft.com/office/powerpoint/2010/main" val="33593405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r>
              <a:rPr lang="en-GB" b="1" dirty="0" smtClean="0"/>
              <a:t>To be continued...</a:t>
            </a:r>
          </a:p>
          <a:p>
            <a:pPr marL="457200" indent="-457200">
              <a:buFont typeface="Wingdings" panose="05000000000000000000" pitchFamily="2" charset="2"/>
              <a:buChar char="Ø"/>
            </a:pPr>
            <a:r>
              <a:rPr lang="en-US" b="1" i="1" dirty="0"/>
              <a:t>Failover Clusters</a:t>
            </a:r>
            <a:endParaRPr lang="en-GB" b="1" i="1" dirty="0"/>
          </a:p>
        </p:txBody>
      </p:sp>
      <p:sp>
        <p:nvSpPr>
          <p:cNvPr id="4" name="Rectangle 3"/>
          <p:cNvSpPr/>
          <p:nvPr/>
        </p:nvSpPr>
        <p:spPr>
          <a:xfrm>
            <a:off x="6470650" y="2818865"/>
            <a:ext cx="5152571" cy="923330"/>
          </a:xfrm>
          <a:prstGeom prst="rect">
            <a:avLst/>
          </a:prstGeom>
        </p:spPr>
        <p:txBody>
          <a:bodyPr wrap="square">
            <a:spAutoFit/>
          </a:bodyPr>
          <a:lstStyle/>
          <a:p>
            <a:pPr algn="just">
              <a:spcBef>
                <a:spcPts val="0"/>
              </a:spcBef>
            </a:pPr>
            <a:r>
              <a:rPr lang="en-US" i="1" dirty="0">
                <a:solidFill>
                  <a:schemeClr val="tx1">
                    <a:lumMod val="50000"/>
                  </a:schemeClr>
                </a:solidFill>
              </a:rPr>
              <a:t>We </a:t>
            </a:r>
            <a:r>
              <a:rPr lang="en-US" i="1" dirty="0" smtClean="0">
                <a:solidFill>
                  <a:schemeClr val="tx1">
                    <a:lumMod val="50000"/>
                  </a:schemeClr>
                </a:solidFill>
              </a:rPr>
              <a:t>shall </a:t>
            </a:r>
            <a:r>
              <a:rPr lang="en-US" i="1" dirty="0">
                <a:solidFill>
                  <a:schemeClr val="tx1">
                    <a:lumMod val="50000"/>
                  </a:schemeClr>
                </a:solidFill>
              </a:rPr>
              <a:t>continue to discuss </a:t>
            </a:r>
            <a:r>
              <a:rPr lang="en-US" i="1" dirty="0" smtClean="0">
                <a:solidFill>
                  <a:schemeClr val="tx1">
                    <a:lumMod val="50000"/>
                  </a:schemeClr>
                </a:solidFill>
              </a:rPr>
              <a:t>about </a:t>
            </a:r>
            <a:r>
              <a:rPr lang="en-GB" i="1" dirty="0" smtClean="0">
                <a:solidFill>
                  <a:schemeClr val="tx1">
                    <a:lumMod val="50000"/>
                  </a:schemeClr>
                </a:solidFill>
              </a:rPr>
              <a:t>failover clusters. Before that, kindly note that you have a Group Activity to complete during the tutorial session. </a:t>
            </a: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3508344707"/>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purl.org/dc/terms/"/>
    <ds:schemaRef ds:uri="9902240c-f584-4322-946e-7b0be23bca91"/>
    <ds:schemaRef ds:uri="http://purl.org/dc/dcmitype/"/>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666</TotalTime>
  <Words>2289</Words>
  <Application>Microsoft Office PowerPoint</Application>
  <PresentationFormat>Widescreen</PresentationFormat>
  <Paragraphs>218</Paragraphs>
  <Slides>31</Slides>
  <Notes>0</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31</vt:i4>
      </vt:variant>
    </vt:vector>
  </HeadingPairs>
  <TitlesOfParts>
    <vt:vector size="41" baseType="lpstr">
      <vt:lpstr>ＭＳ Ｐゴシック</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Storage</vt:lpstr>
      <vt:lpstr>Storage</vt:lpstr>
      <vt:lpstr>Storage</vt:lpstr>
      <vt:lpstr>Storage</vt:lpstr>
      <vt:lpstr>Storage Protocols </vt:lpstr>
      <vt:lpstr>File Sharing Protocols </vt:lpstr>
      <vt:lpstr>Direct – Attached Storage</vt:lpstr>
      <vt:lpstr>Network – Attached Storage</vt:lpstr>
      <vt:lpstr>Storage Area Network</vt:lpstr>
      <vt:lpstr>Storage connecting Technologies</vt:lpstr>
      <vt:lpstr>Storage Pools – S2D</vt:lpstr>
      <vt:lpstr>Manage Duplication – dedup</vt:lpstr>
      <vt:lpstr>Redundant Array of Independent Disks (RAID)</vt:lpstr>
      <vt:lpstr>Hard drive/RAID assumptions</vt:lpstr>
      <vt:lpstr>RAID levels – RAID 0 (striped)</vt:lpstr>
      <vt:lpstr>RAID levels – RAID 0 (striped)</vt:lpstr>
      <vt:lpstr>RAID levels – RAID 1 (mirrored)</vt:lpstr>
      <vt:lpstr>RAID levels – RAID 10 (striped + mirrored)</vt:lpstr>
      <vt:lpstr>Risk during array rebuilds</vt:lpstr>
      <vt:lpstr>Raid levels – RAID 5</vt:lpstr>
      <vt:lpstr>Raid levels – RAID 5</vt:lpstr>
      <vt:lpstr>RAID levels – RAID 6</vt:lpstr>
      <vt:lpstr>RAID Hardware/Software</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41</cp:revision>
  <dcterms:created xsi:type="dcterms:W3CDTF">2021-03-05T06:07:01Z</dcterms:created>
  <dcterms:modified xsi:type="dcterms:W3CDTF">2021-03-25T07:16:08Z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