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46574"/>
    <a:srgbClr val="FFFFFF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0736" autoAdjust="0"/>
  </p:normalViewPr>
  <p:slideViewPr>
    <p:cSldViewPr snapToGrid="0">
      <p:cViewPr varScale="1">
        <p:scale>
          <a:sx n="72" d="100"/>
          <a:sy n="72" d="100"/>
        </p:scale>
        <p:origin x="1104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C30F1FB-0B00-446E-8FAD-F42857DBFDC3}" type="datetimeFigureOut">
              <a:rPr lang="en-GB" smtClean="0"/>
              <a:t>11/10/2026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C560063-8EE3-442F-AC5E-EDFD8761D5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23332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C560063-8EE3-442F-AC5E-EDFD8761D5BC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27722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C560063-8EE3-442F-AC5E-EDFD8761D5BC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00961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C560063-8EE3-442F-AC5E-EDFD8761D5BC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35719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0E0114-CFB6-BD52-CD26-150689C55C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197C6B5-EAC1-C2FE-A715-5C929858D27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028C8BB-E14B-8E19-1E12-460E7FB4CA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07B0E-ED54-4E89-ACDA-7AE56B26B6B9}" type="datetime1">
              <a:rPr lang="en-GB" smtClean="0"/>
              <a:t>11/10/2026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DF6466-DB89-8D5B-B2D6-47FCB7CF43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5F3220-A0E3-8EF4-5D63-41CD45E389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07E82-4EEB-4AE0-AEA1-603D6D2E97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9009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89534A-9D1F-2680-C5A2-E5F86712F4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82AD5A-26B0-4C25-BD46-652FAA7E21C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3E4482-98ED-4A68-0027-76FBAD5A46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BDCC95-E7AF-49B0-9EF5-B85667F592BD}" type="datetime1">
              <a:rPr lang="en-GB" smtClean="0"/>
              <a:t>11/10/2026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70F366-844E-7508-2DBB-C50B1E3686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1D1C6A-DBE9-AF66-FDA3-7C827EF1EE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07E82-4EEB-4AE0-AEA1-603D6D2E97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63013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2263BC-6589-FE42-EFD7-77D2EB77BD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BE2F230-3109-B366-C33B-67FF57219DD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BE3564-F68E-6F99-BE74-3732F49C08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0F4586-E7F8-4939-8B3F-025028D24A8F}" type="datetime1">
              <a:rPr lang="en-GB" smtClean="0"/>
              <a:t>11/10/2026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656CFB-CF0B-4983-5980-F823051A12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EEA6E4-AC17-CF21-99BF-D71F39B572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07E82-4EEB-4AE0-AEA1-603D6D2E97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65403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9F48DA-A676-2EC3-CE6C-8EEF8C0464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84E390-10A3-74C1-1F0B-5B36D014BF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B75C41E-4CF1-9B50-1C20-8F01DBC5079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6D94F13-7443-5CD4-69FB-3A459BC97F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31A46-568C-4AB1-8E23-06E96674EE01}" type="datetime1">
              <a:rPr lang="en-GB" smtClean="0"/>
              <a:t>11/10/2026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A763CD8-995A-B85C-E6AC-9A658C2FAB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D4C7FFC-3102-C523-C81F-8123C05EEB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07E82-4EEB-4AE0-AEA1-603D6D2E97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11460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141BDB-B12E-D087-10D9-7FEACC56BF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9465296-8570-C397-EA95-087AEC2E0D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40ACC00-2CA3-81B9-3A5F-F0FAD0C28DB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5D9DB5E-0573-CB63-2375-DBFD1FA33BE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517382D-D512-2807-2438-0F906E87A03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751868F-0CA7-86E0-DED5-9839EAC6E4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32B6F5-4F2B-42C9-A1F5-3E1C265D1E1C}" type="datetime1">
              <a:rPr lang="en-GB" smtClean="0"/>
              <a:t>11/10/2026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EEDBF9F-D360-FE07-F599-8E899189D0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B0F6415-FA3C-2891-D8ED-43BEC5D6F6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07E82-4EEB-4AE0-AEA1-603D6D2E97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32387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E9AE3C-F66C-66E7-452C-C4CEC3CE46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A123E5D-71ED-70E1-CB65-FD9FFC5E55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8580F9-EBD8-42AC-BCD3-5FF2F7391E44}" type="datetime1">
              <a:rPr lang="en-GB" smtClean="0"/>
              <a:t>11/10/2026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93D825F-566E-5AA4-A907-5592D7681F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F3022BD-D047-9307-70CF-B850969051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07E82-4EEB-4AE0-AEA1-603D6D2E97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14550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DA77082-D0F1-67A4-A772-37FDF236FB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E57239-1778-43DF-B754-C488B7324D75}" type="datetime1">
              <a:rPr lang="en-GB" smtClean="0"/>
              <a:t>11/10/2026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0A1A6EC-B56C-0EDB-CB3A-41C1BE0312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AF742AB-3AAD-44DF-2618-8FEF915BCB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07E82-4EEB-4AE0-AEA1-603D6D2E97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06552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8FE7F9-8859-8F1D-D4C5-4D161BBC08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F06931-66BC-B585-A94F-43B0CBF691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45EE5D8-5194-D57F-3F5E-333603EE8CA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B22A0FD-B530-9A2B-A1B9-4E98DDC371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6B67DB-A03A-4EA8-9045-6CB62D0ED91A}" type="datetime1">
              <a:rPr lang="en-GB" smtClean="0"/>
              <a:t>11/10/2026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B67D52F-EE2B-C599-FEEE-6F4100FE25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3A9F595-2E32-C726-F935-03780F13C4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07E82-4EEB-4AE0-AEA1-603D6D2E97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40173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E34981-E518-2752-B68B-6D61C9C071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5260DD5-AF37-9D10-2479-741C9C274AEA}"/>
              </a:ext>
            </a:extLst>
          </p:cNvPr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D749B6D-3C18-CA5C-6444-AD9F085592E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F00E236-05AC-4A56-CD10-FAD5CB5F80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07854-C457-4259-A198-B4F30BC4F4D3}" type="datetime1">
              <a:rPr lang="en-GB" smtClean="0"/>
              <a:t>11/10/2026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F7D415C-463D-7A73-9002-19D1A0AA38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166E3A3-0304-C896-FF17-8FAD483032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07E82-4EEB-4AE0-AEA1-603D6D2E97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3749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24C042-F199-302D-64BE-45D6B682ED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A76014F-BB3A-094B-3D0D-9DD5107A89D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B5DD77-FF78-AAB1-D2BF-8EE8AA8BDF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28A58C-EB26-47DA-9B36-C9F272281636}" type="datetime1">
              <a:rPr lang="en-GB" smtClean="0"/>
              <a:t>11/10/2026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62E8BA-C2F5-44B2-57F2-1FECE932AF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106F8BC-1FC6-A34B-610A-F0ADD2A8D6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07E82-4EEB-4AE0-AEA1-603D6D2E97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59119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7538A12-775A-3547-3767-1CFA1D4AF3F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2795E3-4919-58EC-3B29-92769A2BEFA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78E0368-981C-F45B-79D7-0C1F4D00D7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26B9C-0970-4D81-9DDD-CBDAC000AADF}" type="datetime1">
              <a:rPr lang="en-GB" smtClean="0"/>
              <a:t>11/10/2026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A7C53E-4C4F-CFA6-CA8F-88A6817024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F69133-9534-6942-BD43-B42D318B10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07E82-4EEB-4AE0-AEA1-603D6D2E97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75969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9A76D07-DF91-8DF9-8D96-DE78F1AE08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76F33B9-5565-A8BA-797D-034302454B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4AA4CB-EC81-8E33-43A6-01A23777621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7F829C3-1246-45C1-BD2A-FBEFCF86EE67}" type="datetime1">
              <a:rPr lang="en-GB" smtClean="0"/>
              <a:t>11/10/2026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02A18C2-1657-7C92-770E-A6A211C5BA2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B12D3E-198E-A0C6-9529-FE37A3C7CFD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2907E82-4EEB-4AE0-AEA1-603D6D2E97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0296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4657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9036096B-3AF9-0F6C-75E0-11E19BB44140}"/>
              </a:ext>
            </a:extLst>
          </p:cNvPr>
          <p:cNvSpPr txBox="1"/>
          <p:nvPr/>
        </p:nvSpPr>
        <p:spPr>
          <a:xfrm>
            <a:off x="822960" y="914400"/>
            <a:ext cx="7691120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b="1" dirty="0"/>
          </a:p>
          <a:p>
            <a:pPr>
              <a:lnSpc>
                <a:spcPct val="150000"/>
              </a:lnSpc>
            </a:pPr>
            <a:r>
              <a:rPr lang="en-GB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Supporting Shona’s development</a:t>
            </a:r>
          </a:p>
          <a:p>
            <a:pPr>
              <a:lnSpc>
                <a:spcPct val="150000"/>
              </a:lnSpc>
            </a:pPr>
            <a:endParaRPr lang="en-GB" sz="2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en-GB" sz="2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GB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Name: Malgorzata Ziemian</a:t>
            </a:r>
            <a:endParaRPr lang="en-GB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GB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Student ID: 2521409</a:t>
            </a:r>
            <a:endParaRPr lang="en-GB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GB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Module Code: </a:t>
            </a:r>
            <a:r>
              <a:rPr lang="en-US" sz="24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LCHS4010</a:t>
            </a:r>
            <a:endParaRPr lang="en-GB" sz="2400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GB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Module: </a:t>
            </a:r>
            <a:r>
              <a:rPr lang="en-US" sz="2400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Psychology in Health and Social Care</a:t>
            </a:r>
            <a:endParaRPr lang="en-GB" sz="2400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GB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Lecturer: Wafa Nasir</a:t>
            </a:r>
            <a:endParaRPr lang="en-GB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GB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Submitted on: 11/10/2026</a:t>
            </a:r>
            <a:endParaRPr lang="en-GB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2213919-1D77-DCF2-4CBE-97467FFBEC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07E82-4EEB-4AE0-AEA1-603D6D2E97D3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49754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4CAA98C-7470-F9C0-ED84-BFDC80E4FC70}"/>
              </a:ext>
            </a:extLst>
          </p:cNvPr>
          <p:cNvSpPr txBox="1"/>
          <p:nvPr/>
        </p:nvSpPr>
        <p:spPr>
          <a:xfrm>
            <a:off x="1330960" y="400257"/>
            <a:ext cx="10464800" cy="4862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24657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Bowlby’s attachment theory</a:t>
            </a:r>
          </a:p>
          <a:p>
            <a:pPr>
              <a:lnSpc>
                <a:spcPct val="150000"/>
              </a:lnSpc>
            </a:pPr>
            <a:endParaRPr lang="en-GB" sz="2800" b="1" dirty="0">
              <a:solidFill>
                <a:srgbClr val="24657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dirty="0">
                <a:solidFill>
                  <a:srgbClr val="24657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Attachment: an enduring emotional bond with familiar caregivers.</a:t>
            </a:r>
          </a:p>
          <a:p>
            <a:pPr>
              <a:lnSpc>
                <a:spcPct val="150000"/>
              </a:lnSpc>
            </a:pPr>
            <a:endParaRPr lang="en-GB" sz="2400" dirty="0">
              <a:solidFill>
                <a:srgbClr val="24657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GB" sz="2400" dirty="0">
                <a:solidFill>
                  <a:srgbClr val="24657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Safe haven: a caregiver provides comfort during distress.</a:t>
            </a:r>
          </a:p>
          <a:p>
            <a:endParaRPr lang="en-GB" sz="2400" dirty="0">
              <a:solidFill>
                <a:srgbClr val="24657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dirty="0">
                <a:solidFill>
                  <a:srgbClr val="24657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Secure base: reassurances support exploration and play.</a:t>
            </a:r>
          </a:p>
          <a:p>
            <a:endParaRPr lang="en-GB" sz="2400" dirty="0">
              <a:solidFill>
                <a:srgbClr val="24657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dirty="0">
                <a:solidFill>
                  <a:srgbClr val="24657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Internal working models: experiences shape expectations about help and relationships.</a:t>
            </a:r>
          </a:p>
          <a:p>
            <a:endParaRPr lang="en-GB" sz="2400" dirty="0">
              <a:solidFill>
                <a:srgbClr val="24657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984AB67-2B13-4686-8AC4-BE24A48D25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07E82-4EEB-4AE0-AEA1-603D6D2E97D3}" type="slidenum">
              <a:rPr lang="en-GB" smtClean="0">
                <a:solidFill>
                  <a:srgbClr val="246574"/>
                </a:solidFill>
              </a:rPr>
              <a:t>2</a:t>
            </a:fld>
            <a:endParaRPr lang="en-GB" dirty="0">
              <a:solidFill>
                <a:srgbClr val="24657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01925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F599A1C-D4A5-C20F-8307-13E5A36AC3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07E82-4EEB-4AE0-AEA1-603D6D2E97D3}" type="slidenum">
              <a:rPr lang="en-GB" smtClean="0">
                <a:solidFill>
                  <a:srgbClr val="246574"/>
                </a:solidFill>
              </a:rPr>
              <a:t>3</a:t>
            </a:fld>
            <a:endParaRPr lang="en-GB" dirty="0">
              <a:solidFill>
                <a:srgbClr val="246574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FF6B042-93A2-4C98-CE5A-85B438163A84}"/>
              </a:ext>
            </a:extLst>
          </p:cNvPr>
          <p:cNvSpPr txBox="1"/>
          <p:nvPr/>
        </p:nvSpPr>
        <p:spPr>
          <a:xfrm>
            <a:off x="701040" y="658277"/>
            <a:ext cx="11125200" cy="52322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800" b="1" dirty="0">
                <a:solidFill>
                  <a:srgbClr val="24657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Understanding Shona’s behaviour</a:t>
            </a:r>
          </a:p>
          <a:p>
            <a:endParaRPr lang="en-GB" sz="2800" b="1" dirty="0">
              <a:solidFill>
                <a:srgbClr val="24657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dirty="0">
                <a:solidFill>
                  <a:srgbClr val="24657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Separation anxiety may reflect a need for reassurance in an unfamiliar setting.</a:t>
            </a:r>
          </a:p>
          <a:p>
            <a:endParaRPr lang="en-GB" sz="2400" dirty="0">
              <a:solidFill>
                <a:srgbClr val="24657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GB" sz="2400" dirty="0">
                <a:solidFill>
                  <a:srgbClr val="24657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Limited speech may restrict how Shona expresses her needs. Compare home and nursery communication.</a:t>
            </a:r>
          </a:p>
          <a:p>
            <a:endParaRPr lang="en-GB" sz="2400" dirty="0">
              <a:solidFill>
                <a:srgbClr val="24657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dirty="0">
                <a:solidFill>
                  <a:srgbClr val="24657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Group play may feel difficult while she is distressed or unfamiliar with peers.</a:t>
            </a:r>
          </a:p>
          <a:p>
            <a:endParaRPr lang="en-GB" sz="2400" dirty="0">
              <a:solidFill>
                <a:srgbClr val="24657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dirty="0">
                <a:solidFill>
                  <a:srgbClr val="24657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These are working hypotheses. The scenario cannot establish an attachment classification.</a:t>
            </a:r>
          </a:p>
          <a:p>
            <a:endParaRPr lang="en-GB" sz="2400" dirty="0">
              <a:solidFill>
                <a:srgbClr val="24657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69134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F7FC0E3-8008-E288-7F36-224414C65C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07E82-4EEB-4AE0-AEA1-603D6D2E97D3}" type="slidenum">
              <a:rPr lang="en-GB" smtClean="0">
                <a:solidFill>
                  <a:srgbClr val="246574"/>
                </a:solidFill>
              </a:rPr>
              <a:t>4</a:t>
            </a:fld>
            <a:endParaRPr lang="en-GB" dirty="0">
              <a:solidFill>
                <a:srgbClr val="246574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EF76B8E-D917-DA8E-9B80-8A946A6D27E6}"/>
              </a:ext>
            </a:extLst>
          </p:cNvPr>
          <p:cNvSpPr txBox="1"/>
          <p:nvPr/>
        </p:nvSpPr>
        <p:spPr>
          <a:xfrm>
            <a:off x="345440" y="284480"/>
            <a:ext cx="11206480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24657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Nature and nurture</a:t>
            </a:r>
          </a:p>
          <a:p>
            <a:endParaRPr lang="en-GB" sz="2800" b="1" dirty="0">
              <a:solidFill>
                <a:srgbClr val="24657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dirty="0">
                <a:solidFill>
                  <a:srgbClr val="24657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Nature: temperament, maturation and possible hearing or developmental differences.</a:t>
            </a:r>
          </a:p>
          <a:p>
            <a:endParaRPr lang="en-GB" sz="2400" dirty="0">
              <a:solidFill>
                <a:srgbClr val="246574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GB" sz="2400" dirty="0">
                <a:solidFill>
                  <a:srgbClr val="24657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Nurture: involves relationships, nursery routines, opportunities to use language, and the sensory environment.</a:t>
            </a:r>
          </a:p>
          <a:p>
            <a:endParaRPr lang="en-GB" sz="2400" dirty="0">
              <a:solidFill>
                <a:srgbClr val="246574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GB" sz="2400" dirty="0">
                <a:solidFill>
                  <a:srgbClr val="24657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 child who is cautious might find it more difficult to cope with a group of people who are unfamiliar and noisy.</a:t>
            </a:r>
          </a:p>
          <a:p>
            <a:pPr>
              <a:lnSpc>
                <a:spcPct val="150000"/>
              </a:lnSpc>
            </a:pPr>
            <a:endParaRPr lang="en-GB" sz="2400" dirty="0">
              <a:solidFill>
                <a:srgbClr val="246574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dirty="0">
                <a:solidFill>
                  <a:srgbClr val="24657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The level of support depends on individual differences. Shona's biological profile is not known.</a:t>
            </a:r>
          </a:p>
        </p:txBody>
      </p:sp>
    </p:spTree>
    <p:extLst>
      <p:ext uri="{BB962C8B-B14F-4D97-AF65-F5344CB8AC3E}">
        <p14:creationId xmlns:p14="http://schemas.microsoft.com/office/powerpoint/2010/main" val="34924290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C789E9D3-AC25-A78F-19FE-9A4ABF70E5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07E82-4EEB-4AE0-AEA1-603D6D2E97D3}" type="slidenum">
              <a:rPr lang="en-GB" smtClean="0">
                <a:solidFill>
                  <a:srgbClr val="246574"/>
                </a:solidFill>
              </a:rPr>
              <a:t>5</a:t>
            </a:fld>
            <a:endParaRPr lang="en-GB" dirty="0">
              <a:solidFill>
                <a:srgbClr val="246574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1D2E86F-1056-1392-C440-FFB6B309FD86}"/>
              </a:ext>
            </a:extLst>
          </p:cNvPr>
          <p:cNvSpPr txBox="1"/>
          <p:nvPr/>
        </p:nvSpPr>
        <p:spPr>
          <a:xfrm>
            <a:off x="340360" y="538480"/>
            <a:ext cx="11511280" cy="4862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24657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Emotional support and settling in</a:t>
            </a:r>
          </a:p>
          <a:p>
            <a:pPr>
              <a:lnSpc>
                <a:spcPct val="150000"/>
              </a:lnSpc>
            </a:pPr>
            <a:endParaRPr lang="en-GB" sz="2800" b="1" dirty="0">
              <a:solidFill>
                <a:srgbClr val="24657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dirty="0">
                <a:solidFill>
                  <a:srgbClr val="24657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Designate one main person and have a well-known backup.</a:t>
            </a:r>
          </a:p>
          <a:p>
            <a:endParaRPr lang="en-GB" sz="2400" dirty="0">
              <a:solidFill>
                <a:srgbClr val="246574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dirty="0">
                <a:solidFill>
                  <a:srgbClr val="24657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Make arrangements for gradual settling sessions and have a clear farewell with the carers.</a:t>
            </a:r>
          </a:p>
          <a:p>
            <a:pPr>
              <a:lnSpc>
                <a:spcPct val="150000"/>
              </a:lnSpc>
            </a:pPr>
            <a:endParaRPr lang="en-GB" sz="2400" dirty="0">
              <a:solidFill>
                <a:srgbClr val="246574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dirty="0">
                <a:solidFill>
                  <a:srgbClr val="24657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When needed, provide comfort, offer a familiar object and move to a quieter place.</a:t>
            </a:r>
          </a:p>
          <a:p>
            <a:pPr>
              <a:lnSpc>
                <a:spcPct val="150000"/>
              </a:lnSpc>
            </a:pPr>
            <a:endParaRPr lang="en-GB" sz="2400" dirty="0">
              <a:solidFill>
                <a:srgbClr val="246574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dirty="0">
                <a:solidFill>
                  <a:srgbClr val="24657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Adjust your response to Shona's signals and modify the pace in line with her wellbeing</a:t>
            </a:r>
            <a:r>
              <a:rPr lang="en-GB" sz="2400" dirty="0">
                <a:solidFill>
                  <a:srgbClr val="246574"/>
                </a:solidFill>
                <a:effectLst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6331236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76ED17FA-0407-CB6E-0238-9841463849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07E82-4EEB-4AE0-AEA1-603D6D2E97D3}" type="slidenum">
              <a:rPr lang="en-GB" smtClean="0">
                <a:solidFill>
                  <a:srgbClr val="246574"/>
                </a:solidFill>
              </a:rPr>
              <a:t>6</a:t>
            </a:fld>
            <a:endParaRPr lang="en-GB" dirty="0">
              <a:solidFill>
                <a:srgbClr val="246574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DA7CCDE-1D00-CBFA-5B6D-1087CBB9EAFC}"/>
              </a:ext>
            </a:extLst>
          </p:cNvPr>
          <p:cNvSpPr txBox="1"/>
          <p:nvPr/>
        </p:nvSpPr>
        <p:spPr>
          <a:xfrm>
            <a:off x="178745" y="328750"/>
            <a:ext cx="11834510" cy="62101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800" b="1" dirty="0">
                <a:solidFill>
                  <a:srgbClr val="24657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Communication, cognition and social play</a:t>
            </a:r>
          </a:p>
          <a:p>
            <a:pPr>
              <a:lnSpc>
                <a:spcPct val="150000"/>
              </a:lnSpc>
            </a:pPr>
            <a:endParaRPr lang="en-GB" sz="2400" b="1" dirty="0">
              <a:solidFill>
                <a:srgbClr val="246574"/>
              </a:solidFill>
              <a:effectLst/>
            </a:endParaRPr>
          </a:p>
          <a:p>
            <a:pPr>
              <a:lnSpc>
                <a:spcPct val="150000"/>
              </a:lnSpc>
            </a:pPr>
            <a:r>
              <a:rPr lang="en-GB" sz="2400" dirty="0">
                <a:solidFill>
                  <a:srgbClr val="24657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Communication - Closely follow her interests, make clear &amp; simple comments, then allow her adequate time to answer.</a:t>
            </a:r>
          </a:p>
          <a:p>
            <a:pPr>
              <a:lnSpc>
                <a:spcPct val="150000"/>
              </a:lnSpc>
            </a:pPr>
            <a:endParaRPr lang="en-GB" sz="2400" dirty="0">
              <a:solidFill>
                <a:srgbClr val="246574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GB" sz="2400" dirty="0">
                <a:solidFill>
                  <a:srgbClr val="24657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Cognition - share books, jigsaws, and pretend play with a trusted adult nearby.</a:t>
            </a:r>
          </a:p>
          <a:p>
            <a:pPr>
              <a:lnSpc>
                <a:spcPct val="150000"/>
              </a:lnSpc>
            </a:pPr>
            <a:endParaRPr lang="en-GB" sz="2400" dirty="0">
              <a:solidFill>
                <a:srgbClr val="246574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GB" sz="2400" dirty="0">
                <a:solidFill>
                  <a:srgbClr val="24657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Social development - Begin with play alongside a familiar person, then offer short shared activities.</a:t>
            </a:r>
          </a:p>
          <a:p>
            <a:pPr>
              <a:lnSpc>
                <a:spcPct val="150000"/>
              </a:lnSpc>
            </a:pPr>
            <a:endParaRPr lang="en-GB" sz="2400" dirty="0">
              <a:solidFill>
                <a:srgbClr val="246574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GB" sz="2400" dirty="0">
                <a:solidFill>
                  <a:srgbClr val="24657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Accept gestures or pictures and avoid pressure to speak or join a large group.</a:t>
            </a:r>
          </a:p>
        </p:txBody>
      </p:sp>
    </p:spTree>
    <p:extLst>
      <p:ext uri="{BB962C8B-B14F-4D97-AF65-F5344CB8AC3E}">
        <p14:creationId xmlns:p14="http://schemas.microsoft.com/office/powerpoint/2010/main" val="12047063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1C90EEAF-FD30-E5F5-585F-FF4FB64ADB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07E82-4EEB-4AE0-AEA1-603D6D2E97D3}" type="slidenum">
              <a:rPr lang="en-GB" smtClean="0">
                <a:solidFill>
                  <a:srgbClr val="246574"/>
                </a:solidFill>
              </a:rPr>
              <a:t>7</a:t>
            </a:fld>
            <a:endParaRPr lang="en-GB" dirty="0">
              <a:solidFill>
                <a:srgbClr val="246574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2431706-E5DC-7968-F44B-163C92F70770}"/>
              </a:ext>
            </a:extLst>
          </p:cNvPr>
          <p:cNvSpPr txBox="1"/>
          <p:nvPr/>
        </p:nvSpPr>
        <p:spPr>
          <a:xfrm>
            <a:off x="711200" y="426720"/>
            <a:ext cx="11084560" cy="55399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800" b="1" dirty="0">
                <a:solidFill>
                  <a:srgbClr val="24657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Physical wellbeing</a:t>
            </a:r>
          </a:p>
          <a:p>
            <a:pPr>
              <a:lnSpc>
                <a:spcPct val="150000"/>
              </a:lnSpc>
            </a:pPr>
            <a:endParaRPr lang="en-GB" sz="2800" dirty="0">
              <a:solidFill>
                <a:srgbClr val="24657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GB" sz="2400" dirty="0">
                <a:solidFill>
                  <a:srgbClr val="24657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Offer supported outdoor play, balancing games and movement.</a:t>
            </a:r>
          </a:p>
          <a:p>
            <a:pPr>
              <a:lnSpc>
                <a:spcPct val="150000"/>
              </a:lnSpc>
            </a:pPr>
            <a:endParaRPr lang="en-GB" sz="2400" dirty="0">
              <a:solidFill>
                <a:srgbClr val="24657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GB" sz="2400" dirty="0">
                <a:solidFill>
                  <a:srgbClr val="24657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Provide playdough, drawing, and construction activities to build fine-motor skills.</a:t>
            </a:r>
          </a:p>
          <a:p>
            <a:pPr>
              <a:lnSpc>
                <a:spcPct val="150000"/>
              </a:lnSpc>
            </a:pPr>
            <a:endParaRPr lang="en-GB" sz="2400" dirty="0">
              <a:solidFill>
                <a:srgbClr val="24657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GB" sz="2400" dirty="0">
                <a:solidFill>
                  <a:srgbClr val="24657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Provide predictable, responsive routines for food, rest, and toileting.</a:t>
            </a:r>
          </a:p>
          <a:p>
            <a:pPr>
              <a:lnSpc>
                <a:spcPct val="150000"/>
              </a:lnSpc>
            </a:pPr>
            <a:endParaRPr lang="en-GB" sz="2400" dirty="0">
              <a:solidFill>
                <a:srgbClr val="24657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GB" sz="2400" dirty="0">
                <a:solidFill>
                  <a:srgbClr val="24657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Check whether distress limits participation, comfort or daily care.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062070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5AC99F0-515F-1BEB-5740-491D2779AD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07E82-4EEB-4AE0-AEA1-603D6D2E97D3}" type="slidenum">
              <a:rPr lang="en-GB" smtClean="0">
                <a:solidFill>
                  <a:srgbClr val="246574"/>
                </a:solidFill>
              </a:rPr>
              <a:t>8</a:t>
            </a:fld>
            <a:endParaRPr lang="en-GB" dirty="0">
              <a:solidFill>
                <a:srgbClr val="246574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E1A29C-A7E6-F69F-8C37-70EDFD8C94BB}"/>
              </a:ext>
            </a:extLst>
          </p:cNvPr>
          <p:cNvSpPr txBox="1"/>
          <p:nvPr/>
        </p:nvSpPr>
        <p:spPr>
          <a:xfrm>
            <a:off x="426720" y="518160"/>
            <a:ext cx="11287760" cy="41942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24657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 individual support plan</a:t>
            </a:r>
          </a:p>
          <a:p>
            <a:pPr>
              <a:lnSpc>
                <a:spcPct val="150000"/>
              </a:lnSpc>
            </a:pPr>
            <a:endParaRPr lang="en-GB" dirty="0">
              <a:solidFill>
                <a:srgbClr val="246574"/>
              </a:solidFill>
            </a:endParaRPr>
          </a:p>
          <a:p>
            <a:pPr>
              <a:lnSpc>
                <a:spcPct val="150000"/>
              </a:lnSpc>
            </a:pPr>
            <a:r>
              <a:rPr lang="en-GB" sz="2400" dirty="0">
                <a:solidFill>
                  <a:srgbClr val="24657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key person and carers agree on needs and a plan during the first week.</a:t>
            </a:r>
          </a:p>
          <a:p>
            <a:pPr>
              <a:lnSpc>
                <a:spcPct val="150000"/>
              </a:lnSpc>
            </a:pPr>
            <a:endParaRPr lang="en-GB" sz="2400" dirty="0">
              <a:solidFill>
                <a:srgbClr val="24657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GB" sz="2400" dirty="0">
                <a:solidFill>
                  <a:srgbClr val="24657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Set small goals together. Review after two weeks and adapt.</a:t>
            </a:r>
          </a:p>
          <a:p>
            <a:pPr>
              <a:lnSpc>
                <a:spcPct val="150000"/>
              </a:lnSpc>
            </a:pPr>
            <a:endParaRPr lang="en-GB" sz="2400" dirty="0">
              <a:solidFill>
                <a:srgbClr val="24657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GB" sz="2400" dirty="0">
                <a:solidFill>
                  <a:srgbClr val="24657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Involve the SENCo and relevant health or speech and language services when concerns persist.</a:t>
            </a:r>
          </a:p>
        </p:txBody>
      </p:sp>
    </p:spTree>
    <p:extLst>
      <p:ext uri="{BB962C8B-B14F-4D97-AF65-F5344CB8AC3E}">
        <p14:creationId xmlns:p14="http://schemas.microsoft.com/office/powerpoint/2010/main" val="271743631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6CF68FC-F7BD-C096-9A2A-D68A3E2008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07E82-4EEB-4AE0-AEA1-603D6D2E97D3}" type="slidenum">
              <a:rPr lang="en-GB" smtClean="0">
                <a:solidFill>
                  <a:srgbClr val="246574"/>
                </a:solidFill>
              </a:rPr>
              <a:t>9</a:t>
            </a:fld>
            <a:endParaRPr lang="en-GB" dirty="0">
              <a:solidFill>
                <a:srgbClr val="246574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B53005C-1B3C-F034-7E4F-F8363F693C80}"/>
              </a:ext>
            </a:extLst>
          </p:cNvPr>
          <p:cNvSpPr txBox="1"/>
          <p:nvPr/>
        </p:nvSpPr>
        <p:spPr>
          <a:xfrm>
            <a:off x="853440" y="365760"/>
            <a:ext cx="11023600" cy="5447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24657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Usefulness of the theory</a:t>
            </a:r>
          </a:p>
          <a:p>
            <a:endParaRPr lang="en-GB" sz="2800" b="1" dirty="0">
              <a:solidFill>
                <a:srgbClr val="24657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GB" sz="2400" dirty="0">
                <a:solidFill>
                  <a:srgbClr val="24657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This helps practitioners to realise that distress is essentially a request for reassurance.</a:t>
            </a:r>
          </a:p>
          <a:p>
            <a:r>
              <a:rPr lang="en-GB" sz="2400" dirty="0">
                <a:solidFill>
                  <a:srgbClr val="24657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It supports consistent, sensitive relationships in nursery care.</a:t>
            </a:r>
          </a:p>
          <a:p>
            <a:endParaRPr lang="en-GB" sz="2400" dirty="0">
              <a:solidFill>
                <a:srgbClr val="246574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dirty="0">
                <a:solidFill>
                  <a:srgbClr val="24657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Madigan et al. (2024, p. 839) found that caregiver sensitivity-recognising and responding appropriately to a child’s cues-was positively associated with attachment security.</a:t>
            </a:r>
          </a:p>
          <a:p>
            <a:endParaRPr lang="en-GB" sz="2400" dirty="0">
              <a:solidFill>
                <a:srgbClr val="246574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dirty="0">
                <a:solidFill>
                  <a:srgbClr val="24657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While the evidence favours a relational approach, it does not ensure a particular result.</a:t>
            </a:r>
          </a:p>
          <a:p>
            <a:endParaRPr lang="en-GB" sz="2800" dirty="0">
              <a:solidFill>
                <a:srgbClr val="24657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12572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17A05723-5BBA-2C3A-8E56-DAB6D0BF9A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07E82-4EEB-4AE0-AEA1-603D6D2E97D3}" type="slidenum">
              <a:rPr lang="en-GB" smtClean="0">
                <a:solidFill>
                  <a:srgbClr val="246574"/>
                </a:solidFill>
              </a:rPr>
              <a:t>10</a:t>
            </a:fld>
            <a:endParaRPr lang="en-GB" dirty="0">
              <a:solidFill>
                <a:srgbClr val="246574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5542C8F-7176-27BC-AE1A-FF496F1A0C1F}"/>
              </a:ext>
            </a:extLst>
          </p:cNvPr>
          <p:cNvSpPr txBox="1"/>
          <p:nvPr/>
        </p:nvSpPr>
        <p:spPr>
          <a:xfrm>
            <a:off x="158897" y="136525"/>
            <a:ext cx="11353800" cy="5748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800" b="1" dirty="0">
                <a:solidFill>
                  <a:srgbClr val="24657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Limitations and responsible use</a:t>
            </a:r>
          </a:p>
          <a:p>
            <a:pPr>
              <a:lnSpc>
                <a:spcPct val="150000"/>
              </a:lnSpc>
            </a:pPr>
            <a:endParaRPr lang="en-GB" sz="2800" b="1" dirty="0">
              <a:solidFill>
                <a:srgbClr val="24657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GB" sz="2400" dirty="0">
                <a:solidFill>
                  <a:srgbClr val="24657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Shona’s development cannot be explained entirely by attachment theory.</a:t>
            </a:r>
          </a:p>
          <a:p>
            <a:pPr>
              <a:lnSpc>
                <a:spcPct val="150000"/>
              </a:lnSpc>
            </a:pPr>
            <a:endParaRPr lang="en-GB" sz="2400" dirty="0">
              <a:solidFill>
                <a:srgbClr val="246574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GB" sz="2400" dirty="0">
                <a:solidFill>
                  <a:srgbClr val="24657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Research on toddlers and parents does not directly apply to nursery practice.</a:t>
            </a:r>
          </a:p>
          <a:p>
            <a:pPr>
              <a:lnSpc>
                <a:spcPct val="150000"/>
              </a:lnSpc>
            </a:pPr>
            <a:endParaRPr lang="en-GB" sz="2400" dirty="0">
              <a:solidFill>
                <a:srgbClr val="246574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GB" sz="2400" dirty="0">
                <a:solidFill>
                  <a:srgbClr val="24657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Cultural differences require careful interpretation of independence and closeness.</a:t>
            </a:r>
          </a:p>
          <a:p>
            <a:pPr>
              <a:lnSpc>
                <a:spcPct val="150000"/>
              </a:lnSpc>
            </a:pPr>
            <a:endParaRPr lang="en-GB" sz="2400" dirty="0">
              <a:solidFill>
                <a:srgbClr val="246574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GB" sz="2400" dirty="0">
                <a:solidFill>
                  <a:srgbClr val="246574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It’s important to keep things consistent for Shona and avoid making assumptions based on family care.</a:t>
            </a:r>
          </a:p>
        </p:txBody>
      </p:sp>
    </p:spTree>
    <p:extLst>
      <p:ext uri="{BB962C8B-B14F-4D97-AF65-F5344CB8AC3E}">
        <p14:creationId xmlns:p14="http://schemas.microsoft.com/office/powerpoint/2010/main" val="41121280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F389817-D0E8-33CA-372B-031CB28E21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07E82-4EEB-4AE0-AEA1-603D6D2E97D3}" type="slidenum">
              <a:rPr lang="en-GB" smtClean="0">
                <a:solidFill>
                  <a:srgbClr val="246574"/>
                </a:solidFill>
              </a:rPr>
              <a:t>11</a:t>
            </a:fld>
            <a:endParaRPr lang="en-GB" dirty="0">
              <a:solidFill>
                <a:srgbClr val="246574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081F0BB-CB07-7660-2769-B8E341C6906E}"/>
              </a:ext>
            </a:extLst>
          </p:cNvPr>
          <p:cNvSpPr txBox="1"/>
          <p:nvPr/>
        </p:nvSpPr>
        <p:spPr>
          <a:xfrm>
            <a:off x="711200" y="386080"/>
            <a:ext cx="11145520" cy="4462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24657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Conclusion and questions</a:t>
            </a:r>
          </a:p>
          <a:p>
            <a:endParaRPr lang="en-GB" sz="2800" dirty="0">
              <a:solidFill>
                <a:srgbClr val="24657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dirty="0">
                <a:solidFill>
                  <a:srgbClr val="24657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Shona needs reassurance, along with opportunities to communicate, play, and move.</a:t>
            </a:r>
          </a:p>
          <a:p>
            <a:endParaRPr lang="en-GB" sz="2400" dirty="0">
              <a:solidFill>
                <a:srgbClr val="24657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GB" sz="2400" dirty="0">
                <a:solidFill>
                  <a:srgbClr val="24657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Bowlby offers a useful basis for sensitive, consistent relationships.</a:t>
            </a:r>
          </a:p>
          <a:p>
            <a:endParaRPr lang="en-GB" sz="2400" dirty="0">
              <a:solidFill>
                <a:srgbClr val="24657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dirty="0">
                <a:solidFill>
                  <a:srgbClr val="24657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Carer partnership, observation and review keep the plan individual.</a:t>
            </a:r>
          </a:p>
          <a:p>
            <a:endParaRPr lang="en-GB" sz="2400" dirty="0">
              <a:solidFill>
                <a:srgbClr val="24657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400" dirty="0">
              <a:solidFill>
                <a:srgbClr val="24657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2400" dirty="0">
                <a:solidFill>
                  <a:srgbClr val="24657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Questions.</a:t>
            </a:r>
          </a:p>
        </p:txBody>
      </p:sp>
    </p:spTree>
    <p:extLst>
      <p:ext uri="{BB962C8B-B14F-4D97-AF65-F5344CB8AC3E}">
        <p14:creationId xmlns:p14="http://schemas.microsoft.com/office/powerpoint/2010/main" val="254346272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1503FDF4-6790-F412-D6F0-B80549C78B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07E82-4EEB-4AE0-AEA1-603D6D2E97D3}" type="slidenum">
              <a:rPr lang="en-GB" smtClean="0">
                <a:solidFill>
                  <a:srgbClr val="246574"/>
                </a:solidFill>
              </a:rPr>
              <a:t>12</a:t>
            </a:fld>
            <a:endParaRPr lang="en-GB" dirty="0">
              <a:solidFill>
                <a:srgbClr val="246574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9988D06-5E31-E4E7-C0FC-E6C369B2869E}"/>
              </a:ext>
            </a:extLst>
          </p:cNvPr>
          <p:cNvSpPr txBox="1"/>
          <p:nvPr/>
        </p:nvSpPr>
        <p:spPr>
          <a:xfrm>
            <a:off x="568419" y="136525"/>
            <a:ext cx="10098232" cy="58693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dirty="0">
                <a:solidFill>
                  <a:srgbClr val="24657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Bonnett, T. and France, D. (2024). Attachment in the context of early years pedagogical practice: Early childhood educator and director insights. </a:t>
            </a:r>
            <a:r>
              <a:rPr lang="en-GB" i="1" dirty="0">
                <a:solidFill>
                  <a:srgbClr val="24657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Social Education Research</a:t>
            </a:r>
            <a:r>
              <a:rPr lang="en-GB" dirty="0">
                <a:solidFill>
                  <a:srgbClr val="24657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[online] pp.244–257. doi:10.37256/ser.5220244288.</a:t>
            </a:r>
          </a:p>
          <a:p>
            <a:pPr>
              <a:lnSpc>
                <a:spcPct val="150000"/>
              </a:lnSpc>
            </a:pPr>
            <a:endParaRPr lang="en-GB" dirty="0">
              <a:solidFill>
                <a:srgbClr val="24657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GB" dirty="0">
                <a:solidFill>
                  <a:srgbClr val="24657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Borowski, S.K., Groh, A.M., </a:t>
            </a:r>
            <a:r>
              <a:rPr lang="en-GB" dirty="0" err="1">
                <a:solidFill>
                  <a:srgbClr val="24657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Bakermans</a:t>
            </a:r>
            <a:r>
              <a:rPr lang="en-GB" dirty="0">
                <a:solidFill>
                  <a:srgbClr val="24657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-Kranenburg, M.J., Fearon, P., Roisman, G.I., van </a:t>
            </a:r>
            <a:r>
              <a:rPr lang="en-GB" dirty="0" err="1">
                <a:solidFill>
                  <a:srgbClr val="24657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IJzendoorn</a:t>
            </a:r>
            <a:r>
              <a:rPr lang="en-GB" dirty="0">
                <a:solidFill>
                  <a:srgbClr val="24657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M.H. and Vaughn, B.E. (2021). The significance of early temperamental reactivity for children’s social competence with peers: A meta-analytic review and comparison with the role of early attachment. </a:t>
            </a:r>
            <a:r>
              <a:rPr lang="en-GB" i="1" dirty="0">
                <a:solidFill>
                  <a:srgbClr val="24657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Psychological Bulletin</a:t>
            </a:r>
            <a:r>
              <a:rPr lang="en-GB" dirty="0">
                <a:solidFill>
                  <a:srgbClr val="24657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[online] 147(11), pp.1125–1158. doi:10.1037/bul0000346.</a:t>
            </a:r>
          </a:p>
          <a:p>
            <a:pPr>
              <a:lnSpc>
                <a:spcPct val="150000"/>
              </a:lnSpc>
            </a:pPr>
            <a:endParaRPr lang="en-GB" dirty="0">
              <a:solidFill>
                <a:srgbClr val="24657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GB" dirty="0">
                <a:solidFill>
                  <a:srgbClr val="24657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Bowlby, J. (2005). </a:t>
            </a:r>
            <a:r>
              <a:rPr lang="en-GB" i="1" dirty="0">
                <a:solidFill>
                  <a:srgbClr val="24657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secure base clinical applications of attachment theory.</a:t>
            </a:r>
            <a:r>
              <a:rPr lang="en-GB" dirty="0">
                <a:solidFill>
                  <a:srgbClr val="24657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London ; New York Routledge.</a:t>
            </a:r>
          </a:p>
          <a:p>
            <a:pPr>
              <a:lnSpc>
                <a:spcPct val="150000"/>
              </a:lnSpc>
            </a:pPr>
            <a:endParaRPr lang="en-GB" dirty="0">
              <a:solidFill>
                <a:srgbClr val="24657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1238262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816F471-D511-56BE-97F6-BC121E5590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07E82-4EEB-4AE0-AEA1-603D6D2E97D3}" type="slidenum">
              <a:rPr lang="en-GB" smtClean="0"/>
              <a:t>13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F837A98-B287-72A7-2B26-694F0E65B128}"/>
              </a:ext>
            </a:extLst>
          </p:cNvPr>
          <p:cNvSpPr txBox="1"/>
          <p:nvPr/>
        </p:nvSpPr>
        <p:spPr>
          <a:xfrm>
            <a:off x="282286" y="256148"/>
            <a:ext cx="11627427" cy="92332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dirty="0">
                <a:solidFill>
                  <a:srgbClr val="24657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Department for Education (2024). </a:t>
            </a:r>
            <a:r>
              <a:rPr lang="en-GB" i="1" dirty="0">
                <a:solidFill>
                  <a:srgbClr val="24657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Early years foundation stage statutory framework (EYFS)</a:t>
            </a:r>
            <a:r>
              <a:rPr lang="en-GB" dirty="0">
                <a:solidFill>
                  <a:srgbClr val="24657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[online] GOV.UK. Available at: https://www.gov.uk/government/publications/early-years-foundation-stage-framework--2 [Accessed 11 Oct. 2026].</a:t>
            </a:r>
          </a:p>
          <a:p>
            <a:pPr>
              <a:lnSpc>
                <a:spcPct val="150000"/>
              </a:lnSpc>
            </a:pPr>
            <a:endParaRPr lang="en-GB" dirty="0">
              <a:solidFill>
                <a:srgbClr val="24657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GB" dirty="0">
                <a:solidFill>
                  <a:srgbClr val="24657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Gross, R 2015, Psychology : The Science of Mind and Behaviour, Hodder Education Group, London. Available from: ProQuest </a:t>
            </a:r>
            <a:r>
              <a:rPr lang="en-GB" dirty="0" err="1">
                <a:solidFill>
                  <a:srgbClr val="24657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Ebook</a:t>
            </a:r>
            <a:r>
              <a:rPr lang="en-GB" dirty="0">
                <a:solidFill>
                  <a:srgbClr val="24657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Central. [11 October 2026].</a:t>
            </a:r>
          </a:p>
          <a:p>
            <a:pPr>
              <a:lnSpc>
                <a:spcPct val="150000"/>
              </a:lnSpc>
            </a:pPr>
            <a:endParaRPr lang="en-GB" dirty="0">
              <a:solidFill>
                <a:srgbClr val="24657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GB" dirty="0">
                <a:solidFill>
                  <a:srgbClr val="24657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Madigan, S., Deneault, A.-A., Duschinsky, R., </a:t>
            </a:r>
            <a:r>
              <a:rPr lang="en-GB" dirty="0" err="1">
                <a:solidFill>
                  <a:srgbClr val="24657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Bakermans</a:t>
            </a:r>
            <a:r>
              <a:rPr lang="en-GB" dirty="0">
                <a:solidFill>
                  <a:srgbClr val="24657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-Kranenburg, M.J., </a:t>
            </a:r>
            <a:r>
              <a:rPr lang="en-GB" dirty="0" err="1">
                <a:solidFill>
                  <a:srgbClr val="24657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Schuengel</a:t>
            </a:r>
            <a:r>
              <a:rPr lang="en-GB" dirty="0">
                <a:solidFill>
                  <a:srgbClr val="24657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C., </a:t>
            </a:r>
            <a:r>
              <a:rPr lang="en-GB" dirty="0" err="1">
                <a:solidFill>
                  <a:srgbClr val="24657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IJzendoorn</a:t>
            </a:r>
            <a:r>
              <a:rPr lang="en-GB" dirty="0">
                <a:solidFill>
                  <a:srgbClr val="24657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van, Ly, A., Pasco, M., Eirich, R. and Verhage, M.L. (2024). Maternal and paternal sensitivity: Key determinants of child attachment security examined through meta-analysis. </a:t>
            </a:r>
            <a:r>
              <a:rPr lang="en-GB" i="1" dirty="0">
                <a:solidFill>
                  <a:srgbClr val="24657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Psychological bulletin</a:t>
            </a:r>
            <a:r>
              <a:rPr lang="en-GB" dirty="0">
                <a:solidFill>
                  <a:srgbClr val="24657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150(7). doi:10.1037/bul0000433.</a:t>
            </a:r>
          </a:p>
          <a:p>
            <a:pPr>
              <a:lnSpc>
                <a:spcPct val="150000"/>
              </a:lnSpc>
            </a:pPr>
            <a:endParaRPr lang="en-GB" dirty="0">
              <a:solidFill>
                <a:srgbClr val="24657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GB" dirty="0">
                <a:solidFill>
                  <a:srgbClr val="24657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McIntosh, J.E., Opie, J., Greenwood, C.J., Booth, A., Tan, E., Painter, F., Messer, M., Macdonald, J.A., Letcher, P. and Olsson, C.A. (2023). Infant and preschool attachment, continuity and relationship to caregiving sensitivity: Findings from a new population‐based Australian cohort. </a:t>
            </a:r>
            <a:r>
              <a:rPr lang="en-GB" i="1" dirty="0">
                <a:solidFill>
                  <a:srgbClr val="24657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Journal of Child Psychology and Psychiatry</a:t>
            </a:r>
            <a:r>
              <a:rPr lang="en-GB" dirty="0">
                <a:solidFill>
                  <a:srgbClr val="24657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[online] 65(1). doi:10.1111/jcpp.13865.</a:t>
            </a:r>
          </a:p>
          <a:p>
            <a:pPr>
              <a:lnSpc>
                <a:spcPct val="150000"/>
              </a:lnSpc>
            </a:pPr>
            <a:endParaRPr lang="en-GB" dirty="0">
              <a:solidFill>
                <a:srgbClr val="24657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en-GB" dirty="0">
              <a:solidFill>
                <a:srgbClr val="24657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4983860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1581E8DD-2724-0797-97A1-61DA05C16F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907E82-4EEB-4AE0-AEA1-603D6D2E97D3}" type="slidenum">
              <a:rPr lang="en-GB" smtClean="0">
                <a:solidFill>
                  <a:srgbClr val="246574"/>
                </a:solidFill>
              </a:rPr>
              <a:t>14</a:t>
            </a:fld>
            <a:endParaRPr lang="en-GB" dirty="0">
              <a:solidFill>
                <a:srgbClr val="246574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62EE4A6-20EE-C379-E2D5-ABCA0EC460FC}"/>
              </a:ext>
            </a:extLst>
          </p:cNvPr>
          <p:cNvSpPr txBox="1"/>
          <p:nvPr/>
        </p:nvSpPr>
        <p:spPr>
          <a:xfrm>
            <a:off x="318977" y="350874"/>
            <a:ext cx="11419367" cy="51655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dirty="0">
                <a:solidFill>
                  <a:srgbClr val="24657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O’Neill, M.C., Badovinac, S., Pillai Riddell, R., Bureau, J.-F., </a:t>
            </a:r>
            <a:r>
              <a:rPr lang="en-GB" dirty="0" err="1">
                <a:solidFill>
                  <a:srgbClr val="24657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Rumeo</a:t>
            </a:r>
            <a:r>
              <a:rPr lang="en-GB" dirty="0">
                <a:solidFill>
                  <a:srgbClr val="24657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C. and Costa, S. (2021). The longitudinal and concurrent relationship between caregiver sensitivity and preschool attachment: A systematic review and meta-analysis. </a:t>
            </a:r>
            <a:r>
              <a:rPr lang="en-GB" i="1" dirty="0">
                <a:solidFill>
                  <a:srgbClr val="24657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PLOS ONE</a:t>
            </a:r>
            <a:r>
              <a:rPr lang="en-GB" dirty="0">
                <a:solidFill>
                  <a:srgbClr val="24657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[online] 16(1), p.e0245061. doi:10.1371/journal.pone.0245061.</a:t>
            </a:r>
          </a:p>
          <a:p>
            <a:pPr>
              <a:lnSpc>
                <a:spcPct val="150000"/>
              </a:lnSpc>
            </a:pPr>
            <a:endParaRPr lang="en-GB" dirty="0">
              <a:solidFill>
                <a:srgbClr val="24657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</a:pPr>
            <a:r>
              <a:rPr lang="en-GB" dirty="0">
                <a:solidFill>
                  <a:srgbClr val="24657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Opie, J.E., McIntosh, J.E., Esler, T.B., Duschinsky, R., George, C., Schore, A., Kothe, E.J., Tan, E.S., Greenwood, C.J. and Olsson, C.A. (2020). Early childhood attachment stability and change: A meta-analysis. </a:t>
            </a:r>
            <a:r>
              <a:rPr lang="en-GB" i="1" dirty="0">
                <a:solidFill>
                  <a:srgbClr val="24657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Attachment &amp; Human Development</a:t>
            </a:r>
            <a:r>
              <a:rPr lang="en-GB" dirty="0">
                <a:solidFill>
                  <a:srgbClr val="24657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[online] 23(6), pp.1–34. doi:10.1080/14616734.2020.1800769.</a:t>
            </a:r>
          </a:p>
          <a:p>
            <a:pPr>
              <a:lnSpc>
                <a:spcPct val="100000"/>
              </a:lnSpc>
            </a:pPr>
            <a:endParaRPr lang="en-GB" dirty="0">
              <a:solidFill>
                <a:srgbClr val="24657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</a:pPr>
            <a:endParaRPr lang="en-GB" dirty="0">
              <a:solidFill>
                <a:srgbClr val="24657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solidFill>
                <a:srgbClr val="24657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solidFill>
                <a:srgbClr val="24657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</a:pPr>
            <a:endParaRPr lang="en-GB" dirty="0">
              <a:solidFill>
                <a:srgbClr val="24657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50000"/>
              </a:lnSpc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8242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1191</Words>
  <Application>Microsoft Office PowerPoint</Application>
  <PresentationFormat>Widescreen</PresentationFormat>
  <Paragraphs>142</Paragraphs>
  <Slides>14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Malgorzata Ziemian</dc:creator>
  <cp:lastModifiedBy>Malgorzata Ziemian</cp:lastModifiedBy>
  <cp:revision>1</cp:revision>
  <dcterms:created xsi:type="dcterms:W3CDTF">2026-10-11T16:56:10Z</dcterms:created>
  <dcterms:modified xsi:type="dcterms:W3CDTF">2026-10-11T19:12:44Z</dcterms:modified>
</cp:coreProperties>
</file>