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3"/>
  </p:handoutMasterIdLst>
  <p:sldIdLst>
    <p:sldId id="256" r:id="rId2"/>
    <p:sldId id="278" r:id="rId3"/>
    <p:sldId id="260" r:id="rId4"/>
    <p:sldId id="269" r:id="rId5"/>
    <p:sldId id="258" r:id="rId6"/>
    <p:sldId id="259" r:id="rId7"/>
    <p:sldId id="282" r:id="rId8"/>
    <p:sldId id="283" r:id="rId9"/>
    <p:sldId id="284" r:id="rId10"/>
    <p:sldId id="285" r:id="rId11"/>
    <p:sldId id="286" r:id="rId12"/>
    <p:sldId id="264" r:id="rId13"/>
    <p:sldId id="277" r:id="rId14"/>
    <p:sldId id="266" r:id="rId15"/>
    <p:sldId id="273" r:id="rId16"/>
    <p:sldId id="263" r:id="rId17"/>
    <p:sldId id="267" r:id="rId18"/>
    <p:sldId id="268" r:id="rId19"/>
    <p:sldId id="279" r:id="rId20"/>
    <p:sldId id="280" r:id="rId21"/>
    <p:sldId id="276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Laws of Tort</a:t>
            </a:r>
          </a:p>
          <a:p>
            <a:pPr lvl="1"/>
            <a:r>
              <a:rPr lang="en-GB" dirty="0" smtClean="0"/>
              <a:t>What is Tort?</a:t>
            </a:r>
          </a:p>
          <a:p>
            <a:pPr lvl="1"/>
            <a:r>
              <a:rPr lang="en-GB" dirty="0" smtClean="0"/>
              <a:t>Types of liability</a:t>
            </a:r>
          </a:p>
          <a:p>
            <a:pPr lvl="1"/>
            <a:r>
              <a:rPr lang="en-GB" dirty="0" smtClean="0"/>
              <a:t>Detail on negligence (most common tort)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84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Law of Torts continued</a:t>
            </a:r>
          </a:p>
          <a:p>
            <a:pPr lvl="1"/>
            <a:r>
              <a:rPr lang="en-GB" dirty="0" smtClean="0"/>
              <a:t>Ryland v Fletcher</a:t>
            </a:r>
          </a:p>
          <a:p>
            <a:pPr lvl="1"/>
            <a:r>
              <a:rPr lang="en-GB" dirty="0" smtClean="0"/>
              <a:t>Occupiers Liability</a:t>
            </a:r>
          </a:p>
          <a:p>
            <a:pPr lvl="1"/>
            <a:r>
              <a:rPr lang="en-GB" dirty="0"/>
              <a:t>Defective Premises Act </a:t>
            </a:r>
            <a:r>
              <a:rPr lang="en-GB" dirty="0" smtClean="0"/>
              <a:t>1972</a:t>
            </a:r>
          </a:p>
          <a:p>
            <a:pPr lvl="1"/>
            <a:r>
              <a:rPr lang="en-GB" dirty="0" smtClean="0"/>
              <a:t>Nuisance</a:t>
            </a:r>
          </a:p>
          <a:p>
            <a:pPr lvl="1"/>
            <a:r>
              <a:rPr lang="en-GB" dirty="0" smtClean="0"/>
              <a:t>Trespass</a:t>
            </a:r>
          </a:p>
          <a:p>
            <a:pPr lvl="1"/>
            <a:r>
              <a:rPr lang="en-GB" dirty="0" smtClean="0"/>
              <a:t>Breach of statutory duty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961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 err="1" smtClean="0"/>
              <a:t>Rylands</a:t>
            </a:r>
            <a:r>
              <a:rPr lang="en-GB" dirty="0" smtClean="0"/>
              <a:t> v Fletcher</a:t>
            </a:r>
            <a:br>
              <a:rPr lang="en-GB" dirty="0" smtClean="0"/>
            </a:br>
            <a:r>
              <a:rPr lang="en-GB" dirty="0" smtClean="0"/>
              <a:t>Pre-reading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After reading about Ryland v Fletcher [1868] what are the answers to the following questions?</a:t>
            </a:r>
          </a:p>
          <a:p>
            <a:pPr lvl="1"/>
            <a:r>
              <a:rPr lang="en-GB" dirty="0" smtClean="0"/>
              <a:t>What is the case about?</a:t>
            </a:r>
          </a:p>
          <a:p>
            <a:pPr lvl="1"/>
            <a:r>
              <a:rPr lang="en-GB" dirty="0" smtClean="0"/>
              <a:t>What are the details of the case?</a:t>
            </a:r>
          </a:p>
          <a:p>
            <a:pPr lvl="1"/>
            <a:r>
              <a:rPr lang="en-GB" dirty="0" smtClean="0"/>
              <a:t>Why is it important in tort law?</a:t>
            </a:r>
          </a:p>
          <a:p>
            <a:pPr lvl="1"/>
            <a:r>
              <a:rPr lang="en-GB" dirty="0" smtClean="0"/>
              <a:t>What are the key requirements?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Ryland v Fletcher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is the case about? Strict liability, a rule in its own right, relating to a particular type of nuisance</a:t>
            </a:r>
          </a:p>
          <a:p>
            <a:r>
              <a:rPr lang="en-GB" dirty="0" smtClean="0"/>
              <a:t>Case details: mill owner and a mine owner, the mill owner building a reservoir which flooded the mine owners property</a:t>
            </a:r>
          </a:p>
          <a:p>
            <a:r>
              <a:rPr lang="en-GB" dirty="0" smtClean="0"/>
              <a:t>Importance in tort law: the defendant may be liable without any negligent conduct on their part </a:t>
            </a:r>
          </a:p>
          <a:p>
            <a:r>
              <a:rPr lang="en-GB" dirty="0" smtClean="0"/>
              <a:t>Key requirements: </a:t>
            </a:r>
          </a:p>
          <a:p>
            <a:pPr lvl="1"/>
            <a:r>
              <a:rPr lang="en-GB" dirty="0" smtClean="0"/>
              <a:t>The defendant brings something onto their land</a:t>
            </a:r>
          </a:p>
          <a:p>
            <a:pPr lvl="1"/>
            <a:r>
              <a:rPr lang="en-GB" dirty="0" smtClean="0"/>
              <a:t>This can cause mischief if it escapes</a:t>
            </a:r>
          </a:p>
          <a:p>
            <a:pPr lvl="1"/>
            <a:r>
              <a:rPr lang="en-GB" dirty="0" smtClean="0"/>
              <a:t>There is an escape</a:t>
            </a:r>
          </a:p>
          <a:p>
            <a:pPr lvl="1"/>
            <a:r>
              <a:rPr lang="en-GB" dirty="0" smtClean="0"/>
              <a:t>The escape and damage must be foreseeable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Distinct form of negligence</a:t>
            </a:r>
          </a:p>
          <a:p>
            <a:r>
              <a:rPr lang="en-GB" dirty="0" smtClean="0"/>
              <a:t>A duty is owed by land owners to those who come onto their land</a:t>
            </a:r>
          </a:p>
          <a:p>
            <a:r>
              <a:rPr lang="en-GB" dirty="0" smtClean="0"/>
              <a:t>‘Occupier’ is misleading – physical occupation is not necessary for liability to arise</a:t>
            </a:r>
          </a:p>
          <a:p>
            <a:r>
              <a:rPr lang="en-GB" dirty="0" smtClean="0"/>
              <a:t>Governed by statute:</a:t>
            </a:r>
          </a:p>
          <a:p>
            <a:pPr lvl="1"/>
            <a:r>
              <a:rPr lang="en-GB" dirty="0" smtClean="0"/>
              <a:t>Occupiers Liability Act 1957</a:t>
            </a:r>
          </a:p>
          <a:p>
            <a:pPr lvl="1"/>
            <a:r>
              <a:rPr lang="en-GB" dirty="0" smtClean="0"/>
              <a:t>Occupiers Liability Act 1984</a:t>
            </a:r>
          </a:p>
          <a:p>
            <a:r>
              <a:rPr lang="en-GB" dirty="0" smtClean="0"/>
              <a:t>Who is the occupier?</a:t>
            </a:r>
          </a:p>
          <a:p>
            <a:pPr lvl="1"/>
            <a:r>
              <a:rPr lang="en-GB" dirty="0" smtClean="0"/>
              <a:t>“person who is in physical possession of premises OR person who has responsibility for &amp; control over conditions of premises, activities conducted on premises and persons allowed to enter premises</a:t>
            </a:r>
          </a:p>
          <a:p>
            <a:pPr lvl="1"/>
            <a:r>
              <a:rPr lang="en-GB" dirty="0" smtClean="0"/>
              <a:t>Wheat v </a:t>
            </a:r>
            <a:r>
              <a:rPr lang="en-GB" dirty="0" err="1" smtClean="0"/>
              <a:t>Lacon</a:t>
            </a:r>
            <a:r>
              <a:rPr lang="en-GB" dirty="0" smtClean="0"/>
              <a:t> [1966]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 Act 1957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Lawful visitors</a:t>
            </a:r>
          </a:p>
          <a:p>
            <a:pPr lvl="1"/>
            <a:r>
              <a:rPr lang="en-GB" dirty="0" smtClean="0"/>
              <a:t>Invitees</a:t>
            </a:r>
          </a:p>
          <a:p>
            <a:pPr lvl="1"/>
            <a:r>
              <a:rPr lang="en-GB" dirty="0" smtClean="0"/>
              <a:t>Licensees</a:t>
            </a:r>
          </a:p>
          <a:p>
            <a:pPr lvl="1"/>
            <a:r>
              <a:rPr lang="en-GB" dirty="0" smtClean="0"/>
              <a:t>Entering to pursue a contract</a:t>
            </a:r>
          </a:p>
          <a:p>
            <a:pPr lvl="1"/>
            <a:r>
              <a:rPr lang="en-GB" dirty="0" smtClean="0"/>
              <a:t>Entering to exercise a right conferred by law</a:t>
            </a:r>
          </a:p>
          <a:p>
            <a:r>
              <a:rPr lang="en-GB" dirty="0" smtClean="0"/>
              <a:t>Non-lawful visitors</a:t>
            </a:r>
          </a:p>
          <a:p>
            <a:r>
              <a:rPr lang="en-GB" dirty="0" smtClean="0"/>
              <a:t>Common duty of care</a:t>
            </a:r>
          </a:p>
          <a:p>
            <a:r>
              <a:rPr lang="en-GB" dirty="0" smtClean="0"/>
              <a:t>Higher standard of care for child visitors</a:t>
            </a:r>
          </a:p>
          <a:p>
            <a:r>
              <a:rPr lang="en-GB" dirty="0" smtClean="0"/>
              <a:t>Dangers arising from actions undertaken by independent contractors</a:t>
            </a:r>
          </a:p>
          <a:p>
            <a:pPr lvl="1"/>
            <a:r>
              <a:rPr lang="en-GB" dirty="0" smtClean="0"/>
              <a:t>Ferguson v Welsh [1987]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 Act 1984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Duty on persons ‘other than visitors’</a:t>
            </a:r>
          </a:p>
          <a:p>
            <a:pPr lvl="1"/>
            <a:r>
              <a:rPr lang="en-GB" dirty="0" smtClean="0"/>
              <a:t>Being aware of a danger or has reasonable grounds to believe it exists</a:t>
            </a:r>
          </a:p>
          <a:p>
            <a:pPr lvl="1"/>
            <a:r>
              <a:rPr lang="en-GB" dirty="0" smtClean="0"/>
              <a:t>Has knowledge or reasonable grounds to believe the other is in vicinity or danger / may come into vicinity of danger</a:t>
            </a:r>
          </a:p>
          <a:p>
            <a:pPr lvl="1"/>
            <a:r>
              <a:rPr lang="en-GB" dirty="0" smtClean="0"/>
              <a:t>Risk is such that occupier may be reasonably expected to offer some protection</a:t>
            </a:r>
          </a:p>
          <a:p>
            <a:r>
              <a:rPr lang="en-GB" dirty="0" smtClean="0"/>
              <a:t>Standard of care</a:t>
            </a:r>
          </a:p>
          <a:p>
            <a:r>
              <a:rPr lang="en-GB" dirty="0" smtClean="0"/>
              <a:t>Defences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Defective Premises Act 1972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Landlord &amp; builders liability for poorly constructed and poorly maintained buildings</a:t>
            </a:r>
          </a:p>
          <a:p>
            <a:r>
              <a:rPr lang="en-GB" dirty="0" smtClean="0"/>
              <a:t>Previously under common law principle:</a:t>
            </a:r>
          </a:p>
          <a:p>
            <a:pPr lvl="1"/>
            <a:r>
              <a:rPr lang="en-GB" dirty="0" smtClean="0"/>
              <a:t>Landlord could not be liable for letting a poorly maintained house</a:t>
            </a:r>
          </a:p>
          <a:p>
            <a:pPr lvl="2"/>
            <a:r>
              <a:rPr lang="en-GB" dirty="0" smtClean="0"/>
              <a:t>Robbins v Jones [1863]</a:t>
            </a:r>
          </a:p>
          <a:p>
            <a:pPr lvl="1"/>
            <a:r>
              <a:rPr lang="en-GB" dirty="0" smtClean="0"/>
              <a:t>Builders could not be sued for constructing defective buildings</a:t>
            </a:r>
          </a:p>
          <a:p>
            <a:pPr lvl="1"/>
            <a:r>
              <a:rPr lang="en-GB" dirty="0" smtClean="0"/>
              <a:t>Landlords immunity restricted during 20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Century</a:t>
            </a:r>
          </a:p>
          <a:p>
            <a:pPr lvl="2"/>
            <a:r>
              <a:rPr lang="en-GB" dirty="0" smtClean="0"/>
              <a:t>Dutton v Bognor Regis Urban District Council [1972]</a:t>
            </a:r>
            <a:endParaRPr lang="en-GB" dirty="0" smtClean="0"/>
          </a:p>
          <a:p>
            <a:pPr lvl="1"/>
            <a:r>
              <a:rPr lang="en-GB" dirty="0" smtClean="0"/>
              <a:t>Still largely free from being sued</a:t>
            </a:r>
          </a:p>
        </p:txBody>
      </p:sp>
    </p:spTree>
    <p:extLst>
      <p:ext uri="{BB962C8B-B14F-4D97-AF65-F5344CB8AC3E}">
        <p14:creationId xmlns:p14="http://schemas.microsoft.com/office/powerpoint/2010/main" val="845488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Defective Premises Act 1972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3561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Introduced as a Private Members Bill 1971</a:t>
            </a:r>
          </a:p>
          <a:p>
            <a:r>
              <a:rPr lang="en-GB" dirty="0" smtClean="0"/>
              <a:t>Establishes a duty of care:</a:t>
            </a:r>
          </a:p>
          <a:p>
            <a:pPr lvl="1"/>
            <a:r>
              <a:rPr lang="en-GB" dirty="0" smtClean="0"/>
              <a:t>Person ordering the house,</a:t>
            </a:r>
          </a:p>
          <a:p>
            <a:pPr lvl="1"/>
            <a:r>
              <a:rPr lang="en-GB" dirty="0" smtClean="0"/>
              <a:t>Every person who later takes on an equitable &amp; legal interest in the house</a:t>
            </a:r>
          </a:p>
          <a:p>
            <a:r>
              <a:rPr lang="en-GB" dirty="0" smtClean="0"/>
              <a:t>The duty includes:</a:t>
            </a:r>
          </a:p>
          <a:p>
            <a:pPr lvl="1"/>
            <a:r>
              <a:rPr lang="en-GB" dirty="0" smtClean="0"/>
              <a:t>“Work done in workmanlike or professional manner”</a:t>
            </a:r>
          </a:p>
          <a:p>
            <a:pPr lvl="1"/>
            <a:r>
              <a:rPr lang="en-GB" dirty="0" smtClean="0"/>
              <a:t>“With proper materials”</a:t>
            </a:r>
          </a:p>
          <a:p>
            <a:pPr lvl="1"/>
            <a:r>
              <a:rPr lang="en-GB" dirty="0" smtClean="0"/>
              <a:t>“Dwelling will be fit for habitation when completed”</a:t>
            </a:r>
          </a:p>
          <a:p>
            <a:r>
              <a:rPr lang="en-GB" dirty="0" smtClean="0"/>
              <a:t>Exclusions:</a:t>
            </a:r>
          </a:p>
          <a:p>
            <a:pPr lvl="1"/>
            <a:r>
              <a:rPr lang="en-GB" dirty="0" smtClean="0"/>
              <a:t>Release from obligations if acting upon instructions</a:t>
            </a:r>
          </a:p>
          <a:p>
            <a:pPr lvl="1"/>
            <a:r>
              <a:rPr lang="en-GB" dirty="0" smtClean="0"/>
              <a:t>If developed under “Approved scheme” constructions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259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the DPA 1972 applies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Dwellings developed in the course of business ONLY</a:t>
            </a:r>
          </a:p>
          <a:p>
            <a:pPr lvl="1"/>
            <a:r>
              <a:rPr lang="en-GB" dirty="0" err="1" smtClean="0"/>
              <a:t>Zennstrom</a:t>
            </a:r>
            <a:r>
              <a:rPr lang="en-GB" dirty="0" smtClean="0"/>
              <a:t> &amp; Angor v Fagot &amp; </a:t>
            </a:r>
            <a:r>
              <a:rPr lang="en-GB" dirty="0" err="1" smtClean="0"/>
              <a:t>Ors</a:t>
            </a:r>
            <a:r>
              <a:rPr lang="en-GB" dirty="0" smtClean="0"/>
              <a:t> [2013]</a:t>
            </a:r>
          </a:p>
          <a:p>
            <a:r>
              <a:rPr lang="en-GB" dirty="0" smtClean="0"/>
              <a:t>Updates landlord liability from Occupiers Liability Act 1957</a:t>
            </a:r>
          </a:p>
          <a:p>
            <a:pPr lvl="1"/>
            <a:r>
              <a:rPr lang="en-GB" dirty="0" smtClean="0"/>
              <a:t>General duty to repair and maintain the property</a:t>
            </a:r>
          </a:p>
          <a:p>
            <a:pPr lvl="1"/>
            <a:r>
              <a:rPr lang="en-GB" dirty="0" smtClean="0"/>
              <a:t>Hannon v Hillingdon Homes Limited [2012]</a:t>
            </a:r>
          </a:p>
          <a:p>
            <a:r>
              <a:rPr lang="en-GB" dirty="0" smtClean="0"/>
              <a:t>Duty is owed for 6 years from completion</a:t>
            </a:r>
          </a:p>
          <a:p>
            <a:pPr lvl="1"/>
            <a:r>
              <a:rPr lang="en-GB" dirty="0" smtClean="0"/>
              <a:t>If a repair occurs, the 6 years starts over</a:t>
            </a:r>
          </a:p>
          <a:p>
            <a:r>
              <a:rPr lang="en-GB" dirty="0" smtClean="0"/>
              <a:t>The breach of duty must be serious enough to make the dwelling unfit for habitation</a:t>
            </a:r>
          </a:p>
          <a:p>
            <a:pPr lvl="1"/>
            <a:r>
              <a:rPr lang="en-GB" dirty="0" smtClean="0"/>
              <a:t>Andrews v Schooling [1991]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493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Nuisance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Crime created by common law</a:t>
            </a:r>
          </a:p>
          <a:p>
            <a:r>
              <a:rPr lang="en-GB" dirty="0" smtClean="0"/>
              <a:t>Private</a:t>
            </a:r>
          </a:p>
          <a:p>
            <a:pPr lvl="1"/>
            <a:r>
              <a:rPr lang="en-GB" dirty="0" smtClean="0"/>
              <a:t>Tort law</a:t>
            </a:r>
          </a:p>
          <a:p>
            <a:r>
              <a:rPr lang="en-GB" dirty="0" smtClean="0"/>
              <a:t>Statutory</a:t>
            </a:r>
          </a:p>
          <a:p>
            <a:pPr lvl="1"/>
            <a:r>
              <a:rPr lang="en-GB" dirty="0" smtClean="0"/>
              <a:t>Created by an Act of Parliament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and statutory nuisance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Must affect large group of people</a:t>
            </a:r>
          </a:p>
          <a:p>
            <a:pPr lvl="1"/>
            <a:r>
              <a:rPr lang="en-GB" dirty="0" smtClean="0"/>
              <a:t>Indictable offences</a:t>
            </a:r>
          </a:p>
          <a:p>
            <a:pPr lvl="1"/>
            <a:r>
              <a:rPr lang="en-GB" dirty="0" smtClean="0"/>
              <a:t>Most serious – obstruction of highways</a:t>
            </a:r>
          </a:p>
          <a:p>
            <a:r>
              <a:rPr lang="en-GB" dirty="0" smtClean="0"/>
              <a:t>Statutory</a:t>
            </a:r>
          </a:p>
          <a:p>
            <a:pPr lvl="1"/>
            <a:r>
              <a:rPr lang="en-GB" dirty="0" smtClean="0"/>
              <a:t>Environmental Protection Act 1990 Part III</a:t>
            </a:r>
          </a:p>
          <a:p>
            <a:pPr lvl="1"/>
            <a:r>
              <a:rPr lang="en-GB" dirty="0" smtClean="0"/>
              <a:t>Noise and Statutory Nuisance Act 1993</a:t>
            </a:r>
          </a:p>
          <a:p>
            <a:pPr lvl="1"/>
            <a:r>
              <a:rPr lang="en-GB" dirty="0" smtClean="0"/>
              <a:t>Covers noise from premises, vehicles, etc.; smoke from premises; smells from industry, trade or business premises; artificial light from premises; insect infestation from industrial, trade or business premises; accumulation or deposits on premises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“the unreasonable, unwarranted, or unlawful use of one’s property in a manner than substantially interferes with the enjoyment or use of another individual’s property, without an actual trespass or physical invasion of the land”</a:t>
            </a:r>
          </a:p>
          <a:p>
            <a:r>
              <a:rPr lang="en-GB" dirty="0" smtClean="0"/>
              <a:t>OR</a:t>
            </a:r>
          </a:p>
          <a:p>
            <a:r>
              <a:rPr lang="en-GB" dirty="0" smtClean="0"/>
              <a:t>“an unlawful interference with a person’s use or enjoyment of land or some right over or in connection with enjoyment of the neighbour’s land or some right over or in connection with it”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suing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 smtClean="0"/>
              <a:t>Damage or harm has been caused</a:t>
            </a:r>
          </a:p>
          <a:p>
            <a:r>
              <a:rPr lang="en-GB" dirty="0" smtClean="0"/>
              <a:t>Behaviour must be unusual, excessive or unreasonable</a:t>
            </a:r>
          </a:p>
          <a:p>
            <a:r>
              <a:rPr lang="en-GB" dirty="0" smtClean="0"/>
              <a:t>The behaviour has gone on for some time</a:t>
            </a:r>
          </a:p>
          <a:p>
            <a:r>
              <a:rPr lang="en-GB" dirty="0" smtClean="0"/>
              <a:t>The nuisance cannot be on the plaintiffs property</a:t>
            </a:r>
          </a:p>
          <a:p>
            <a:pPr lvl="1"/>
            <a:r>
              <a:rPr lang="en-GB" dirty="0" smtClean="0"/>
              <a:t>Must be caused by another person on neighbouring property</a:t>
            </a:r>
          </a:p>
          <a:p>
            <a:r>
              <a:rPr lang="en-GB" dirty="0" smtClean="0"/>
              <a:t>Character of the neighbourhood</a:t>
            </a:r>
          </a:p>
          <a:p>
            <a:pPr lvl="1"/>
            <a:r>
              <a:rPr lang="en-GB" dirty="0"/>
              <a:t>Gillingham Borough Council v Medway (Chatham) Dock Co </a:t>
            </a:r>
            <a:r>
              <a:rPr lang="en-GB" dirty="0" smtClean="0"/>
              <a:t>Ltd [1993]</a:t>
            </a:r>
          </a:p>
          <a:p>
            <a:r>
              <a:rPr lang="en-GB" dirty="0" smtClean="0"/>
              <a:t>Could it have been prevented easily?</a:t>
            </a:r>
          </a:p>
          <a:p>
            <a:pPr lvl="1"/>
            <a:r>
              <a:rPr lang="en-GB" dirty="0" smtClean="0"/>
              <a:t>Leakey v National Trust [1980]</a:t>
            </a:r>
          </a:p>
          <a:p>
            <a:r>
              <a:rPr lang="en-GB" dirty="0" smtClean="0"/>
              <a:t>Reasonable foresight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Trespass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/>
          </a:bodyPr>
          <a:lstStyle/>
          <a:p>
            <a:r>
              <a:rPr lang="en-GB" dirty="0" smtClean="0"/>
              <a:t>“to enter someone’s land or property without permission, if having being asked to leave, remains once permission has ceased”</a:t>
            </a:r>
          </a:p>
          <a:p>
            <a:r>
              <a:rPr lang="en-GB" dirty="0" smtClean="0"/>
              <a:t>An intentional tort</a:t>
            </a:r>
          </a:p>
          <a:p>
            <a:r>
              <a:rPr lang="en-GB" dirty="0" smtClean="0"/>
              <a:t>Some trespass crimes have been criminalised</a:t>
            </a:r>
          </a:p>
          <a:p>
            <a:pPr lvl="1"/>
            <a:r>
              <a:rPr lang="en-GB" dirty="0" smtClean="0"/>
              <a:t>Criminal Justice and Public Order Act 1994</a:t>
            </a:r>
          </a:p>
          <a:p>
            <a:r>
              <a:rPr lang="en-GB" dirty="0" smtClean="0"/>
              <a:t>Examples</a:t>
            </a:r>
          </a:p>
          <a:p>
            <a:pPr lvl="1"/>
            <a:r>
              <a:rPr lang="en-GB" dirty="0" err="1" smtClean="0"/>
              <a:t>Woollerton</a:t>
            </a:r>
            <a:r>
              <a:rPr lang="en-GB" dirty="0" smtClean="0"/>
              <a:t> &amp; Wilson Ltd v Richard </a:t>
            </a:r>
            <a:r>
              <a:rPr lang="en-GB" dirty="0" err="1" smtClean="0"/>
              <a:t>Costain</a:t>
            </a:r>
            <a:r>
              <a:rPr lang="en-GB" dirty="0" smtClean="0"/>
              <a:t> Ltd [1970]</a:t>
            </a:r>
          </a:p>
          <a:p>
            <a:pPr lvl="1"/>
            <a:r>
              <a:rPr lang="en-GB" dirty="0" err="1" smtClean="0"/>
              <a:t>Westripp</a:t>
            </a:r>
            <a:r>
              <a:rPr lang="en-GB" dirty="0" smtClean="0"/>
              <a:t> v </a:t>
            </a:r>
            <a:r>
              <a:rPr lang="en-GB" dirty="0" err="1" smtClean="0"/>
              <a:t>Baldock</a:t>
            </a:r>
            <a:r>
              <a:rPr lang="en-GB" dirty="0" smtClean="0"/>
              <a:t> [1939]</a:t>
            </a:r>
          </a:p>
          <a:p>
            <a:r>
              <a:rPr lang="en-GB" dirty="0" smtClean="0"/>
              <a:t>It is a </a:t>
            </a:r>
            <a:r>
              <a:rPr lang="en-GB" u="sng" dirty="0" smtClean="0"/>
              <a:t>direct</a:t>
            </a:r>
            <a:r>
              <a:rPr lang="en-GB" dirty="0" smtClean="0"/>
              <a:t> interference</a:t>
            </a:r>
          </a:p>
          <a:p>
            <a:pPr lvl="1"/>
            <a:r>
              <a:rPr lang="en-GB" dirty="0" smtClean="0"/>
              <a:t>Lemmon v Webb [1894]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for trespass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 damage is necessary</a:t>
            </a:r>
          </a:p>
          <a:p>
            <a:r>
              <a:rPr lang="en-GB" dirty="0" smtClean="0"/>
              <a:t>Possessory rights to land are protected</a:t>
            </a:r>
          </a:p>
          <a:p>
            <a:r>
              <a:rPr lang="en-GB" dirty="0" smtClean="0"/>
              <a:t>Boundary disputes</a:t>
            </a:r>
          </a:p>
          <a:p>
            <a:r>
              <a:rPr lang="en-GB" dirty="0" smtClean="0"/>
              <a:t>Definition of land</a:t>
            </a:r>
          </a:p>
          <a:p>
            <a:r>
              <a:rPr lang="en-GB" dirty="0" smtClean="0"/>
              <a:t>It must be intentional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Defences</a:t>
            </a:r>
          </a:p>
          <a:p>
            <a:pPr lvl="1"/>
            <a:r>
              <a:rPr lang="en-GB" dirty="0" smtClean="0"/>
              <a:t>Consent</a:t>
            </a:r>
          </a:p>
          <a:p>
            <a:pPr lvl="1"/>
            <a:r>
              <a:rPr lang="en-GB" dirty="0" smtClean="0"/>
              <a:t>Statutory rights to enter</a:t>
            </a:r>
          </a:p>
          <a:p>
            <a:pPr lvl="1"/>
            <a:r>
              <a:rPr lang="en-GB" dirty="0" smtClean="0"/>
              <a:t>Public right of way</a:t>
            </a:r>
          </a:p>
          <a:p>
            <a:pPr lvl="1"/>
            <a:r>
              <a:rPr lang="en-GB" dirty="0" smtClean="0"/>
              <a:t>Access to </a:t>
            </a:r>
            <a:r>
              <a:rPr lang="en-GB" dirty="0"/>
              <a:t>N</a:t>
            </a:r>
            <a:r>
              <a:rPr lang="en-GB" dirty="0" smtClean="0"/>
              <a:t>eighbouring </a:t>
            </a:r>
            <a:r>
              <a:rPr lang="en-GB" dirty="0"/>
              <a:t>L</a:t>
            </a:r>
            <a:r>
              <a:rPr lang="en-GB" dirty="0" smtClean="0"/>
              <a:t>and Act 1992</a:t>
            </a:r>
          </a:p>
          <a:p>
            <a:pPr lvl="1"/>
            <a:r>
              <a:rPr lang="en-GB" dirty="0" smtClean="0"/>
              <a:t>Party Wall etc. Act 1996</a:t>
            </a:r>
          </a:p>
          <a:p>
            <a:pPr lvl="1"/>
            <a:r>
              <a:rPr lang="en-GB" dirty="0" smtClean="0"/>
              <a:t>Necessity</a:t>
            </a:r>
          </a:p>
          <a:p>
            <a:pPr lvl="1"/>
            <a:r>
              <a:rPr lang="en-GB" dirty="0" err="1" smtClean="0"/>
              <a:t>Recaption</a:t>
            </a:r>
            <a:r>
              <a:rPr lang="en-GB" dirty="0" smtClean="0"/>
              <a:t> of chattels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Damages</a:t>
            </a:r>
          </a:p>
          <a:p>
            <a:r>
              <a:rPr lang="en-GB" dirty="0" smtClean="0"/>
              <a:t>Injunction</a:t>
            </a:r>
          </a:p>
          <a:p>
            <a:r>
              <a:rPr lang="en-GB" dirty="0" smtClean="0"/>
              <a:t>Declaration by the judge</a:t>
            </a:r>
          </a:p>
          <a:p>
            <a:pPr lvl="1"/>
            <a:r>
              <a:rPr lang="en-GB" dirty="0" err="1" smtClean="0"/>
              <a:t>Mense</a:t>
            </a:r>
            <a:r>
              <a:rPr lang="en-GB" dirty="0" smtClean="0"/>
              <a:t> profits</a:t>
            </a:r>
          </a:p>
          <a:p>
            <a:r>
              <a:rPr lang="en-GB" dirty="0" smtClean="0"/>
              <a:t>Criminal trespass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Breach of Statutory Duty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7331"/>
          </a:xfrm>
        </p:spPr>
        <p:txBody>
          <a:bodyPr/>
          <a:lstStyle/>
          <a:p>
            <a:r>
              <a:rPr lang="en-GB" dirty="0" smtClean="0"/>
              <a:t>Breaching of duties applicable under law</a:t>
            </a:r>
          </a:p>
          <a:p>
            <a:pPr lvl="1"/>
            <a:r>
              <a:rPr lang="en-GB" dirty="0" smtClean="0"/>
              <a:t>Monk v </a:t>
            </a:r>
            <a:r>
              <a:rPr lang="en-GB" dirty="0" err="1" smtClean="0"/>
              <a:t>Warbey</a:t>
            </a:r>
            <a:r>
              <a:rPr lang="en-GB" dirty="0" smtClean="0"/>
              <a:t> and others [1935]</a:t>
            </a:r>
          </a:p>
          <a:p>
            <a:r>
              <a:rPr lang="en-GB" dirty="0" smtClean="0"/>
              <a:t>In order to sue, the following must be proven:</a:t>
            </a:r>
          </a:p>
          <a:p>
            <a:pPr lvl="1"/>
            <a:r>
              <a:rPr lang="en-GB" dirty="0" smtClean="0"/>
              <a:t>There is a regulation / Act that imposes a duty to do something</a:t>
            </a:r>
          </a:p>
          <a:p>
            <a:pPr lvl="1"/>
            <a:r>
              <a:rPr lang="en-GB" dirty="0" smtClean="0"/>
              <a:t>The particular regulation / Act has been broken</a:t>
            </a:r>
          </a:p>
          <a:p>
            <a:pPr lvl="1"/>
            <a:r>
              <a:rPr lang="en-GB" dirty="0" smtClean="0"/>
              <a:t>The plaintiff is within the class the regulation is designed to protect</a:t>
            </a:r>
          </a:p>
          <a:p>
            <a:pPr lvl="1"/>
            <a:r>
              <a:rPr lang="en-GB" dirty="0" smtClean="0"/>
              <a:t>The Act / regulation confers a right to sue</a:t>
            </a:r>
          </a:p>
          <a:p>
            <a:pPr lvl="1"/>
            <a:r>
              <a:rPr lang="en-GB" dirty="0" smtClean="0"/>
              <a:t>The plaintiff is suffering injury which is not too remote and that the regulation / Act protects against</a:t>
            </a:r>
          </a:p>
          <a:p>
            <a:pPr lvl="2"/>
            <a:r>
              <a:rPr lang="en-GB" dirty="0" err="1" smtClean="0"/>
              <a:t>Donaghey</a:t>
            </a:r>
            <a:r>
              <a:rPr lang="en-GB" dirty="0" smtClean="0"/>
              <a:t> v </a:t>
            </a:r>
            <a:r>
              <a:rPr lang="en-GB" dirty="0" err="1" smtClean="0"/>
              <a:t>Boulton</a:t>
            </a:r>
            <a:r>
              <a:rPr lang="en-GB" dirty="0" smtClean="0"/>
              <a:t> &amp; Paul Ltd [1968]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4999</TotalTime>
  <Words>1118</Words>
  <Application>Microsoft Office PowerPoint</Application>
  <PresentationFormat>On-screen Show (4:3)</PresentationFormat>
  <Paragraphs>174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Trebuchet MS</vt:lpstr>
      <vt:lpstr>Wingdings 3</vt:lpstr>
      <vt:lpstr>Facet</vt:lpstr>
      <vt:lpstr>Law for the Built Environment</vt:lpstr>
      <vt:lpstr>Recap from last week</vt:lpstr>
      <vt:lpstr>Topics for today </vt:lpstr>
      <vt:lpstr>Rylands v Fletcher Pre-reading</vt:lpstr>
      <vt:lpstr>Ryland v Fletcher</vt:lpstr>
      <vt:lpstr>Occupiers liability</vt:lpstr>
      <vt:lpstr>Occupiers Liability Act 1957</vt:lpstr>
      <vt:lpstr>Occupiers Liability Act 1984</vt:lpstr>
      <vt:lpstr>Defective Premises Act 1972</vt:lpstr>
      <vt:lpstr>Defective Premises Act 1972</vt:lpstr>
      <vt:lpstr>Where the DPA 1972 applies</vt:lpstr>
      <vt:lpstr>Nuisance</vt:lpstr>
      <vt:lpstr>Public and statutory nuisance</vt:lpstr>
      <vt:lpstr>Private nuisance</vt:lpstr>
      <vt:lpstr>Criteria for suing</vt:lpstr>
      <vt:lpstr>Trespass</vt:lpstr>
      <vt:lpstr>Requirements for trespass</vt:lpstr>
      <vt:lpstr>Defences</vt:lpstr>
      <vt:lpstr>Remedies</vt:lpstr>
      <vt:lpstr>Breach of Statutory Duty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86</cp:revision>
  <cp:lastPrinted>2015-11-16T09:13:04Z</cp:lastPrinted>
  <dcterms:created xsi:type="dcterms:W3CDTF">2015-09-28T07:46:28Z</dcterms:created>
  <dcterms:modified xsi:type="dcterms:W3CDTF">2016-06-14T14:31:28Z</dcterms:modified>
</cp:coreProperties>
</file>